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1080" r:id="rId3"/>
    <p:sldId id="1089" r:id="rId4"/>
    <p:sldId id="1079" r:id="rId5"/>
    <p:sldId id="1082" r:id="rId6"/>
    <p:sldId id="1081" r:id="rId7"/>
    <p:sldId id="1083" r:id="rId8"/>
    <p:sldId id="10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F48"/>
    <a:srgbClr val="FFFFFF"/>
    <a:srgbClr val="CEB888"/>
    <a:srgbClr val="C9B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9"/>
    <p:restoredTop sz="92447" autoAdjust="0"/>
  </p:normalViewPr>
  <p:slideViewPr>
    <p:cSldViewPr snapToGrid="0">
      <p:cViewPr varScale="1">
        <p:scale>
          <a:sx n="81" d="100"/>
          <a:sy n="81" d="100"/>
        </p:scale>
        <p:origin x="18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59798-9C70-354E-9FBF-200EB59CC232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8BE7-9FE3-4D40-A61C-91B804B90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0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8BE7-9FE3-4D40-A61C-91B804B901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4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D044-3984-B86E-AA31-75E918A8D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50A83-D7DD-8CCB-B4EC-B73F6B721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11DAE-629B-4DB6-D591-B46F2447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5761E-0ECC-C957-EAE0-481E1673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1577A-5A9F-1369-55C3-FD9E88E9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5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61E7C-6B09-F985-9117-AA6CF407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214E5-934B-EB15-B510-C84E26BBA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04BF1-9DEB-7049-3B7F-2FDE0BA9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8C0E5-497E-0A3B-B1AD-61D21255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A39A3-2619-C408-C987-D1C50F6E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8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CA6BE1-EAE8-4B4D-0FD6-606ECFDD7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055A2-408C-03DD-7453-380870167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E2F02-EDCD-E4A5-AC87-C00EA2D5B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81AAB-B0DC-15CA-B4CC-6B36297C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74B95-D3FA-CD30-C298-E31A0A22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7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DE15-2EAA-7444-8F97-B41EFE14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731D8-D296-316B-3659-30BA7DD54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E9549-C8F0-3D3F-9937-4CF4E1A25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3199-8433-68E7-EC3A-1E918812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FDF36-0F6E-032B-9414-D4F3ABE2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1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4291-BCAC-9635-7E1E-A0F31850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E8D32-8417-BEC4-5404-9BE7AE8A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473CD-6085-A988-AB76-3F8FAF00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601FB-396B-2C0D-108D-C1A36FA2C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A9C6-BB6B-9216-8000-EC4B6080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7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F8C2-28C3-FFBC-93A6-6EC34945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896B6-6E6E-0F66-5817-D62329501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352E5-A2B2-5762-CBE6-402717D8C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0CE53-9E45-70D0-68C0-FD257518B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CDA5E-DAFD-B281-A80A-B953DEC0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A8212-AFD6-786A-4C63-F8971FD4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0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9CC3-D597-3847-DD97-F6B64BFD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1E8CD-762E-F2A7-3F9A-10FD6B497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5C746-CC97-ED0B-E6FC-04C7387BA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B01C3-1CBA-7EF2-B5BD-1CF72D9EA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B5C02-4FDE-E5E5-5144-B02D4DFE6E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A10DCA-2FA8-EAF3-8DE8-B07135C10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FDFB9C-D4AC-5834-5E70-CE866227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C9286-9E74-4537-CCB6-ECC24D07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3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F51B-24EB-10C1-9AA3-1ADCBF1C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DA8C1-1FAF-4C80-A65D-CEDA76ED0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BFC9C-A7F0-7B78-88C0-6BB8E916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548E0-62FF-A635-FBA6-26FD3D14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8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232912-16DB-3C01-485F-7838CA1D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F1BCD-0CC8-7950-751A-29F32526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C1B84-E084-843C-5A7F-3AE66C6B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27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6CC9-12BB-09D8-B1B5-CFB09026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1C9AE-D593-5395-5809-911555D1E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D69E6-3E71-FC09-3823-86A67019A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A7FEA-8FC1-9786-C04A-5C4A9B680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D29F9-EA1C-467C-0A0A-EF4E5BED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EFEEE-DF32-B2AF-8243-E32AA9EA0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6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89A3-B3D4-5455-CC5F-8CAC02058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34F42D-A36E-08E9-61FB-105EE00D3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8094B-296A-93BC-CDA1-ABD12CD32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6D8FC-0286-EE73-E60C-3C47807E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47D6E-54D0-3785-0E13-83507625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8AAF3-ACB1-A8E5-0B91-7ACE6944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323B0A-75FB-729F-6B62-56243D97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9E54D-8669-8CD3-0C10-9A24E8A00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31E8F-B522-49C0-BAAE-0616F947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36E56-1FC3-9E42-B5A0-06B4AE786DB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E69E5-89A9-4C9C-D22E-5502C512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B2FFA-0233-1895-3BD5-DC2BE4D83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2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570F-0845-9A40-C30B-983F66245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76546"/>
            <a:ext cx="8247529" cy="23876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32F48"/>
                </a:solidFill>
                <a:latin typeface="+mn-lt"/>
              </a:rPr>
              <a:t>OMEGA @ </a:t>
            </a:r>
            <a:br>
              <a:rPr lang="en-US" b="1" dirty="0">
                <a:solidFill>
                  <a:srgbClr val="032F48"/>
                </a:solidFill>
                <a:latin typeface="+mn-lt"/>
              </a:rPr>
            </a:br>
            <a:r>
              <a:rPr lang="en-US" b="1" dirty="0">
                <a:solidFill>
                  <a:srgbClr val="032F48"/>
                </a:solidFill>
                <a:latin typeface="+mn-lt"/>
              </a:rPr>
              <a:t>ME Grad Orientation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C9FE1-DD5A-0EAE-CA8B-FB7BD85C6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64146"/>
            <a:ext cx="5268849" cy="16557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dirty="0">
                <a:solidFill>
                  <a:srgbClr val="032F48"/>
                </a:solidFill>
                <a:latin typeface="+mj-lt"/>
              </a:rPr>
              <a:t>Discord: https://discord.gg/gyyGmftsx8</a:t>
            </a:r>
            <a:endParaRPr lang="en-US" dirty="0">
              <a:solidFill>
                <a:srgbClr val="032F48"/>
              </a:solidFill>
              <a:latin typeface="+mj-lt"/>
            </a:endParaRPr>
          </a:p>
          <a:p>
            <a:pPr algn="l"/>
            <a:r>
              <a:rPr lang="en-US" dirty="0">
                <a:solidFill>
                  <a:srgbClr val="032F48"/>
                </a:solidFill>
                <a:latin typeface="+mj-lt"/>
              </a:rPr>
              <a:t>Website: purdueomega.com</a:t>
            </a:r>
          </a:p>
          <a:p>
            <a:pPr algn="l"/>
            <a:r>
              <a:rPr lang="en-US" dirty="0">
                <a:solidFill>
                  <a:srgbClr val="032F48"/>
                </a:solidFill>
                <a:latin typeface="+mj-lt"/>
              </a:rPr>
              <a:t>Email: puomega@purdue.edu</a:t>
            </a:r>
          </a:p>
          <a:p>
            <a:pPr algn="l"/>
            <a:r>
              <a:rPr lang="en-US" dirty="0">
                <a:solidFill>
                  <a:srgbClr val="032F48"/>
                </a:solidFill>
                <a:latin typeface="+mj-lt"/>
              </a:rPr>
              <a:t>Insta: puomega</a:t>
            </a:r>
          </a:p>
        </p:txBody>
      </p:sp>
      <p:pic>
        <p:nvPicPr>
          <p:cNvPr id="5" name="Picture 4" descr="A blue circle with white text and a white symbol&#10;&#10;Description automatically generated">
            <a:extLst>
              <a:ext uri="{FF2B5EF4-FFF2-40B4-BE49-F238E27FC236}">
                <a16:creationId xmlns:a16="http://schemas.microsoft.com/office/drawing/2014/main" id="{DFBFF2A0-CE8B-9B95-7078-0F8E281FA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47" y="1041880"/>
            <a:ext cx="4877415" cy="477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573AEA-28EB-7EAD-7CE0-8B34B5B0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6241196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32F48"/>
                </a:solidFill>
              </a:rPr>
              <a:t>What is OMEGA?</a:t>
            </a:r>
            <a:endParaRPr lang="en-US" sz="5400" dirty="0">
              <a:solidFill>
                <a:srgbClr val="032F4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ED0D4-A7B0-D959-0105-212FAF440262}"/>
              </a:ext>
            </a:extLst>
          </p:cNvPr>
          <p:cNvSpPr txBox="1"/>
          <p:nvPr/>
        </p:nvSpPr>
        <p:spPr>
          <a:xfrm>
            <a:off x="0" y="729129"/>
            <a:ext cx="1158240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2F4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Official Mechanical Engineering Graduate Association, is a student organization that supports ME grad students through social, academic, and professional events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2F4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 automatically includes all ME grad students and represents their interests in university leadership settings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32F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9D6E11F-FFDD-DC4E-9A75-755ED8213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68" y="2838127"/>
            <a:ext cx="4717464" cy="3840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5206E8-5719-7401-8E17-E99C224897A5}"/>
              </a:ext>
            </a:extLst>
          </p:cNvPr>
          <p:cNvSpPr txBox="1"/>
          <p:nvPr/>
        </p:nvSpPr>
        <p:spPr>
          <a:xfrm>
            <a:off x="8149932" y="6309375"/>
            <a:ext cx="1666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32F48"/>
                </a:solidFill>
              </a:rPr>
              <a:t>(23-24 Officers)</a:t>
            </a:r>
          </a:p>
        </p:txBody>
      </p:sp>
    </p:spTree>
    <p:extLst>
      <p:ext uri="{BB962C8B-B14F-4D97-AF65-F5344CB8AC3E}">
        <p14:creationId xmlns:p14="http://schemas.microsoft.com/office/powerpoint/2010/main" val="243735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573AEA-28EB-7EAD-7CE0-8B34B5B0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0959548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32F48"/>
                </a:solidFill>
              </a:rPr>
              <a:t>What does OMEGA do?</a:t>
            </a:r>
            <a:endParaRPr lang="en-US" sz="5400" dirty="0">
              <a:solidFill>
                <a:srgbClr val="032F4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ED0D4-A7B0-D959-0105-212FAF440262}"/>
              </a:ext>
            </a:extLst>
          </p:cNvPr>
          <p:cNvSpPr txBox="1"/>
          <p:nvPr/>
        </p:nvSpPr>
        <p:spPr>
          <a:xfrm>
            <a:off x="304800" y="835147"/>
            <a:ext cx="115824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32F48"/>
                </a:solidFill>
              </a:rPr>
              <a:t>Building Social Connections: </a:t>
            </a:r>
            <a:r>
              <a:rPr lang="en-US" sz="2400" dirty="0">
                <a:solidFill>
                  <a:srgbClr val="032F48"/>
                </a:solidFill>
              </a:rPr>
              <a:t>We organize social events, often in collaboration with other departments, to help ME grad students 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88BCF-98D4-9D12-B361-7F335662724F}"/>
              </a:ext>
            </a:extLst>
          </p:cNvPr>
          <p:cNvSpPr txBox="1"/>
          <p:nvPr/>
        </p:nvSpPr>
        <p:spPr>
          <a:xfrm>
            <a:off x="304800" y="1978217"/>
            <a:ext cx="115824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32F48"/>
                </a:solidFill>
              </a:rPr>
              <a:t>Academic Enhancement: </a:t>
            </a:r>
            <a:r>
              <a:rPr lang="en-US" sz="2400" dirty="0">
                <a:solidFill>
                  <a:srgbClr val="032F48"/>
                </a:solidFill>
              </a:rPr>
              <a:t>We support your academic success by hosting study groups and facilitating academic seminars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CC1DF-79D1-5AB0-510E-D5AC480F0708}"/>
              </a:ext>
            </a:extLst>
          </p:cNvPr>
          <p:cNvSpPr txBox="1"/>
          <p:nvPr/>
        </p:nvSpPr>
        <p:spPr>
          <a:xfrm>
            <a:off x="304800" y="3121287"/>
            <a:ext cx="115824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32F48"/>
                </a:solidFill>
              </a:rPr>
              <a:t>Mentoring Opportunities: </a:t>
            </a:r>
            <a:r>
              <a:rPr lang="en-US" sz="2400" dirty="0">
                <a:solidFill>
                  <a:srgbClr val="032F48"/>
                </a:solidFill>
              </a:rPr>
              <a:t>We run mentoring activities that pair experienced grad students with newcomers to help them transition smoothly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B4F4EF-C296-DEFE-84E2-5441CAB21DE1}"/>
              </a:ext>
            </a:extLst>
          </p:cNvPr>
          <p:cNvSpPr txBox="1"/>
          <p:nvPr/>
        </p:nvSpPr>
        <p:spPr>
          <a:xfrm>
            <a:off x="304800" y="4264357"/>
            <a:ext cx="115824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32F48"/>
                </a:solidFill>
              </a:rPr>
              <a:t>Resource Guides: </a:t>
            </a:r>
            <a:r>
              <a:rPr lang="en-US" sz="2400" dirty="0">
                <a:solidFill>
                  <a:srgbClr val="032F48"/>
                </a:solidFill>
              </a:rPr>
              <a:t>We provide useful links and resources on our website to assist with academic and personal challenges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64F563-E0BC-13D7-6AEC-79D6A53533F7}"/>
              </a:ext>
            </a:extLst>
          </p:cNvPr>
          <p:cNvSpPr txBox="1"/>
          <p:nvPr/>
        </p:nvSpPr>
        <p:spPr>
          <a:xfrm>
            <a:off x="304800" y="5407427"/>
            <a:ext cx="115824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32F48"/>
                </a:solidFill>
              </a:rPr>
              <a:t>Representing Students: </a:t>
            </a:r>
            <a:r>
              <a:rPr lang="en-US" sz="2400" dirty="0">
                <a:solidFill>
                  <a:srgbClr val="032F48"/>
                </a:solidFill>
              </a:rPr>
              <a:t>We ensure your feedback is communicated to ME department and university leadership by actively representing you in leadership settings</a:t>
            </a:r>
          </a:p>
        </p:txBody>
      </p:sp>
    </p:spTree>
    <p:extLst>
      <p:ext uri="{BB962C8B-B14F-4D97-AF65-F5344CB8AC3E}">
        <p14:creationId xmlns:p14="http://schemas.microsoft.com/office/powerpoint/2010/main" val="39151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outside grilling&#10;&#10;Description automatically generated">
            <a:extLst>
              <a:ext uri="{FF2B5EF4-FFF2-40B4-BE49-F238E27FC236}">
                <a16:creationId xmlns:a16="http://schemas.microsoft.com/office/drawing/2014/main" id="{BF1F656A-2481-C8EB-5E63-0D06A9C1C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7" r="3" b="14235"/>
          <a:stretch/>
        </p:blipFill>
        <p:spPr>
          <a:xfrm>
            <a:off x="108486" y="707671"/>
            <a:ext cx="2888808" cy="2418153"/>
          </a:xfrm>
          <a:prstGeom prst="rect">
            <a:avLst/>
          </a:prstGeom>
        </p:spPr>
      </p:pic>
      <p:pic>
        <p:nvPicPr>
          <p:cNvPr id="11" name="Picture 10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2EC10A73-F92F-31B7-4A83-67D393603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r="-1" b="-1"/>
          <a:stretch/>
        </p:blipFill>
        <p:spPr>
          <a:xfrm>
            <a:off x="3171320" y="735612"/>
            <a:ext cx="2888808" cy="2418153"/>
          </a:xfrm>
          <a:prstGeom prst="rect">
            <a:avLst/>
          </a:prstGeom>
        </p:spPr>
      </p:pic>
      <p:pic>
        <p:nvPicPr>
          <p:cNvPr id="7" name="Picture 6" descr="A group of people standing around a table with pizza boxes&#10;&#10;Description automatically generated">
            <a:extLst>
              <a:ext uri="{FF2B5EF4-FFF2-40B4-BE49-F238E27FC236}">
                <a16:creationId xmlns:a16="http://schemas.microsoft.com/office/drawing/2014/main" id="{2D296C85-993E-CCD7-7FCC-DDE643B3BE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9598" b="1"/>
          <a:stretch/>
        </p:blipFill>
        <p:spPr>
          <a:xfrm>
            <a:off x="6261162" y="735611"/>
            <a:ext cx="2888808" cy="2418153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21AD083-82B7-DB1C-4474-7DD1986D04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7" b="-4"/>
          <a:stretch/>
        </p:blipFill>
        <p:spPr>
          <a:xfrm>
            <a:off x="108486" y="3833495"/>
            <a:ext cx="2888808" cy="2415934"/>
          </a:xfrm>
          <a:prstGeom prst="rect">
            <a:avLst/>
          </a:prstGeom>
        </p:spPr>
      </p:pic>
      <p:pic>
        <p:nvPicPr>
          <p:cNvPr id="3" name="Picture 2" descr="A group of people standing in a room with a display&#10;&#10;Description automatically generated">
            <a:extLst>
              <a:ext uri="{FF2B5EF4-FFF2-40B4-BE49-F238E27FC236}">
                <a16:creationId xmlns:a16="http://schemas.microsoft.com/office/drawing/2014/main" id="{D37338E4-13DF-ABD4-2286-563F347BD5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7" b="-4"/>
          <a:stretch/>
        </p:blipFill>
        <p:spPr>
          <a:xfrm>
            <a:off x="3171320" y="3833495"/>
            <a:ext cx="2888808" cy="2415934"/>
          </a:xfrm>
          <a:prstGeom prst="rect">
            <a:avLst/>
          </a:prstGeom>
        </p:spPr>
      </p:pic>
      <p:pic>
        <p:nvPicPr>
          <p:cNvPr id="13" name="Picture 1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5CAA18CC-B19E-885B-5A37-7232DEFB7C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-4" b="-4"/>
          <a:stretch/>
        </p:blipFill>
        <p:spPr>
          <a:xfrm>
            <a:off x="6261162" y="3833495"/>
            <a:ext cx="2888808" cy="2415934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0307A46-B214-3E72-0B4F-0F7AA56C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5FCF1D1-D2DD-4156-9D10-64D9421C2380}" type="slidenum">
              <a:rPr lang="en-US" smtClean="0"/>
              <a:t>4</a:t>
            </a:fld>
            <a:endParaRPr lang="en-US" dirty="0"/>
          </a:p>
        </p:txBody>
      </p:sp>
      <p:pic>
        <p:nvPicPr>
          <p:cNvPr id="21" name="Picture 20" descr="A group of people in canoes on a river&#10;&#10;Description automatically generated">
            <a:extLst>
              <a:ext uri="{FF2B5EF4-FFF2-40B4-BE49-F238E27FC236}">
                <a16:creationId xmlns:a16="http://schemas.microsoft.com/office/drawing/2014/main" id="{68E047D9-C5CF-9E67-8259-EAD0E397C0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33" y="3833494"/>
            <a:ext cx="2794433" cy="24451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53DADD-0567-D1E5-43C4-F5CC3F0CB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" b="11089"/>
          <a:stretch/>
        </p:blipFill>
        <p:spPr bwMode="auto">
          <a:xfrm>
            <a:off x="9675136" y="735611"/>
            <a:ext cx="2105226" cy="23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AF6FDB-EF72-5D0A-9CDE-1310024BB122}"/>
              </a:ext>
            </a:extLst>
          </p:cNvPr>
          <p:cNvSpPr txBox="1"/>
          <p:nvPr/>
        </p:nvSpPr>
        <p:spPr>
          <a:xfrm>
            <a:off x="473097" y="315376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32F48"/>
                </a:solidFill>
              </a:rPr>
              <a:t>Summer Cookout </a:t>
            </a:r>
          </a:p>
          <a:p>
            <a:pPr algn="ctr"/>
            <a:r>
              <a:rPr lang="en-US" dirty="0">
                <a:solidFill>
                  <a:srgbClr val="032F48"/>
                </a:solidFill>
              </a:rPr>
              <a:t>Jul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70DA0C-5A9D-8CCB-7972-58D22CE71379}"/>
              </a:ext>
            </a:extLst>
          </p:cNvPr>
          <p:cNvSpPr txBox="1"/>
          <p:nvPr/>
        </p:nvSpPr>
        <p:spPr>
          <a:xfrm>
            <a:off x="3535931" y="315376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32F48"/>
                </a:solidFill>
              </a:rPr>
              <a:t>Fall Hike </a:t>
            </a:r>
          </a:p>
          <a:p>
            <a:pPr algn="ctr"/>
            <a:r>
              <a:rPr lang="en-US" dirty="0">
                <a:solidFill>
                  <a:srgbClr val="032F48"/>
                </a:solidFill>
              </a:rPr>
              <a:t>Oct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EDCFD-C4B3-1AB3-225F-301C5C1D4909}"/>
              </a:ext>
            </a:extLst>
          </p:cNvPr>
          <p:cNvSpPr txBox="1"/>
          <p:nvPr/>
        </p:nvSpPr>
        <p:spPr>
          <a:xfrm>
            <a:off x="6625773" y="315376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32F48"/>
                </a:solidFill>
              </a:rPr>
              <a:t>Scavenger hunt </a:t>
            </a:r>
          </a:p>
          <a:p>
            <a:pPr algn="ctr"/>
            <a:r>
              <a:rPr lang="en-US" dirty="0">
                <a:solidFill>
                  <a:srgbClr val="032F48"/>
                </a:solidFill>
              </a:rPr>
              <a:t>Aug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7FA2C-BC2D-02F3-7837-F178A6FDA770}"/>
              </a:ext>
            </a:extLst>
          </p:cNvPr>
          <p:cNvSpPr txBox="1"/>
          <p:nvPr/>
        </p:nvSpPr>
        <p:spPr>
          <a:xfrm>
            <a:off x="9647956" y="3110327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32F48"/>
                </a:solidFill>
              </a:rPr>
              <a:t>Mug printing </a:t>
            </a:r>
          </a:p>
          <a:p>
            <a:pPr algn="ctr"/>
            <a:r>
              <a:rPr lang="en-US" dirty="0">
                <a:solidFill>
                  <a:srgbClr val="032F48"/>
                </a:solidFill>
              </a:rPr>
              <a:t>Apr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8BC9C-82B6-EFF9-97EA-4482252B38EB}"/>
              </a:ext>
            </a:extLst>
          </p:cNvPr>
          <p:cNvSpPr txBox="1"/>
          <p:nvPr/>
        </p:nvSpPr>
        <p:spPr>
          <a:xfrm>
            <a:off x="9740607" y="627862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32F48"/>
                </a:solidFill>
              </a:rPr>
              <a:t>Canoe Trip</a:t>
            </a:r>
          </a:p>
          <a:p>
            <a:pPr algn="ctr"/>
            <a:r>
              <a:rPr lang="en-US" dirty="0">
                <a:solidFill>
                  <a:srgbClr val="032F48"/>
                </a:solidFill>
              </a:rPr>
              <a:t>Jun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88C62-F61D-7DFB-E2BA-5FC09DF298B3}"/>
              </a:ext>
            </a:extLst>
          </p:cNvPr>
          <p:cNvSpPr txBox="1"/>
          <p:nvPr/>
        </p:nvSpPr>
        <p:spPr>
          <a:xfrm>
            <a:off x="6627601" y="627862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32F48"/>
                </a:solidFill>
              </a:rPr>
              <a:t>Grad Visitation Day</a:t>
            </a:r>
          </a:p>
          <a:p>
            <a:pPr algn="ctr"/>
            <a:r>
              <a:rPr lang="en-US" dirty="0">
                <a:solidFill>
                  <a:srgbClr val="032F48"/>
                </a:solidFill>
              </a:rPr>
              <a:t>Feb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F61B33-B0EC-CB22-232D-58BBD71C1B94}"/>
              </a:ext>
            </a:extLst>
          </p:cNvPr>
          <p:cNvSpPr txBox="1"/>
          <p:nvPr/>
        </p:nvSpPr>
        <p:spPr>
          <a:xfrm>
            <a:off x="3535931" y="627862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32F48"/>
                </a:solidFill>
              </a:rPr>
              <a:t>Reverse career fair Nov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86878-51F6-A84A-B963-1CC465AF9BBE}"/>
              </a:ext>
            </a:extLst>
          </p:cNvPr>
          <p:cNvSpPr txBox="1"/>
          <p:nvPr/>
        </p:nvSpPr>
        <p:spPr>
          <a:xfrm>
            <a:off x="382452" y="6278624"/>
            <a:ext cx="2340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32F48"/>
                </a:solidFill>
              </a:rPr>
              <a:t>Ice skating social</a:t>
            </a:r>
          </a:p>
          <a:p>
            <a:pPr algn="ctr"/>
            <a:r>
              <a:rPr lang="en-US" dirty="0">
                <a:solidFill>
                  <a:srgbClr val="032F48"/>
                </a:solidFill>
              </a:rPr>
              <a:t>Jan 2024</a:t>
            </a:r>
          </a:p>
        </p:txBody>
      </p:sp>
    </p:spTree>
    <p:extLst>
      <p:ext uri="{BB962C8B-B14F-4D97-AF65-F5344CB8AC3E}">
        <p14:creationId xmlns:p14="http://schemas.microsoft.com/office/powerpoint/2010/main" val="43435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9" grpId="0"/>
      <p:bldP spid="10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573AEA-28EB-7EAD-7CE0-8B34B5B0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32F48"/>
                </a:solidFill>
              </a:rPr>
              <a:t>OMEGA Board 24-25</a:t>
            </a:r>
            <a:endParaRPr lang="en-US" sz="5400" dirty="0">
              <a:solidFill>
                <a:srgbClr val="032F48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C7F551-8A8E-32DD-C831-4612BEBE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903" y="1016000"/>
            <a:ext cx="9016193" cy="506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34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573AEA-28EB-7EAD-7CE0-8B34B5B0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6241196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32F48"/>
                </a:solidFill>
              </a:rPr>
              <a:t>Committees</a:t>
            </a:r>
            <a:endParaRPr lang="en-US" sz="5400" dirty="0">
              <a:solidFill>
                <a:srgbClr val="032F4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ED0D4-A7B0-D959-0105-212FAF440262}"/>
              </a:ext>
            </a:extLst>
          </p:cNvPr>
          <p:cNvSpPr txBox="1"/>
          <p:nvPr/>
        </p:nvSpPr>
        <p:spPr>
          <a:xfrm>
            <a:off x="609600" y="1007035"/>
            <a:ext cx="1158240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32F48"/>
                </a:solidFill>
              </a:rPr>
              <a:t>Academic - </a:t>
            </a:r>
            <a:r>
              <a:rPr lang="en-US" sz="2800" dirty="0">
                <a:solidFill>
                  <a:srgbClr val="032F48"/>
                </a:solidFill>
              </a:rPr>
              <a:t>Aims to enhance the academic experience of ME grad students through educational events and resources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32F48"/>
                </a:solidFill>
              </a:rPr>
              <a:t>ME290 research tours, Prof/grad student panels to </a:t>
            </a:r>
            <a:r>
              <a:rPr lang="en-US" sz="2800" dirty="0" err="1">
                <a:solidFill>
                  <a:srgbClr val="032F48"/>
                </a:solidFill>
              </a:rPr>
              <a:t>ugrads</a:t>
            </a:r>
            <a:r>
              <a:rPr lang="en-US" sz="2800" dirty="0">
                <a:solidFill>
                  <a:srgbClr val="032F48"/>
                </a:solidFill>
              </a:rPr>
              <a:t>, Speaker series, mentoring programs, reverse career fair, industry tours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E2CB7-6B3D-B934-913E-59A4FCEE78AF}"/>
              </a:ext>
            </a:extLst>
          </p:cNvPr>
          <p:cNvSpPr txBox="1"/>
          <p:nvPr/>
        </p:nvSpPr>
        <p:spPr>
          <a:xfrm>
            <a:off x="609600" y="3886453"/>
            <a:ext cx="115824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32F48"/>
                </a:solidFill>
              </a:rPr>
              <a:t>Social - </a:t>
            </a:r>
            <a:r>
              <a:rPr lang="en-US" sz="2800" dirty="0">
                <a:solidFill>
                  <a:srgbClr val="032F48"/>
                </a:solidFill>
              </a:rPr>
              <a:t>Focuses on building a sense of community and connection among ME grad students through social events and activities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32F48"/>
                </a:solidFill>
              </a:rPr>
              <a:t>Socials/watch parties, hikes, IM teams, Cookouts</a:t>
            </a:r>
          </a:p>
        </p:txBody>
      </p:sp>
    </p:spTree>
    <p:extLst>
      <p:ext uri="{BB962C8B-B14F-4D97-AF65-F5344CB8AC3E}">
        <p14:creationId xmlns:p14="http://schemas.microsoft.com/office/powerpoint/2010/main" val="40001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D573AEA-28EB-7EAD-7CE0-8B34B5B0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192000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32F48"/>
                </a:solidFill>
              </a:rPr>
              <a:t>OMEGA Board - How to join?</a:t>
            </a:r>
            <a:endParaRPr lang="en-US" sz="5400" dirty="0">
              <a:solidFill>
                <a:srgbClr val="032F4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8BA5B-FA47-6C71-DF37-9DA81428A1BD}"/>
              </a:ext>
            </a:extLst>
          </p:cNvPr>
          <p:cNvSpPr txBox="1"/>
          <p:nvPr/>
        </p:nvSpPr>
        <p:spPr>
          <a:xfrm>
            <a:off x="609600" y="1016000"/>
            <a:ext cx="1158240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32F48"/>
                </a:solidFill>
              </a:rPr>
              <a:t>Follow us on Instagram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32F48"/>
                </a:solidFill>
              </a:rPr>
              <a:t>Join OMEGA Discord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32F48"/>
                </a:solidFill>
              </a:rPr>
              <a:t>Attend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85482-0610-4AF8-2A1C-4C663D3D7FBA}"/>
              </a:ext>
            </a:extLst>
          </p:cNvPr>
          <p:cNvSpPr txBox="1"/>
          <p:nvPr/>
        </p:nvSpPr>
        <p:spPr>
          <a:xfrm>
            <a:off x="5638800" y="1016000"/>
            <a:ext cx="655320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32F48"/>
                </a:solidFill>
              </a:rPr>
              <a:t>Officer elections – end of spring semester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32F48"/>
                </a:solidFill>
              </a:rPr>
              <a:t>Volunteer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96CD96-7BF3-BED2-EDAF-B5681D67F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20999"/>
            <a:ext cx="12192000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32F48"/>
                </a:solidFill>
              </a:rPr>
              <a:t>How to contact us?</a:t>
            </a:r>
            <a:endParaRPr lang="en-US" sz="5400" dirty="0">
              <a:solidFill>
                <a:srgbClr val="032F48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63916-2679-D3C1-1BFB-E306F2E1F740}"/>
              </a:ext>
            </a:extLst>
          </p:cNvPr>
          <p:cNvSpPr txBox="1"/>
          <p:nvPr/>
        </p:nvSpPr>
        <p:spPr>
          <a:xfrm>
            <a:off x="609600" y="3978583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32F48"/>
                </a:solidFill>
                <a:latin typeface="+mj-lt"/>
              </a:rPr>
              <a:t>Discord: https://discord.gg/gyyGmftsx8</a:t>
            </a:r>
          </a:p>
          <a:p>
            <a:pPr algn="l"/>
            <a:r>
              <a:rPr lang="en-US" sz="3600" dirty="0">
                <a:solidFill>
                  <a:srgbClr val="032F48"/>
                </a:solidFill>
                <a:latin typeface="+mj-lt"/>
              </a:rPr>
              <a:t>Website: purdueomega.com</a:t>
            </a:r>
          </a:p>
          <a:p>
            <a:pPr algn="l"/>
            <a:r>
              <a:rPr lang="en-US" sz="3600" dirty="0">
                <a:solidFill>
                  <a:srgbClr val="032F48"/>
                </a:solidFill>
                <a:latin typeface="+mj-lt"/>
              </a:rPr>
              <a:t>Email: puomega@purdue.edu</a:t>
            </a:r>
          </a:p>
          <a:p>
            <a:pPr algn="l"/>
            <a:r>
              <a:rPr lang="en-US" sz="3600" dirty="0">
                <a:solidFill>
                  <a:srgbClr val="032F48"/>
                </a:solidFill>
                <a:latin typeface="+mj-lt"/>
              </a:rPr>
              <a:t>Insta: puomega</a:t>
            </a:r>
          </a:p>
        </p:txBody>
      </p:sp>
    </p:spTree>
    <p:extLst>
      <p:ext uri="{BB962C8B-B14F-4D97-AF65-F5344CB8AC3E}">
        <p14:creationId xmlns:p14="http://schemas.microsoft.com/office/powerpoint/2010/main" val="33734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570F-0845-9A40-C30B-983F66245E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76546"/>
            <a:ext cx="8247529" cy="23876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32F48"/>
                </a:solidFill>
                <a:latin typeface="+mn-lt"/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4C9FE1-DD5A-0EAE-CA8B-FB7BD85C6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64146"/>
            <a:ext cx="5268849" cy="16557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dirty="0">
                <a:solidFill>
                  <a:srgbClr val="032F48"/>
                </a:solidFill>
                <a:latin typeface="+mj-lt"/>
              </a:rPr>
              <a:t>Discord: https://discord.gg/gyyGmftsx8</a:t>
            </a:r>
            <a:endParaRPr lang="en-US" dirty="0">
              <a:solidFill>
                <a:srgbClr val="032F48"/>
              </a:solidFill>
              <a:latin typeface="+mj-lt"/>
            </a:endParaRPr>
          </a:p>
          <a:p>
            <a:pPr algn="l"/>
            <a:r>
              <a:rPr lang="en-US" dirty="0">
                <a:solidFill>
                  <a:srgbClr val="032F48"/>
                </a:solidFill>
                <a:latin typeface="+mj-lt"/>
              </a:rPr>
              <a:t>Website: purdueomega.com</a:t>
            </a:r>
          </a:p>
          <a:p>
            <a:pPr algn="l"/>
            <a:r>
              <a:rPr lang="en-US" dirty="0">
                <a:solidFill>
                  <a:srgbClr val="032F48"/>
                </a:solidFill>
                <a:latin typeface="+mj-lt"/>
              </a:rPr>
              <a:t>Email: puomega@purdue.edu</a:t>
            </a:r>
          </a:p>
          <a:p>
            <a:pPr algn="l"/>
            <a:r>
              <a:rPr lang="en-US" dirty="0">
                <a:solidFill>
                  <a:srgbClr val="032F48"/>
                </a:solidFill>
                <a:latin typeface="+mj-lt"/>
              </a:rPr>
              <a:t>Insta: puomega</a:t>
            </a:r>
          </a:p>
        </p:txBody>
      </p:sp>
      <p:pic>
        <p:nvPicPr>
          <p:cNvPr id="5" name="Picture 4" descr="A blue circle with white text and a white symbol&#10;&#10;Description automatically generated">
            <a:extLst>
              <a:ext uri="{FF2B5EF4-FFF2-40B4-BE49-F238E27FC236}">
                <a16:creationId xmlns:a16="http://schemas.microsoft.com/office/drawing/2014/main" id="{DFBFF2A0-CE8B-9B95-7078-0F8E281FA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47" y="1041880"/>
            <a:ext cx="4877415" cy="477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373</Words>
  <Application>Microsoft Office PowerPoint</Application>
  <PresentationFormat>Widescreen</PresentationFormat>
  <Paragraphs>54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OMEGA @  ME Grad Orientation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Hunter, Jacob Grant</dc:creator>
  <cp:lastModifiedBy>Qian, Xiaomin</cp:lastModifiedBy>
  <cp:revision>25</cp:revision>
  <dcterms:created xsi:type="dcterms:W3CDTF">2023-08-15T04:44:59Z</dcterms:created>
  <dcterms:modified xsi:type="dcterms:W3CDTF">2025-01-10T21:15:41Z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2023-08-15T05:22:49Z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03cdd36d-6c82-49e5-b8d4-53c28090b4ac</vt:lpwstr>
  </property>
  <property fmtid="{D5CDD505-2E9C-101B-9397-08002B2CF9AE}" pid="8" name="MSIP_Label_4044bd30-2ed7-4c9d-9d12-46200872a97b_ContentBits">
    <vt:lpwstr>0</vt:lpwstr>
  </property>
</Properties>
</file>