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Play" pitchFamily="2"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kcs8zzrR5xIV/ELhTxR50hMnS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7"/>
    <p:restoredTop sz="78697"/>
  </p:normalViewPr>
  <p:slideViewPr>
    <p:cSldViewPr snapToGrid="0">
      <p:cViewPr varScale="1">
        <p:scale>
          <a:sx n="92" d="100"/>
          <a:sy n="92" d="100"/>
        </p:scale>
        <p:origin x="184" y="3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1 — Title (~30s)</a:t>
            </a:r>
            <a:endParaRPr lang="en-US" dirty="0"/>
          </a:p>
          <a:p>
            <a:r>
              <a:rPr lang="en-US" dirty="0"/>
              <a:t>"Hi, I'm Arya Keni. Today I'll be covering X-ray diffraction — the physics behind it, what we extract from the measurements, and why it matters for </a:t>
            </a:r>
            <a:r>
              <a:rPr lang="en-US" dirty="0" err="1"/>
              <a:t>nanotransistor</a:t>
            </a:r>
            <a:r>
              <a:rPr lang="en-US" dirty="0"/>
              <a:t> engineering."</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cef8d097d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2 — XRD for </a:t>
            </a:r>
            <a:r>
              <a:rPr lang="en-US" b="1" dirty="0" err="1"/>
              <a:t>Nanotransistors</a:t>
            </a:r>
            <a:r>
              <a:rPr lang="en-US" b="1" dirty="0"/>
              <a:t> (~1.5 min)</a:t>
            </a:r>
            <a:endParaRPr lang="en-US" dirty="0"/>
          </a:p>
          <a:p>
            <a:r>
              <a:rPr lang="en-US" dirty="0"/>
              <a:t>As transistor channels shrink below 10 nm, the structural properties of your material — crystallinity, strain, preferred orientation, and phase purity — directly govern carrier transport and device performance.</a:t>
            </a:r>
          </a:p>
          <a:p>
            <a:r>
              <a:rPr lang="en-US" dirty="0"/>
              <a:t>XRD probes all of these non-destructively, making it essential for optimizing advanced materials and heterostructures, and for confirming the structural stability needed for reliable devices.</a:t>
            </a:r>
          </a:p>
          <a:p>
            <a:r>
              <a:rPr lang="en-US" dirty="0"/>
              <a:t>Point at images briefly: grain boundaries (left) scatter carriers and hurt mobility; 3D stacked architectures (right) introduce new interfaces where structural validation is critical.</a:t>
            </a:r>
          </a:p>
        </p:txBody>
      </p:sp>
      <p:sp>
        <p:nvSpPr>
          <p:cNvPr id="89" name="Google Shape;89;g3cef8d097d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3 — Basic Overview (~2 min)</a:t>
            </a:r>
            <a:endParaRPr lang="en-US" dirty="0"/>
          </a:p>
          <a:p>
            <a:r>
              <a:rPr lang="en-US" dirty="0"/>
              <a:t>XRD works because X-ray wavelengths — around 1 </a:t>
            </a:r>
            <a:r>
              <a:rPr lang="en-US" dirty="0" err="1"/>
              <a:t>Å</a:t>
            </a:r>
            <a:r>
              <a:rPr lang="en-US" dirty="0"/>
              <a:t> — are on the same scale as interatomic spacings, so crystal planes act as a natural diffraction grating.</a:t>
            </a:r>
          </a:p>
          <a:p>
            <a:r>
              <a:rPr lang="en-US" dirty="0"/>
              <a:t>Bragg's law: n</a:t>
            </a:r>
            <a:r>
              <a:rPr lang="el-GR" dirty="0"/>
              <a:t>λ = 2</a:t>
            </a:r>
            <a:r>
              <a:rPr lang="en-US" dirty="0"/>
              <a:t>d sin </a:t>
            </a:r>
            <a:r>
              <a:rPr lang="el-GR" dirty="0"/>
              <a:t>θ. </a:t>
            </a:r>
            <a:r>
              <a:rPr lang="en-US" dirty="0"/>
              <a:t>When the path length difference between rays reflecting off adjacent planes equals a whole number of wavelengths, you get constructive interference — a peak at that 2</a:t>
            </a:r>
            <a:r>
              <a:rPr lang="el-GR" dirty="0"/>
              <a:t>θ </a:t>
            </a:r>
            <a:r>
              <a:rPr lang="en-US" dirty="0"/>
              <a:t>angle.</a:t>
            </a:r>
          </a:p>
          <a:p>
            <a:r>
              <a:rPr lang="en-US" dirty="0"/>
              <a:t>Walk through the diagram: point out the incoming beam, the lattice planes, the path difference, and the detector picking up the diffracted beam.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Slide 3</a:t>
            </a:r>
            <a:r>
              <a:rPr lang="en-US" dirty="0"/>
              <a:t>: Spend an extra 30s actually writing out Bragg's law on the board or slowly walking through the geometry on the diagram. This is your most "teachable" slide and nobody will mind you taking time here.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4 — Measurements (~2 min)</a:t>
            </a:r>
            <a:endParaRPr lang="en-US" dirty="0"/>
          </a:p>
          <a:p>
            <a:r>
              <a:rPr lang="en-US" dirty="0"/>
              <a:t>You get three things from a diffractogram. Peak </a:t>
            </a:r>
            <a:r>
              <a:rPr lang="en-US" b="1" dirty="0"/>
              <a:t>position</a:t>
            </a:r>
            <a:r>
              <a:rPr lang="en-US" dirty="0"/>
              <a:t> — through Bragg's law, this gives you d-spacings and lattice parameters, and any shift from expected positions tells you about strain. Peak </a:t>
            </a:r>
            <a:r>
              <a:rPr lang="en-US" b="1" dirty="0"/>
              <a:t>identity</a:t>
            </a:r>
            <a:r>
              <a:rPr lang="en-US" dirty="0"/>
              <a:t> — you match your pattern against the ICDD database to confirm which phases are present. Peak </a:t>
            </a:r>
            <a:r>
              <a:rPr lang="en-US" b="1" dirty="0"/>
              <a:t>width</a:t>
            </a:r>
            <a:r>
              <a:rPr lang="en-US" dirty="0"/>
              <a:t> — broadening tells you crystallite size via the </a:t>
            </a:r>
            <a:r>
              <a:rPr lang="en-US" b="1" dirty="0"/>
              <a:t>Scherrer equation</a:t>
            </a:r>
            <a:r>
              <a:rPr lang="en-US" dirty="0"/>
              <a:t>, which basically says narrower peaks mean larger crystallites and vice versa.</a:t>
            </a:r>
          </a:p>
          <a:p>
            <a:r>
              <a:rPr lang="en-US" dirty="0"/>
              <a:t>For more complex films with multiple phases, you go beyond individual peaks and use </a:t>
            </a:r>
            <a:r>
              <a:rPr lang="en-US" b="1" dirty="0"/>
              <a:t>Rietveld refinement</a:t>
            </a:r>
            <a:r>
              <a:rPr lang="en-US" dirty="0"/>
              <a:t> — a full-pattern fitting method that lets you quantify phase fractions across the whole diffractogram.</a:t>
            </a:r>
          </a:p>
          <a:p>
            <a:r>
              <a:rPr lang="en-US" dirty="0"/>
              <a:t>Point at the spectrum, identify a couple peaks, show how you'd read position and relative intensity.</a:t>
            </a:r>
          </a:p>
          <a:p>
            <a:endParaRPr lang="en-US" dirty="0"/>
          </a:p>
          <a:p>
            <a:endParaRPr lang="en-US" dirty="0"/>
          </a:p>
          <a:p>
            <a:r>
              <a:rPr lang="en-US" b="1" dirty="0"/>
              <a:t>Scherrer Equation:</a:t>
            </a:r>
            <a:endParaRPr lang="en-US" dirty="0"/>
          </a:p>
          <a:p>
            <a:r>
              <a:rPr lang="el-GR" dirty="0"/>
              <a:t>τ = </a:t>
            </a:r>
            <a:r>
              <a:rPr lang="en-US" dirty="0"/>
              <a:t>K</a:t>
            </a:r>
            <a:r>
              <a:rPr lang="el-GR" dirty="0"/>
              <a:t>λ / (β </a:t>
            </a:r>
            <a:r>
              <a:rPr lang="en-US" dirty="0"/>
              <a:t>cos </a:t>
            </a:r>
            <a:r>
              <a:rPr lang="el-GR" dirty="0"/>
              <a:t>θ)</a:t>
            </a:r>
          </a:p>
          <a:p>
            <a:r>
              <a:rPr lang="en-US" dirty="0"/>
              <a:t>Where </a:t>
            </a:r>
            <a:r>
              <a:rPr lang="el-GR" dirty="0"/>
              <a:t>τ </a:t>
            </a:r>
            <a:r>
              <a:rPr lang="en-US" dirty="0"/>
              <a:t>is the mean crystallite size, K is a shape factor (typically ~0.9 for spherical crystallites), </a:t>
            </a:r>
            <a:r>
              <a:rPr lang="el-GR" dirty="0"/>
              <a:t>λ </a:t>
            </a:r>
            <a:r>
              <a:rPr lang="en-US" dirty="0"/>
              <a:t>is the X-ray wavelength, </a:t>
            </a:r>
            <a:r>
              <a:rPr lang="el-GR" dirty="0"/>
              <a:t>β </a:t>
            </a:r>
            <a:r>
              <a:rPr lang="en-US" dirty="0"/>
              <a:t>is the full-width at half-maximum (FWHM) of the peak in radians (after subtracting instrumental broadening), and </a:t>
            </a:r>
            <a:r>
              <a:rPr lang="el-GR" dirty="0"/>
              <a:t>θ </a:t>
            </a:r>
            <a:r>
              <a:rPr lang="en-US" dirty="0"/>
              <a:t>is the Bragg angle of that peak.</a:t>
            </a:r>
          </a:p>
          <a:p>
            <a:r>
              <a:rPr lang="en-US" dirty="0"/>
              <a:t>The intuition: smaller crystallites mean fewer planes contributing to diffraction, which relaxes the constructive interference condition and broadens the peak. So you measure how wide the peak is, plug it in, and get a size estimate. It's a quick-and-dirty number — works well for crystallites below ~100 nm, starts losing accuracy above that because the broadening becomes too small to distinguish from instrumental effects.</a:t>
            </a:r>
          </a:p>
          <a:p>
            <a:endParaRPr lang="en-US" dirty="0"/>
          </a:p>
          <a:p>
            <a:endParaRPr lang="en-US" dirty="0"/>
          </a:p>
          <a:p>
            <a:endParaRPr lang="en-US" dirty="0"/>
          </a:p>
          <a:p>
            <a:endParaRPr lang="en-US" dirty="0"/>
          </a:p>
          <a:p>
            <a:r>
              <a:rPr lang="en-US" b="1" dirty="0"/>
              <a:t>Rietveld Refinement:</a:t>
            </a:r>
            <a:endParaRPr lang="en-US" dirty="0"/>
          </a:p>
          <a:p>
            <a:r>
              <a:rPr lang="en-US" dirty="0"/>
              <a:t>Instead of analyzing individual peaks, you simulate the </a:t>
            </a:r>
            <a:r>
              <a:rPr lang="en-US" b="1" dirty="0"/>
              <a:t>entire diffractogram</a:t>
            </a:r>
            <a:r>
              <a:rPr lang="en-US" dirty="0"/>
              <a:t> from a structural model and minimize the residual:</a:t>
            </a:r>
          </a:p>
          <a:p>
            <a:r>
              <a:rPr lang="en-US" dirty="0"/>
              <a:t>S = </a:t>
            </a:r>
            <a:r>
              <a:rPr lang="el-GR" dirty="0"/>
              <a:t>Σ</a:t>
            </a:r>
            <a:r>
              <a:rPr lang="en-US" dirty="0"/>
              <a:t>ᵢ wᵢ (yᵢ_</a:t>
            </a:r>
            <a:r>
              <a:rPr lang="en-US" dirty="0" err="1"/>
              <a:t>obs</a:t>
            </a:r>
            <a:r>
              <a:rPr lang="en-US" dirty="0"/>
              <a:t> − </a:t>
            </a:r>
            <a:r>
              <a:rPr lang="en-US" dirty="0" err="1"/>
              <a:t>yᵢ_calc</a:t>
            </a:r>
            <a:r>
              <a:rPr lang="en-US" dirty="0"/>
              <a:t>)²</a:t>
            </a:r>
          </a:p>
          <a:p>
            <a:r>
              <a:rPr lang="en-US" dirty="0"/>
              <a:t>Where yᵢ_</a:t>
            </a:r>
            <a:r>
              <a:rPr lang="en-US" dirty="0" err="1"/>
              <a:t>obs</a:t>
            </a:r>
            <a:r>
              <a:rPr lang="en-US" dirty="0"/>
              <a:t> is the observed intensity at each 2</a:t>
            </a:r>
            <a:r>
              <a:rPr lang="el-GR" dirty="0"/>
              <a:t>θ </a:t>
            </a:r>
            <a:r>
              <a:rPr lang="en-US" dirty="0"/>
              <a:t>step, </a:t>
            </a:r>
            <a:r>
              <a:rPr lang="en-US" dirty="0" err="1"/>
              <a:t>yᵢ_calc</a:t>
            </a:r>
            <a:r>
              <a:rPr lang="en-US" dirty="0"/>
              <a:t> is the calculated intensity from your model (which includes crystal structure, lattice parameters, atomic positions, thermal factors, peak shape functions, background, and instrument parameters), and wᵢ = 1/yᵢ_</a:t>
            </a:r>
            <a:r>
              <a:rPr lang="en-US" dirty="0" err="1"/>
              <a:t>obs</a:t>
            </a:r>
            <a:r>
              <a:rPr lang="en-US" dirty="0"/>
              <a:t> is the statistical weight.</a:t>
            </a:r>
          </a:p>
          <a:p>
            <a:r>
              <a:rPr lang="en-US" dirty="0"/>
              <a:t>You iteratively adjust all those parameters via least-squares fitting until the calculated pattern matches the observed one. The output gives you refined lattice parameters, phase fractions (if multi-phase), crystallite sizes, and </a:t>
            </a:r>
            <a:r>
              <a:rPr lang="en-US" dirty="0" err="1"/>
              <a:t>microstrain</a:t>
            </a:r>
            <a:r>
              <a:rPr lang="en-US" dirty="0"/>
              <a:t> — all simultaneously from one dataset.</a:t>
            </a:r>
          </a:p>
          <a:p>
            <a:r>
              <a:rPr lang="en-US" dirty="0"/>
              <a:t>The goodness-of-fit is tracked with metrics like </a:t>
            </a:r>
            <a:r>
              <a:rPr lang="en-US" dirty="0" err="1"/>
              <a:t>R_wp</a:t>
            </a:r>
            <a:r>
              <a:rPr lang="en-US" dirty="0"/>
              <a:t> (weighted profile R-factor). Lower is better.</a:t>
            </a:r>
          </a:p>
          <a:p>
            <a:endParaRPr lang="en-US" dirty="0"/>
          </a:p>
          <a:p>
            <a:endParaRPr lang="en-US" dirty="0"/>
          </a:p>
          <a:p>
            <a:endParaRPr lang="en-US" dirty="0"/>
          </a:p>
          <a:p>
            <a:endParaRPr lang="en-US" dirty="0"/>
          </a:p>
          <a:p>
            <a:endParaRPr lang="en-US" dirty="0"/>
          </a:p>
          <a:p>
            <a:endParaRPr lang="en-US"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f3c122f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5 — Device Performance (~1.5 min)</a:t>
            </a:r>
            <a:endParaRPr lang="en-US" dirty="0"/>
          </a:p>
          <a:p>
            <a:r>
              <a:rPr lang="en-US" dirty="0"/>
              <a:t>This is the bridge slide — connecting structure to electrical behavior. Strain measured by XRD peak shifts maps directly to mobility enhancement. Tensile strain in Si boosts electron mobility; this is the foundation of strained-Si technology used in industry since the 90-nm node.</a:t>
            </a:r>
          </a:p>
          <a:p>
            <a:r>
              <a:rPr lang="en-US" dirty="0"/>
              <a:t>Beyond strain: crystal quality and phase purity affect interface quality, gate leakage, and long-term device stability. Poor crystallinity means more defects at the channel-oxide interface.</a:t>
            </a:r>
          </a:p>
          <a:p>
            <a:r>
              <a:rPr lang="en-US" dirty="0"/>
              <a:t>Reference the figure to anchor the point.</a:t>
            </a:r>
          </a:p>
          <a:p>
            <a:pPr marL="0" lvl="0" indent="0" algn="l" rtl="0">
              <a:spcBef>
                <a:spcPts val="0"/>
              </a:spcBef>
              <a:spcAft>
                <a:spcPts val="0"/>
              </a:spcAft>
              <a:buNone/>
            </a:pPr>
            <a:endParaRPr dirty="0"/>
          </a:p>
        </p:txBody>
      </p:sp>
      <p:sp>
        <p:nvSpPr>
          <p:cNvPr id="113" name="Google Shape;113;g3cf3c122f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6 — Applications &amp; Limitations (~1.5 min)</a:t>
            </a:r>
            <a:endParaRPr lang="en-US" dirty="0"/>
          </a:p>
          <a:p>
            <a:r>
              <a:rPr lang="en-US" dirty="0"/>
              <a:t>Two concrete applications: in strained Si/SiGe </a:t>
            </a:r>
            <a:r>
              <a:rPr lang="en-US" dirty="0" err="1"/>
              <a:t>nanotransistors</a:t>
            </a:r>
            <a:r>
              <a:rPr lang="en-US" dirty="0"/>
              <a:t>, XRD tracks the channel strain that boosts carrier transport. In thin-film transistor stacks, XRD verifies that your active layer has the right crystal phase and quality.</a:t>
            </a:r>
          </a:p>
          <a:p>
            <a:r>
              <a:rPr lang="en-US" dirty="0"/>
              <a:t>Honest limitations: conventional XRD has limited sensitivity for ultra-thin films — a few-nm channel barely diffracts. To get around this, you need grazing-incidence geometries or synchrotron sources, and those come with more complex incidence protocols and data interpretation.</a:t>
            </a:r>
          </a:p>
          <a:p>
            <a:endParaRPr lang="en-US" dirty="0"/>
          </a:p>
          <a:p>
            <a:endParaRPr lang="en-US" dirty="0"/>
          </a:p>
          <a:p>
            <a:endParaRPr lang="en-US" dirty="0"/>
          </a:p>
          <a:p>
            <a:endParaRPr lang="en-US" dirty="0"/>
          </a:p>
          <a:p>
            <a:endParaRPr lang="en-US" dirty="0"/>
          </a:p>
          <a:p>
            <a:r>
              <a:rPr lang="en-US" dirty="0"/>
              <a:t>EDX:</a:t>
            </a:r>
          </a:p>
          <a:p>
            <a:endParaRPr lang="en-US" dirty="0"/>
          </a:p>
          <a:p>
            <a:endParaRPr lang="en-US" dirty="0"/>
          </a:p>
          <a:p>
            <a:r>
              <a:rPr lang="en-US" dirty="0"/>
              <a:t>EDX (energy-dispersive X-ray spectroscopy) is an elemental analysis technique, usually attached to an SEM or TEM, that tells you which elements are present in a sample and gives an approximate composition. It works by hitting the sample with a high-energy electron beam, which knocks out inner-shell electrons from atoms; when higher-energy electrons fall down to fill those vacancies, they emit X-rays with element-specific energies. The detector measures the energies and counts of those emitted X-rays, producing a spectrum with peaks corresponding to different elements; peak height/area is then used for qualitative and semi-quantitative composition analysis. It is useful because it lets you map where elements are on the sample, identify contamination or unknown particles, compare regions of a device or film, and quickly confirm material composition with minimal extra sample preparation</a:t>
            </a:r>
          </a:p>
          <a:p>
            <a:endParaRPr lang="en-US" dirty="0"/>
          </a:p>
          <a:p>
            <a:endParaRPr lang="en-US" dirty="0"/>
          </a:p>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7 — Conclusion (~15s)</a:t>
            </a:r>
            <a:endParaRPr lang="en-US" dirty="0"/>
          </a:p>
          <a:p>
            <a:r>
              <a:rPr lang="en-US" dirty="0"/>
              <a:t>"To summarize — XRD non-destructively links crystal structure, strain, and phase quality to device behavior and scalability. As transistors keep shrinking and we move to new channel materials, 3D architectures, and strain-engineered designs, its role in validation only grows. Thanks — happy to take questions."</a:t>
            </a:r>
          </a:p>
          <a:p>
            <a:pPr marL="0" lvl="0" indent="0" algn="l" rtl="0">
              <a:spcBef>
                <a:spcPts val="0"/>
              </a:spcBef>
              <a:spcAft>
                <a:spcPts val="0"/>
              </a:spcAft>
              <a:buNone/>
            </a:pPr>
            <a:endParaRPr dirty="0"/>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cef8d097d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Slide 8 — References</a:t>
            </a:r>
            <a:endParaRPr lang="en-US" dirty="0"/>
          </a:p>
          <a:p>
            <a:r>
              <a:rPr lang="en-US" dirty="0"/>
              <a:t>Up on screen during Q&amp;A. Don't narrate.</a:t>
            </a:r>
          </a:p>
          <a:p>
            <a:pPr marL="0" lvl="0" indent="0" algn="l" rtl="0">
              <a:spcBef>
                <a:spcPts val="0"/>
              </a:spcBef>
              <a:spcAft>
                <a:spcPts val="0"/>
              </a:spcAft>
              <a:buNone/>
            </a:pPr>
            <a:endParaRPr dirty="0"/>
          </a:p>
        </p:txBody>
      </p:sp>
      <p:sp>
        <p:nvSpPr>
          <p:cNvPr id="136" name="Google Shape;136;g3cef8d097d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title="x-ray-diffraction-principles-techniques-applications-of-xrd-analysis-ezgif.com-webp-to-jpg-converter.jp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85" name="Google Shape;85;p1"/>
          <p:cNvSpPr txBox="1">
            <a:spLocks noGrp="1"/>
          </p:cNvSpPr>
          <p:nvPr>
            <p:ph type="ctrTitle"/>
          </p:nvPr>
        </p:nvSpPr>
        <p:spPr>
          <a:xfrm>
            <a:off x="1610425" y="1828800"/>
            <a:ext cx="9144000" cy="14423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sz="7200" b="1" dirty="0">
                <a:solidFill>
                  <a:srgbClr val="FFC000"/>
                </a:solidFill>
                <a:latin typeface="+mn-lt"/>
              </a:rPr>
              <a:t>XRD</a:t>
            </a:r>
            <a:endParaRPr sz="7200" b="1" dirty="0">
              <a:solidFill>
                <a:srgbClr val="FFC000"/>
              </a:solidFill>
              <a:latin typeface="+mn-lt"/>
            </a:endParaRPr>
          </a:p>
        </p:txBody>
      </p:sp>
      <p:sp>
        <p:nvSpPr>
          <p:cNvPr id="86" name="Google Shape;86;p1"/>
          <p:cNvSpPr txBox="1">
            <a:spLocks noGrp="1"/>
          </p:cNvSpPr>
          <p:nvPr>
            <p:ph type="subTitle" idx="1"/>
          </p:nvPr>
        </p:nvSpPr>
        <p:spPr>
          <a:xfrm>
            <a:off x="1610425" y="344429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solidFill>
                  <a:srgbClr val="FFC000"/>
                </a:solidFill>
                <a:latin typeface="+mn-lt"/>
              </a:rPr>
              <a:t>Arya Keni, ECE PhD (Spring 2026)</a:t>
            </a:r>
            <a:endParaRPr dirty="0">
              <a:solidFill>
                <a:srgbClr val="FFC000"/>
              </a:solidFill>
              <a:latin typeface="+mn-lt"/>
            </a:endParaRPr>
          </a:p>
          <a:p>
            <a:pPr marL="0" lvl="0" indent="0" algn="ctr" rtl="0">
              <a:lnSpc>
                <a:spcPct val="90000"/>
              </a:lnSpc>
              <a:spcBef>
                <a:spcPts val="1000"/>
              </a:spcBef>
              <a:spcAft>
                <a:spcPts val="0"/>
              </a:spcAft>
              <a:buClr>
                <a:schemeClr val="dk1"/>
              </a:buClr>
              <a:buSzPts val="2400"/>
              <a:buNone/>
            </a:pPr>
            <a:r>
              <a:rPr lang="en-US" dirty="0">
                <a:solidFill>
                  <a:srgbClr val="FFC000"/>
                </a:solidFill>
                <a:latin typeface="+mn-lt"/>
              </a:rPr>
              <a:t>ECE 65800 Presentation </a:t>
            </a:r>
            <a:endParaRPr dirty="0">
              <a:solidFill>
                <a:srgbClr val="FFC000"/>
              </a:solidFill>
              <a:latin typeface="+mn-lt"/>
            </a:endParaRPr>
          </a:p>
          <a:p>
            <a:pPr marL="0" lvl="0" indent="0" algn="ctr" rtl="0">
              <a:lnSpc>
                <a:spcPct val="90000"/>
              </a:lnSpc>
              <a:spcBef>
                <a:spcPts val="1000"/>
              </a:spcBef>
              <a:spcAft>
                <a:spcPts val="0"/>
              </a:spcAft>
              <a:buClr>
                <a:schemeClr val="dk1"/>
              </a:buClr>
              <a:buSzPts val="2400"/>
              <a:buNone/>
            </a:pPr>
            <a:r>
              <a:rPr lang="en-US" dirty="0">
                <a:solidFill>
                  <a:srgbClr val="FFC000"/>
                </a:solidFill>
                <a:latin typeface="+mn-lt"/>
              </a:rPr>
              <a:t>April 3</a:t>
            </a:r>
            <a:endParaRPr dirty="0">
              <a:solidFill>
                <a:srgbClr val="FFC000"/>
              </a:solidFill>
              <a:latin typeface="+mn-lt"/>
            </a:endParaRPr>
          </a:p>
        </p:txBody>
      </p:sp>
      <p:sp>
        <p:nvSpPr>
          <p:cNvPr id="2" name="TextBox 1">
            <a:extLst>
              <a:ext uri="{FF2B5EF4-FFF2-40B4-BE49-F238E27FC236}">
                <a16:creationId xmlns:a16="http://schemas.microsoft.com/office/drawing/2014/main" id="{B729D494-34C2-83E3-8FE8-B15969C16666}"/>
              </a:ext>
            </a:extLst>
          </p:cNvPr>
          <p:cNvSpPr txBox="1"/>
          <p:nvPr/>
        </p:nvSpPr>
        <p:spPr>
          <a:xfrm>
            <a:off x="11482551" y="6227379"/>
            <a:ext cx="709449" cy="461665"/>
          </a:xfrm>
          <a:prstGeom prst="rect">
            <a:avLst/>
          </a:prstGeom>
          <a:noFill/>
        </p:spPr>
        <p:txBody>
          <a:bodyPr wrap="square" rtlCol="0">
            <a:spAutoFit/>
          </a:bodyPr>
          <a:lstStyle/>
          <a:p>
            <a:r>
              <a:rPr lang="en-US" sz="2400" dirty="0">
                <a:solidFill>
                  <a:srgbClr val="FFC000"/>
                </a:solidFill>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cef8d097d7_0_15"/>
          <p:cNvSpPr txBox="1">
            <a:spLocks noGrp="1"/>
          </p:cNvSpPr>
          <p:nvPr>
            <p:ph type="title"/>
          </p:nvPr>
        </p:nvSpPr>
        <p:spPr>
          <a:xfrm>
            <a:off x="0" y="0"/>
            <a:ext cx="10515600" cy="9174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XRD for </a:t>
            </a:r>
            <a:r>
              <a:rPr lang="en-US" b="1" dirty="0" err="1">
                <a:latin typeface="+mn-lt"/>
              </a:rPr>
              <a:t>Nanotransistors</a:t>
            </a:r>
            <a:r>
              <a:rPr lang="en-US" b="1" dirty="0">
                <a:latin typeface="+mn-lt"/>
              </a:rPr>
              <a:t> </a:t>
            </a:r>
            <a:endParaRPr b="1" dirty="0">
              <a:latin typeface="+mn-lt"/>
            </a:endParaRPr>
          </a:p>
        </p:txBody>
      </p:sp>
      <p:pic>
        <p:nvPicPr>
          <p:cNvPr id="93" name="Google Shape;93;g3cef8d097d7_0_15" descr="Variability and origins of grain boundary electric potential detected by  electron holography and atom-probe tomography | Nature Materials"/>
          <p:cNvPicPr preferRelativeResize="0"/>
          <p:nvPr/>
        </p:nvPicPr>
        <p:blipFill>
          <a:blip r:embed="rId3">
            <a:alphaModFix/>
          </a:blip>
          <a:stretch>
            <a:fillRect/>
          </a:stretch>
        </p:blipFill>
        <p:spPr>
          <a:xfrm>
            <a:off x="3976256" y="933451"/>
            <a:ext cx="3297380" cy="3181349"/>
          </a:xfrm>
          <a:prstGeom prst="rect">
            <a:avLst/>
          </a:prstGeom>
          <a:noFill/>
          <a:ln>
            <a:noFill/>
          </a:ln>
        </p:spPr>
      </p:pic>
      <p:pic>
        <p:nvPicPr>
          <p:cNvPr id="94" name="Google Shape;94;g3cef8d097d7_0_15" descr="Three-dimensional integration of two-dimensional field-effect transistors |  Nature"/>
          <p:cNvPicPr preferRelativeResize="0"/>
          <p:nvPr/>
        </p:nvPicPr>
        <p:blipFill>
          <a:blip r:embed="rId4">
            <a:alphaModFix/>
          </a:blip>
          <a:stretch>
            <a:fillRect/>
          </a:stretch>
        </p:blipFill>
        <p:spPr>
          <a:xfrm>
            <a:off x="7773984" y="1717964"/>
            <a:ext cx="4317663" cy="5036704"/>
          </a:xfrm>
          <a:prstGeom prst="rect">
            <a:avLst/>
          </a:prstGeom>
          <a:noFill/>
          <a:ln>
            <a:noFill/>
          </a:ln>
        </p:spPr>
      </p:pic>
      <p:sp>
        <p:nvSpPr>
          <p:cNvPr id="2" name="Rectangle 1">
            <a:extLst>
              <a:ext uri="{FF2B5EF4-FFF2-40B4-BE49-F238E27FC236}">
                <a16:creationId xmlns:a16="http://schemas.microsoft.com/office/drawing/2014/main" id="{B44FAB9A-AF49-FC62-D55B-DD601318D337}"/>
              </a:ext>
            </a:extLst>
          </p:cNvPr>
          <p:cNvSpPr>
            <a:spLocks noChangeArrowheads="1"/>
          </p:cNvSpPr>
          <p:nvPr/>
        </p:nvSpPr>
        <p:spPr bwMode="auto">
          <a:xfrm>
            <a:off x="178528" y="767496"/>
            <a:ext cx="379772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XRD tracks crystallinity, strain, and lattice changes in ultra-thin channels that govern carrier transport and device performance.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XRD also verifies phase purity, orientation, and structural stability to optimize advanced transistor materials and heterostructures.</a:t>
            </a:r>
          </a:p>
        </p:txBody>
      </p:sp>
      <p:sp>
        <p:nvSpPr>
          <p:cNvPr id="5" name="TextBox 4">
            <a:extLst>
              <a:ext uri="{FF2B5EF4-FFF2-40B4-BE49-F238E27FC236}">
                <a16:creationId xmlns:a16="http://schemas.microsoft.com/office/drawing/2014/main" id="{BC941051-1E68-DC66-91DF-8CB77EA5FD7D}"/>
              </a:ext>
            </a:extLst>
          </p:cNvPr>
          <p:cNvSpPr txBox="1"/>
          <p:nvPr/>
        </p:nvSpPr>
        <p:spPr>
          <a:xfrm>
            <a:off x="0" y="6396335"/>
            <a:ext cx="709449" cy="461665"/>
          </a:xfrm>
          <a:prstGeom prst="rect">
            <a:avLst/>
          </a:prstGeom>
          <a:noFill/>
        </p:spPr>
        <p:txBody>
          <a:bodyPr wrap="square" rtlCol="0">
            <a:spAutoFit/>
          </a:bodyPr>
          <a:lstStyle/>
          <a:p>
            <a:r>
              <a:rPr lang="en-US" sz="2400" dirty="0">
                <a:solidFill>
                  <a:srgbClr val="FFC000"/>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0" y="0"/>
            <a:ext cx="10515600" cy="6288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Basic Overview</a:t>
            </a:r>
            <a:endParaRPr b="1" dirty="0">
              <a:latin typeface="+mn-lt"/>
            </a:endParaRPr>
          </a:p>
        </p:txBody>
      </p:sp>
      <p:pic>
        <p:nvPicPr>
          <p:cNvPr id="101" name="Google Shape;101;p2" descr="X-ray Diffraction (XRD) | Anton Paar Wiki"/>
          <p:cNvPicPr preferRelativeResize="0"/>
          <p:nvPr/>
        </p:nvPicPr>
        <p:blipFill>
          <a:blip r:embed="rId3">
            <a:alphaModFix/>
          </a:blip>
          <a:stretch>
            <a:fillRect/>
          </a:stretch>
        </p:blipFill>
        <p:spPr>
          <a:xfrm>
            <a:off x="7204842" y="3785109"/>
            <a:ext cx="4873068" cy="2828138"/>
          </a:xfrm>
          <a:prstGeom prst="rect">
            <a:avLst/>
          </a:prstGeom>
          <a:noFill/>
          <a:ln>
            <a:noFill/>
          </a:ln>
        </p:spPr>
      </p:pic>
      <p:pic>
        <p:nvPicPr>
          <p:cNvPr id="102" name="Google Shape;102;p2" descr="USGS OFR01-041: X-Ray Diffraction Primer"/>
          <p:cNvPicPr preferRelativeResize="0"/>
          <p:nvPr/>
        </p:nvPicPr>
        <p:blipFill>
          <a:blip r:embed="rId4">
            <a:alphaModFix/>
          </a:blip>
          <a:stretch>
            <a:fillRect/>
          </a:stretch>
        </p:blipFill>
        <p:spPr>
          <a:xfrm>
            <a:off x="114091" y="4026644"/>
            <a:ext cx="5540475" cy="2677656"/>
          </a:xfrm>
          <a:prstGeom prst="rect">
            <a:avLst/>
          </a:prstGeom>
          <a:noFill/>
          <a:ln>
            <a:noFill/>
          </a:ln>
        </p:spPr>
      </p:pic>
      <p:sp>
        <p:nvSpPr>
          <p:cNvPr id="2" name="Text Placeholder 1">
            <a:extLst>
              <a:ext uri="{FF2B5EF4-FFF2-40B4-BE49-F238E27FC236}">
                <a16:creationId xmlns:a16="http://schemas.microsoft.com/office/drawing/2014/main" id="{0682D866-D99F-8220-459C-04FD54B6C89F}"/>
              </a:ext>
            </a:extLst>
          </p:cNvPr>
          <p:cNvSpPr>
            <a:spLocks noGrp="1" noChangeArrowheads="1"/>
          </p:cNvSpPr>
          <p:nvPr>
            <p:ph type="body" idx="1"/>
          </p:nvPr>
        </p:nvSpPr>
        <p:spPr bwMode="auto">
          <a:xfrm>
            <a:off x="211402" y="868145"/>
            <a:ext cx="1149043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XRD: Diffraction of X-rays from crystal lattice planes.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Bragg's law: peak positions in 2θ reveal lattice spacing parameters.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X-ray wavelengths are on the order of atomic spacings, making them ideal probes of crystal structure.</a:t>
            </a:r>
          </a:p>
        </p:txBody>
      </p:sp>
      <p:sp>
        <p:nvSpPr>
          <p:cNvPr id="3" name="TextBox 2">
            <a:extLst>
              <a:ext uri="{FF2B5EF4-FFF2-40B4-BE49-F238E27FC236}">
                <a16:creationId xmlns:a16="http://schemas.microsoft.com/office/drawing/2014/main" id="{54E2B26A-7CA7-EDC1-1988-800D1811342D}"/>
              </a:ext>
            </a:extLst>
          </p:cNvPr>
          <p:cNvSpPr txBox="1"/>
          <p:nvPr/>
        </p:nvSpPr>
        <p:spPr>
          <a:xfrm>
            <a:off x="11482551" y="6242635"/>
            <a:ext cx="709449" cy="461665"/>
          </a:xfrm>
          <a:prstGeom prst="rect">
            <a:avLst/>
          </a:prstGeom>
          <a:noFill/>
        </p:spPr>
        <p:txBody>
          <a:bodyPr wrap="square" rtlCol="0">
            <a:spAutoFit/>
          </a:bodyPr>
          <a:lstStyle/>
          <a:p>
            <a:r>
              <a:rPr lang="en-US" sz="2400" dirty="0">
                <a:solidFill>
                  <a:srgbClr val="FFC000"/>
                </a:solidFill>
              </a:rPr>
              <a:t>3</a:t>
            </a:r>
          </a:p>
        </p:txBody>
      </p:sp>
      <p:sp>
        <p:nvSpPr>
          <p:cNvPr id="4" name="Rounded Rectangle 3">
            <a:extLst>
              <a:ext uri="{FF2B5EF4-FFF2-40B4-BE49-F238E27FC236}">
                <a16:creationId xmlns:a16="http://schemas.microsoft.com/office/drawing/2014/main" id="{D48DE0A7-4879-3514-4E4D-8556CFBC6FF9}"/>
              </a:ext>
            </a:extLst>
          </p:cNvPr>
          <p:cNvSpPr/>
          <p:nvPr/>
        </p:nvSpPr>
        <p:spPr>
          <a:xfrm>
            <a:off x="11873345" y="6242635"/>
            <a:ext cx="204565" cy="46166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0" y="0"/>
            <a:ext cx="10515600" cy="60286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Measurements </a:t>
            </a:r>
            <a:endParaRPr b="1" dirty="0">
              <a:latin typeface="+mn-lt"/>
            </a:endParaRPr>
          </a:p>
        </p:txBody>
      </p:sp>
      <p:pic>
        <p:nvPicPr>
          <p:cNvPr id="109" name="Google Shape;109;p4" descr="Introduction to X-ray Powder Diffraction Analysis"/>
          <p:cNvPicPr preferRelativeResize="0"/>
          <p:nvPr/>
        </p:nvPicPr>
        <p:blipFill>
          <a:blip r:embed="rId3">
            <a:alphaModFix/>
          </a:blip>
          <a:stretch>
            <a:fillRect/>
          </a:stretch>
        </p:blipFill>
        <p:spPr>
          <a:xfrm>
            <a:off x="8457808" y="155522"/>
            <a:ext cx="3580277" cy="2164690"/>
          </a:xfrm>
          <a:prstGeom prst="rect">
            <a:avLst/>
          </a:prstGeom>
          <a:noFill/>
          <a:ln>
            <a:noFill/>
          </a:ln>
        </p:spPr>
      </p:pic>
      <p:pic>
        <p:nvPicPr>
          <p:cNvPr id="110" name="Google Shape;110;p4" descr="Sample Preparation – EAS X-Ray Diffraction Laboratory – University of  Alberta"/>
          <p:cNvPicPr preferRelativeResize="0"/>
          <p:nvPr/>
        </p:nvPicPr>
        <p:blipFill>
          <a:blip r:embed="rId4">
            <a:alphaModFix/>
          </a:blip>
          <a:stretch>
            <a:fillRect/>
          </a:stretch>
        </p:blipFill>
        <p:spPr>
          <a:xfrm>
            <a:off x="548000" y="3526763"/>
            <a:ext cx="5038725" cy="3181350"/>
          </a:xfrm>
          <a:prstGeom prst="rect">
            <a:avLst/>
          </a:prstGeom>
          <a:noFill/>
          <a:ln>
            <a:noFill/>
          </a:ln>
        </p:spPr>
      </p:pic>
      <p:sp>
        <p:nvSpPr>
          <p:cNvPr id="2" name="Rectangle 1">
            <a:extLst>
              <a:ext uri="{FF2B5EF4-FFF2-40B4-BE49-F238E27FC236}">
                <a16:creationId xmlns:a16="http://schemas.microsoft.com/office/drawing/2014/main" id="{78EF29DA-B581-E004-5254-9F13107E4388}"/>
              </a:ext>
            </a:extLst>
          </p:cNvPr>
          <p:cNvSpPr>
            <a:spLocks noChangeArrowheads="1"/>
          </p:cNvSpPr>
          <p:nvPr/>
        </p:nvSpPr>
        <p:spPr bwMode="auto">
          <a:xfrm>
            <a:off x="292338" y="970026"/>
            <a:ext cx="99309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Peak shifts → lattice parameters and strain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Pattern matching (ICDD database) → phase identification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Peak broadening and refinement → crystallite size and phase fractions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A4FAA88-C9AC-A6B3-05A8-996F0D695A65}"/>
              </a:ext>
            </a:extLst>
          </p:cNvPr>
          <p:cNvSpPr txBox="1"/>
          <p:nvPr/>
        </p:nvSpPr>
        <p:spPr>
          <a:xfrm>
            <a:off x="11482551" y="5864772"/>
            <a:ext cx="709449" cy="461665"/>
          </a:xfrm>
          <a:prstGeom prst="rect">
            <a:avLst/>
          </a:prstGeom>
          <a:noFill/>
        </p:spPr>
        <p:txBody>
          <a:bodyPr wrap="square" rtlCol="0">
            <a:spAutoFit/>
          </a:bodyPr>
          <a:lstStyle/>
          <a:p>
            <a:r>
              <a:rPr lang="en-US" sz="2400" dirty="0">
                <a:solidFill>
                  <a:srgbClr val="FFC000"/>
                </a:solidFill>
              </a:rPr>
              <a:t>4</a:t>
            </a:r>
          </a:p>
        </p:txBody>
      </p:sp>
      <p:sp>
        <p:nvSpPr>
          <p:cNvPr id="6" name="Rectangle 5">
            <a:extLst>
              <a:ext uri="{FF2B5EF4-FFF2-40B4-BE49-F238E27FC236}">
                <a16:creationId xmlns:a16="http://schemas.microsoft.com/office/drawing/2014/main" id="{338D4B36-05D3-1706-92A0-E8F9CF3210C2}"/>
              </a:ext>
            </a:extLst>
          </p:cNvPr>
          <p:cNvSpPr/>
          <p:nvPr/>
        </p:nvSpPr>
        <p:spPr>
          <a:xfrm>
            <a:off x="3988676" y="4650828"/>
            <a:ext cx="1749972" cy="2057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9216617-DB40-1104-DC90-5BFD96FC4765}"/>
              </a:ext>
            </a:extLst>
          </p:cNvPr>
          <p:cNvPicPr>
            <a:picLocks noChangeAspect="1"/>
          </p:cNvPicPr>
          <p:nvPr/>
        </p:nvPicPr>
        <p:blipFill>
          <a:blip r:embed="rId5"/>
          <a:stretch>
            <a:fillRect/>
          </a:stretch>
        </p:blipFill>
        <p:spPr>
          <a:xfrm>
            <a:off x="5188542" y="3429000"/>
            <a:ext cx="6294010" cy="3310486"/>
          </a:xfrm>
          <a:prstGeom prst="rect">
            <a:avLst/>
          </a:prstGeom>
        </p:spPr>
      </p:pic>
      <p:pic>
        <p:nvPicPr>
          <p:cNvPr id="8" name="Picture 7">
            <a:extLst>
              <a:ext uri="{FF2B5EF4-FFF2-40B4-BE49-F238E27FC236}">
                <a16:creationId xmlns:a16="http://schemas.microsoft.com/office/drawing/2014/main" id="{B55139E6-6153-60B9-0533-0F31A301F88E}"/>
              </a:ext>
            </a:extLst>
          </p:cNvPr>
          <p:cNvPicPr>
            <a:picLocks noChangeAspect="1"/>
          </p:cNvPicPr>
          <p:nvPr/>
        </p:nvPicPr>
        <p:blipFill>
          <a:blip r:embed="rId6"/>
          <a:stretch>
            <a:fillRect/>
          </a:stretch>
        </p:blipFill>
        <p:spPr>
          <a:xfrm>
            <a:off x="9753362" y="307083"/>
            <a:ext cx="2146300" cy="939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cf3c122f16_0_0"/>
          <p:cNvSpPr txBox="1">
            <a:spLocks noGrp="1"/>
          </p:cNvSpPr>
          <p:nvPr>
            <p:ph type="title"/>
          </p:nvPr>
        </p:nvSpPr>
        <p:spPr>
          <a:xfrm>
            <a:off x="0" y="0"/>
            <a:ext cx="10515600" cy="7606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How it relates to device performance</a:t>
            </a:r>
            <a:endParaRPr b="1" dirty="0">
              <a:latin typeface="+mn-lt"/>
            </a:endParaRPr>
          </a:p>
        </p:txBody>
      </p:sp>
      <p:pic>
        <p:nvPicPr>
          <p:cNvPr id="117" name="Google Shape;117;g3cf3c122f16_0_0" title="images_large_nn3c03626_0005.jpg"/>
          <p:cNvPicPr preferRelativeResize="0"/>
          <p:nvPr/>
        </p:nvPicPr>
        <p:blipFill>
          <a:blip r:embed="rId3">
            <a:alphaModFix/>
          </a:blip>
          <a:stretch>
            <a:fillRect/>
          </a:stretch>
        </p:blipFill>
        <p:spPr>
          <a:xfrm>
            <a:off x="3027457" y="3892255"/>
            <a:ext cx="6421455" cy="2965745"/>
          </a:xfrm>
          <a:prstGeom prst="rect">
            <a:avLst/>
          </a:prstGeom>
          <a:noFill/>
          <a:ln>
            <a:noFill/>
          </a:ln>
        </p:spPr>
      </p:pic>
      <p:pic>
        <p:nvPicPr>
          <p:cNvPr id="118" name="Google Shape;118;g3cf3c122f16_0_0" descr="Mobility enhancement of strained Si transistors by transfer printing on  plastic substrates | NPG Asia Materials"/>
          <p:cNvPicPr preferRelativeResize="0"/>
          <p:nvPr/>
        </p:nvPicPr>
        <p:blipFill>
          <a:blip r:embed="rId4">
            <a:alphaModFix/>
          </a:blip>
          <a:stretch>
            <a:fillRect/>
          </a:stretch>
        </p:blipFill>
        <p:spPr>
          <a:xfrm>
            <a:off x="6373091" y="760658"/>
            <a:ext cx="5508356" cy="2920271"/>
          </a:xfrm>
          <a:prstGeom prst="rect">
            <a:avLst/>
          </a:prstGeom>
          <a:noFill/>
          <a:ln>
            <a:noFill/>
          </a:ln>
        </p:spPr>
      </p:pic>
      <p:sp>
        <p:nvSpPr>
          <p:cNvPr id="2" name="Rectangle 1">
            <a:extLst>
              <a:ext uri="{FF2B5EF4-FFF2-40B4-BE49-F238E27FC236}">
                <a16:creationId xmlns:a16="http://schemas.microsoft.com/office/drawing/2014/main" id="{6178D3CB-AC5D-09A2-C28D-ACC238FD45C0}"/>
              </a:ext>
            </a:extLst>
          </p:cNvPr>
          <p:cNvSpPr>
            <a:spLocks noChangeArrowheads="1"/>
          </p:cNvSpPr>
          <p:nvPr/>
        </p:nvSpPr>
        <p:spPr bwMode="auto">
          <a:xfrm>
            <a:off x="140001" y="687591"/>
            <a:ext cx="513858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XRD-measured strain indicates mobility enhancement in transistor channels.</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Crystal quality and phase purity impact interface quality, leakage, and device stability.</a:t>
            </a:r>
          </a:p>
        </p:txBody>
      </p:sp>
      <p:sp>
        <p:nvSpPr>
          <p:cNvPr id="5" name="TextBox 4">
            <a:extLst>
              <a:ext uri="{FF2B5EF4-FFF2-40B4-BE49-F238E27FC236}">
                <a16:creationId xmlns:a16="http://schemas.microsoft.com/office/drawing/2014/main" id="{D86AA6E8-FAF7-2716-2F0B-6E963F994724}"/>
              </a:ext>
            </a:extLst>
          </p:cNvPr>
          <p:cNvSpPr txBox="1"/>
          <p:nvPr/>
        </p:nvSpPr>
        <p:spPr>
          <a:xfrm>
            <a:off x="110724" y="6350866"/>
            <a:ext cx="709449" cy="461665"/>
          </a:xfrm>
          <a:prstGeom prst="rect">
            <a:avLst/>
          </a:prstGeom>
          <a:noFill/>
        </p:spPr>
        <p:txBody>
          <a:bodyPr wrap="square" rtlCol="0">
            <a:spAutoFit/>
          </a:bodyPr>
          <a:lstStyle/>
          <a:p>
            <a:r>
              <a:rPr lang="en-US" sz="2400" dirty="0">
                <a:solidFill>
                  <a:srgbClr val="FFC000"/>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0" y="0"/>
            <a:ext cx="10515600" cy="7132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Applications with Devices</a:t>
            </a:r>
            <a:endParaRPr b="1" dirty="0">
              <a:latin typeface="+mn-lt"/>
            </a:endParaRPr>
          </a:p>
        </p:txBody>
      </p:sp>
      <p:pic>
        <p:nvPicPr>
          <p:cNvPr id="126" name="Google Shape;126;p3" descr="Chinese researchers hail breakthrough in DRAM-like cells, which could be  used in embedded or 3D stacked memory — absence of manufacturing detail  casts doubt on mass production | Tom's Hardware"/>
          <p:cNvPicPr preferRelativeResize="0"/>
          <p:nvPr/>
        </p:nvPicPr>
        <p:blipFill>
          <a:blip r:embed="rId3">
            <a:alphaModFix/>
          </a:blip>
          <a:stretch>
            <a:fillRect/>
          </a:stretch>
        </p:blipFill>
        <p:spPr>
          <a:xfrm>
            <a:off x="4641274" y="1884218"/>
            <a:ext cx="7550726" cy="4598586"/>
          </a:xfrm>
          <a:prstGeom prst="rect">
            <a:avLst/>
          </a:prstGeom>
          <a:noFill/>
          <a:ln>
            <a:noFill/>
          </a:ln>
        </p:spPr>
      </p:pic>
      <p:sp>
        <p:nvSpPr>
          <p:cNvPr id="2" name="Text Placeholder 1">
            <a:extLst>
              <a:ext uri="{FF2B5EF4-FFF2-40B4-BE49-F238E27FC236}">
                <a16:creationId xmlns:a16="http://schemas.microsoft.com/office/drawing/2014/main" id="{8F0AA37C-3FEB-1A14-FF03-DDC580714696}"/>
              </a:ext>
            </a:extLst>
          </p:cNvPr>
          <p:cNvSpPr>
            <a:spLocks noGrp="1" noChangeArrowheads="1"/>
          </p:cNvSpPr>
          <p:nvPr>
            <p:ph type="body" idx="1"/>
          </p:nvPr>
        </p:nvSpPr>
        <p:spPr bwMode="auto">
          <a:xfrm>
            <a:off x="350838" y="1084571"/>
            <a:ext cx="429043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In strained Si/SiGe </a:t>
            </a:r>
            <a:r>
              <a:rPr kumimoji="0" lang="en-US" altLang="en-US" sz="2400" b="0" i="0" u="none" strike="noStrike" cap="none" normalizeH="0" baseline="0" dirty="0" err="1">
                <a:ln>
                  <a:noFill/>
                </a:ln>
                <a:solidFill>
                  <a:schemeClr val="tx1"/>
                </a:solidFill>
                <a:effectLst/>
                <a:latin typeface="Arial" panose="020B0604020202020204" pitchFamily="34" charset="0"/>
              </a:rPr>
              <a:t>nanotransistors</a:t>
            </a:r>
            <a:r>
              <a:rPr kumimoji="0" lang="en-US" altLang="en-US" sz="2400" b="0" i="0" u="none" strike="noStrike" cap="none" normalizeH="0" baseline="0" dirty="0">
                <a:ln>
                  <a:noFill/>
                </a:ln>
                <a:solidFill>
                  <a:schemeClr val="tx1"/>
                </a:solidFill>
                <a:effectLst/>
                <a:latin typeface="Arial" panose="020B0604020202020204" pitchFamily="34" charset="0"/>
              </a:rPr>
              <a:t>, XRD tracks channel strain that boosts carrier transport.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In thin-film transistor stacks, XRD verifies phase and crystal quality of active layers.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sng" strike="noStrike" cap="none" normalizeH="0" baseline="0" dirty="0">
                <a:ln>
                  <a:noFill/>
                </a:ln>
                <a:solidFill>
                  <a:schemeClr val="tx1"/>
                </a:solidFill>
                <a:effectLst/>
                <a:latin typeface="Arial" panose="020B0604020202020204" pitchFamily="34" charset="0"/>
              </a:rPr>
              <a:t>Limitations:</a:t>
            </a:r>
            <a:r>
              <a:rPr kumimoji="0" lang="en-US" altLang="en-US" sz="2400" b="0" i="0"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limited thin-film sensitivity; complex incidence protocols for nanofilms.</a:t>
            </a:r>
          </a:p>
        </p:txBody>
      </p:sp>
      <p:sp>
        <p:nvSpPr>
          <p:cNvPr id="3" name="TextBox 2">
            <a:extLst>
              <a:ext uri="{FF2B5EF4-FFF2-40B4-BE49-F238E27FC236}">
                <a16:creationId xmlns:a16="http://schemas.microsoft.com/office/drawing/2014/main" id="{6B9E1D14-BAEB-315A-79DC-CCEEF0F47199}"/>
              </a:ext>
            </a:extLst>
          </p:cNvPr>
          <p:cNvSpPr txBox="1"/>
          <p:nvPr/>
        </p:nvSpPr>
        <p:spPr>
          <a:xfrm>
            <a:off x="0" y="6396335"/>
            <a:ext cx="709449" cy="461665"/>
          </a:xfrm>
          <a:prstGeom prst="rect">
            <a:avLst/>
          </a:prstGeom>
          <a:noFill/>
        </p:spPr>
        <p:txBody>
          <a:bodyPr wrap="square" rtlCol="0">
            <a:spAutoFit/>
          </a:bodyPr>
          <a:lstStyle/>
          <a:p>
            <a:r>
              <a:rPr lang="en-US" sz="2400" dirty="0">
                <a:solidFill>
                  <a:srgbClr val="FFC000"/>
                </a:solidFill>
              </a:rPr>
              <a:t>6</a:t>
            </a:r>
          </a:p>
        </p:txBody>
      </p:sp>
      <p:sp>
        <p:nvSpPr>
          <p:cNvPr id="4" name="Rectangle 3">
            <a:extLst>
              <a:ext uri="{FF2B5EF4-FFF2-40B4-BE49-F238E27FC236}">
                <a16:creationId xmlns:a16="http://schemas.microsoft.com/office/drawing/2014/main" id="{1F5881E5-B6C5-1CEB-4A8B-A8A94CA681A9}"/>
              </a:ext>
            </a:extLst>
          </p:cNvPr>
          <p:cNvSpPr/>
          <p:nvPr/>
        </p:nvSpPr>
        <p:spPr>
          <a:xfrm>
            <a:off x="11793865" y="5598531"/>
            <a:ext cx="398135" cy="11175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CB5668C-9A54-123B-04CD-4C989B1E979C}"/>
              </a:ext>
            </a:extLst>
          </p:cNvPr>
          <p:cNvSpPr/>
          <p:nvPr/>
        </p:nvSpPr>
        <p:spPr>
          <a:xfrm>
            <a:off x="11679775" y="5598531"/>
            <a:ext cx="398135" cy="11057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0"/>
            <a:ext cx="10515600" cy="7920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Conclusion </a:t>
            </a:r>
            <a:endParaRPr b="1" dirty="0">
              <a:latin typeface="+mn-lt"/>
            </a:endParaRPr>
          </a:p>
        </p:txBody>
      </p:sp>
      <p:pic>
        <p:nvPicPr>
          <p:cNvPr id="133" name="Google Shape;133;p6" descr="MIT unveils ultra-efficient 3D nanoscale transistors that could  revolutionize future electronics | Tom's Hardware"/>
          <p:cNvPicPr preferRelativeResize="0"/>
          <p:nvPr/>
        </p:nvPicPr>
        <p:blipFill>
          <a:blip r:embed="rId3">
            <a:alphaModFix/>
          </a:blip>
          <a:stretch>
            <a:fillRect/>
          </a:stretch>
        </p:blipFill>
        <p:spPr>
          <a:xfrm>
            <a:off x="4084068" y="623455"/>
            <a:ext cx="7753207" cy="5313254"/>
          </a:xfrm>
          <a:prstGeom prst="rect">
            <a:avLst/>
          </a:prstGeom>
          <a:noFill/>
          <a:ln>
            <a:noFill/>
          </a:ln>
        </p:spPr>
      </p:pic>
      <p:sp>
        <p:nvSpPr>
          <p:cNvPr id="2" name="Text Placeholder 1">
            <a:extLst>
              <a:ext uri="{FF2B5EF4-FFF2-40B4-BE49-F238E27FC236}">
                <a16:creationId xmlns:a16="http://schemas.microsoft.com/office/drawing/2014/main" id="{E97565D0-2F19-3C73-E026-B29919B28014}"/>
              </a:ext>
            </a:extLst>
          </p:cNvPr>
          <p:cNvSpPr>
            <a:spLocks noGrp="1" noChangeArrowheads="1"/>
          </p:cNvSpPr>
          <p:nvPr>
            <p:ph type="body" idx="1"/>
          </p:nvPr>
        </p:nvSpPr>
        <p:spPr bwMode="auto">
          <a:xfrm>
            <a:off x="130029" y="792054"/>
            <a:ext cx="331258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XRD non-destructively links crystal structure, strain, and phase quality to device behavior and scalability.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Its role will grow in validating new channel materials, 3D architectures, and strain-engineered designs as transistors shrink further.</a:t>
            </a:r>
          </a:p>
        </p:txBody>
      </p:sp>
      <p:sp>
        <p:nvSpPr>
          <p:cNvPr id="3" name="TextBox 2">
            <a:extLst>
              <a:ext uri="{FF2B5EF4-FFF2-40B4-BE49-F238E27FC236}">
                <a16:creationId xmlns:a16="http://schemas.microsoft.com/office/drawing/2014/main" id="{732363F3-A2CF-A836-C6D4-84121346BD32}"/>
              </a:ext>
            </a:extLst>
          </p:cNvPr>
          <p:cNvSpPr txBox="1"/>
          <p:nvPr/>
        </p:nvSpPr>
        <p:spPr>
          <a:xfrm>
            <a:off x="11482551" y="6227379"/>
            <a:ext cx="709449" cy="461665"/>
          </a:xfrm>
          <a:prstGeom prst="rect">
            <a:avLst/>
          </a:prstGeom>
          <a:noFill/>
        </p:spPr>
        <p:txBody>
          <a:bodyPr wrap="square" rtlCol="0">
            <a:spAutoFit/>
          </a:bodyPr>
          <a:lstStyle/>
          <a:p>
            <a:r>
              <a:rPr lang="en-US" sz="2400" dirty="0">
                <a:solidFill>
                  <a:srgbClr val="FFC000"/>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cef8d097d7_0_22"/>
          <p:cNvSpPr txBox="1">
            <a:spLocks noGrp="1"/>
          </p:cNvSpPr>
          <p:nvPr>
            <p:ph type="title"/>
          </p:nvPr>
        </p:nvSpPr>
        <p:spPr>
          <a:xfrm>
            <a:off x="0" y="0"/>
            <a:ext cx="10515600" cy="6975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dirty="0">
                <a:latin typeface="+mn-lt"/>
              </a:rPr>
              <a:t>References</a:t>
            </a:r>
            <a:endParaRPr b="1" dirty="0">
              <a:latin typeface="+mn-lt"/>
            </a:endParaRPr>
          </a:p>
        </p:txBody>
      </p:sp>
      <p:sp>
        <p:nvSpPr>
          <p:cNvPr id="2" name="Text Placeholder 1">
            <a:extLst>
              <a:ext uri="{FF2B5EF4-FFF2-40B4-BE49-F238E27FC236}">
                <a16:creationId xmlns:a16="http://schemas.microsoft.com/office/drawing/2014/main" id="{3FCD70CE-C2BF-0632-B05F-70EBBBC78984}"/>
              </a:ext>
            </a:extLst>
          </p:cNvPr>
          <p:cNvSpPr>
            <a:spLocks noGrp="1" noChangeArrowheads="1"/>
          </p:cNvSpPr>
          <p:nvPr>
            <p:ph type="body" idx="1"/>
          </p:nvPr>
        </p:nvSpPr>
        <p:spPr bwMode="auto">
          <a:xfrm>
            <a:off x="822433" y="1047397"/>
            <a:ext cx="797205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Cullity &amp; Stock, </a:t>
            </a:r>
            <a:r>
              <a:rPr kumimoji="0" lang="en-US" altLang="en-US" sz="2000" b="0" i="1" u="none" strike="noStrike" cap="none" normalizeH="0" baseline="0" dirty="0">
                <a:ln>
                  <a:noFill/>
                </a:ln>
                <a:solidFill>
                  <a:schemeClr val="tx1"/>
                </a:solidFill>
                <a:effectLst/>
                <a:latin typeface="Arial" panose="020B0604020202020204" pitchFamily="34" charset="0"/>
              </a:rPr>
              <a:t>Elements of X-ray Diffraction</a:t>
            </a:r>
            <a:r>
              <a:rPr kumimoji="0" lang="en-US" altLang="en-US" sz="2000" b="0" i="0" u="none" strike="noStrike" cap="none" normalizeH="0" baseline="0" dirty="0">
                <a:ln>
                  <a:noFill/>
                </a:ln>
                <a:solidFill>
                  <a:schemeClr val="tx1"/>
                </a:solidFill>
                <a:effectLst/>
                <a:latin typeface="Arial" panose="020B0604020202020204" pitchFamily="34" charset="0"/>
              </a:rPr>
              <a:t>, 3rd ed. (2001)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Jenkins &amp; Snyder, </a:t>
            </a:r>
            <a:r>
              <a:rPr kumimoji="0" lang="en-US" altLang="en-US" sz="2000" b="0" i="1" u="none" strike="noStrike" cap="none" normalizeH="0" baseline="0" dirty="0">
                <a:ln>
                  <a:noFill/>
                </a:ln>
                <a:solidFill>
                  <a:schemeClr val="tx1"/>
                </a:solidFill>
                <a:effectLst/>
                <a:latin typeface="Arial" panose="020B0604020202020204" pitchFamily="34" charset="0"/>
              </a:rPr>
              <a:t>Intro to X-ray Powder Diffractometry</a:t>
            </a:r>
            <a:r>
              <a:rPr kumimoji="0" lang="en-US" altLang="en-US" sz="2000" b="0" i="0" u="none" strike="noStrike" cap="none" normalizeH="0" baseline="0" dirty="0">
                <a:ln>
                  <a:noFill/>
                </a:ln>
                <a:solidFill>
                  <a:schemeClr val="tx1"/>
                </a:solidFill>
                <a:effectLst/>
                <a:latin typeface="Arial" panose="020B0604020202020204" pitchFamily="34" charset="0"/>
              </a:rPr>
              <a:t> (1996)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Rietveld, </a:t>
            </a:r>
            <a:r>
              <a:rPr kumimoji="0" lang="en-US" altLang="en-US" sz="2000" b="0" i="1" u="none" strike="noStrike" cap="none" normalizeH="0" baseline="0" dirty="0">
                <a:ln>
                  <a:noFill/>
                </a:ln>
                <a:solidFill>
                  <a:schemeClr val="tx1"/>
                </a:solidFill>
                <a:effectLst/>
                <a:latin typeface="Arial" panose="020B0604020202020204" pitchFamily="34" charset="0"/>
              </a:rPr>
              <a:t>J. Appl. </a:t>
            </a:r>
            <a:r>
              <a:rPr kumimoji="0" lang="en-US" altLang="en-US" sz="2000" b="0" i="1" u="none" strike="noStrike" cap="none" normalizeH="0" baseline="0" dirty="0" err="1">
                <a:ln>
                  <a:noFill/>
                </a:ln>
                <a:solidFill>
                  <a:schemeClr val="tx1"/>
                </a:solidFill>
                <a:effectLst/>
                <a:latin typeface="Arial" panose="020B0604020202020204" pitchFamily="34" charset="0"/>
              </a:rPr>
              <a:t>Crystallogr</a:t>
            </a:r>
            <a:r>
              <a:rPr kumimoji="0" lang="en-US" altLang="en-US" sz="2000" b="0" i="1" u="none" strike="noStrike" cap="none" normalizeH="0" baseline="0" dirty="0">
                <a:ln>
                  <a:noFill/>
                </a:ln>
                <a:solidFill>
                  <a:schemeClr val="tx1"/>
                </a:solidFill>
                <a:effectLst/>
                <a:latin typeface="Arial" panose="020B0604020202020204" pitchFamily="34" charset="0"/>
              </a:rPr>
              <a:t>.</a:t>
            </a:r>
            <a:r>
              <a:rPr kumimoji="0" lang="en-US" altLang="en-US" sz="2000" b="0" i="0" u="none" strike="noStrike" cap="none" normalizeH="0" baseline="0" dirty="0">
                <a:ln>
                  <a:noFill/>
                </a:ln>
                <a:solidFill>
                  <a:schemeClr val="tx1"/>
                </a:solidFill>
                <a:effectLst/>
                <a:latin typeface="Arial" panose="020B0604020202020204" pitchFamily="34" charset="0"/>
              </a:rPr>
              <a:t> 2(2), 65–71 (1969)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Toby &amp; Von </a:t>
            </a:r>
            <a:r>
              <a:rPr kumimoji="0" lang="en-US" altLang="en-US" sz="2000" b="0" i="0" u="none" strike="noStrike" cap="none" normalizeH="0" baseline="0" dirty="0" err="1">
                <a:ln>
                  <a:noFill/>
                </a:ln>
                <a:solidFill>
                  <a:schemeClr val="tx1"/>
                </a:solidFill>
                <a:effectLst/>
                <a:latin typeface="Arial" panose="020B0604020202020204" pitchFamily="34" charset="0"/>
              </a:rPr>
              <a:t>Dreele</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1" u="none" strike="noStrike" cap="none" normalizeH="0" baseline="0" dirty="0">
                <a:ln>
                  <a:noFill/>
                </a:ln>
                <a:solidFill>
                  <a:schemeClr val="tx1"/>
                </a:solidFill>
                <a:effectLst/>
                <a:latin typeface="Arial" panose="020B0604020202020204" pitchFamily="34" charset="0"/>
              </a:rPr>
              <a:t>J. Appl. </a:t>
            </a:r>
            <a:r>
              <a:rPr kumimoji="0" lang="en-US" altLang="en-US" sz="2000" b="0" i="1" u="none" strike="noStrike" cap="none" normalizeH="0" baseline="0" dirty="0" err="1">
                <a:ln>
                  <a:noFill/>
                </a:ln>
                <a:solidFill>
                  <a:schemeClr val="tx1"/>
                </a:solidFill>
                <a:effectLst/>
                <a:latin typeface="Arial" panose="020B0604020202020204" pitchFamily="34" charset="0"/>
              </a:rPr>
              <a:t>Crystallogr</a:t>
            </a:r>
            <a:r>
              <a:rPr kumimoji="0" lang="en-US" altLang="en-US" sz="2000" b="0" i="1" u="none" strike="noStrike" cap="none" normalizeH="0" baseline="0" dirty="0">
                <a:ln>
                  <a:noFill/>
                </a:ln>
                <a:solidFill>
                  <a:schemeClr val="tx1"/>
                </a:solidFill>
                <a:effectLst/>
                <a:latin typeface="Arial" panose="020B0604020202020204" pitchFamily="34" charset="0"/>
              </a:rPr>
              <a:t>.</a:t>
            </a:r>
            <a:r>
              <a:rPr kumimoji="0" lang="en-US" altLang="en-US" sz="2000" b="0" i="0" u="none" strike="noStrike" cap="none" normalizeH="0" baseline="0" dirty="0">
                <a:ln>
                  <a:noFill/>
                </a:ln>
                <a:solidFill>
                  <a:schemeClr val="tx1"/>
                </a:solidFill>
                <a:effectLst/>
                <a:latin typeface="Arial" panose="020B0604020202020204" pitchFamily="34" charset="0"/>
              </a:rPr>
              <a:t> 46(2), 544–549 (2013)</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SzTx/>
              <a:buFontTx/>
              <a:buChar char="•"/>
            </a:pPr>
            <a:r>
              <a:rPr lang="en-US" sz="2000" dirty="0"/>
              <a:t>Birkholz, </a:t>
            </a:r>
            <a:r>
              <a:rPr lang="en-US" sz="2000" i="1" dirty="0"/>
              <a:t>Thin Film Analysis by X-Ray Scattering</a:t>
            </a:r>
            <a:r>
              <a:rPr lang="en-US" sz="2000" dirty="0"/>
              <a:t>, Wiley-VCH (2006)</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en-US" sz="2000" dirty="0"/>
              <a:t>Murray et al., </a:t>
            </a:r>
            <a:r>
              <a:rPr lang="en-US" sz="2000" i="1" dirty="0"/>
              <a:t>Commun. Eng.</a:t>
            </a:r>
            <a:r>
              <a:rPr lang="en-US" sz="2000" dirty="0"/>
              <a:t> 1, 11 (2022)</a:t>
            </a:r>
          </a:p>
          <a:p>
            <a:pPr marL="0" lvl="0" indent="0" eaLnBrk="0" fontAlgn="base" hangingPunct="0">
              <a:lnSpc>
                <a:spcPct val="100000"/>
              </a:lnSpc>
              <a:spcBef>
                <a:spcPct val="0"/>
              </a:spcBef>
              <a:spcAft>
                <a:spcPct val="0"/>
              </a:spcAft>
              <a:buClrTx/>
              <a:buSzTx/>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en-US" sz="2000" dirty="0" err="1"/>
              <a:t>Kolahdouz</a:t>
            </a:r>
            <a:r>
              <a:rPr lang="en-US" sz="2000" dirty="0"/>
              <a:t> et al., </a:t>
            </a:r>
            <a:r>
              <a:rPr lang="en-US" sz="2000" i="1" dirty="0"/>
              <a:t>Nanoscale Res. Lett.</a:t>
            </a:r>
            <a:r>
              <a:rPr lang="en-US" sz="2000" dirty="0"/>
              <a:t> 12, 108 (2017) </a:t>
            </a:r>
          </a:p>
          <a:p>
            <a:pPr marL="0" lvl="0" indent="0" eaLnBrk="0" fontAlgn="base" hangingPunct="0">
              <a:lnSpc>
                <a:spcPct val="100000"/>
              </a:lnSpc>
              <a:spcBef>
                <a:spcPct val="0"/>
              </a:spcBef>
              <a:spcAft>
                <a:spcPct val="0"/>
              </a:spcAft>
              <a:buClrTx/>
              <a:buSzTx/>
              <a:buFontTx/>
              <a:buChar char="•"/>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en-US" sz="2000" dirty="0"/>
              <a:t>Li et al., </a:t>
            </a:r>
            <a:r>
              <a:rPr lang="en-US" sz="2000" i="1" dirty="0"/>
              <a:t>Electron</a:t>
            </a:r>
            <a:r>
              <a:rPr lang="en-US" sz="2000" dirty="0"/>
              <a:t> 2, e32 (2024)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8387945-C28C-157B-6AC1-410F08B3B4F9}"/>
              </a:ext>
            </a:extLst>
          </p:cNvPr>
          <p:cNvSpPr txBox="1"/>
          <p:nvPr/>
        </p:nvSpPr>
        <p:spPr>
          <a:xfrm>
            <a:off x="11482551" y="6227379"/>
            <a:ext cx="709449" cy="461665"/>
          </a:xfrm>
          <a:prstGeom prst="rect">
            <a:avLst/>
          </a:prstGeom>
          <a:noFill/>
        </p:spPr>
        <p:txBody>
          <a:bodyPr wrap="square" rtlCol="0">
            <a:spAutoFit/>
          </a:bodyPr>
          <a:lstStyle/>
          <a:p>
            <a:r>
              <a:rPr lang="en-US" sz="2400" dirty="0">
                <a:solidFill>
                  <a:srgbClr val="FFC000"/>
                </a:solidFill>
              </a:rPr>
              <a:t>8</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1512</Words>
  <Application>Microsoft Macintosh PowerPoint</Application>
  <PresentationFormat>Widescreen</PresentationFormat>
  <Paragraphs>125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Play</vt:lpstr>
      <vt:lpstr>Office Theme</vt:lpstr>
      <vt:lpstr>XRD</vt:lpstr>
      <vt:lpstr>XRD for Nanotransistors </vt:lpstr>
      <vt:lpstr>Basic Overview</vt:lpstr>
      <vt:lpstr>Measurements </vt:lpstr>
      <vt:lpstr>How it relates to device performance</vt:lpstr>
      <vt:lpstr>Applications with Devices</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Arya Deepak Keni</dc:creator>
  <cp:lastModifiedBy>Arya Deepak Keni</cp:lastModifiedBy>
  <cp:revision>57</cp:revision>
  <dcterms:created xsi:type="dcterms:W3CDTF">2026-03-03T22:42:11Z</dcterms:created>
  <dcterms:modified xsi:type="dcterms:W3CDTF">2026-03-23T16:13:39Z</dcterms:modified>
</cp:coreProperties>
</file>