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2"/>
  </p:notesMasterIdLst>
  <p:sldIdLst>
    <p:sldId id="267" r:id="rId5"/>
    <p:sldId id="294" r:id="rId6"/>
    <p:sldId id="295" r:id="rId7"/>
    <p:sldId id="284" r:id="rId8"/>
    <p:sldId id="298" r:id="rId9"/>
    <p:sldId id="297" r:id="rId10"/>
    <p:sldId id="277" r:id="rId11"/>
  </p:sldIdLst>
  <p:sldSz cx="9144000" cy="6858000" type="screen4x3"/>
  <p:notesSz cx="6858000" cy="9144000"/>
  <p:embeddedFontLst>
    <p:embeddedFont>
      <p:font typeface="Acumin Pro Condensed Semibold" panose="020B0604020202020204" charset="0"/>
      <p:regular r:id="rId13"/>
      <p:bold r:id="rId14"/>
      <p:italic r:id="rId15"/>
      <p:boldItalic r:id="rId16"/>
    </p:embeddedFont>
    <p:embeddedFont>
      <p:font typeface="Acumin Pro Medium" panose="020B0604020202020204" charset="0"/>
      <p:regular r:id="rId17"/>
      <p:italic r:id="rId18"/>
    </p:embeddedFont>
    <p:embeddedFont>
      <p:font typeface="Cambria Math" panose="02040503050406030204" pitchFamily="18" charset="0"/>
      <p:regular r:id="rId19"/>
    </p:embeddedFont>
    <p:embeddedFont>
      <p:font typeface="Franklin Gothic Book" panose="020B0503020102020204" pitchFamily="34" charset="0"/>
      <p:regular r:id="rId20"/>
      <p:italic r:id="rId21"/>
    </p:embeddedFont>
    <p:embeddedFont>
      <p:font typeface="Franklin Gothic Medium" panose="020B0603020102020204" pitchFamily="34" charset="0"/>
      <p:regular r:id="rId22"/>
      <p:italic r:id="rId23"/>
    </p:embeddedFont>
    <p:embeddedFont>
      <p:font typeface="Franklin Gothic Medium Cond" panose="020B0606030402020204" pitchFamily="3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C495B9-B272-4BA9-AF7D-0E3BD028ADC5}">
          <p14:sldIdLst>
            <p14:sldId id="267"/>
            <p14:sldId id="294"/>
            <p14:sldId id="295"/>
          </p14:sldIdLst>
        </p14:section>
        <p14:section name="Untitled Section" id="{525E3C52-7243-44F2-B4A2-22E20DB3C488}">
          <p14:sldIdLst>
            <p14:sldId id="284"/>
            <p14:sldId id="298"/>
            <p14:sldId id="297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9" autoAdjust="0"/>
    <p:restoredTop sz="80952" autoAdjust="0"/>
  </p:normalViewPr>
  <p:slideViewPr>
    <p:cSldViewPr snapToGrid="0">
      <p:cViewPr>
        <p:scale>
          <a:sx n="150" d="100"/>
          <a:sy n="150" d="100"/>
        </p:scale>
        <p:origin x="902" y="-1430"/>
      </p:cViewPr>
      <p:guideLst>
        <p:guide orient="horz" pos="108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X-rays will penetrate a few microns, but the photons can only escape like 10 nm! </a:t>
            </a:r>
          </a:p>
          <a:p>
            <a:r>
              <a:rPr lang="en-US" dirty="0"/>
              <a:t>“</a:t>
            </a:r>
            <a:r>
              <a:rPr lang="en-US" dirty="0" err="1"/>
              <a:t>Ineslastic</a:t>
            </a:r>
            <a:r>
              <a:rPr lang="en-US" dirty="0"/>
              <a:t> free path”</a:t>
            </a:r>
          </a:p>
          <a:p>
            <a:r>
              <a:rPr lang="en-US" dirty="0"/>
              <a:t>Einstein </a:t>
            </a:r>
            <a:r>
              <a:rPr lang="en-US" dirty="0" err="1"/>
              <a:t>nobel</a:t>
            </a:r>
            <a:r>
              <a:rPr lang="en-US" dirty="0"/>
              <a:t> prize -&gt; x-ray photo hits atom -&gt; </a:t>
            </a:r>
            <a:r>
              <a:rPr lang="en-US" dirty="0" err="1"/>
              <a:t>electon</a:t>
            </a:r>
            <a:r>
              <a:rPr lang="en-US" dirty="0"/>
              <a:t> -&gt; electron flies off into space as photo electron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en-US" dirty="0"/>
              <a:t>Bulk silicon, thick layer with long </a:t>
            </a:r>
            <a:r>
              <a:rPr lang="en-US" dirty="0" err="1"/>
              <a:t>aguisiton</a:t>
            </a:r>
            <a:r>
              <a:rPr lang="en-US" dirty="0"/>
              <a:t> time. Clearly defined! You can see the difference between SiO2 and Si here. LONG measurement time. </a:t>
            </a:r>
          </a:p>
          <a:p>
            <a:pPr marL="228600" indent="-228600">
              <a:buAutoNum type="alphaLcParenR"/>
            </a:pPr>
            <a:r>
              <a:rPr lang="en-US" dirty="0"/>
              <a:t>Thin film. Lots of noise. Realistic for quick, line measurements. Thinner the film, the more surface oxidization you’re </a:t>
            </a:r>
            <a:r>
              <a:rPr lang="en-US" dirty="0" err="1"/>
              <a:t>gonna</a:t>
            </a:r>
            <a:r>
              <a:rPr lang="en-US" dirty="0"/>
              <a:t> have!</a:t>
            </a:r>
          </a:p>
          <a:p>
            <a:pPr marL="0" indent="0">
              <a:buNone/>
            </a:pPr>
            <a:r>
              <a:rPr lang="en-US" dirty="0"/>
              <a:t>Generally, Si at 99 eV. SiO2 at like 103-102 eV.</a:t>
            </a:r>
          </a:p>
          <a:p>
            <a:pPr marL="0" indent="0">
              <a:buNone/>
            </a:pPr>
            <a:r>
              <a:rPr lang="en-US" dirty="0"/>
              <a:t>Measured in Thousand counts per second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25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physical vapor deposition to put on </a:t>
            </a:r>
          </a:p>
          <a:p>
            <a:r>
              <a:rPr lang="en-US" dirty="0"/>
              <a:t>Hf-</a:t>
            </a:r>
            <a:r>
              <a:rPr lang="en-US" dirty="0" err="1"/>
              <a:t>si</a:t>
            </a:r>
            <a:r>
              <a:rPr lang="en-US" dirty="0"/>
              <a:t>-o = hafnium silicate </a:t>
            </a:r>
          </a:p>
          <a:p>
            <a:r>
              <a:rPr lang="en-US" dirty="0"/>
              <a:t>Hafnium electron energy like 21-18 </a:t>
            </a:r>
            <a:r>
              <a:rPr lang="en-US" dirty="0" err="1"/>
              <a:t>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cannot really tell the difference between hydrogen and helium samples. </a:t>
            </a:r>
          </a:p>
          <a:p>
            <a:r>
              <a:rPr lang="en-US" dirty="0"/>
              <a:t>Use “Relative Sensitivity Factors” to normalize (probability of photoionization, </a:t>
            </a:r>
            <a:r>
              <a:rPr lang="en-US" dirty="0" err="1"/>
              <a:t>electrn</a:t>
            </a:r>
            <a:r>
              <a:rPr lang="en-US" dirty="0"/>
              <a:t> transmission,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09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Hardxps</a:t>
            </a:r>
            <a:r>
              <a:rPr lang="en-US" dirty="0"/>
              <a:t>-</a:t>
            </a:r>
          </a:p>
          <a:p>
            <a:r>
              <a:rPr lang="en-US" dirty="0"/>
              <a:t>2keV to 10keV, use a synchrotron typically</a:t>
            </a:r>
          </a:p>
          <a:p>
            <a:r>
              <a:rPr lang="en-US" dirty="0"/>
              <a:t>Increased IMFP (increased KE), 20-60 nm</a:t>
            </a:r>
          </a:p>
          <a:p>
            <a:r>
              <a:rPr lang="en-US" dirty="0"/>
              <a:t>Avoid ion sputtering</a:t>
            </a:r>
          </a:p>
          <a:p>
            <a:r>
              <a:rPr lang="en-US" dirty="0"/>
              <a:t>MUCH longer scan time, or borderline damaging high-flux x-rays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Multilayer silicon wafer structure composed of an 8 nm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HfO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₂ overlayer and an 8 nm buried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₂ layer.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HAXPES spectrum reveals both the Si-O signal from the buried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₂ layer and the Si-Si signal from the underlying silicon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substrateenhanced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depth sensitivity. The bottom right HAXPES spectrum of Hf 3d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5/2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confirms the presence of Hf-O in the HfO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layer.”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4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2BBC47-D7E9-E849-BE67-7366DB408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77278"/>
            <a:ext cx="7144105" cy="534037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29339"/>
            <a:ext cx="7144105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93720"/>
            <a:ext cx="714410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5" y="3652273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4" y="1543324"/>
            <a:ext cx="410230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06959" y="1543324"/>
            <a:ext cx="4094045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8697" y="3652272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3D028EB-7200-454E-AC0A-0CB79EC739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6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4"/>
            <a:ext cx="265085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52731" y="1543325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4470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4204" y="1532308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5943" y="3641256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7194717-CDF3-FC46-B38F-83E0E33F8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2" y="457200"/>
            <a:ext cx="3236117" cy="96409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570384"/>
            <a:ext cx="3236117" cy="429860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904" y="457200"/>
            <a:ext cx="4997195" cy="541178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017C75-35EC-1044-8DAC-DC446FEA3C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715222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F61E4F3-DE48-D746-B279-443D65159B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1065" y="1543324"/>
            <a:ext cx="4397009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1820" y="1543322"/>
            <a:ext cx="3847445" cy="430757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614933" y="3795305"/>
            <a:ext cx="2133141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1065" y="3795304"/>
            <a:ext cx="2133141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88A3F0E-172E-E944-8CB1-D8049CBD1F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1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2900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243828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61085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227499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161085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10242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26571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227499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44756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211170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144756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EDCCCDC-B335-96CB-3A28-8C862E3B1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278E656-F1FD-F043-9AF4-4C15B323C0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6" y="1542763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508047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677415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846782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382716" y="3651151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56027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725394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61435B5-4479-FC4B-AEB0-BB194C3D32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91490" y="3884038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1295" y="3395950"/>
            <a:ext cx="3909707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4891392" y="5636914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91295" y="5636914"/>
            <a:ext cx="3909610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2F2B520-A1F7-9548-B0A3-1A42C6F5A9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65414" y="3884038"/>
            <a:ext cx="1835685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891490" y="3879120"/>
            <a:ext cx="1896687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8867" y="3395950"/>
            <a:ext cx="3872135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4884613" y="5631998"/>
            <a:ext cx="1884248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Acumin Pro" panose="020B0504020202020204" pitchFamily="34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921990" y="5631998"/>
            <a:ext cx="1866186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6965414" y="5641704"/>
            <a:ext cx="1823956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2791" y="5641704"/>
            <a:ext cx="1806473" cy="30271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53F245B-15E3-134D-9416-74785EC21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5953857" y="1315895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3315718" y="1315896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677578" y="1315897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29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458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963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791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4102" y="143391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931" y="4043274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56F49F-59AA-23FB-4600-EC4D944973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458" y="2040673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A6E053-97C0-F5A8-A5C6-62806699EAD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64791" y="2040672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23F7D4-DD74-2A27-4C24-052C4575CCD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02931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7EF9A7A-7D5D-EC4B-86DC-583C22DE39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17643"/>
            <a:ext cx="7183861" cy="583733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17147"/>
            <a:ext cx="7183861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79275"/>
            <a:ext cx="7183861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C34E1-E044-0445-842B-2F1F9D1C92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5953662" y="1315893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3315523" y="1315894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677384" y="1315895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435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769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marL="0" marR="0" lvl="0" indent="0" algn="ctr" defTabSz="6858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908" y="143391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264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53661" y="2065259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264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597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736" y="4043272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097061" y="2071425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5807D18-A0BD-F342-89C6-5193898B5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756438" y="1660596"/>
            <a:ext cx="1438515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758505" y="2160555"/>
            <a:ext cx="1436449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2284078" y="1660596"/>
            <a:ext cx="1438515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2286144" y="2160555"/>
            <a:ext cx="1436449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3811718" y="1660596"/>
            <a:ext cx="1438515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3813784" y="2160555"/>
            <a:ext cx="1436449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5339357" y="1660596"/>
            <a:ext cx="1438515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5341424" y="2160555"/>
            <a:ext cx="1436449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6866999" y="1660596"/>
            <a:ext cx="1438515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6869065" y="2160555"/>
            <a:ext cx="1436449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38" y="1783909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407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171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935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67000" y="1770870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487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2381484" y="2299864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390912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543676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964405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A42E2BA-2963-0441-9EFB-86F2A0D588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-944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DBD18-96E0-3342-A809-2FF851196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5"/>
            <a:ext cx="4936211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198CA3-85C9-944D-AEAE-582CB3B415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44E4A-5B5C-3341-99E5-E10485985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19E352-9704-594E-BAD1-167251E51B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6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049077"/>
            <a:ext cx="8450036" cy="685801"/>
          </a:xfrm>
        </p:spPr>
        <p:txBody>
          <a:bodyPr>
            <a:normAutofit/>
          </a:bodyPr>
          <a:lstStyle>
            <a:lvl1pPr algn="ctr" fontAlgn="b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229" y="5754757"/>
            <a:ext cx="8450036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BCA5A-C755-0E4A-878C-D1822540E2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9144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F20DF1-A9A0-AF44-A1A9-11F95D7A19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D8B6A7-2BF7-C646-BC43-4B7999018C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2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2167BB-58D9-A141-8E04-7F7C42E0F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5" y="1543324"/>
            <a:ext cx="4059877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1868" y="1543324"/>
            <a:ext cx="4069232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C616E27-55A5-0A4E-A048-4546895FAD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6" y="1543324"/>
            <a:ext cx="2630674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6663" y="1543324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82353" y="1543323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724950-CC09-3A48-BE2F-71FBF06C0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174" y="6295058"/>
            <a:ext cx="1339925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pPr algn="r"/>
            <a:r>
              <a:rPr lang="en-US" dirty="0"/>
              <a:t>3/31/23            </a:t>
            </a:r>
            <a:fld id="{9F076166-0C3B-2C4F-B933-99EF0896CC3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4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064" y="1192696"/>
            <a:ext cx="8450036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706" r:id="rId13"/>
    <p:sldLayoutId id="2147483705" r:id="rId14"/>
    <p:sldLayoutId id="2147483707" r:id="rId15"/>
    <p:sldLayoutId id="2147483713" r:id="rId16"/>
    <p:sldLayoutId id="2147483709" r:id="rId17"/>
    <p:sldLayoutId id="2147483710" r:id="rId18"/>
    <p:sldLayoutId id="2147483653" r:id="rId19"/>
    <p:sldLayoutId id="2147483690" r:id="rId20"/>
    <p:sldLayoutId id="2147483704" r:id="rId21"/>
    <p:sldLayoutId id="2147483692" r:id="rId22"/>
    <p:sldLayoutId id="2147483693" r:id="rId23"/>
    <p:sldLayoutId id="2147483691" r:id="rId24"/>
    <p:sldLayoutId id="2147483703" r:id="rId25"/>
  </p:sldLayoutIdLst>
  <p:hf sldNum="0" hdr="0" dt="0"/>
  <p:txStyles>
    <p:titleStyle>
      <a:lvl1pPr algn="l" defTabSz="685800" rtl="0" eaLnBrk="1" fontAlgn="b" latinLnBrk="0" hangingPunct="1">
        <a:lnSpc>
          <a:spcPct val="90000"/>
        </a:lnSpc>
        <a:spcBef>
          <a:spcPct val="0"/>
        </a:spcBef>
        <a:buNone/>
        <a:defRPr lang="en-US" sz="36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7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None/>
        <a:defRPr sz="105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cumin Pro Condensed Semibold" panose="020B0506020202020204" pitchFamily="34" charset="77"/>
              </a:rPr>
              <a:t>X-ray Photoelectron Spectroscopy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ECE 60658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Andrew Robertson</a:t>
            </a:r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82F1E3B7-22C0-7E8C-B6BC-2D7ED585E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98" y="1575051"/>
            <a:ext cx="5604597" cy="353940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F67CEC87-8052-94A2-1401-25AD6D8D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4"/>
            <a:ext cx="8450036" cy="589032"/>
          </a:xfrm>
        </p:spPr>
        <p:txBody>
          <a:bodyPr anchor="ctr">
            <a:normAutofit/>
          </a:bodyPr>
          <a:lstStyle/>
          <a:p>
            <a:r>
              <a:rPr lang="en-US" dirty="0"/>
              <a:t>Theory of Operation</a:t>
            </a:r>
          </a:p>
        </p:txBody>
      </p:sp>
      <p:sp>
        <p:nvSpPr>
          <p:cNvPr id="1038" name="Footer Placeholder 4">
            <a:extLst>
              <a:ext uri="{FF2B5EF4-FFF2-40B4-BE49-F238E27FC236}">
                <a16:creationId xmlns:a16="http://schemas.microsoft.com/office/drawing/2014/main" id="{E82961C3-8082-EA80-0CCC-1116DBA080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461174" y="6295058"/>
            <a:ext cx="1339925" cy="323970"/>
          </a:xfr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en-US"/>
              <a:t>3/31/23            ‹#›</a:t>
            </a:r>
          </a:p>
        </p:txBody>
      </p:sp>
      <p:pic>
        <p:nvPicPr>
          <p:cNvPr id="1030" name="Picture 6" descr="Inelastic mean free path of electrons in SiO 2 . Empty squares: Present. Triangles: Ashley and Anderson ͑ Ref. 39 ͒ . ">
            <a:extLst>
              <a:ext uri="{FF2B5EF4-FFF2-40B4-BE49-F238E27FC236}">
                <a16:creationId xmlns:a16="http://schemas.microsoft.com/office/drawing/2014/main" id="{00D857A3-EC89-0179-AAE9-0F142F99A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695" y="2236161"/>
            <a:ext cx="3352843" cy="238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344E96-0120-E681-031E-B518D1A7D301}"/>
                  </a:ext>
                </a:extLst>
              </p:cNvPr>
              <p:cNvSpPr txBox="1"/>
              <p:nvPr/>
            </p:nvSpPr>
            <p:spPr>
              <a:xfrm>
                <a:off x="6082300" y="4598236"/>
                <a:ext cx="275774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𝑠𝑝𝑒𝑐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344E96-0120-E681-031E-B518D1A7D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300" y="4598236"/>
                <a:ext cx="2757748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88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xidation of Si wafer surface by the WS-DBD product.: (a) Si 2p... |  Download Scientific Diagram">
            <a:extLst>
              <a:ext uri="{FF2B5EF4-FFF2-40B4-BE49-F238E27FC236}">
                <a16:creationId xmlns:a16="http://schemas.microsoft.com/office/drawing/2014/main" id="{D45AFE07-E000-EBE2-2151-A5C56E67A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7"/>
          <a:stretch>
            <a:fillRect/>
          </a:stretch>
        </p:blipFill>
        <p:spPr bwMode="auto">
          <a:xfrm>
            <a:off x="4651853" y="0"/>
            <a:ext cx="4395214" cy="654355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DD50425-C6CF-465E-06C4-01AD185D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Electron Energy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1E6B3-259D-8C3D-DE52-08671C3B5482}"/>
              </a:ext>
            </a:extLst>
          </p:cNvPr>
          <p:cNvSpPr txBox="1"/>
          <p:nvPr/>
        </p:nvSpPr>
        <p:spPr>
          <a:xfrm>
            <a:off x="4471849" y="6511357"/>
            <a:ext cx="45752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Kawasaki, Mitsuo &amp; Morita, Tatsuo &amp; Tachibana, </a:t>
            </a:r>
            <a:r>
              <a:rPr lang="en-US" sz="1000" dirty="0" err="1"/>
              <a:t>Kunihide</a:t>
            </a:r>
            <a:r>
              <a:rPr lang="en-US" sz="1000" dirty="0"/>
              <a:t>. Facile Carbon Fixation to Performic Acids by Water-Sealed Dielectric Barrier Discharge</a:t>
            </a:r>
          </a:p>
        </p:txBody>
      </p:sp>
    </p:spTree>
    <p:extLst>
      <p:ext uri="{BB962C8B-B14F-4D97-AF65-F5344CB8AC3E}">
        <p14:creationId xmlns:p14="http://schemas.microsoft.com/office/powerpoint/2010/main" val="308755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 : HfO2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B09F052-DA59-E625-A519-54DED1B9E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285" y="992075"/>
            <a:ext cx="4873850" cy="48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1D161C-41E0-E808-9FC2-8EC1B33FA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93" y="3682503"/>
            <a:ext cx="3488177" cy="2325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BEDD50-CB9F-1870-EF0B-D4042990D788}"/>
              </a:ext>
            </a:extLst>
          </p:cNvPr>
          <p:cNvSpPr txBox="1"/>
          <p:nvPr/>
        </p:nvSpPr>
        <p:spPr>
          <a:xfrm>
            <a:off x="419793" y="6055824"/>
            <a:ext cx="3488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ThermoFisher</a:t>
            </a:r>
            <a:r>
              <a:rPr lang="en-US" sz="1000" dirty="0"/>
              <a:t> Scientific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1F887F-5E42-4FD4-C5E5-C8BCA14A1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" t="-5039" r="-336" b="5039"/>
          <a:stretch>
            <a:fillRect/>
          </a:stretch>
        </p:blipFill>
        <p:spPr bwMode="auto">
          <a:xfrm>
            <a:off x="962510" y="916933"/>
            <a:ext cx="2594329" cy="26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279EE9-0819-DED7-8B86-15C4A6D3F282}"/>
              </a:ext>
            </a:extLst>
          </p:cNvPr>
          <p:cNvSpPr txBox="1"/>
          <p:nvPr/>
        </p:nvSpPr>
        <p:spPr>
          <a:xfrm>
            <a:off x="4470135" y="5865925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H. Wang, P. Wu, X.F. Li, S. Chen, S.P. Zhang, B.B. Song,</a:t>
            </a:r>
          </a:p>
          <a:p>
            <a:pPr algn="ctr"/>
            <a:r>
              <a:rPr lang="en-US" sz="1000" dirty="0"/>
              <a:t>Study of reactions between HfO2 and Si in thin films with precise identification of chemical states by XPS</a:t>
            </a:r>
          </a:p>
        </p:txBody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BD3568-F1B7-7A5B-3436-5AF88456B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XPS Data Extraction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6C8F28-700B-497A-C0CE-489365B85B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437" y="1768552"/>
            <a:ext cx="1438514" cy="220506"/>
          </a:xfrm>
        </p:spPr>
        <p:txBody>
          <a:bodyPr/>
          <a:lstStyle/>
          <a:p>
            <a:r>
              <a:rPr lang="en-US" dirty="0"/>
              <a:t>Element Ratios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3366F8-3F4A-2647-8088-29D452BCF47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Oxidization State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2C4770-0452-0EF9-A675-46031383BFA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Film Thickness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CFDFA0-868C-B1C6-EB93-92129E480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Compare peak areas normalized by sensitivity.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9BAE10C-C4AD-9D81-2DE4-A3B9A9677799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>
            <a:normAutofit/>
          </a:bodyPr>
          <a:lstStyle/>
          <a:p>
            <a:r>
              <a:rPr lang="en-US" dirty="0"/>
              <a:t>Chemical shift tells you how many electrons it’s shared, a change in electronegativity changes the binding energy! </a:t>
            </a:r>
          </a:p>
          <a:p>
            <a:r>
              <a:rPr lang="en-US" b="1" dirty="0"/>
              <a:t>Si-Si = 99.4 eV</a:t>
            </a:r>
          </a:p>
          <a:p>
            <a:r>
              <a:rPr lang="en-US" b="1" dirty="0"/>
              <a:t>Si-O = 103.5 eV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ThermoFisher</a:t>
            </a:r>
            <a:r>
              <a:rPr lang="en-US" dirty="0"/>
              <a:t> Photoelectron Spectra)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BA79FAE-9F1A-47EB-EF71-789BEFFA3511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Using the knowledge of how the IMFP is used and how the wafer looked prior, you can determine thickness without destroying sample.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DF8A0F-7FCB-ED62-3794-6CEB461EB7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056F9-2C2C-592D-F32C-B41CB4CCF42B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 dirty="0"/>
              <a:t>     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7857F7-F8C8-A675-0E31-F113FCDF774D}"/>
              </a:ext>
            </a:extLst>
          </p:cNvPr>
          <p:cNvSpPr/>
          <p:nvPr/>
        </p:nvSpPr>
        <p:spPr>
          <a:xfrm>
            <a:off x="5323114" y="1629285"/>
            <a:ext cx="3284225" cy="4102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3A8FDB9-6E61-80CE-E410-405021C03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449" r="49449"/>
          <a:stretch>
            <a:fillRect/>
          </a:stretch>
        </p:blipFill>
        <p:spPr bwMode="auto">
          <a:xfrm>
            <a:off x="3408103" y="1482681"/>
            <a:ext cx="5199236" cy="411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E84E1E7-32DF-A899-43A9-23DA41109780}"/>
              </a:ext>
            </a:extLst>
          </p:cNvPr>
          <p:cNvSpPr txBox="1"/>
          <p:nvPr/>
        </p:nvSpPr>
        <p:spPr>
          <a:xfrm>
            <a:off x="5583049" y="5786413"/>
            <a:ext cx="32842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Ghazal Saheli, Takashi </a:t>
            </a:r>
            <a:r>
              <a:rPr lang="en-US" sz="1000" dirty="0" err="1"/>
              <a:t>Kuratomi</a:t>
            </a:r>
            <a:r>
              <a:rPr lang="en-US" sz="1000" dirty="0"/>
              <a:t>, I-</a:t>
            </a:r>
            <a:r>
              <a:rPr lang="en-US" sz="1000" dirty="0" err="1"/>
              <a:t>cheng</a:t>
            </a:r>
            <a:r>
              <a:rPr lang="en-US" sz="1000" dirty="0"/>
              <a:t> Chen, Paul Mack, Christopher </a:t>
            </a:r>
            <a:r>
              <a:rPr lang="en-US" sz="1000" dirty="0" err="1"/>
              <a:t>LaziK</a:t>
            </a:r>
            <a:r>
              <a:rPr lang="en-US" sz="1000" dirty="0"/>
              <a:t>, Jeffrey Anthis, David M. Thompson, Christopher R. Brundle,</a:t>
            </a:r>
          </a:p>
          <a:p>
            <a:r>
              <a:rPr lang="en-US" sz="1000" dirty="0"/>
              <a:t>Use of Si KLL Auger shifts and the Auger parameter in XPS to distinguish Ti </a:t>
            </a:r>
            <a:r>
              <a:rPr lang="en-US" sz="1000" dirty="0" err="1"/>
              <a:t>silicides</a:t>
            </a:r>
            <a:r>
              <a:rPr lang="en-US" sz="1000" dirty="0"/>
              <a:t> from a Ti/Si mixture in thin films,</a:t>
            </a:r>
          </a:p>
        </p:txBody>
      </p:sp>
    </p:spTree>
    <p:extLst>
      <p:ext uri="{BB962C8B-B14F-4D97-AF65-F5344CB8AC3E}">
        <p14:creationId xmlns:p14="http://schemas.microsoft.com/office/powerpoint/2010/main" val="2633744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E6B2-6462-AA02-058E-79BDF4DA1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72" y="183578"/>
            <a:ext cx="8450036" cy="589032"/>
          </a:xfrm>
        </p:spPr>
        <p:txBody>
          <a:bodyPr/>
          <a:lstStyle/>
          <a:p>
            <a:r>
              <a:rPr lang="en-US" dirty="0"/>
              <a:t>ARXPS &amp; HAXPES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30552-D342-5F55-627C-0489CE282E1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4" y="1543324"/>
            <a:ext cx="4059877" cy="118330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5-10 nm Probing Depth</a:t>
            </a:r>
          </a:p>
          <a:p>
            <a:r>
              <a:rPr lang="en-US" dirty="0"/>
              <a:t>Change the angle, determine exact depth with enough time</a:t>
            </a:r>
          </a:p>
          <a:p>
            <a:r>
              <a:rPr lang="en-US" dirty="0"/>
              <a:t>Medium surface damage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3F40B-CA8E-2525-BEF0-8068C09F6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1868" y="1543324"/>
            <a:ext cx="4069232" cy="9881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10-60 nm Probing Depth</a:t>
            </a:r>
          </a:p>
          <a:p>
            <a:r>
              <a:rPr lang="en-US" dirty="0"/>
              <a:t>Buried interfaces accessible!</a:t>
            </a:r>
          </a:p>
          <a:p>
            <a:r>
              <a:rPr lang="en-US" dirty="0"/>
              <a:t>Less surface damage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331A83-C7A4-54A8-FD0C-54D61A0245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22257" y="954291"/>
            <a:ext cx="3978843" cy="265063"/>
          </a:xfrm>
        </p:spPr>
        <p:txBody>
          <a:bodyPr/>
          <a:lstStyle/>
          <a:p>
            <a:r>
              <a:rPr lang="en-US" dirty="0"/>
              <a:t>Hard X-Ray Photoelectron Spectroscopy</a:t>
            </a:r>
          </a:p>
        </p:txBody>
      </p:sp>
      <p:pic>
        <p:nvPicPr>
          <p:cNvPr id="1026" name="Picture 2" descr="X-Ray Photoelectron Spectroscopy (XPS) Surface Analysis Technique">
            <a:extLst>
              <a:ext uri="{FF2B5EF4-FFF2-40B4-BE49-F238E27FC236}">
                <a16:creationId xmlns:a16="http://schemas.microsoft.com/office/drawing/2014/main" id="{E08ACE07-8B1E-B287-A60C-CE82F49BC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3829"/>
            <a:ext cx="4085574" cy="386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E684E69-3ABF-18A8-C533-B43C98984739}"/>
              </a:ext>
            </a:extLst>
          </p:cNvPr>
          <p:cNvSpPr txBox="1">
            <a:spLocks/>
          </p:cNvSpPr>
          <p:nvPr/>
        </p:nvSpPr>
        <p:spPr>
          <a:xfrm>
            <a:off x="135024" y="943713"/>
            <a:ext cx="4787364" cy="265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None/>
              <a:defRPr sz="2000" b="1" i="0" kern="120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None/>
              <a:defRPr sz="105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Angle Resolved X-Ray Photoelectron Spectroscopy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1A49221-7783-3A48-325B-8204D37B9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39"/>
          <a:stretch>
            <a:fillRect/>
          </a:stretch>
        </p:blipFill>
        <p:spPr bwMode="auto">
          <a:xfrm>
            <a:off x="486426" y="2726626"/>
            <a:ext cx="3745497" cy="327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331206-F962-4FA9-B0F4-D074432E6FAB}"/>
              </a:ext>
            </a:extLst>
          </p:cNvPr>
          <p:cNvSpPr txBox="1"/>
          <p:nvPr/>
        </p:nvSpPr>
        <p:spPr>
          <a:xfrm>
            <a:off x="5677913" y="6295058"/>
            <a:ext cx="2646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Physical electronics, XPS/HAXPES</a:t>
            </a:r>
          </a:p>
        </p:txBody>
      </p:sp>
    </p:spTree>
    <p:extLst>
      <p:ext uri="{BB962C8B-B14F-4D97-AF65-F5344CB8AC3E}">
        <p14:creationId xmlns:p14="http://schemas.microsoft.com/office/powerpoint/2010/main" val="13723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Standard-20230329" id="{27BFFCF5-3893-564F-9D79-7211049AF84A}" vid="{DA483483-262C-8944-9745-BAAE73176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http://schemas.microsoft.com/office/2006/metadata/properties"/>
    <ds:schemaRef ds:uri="37af3f4b-4b66-46f9-8456-831d9bc3e737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d6656b4d-3fa0-4709-acfb-d5e813445d1e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10924</TotalTime>
  <Words>536</Words>
  <Application>Microsoft Office PowerPoint</Application>
  <PresentationFormat>On-screen Show (4:3)</PresentationFormat>
  <Paragraphs>64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Franklin Gothic Book</vt:lpstr>
      <vt:lpstr>Franklin Gothic Medium</vt:lpstr>
      <vt:lpstr>Franklin Gothic Medium Cond</vt:lpstr>
      <vt:lpstr>Acumin Pro</vt:lpstr>
      <vt:lpstr>Acumin Pro Semibold</vt:lpstr>
      <vt:lpstr>Arial</vt:lpstr>
      <vt:lpstr>Acumin Pro Condensed Semibold</vt:lpstr>
      <vt:lpstr>Wingdings</vt:lpstr>
      <vt:lpstr>Cambria Math</vt:lpstr>
      <vt:lpstr>Acumin Pro Medium</vt:lpstr>
      <vt:lpstr>Calibri</vt:lpstr>
      <vt:lpstr>Office Theme</vt:lpstr>
      <vt:lpstr>X-ray Photoelectron Spectroscopy</vt:lpstr>
      <vt:lpstr>Theory of Operation</vt:lpstr>
      <vt:lpstr>Electron Energy Results</vt:lpstr>
      <vt:lpstr>Case Study : HfO2</vt:lpstr>
      <vt:lpstr>XPS Data Extraction</vt:lpstr>
      <vt:lpstr>ARXPS &amp; HAXPES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Andrew Archer Dav Robertson</cp:lastModifiedBy>
  <cp:revision>40</cp:revision>
  <dcterms:created xsi:type="dcterms:W3CDTF">2023-02-16T02:16:06Z</dcterms:created>
  <dcterms:modified xsi:type="dcterms:W3CDTF">2026-04-03T12:26:21Z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