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57"/>
  </p:notesMasterIdLst>
  <p:handoutMasterIdLst>
    <p:handoutMasterId r:id="rId58"/>
  </p:handoutMasterIdLst>
  <p:sldIdLst>
    <p:sldId id="875" r:id="rId2"/>
    <p:sldId id="1150" r:id="rId3"/>
    <p:sldId id="1057" r:id="rId4"/>
    <p:sldId id="1110" r:id="rId5"/>
    <p:sldId id="1116" r:id="rId6"/>
    <p:sldId id="1058" r:id="rId7"/>
    <p:sldId id="1112" r:id="rId8"/>
    <p:sldId id="1114" r:id="rId9"/>
    <p:sldId id="1059" r:id="rId10"/>
    <p:sldId id="1062" r:id="rId11"/>
    <p:sldId id="1161" r:id="rId12"/>
    <p:sldId id="1162" r:id="rId13"/>
    <p:sldId id="1139" r:id="rId14"/>
    <p:sldId id="1158" r:id="rId15"/>
    <p:sldId id="1063" r:id="rId16"/>
    <p:sldId id="1065" r:id="rId17"/>
    <p:sldId id="1066" r:id="rId18"/>
    <p:sldId id="1067" r:id="rId19"/>
    <p:sldId id="1117" r:id="rId20"/>
    <p:sldId id="1068" r:id="rId21"/>
    <p:sldId id="1164" r:id="rId22"/>
    <p:sldId id="1069" r:id="rId23"/>
    <p:sldId id="1070" r:id="rId24"/>
    <p:sldId id="1071" r:id="rId25"/>
    <p:sldId id="1072" r:id="rId26"/>
    <p:sldId id="1073" r:id="rId27"/>
    <p:sldId id="1074" r:id="rId28"/>
    <p:sldId id="1075" r:id="rId29"/>
    <p:sldId id="1160" r:id="rId30"/>
    <p:sldId id="1159" r:id="rId31"/>
    <p:sldId id="1143" r:id="rId32"/>
    <p:sldId id="1149" r:id="rId33"/>
    <p:sldId id="1118" r:id="rId34"/>
    <p:sldId id="1119" r:id="rId35"/>
    <p:sldId id="1120" r:id="rId36"/>
    <p:sldId id="1121" r:id="rId37"/>
    <p:sldId id="1157" r:id="rId38"/>
    <p:sldId id="1156" r:id="rId39"/>
    <p:sldId id="1123" r:id="rId40"/>
    <p:sldId id="1124" r:id="rId41"/>
    <p:sldId id="1125" r:id="rId42"/>
    <p:sldId id="1155" r:id="rId43"/>
    <p:sldId id="1154" r:id="rId44"/>
    <p:sldId id="1127" r:id="rId45"/>
    <p:sldId id="1128" r:id="rId46"/>
    <p:sldId id="1129" r:id="rId47"/>
    <p:sldId id="1130" r:id="rId48"/>
    <p:sldId id="1148" r:id="rId49"/>
    <p:sldId id="1132" r:id="rId50"/>
    <p:sldId id="1153" r:id="rId51"/>
    <p:sldId id="1152" r:id="rId52"/>
    <p:sldId id="1133" r:id="rId53"/>
    <p:sldId id="1151" r:id="rId54"/>
    <p:sldId id="1135" r:id="rId55"/>
    <p:sldId id="1163" r:id="rId56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  <a:srgbClr val="0000FF"/>
    <a:srgbClr val="BFBFBF"/>
    <a:srgbClr val="99FF66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77" autoAdjust="0"/>
    <p:restoredTop sz="96327" autoAdjust="0"/>
  </p:normalViewPr>
  <p:slideViewPr>
    <p:cSldViewPr snapToObjects="1">
      <p:cViewPr varScale="1">
        <p:scale>
          <a:sx n="93" d="100"/>
          <a:sy n="93" d="100"/>
        </p:scale>
        <p:origin x="778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9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760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5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256D9F50-5962-BF4F-A8FC-A189AFE176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B32AB-FD5A-B044-A2A7-A4FBCF084FA9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E5A070BD-B10A-AF47-BDC1-F6E5C4591B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25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emf"/><Relationship Id="rId3" Type="http://schemas.openxmlformats.org/officeDocument/2006/relationships/image" Target="../media/image8.png"/><Relationship Id="rId7" Type="http://schemas.openxmlformats.org/officeDocument/2006/relationships/image" Target="../media/image10.emf"/><Relationship Id="rId12" Type="http://schemas.openxmlformats.org/officeDocument/2006/relationships/oleObject" Target="../embeddings/oleObject5.bin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emf"/><Relationship Id="rId5" Type="http://schemas.openxmlformats.org/officeDocument/2006/relationships/image" Target="../media/image9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12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12.emf"/><Relationship Id="rId3" Type="http://schemas.openxmlformats.org/officeDocument/2006/relationships/image" Target="../media/image14.emf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4.bin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11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8.e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4.emf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8.e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8.emf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12" Type="http://schemas.openxmlformats.org/officeDocument/2006/relationships/image" Target="../media/image15.png"/><Relationship Id="rId17" Type="http://schemas.openxmlformats.org/officeDocument/2006/relationships/oleObject" Target="../embeddings/oleObject9.bin"/><Relationship Id="rId2" Type="http://schemas.openxmlformats.org/officeDocument/2006/relationships/oleObject" Target="../embeddings/oleObject10.bin"/><Relationship Id="rId16" Type="http://schemas.openxmlformats.org/officeDocument/2006/relationships/image" Target="../media/image17.emf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4.emf"/><Relationship Id="rId5" Type="http://schemas.openxmlformats.org/officeDocument/2006/relationships/image" Target="../media/image20.emf"/><Relationship Id="rId15" Type="http://schemas.openxmlformats.org/officeDocument/2006/relationships/oleObject" Target="../embeddings/oleObject8.bin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2.emf"/><Relationship Id="rId1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8.emf"/><Relationship Id="rId3" Type="http://schemas.openxmlformats.org/officeDocument/2006/relationships/image" Target="../media/image23.emf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4.emf"/><Relationship Id="rId17" Type="http://schemas.openxmlformats.org/officeDocument/2006/relationships/oleObject" Target="../embeddings/oleObject9.bin"/><Relationship Id="rId2" Type="http://schemas.openxmlformats.org/officeDocument/2006/relationships/oleObject" Target="../embeddings/oleObject14.bin"/><Relationship Id="rId16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12.emf"/><Relationship Id="rId4" Type="http://schemas.openxmlformats.org/officeDocument/2006/relationships/image" Target="../media/image15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8.png"/><Relationship Id="rId7" Type="http://schemas.openxmlformats.org/officeDocument/2006/relationships/image" Target="../media/image12.emf"/><Relationship Id="rId1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3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31.png"/><Relationship Id="rId7" Type="http://schemas.openxmlformats.org/officeDocument/2006/relationships/image" Target="../media/image12.emf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3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33.emf"/><Relationship Id="rId7" Type="http://schemas.openxmlformats.org/officeDocument/2006/relationships/image" Target="../media/image35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4.emf"/><Relationship Id="rId10" Type="http://schemas.openxmlformats.org/officeDocument/2006/relationships/image" Target="../media/image32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8.emf"/><Relationship Id="rId10" Type="http://schemas.openxmlformats.org/officeDocument/2006/relationships/image" Target="../media/image32.png"/><Relationship Id="rId4" Type="http://schemas.openxmlformats.org/officeDocument/2006/relationships/oleObject" Target="../embeddings/oleObject25.bin"/><Relationship Id="rId9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5.emf"/><Relationship Id="rId3" Type="http://schemas.openxmlformats.org/officeDocument/2006/relationships/image" Target="../media/image12.emf"/><Relationship Id="rId7" Type="http://schemas.openxmlformats.org/officeDocument/2006/relationships/image" Target="../media/image42.emf"/><Relationship Id="rId12" Type="http://schemas.openxmlformats.org/officeDocument/2006/relationships/oleObject" Target="../embeddings/oleObject33.bin"/><Relationship Id="rId2" Type="http://schemas.openxmlformats.org/officeDocument/2006/relationships/oleObject" Target="../embeddings/oleObject28.bin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4.emf"/><Relationship Id="rId5" Type="http://schemas.openxmlformats.org/officeDocument/2006/relationships/image" Target="../media/image27.emf"/><Relationship Id="rId15" Type="http://schemas.openxmlformats.org/officeDocument/2006/relationships/image" Target="../media/image46.png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44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3.e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image" Target="../media/image48.emf"/><Relationship Id="rId7" Type="http://schemas.openxmlformats.org/officeDocument/2006/relationships/image" Target="../media/image50.emf"/><Relationship Id="rId12" Type="http://schemas.openxmlformats.org/officeDocument/2006/relationships/image" Target="../media/image42.e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36.bin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49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1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56.emf"/><Relationship Id="rId3" Type="http://schemas.openxmlformats.org/officeDocument/2006/relationships/image" Target="../media/image47.png"/><Relationship Id="rId7" Type="http://schemas.openxmlformats.org/officeDocument/2006/relationships/image" Target="../media/image53.emf"/><Relationship Id="rId12" Type="http://schemas.openxmlformats.org/officeDocument/2006/relationships/oleObject" Target="../embeddings/oleObject4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5.emf"/><Relationship Id="rId5" Type="http://schemas.openxmlformats.org/officeDocument/2006/relationships/image" Target="../media/image52.e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54.emf"/><Relationship Id="rId3" Type="http://schemas.openxmlformats.org/officeDocument/2006/relationships/image" Target="../media/image57.emf"/><Relationship Id="rId7" Type="http://schemas.openxmlformats.org/officeDocument/2006/relationships/image" Target="../media/image59.emf"/><Relationship Id="rId12" Type="http://schemas.openxmlformats.org/officeDocument/2006/relationships/oleObject" Target="../embeddings/oleObject40.bin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61.emf"/><Relationship Id="rId5" Type="http://schemas.openxmlformats.org/officeDocument/2006/relationships/image" Target="../media/image58.e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60.emf"/><Relationship Id="rId1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image" Target="../media/image62.emf"/><Relationship Id="rId7" Type="http://schemas.openxmlformats.org/officeDocument/2006/relationships/image" Target="../media/image64.e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63.emf"/><Relationship Id="rId10" Type="http://schemas.openxmlformats.org/officeDocument/2006/relationships/image" Target="../media/image47.png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7.emf"/><Relationship Id="rId12" Type="http://schemas.openxmlformats.org/officeDocument/2006/relationships/oleObject" Target="../embeddings/oleObject57.bin"/><Relationship Id="rId2" Type="http://schemas.openxmlformats.org/officeDocument/2006/relationships/oleObject" Target="../embeddings/oleObject52.bin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69.emf"/><Relationship Id="rId5" Type="http://schemas.openxmlformats.org/officeDocument/2006/relationships/image" Target="../media/image66.e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68.emf"/><Relationship Id="rId1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56.emf"/><Relationship Id="rId3" Type="http://schemas.openxmlformats.org/officeDocument/2006/relationships/image" Target="../media/image71.emf"/><Relationship Id="rId7" Type="http://schemas.openxmlformats.org/officeDocument/2006/relationships/image" Target="../media/image73.emf"/><Relationship Id="rId12" Type="http://schemas.openxmlformats.org/officeDocument/2006/relationships/oleObject" Target="../embeddings/oleObject63.bin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75.emf"/><Relationship Id="rId5" Type="http://schemas.openxmlformats.org/officeDocument/2006/relationships/image" Target="../media/image72.e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74.emf"/><Relationship Id="rId1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47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76.png"/><Relationship Id="rId9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9.png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3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77.png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3.emf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7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83.png"/><Relationship Id="rId18" Type="http://schemas.openxmlformats.org/officeDocument/2006/relationships/oleObject" Target="../embeddings/oleObject19.bin"/><Relationship Id="rId3" Type="http://schemas.openxmlformats.org/officeDocument/2006/relationships/image" Target="../media/image76.emf"/><Relationship Id="rId21" Type="http://schemas.openxmlformats.org/officeDocument/2006/relationships/image" Target="../media/image23.emf"/><Relationship Id="rId7" Type="http://schemas.openxmlformats.org/officeDocument/2006/relationships/image" Target="../media/image78.emf"/><Relationship Id="rId17" Type="http://schemas.openxmlformats.org/officeDocument/2006/relationships/image" Target="../media/image12.emf"/><Relationship Id="rId2" Type="http://schemas.openxmlformats.org/officeDocument/2006/relationships/oleObject" Target="../embeddings/oleObject64.bin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14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80.emf"/><Relationship Id="rId5" Type="http://schemas.openxmlformats.org/officeDocument/2006/relationships/image" Target="../media/image77.emf"/><Relationship Id="rId15" Type="http://schemas.openxmlformats.org/officeDocument/2006/relationships/image" Target="../media/image26.emf"/><Relationship Id="rId10" Type="http://schemas.openxmlformats.org/officeDocument/2006/relationships/oleObject" Target="../embeddings/oleObject68.bin"/><Relationship Id="rId19" Type="http://schemas.openxmlformats.org/officeDocument/2006/relationships/image" Target="../media/image27.emf"/><Relationship Id="rId4" Type="http://schemas.openxmlformats.org/officeDocument/2006/relationships/oleObject" Target="../embeddings/oleObject65.bin"/><Relationship Id="rId9" Type="http://schemas.openxmlformats.org/officeDocument/2006/relationships/image" Target="../media/image79.emf"/><Relationship Id="rId14" Type="http://schemas.openxmlformats.org/officeDocument/2006/relationships/oleObject" Target="../embeddings/oleObject17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2.emf"/><Relationship Id="rId4" Type="http://schemas.openxmlformats.org/officeDocument/2006/relationships/oleObject" Target="../embeddings/oleObject7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2" Type="http://schemas.openxmlformats.org/officeDocument/2006/relationships/image" Target="../media/image7.emf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emf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image" Target="../media/image85.emf"/><Relationship Id="rId7" Type="http://schemas.openxmlformats.org/officeDocument/2006/relationships/oleObject" Target="../embeddings/oleObject74.bin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86.emf"/><Relationship Id="rId10" Type="http://schemas.openxmlformats.org/officeDocument/2006/relationships/image" Target="../media/image88.e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84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image" Target="../media/image89.emf"/><Relationship Id="rId7" Type="http://schemas.openxmlformats.org/officeDocument/2006/relationships/image" Target="../media/image91.emf"/><Relationship Id="rId12" Type="http://schemas.openxmlformats.org/officeDocument/2006/relationships/image" Target="../media/image87.emf"/><Relationship Id="rId2" Type="http://schemas.openxmlformats.org/officeDocument/2006/relationships/oleObject" Target="../embeddings/oleObject7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74.bin"/><Relationship Id="rId5" Type="http://schemas.openxmlformats.org/officeDocument/2006/relationships/image" Target="../media/image90.emf"/><Relationship Id="rId10" Type="http://schemas.openxmlformats.org/officeDocument/2006/relationships/image" Target="../media/image88.e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92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7" Type="http://schemas.openxmlformats.org/officeDocument/2006/relationships/image" Target="../media/image92.emf"/><Relationship Id="rId2" Type="http://schemas.openxmlformats.org/officeDocument/2006/relationships/image" Target="../media/image7.emf"/><Relationship Id="rId16" Type="http://schemas.openxmlformats.org/officeDocument/2006/relationships/oleObject" Target="../embeddings/oleObject78.bin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19" Type="http://schemas.openxmlformats.org/officeDocument/2006/relationships/image" Target="../media/image8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7" Type="http://schemas.openxmlformats.org/officeDocument/2006/relationships/image" Target="../media/image92.emf"/><Relationship Id="rId2" Type="http://schemas.openxmlformats.org/officeDocument/2006/relationships/image" Target="../media/image7.emf"/><Relationship Id="rId16" Type="http://schemas.openxmlformats.org/officeDocument/2006/relationships/oleObject" Target="../embeddings/oleObject78.bin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19" Type="http://schemas.openxmlformats.org/officeDocument/2006/relationships/image" Target="../media/image8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3" Type="http://schemas.openxmlformats.org/officeDocument/2006/relationships/image" Target="../media/image93.emf"/><Relationship Id="rId7" Type="http://schemas.openxmlformats.org/officeDocument/2006/relationships/oleObject" Target="../embeddings/oleObject74.bin"/><Relationship Id="rId2" Type="http://schemas.openxmlformats.org/officeDocument/2006/relationships/oleObject" Target="../embeddings/oleObject79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74.bin"/><Relationship Id="rId3" Type="http://schemas.openxmlformats.org/officeDocument/2006/relationships/image" Target="../media/image94.emf"/><Relationship Id="rId7" Type="http://schemas.openxmlformats.org/officeDocument/2006/relationships/image" Target="../media/image96.emf"/><Relationship Id="rId12" Type="http://schemas.openxmlformats.org/officeDocument/2006/relationships/image" Target="../media/image92.emf"/><Relationship Id="rId2" Type="http://schemas.openxmlformats.org/officeDocument/2006/relationships/oleObject" Target="../embeddings/oleObject8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78.bin"/><Relationship Id="rId5" Type="http://schemas.openxmlformats.org/officeDocument/2006/relationships/image" Target="../media/image95.e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81.bin"/><Relationship Id="rId9" Type="http://schemas.openxmlformats.org/officeDocument/2006/relationships/image" Target="../media/image97.emf"/><Relationship Id="rId14" Type="http://schemas.openxmlformats.org/officeDocument/2006/relationships/image" Target="../media/image87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oleObject" Target="../embeddings/oleObject74.bin"/><Relationship Id="rId3" Type="http://schemas.openxmlformats.org/officeDocument/2006/relationships/image" Target="../media/image98.emf"/><Relationship Id="rId7" Type="http://schemas.openxmlformats.org/officeDocument/2006/relationships/image" Target="../media/image100.emf"/><Relationship Id="rId12" Type="http://schemas.openxmlformats.org/officeDocument/2006/relationships/image" Target="../media/image92.e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78.bin"/><Relationship Id="rId5" Type="http://schemas.openxmlformats.org/officeDocument/2006/relationships/image" Target="../media/image99.e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85.bin"/><Relationship Id="rId9" Type="http://schemas.openxmlformats.org/officeDocument/2006/relationships/image" Target="../media/image101.emf"/><Relationship Id="rId14" Type="http://schemas.openxmlformats.org/officeDocument/2006/relationships/image" Target="../media/image8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oleObject" Target="../embeddings/oleObject8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emf"/><Relationship Id="rId5" Type="http://schemas.openxmlformats.org/officeDocument/2006/relationships/oleObject" Target="../embeddings/oleObject87.bin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image" Target="../media/image102.emf"/><Relationship Id="rId7" Type="http://schemas.openxmlformats.org/officeDocument/2006/relationships/oleObject" Target="../embeddings/oleObject89.bin"/><Relationship Id="rId12" Type="http://schemas.openxmlformats.org/officeDocument/2006/relationships/image" Target="../media/image105.emf"/><Relationship Id="rId2" Type="http://schemas.openxmlformats.org/officeDocument/2006/relationships/oleObject" Target="../embeddings/oleObject8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1.emf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7.bin"/><Relationship Id="rId10" Type="http://schemas.openxmlformats.org/officeDocument/2006/relationships/image" Target="../media/image104.e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90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image" Target="../media/image106.emf"/><Relationship Id="rId7" Type="http://schemas.openxmlformats.org/officeDocument/2006/relationships/image" Target="../media/image108.emf"/><Relationship Id="rId2" Type="http://schemas.openxmlformats.org/officeDocument/2006/relationships/oleObject" Target="../embeddings/oleObject9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107.e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93.bin"/><Relationship Id="rId9" Type="http://schemas.openxmlformats.org/officeDocument/2006/relationships/image" Target="../media/image109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7" Type="http://schemas.openxmlformats.org/officeDocument/2006/relationships/image" Target="../media/image92.emf"/><Relationship Id="rId2" Type="http://schemas.openxmlformats.org/officeDocument/2006/relationships/image" Target="../media/image7.emf"/><Relationship Id="rId16" Type="http://schemas.openxmlformats.org/officeDocument/2006/relationships/oleObject" Target="../embeddings/oleObject78.bin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19" Type="http://schemas.openxmlformats.org/officeDocument/2006/relationships/image" Target="../media/image8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7" Type="http://schemas.openxmlformats.org/officeDocument/2006/relationships/image" Target="../media/image92.emf"/><Relationship Id="rId2" Type="http://schemas.openxmlformats.org/officeDocument/2006/relationships/image" Target="../media/image7.emf"/><Relationship Id="rId16" Type="http://schemas.openxmlformats.org/officeDocument/2006/relationships/oleObject" Target="../embeddings/oleObject78.bin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19" Type="http://schemas.openxmlformats.org/officeDocument/2006/relationships/image" Target="../media/image8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69.bin"/><Relationship Id="rId18" Type="http://schemas.openxmlformats.org/officeDocument/2006/relationships/oleObject" Target="../embeddings/oleObject74.bin"/><Relationship Id="rId21" Type="http://schemas.openxmlformats.org/officeDocument/2006/relationships/image" Target="../media/image111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emf"/><Relationship Id="rId17" Type="http://schemas.openxmlformats.org/officeDocument/2006/relationships/image" Target="../media/image92.emf"/><Relationship Id="rId2" Type="http://schemas.openxmlformats.org/officeDocument/2006/relationships/image" Target="../media/image7.emf"/><Relationship Id="rId16" Type="http://schemas.openxmlformats.org/officeDocument/2006/relationships/oleObject" Target="../embeddings/oleObject78.bin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8.png"/><Relationship Id="rId10" Type="http://schemas.openxmlformats.org/officeDocument/2006/relationships/image" Target="../media/image27.emf"/><Relationship Id="rId19" Type="http://schemas.openxmlformats.org/officeDocument/2006/relationships/image" Target="../media/image87.e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8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18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Semiconductor Equations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/>
              <a:t>Discretizing equations and boundary conditions</a:t>
            </a:r>
          </a:p>
          <a:p>
            <a:pPr lvl="1"/>
            <a:r>
              <a:rPr lang="en-US" sz="2200" dirty="0"/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45" name="Object 3">
            <a:extLst>
              <a:ext uri="{FF2B5EF4-FFF2-40B4-BE49-F238E27FC236}">
                <a16:creationId xmlns:a16="http://schemas.microsoft.com/office/drawing/2014/main" id="{0404170A-AAB6-48F6-ACFC-679257E1C5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418890"/>
              </p:ext>
            </p:extLst>
          </p:nvPr>
        </p:nvGraphicFramePr>
        <p:xfrm>
          <a:off x="8853643" y="3749018"/>
          <a:ext cx="2909887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3449" imgH="418893" progId="Equation.DSMT4">
                  <p:embed/>
                </p:oleObj>
              </mc:Choice>
              <mc:Fallback>
                <p:oleObj name="Equation" r:id="rId4" imgW="1523449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3643" y="3749018"/>
                        <a:ext cx="2909887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">
            <a:extLst>
              <a:ext uri="{FF2B5EF4-FFF2-40B4-BE49-F238E27FC236}">
                <a16:creationId xmlns:a16="http://schemas.microsoft.com/office/drawing/2014/main" id="{89ACAD26-6917-41E5-8878-57BBF34601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343885"/>
              </p:ext>
            </p:extLst>
          </p:nvPr>
        </p:nvGraphicFramePr>
        <p:xfrm>
          <a:off x="8805064" y="5258151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39510" imgH="279446" progId="Equation.DSMT4">
                  <p:embed/>
                </p:oleObj>
              </mc:Choice>
              <mc:Fallback>
                <p:oleObj name="Equation" r:id="rId6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5064" y="5258151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5">
            <a:extLst>
              <a:ext uri="{FF2B5EF4-FFF2-40B4-BE49-F238E27FC236}">
                <a16:creationId xmlns:a16="http://schemas.microsoft.com/office/drawing/2014/main" id="{DCB224F0-29EF-4A85-AF7C-3AAAED191F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719956"/>
              </p:ext>
            </p:extLst>
          </p:nvPr>
        </p:nvGraphicFramePr>
        <p:xfrm>
          <a:off x="8836180" y="4603093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5970" imgH="228738" progId="Equation.DSMT4">
                  <p:embed/>
                </p:oleObj>
              </mc:Choice>
              <mc:Fallback>
                <p:oleObj name="Equation" r:id="rId8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6180" y="4603093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>
            <a:extLst>
              <a:ext uri="{FF2B5EF4-FFF2-40B4-BE49-F238E27FC236}">
                <a16:creationId xmlns:a16="http://schemas.microsoft.com/office/drawing/2014/main" id="{C14FE2CA-D7B6-4BC6-BB92-52C3C85542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114789"/>
              </p:ext>
            </p:extLst>
          </p:nvPr>
        </p:nvGraphicFramePr>
        <p:xfrm>
          <a:off x="8918730" y="2172632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60064" imgH="418893" progId="Equation.DSMT4">
                  <p:embed/>
                </p:oleObj>
              </mc:Choice>
              <mc:Fallback>
                <p:oleObj name="Equation" r:id="rId10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8730" y="2172632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7">
            <a:extLst>
              <a:ext uri="{FF2B5EF4-FFF2-40B4-BE49-F238E27FC236}">
                <a16:creationId xmlns:a16="http://schemas.microsoft.com/office/drawing/2014/main" id="{708D87C2-E97F-4D75-8228-B993C776A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325339"/>
              </p:ext>
            </p:extLst>
          </p:nvPr>
        </p:nvGraphicFramePr>
        <p:xfrm>
          <a:off x="8820304" y="3102907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6678" imgH="228738" progId="Equation.3">
                  <p:embed/>
                </p:oleObj>
              </mc:Choice>
              <mc:Fallback>
                <p:oleObj name="Equation" r:id="rId12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0304" y="3102907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7531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the Continuity Equations …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135588"/>
              </p:ext>
            </p:extLst>
          </p:nvPr>
        </p:nvGraphicFramePr>
        <p:xfrm>
          <a:off x="2493753" y="2550687"/>
          <a:ext cx="2909887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449" imgH="418893" progId="Equation.DSMT4">
                  <p:embed/>
                </p:oleObj>
              </mc:Choice>
              <mc:Fallback>
                <p:oleObj name="Equation" r:id="rId2" imgW="1523449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753" y="2550687"/>
                        <a:ext cx="2909887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405850"/>
              </p:ext>
            </p:extLst>
          </p:nvPr>
        </p:nvGraphicFramePr>
        <p:xfrm>
          <a:off x="2427077" y="4165175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39510" imgH="279446" progId="Equation.DSMT4">
                  <p:embed/>
                </p:oleObj>
              </mc:Choice>
              <mc:Fallback>
                <p:oleObj name="Equation" r:id="rId4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077" y="4165175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338472"/>
              </p:ext>
            </p:extLst>
          </p:nvPr>
        </p:nvGraphicFramePr>
        <p:xfrm>
          <a:off x="2476290" y="3404762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5970" imgH="228738" progId="Equation.DSMT4">
                  <p:embed/>
                </p:oleObj>
              </mc:Choice>
              <mc:Fallback>
                <p:oleObj name="Equation" r:id="rId6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290" y="3404762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412608"/>
              </p:ext>
            </p:extLst>
          </p:nvPr>
        </p:nvGraphicFramePr>
        <p:xfrm>
          <a:off x="2558840" y="974301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60064" imgH="418893" progId="Equation.DSMT4">
                  <p:embed/>
                </p:oleObj>
              </mc:Choice>
              <mc:Fallback>
                <p:oleObj name="Equation" r:id="rId8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8840" y="974301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43784"/>
              </p:ext>
            </p:extLst>
          </p:nvPr>
        </p:nvGraphicFramePr>
        <p:xfrm>
          <a:off x="2460414" y="1904576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6678" imgH="228738" progId="Equation.3">
                  <p:embed/>
                </p:oleObj>
              </mc:Choice>
              <mc:Fallback>
                <p:oleObj name="Equation" r:id="rId10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414" y="1904576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022265" y="874288"/>
            <a:ext cx="3905249" cy="38385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263564" y="994937"/>
            <a:ext cx="3517900" cy="7493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232025" y="2556007"/>
            <a:ext cx="3517900" cy="7493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870203" y="4766838"/>
            <a:ext cx="8574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equations have been state of the art in device modeling until ‘recently’ (20 years ago…)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4440" y="974301"/>
            <a:ext cx="428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Continuity eqn. for electrons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927514" y="1223124"/>
            <a:ext cx="53330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57039" y="2556008"/>
            <a:ext cx="428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Continuity eqn. for holes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955633" y="2829872"/>
            <a:ext cx="53330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534765" y="4165176"/>
            <a:ext cx="428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Poisson equation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023733" y="4374981"/>
            <a:ext cx="53330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E6382A5B-F7F3-45C7-97A2-C98C786030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59" y="716517"/>
            <a:ext cx="1837744" cy="8932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8ACFDA-306D-41C2-9ABB-96C3BF700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564" y="3975100"/>
            <a:ext cx="3517900" cy="7493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844529" y="5499274"/>
            <a:ext cx="9177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Nano-scaled Devices – Non-Equilibrium Green Functions (NEGF)</a:t>
            </a:r>
          </a:p>
          <a:p>
            <a:r>
              <a:rPr lang="en-US" dirty="0"/>
              <a:t>Theory for Electrical Engineers:  </a:t>
            </a:r>
            <a:r>
              <a:rPr lang="en-US" dirty="0" err="1"/>
              <a:t>Supriyo</a:t>
            </a:r>
            <a:r>
              <a:rPr lang="en-US" dirty="0"/>
              <a:t> </a:t>
            </a:r>
            <a:r>
              <a:rPr lang="en-US" dirty="0" err="1"/>
              <a:t>Datta</a:t>
            </a:r>
            <a:r>
              <a:rPr lang="en-US" dirty="0"/>
              <a:t> (Purdue)</a:t>
            </a:r>
          </a:p>
          <a:p>
            <a:r>
              <a:rPr lang="en-US" dirty="0"/>
              <a:t>NEGF Simulation Tools for atomistic devices: NEMO - </a:t>
            </a:r>
            <a:r>
              <a:rPr lang="en-US" dirty="0" err="1"/>
              <a:t>Klimeck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64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" grpId="0"/>
      <p:bldP spid="12" grpId="0"/>
      <p:bldP spid="38" grpId="0"/>
      <p:bldP spid="40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critical remarks about these equations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04A7DC59-08D5-4D15-ABD0-9F1E9CFD797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28800" y="8382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Continuity equations are </a:t>
            </a:r>
            <a:r>
              <a:rPr lang="en-US" i="1" dirty="0"/>
              <a:t>always</a:t>
            </a:r>
            <a:r>
              <a:rPr lang="en-US" dirty="0"/>
              <a:t> valid (regardless of the detailed physical model describing the device) because they describe a conservation law.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FF0000"/>
                </a:solidFill>
              </a:rPr>
              <a:t>Poisson equation </a:t>
            </a:r>
            <a:r>
              <a:rPr lang="en-US" dirty="0"/>
              <a:t>as given does not account for explicit electron-electron repulsion. Might need to be modified for strongly correlated systems.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FF"/>
                </a:solidFill>
              </a:rPr>
              <a:t>Drift and Diffusion equations </a:t>
            </a:r>
            <a:r>
              <a:rPr lang="en-US" dirty="0"/>
              <a:t>get modified when devices are so small that essentially no scattering takes place within the device.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508A87-6428-4250-8267-6B9ACE2A0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9" y="716517"/>
            <a:ext cx="1837744" cy="893269"/>
          </a:xfrm>
          <a:prstGeom prst="rect">
            <a:avLst/>
          </a:prstGeom>
        </p:spPr>
      </p:pic>
      <p:graphicFrame>
        <p:nvGraphicFramePr>
          <p:cNvPr id="20" name="Object 3">
            <a:extLst>
              <a:ext uri="{FF2B5EF4-FFF2-40B4-BE49-F238E27FC236}">
                <a16:creationId xmlns:a16="http://schemas.microsoft.com/office/drawing/2014/main" id="{655E1402-20A1-4E19-83F8-DB39709200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323753"/>
              </p:ext>
            </p:extLst>
          </p:nvPr>
        </p:nvGraphicFramePr>
        <p:xfrm>
          <a:off x="6248400" y="1905000"/>
          <a:ext cx="2909887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3449" imgH="418893" progId="Equation.DSMT4">
                  <p:embed/>
                </p:oleObj>
              </mc:Choice>
              <mc:Fallback>
                <p:oleObj name="Equation" r:id="rId3" imgW="1523449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905000"/>
                        <a:ext cx="2909887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">
            <a:extLst>
              <a:ext uri="{FF2B5EF4-FFF2-40B4-BE49-F238E27FC236}">
                <a16:creationId xmlns:a16="http://schemas.microsoft.com/office/drawing/2014/main" id="{99CE0B11-9A5D-4576-99F4-1701182F8F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624079"/>
              </p:ext>
            </p:extLst>
          </p:nvPr>
        </p:nvGraphicFramePr>
        <p:xfrm>
          <a:off x="3048000" y="1922463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60064" imgH="418893" progId="Equation.DSMT4">
                  <p:embed/>
                </p:oleObj>
              </mc:Choice>
              <mc:Fallback>
                <p:oleObj name="Equation" r:id="rId5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922463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>
            <a:extLst>
              <a:ext uri="{FF2B5EF4-FFF2-40B4-BE49-F238E27FC236}">
                <a16:creationId xmlns:a16="http://schemas.microsoft.com/office/drawing/2014/main" id="{2C63BBB3-471F-4F80-9B81-87F3AE64D8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285376"/>
              </p:ext>
            </p:extLst>
          </p:nvPr>
        </p:nvGraphicFramePr>
        <p:xfrm>
          <a:off x="4114800" y="3844695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39510" imgH="279446" progId="Equation.DSMT4">
                  <p:embed/>
                </p:oleObj>
              </mc:Choice>
              <mc:Fallback>
                <p:oleObj name="Equation" r:id="rId7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844695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5">
            <a:extLst>
              <a:ext uri="{FF2B5EF4-FFF2-40B4-BE49-F238E27FC236}">
                <a16:creationId xmlns:a16="http://schemas.microsoft.com/office/drawing/2014/main" id="{2FEE6B22-BFA2-4295-A04D-58C8E2E55A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424593"/>
              </p:ext>
            </p:extLst>
          </p:nvPr>
        </p:nvGraphicFramePr>
        <p:xfrm>
          <a:off x="7315200" y="5791200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45970" imgH="228738" progId="Equation.DSMT4">
                  <p:embed/>
                </p:oleObj>
              </mc:Choice>
              <mc:Fallback>
                <p:oleObj name="Equation" r:id="rId9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5791200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>
            <a:extLst>
              <a:ext uri="{FF2B5EF4-FFF2-40B4-BE49-F238E27FC236}">
                <a16:creationId xmlns:a16="http://schemas.microsoft.com/office/drawing/2014/main" id="{51E5C3CE-A35E-4EAA-A892-C6A47B0821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141007"/>
              </p:ext>
            </p:extLst>
          </p:nvPr>
        </p:nvGraphicFramePr>
        <p:xfrm>
          <a:off x="3143233" y="579596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678" imgH="228738" progId="Equation.3">
                  <p:embed/>
                </p:oleObj>
              </mc:Choice>
              <mc:Fallback>
                <p:oleObj name="Equation" r:id="rId11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33" y="579596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1176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Equation prequel:  A Good Analogy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136900" y="1015160"/>
            <a:ext cx="2655888" cy="1346200"/>
          </a:xfrm>
          <a:prstGeom prst="cloudCallout">
            <a:avLst>
              <a:gd name="adj1" fmla="val -50898"/>
              <a:gd name="adj2" fmla="val 38917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Helvetica" pitchFamily="34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659189" y="2443910"/>
            <a:ext cx="4618037" cy="1827212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149725" y="1778747"/>
            <a:ext cx="768350" cy="14430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360863" y="177716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495800" y="172001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4630738" y="166286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4765675" y="160571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900613" y="154856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035550" y="149141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5170488" y="143426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5305425" y="137711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440363" y="1319961"/>
            <a:ext cx="768350" cy="1443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rc 16"/>
          <p:cNvSpPr>
            <a:spLocks/>
          </p:cNvSpPr>
          <p:nvPr/>
        </p:nvSpPr>
        <p:spPr bwMode="auto">
          <a:xfrm flipH="1" flipV="1">
            <a:off x="6507164" y="1731122"/>
            <a:ext cx="942975" cy="13477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rc 17"/>
          <p:cNvSpPr>
            <a:spLocks/>
          </p:cNvSpPr>
          <p:nvPr/>
        </p:nvSpPr>
        <p:spPr bwMode="auto">
          <a:xfrm flipV="1">
            <a:off x="7389814" y="1710486"/>
            <a:ext cx="942975" cy="13477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Arc 18"/>
          <p:cNvSpPr>
            <a:spLocks/>
          </p:cNvSpPr>
          <p:nvPr/>
        </p:nvSpPr>
        <p:spPr bwMode="auto">
          <a:xfrm flipV="1">
            <a:off x="7445375" y="1613648"/>
            <a:ext cx="438150" cy="14255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83"/>
              <a:gd name="T1" fmla="*/ 0 h 21600"/>
              <a:gd name="T2" fmla="*/ 21483 w 21483"/>
              <a:gd name="T3" fmla="*/ 19358 h 21600"/>
              <a:gd name="T4" fmla="*/ 0 w 2148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83" h="21600" fill="none" extrusionOk="0">
                <a:moveTo>
                  <a:pt x="-1" y="0"/>
                </a:moveTo>
                <a:cubicBezTo>
                  <a:pt x="11061" y="0"/>
                  <a:pt x="20335" y="8356"/>
                  <a:pt x="21483" y="19357"/>
                </a:cubicBezTo>
              </a:path>
              <a:path w="21483" h="21600" stroke="0" extrusionOk="0">
                <a:moveTo>
                  <a:pt x="-1" y="0"/>
                </a:moveTo>
                <a:cubicBezTo>
                  <a:pt x="11061" y="0"/>
                  <a:pt x="20335" y="8356"/>
                  <a:pt x="21483" y="19357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Arc 19"/>
          <p:cNvSpPr>
            <a:spLocks/>
          </p:cNvSpPr>
          <p:nvPr/>
        </p:nvSpPr>
        <p:spPr bwMode="auto">
          <a:xfrm flipH="1" flipV="1">
            <a:off x="6981825" y="1612061"/>
            <a:ext cx="438150" cy="14255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483"/>
              <a:gd name="T1" fmla="*/ 0 h 21600"/>
              <a:gd name="T2" fmla="*/ 21483 w 21483"/>
              <a:gd name="T3" fmla="*/ 19358 h 21600"/>
              <a:gd name="T4" fmla="*/ 0 w 2148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83" h="21600" fill="none" extrusionOk="0">
                <a:moveTo>
                  <a:pt x="-1" y="0"/>
                </a:moveTo>
                <a:cubicBezTo>
                  <a:pt x="11061" y="0"/>
                  <a:pt x="20335" y="8356"/>
                  <a:pt x="21483" y="19357"/>
                </a:cubicBezTo>
              </a:path>
              <a:path w="21483" h="21600" stroke="0" extrusionOk="0">
                <a:moveTo>
                  <a:pt x="-1" y="0"/>
                </a:moveTo>
                <a:cubicBezTo>
                  <a:pt x="11061" y="0"/>
                  <a:pt x="20335" y="8356"/>
                  <a:pt x="21483" y="19357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2043114" y="2596311"/>
            <a:ext cx="2232025" cy="655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6" y="36"/>
              </a:cxn>
              <a:cxn ang="0">
                <a:pos x="497" y="146"/>
              </a:cxn>
              <a:cxn ang="0">
                <a:pos x="582" y="218"/>
              </a:cxn>
              <a:cxn ang="0">
                <a:pos x="679" y="267"/>
              </a:cxn>
              <a:cxn ang="0">
                <a:pos x="812" y="303"/>
              </a:cxn>
              <a:cxn ang="0">
                <a:pos x="933" y="327"/>
              </a:cxn>
              <a:cxn ang="0">
                <a:pos x="1079" y="352"/>
              </a:cxn>
              <a:cxn ang="0">
                <a:pos x="1212" y="364"/>
              </a:cxn>
            </a:cxnLst>
            <a:rect l="0" t="0" r="r" b="b"/>
            <a:pathLst>
              <a:path w="1212" h="364">
                <a:moveTo>
                  <a:pt x="0" y="0"/>
                </a:moveTo>
                <a:cubicBezTo>
                  <a:pt x="146" y="5"/>
                  <a:pt x="293" y="11"/>
                  <a:pt x="376" y="36"/>
                </a:cubicBezTo>
                <a:cubicBezTo>
                  <a:pt x="458" y="60"/>
                  <a:pt x="462" y="115"/>
                  <a:pt x="497" y="146"/>
                </a:cubicBezTo>
                <a:cubicBezTo>
                  <a:pt x="531" y="176"/>
                  <a:pt x="551" y="197"/>
                  <a:pt x="582" y="218"/>
                </a:cubicBezTo>
                <a:cubicBezTo>
                  <a:pt x="612" y="238"/>
                  <a:pt x="640" y="252"/>
                  <a:pt x="679" y="267"/>
                </a:cubicBezTo>
                <a:cubicBezTo>
                  <a:pt x="717" y="281"/>
                  <a:pt x="769" y="293"/>
                  <a:pt x="812" y="303"/>
                </a:cubicBezTo>
                <a:cubicBezTo>
                  <a:pt x="854" y="312"/>
                  <a:pt x="888" y="318"/>
                  <a:pt x="933" y="327"/>
                </a:cubicBezTo>
                <a:cubicBezTo>
                  <a:pt x="977" y="335"/>
                  <a:pt x="1032" y="345"/>
                  <a:pt x="1079" y="352"/>
                </a:cubicBezTo>
                <a:cubicBezTo>
                  <a:pt x="1125" y="358"/>
                  <a:pt x="1179" y="360"/>
                  <a:pt x="1212" y="364"/>
                </a:cubicBezTo>
              </a:path>
            </a:pathLst>
          </a:custGeom>
          <a:solidFill>
            <a:schemeClr val="bg1">
              <a:lumMod val="85000"/>
            </a:schemeClr>
          </a:solidFill>
          <a:ln w="5080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7449671" y="3359992"/>
            <a:ext cx="2520950" cy="909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6" y="60"/>
              </a:cxn>
              <a:cxn ang="0">
                <a:pos x="521" y="254"/>
              </a:cxn>
              <a:cxn ang="0">
                <a:pos x="739" y="412"/>
              </a:cxn>
              <a:cxn ang="0">
                <a:pos x="1006" y="509"/>
              </a:cxn>
              <a:cxn ang="0">
                <a:pos x="1236" y="545"/>
              </a:cxn>
              <a:cxn ang="0">
                <a:pos x="1515" y="569"/>
              </a:cxn>
              <a:cxn ang="0">
                <a:pos x="1588" y="569"/>
              </a:cxn>
            </a:cxnLst>
            <a:rect l="0" t="0" r="r" b="b"/>
            <a:pathLst>
              <a:path w="1588" h="573">
                <a:moveTo>
                  <a:pt x="0" y="0"/>
                </a:moveTo>
                <a:cubicBezTo>
                  <a:pt x="144" y="8"/>
                  <a:pt x="289" y="17"/>
                  <a:pt x="376" y="60"/>
                </a:cubicBezTo>
                <a:cubicBezTo>
                  <a:pt x="462" y="102"/>
                  <a:pt x="460" y="195"/>
                  <a:pt x="521" y="254"/>
                </a:cubicBezTo>
                <a:cubicBezTo>
                  <a:pt x="581" y="312"/>
                  <a:pt x="658" y="369"/>
                  <a:pt x="739" y="412"/>
                </a:cubicBezTo>
                <a:cubicBezTo>
                  <a:pt x="819" y="454"/>
                  <a:pt x="923" y="486"/>
                  <a:pt x="1006" y="509"/>
                </a:cubicBezTo>
                <a:cubicBezTo>
                  <a:pt x="1088" y="531"/>
                  <a:pt x="1151" y="535"/>
                  <a:pt x="1236" y="545"/>
                </a:cubicBezTo>
                <a:cubicBezTo>
                  <a:pt x="1320" y="554"/>
                  <a:pt x="1456" y="565"/>
                  <a:pt x="1515" y="569"/>
                </a:cubicBezTo>
                <a:cubicBezTo>
                  <a:pt x="1573" y="573"/>
                  <a:pt x="1578" y="569"/>
                  <a:pt x="1588" y="569"/>
                </a:cubicBezTo>
              </a:path>
            </a:pathLst>
          </a:custGeom>
          <a:solidFill>
            <a:srgbClr val="00FF00"/>
          </a:solidFill>
          <a:ln w="5080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4584700" y="3637711"/>
            <a:ext cx="844550" cy="268287"/>
            <a:chOff x="2182" y="3673"/>
            <a:chExt cx="532" cy="169"/>
          </a:xfrm>
        </p:grpSpPr>
        <p:sp>
          <p:nvSpPr>
            <p:cNvPr id="25" name="Arc 23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Arc 24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25"/>
          <p:cNvGrpSpPr>
            <a:grpSpLocks/>
          </p:cNvGrpSpPr>
          <p:nvPr/>
        </p:nvGrpSpPr>
        <p:grpSpPr bwMode="auto">
          <a:xfrm>
            <a:off x="7373938" y="3366247"/>
            <a:ext cx="844550" cy="268288"/>
            <a:chOff x="2182" y="3673"/>
            <a:chExt cx="532" cy="169"/>
          </a:xfrm>
        </p:grpSpPr>
        <p:sp>
          <p:nvSpPr>
            <p:cNvPr id="28" name="Arc 26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rc 27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5735638" y="2672511"/>
            <a:ext cx="844550" cy="268287"/>
            <a:chOff x="2182" y="3673"/>
            <a:chExt cx="532" cy="169"/>
          </a:xfrm>
        </p:grpSpPr>
        <p:sp>
          <p:nvSpPr>
            <p:cNvPr id="31" name="Arc 29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rc 30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" name="Group 31"/>
          <p:cNvGrpSpPr>
            <a:grpSpLocks/>
          </p:cNvGrpSpPr>
          <p:nvPr/>
        </p:nvGrpSpPr>
        <p:grpSpPr bwMode="auto">
          <a:xfrm>
            <a:off x="4156075" y="3055097"/>
            <a:ext cx="844550" cy="268288"/>
            <a:chOff x="2182" y="3673"/>
            <a:chExt cx="532" cy="169"/>
          </a:xfrm>
        </p:grpSpPr>
        <p:sp>
          <p:nvSpPr>
            <p:cNvPr id="34" name="Arc 32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rc 33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" name="Group 34"/>
          <p:cNvGrpSpPr>
            <a:grpSpLocks/>
          </p:cNvGrpSpPr>
          <p:nvPr/>
        </p:nvGrpSpPr>
        <p:grpSpPr bwMode="auto">
          <a:xfrm>
            <a:off x="6175375" y="3785347"/>
            <a:ext cx="844550" cy="268288"/>
            <a:chOff x="2182" y="3673"/>
            <a:chExt cx="532" cy="169"/>
          </a:xfrm>
        </p:grpSpPr>
        <p:sp>
          <p:nvSpPr>
            <p:cNvPr id="37" name="Arc 35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rc 36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7"/>
          <p:cNvGrpSpPr>
            <a:grpSpLocks/>
          </p:cNvGrpSpPr>
          <p:nvPr/>
        </p:nvGrpSpPr>
        <p:grpSpPr bwMode="auto">
          <a:xfrm>
            <a:off x="5943600" y="3205911"/>
            <a:ext cx="844550" cy="268287"/>
            <a:chOff x="2182" y="3673"/>
            <a:chExt cx="532" cy="169"/>
          </a:xfrm>
        </p:grpSpPr>
        <p:sp>
          <p:nvSpPr>
            <p:cNvPr id="40" name="Arc 38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Arc 39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" name="Group 40"/>
          <p:cNvGrpSpPr>
            <a:grpSpLocks/>
          </p:cNvGrpSpPr>
          <p:nvPr/>
        </p:nvGrpSpPr>
        <p:grpSpPr bwMode="auto">
          <a:xfrm>
            <a:off x="4308475" y="3207497"/>
            <a:ext cx="844550" cy="268288"/>
            <a:chOff x="2182" y="3673"/>
            <a:chExt cx="532" cy="169"/>
          </a:xfrm>
        </p:grpSpPr>
        <p:sp>
          <p:nvSpPr>
            <p:cNvPr id="43" name="Arc 41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Arc 42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" name="Group 43"/>
          <p:cNvGrpSpPr>
            <a:grpSpLocks/>
          </p:cNvGrpSpPr>
          <p:nvPr/>
        </p:nvGrpSpPr>
        <p:grpSpPr bwMode="auto">
          <a:xfrm>
            <a:off x="6096000" y="3358311"/>
            <a:ext cx="844550" cy="268287"/>
            <a:chOff x="2182" y="3673"/>
            <a:chExt cx="532" cy="169"/>
          </a:xfrm>
        </p:grpSpPr>
        <p:sp>
          <p:nvSpPr>
            <p:cNvPr id="46" name="Arc 44"/>
            <p:cNvSpPr>
              <a:spLocks/>
            </p:cNvSpPr>
            <p:nvPr/>
          </p:nvSpPr>
          <p:spPr bwMode="auto">
            <a:xfrm flipV="1">
              <a:off x="2182" y="3673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Arc 45"/>
            <p:cNvSpPr>
              <a:spLocks/>
            </p:cNvSpPr>
            <p:nvPr/>
          </p:nvSpPr>
          <p:spPr bwMode="auto">
            <a:xfrm flipH="1" flipV="1">
              <a:off x="2448" y="3684"/>
              <a:ext cx="266" cy="1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" name="Oval 46"/>
          <p:cNvSpPr>
            <a:spLocks noChangeArrowheads="1"/>
          </p:cNvSpPr>
          <p:nvPr/>
        </p:nvSpPr>
        <p:spPr bwMode="auto">
          <a:xfrm>
            <a:off x="2861609" y="2036391"/>
            <a:ext cx="661988" cy="4460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Freeform 47"/>
          <p:cNvSpPr>
            <a:spLocks/>
          </p:cNvSpPr>
          <p:nvPr/>
        </p:nvSpPr>
        <p:spPr bwMode="auto">
          <a:xfrm>
            <a:off x="2274889" y="2577260"/>
            <a:ext cx="903287" cy="423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3" y="25"/>
              </a:cxn>
              <a:cxn ang="0">
                <a:pos x="278" y="61"/>
              </a:cxn>
              <a:cxn ang="0">
                <a:pos x="351" y="121"/>
              </a:cxn>
              <a:cxn ang="0">
                <a:pos x="400" y="182"/>
              </a:cxn>
              <a:cxn ang="0">
                <a:pos x="497" y="230"/>
              </a:cxn>
              <a:cxn ang="0">
                <a:pos x="569" y="267"/>
              </a:cxn>
            </a:cxnLst>
            <a:rect l="0" t="0" r="r" b="b"/>
            <a:pathLst>
              <a:path w="569" h="267">
                <a:moveTo>
                  <a:pt x="0" y="0"/>
                </a:moveTo>
                <a:cubicBezTo>
                  <a:pt x="30" y="4"/>
                  <a:pt x="136" y="14"/>
                  <a:pt x="183" y="25"/>
                </a:cubicBezTo>
                <a:cubicBezTo>
                  <a:pt x="229" y="35"/>
                  <a:pt x="250" y="45"/>
                  <a:pt x="278" y="61"/>
                </a:cubicBezTo>
                <a:cubicBezTo>
                  <a:pt x="305" y="76"/>
                  <a:pt x="330" y="100"/>
                  <a:pt x="351" y="121"/>
                </a:cubicBezTo>
                <a:cubicBezTo>
                  <a:pt x="371" y="141"/>
                  <a:pt x="375" y="163"/>
                  <a:pt x="400" y="182"/>
                </a:cubicBezTo>
                <a:cubicBezTo>
                  <a:pt x="424" y="200"/>
                  <a:pt x="468" y="215"/>
                  <a:pt x="497" y="230"/>
                </a:cubicBezTo>
                <a:cubicBezTo>
                  <a:pt x="525" y="244"/>
                  <a:pt x="557" y="262"/>
                  <a:pt x="569" y="267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Freeform 48"/>
          <p:cNvSpPr>
            <a:spLocks/>
          </p:cNvSpPr>
          <p:nvPr/>
        </p:nvSpPr>
        <p:spPr bwMode="auto">
          <a:xfrm>
            <a:off x="8374064" y="3674222"/>
            <a:ext cx="827087" cy="539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1" y="170"/>
              </a:cxn>
              <a:cxn ang="0">
                <a:pos x="194" y="243"/>
              </a:cxn>
              <a:cxn ang="0">
                <a:pos x="309" y="302"/>
              </a:cxn>
              <a:cxn ang="0">
                <a:pos x="521" y="340"/>
              </a:cxn>
            </a:cxnLst>
            <a:rect l="0" t="0" r="r" b="b"/>
            <a:pathLst>
              <a:path w="521" h="340">
                <a:moveTo>
                  <a:pt x="0" y="0"/>
                </a:moveTo>
                <a:cubicBezTo>
                  <a:pt x="44" y="64"/>
                  <a:pt x="88" y="129"/>
                  <a:pt x="121" y="170"/>
                </a:cubicBezTo>
                <a:cubicBezTo>
                  <a:pt x="153" y="210"/>
                  <a:pt x="162" y="221"/>
                  <a:pt x="194" y="243"/>
                </a:cubicBezTo>
                <a:cubicBezTo>
                  <a:pt x="225" y="264"/>
                  <a:pt x="254" y="285"/>
                  <a:pt x="309" y="302"/>
                </a:cubicBezTo>
                <a:cubicBezTo>
                  <a:pt x="363" y="318"/>
                  <a:pt x="476" y="332"/>
                  <a:pt x="521" y="34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2036390" y="4686354"/>
            <a:ext cx="2768707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Rate of increase of</a:t>
            </a:r>
          </a:p>
          <a:p>
            <a:r>
              <a:rPr lang="en-US" dirty="0">
                <a:latin typeface="+mn-lt"/>
              </a:rPr>
              <a:t>water level in lake</a:t>
            </a:r>
          </a:p>
        </p:txBody>
      </p:sp>
      <p:sp>
        <p:nvSpPr>
          <p:cNvPr id="52" name="Text Box 50"/>
          <p:cNvSpPr txBox="1">
            <a:spLocks noChangeArrowheads="1"/>
          </p:cNvSpPr>
          <p:nvPr/>
        </p:nvSpPr>
        <p:spPr bwMode="auto">
          <a:xfrm>
            <a:off x="4763995" y="4964074"/>
            <a:ext cx="36420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=</a:t>
            </a:r>
          </a:p>
        </p:txBody>
      </p:sp>
      <p:sp>
        <p:nvSpPr>
          <p:cNvPr id="53" name="Text Box 51"/>
          <p:cNvSpPr txBox="1">
            <a:spLocks noChangeArrowheads="1"/>
          </p:cNvSpPr>
          <p:nvPr/>
        </p:nvSpPr>
        <p:spPr bwMode="auto">
          <a:xfrm>
            <a:off x="5390217" y="4943437"/>
            <a:ext cx="525977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(in flow - outflow) + rain - evaporation</a:t>
            </a:r>
          </a:p>
        </p:txBody>
      </p:sp>
      <p:sp>
        <p:nvSpPr>
          <p:cNvPr id="58" name="Text Box 57"/>
          <p:cNvSpPr txBox="1">
            <a:spLocks noChangeArrowheads="1"/>
          </p:cNvSpPr>
          <p:nvPr/>
        </p:nvSpPr>
        <p:spPr bwMode="auto">
          <a:xfrm>
            <a:off x="1933575" y="3167810"/>
            <a:ext cx="1022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Helvetica" pitchFamily="34" charset="0"/>
              </a:rPr>
              <a:t>Wabash</a:t>
            </a:r>
          </a:p>
          <a:p>
            <a:r>
              <a:rPr lang="en-US" sz="1800" dirty="0">
                <a:latin typeface="Helvetica" pitchFamily="34" charset="0"/>
              </a:rPr>
              <a:t>  River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A291FA0-9CAA-401E-A0E1-28B12684C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8" y="716517"/>
            <a:ext cx="2758631" cy="1340883"/>
          </a:xfrm>
          <a:prstGeom prst="rect">
            <a:avLst/>
          </a:prstGeom>
        </p:spPr>
      </p:pic>
      <p:graphicFrame>
        <p:nvGraphicFramePr>
          <p:cNvPr id="55" name="Object 6">
            <a:extLst>
              <a:ext uri="{FF2B5EF4-FFF2-40B4-BE49-F238E27FC236}">
                <a16:creationId xmlns:a16="http://schemas.microsoft.com/office/drawing/2014/main" id="{4A13F524-B9FD-4C95-B373-78D463AA57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230254"/>
              </p:ext>
            </p:extLst>
          </p:nvPr>
        </p:nvGraphicFramePr>
        <p:xfrm>
          <a:off x="4241513" y="5682822"/>
          <a:ext cx="3642012" cy="1039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064" imgH="418893" progId="Equation.DSMT4">
                  <p:embed/>
                </p:oleObj>
              </mc:Choice>
              <mc:Fallback>
                <p:oleObj name="Equation" r:id="rId4" imgW="1460064" imgH="418893" progId="Equation.DSMT4">
                  <p:embed/>
                  <p:pic>
                    <p:nvPicPr>
                      <p:cNvPr id="21" name="Object 6">
                        <a:extLst>
                          <a:ext uri="{FF2B5EF4-FFF2-40B4-BE49-F238E27FC236}">
                            <a16:creationId xmlns:a16="http://schemas.microsoft.com/office/drawing/2014/main" id="{99CE0B11-9A5D-4576-99F4-1701182F8F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1513" y="5682822"/>
                        <a:ext cx="3642012" cy="1039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248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49" grpId="0" animBg="1"/>
      <p:bldP spid="50" grpId="0" animBg="1"/>
      <p:bldP spid="51" grpId="0"/>
      <p:bldP spid="52" grpId="0"/>
      <p:bldP spid="53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the Continuity Equations for electrons…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02139" y="3202594"/>
            <a:ext cx="6051661" cy="3360136"/>
            <a:chOff x="1719394" y="2968140"/>
            <a:chExt cx="6051661" cy="3360136"/>
          </a:xfrm>
        </p:grpSpPr>
        <p:graphicFrame>
          <p:nvGraphicFramePr>
            <p:cNvPr id="2524179" name="Object 19"/>
            <p:cNvGraphicFramePr>
              <a:graphicFrameLocks noChangeAspect="1"/>
            </p:cNvGraphicFramePr>
            <p:nvPr/>
          </p:nvGraphicFramePr>
          <p:xfrm>
            <a:off x="4355551" y="2968140"/>
            <a:ext cx="444500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15801" imgH="228462" progId="Equation.DSMT4">
                    <p:embed/>
                  </p:oleObj>
                </mc:Choice>
                <mc:Fallback>
                  <p:oleObj name="Equation" r:id="rId2" imgW="215801" imgH="228462" progId="Equation.DSMT4">
                    <p:embed/>
                    <p:pic>
                      <p:nvPicPr>
                        <p:cNvPr id="2524179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5551" y="2968140"/>
                          <a:ext cx="444500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2"/>
            <p:cNvGrpSpPr/>
            <p:nvPr/>
          </p:nvGrpSpPr>
          <p:grpSpPr>
            <a:xfrm>
              <a:off x="1719394" y="3644719"/>
              <a:ext cx="6051661" cy="2683557"/>
              <a:chOff x="861786" y="1385046"/>
              <a:chExt cx="6051661" cy="2683557"/>
            </a:xfrm>
          </p:grpSpPr>
          <p:pic>
            <p:nvPicPr>
              <p:cNvPr id="2524176" name="Picture 1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74599" y="1600428"/>
                <a:ext cx="4306887" cy="2412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3" name="Down Arrow 42"/>
              <p:cNvSpPr/>
              <p:nvPr/>
            </p:nvSpPr>
            <p:spPr>
              <a:xfrm>
                <a:off x="3572329" y="3135539"/>
                <a:ext cx="260083" cy="535508"/>
              </a:xfrm>
              <a:prstGeom prst="downArrow">
                <a:avLst/>
              </a:prstGeom>
              <a:solidFill>
                <a:srgbClr val="FFFF00">
                  <a:alpha val="66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ight Arrow 43"/>
              <p:cNvSpPr/>
              <p:nvPr/>
            </p:nvSpPr>
            <p:spPr>
              <a:xfrm>
                <a:off x="4391415" y="2572066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ight Arrow 44"/>
              <p:cNvSpPr/>
              <p:nvPr/>
            </p:nvSpPr>
            <p:spPr>
              <a:xfrm>
                <a:off x="1618342" y="2126343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524177" name="Object 17"/>
              <p:cNvGraphicFramePr>
                <a:graphicFrameLocks noChangeAspect="1"/>
              </p:cNvGraphicFramePr>
              <p:nvPr/>
            </p:nvGraphicFramePr>
            <p:xfrm>
              <a:off x="861786" y="1950357"/>
              <a:ext cx="722313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329955" imgH="203261" progId="Equation.DSMT4">
                      <p:embed/>
                    </p:oleObj>
                  </mc:Choice>
                  <mc:Fallback>
                    <p:oleObj name="Equation" r:id="rId5" imgW="329955" imgH="203261" progId="Equation.DSMT4">
                      <p:embed/>
                      <p:pic>
                        <p:nvPicPr>
                          <p:cNvPr id="2524177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1786" y="1950357"/>
                            <a:ext cx="722313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24178" name="Object 18"/>
              <p:cNvGraphicFramePr>
                <a:graphicFrameLocks noChangeAspect="1"/>
              </p:cNvGraphicFramePr>
              <p:nvPr/>
            </p:nvGraphicFramePr>
            <p:xfrm>
              <a:off x="5795847" y="2796495"/>
              <a:ext cx="1117600" cy="36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621902" imgH="203261" progId="Equation.DSMT4">
                      <p:embed/>
                    </p:oleObj>
                  </mc:Choice>
                  <mc:Fallback>
                    <p:oleObj name="Equation" r:id="rId7" imgW="621902" imgH="203261" progId="Equation.DSMT4">
                      <p:embed/>
                      <p:pic>
                        <p:nvPicPr>
                          <p:cNvPr id="2524178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95847" y="2796495"/>
                            <a:ext cx="1117600" cy="365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24180" name="Object 20"/>
              <p:cNvGraphicFramePr>
                <a:graphicFrameLocks noChangeAspect="1"/>
              </p:cNvGraphicFramePr>
              <p:nvPr/>
            </p:nvGraphicFramePr>
            <p:xfrm>
              <a:off x="3532440" y="3597115"/>
              <a:ext cx="339725" cy="471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64801" imgH="228738" progId="Equation.DSMT4">
                      <p:embed/>
                    </p:oleObj>
                  </mc:Choice>
                  <mc:Fallback>
                    <p:oleObj name="Equation" r:id="rId9" imgW="164801" imgH="228738" progId="Equation.DSMT4">
                      <p:embed/>
                      <p:pic>
                        <p:nvPicPr>
                          <p:cNvPr id="252418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2440" y="3597115"/>
                            <a:ext cx="339725" cy="471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0" name="TextBox 49"/>
              <p:cNvSpPr txBox="1"/>
              <p:nvPr/>
            </p:nvSpPr>
            <p:spPr>
              <a:xfrm>
                <a:off x="3497943" y="2307771"/>
                <a:ext cx="4354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n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16200000" flipH="1">
                <a:off x="3424237" y="1700213"/>
                <a:ext cx="304800" cy="95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4443413" y="1843087"/>
                <a:ext cx="314325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3581400" y="1695450"/>
                <a:ext cx="1019175" cy="1428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771900" y="1409700"/>
                <a:ext cx="551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Symbol" pitchFamily="18" charset="2"/>
                  </a:rPr>
                  <a:t>D</a:t>
                </a:r>
                <a:r>
                  <a:rPr lang="en-US" sz="2800" dirty="0" err="1">
                    <a:latin typeface="+mn-lt"/>
                  </a:rPr>
                  <a:t>x</a:t>
                </a:r>
                <a:endParaRPr lang="en-US" dirty="0">
                  <a:latin typeface="+mn-lt"/>
                </a:endParaRPr>
              </a:p>
            </p:txBody>
          </p:sp>
          <p:sp>
            <p:nvSpPr>
              <p:cNvPr id="42" name="Down Arrow 41"/>
              <p:cNvSpPr/>
              <p:nvPr/>
            </p:nvSpPr>
            <p:spPr>
              <a:xfrm>
                <a:off x="3612243" y="1385046"/>
                <a:ext cx="220169" cy="709999"/>
              </a:xfrm>
              <a:prstGeom prst="down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5743575" y="1885950"/>
                <a:ext cx="541338" cy="609600"/>
              </a:xfrm>
              <a:custGeom>
                <a:avLst/>
                <a:gdLst>
                  <a:gd name="connsiteX0" fmla="*/ 504825 w 541338"/>
                  <a:gd name="connsiteY0" fmla="*/ 0 h 714375"/>
                  <a:gd name="connsiteX1" fmla="*/ 276225 w 541338"/>
                  <a:gd name="connsiteY1" fmla="*/ 257175 h 714375"/>
                  <a:gd name="connsiteX2" fmla="*/ 495300 w 541338"/>
                  <a:gd name="connsiteY2" fmla="*/ 504825 h 714375"/>
                  <a:gd name="connsiteX3" fmla="*/ 0 w 541338"/>
                  <a:gd name="connsiteY3" fmla="*/ 714375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338" h="714375">
                    <a:moveTo>
                      <a:pt x="504825" y="0"/>
                    </a:moveTo>
                    <a:cubicBezTo>
                      <a:pt x="391319" y="86519"/>
                      <a:pt x="277813" y="173038"/>
                      <a:pt x="276225" y="257175"/>
                    </a:cubicBezTo>
                    <a:cubicBezTo>
                      <a:pt x="274638" y="341313"/>
                      <a:pt x="541338" y="428625"/>
                      <a:pt x="495300" y="504825"/>
                    </a:cubicBezTo>
                    <a:cubicBezTo>
                      <a:pt x="449263" y="581025"/>
                      <a:pt x="224631" y="647700"/>
                      <a:pt x="0" y="714375"/>
                    </a:cubicBezTo>
                  </a:path>
                </a:pathLst>
              </a:cu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162675" y="1619250"/>
                <a:ext cx="7409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A=1</a:t>
                </a:r>
              </a:p>
            </p:txBody>
          </p:sp>
        </p:grpSp>
      </p:grpSp>
      <p:sp>
        <p:nvSpPr>
          <p:cNvPr id="32" name="Freeform 31"/>
          <p:cNvSpPr/>
          <p:nvPr/>
        </p:nvSpPr>
        <p:spPr>
          <a:xfrm>
            <a:off x="8402171" y="1089211"/>
            <a:ext cx="2124635" cy="1687606"/>
          </a:xfrm>
          <a:custGeom>
            <a:avLst/>
            <a:gdLst>
              <a:gd name="connsiteX0" fmla="*/ 838200 w 1819835"/>
              <a:gd name="connsiteY0" fmla="*/ 26894 h 1687606"/>
              <a:gd name="connsiteX1" fmla="*/ 179294 w 1819835"/>
              <a:gd name="connsiteY1" fmla="*/ 376518 h 1687606"/>
              <a:gd name="connsiteX2" fmla="*/ 219635 w 1819835"/>
              <a:gd name="connsiteY2" fmla="*/ 1129553 h 1687606"/>
              <a:gd name="connsiteX3" fmla="*/ 246529 w 1819835"/>
              <a:gd name="connsiteY3" fmla="*/ 1492624 h 1687606"/>
              <a:gd name="connsiteX4" fmla="*/ 1698812 w 1819835"/>
              <a:gd name="connsiteY4" fmla="*/ 1546412 h 1687606"/>
              <a:gd name="connsiteX5" fmla="*/ 972670 w 1819835"/>
              <a:gd name="connsiteY5" fmla="*/ 645459 h 1687606"/>
              <a:gd name="connsiteX6" fmla="*/ 1712259 w 1819835"/>
              <a:gd name="connsiteY6" fmla="*/ 215153 h 1687606"/>
              <a:gd name="connsiteX7" fmla="*/ 838200 w 1819835"/>
              <a:gd name="connsiteY7" fmla="*/ 26894 h 168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9835" h="1687606">
                <a:moveTo>
                  <a:pt x="838200" y="26894"/>
                </a:moveTo>
                <a:cubicBezTo>
                  <a:pt x="582706" y="53788"/>
                  <a:pt x="282388" y="192741"/>
                  <a:pt x="179294" y="376518"/>
                </a:cubicBezTo>
                <a:cubicBezTo>
                  <a:pt x="76200" y="560295"/>
                  <a:pt x="208429" y="943535"/>
                  <a:pt x="219635" y="1129553"/>
                </a:cubicBezTo>
                <a:cubicBezTo>
                  <a:pt x="230841" y="1315571"/>
                  <a:pt x="0" y="1423148"/>
                  <a:pt x="246529" y="1492624"/>
                </a:cubicBezTo>
                <a:cubicBezTo>
                  <a:pt x="493059" y="1562101"/>
                  <a:pt x="1577789" y="1687606"/>
                  <a:pt x="1698812" y="1546412"/>
                </a:cubicBezTo>
                <a:cubicBezTo>
                  <a:pt x="1819835" y="1405218"/>
                  <a:pt x="970429" y="867335"/>
                  <a:pt x="972670" y="645459"/>
                </a:cubicBezTo>
                <a:cubicBezTo>
                  <a:pt x="974911" y="423583"/>
                  <a:pt x="1739153" y="320488"/>
                  <a:pt x="1712259" y="215153"/>
                </a:cubicBezTo>
                <a:cubicBezTo>
                  <a:pt x="1685365" y="109818"/>
                  <a:pt x="1093694" y="0"/>
                  <a:pt x="838200" y="268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9303124" y="1142999"/>
            <a:ext cx="188259" cy="17481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9899277" y="2438399"/>
            <a:ext cx="188259" cy="17481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8641977" y="1277471"/>
            <a:ext cx="1199029" cy="1277471"/>
          </a:xfrm>
          <a:custGeom>
            <a:avLst/>
            <a:gdLst>
              <a:gd name="connsiteX0" fmla="*/ 580465 w 1199029"/>
              <a:gd name="connsiteY0" fmla="*/ 0 h 1277471"/>
              <a:gd name="connsiteX1" fmla="*/ 136712 w 1199029"/>
              <a:gd name="connsiteY1" fmla="*/ 376518 h 1277471"/>
              <a:gd name="connsiteX2" fmla="*/ 177053 w 1199029"/>
              <a:gd name="connsiteY2" fmla="*/ 981635 h 1277471"/>
              <a:gd name="connsiteX3" fmla="*/ 1199029 w 1199029"/>
              <a:gd name="connsiteY3" fmla="*/ 1277471 h 1277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9029" h="1277471">
                <a:moveTo>
                  <a:pt x="580465" y="0"/>
                </a:moveTo>
                <a:cubicBezTo>
                  <a:pt x="392206" y="106456"/>
                  <a:pt x="203947" y="212912"/>
                  <a:pt x="136712" y="376518"/>
                </a:cubicBezTo>
                <a:cubicBezTo>
                  <a:pt x="69477" y="540124"/>
                  <a:pt x="0" y="831476"/>
                  <a:pt x="177053" y="981635"/>
                </a:cubicBezTo>
                <a:cubicBezTo>
                  <a:pt x="354106" y="1131794"/>
                  <a:pt x="776567" y="1204632"/>
                  <a:pt x="1199029" y="127747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832477" y="1398495"/>
            <a:ext cx="900952" cy="1089211"/>
          </a:xfrm>
          <a:custGeom>
            <a:avLst/>
            <a:gdLst>
              <a:gd name="connsiteX0" fmla="*/ 363070 w 900952"/>
              <a:gd name="connsiteY0" fmla="*/ 0 h 1089211"/>
              <a:gd name="connsiteX1" fmla="*/ 94129 w 900952"/>
              <a:gd name="connsiteY1" fmla="*/ 389964 h 1089211"/>
              <a:gd name="connsiteX2" fmla="*/ 134470 w 900952"/>
              <a:gd name="connsiteY2" fmla="*/ 753035 h 1089211"/>
              <a:gd name="connsiteX3" fmla="*/ 900952 w 900952"/>
              <a:gd name="connsiteY3" fmla="*/ 1089211 h 108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952" h="1089211">
                <a:moveTo>
                  <a:pt x="363070" y="0"/>
                </a:moveTo>
                <a:cubicBezTo>
                  <a:pt x="247649" y="132229"/>
                  <a:pt x="132229" y="264458"/>
                  <a:pt x="94129" y="389964"/>
                </a:cubicBezTo>
                <a:cubicBezTo>
                  <a:pt x="56029" y="515470"/>
                  <a:pt x="0" y="636494"/>
                  <a:pt x="134470" y="753035"/>
                </a:cubicBezTo>
                <a:cubicBezTo>
                  <a:pt x="268941" y="869576"/>
                  <a:pt x="584946" y="979393"/>
                  <a:pt x="900952" y="108921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9161929" y="1411941"/>
            <a:ext cx="679076" cy="1048870"/>
          </a:xfrm>
          <a:custGeom>
            <a:avLst/>
            <a:gdLst>
              <a:gd name="connsiteX0" fmla="*/ 208429 w 679076"/>
              <a:gd name="connsiteY0" fmla="*/ 0 h 1048870"/>
              <a:gd name="connsiteX1" fmla="*/ 6723 w 679076"/>
              <a:gd name="connsiteY1" fmla="*/ 363070 h 1048870"/>
              <a:gd name="connsiteX2" fmla="*/ 168088 w 679076"/>
              <a:gd name="connsiteY2" fmla="*/ 766482 h 1048870"/>
              <a:gd name="connsiteX3" fmla="*/ 679076 w 679076"/>
              <a:gd name="connsiteY3" fmla="*/ 1048870 h 104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9076" h="1048870">
                <a:moveTo>
                  <a:pt x="208429" y="0"/>
                </a:moveTo>
                <a:cubicBezTo>
                  <a:pt x="110937" y="117661"/>
                  <a:pt x="13446" y="235323"/>
                  <a:pt x="6723" y="363070"/>
                </a:cubicBezTo>
                <a:cubicBezTo>
                  <a:pt x="0" y="490817"/>
                  <a:pt x="56029" y="652182"/>
                  <a:pt x="168088" y="766482"/>
                </a:cubicBezTo>
                <a:cubicBezTo>
                  <a:pt x="280147" y="880782"/>
                  <a:pt x="479611" y="964826"/>
                  <a:pt x="679076" y="104887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9442077" y="1290917"/>
            <a:ext cx="510989" cy="1116106"/>
          </a:xfrm>
          <a:custGeom>
            <a:avLst/>
            <a:gdLst>
              <a:gd name="connsiteX0" fmla="*/ 89647 w 510989"/>
              <a:gd name="connsiteY0" fmla="*/ 0 h 1116106"/>
              <a:gd name="connsiteX1" fmla="*/ 331694 w 510989"/>
              <a:gd name="connsiteY1" fmla="*/ 67235 h 1116106"/>
              <a:gd name="connsiteX2" fmla="*/ 62753 w 510989"/>
              <a:gd name="connsiteY2" fmla="*/ 295835 h 1116106"/>
              <a:gd name="connsiteX3" fmla="*/ 62753 w 510989"/>
              <a:gd name="connsiteY3" fmla="*/ 712694 h 1116106"/>
              <a:gd name="connsiteX4" fmla="*/ 439271 w 510989"/>
              <a:gd name="connsiteY4" fmla="*/ 954741 h 1116106"/>
              <a:gd name="connsiteX5" fmla="*/ 493059 w 510989"/>
              <a:gd name="connsiteY5" fmla="*/ 1116106 h 111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989" h="1116106">
                <a:moveTo>
                  <a:pt x="89647" y="0"/>
                </a:moveTo>
                <a:cubicBezTo>
                  <a:pt x="212911" y="8964"/>
                  <a:pt x="336176" y="17929"/>
                  <a:pt x="331694" y="67235"/>
                </a:cubicBezTo>
                <a:cubicBezTo>
                  <a:pt x="327212" y="116541"/>
                  <a:pt x="107576" y="188259"/>
                  <a:pt x="62753" y="295835"/>
                </a:cubicBezTo>
                <a:cubicBezTo>
                  <a:pt x="17930" y="403411"/>
                  <a:pt x="0" y="602876"/>
                  <a:pt x="62753" y="712694"/>
                </a:cubicBezTo>
                <a:cubicBezTo>
                  <a:pt x="125506" y="822512"/>
                  <a:pt x="367553" y="887506"/>
                  <a:pt x="439271" y="954741"/>
                </a:cubicBezTo>
                <a:cubicBezTo>
                  <a:pt x="510989" y="1021976"/>
                  <a:pt x="502024" y="1069041"/>
                  <a:pt x="493059" y="111610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61D2D1A-077B-4588-8922-537CAF1F17E0}"/>
              </a:ext>
            </a:extLst>
          </p:cNvPr>
          <p:cNvGrpSpPr/>
          <p:nvPr/>
        </p:nvGrpSpPr>
        <p:grpSpPr>
          <a:xfrm>
            <a:off x="9101417" y="1604681"/>
            <a:ext cx="201706" cy="636495"/>
            <a:chOff x="9101417" y="1604681"/>
            <a:chExt cx="201706" cy="636495"/>
          </a:xfrm>
        </p:grpSpPr>
        <p:sp>
          <p:nvSpPr>
            <p:cNvPr id="41" name="Rectangle 40"/>
            <p:cNvSpPr/>
            <p:nvPr/>
          </p:nvSpPr>
          <p:spPr>
            <a:xfrm>
              <a:off x="9101417" y="1815352"/>
              <a:ext cx="201706" cy="215154"/>
            </a:xfrm>
            <a:prstGeom prst="rect">
              <a:avLst/>
            </a:prstGeom>
            <a:solidFill>
              <a:srgbClr val="00B0F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101417" y="1604681"/>
              <a:ext cx="201706" cy="215154"/>
            </a:xfrm>
            <a:prstGeom prst="rect">
              <a:avLst/>
            </a:prstGeom>
            <a:solidFill>
              <a:srgbClr val="00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101417" y="2026022"/>
              <a:ext cx="201706" cy="215154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90600" y="894270"/>
            <a:ext cx="4689655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Consider an arbitrarily shaped semiconductor with contacts that pump in current.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Divide this arbitrary semiconductor into small cubic boxes of cross sectional area ‘A’ and length Δx.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Boxes are large enough that concepts like effective mass, mobility etc. are valid inside these boxes.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Electrons coming in are given by  J(x), going out</a:t>
            </a:r>
            <a:r>
              <a:rPr lang="en-US" dirty="0">
                <a:sym typeface="Wingdings"/>
              </a:rPr>
              <a:t> J(x+</a:t>
            </a:r>
            <a:r>
              <a:rPr lang="en-US" dirty="0"/>
              <a:t>Δx</a:t>
            </a:r>
            <a:r>
              <a:rPr lang="en-US" dirty="0">
                <a:sym typeface="Wingdings"/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ym typeface="Wingdings"/>
              </a:rPr>
              <a:t>Total number of electrons per cm</a:t>
            </a:r>
            <a:r>
              <a:rPr lang="en-US" baseline="30000" dirty="0">
                <a:sym typeface="Wingdings"/>
              </a:rPr>
              <a:t>3</a:t>
            </a:r>
            <a:r>
              <a:rPr lang="en-US" dirty="0">
                <a:sym typeface="Wingdings"/>
              </a:rPr>
              <a:t> n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6732477" y="2030506"/>
            <a:ext cx="2100001" cy="13216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442077" y="2407023"/>
            <a:ext cx="291353" cy="17825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85E6A94C-4DCD-4E8E-9B1C-7BFEDC2F01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10457267" y="1372100"/>
            <a:ext cx="1552695" cy="754715"/>
          </a:xfrm>
          <a:prstGeom prst="rect">
            <a:avLst/>
          </a:prstGeom>
        </p:spPr>
      </p:pic>
      <p:graphicFrame>
        <p:nvGraphicFramePr>
          <p:cNvPr id="48" name="Object 6">
            <a:extLst>
              <a:ext uri="{FF2B5EF4-FFF2-40B4-BE49-F238E27FC236}">
                <a16:creationId xmlns:a16="http://schemas.microsoft.com/office/drawing/2014/main" id="{EB98D928-9966-4F34-B1D8-B669FF5803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473260"/>
              </p:ext>
            </p:extLst>
          </p:nvPr>
        </p:nvGraphicFramePr>
        <p:xfrm>
          <a:off x="5576982" y="1621772"/>
          <a:ext cx="2470800" cy="705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60064" imgH="418893" progId="Equation.DSMT4">
                  <p:embed/>
                </p:oleObj>
              </mc:Choice>
              <mc:Fallback>
                <p:oleObj name="Equation" r:id="rId12" imgW="1460064" imgH="418893" progId="Equation.DSMT4">
                  <p:embed/>
                  <p:pic>
                    <p:nvPicPr>
                      <p:cNvPr id="55" name="Object 6">
                        <a:extLst>
                          <a:ext uri="{FF2B5EF4-FFF2-40B4-BE49-F238E27FC236}">
                            <a16:creationId xmlns:a16="http://schemas.microsoft.com/office/drawing/2014/main" id="{4A13F524-B9FD-4C95-B373-78D463AA57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982" y="1621772"/>
                        <a:ext cx="2470800" cy="7053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88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the Continuity Equations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5696" y="1034657"/>
            <a:ext cx="37008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err="1"/>
              <a:t>g</a:t>
            </a:r>
            <a:r>
              <a:rPr lang="en-US" sz="2000" baseline="-25000" dirty="0" err="1"/>
              <a:t>N</a:t>
            </a:r>
            <a:r>
              <a:rPr lang="en-US" sz="2000" dirty="0"/>
              <a:t>-&gt; generation rate in (per cm</a:t>
            </a:r>
            <a:r>
              <a:rPr lang="en-US" sz="2000" baseline="30000" dirty="0"/>
              <a:t>3</a:t>
            </a:r>
            <a:r>
              <a:rPr lang="en-US" sz="2000" dirty="0"/>
              <a:t> per sec) from external processes such as light.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err="1"/>
              <a:t>r</a:t>
            </a:r>
            <a:r>
              <a:rPr lang="en-US" sz="2000" baseline="-25000" dirty="0" err="1"/>
              <a:t>N</a:t>
            </a:r>
            <a:r>
              <a:rPr lang="en-US" sz="2000" dirty="0"/>
              <a:t>-&gt; recombination rate in (per cm</a:t>
            </a:r>
            <a:r>
              <a:rPr lang="en-US" sz="2000" baseline="30000" dirty="0"/>
              <a:t>3</a:t>
            </a:r>
            <a:r>
              <a:rPr lang="en-US" sz="2000" dirty="0"/>
              <a:t> per sec) in the central box.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3482539"/>
            <a:ext cx="869772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We wish to relate all of these factors that affect the concentration of carriers in the central box.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Our strategy (remember the analogy)– The</a:t>
            </a:r>
            <a:r>
              <a:rPr lang="en-US" sz="2000" i="1" dirty="0"/>
              <a:t> rate </a:t>
            </a:r>
            <a:r>
              <a:rPr lang="en-US" sz="2000" dirty="0"/>
              <a:t>of change of number of electrons INSIDE the central box should be equal to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No. of electrons coming in MINUS No. of electrons going out per sec (governed by current density J(x) and J(x+Δx)) PLUS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No. of electrons getting generated from external processes per sec  (governed by generation rate </a:t>
            </a:r>
            <a:r>
              <a:rPr lang="en-US" sz="2000" dirty="0" err="1"/>
              <a:t>g</a:t>
            </a:r>
            <a:r>
              <a:rPr lang="en-US" sz="2000" baseline="-25000" dirty="0" err="1"/>
              <a:t>N</a:t>
            </a:r>
            <a:r>
              <a:rPr lang="en-US" sz="2000" dirty="0"/>
              <a:t>) MINUS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No. of electrons lost by recombination per sec (governed by recombination rate </a:t>
            </a:r>
            <a:r>
              <a:rPr lang="en-US" sz="2000" dirty="0" err="1"/>
              <a:t>r</a:t>
            </a:r>
            <a:r>
              <a:rPr lang="en-US" sz="2000" baseline="-25000" dirty="0" err="1"/>
              <a:t>N</a:t>
            </a:r>
            <a:r>
              <a:rPr lang="en-US" sz="2000" dirty="0"/>
              <a:t>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65425B-CC16-46F9-9444-81CB1500CE92}"/>
              </a:ext>
            </a:extLst>
          </p:cNvPr>
          <p:cNvGrpSpPr/>
          <p:nvPr/>
        </p:nvGrpSpPr>
        <p:grpSpPr>
          <a:xfrm>
            <a:off x="1559233" y="784661"/>
            <a:ext cx="4666073" cy="2590800"/>
            <a:chOff x="1719394" y="2968140"/>
            <a:chExt cx="6051661" cy="3360136"/>
          </a:xfrm>
        </p:grpSpPr>
        <p:graphicFrame>
          <p:nvGraphicFramePr>
            <p:cNvPr id="25" name="Object 19">
              <a:extLst>
                <a:ext uri="{FF2B5EF4-FFF2-40B4-BE49-F238E27FC236}">
                  <a16:creationId xmlns:a16="http://schemas.microsoft.com/office/drawing/2014/main" id="{D967BCCE-FFC7-45A1-8E7F-F642054A276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55551" y="2968140"/>
            <a:ext cx="444500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15801" imgH="228462" progId="Equation.DSMT4">
                    <p:embed/>
                  </p:oleObj>
                </mc:Choice>
                <mc:Fallback>
                  <p:oleObj name="Equation" r:id="rId2" imgW="215801" imgH="228462" progId="Equation.DSMT4">
                    <p:embed/>
                    <p:pic>
                      <p:nvPicPr>
                        <p:cNvPr id="2524179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5551" y="2968140"/>
                          <a:ext cx="444500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515439B-57C7-41DE-96A4-7277D73F9B7C}"/>
                </a:ext>
              </a:extLst>
            </p:cNvPr>
            <p:cNvGrpSpPr/>
            <p:nvPr/>
          </p:nvGrpSpPr>
          <p:grpSpPr>
            <a:xfrm>
              <a:off x="1719394" y="3644719"/>
              <a:ext cx="6051661" cy="2683557"/>
              <a:chOff x="861786" y="1385046"/>
              <a:chExt cx="6051661" cy="2683557"/>
            </a:xfrm>
          </p:grpSpPr>
          <p:pic>
            <p:nvPicPr>
              <p:cNvPr id="31" name="Picture 16">
                <a:extLst>
                  <a:ext uri="{FF2B5EF4-FFF2-40B4-BE49-F238E27FC236}">
                    <a16:creationId xmlns:a16="http://schemas.microsoft.com/office/drawing/2014/main" id="{F6E571CB-3F6A-4441-86E2-55F5B95830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74599" y="1600428"/>
                <a:ext cx="4306887" cy="2412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2" name="Down Arrow 42">
                <a:extLst>
                  <a:ext uri="{FF2B5EF4-FFF2-40B4-BE49-F238E27FC236}">
                    <a16:creationId xmlns:a16="http://schemas.microsoft.com/office/drawing/2014/main" id="{8D141E03-8F9B-42BD-AE8A-C8936B991126}"/>
                  </a:ext>
                </a:extLst>
              </p:cNvPr>
              <p:cNvSpPr/>
              <p:nvPr/>
            </p:nvSpPr>
            <p:spPr>
              <a:xfrm>
                <a:off x="3572329" y="3135539"/>
                <a:ext cx="260083" cy="535508"/>
              </a:xfrm>
              <a:prstGeom prst="downArrow">
                <a:avLst/>
              </a:prstGeom>
              <a:solidFill>
                <a:srgbClr val="FFFF00">
                  <a:alpha val="66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ight Arrow 43">
                <a:extLst>
                  <a:ext uri="{FF2B5EF4-FFF2-40B4-BE49-F238E27FC236}">
                    <a16:creationId xmlns:a16="http://schemas.microsoft.com/office/drawing/2014/main" id="{90B83B03-EFF7-45DD-BF22-4168501F7D88}"/>
                  </a:ext>
                </a:extLst>
              </p:cNvPr>
              <p:cNvSpPr/>
              <p:nvPr/>
            </p:nvSpPr>
            <p:spPr>
              <a:xfrm>
                <a:off x="4391415" y="2572066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ight Arrow 44">
                <a:extLst>
                  <a:ext uri="{FF2B5EF4-FFF2-40B4-BE49-F238E27FC236}">
                    <a16:creationId xmlns:a16="http://schemas.microsoft.com/office/drawing/2014/main" id="{C07CF4D0-6387-4EBD-876A-D7B5CBCD084B}"/>
                  </a:ext>
                </a:extLst>
              </p:cNvPr>
              <p:cNvSpPr/>
              <p:nvPr/>
            </p:nvSpPr>
            <p:spPr>
              <a:xfrm>
                <a:off x="1618342" y="2126343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35" name="Object 17">
                <a:extLst>
                  <a:ext uri="{FF2B5EF4-FFF2-40B4-BE49-F238E27FC236}">
                    <a16:creationId xmlns:a16="http://schemas.microsoft.com/office/drawing/2014/main" id="{8531B66E-17E7-4B27-9B79-D15C0A18F4D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1786" y="1950357"/>
              <a:ext cx="722313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329955" imgH="203261" progId="Equation.DSMT4">
                      <p:embed/>
                    </p:oleObj>
                  </mc:Choice>
                  <mc:Fallback>
                    <p:oleObj name="Equation" r:id="rId5" imgW="329955" imgH="203261" progId="Equation.DSMT4">
                      <p:embed/>
                      <p:pic>
                        <p:nvPicPr>
                          <p:cNvPr id="2524177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1786" y="1950357"/>
                            <a:ext cx="722313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Object 18">
                <a:extLst>
                  <a:ext uri="{FF2B5EF4-FFF2-40B4-BE49-F238E27FC236}">
                    <a16:creationId xmlns:a16="http://schemas.microsoft.com/office/drawing/2014/main" id="{34BA0B3D-CDF0-40FD-8B8D-FEDD05E68AF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795847" y="2796495"/>
              <a:ext cx="1117600" cy="36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621902" imgH="203261" progId="Equation.DSMT4">
                      <p:embed/>
                    </p:oleObj>
                  </mc:Choice>
                  <mc:Fallback>
                    <p:oleObj name="Equation" r:id="rId7" imgW="621902" imgH="203261" progId="Equation.DSMT4">
                      <p:embed/>
                      <p:pic>
                        <p:nvPicPr>
                          <p:cNvPr id="2524178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95847" y="2796495"/>
                            <a:ext cx="1117600" cy="365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20">
                <a:extLst>
                  <a:ext uri="{FF2B5EF4-FFF2-40B4-BE49-F238E27FC236}">
                    <a16:creationId xmlns:a16="http://schemas.microsoft.com/office/drawing/2014/main" id="{EBF33C4E-65ED-4D8C-9E19-6CC3379040B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32440" y="3597115"/>
              <a:ext cx="339725" cy="471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64801" imgH="228738" progId="Equation.DSMT4">
                      <p:embed/>
                    </p:oleObj>
                  </mc:Choice>
                  <mc:Fallback>
                    <p:oleObj name="Equation" r:id="rId9" imgW="164801" imgH="228738" progId="Equation.DSMT4">
                      <p:embed/>
                      <p:pic>
                        <p:nvPicPr>
                          <p:cNvPr id="252418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2440" y="3597115"/>
                            <a:ext cx="339725" cy="471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59FC584-89D3-457C-A574-D23D24C57E7A}"/>
                  </a:ext>
                </a:extLst>
              </p:cNvPr>
              <p:cNvSpPr txBox="1"/>
              <p:nvPr/>
            </p:nvSpPr>
            <p:spPr>
              <a:xfrm>
                <a:off x="3497943" y="2307771"/>
                <a:ext cx="4354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n</a:t>
                </a: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3EDC5EA-E7F6-4A19-9FB3-CB16D960A0EA}"/>
                  </a:ext>
                </a:extLst>
              </p:cNvPr>
              <p:cNvCxnSpPr/>
              <p:nvPr/>
            </p:nvCxnSpPr>
            <p:spPr>
              <a:xfrm rot="16200000" flipH="1">
                <a:off x="3424237" y="1700213"/>
                <a:ext cx="304800" cy="95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791591E-11D2-4782-8545-EA462A8EF17D}"/>
                  </a:ext>
                </a:extLst>
              </p:cNvPr>
              <p:cNvCxnSpPr/>
              <p:nvPr/>
            </p:nvCxnSpPr>
            <p:spPr>
              <a:xfrm rot="5400000">
                <a:off x="4443413" y="1843087"/>
                <a:ext cx="314325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9ECF2E0-27A1-4BF2-BD09-947FD2CC2FAB}"/>
                  </a:ext>
                </a:extLst>
              </p:cNvPr>
              <p:cNvCxnSpPr/>
              <p:nvPr/>
            </p:nvCxnSpPr>
            <p:spPr>
              <a:xfrm>
                <a:off x="3581400" y="1695450"/>
                <a:ext cx="1019175" cy="1428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83302B7-BDAD-4E3F-B8E0-5AA0646742EC}"/>
                  </a:ext>
                </a:extLst>
              </p:cNvPr>
              <p:cNvSpPr txBox="1"/>
              <p:nvPr/>
            </p:nvSpPr>
            <p:spPr>
              <a:xfrm>
                <a:off x="3771900" y="1409700"/>
                <a:ext cx="551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Symbol" pitchFamily="18" charset="2"/>
                  </a:rPr>
                  <a:t>D</a:t>
                </a:r>
                <a:r>
                  <a:rPr lang="en-US" sz="2800" dirty="0" err="1">
                    <a:latin typeface="+mn-lt"/>
                  </a:rPr>
                  <a:t>x</a:t>
                </a:r>
                <a:endParaRPr lang="en-US" dirty="0">
                  <a:latin typeface="+mn-lt"/>
                </a:endParaRPr>
              </a:p>
            </p:txBody>
          </p:sp>
          <p:sp>
            <p:nvSpPr>
              <p:cNvPr id="47" name="Down Arrow 41">
                <a:extLst>
                  <a:ext uri="{FF2B5EF4-FFF2-40B4-BE49-F238E27FC236}">
                    <a16:creationId xmlns:a16="http://schemas.microsoft.com/office/drawing/2014/main" id="{32B7DEF8-79EB-40D3-9399-D7869311466C}"/>
                  </a:ext>
                </a:extLst>
              </p:cNvPr>
              <p:cNvSpPr/>
              <p:nvPr/>
            </p:nvSpPr>
            <p:spPr>
              <a:xfrm>
                <a:off x="3612243" y="1385046"/>
                <a:ext cx="220169" cy="709999"/>
              </a:xfrm>
              <a:prstGeom prst="down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27">
                <a:extLst>
                  <a:ext uri="{FF2B5EF4-FFF2-40B4-BE49-F238E27FC236}">
                    <a16:creationId xmlns:a16="http://schemas.microsoft.com/office/drawing/2014/main" id="{20D93E0A-3A88-4087-973C-2DB661413139}"/>
                  </a:ext>
                </a:extLst>
              </p:cNvPr>
              <p:cNvSpPr/>
              <p:nvPr/>
            </p:nvSpPr>
            <p:spPr>
              <a:xfrm>
                <a:off x="5743575" y="1885950"/>
                <a:ext cx="541338" cy="609600"/>
              </a:xfrm>
              <a:custGeom>
                <a:avLst/>
                <a:gdLst>
                  <a:gd name="connsiteX0" fmla="*/ 504825 w 541338"/>
                  <a:gd name="connsiteY0" fmla="*/ 0 h 714375"/>
                  <a:gd name="connsiteX1" fmla="*/ 276225 w 541338"/>
                  <a:gd name="connsiteY1" fmla="*/ 257175 h 714375"/>
                  <a:gd name="connsiteX2" fmla="*/ 495300 w 541338"/>
                  <a:gd name="connsiteY2" fmla="*/ 504825 h 714375"/>
                  <a:gd name="connsiteX3" fmla="*/ 0 w 541338"/>
                  <a:gd name="connsiteY3" fmla="*/ 714375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338" h="714375">
                    <a:moveTo>
                      <a:pt x="504825" y="0"/>
                    </a:moveTo>
                    <a:cubicBezTo>
                      <a:pt x="391319" y="86519"/>
                      <a:pt x="277813" y="173038"/>
                      <a:pt x="276225" y="257175"/>
                    </a:cubicBezTo>
                    <a:cubicBezTo>
                      <a:pt x="274638" y="341313"/>
                      <a:pt x="541338" y="428625"/>
                      <a:pt x="495300" y="504825"/>
                    </a:cubicBezTo>
                    <a:cubicBezTo>
                      <a:pt x="449263" y="581025"/>
                      <a:pt x="224631" y="647700"/>
                      <a:pt x="0" y="714375"/>
                    </a:cubicBezTo>
                  </a:path>
                </a:pathLst>
              </a:cu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2B9DF8-AD80-475A-970F-9A2A14472A02}"/>
                  </a:ext>
                </a:extLst>
              </p:cNvPr>
              <p:cNvSpPr txBox="1"/>
              <p:nvPr/>
            </p:nvSpPr>
            <p:spPr>
              <a:xfrm>
                <a:off x="6162675" y="1619250"/>
                <a:ext cx="7409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A=1</a:t>
                </a:r>
              </a:p>
            </p:txBody>
          </p:sp>
        </p:grpSp>
      </p:grpSp>
      <p:graphicFrame>
        <p:nvGraphicFramePr>
          <p:cNvPr id="52" name="Object 6">
            <a:extLst>
              <a:ext uri="{FF2B5EF4-FFF2-40B4-BE49-F238E27FC236}">
                <a16:creationId xmlns:a16="http://schemas.microsoft.com/office/drawing/2014/main" id="{C2579F61-90CD-42B6-B219-0B047289E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420042"/>
              </p:ext>
            </p:extLst>
          </p:nvPr>
        </p:nvGraphicFramePr>
        <p:xfrm>
          <a:off x="708328" y="2626900"/>
          <a:ext cx="2470800" cy="705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60064" imgH="418893" progId="Equation.DSMT4">
                  <p:embed/>
                </p:oleObj>
              </mc:Choice>
              <mc:Fallback>
                <p:oleObj name="Equation" r:id="rId11" imgW="1460064" imgH="418893" progId="Equation.DSMT4">
                  <p:embed/>
                  <p:pic>
                    <p:nvPicPr>
                      <p:cNvPr id="48" name="Object 6">
                        <a:extLst>
                          <a:ext uri="{FF2B5EF4-FFF2-40B4-BE49-F238E27FC236}">
                            <a16:creationId xmlns:a16="http://schemas.microsoft.com/office/drawing/2014/main" id="{EB98D928-9966-4F34-B1D8-B669FF5803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328" y="2626900"/>
                        <a:ext cx="2470800" cy="7053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0516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just write the equations down…</a:t>
            </a:r>
          </a:p>
        </p:txBody>
      </p:sp>
      <p:graphicFrame>
        <p:nvGraphicFramePr>
          <p:cNvPr id="6" name="Object 50"/>
          <p:cNvGraphicFramePr>
            <a:graphicFrameLocks noChangeAspect="1"/>
          </p:cNvGraphicFramePr>
          <p:nvPr/>
        </p:nvGraphicFramePr>
        <p:xfrm>
          <a:off x="2184400" y="5245100"/>
          <a:ext cx="484028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341" imgH="431570" progId="Equation.DSMT4">
                  <p:embed/>
                </p:oleObj>
              </mc:Choice>
              <mc:Fallback>
                <p:oleObj name="Equation" r:id="rId2" imgW="2082341" imgH="431570" progId="Equation.DSMT4">
                  <p:embed/>
                  <p:pic>
                    <p:nvPicPr>
                      <p:cNvPr id="6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5245100"/>
                        <a:ext cx="4840288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5"/>
          <p:cNvGraphicFramePr>
            <a:graphicFrameLocks noChangeAspect="1"/>
          </p:cNvGraphicFramePr>
          <p:nvPr/>
        </p:nvGraphicFramePr>
        <p:xfrm>
          <a:off x="1984563" y="4125913"/>
          <a:ext cx="559117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77847" imgH="444247" progId="Equation.DSMT4">
                  <p:embed/>
                </p:oleObj>
              </mc:Choice>
              <mc:Fallback>
                <p:oleObj name="Equation" r:id="rId4" imgW="2577847" imgH="444247" progId="Equation.DSMT4">
                  <p:embed/>
                  <p:pic>
                    <p:nvPicPr>
                      <p:cNvPr id="2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563" y="4125913"/>
                        <a:ext cx="5591175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52"/>
          <p:cNvGraphicFramePr>
            <a:graphicFrameLocks noChangeAspect="1"/>
          </p:cNvGraphicFramePr>
          <p:nvPr/>
        </p:nvGraphicFramePr>
        <p:xfrm>
          <a:off x="7061201" y="5295900"/>
          <a:ext cx="25257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54" imgH="431570" progId="Equation.DSMT4">
                  <p:embed/>
                </p:oleObj>
              </mc:Choice>
              <mc:Fallback>
                <p:oleObj name="Equation" r:id="rId6" imgW="1244554" imgH="431570" progId="Equation.DSMT4">
                  <p:embed/>
                  <p:pic>
                    <p:nvPicPr>
                      <p:cNvPr id="21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1201" y="5295900"/>
                        <a:ext cx="2525713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4181" name="Object 21"/>
          <p:cNvGraphicFramePr>
            <a:graphicFrameLocks noChangeAspect="1"/>
          </p:cNvGraphicFramePr>
          <p:nvPr/>
        </p:nvGraphicFramePr>
        <p:xfrm>
          <a:off x="7632514" y="4410635"/>
          <a:ext cx="2894013" cy="438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33293" imgH="228738" progId="Equation.3">
                  <p:embed/>
                </p:oleObj>
              </mc:Choice>
              <mc:Fallback>
                <p:oleObj name="Equation" r:id="rId8" imgW="1333293" imgH="228738" progId="Equation.3">
                  <p:embed/>
                  <p:pic>
                    <p:nvPicPr>
                      <p:cNvPr id="252418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2514" y="4410635"/>
                        <a:ext cx="2894013" cy="438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021DA42C-FE4C-4547-800A-CC5DF98BA8C3}"/>
              </a:ext>
            </a:extLst>
          </p:cNvPr>
          <p:cNvGrpSpPr/>
          <p:nvPr/>
        </p:nvGrpSpPr>
        <p:grpSpPr>
          <a:xfrm>
            <a:off x="3471273" y="685800"/>
            <a:ext cx="4666073" cy="2590800"/>
            <a:chOff x="1719394" y="2968140"/>
            <a:chExt cx="6051661" cy="3360136"/>
          </a:xfrm>
        </p:grpSpPr>
        <p:graphicFrame>
          <p:nvGraphicFramePr>
            <p:cNvPr id="30" name="Object 19">
              <a:extLst>
                <a:ext uri="{FF2B5EF4-FFF2-40B4-BE49-F238E27FC236}">
                  <a16:creationId xmlns:a16="http://schemas.microsoft.com/office/drawing/2014/main" id="{C83E2AC1-17F6-47D4-BDF5-EEB71C88700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55551" y="2968140"/>
            <a:ext cx="444500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801" imgH="228462" progId="Equation.DSMT4">
                    <p:embed/>
                  </p:oleObj>
                </mc:Choice>
                <mc:Fallback>
                  <p:oleObj name="Equation" r:id="rId10" imgW="215801" imgH="228462" progId="Equation.DSMT4">
                    <p:embed/>
                    <p:pic>
                      <p:nvPicPr>
                        <p:cNvPr id="25" name="Object 19">
                          <a:extLst>
                            <a:ext uri="{FF2B5EF4-FFF2-40B4-BE49-F238E27FC236}">
                              <a16:creationId xmlns:a16="http://schemas.microsoft.com/office/drawing/2014/main" id="{D967BCCE-FFC7-45A1-8E7F-F642054A276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5551" y="2968140"/>
                          <a:ext cx="444500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AAC0949-C61D-42B0-86AE-B92F07E978ED}"/>
                </a:ext>
              </a:extLst>
            </p:cNvPr>
            <p:cNvGrpSpPr/>
            <p:nvPr/>
          </p:nvGrpSpPr>
          <p:grpSpPr>
            <a:xfrm>
              <a:off x="1719394" y="3644719"/>
              <a:ext cx="6051661" cy="2683557"/>
              <a:chOff x="861786" y="1385046"/>
              <a:chExt cx="6051661" cy="2683557"/>
            </a:xfrm>
          </p:grpSpPr>
          <p:pic>
            <p:nvPicPr>
              <p:cNvPr id="32" name="Picture 16">
                <a:extLst>
                  <a:ext uri="{FF2B5EF4-FFF2-40B4-BE49-F238E27FC236}">
                    <a16:creationId xmlns:a16="http://schemas.microsoft.com/office/drawing/2014/main" id="{117815AA-DEF5-47DB-BFE6-E7CBEC9D16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774599" y="1600428"/>
                <a:ext cx="4306887" cy="2412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3" name="Down Arrow 42">
                <a:extLst>
                  <a:ext uri="{FF2B5EF4-FFF2-40B4-BE49-F238E27FC236}">
                    <a16:creationId xmlns:a16="http://schemas.microsoft.com/office/drawing/2014/main" id="{F40A70A7-787C-4CC2-9A33-260DAAE39F1F}"/>
                  </a:ext>
                </a:extLst>
              </p:cNvPr>
              <p:cNvSpPr/>
              <p:nvPr/>
            </p:nvSpPr>
            <p:spPr>
              <a:xfrm>
                <a:off x="3572329" y="3135539"/>
                <a:ext cx="260083" cy="535508"/>
              </a:xfrm>
              <a:prstGeom prst="downArrow">
                <a:avLst/>
              </a:prstGeom>
              <a:solidFill>
                <a:srgbClr val="FFFF00">
                  <a:alpha val="66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ight Arrow 43">
                <a:extLst>
                  <a:ext uri="{FF2B5EF4-FFF2-40B4-BE49-F238E27FC236}">
                    <a16:creationId xmlns:a16="http://schemas.microsoft.com/office/drawing/2014/main" id="{A20F153A-8C53-49CD-8656-4A1C323CD7D6}"/>
                  </a:ext>
                </a:extLst>
              </p:cNvPr>
              <p:cNvSpPr/>
              <p:nvPr/>
            </p:nvSpPr>
            <p:spPr>
              <a:xfrm>
                <a:off x="4391415" y="2572066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ight Arrow 44">
                <a:extLst>
                  <a:ext uri="{FF2B5EF4-FFF2-40B4-BE49-F238E27FC236}">
                    <a16:creationId xmlns:a16="http://schemas.microsoft.com/office/drawing/2014/main" id="{7CD7FAA9-701C-4609-BA51-B116C747803C}"/>
                  </a:ext>
                </a:extLst>
              </p:cNvPr>
              <p:cNvSpPr/>
              <p:nvPr/>
            </p:nvSpPr>
            <p:spPr>
              <a:xfrm>
                <a:off x="1618342" y="2126343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36" name="Object 17">
                <a:extLst>
                  <a:ext uri="{FF2B5EF4-FFF2-40B4-BE49-F238E27FC236}">
                    <a16:creationId xmlns:a16="http://schemas.microsoft.com/office/drawing/2014/main" id="{56DEC561-851F-41F8-867A-A08EF31CDCA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1786" y="1950357"/>
              <a:ext cx="722313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329955" imgH="203261" progId="Equation.DSMT4">
                      <p:embed/>
                    </p:oleObj>
                  </mc:Choice>
                  <mc:Fallback>
                    <p:oleObj name="Equation" r:id="rId13" imgW="329955" imgH="203261" progId="Equation.DSMT4">
                      <p:embed/>
                      <p:pic>
                        <p:nvPicPr>
                          <p:cNvPr id="35" name="Object 17">
                            <a:extLst>
                              <a:ext uri="{FF2B5EF4-FFF2-40B4-BE49-F238E27FC236}">
                                <a16:creationId xmlns:a16="http://schemas.microsoft.com/office/drawing/2014/main" id="{8531B66E-17E7-4B27-9B79-D15C0A18F4D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1786" y="1950357"/>
                            <a:ext cx="722313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18">
                <a:extLst>
                  <a:ext uri="{FF2B5EF4-FFF2-40B4-BE49-F238E27FC236}">
                    <a16:creationId xmlns:a16="http://schemas.microsoft.com/office/drawing/2014/main" id="{CC6DFE76-702F-4B14-AABA-4E92E9CBB2A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795847" y="2796495"/>
              <a:ext cx="1117600" cy="36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621902" imgH="203261" progId="Equation.DSMT4">
                      <p:embed/>
                    </p:oleObj>
                  </mc:Choice>
                  <mc:Fallback>
                    <p:oleObj name="Equation" r:id="rId15" imgW="621902" imgH="203261" progId="Equation.DSMT4">
                      <p:embed/>
                      <p:pic>
                        <p:nvPicPr>
                          <p:cNvPr id="36" name="Object 18">
                            <a:extLst>
                              <a:ext uri="{FF2B5EF4-FFF2-40B4-BE49-F238E27FC236}">
                                <a16:creationId xmlns:a16="http://schemas.microsoft.com/office/drawing/2014/main" id="{34BA0B3D-CDF0-40FD-8B8D-FEDD05E68AF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95847" y="2796495"/>
                            <a:ext cx="1117600" cy="365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20">
                <a:extLst>
                  <a:ext uri="{FF2B5EF4-FFF2-40B4-BE49-F238E27FC236}">
                    <a16:creationId xmlns:a16="http://schemas.microsoft.com/office/drawing/2014/main" id="{22A0ADB0-6591-4BA7-BD6A-FB5620F5A49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32440" y="3597115"/>
              <a:ext cx="339725" cy="471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64801" imgH="228738" progId="Equation.DSMT4">
                      <p:embed/>
                    </p:oleObj>
                  </mc:Choice>
                  <mc:Fallback>
                    <p:oleObj name="Equation" r:id="rId17" imgW="164801" imgH="228738" progId="Equation.DSMT4">
                      <p:embed/>
                      <p:pic>
                        <p:nvPicPr>
                          <p:cNvPr id="37" name="Object 20">
                            <a:extLst>
                              <a:ext uri="{FF2B5EF4-FFF2-40B4-BE49-F238E27FC236}">
                                <a16:creationId xmlns:a16="http://schemas.microsoft.com/office/drawing/2014/main" id="{EBF33C4E-65ED-4D8C-9E19-6CC3379040B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2440" y="3597115"/>
                            <a:ext cx="339725" cy="471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232A69F-44B8-42CF-9A4F-1BCF9A4BEE2D}"/>
                  </a:ext>
                </a:extLst>
              </p:cNvPr>
              <p:cNvSpPr txBox="1"/>
              <p:nvPr/>
            </p:nvSpPr>
            <p:spPr>
              <a:xfrm>
                <a:off x="3497943" y="2307771"/>
                <a:ext cx="4354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n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7CB0BCE-8780-4940-8A85-E9F1472099A6}"/>
                  </a:ext>
                </a:extLst>
              </p:cNvPr>
              <p:cNvCxnSpPr/>
              <p:nvPr/>
            </p:nvCxnSpPr>
            <p:spPr>
              <a:xfrm rot="16200000" flipH="1">
                <a:off x="3424237" y="1700213"/>
                <a:ext cx="304800" cy="95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F144B04-4E46-413E-BECD-B55F9F231054}"/>
                  </a:ext>
                </a:extLst>
              </p:cNvPr>
              <p:cNvCxnSpPr/>
              <p:nvPr/>
            </p:nvCxnSpPr>
            <p:spPr>
              <a:xfrm rot="5400000">
                <a:off x="4443413" y="1843087"/>
                <a:ext cx="314325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2E0667D-20C6-48B7-9C60-11B211E9526D}"/>
                  </a:ext>
                </a:extLst>
              </p:cNvPr>
              <p:cNvCxnSpPr/>
              <p:nvPr/>
            </p:nvCxnSpPr>
            <p:spPr>
              <a:xfrm>
                <a:off x="3581400" y="1695450"/>
                <a:ext cx="1019175" cy="1428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76E49B3-197C-4B25-9FB5-F1C878B3E62B}"/>
                  </a:ext>
                </a:extLst>
              </p:cNvPr>
              <p:cNvSpPr txBox="1"/>
              <p:nvPr/>
            </p:nvSpPr>
            <p:spPr>
              <a:xfrm>
                <a:off x="3771900" y="1409700"/>
                <a:ext cx="551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Symbol" pitchFamily="18" charset="2"/>
                  </a:rPr>
                  <a:t>D</a:t>
                </a:r>
                <a:r>
                  <a:rPr lang="en-US" sz="2800" dirty="0" err="1">
                    <a:latin typeface="+mn-lt"/>
                  </a:rPr>
                  <a:t>x</a:t>
                </a:r>
                <a:endParaRPr lang="en-US" dirty="0">
                  <a:latin typeface="+mn-lt"/>
                </a:endParaRPr>
              </a:p>
            </p:txBody>
          </p:sp>
          <p:sp>
            <p:nvSpPr>
              <p:cNvPr id="48" name="Down Arrow 41">
                <a:extLst>
                  <a:ext uri="{FF2B5EF4-FFF2-40B4-BE49-F238E27FC236}">
                    <a16:creationId xmlns:a16="http://schemas.microsoft.com/office/drawing/2014/main" id="{977CDF9B-5A62-43D2-92A2-A019BB09DFE3}"/>
                  </a:ext>
                </a:extLst>
              </p:cNvPr>
              <p:cNvSpPr/>
              <p:nvPr/>
            </p:nvSpPr>
            <p:spPr>
              <a:xfrm>
                <a:off x="3612243" y="1385046"/>
                <a:ext cx="220169" cy="709999"/>
              </a:xfrm>
              <a:prstGeom prst="down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27">
                <a:extLst>
                  <a:ext uri="{FF2B5EF4-FFF2-40B4-BE49-F238E27FC236}">
                    <a16:creationId xmlns:a16="http://schemas.microsoft.com/office/drawing/2014/main" id="{87F73E77-C0AB-4689-BA3B-96EC888E51FB}"/>
                  </a:ext>
                </a:extLst>
              </p:cNvPr>
              <p:cNvSpPr/>
              <p:nvPr/>
            </p:nvSpPr>
            <p:spPr>
              <a:xfrm>
                <a:off x="5743575" y="1885950"/>
                <a:ext cx="541338" cy="609600"/>
              </a:xfrm>
              <a:custGeom>
                <a:avLst/>
                <a:gdLst>
                  <a:gd name="connsiteX0" fmla="*/ 504825 w 541338"/>
                  <a:gd name="connsiteY0" fmla="*/ 0 h 714375"/>
                  <a:gd name="connsiteX1" fmla="*/ 276225 w 541338"/>
                  <a:gd name="connsiteY1" fmla="*/ 257175 h 714375"/>
                  <a:gd name="connsiteX2" fmla="*/ 495300 w 541338"/>
                  <a:gd name="connsiteY2" fmla="*/ 504825 h 714375"/>
                  <a:gd name="connsiteX3" fmla="*/ 0 w 541338"/>
                  <a:gd name="connsiteY3" fmla="*/ 714375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338" h="714375">
                    <a:moveTo>
                      <a:pt x="504825" y="0"/>
                    </a:moveTo>
                    <a:cubicBezTo>
                      <a:pt x="391319" y="86519"/>
                      <a:pt x="277813" y="173038"/>
                      <a:pt x="276225" y="257175"/>
                    </a:cubicBezTo>
                    <a:cubicBezTo>
                      <a:pt x="274638" y="341313"/>
                      <a:pt x="541338" y="428625"/>
                      <a:pt x="495300" y="504825"/>
                    </a:cubicBezTo>
                    <a:cubicBezTo>
                      <a:pt x="449263" y="581025"/>
                      <a:pt x="224631" y="647700"/>
                      <a:pt x="0" y="714375"/>
                    </a:cubicBezTo>
                  </a:path>
                </a:pathLst>
              </a:cu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ADC8F39-3861-4F2D-8D1B-0DB4955283C9}"/>
                  </a:ext>
                </a:extLst>
              </p:cNvPr>
              <p:cNvSpPr txBox="1"/>
              <p:nvPr/>
            </p:nvSpPr>
            <p:spPr>
              <a:xfrm>
                <a:off x="6162675" y="1619250"/>
                <a:ext cx="7409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A=1</a:t>
                </a:r>
              </a:p>
            </p:txBody>
          </p:sp>
        </p:grpSp>
      </p:grpSp>
      <p:graphicFrame>
        <p:nvGraphicFramePr>
          <p:cNvPr id="53" name="Object 6">
            <a:extLst>
              <a:ext uri="{FF2B5EF4-FFF2-40B4-BE49-F238E27FC236}">
                <a16:creationId xmlns:a16="http://schemas.microsoft.com/office/drawing/2014/main" id="{D6346E3F-2446-47A8-8E37-C55A9CE737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27999"/>
              </p:ext>
            </p:extLst>
          </p:nvPr>
        </p:nvGraphicFramePr>
        <p:xfrm>
          <a:off x="4606648" y="3189174"/>
          <a:ext cx="2922749" cy="83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460064" imgH="418893" progId="Equation.DSMT4">
                  <p:embed/>
                </p:oleObj>
              </mc:Choice>
              <mc:Fallback>
                <p:oleObj name="Equation" r:id="rId19" imgW="1460064" imgH="418893" progId="Equation.DSMT4">
                  <p:embed/>
                  <p:pic>
                    <p:nvPicPr>
                      <p:cNvPr id="48" name="Object 6">
                        <a:extLst>
                          <a:ext uri="{FF2B5EF4-FFF2-40B4-BE49-F238E27FC236}">
                            <a16:creationId xmlns:a16="http://schemas.microsoft.com/office/drawing/2014/main" id="{EB98D928-9966-4F34-B1D8-B669FF5803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6648" y="3189174"/>
                        <a:ext cx="2922749" cy="8343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2410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2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Equations for Electron/Holes</a:t>
            </a: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7029451" y="5027106"/>
          <a:ext cx="34083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449" imgH="418893" progId="Equation.DSMT4">
                  <p:embed/>
                </p:oleObj>
              </mc:Choice>
              <mc:Fallback>
                <p:oleObj name="Equation" r:id="rId2" imgW="1523449" imgH="418893" progId="Equation.DSMT4">
                  <p:embed/>
                  <p:pic>
                    <p:nvPicPr>
                      <p:cNvPr id="38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1" y="5027106"/>
                        <a:ext cx="34083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1985" y="4104143"/>
            <a:ext cx="3644672" cy="204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Down Arrow 49"/>
          <p:cNvSpPr/>
          <p:nvPr/>
        </p:nvSpPr>
        <p:spPr>
          <a:xfrm>
            <a:off x="3387272" y="3868058"/>
            <a:ext cx="196521" cy="622482"/>
          </a:xfrm>
          <a:prstGeom prst="downArrow">
            <a:avLst/>
          </a:prstGeom>
          <a:solidFill>
            <a:srgbClr val="FFFF00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/>
          <p:cNvSpPr/>
          <p:nvPr/>
        </p:nvSpPr>
        <p:spPr>
          <a:xfrm>
            <a:off x="3184072" y="5377543"/>
            <a:ext cx="233369" cy="559180"/>
          </a:xfrm>
          <a:prstGeom prst="downArrow">
            <a:avLst/>
          </a:prstGeom>
          <a:solidFill>
            <a:srgbClr val="FFFF00">
              <a:alpha val="66000"/>
            </a:srgbClr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/>
          <p:cNvSpPr/>
          <p:nvPr/>
        </p:nvSpPr>
        <p:spPr>
          <a:xfrm>
            <a:off x="4243614" y="5159831"/>
            <a:ext cx="1142283" cy="327067"/>
          </a:xfrm>
          <a:prstGeom prst="rightArrow">
            <a:avLst/>
          </a:prstGeom>
          <a:solidFill>
            <a:srgbClr val="FF0000">
              <a:alpha val="64000"/>
            </a:srgbClr>
          </a:solidFill>
          <a:scene3d>
            <a:camera prst="orthographicFront">
              <a:rot lat="180000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>
            <a:off x="1551214" y="4644574"/>
            <a:ext cx="1142283" cy="327067"/>
          </a:xfrm>
          <a:prstGeom prst="rightArrow">
            <a:avLst/>
          </a:prstGeom>
          <a:solidFill>
            <a:srgbClr val="FF0000">
              <a:alpha val="64000"/>
            </a:srgbClr>
          </a:solidFill>
          <a:scene3d>
            <a:camera prst="orthographicFront">
              <a:rot lat="180000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3213099" y="4709887"/>
            <a:ext cx="36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graphicFrame>
        <p:nvGraphicFramePr>
          <p:cNvPr id="252520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186579"/>
              </p:ext>
            </p:extLst>
          </p:nvPr>
        </p:nvGraphicFramePr>
        <p:xfrm>
          <a:off x="1295400" y="4190515"/>
          <a:ext cx="682171" cy="41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93302" imgH="241269" progId="Equation.DSMT4">
                  <p:embed/>
                </p:oleObj>
              </mc:Choice>
              <mc:Fallback>
                <p:oleObj name="Equation" r:id="rId5" imgW="393302" imgH="241269" progId="Equation.DSMT4">
                  <p:embed/>
                  <p:pic>
                    <p:nvPicPr>
                      <p:cNvPr id="25252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190515"/>
                        <a:ext cx="682171" cy="4170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520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280230"/>
              </p:ext>
            </p:extLst>
          </p:nvPr>
        </p:nvGraphicFramePr>
        <p:xfrm>
          <a:off x="5253718" y="5390823"/>
          <a:ext cx="1049110" cy="369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85662" imgH="241415" progId="Equation.3">
                  <p:embed/>
                </p:oleObj>
              </mc:Choice>
              <mc:Fallback>
                <p:oleObj name="Equation" r:id="rId7" imgW="685662" imgH="241415" progId="Equation.3">
                  <p:embed/>
                  <p:pic>
                    <p:nvPicPr>
                      <p:cNvPr id="252520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3718" y="5390823"/>
                        <a:ext cx="1049110" cy="369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574143" y="3933372"/>
            <a:ext cx="44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00B050"/>
                </a:solidFill>
              </a:rPr>
              <a:t>r</a:t>
            </a:r>
            <a:r>
              <a:rPr lang="en-US" sz="1200" i="1" dirty="0" err="1">
                <a:solidFill>
                  <a:srgbClr val="00B050"/>
                </a:solidFill>
              </a:rPr>
              <a:t>p</a:t>
            </a:r>
            <a:endParaRPr lang="en-US" i="1" dirty="0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63686" y="5769429"/>
            <a:ext cx="44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00B050"/>
                </a:solidFill>
              </a:rPr>
              <a:t>g</a:t>
            </a:r>
            <a:r>
              <a:rPr lang="en-US" sz="1200" i="1" dirty="0" err="1">
                <a:solidFill>
                  <a:srgbClr val="00B050"/>
                </a:solidFill>
              </a:rPr>
              <a:t>p</a:t>
            </a:r>
            <a:endParaRPr lang="en-US" i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9800" y="2668615"/>
            <a:ext cx="53016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Usually generation and recombination rates for electrons and holes are the same since the same processes create/destroy an electron/hole</a:t>
            </a:r>
          </a:p>
        </p:txBody>
      </p:sp>
      <p:graphicFrame>
        <p:nvGraphicFramePr>
          <p:cNvPr id="27" name="Object 6">
            <a:extLst>
              <a:ext uri="{FF2B5EF4-FFF2-40B4-BE49-F238E27FC236}">
                <a16:creationId xmlns:a16="http://schemas.microsoft.com/office/drawing/2014/main" id="{F67FAF7C-38C8-41AA-B5E3-76E76E4B9D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200741"/>
              </p:ext>
            </p:extLst>
          </p:nvPr>
        </p:nvGraphicFramePr>
        <p:xfrm>
          <a:off x="7029451" y="1183066"/>
          <a:ext cx="2922749" cy="83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60064" imgH="418893" progId="Equation.DSMT4">
                  <p:embed/>
                </p:oleObj>
              </mc:Choice>
              <mc:Fallback>
                <p:oleObj name="Equation" r:id="rId9" imgW="1460064" imgH="418893" progId="Equation.DSMT4">
                  <p:embed/>
                  <p:pic>
                    <p:nvPicPr>
                      <p:cNvPr id="53" name="Object 6">
                        <a:extLst>
                          <a:ext uri="{FF2B5EF4-FFF2-40B4-BE49-F238E27FC236}">
                            <a16:creationId xmlns:a16="http://schemas.microsoft.com/office/drawing/2014/main" id="{D6346E3F-2446-47A8-8E37-C55A9CE737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9451" y="1183066"/>
                        <a:ext cx="2922749" cy="8343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D20292CC-EDDD-471E-8D99-F190616FDA7B}"/>
              </a:ext>
            </a:extLst>
          </p:cNvPr>
          <p:cNvGrpSpPr/>
          <p:nvPr/>
        </p:nvGrpSpPr>
        <p:grpSpPr>
          <a:xfrm>
            <a:off x="1235616" y="658736"/>
            <a:ext cx="4666073" cy="2590800"/>
            <a:chOff x="1719394" y="2968140"/>
            <a:chExt cx="6051661" cy="3360136"/>
          </a:xfrm>
        </p:grpSpPr>
        <p:graphicFrame>
          <p:nvGraphicFramePr>
            <p:cNvPr id="29" name="Object 19">
              <a:extLst>
                <a:ext uri="{FF2B5EF4-FFF2-40B4-BE49-F238E27FC236}">
                  <a16:creationId xmlns:a16="http://schemas.microsoft.com/office/drawing/2014/main" id="{195AD2C3-2909-43DF-9BEB-6D3194614B3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55551" y="2968140"/>
            <a:ext cx="444500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801" imgH="228462" progId="Equation.DSMT4">
                    <p:embed/>
                  </p:oleObj>
                </mc:Choice>
                <mc:Fallback>
                  <p:oleObj name="Equation" r:id="rId11" imgW="215801" imgH="228462" progId="Equation.DSMT4">
                    <p:embed/>
                    <p:pic>
                      <p:nvPicPr>
                        <p:cNvPr id="30" name="Object 19">
                          <a:extLst>
                            <a:ext uri="{FF2B5EF4-FFF2-40B4-BE49-F238E27FC236}">
                              <a16:creationId xmlns:a16="http://schemas.microsoft.com/office/drawing/2014/main" id="{C83E2AC1-17F6-47D4-BDF5-EEB71C88700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5551" y="2968140"/>
                          <a:ext cx="444500" cy="471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0ED01FF-4F9A-43CA-9265-5DFCBDB6AF6D}"/>
                </a:ext>
              </a:extLst>
            </p:cNvPr>
            <p:cNvGrpSpPr/>
            <p:nvPr/>
          </p:nvGrpSpPr>
          <p:grpSpPr>
            <a:xfrm>
              <a:off x="1719394" y="3644719"/>
              <a:ext cx="6051661" cy="2683557"/>
              <a:chOff x="861786" y="1385046"/>
              <a:chExt cx="6051661" cy="2683557"/>
            </a:xfrm>
          </p:grpSpPr>
          <p:pic>
            <p:nvPicPr>
              <p:cNvPr id="31" name="Picture 16">
                <a:extLst>
                  <a:ext uri="{FF2B5EF4-FFF2-40B4-BE49-F238E27FC236}">
                    <a16:creationId xmlns:a16="http://schemas.microsoft.com/office/drawing/2014/main" id="{A2A82875-84F6-4FBD-9B99-985FDAA9D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74599" y="1600428"/>
                <a:ext cx="4306887" cy="2412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2" name="Down Arrow 42">
                <a:extLst>
                  <a:ext uri="{FF2B5EF4-FFF2-40B4-BE49-F238E27FC236}">
                    <a16:creationId xmlns:a16="http://schemas.microsoft.com/office/drawing/2014/main" id="{31D3768A-BA8B-48A6-996F-8D9C11233780}"/>
                  </a:ext>
                </a:extLst>
              </p:cNvPr>
              <p:cNvSpPr/>
              <p:nvPr/>
            </p:nvSpPr>
            <p:spPr>
              <a:xfrm>
                <a:off x="3572329" y="3135539"/>
                <a:ext cx="260083" cy="535508"/>
              </a:xfrm>
              <a:prstGeom prst="downArrow">
                <a:avLst/>
              </a:prstGeom>
              <a:solidFill>
                <a:srgbClr val="FFFF00">
                  <a:alpha val="66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ight Arrow 43">
                <a:extLst>
                  <a:ext uri="{FF2B5EF4-FFF2-40B4-BE49-F238E27FC236}">
                    <a16:creationId xmlns:a16="http://schemas.microsoft.com/office/drawing/2014/main" id="{264BFD83-FE4D-4860-A74B-7C6DE3D15BF5}"/>
                  </a:ext>
                </a:extLst>
              </p:cNvPr>
              <p:cNvSpPr/>
              <p:nvPr/>
            </p:nvSpPr>
            <p:spPr>
              <a:xfrm>
                <a:off x="4391415" y="2572066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ight Arrow 44">
                <a:extLst>
                  <a:ext uri="{FF2B5EF4-FFF2-40B4-BE49-F238E27FC236}">
                    <a16:creationId xmlns:a16="http://schemas.microsoft.com/office/drawing/2014/main" id="{178EECAA-37DC-4284-9EC1-76A5FD323B97}"/>
                  </a:ext>
                </a:extLst>
              </p:cNvPr>
              <p:cNvSpPr/>
              <p:nvPr/>
            </p:nvSpPr>
            <p:spPr>
              <a:xfrm>
                <a:off x="1618342" y="2126343"/>
                <a:ext cx="1349829" cy="449943"/>
              </a:xfrm>
              <a:prstGeom prst="rightArrow">
                <a:avLst/>
              </a:prstGeom>
              <a:solidFill>
                <a:srgbClr val="FF0000">
                  <a:alpha val="64000"/>
                </a:srgbClr>
              </a:solidFill>
              <a:scene3d>
                <a:camera prst="orthographicFront">
                  <a:rot lat="1800000" lon="12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35" name="Object 17">
                <a:extLst>
                  <a:ext uri="{FF2B5EF4-FFF2-40B4-BE49-F238E27FC236}">
                    <a16:creationId xmlns:a16="http://schemas.microsoft.com/office/drawing/2014/main" id="{7C02FB92-4AF6-4FB0-8421-C6A52028CEC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1786" y="1950357"/>
              <a:ext cx="722313" cy="44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329955" imgH="203261" progId="Equation.DSMT4">
                      <p:embed/>
                    </p:oleObj>
                  </mc:Choice>
                  <mc:Fallback>
                    <p:oleObj name="Equation" r:id="rId13" imgW="329955" imgH="203261" progId="Equation.DSMT4">
                      <p:embed/>
                      <p:pic>
                        <p:nvPicPr>
                          <p:cNvPr id="36" name="Object 17">
                            <a:extLst>
                              <a:ext uri="{FF2B5EF4-FFF2-40B4-BE49-F238E27FC236}">
                                <a16:creationId xmlns:a16="http://schemas.microsoft.com/office/drawing/2014/main" id="{56DEC561-851F-41F8-867A-A08EF31CDCA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1786" y="1950357"/>
                            <a:ext cx="722313" cy="4445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Object 18">
                <a:extLst>
                  <a:ext uri="{FF2B5EF4-FFF2-40B4-BE49-F238E27FC236}">
                    <a16:creationId xmlns:a16="http://schemas.microsoft.com/office/drawing/2014/main" id="{7C666E6C-0CC3-4BCE-B91E-0C7D867018D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795847" y="2796495"/>
              <a:ext cx="1117600" cy="36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621902" imgH="203261" progId="Equation.DSMT4">
                      <p:embed/>
                    </p:oleObj>
                  </mc:Choice>
                  <mc:Fallback>
                    <p:oleObj name="Equation" r:id="rId15" imgW="621902" imgH="203261" progId="Equation.DSMT4">
                      <p:embed/>
                      <p:pic>
                        <p:nvPicPr>
                          <p:cNvPr id="37" name="Object 18">
                            <a:extLst>
                              <a:ext uri="{FF2B5EF4-FFF2-40B4-BE49-F238E27FC236}">
                                <a16:creationId xmlns:a16="http://schemas.microsoft.com/office/drawing/2014/main" id="{CC6DFE76-702F-4B14-AABA-4E92E9CBB2A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95847" y="2796495"/>
                            <a:ext cx="1117600" cy="365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20">
                <a:extLst>
                  <a:ext uri="{FF2B5EF4-FFF2-40B4-BE49-F238E27FC236}">
                    <a16:creationId xmlns:a16="http://schemas.microsoft.com/office/drawing/2014/main" id="{30005B11-A3C5-4101-8938-8308DEF2799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32440" y="3597115"/>
              <a:ext cx="339725" cy="471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64801" imgH="228738" progId="Equation.DSMT4">
                      <p:embed/>
                    </p:oleObj>
                  </mc:Choice>
                  <mc:Fallback>
                    <p:oleObj name="Equation" r:id="rId17" imgW="164801" imgH="228738" progId="Equation.DSMT4">
                      <p:embed/>
                      <p:pic>
                        <p:nvPicPr>
                          <p:cNvPr id="38" name="Object 20">
                            <a:extLst>
                              <a:ext uri="{FF2B5EF4-FFF2-40B4-BE49-F238E27FC236}">
                                <a16:creationId xmlns:a16="http://schemas.microsoft.com/office/drawing/2014/main" id="{22A0ADB0-6591-4BA7-BD6A-FB5620F5A49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2440" y="3597115"/>
                            <a:ext cx="339725" cy="471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72C58E8-2250-4215-8DFF-230E72287F7F}"/>
                  </a:ext>
                </a:extLst>
              </p:cNvPr>
              <p:cNvSpPr txBox="1"/>
              <p:nvPr/>
            </p:nvSpPr>
            <p:spPr>
              <a:xfrm>
                <a:off x="3497943" y="2307771"/>
                <a:ext cx="4354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n</a:t>
                </a: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687C3FC-519C-42B2-B765-6738DFED83C6}"/>
                  </a:ext>
                </a:extLst>
              </p:cNvPr>
              <p:cNvCxnSpPr/>
              <p:nvPr/>
            </p:nvCxnSpPr>
            <p:spPr>
              <a:xfrm rot="16200000" flipH="1">
                <a:off x="3424237" y="1700213"/>
                <a:ext cx="304800" cy="952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36472B9-06BF-46A6-81CD-B3B1A86318D5}"/>
                  </a:ext>
                </a:extLst>
              </p:cNvPr>
              <p:cNvCxnSpPr/>
              <p:nvPr/>
            </p:nvCxnSpPr>
            <p:spPr>
              <a:xfrm rot="5400000">
                <a:off x="4443413" y="1843087"/>
                <a:ext cx="314325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0EE3CBFC-E572-4D61-A681-737216053D6E}"/>
                  </a:ext>
                </a:extLst>
              </p:cNvPr>
              <p:cNvCxnSpPr/>
              <p:nvPr/>
            </p:nvCxnSpPr>
            <p:spPr>
              <a:xfrm>
                <a:off x="3581400" y="1695450"/>
                <a:ext cx="1019175" cy="1428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FE892C1-88B1-43AF-B190-F74946B4E3AB}"/>
                  </a:ext>
                </a:extLst>
              </p:cNvPr>
              <p:cNvSpPr txBox="1"/>
              <p:nvPr/>
            </p:nvSpPr>
            <p:spPr>
              <a:xfrm>
                <a:off x="3771900" y="1409700"/>
                <a:ext cx="551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Symbol" pitchFamily="18" charset="2"/>
                  </a:rPr>
                  <a:t>D</a:t>
                </a:r>
                <a:r>
                  <a:rPr lang="en-US" sz="2800" dirty="0" err="1">
                    <a:latin typeface="+mn-lt"/>
                  </a:rPr>
                  <a:t>x</a:t>
                </a:r>
                <a:endParaRPr lang="en-US" dirty="0">
                  <a:latin typeface="+mn-lt"/>
                </a:endParaRPr>
              </a:p>
            </p:txBody>
          </p:sp>
          <p:sp>
            <p:nvSpPr>
              <p:cNvPr id="59" name="Down Arrow 41">
                <a:extLst>
                  <a:ext uri="{FF2B5EF4-FFF2-40B4-BE49-F238E27FC236}">
                    <a16:creationId xmlns:a16="http://schemas.microsoft.com/office/drawing/2014/main" id="{E5330555-0A76-4F81-B57A-1D89CC5BC509}"/>
                  </a:ext>
                </a:extLst>
              </p:cNvPr>
              <p:cNvSpPr/>
              <p:nvPr/>
            </p:nvSpPr>
            <p:spPr>
              <a:xfrm>
                <a:off x="3612243" y="1385046"/>
                <a:ext cx="220169" cy="709999"/>
              </a:xfrm>
              <a:prstGeom prst="downArrow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27">
                <a:extLst>
                  <a:ext uri="{FF2B5EF4-FFF2-40B4-BE49-F238E27FC236}">
                    <a16:creationId xmlns:a16="http://schemas.microsoft.com/office/drawing/2014/main" id="{ABF68A34-1C90-4541-B3C2-FA573D82A3A5}"/>
                  </a:ext>
                </a:extLst>
              </p:cNvPr>
              <p:cNvSpPr/>
              <p:nvPr/>
            </p:nvSpPr>
            <p:spPr>
              <a:xfrm>
                <a:off x="5743575" y="1885950"/>
                <a:ext cx="541338" cy="609600"/>
              </a:xfrm>
              <a:custGeom>
                <a:avLst/>
                <a:gdLst>
                  <a:gd name="connsiteX0" fmla="*/ 504825 w 541338"/>
                  <a:gd name="connsiteY0" fmla="*/ 0 h 714375"/>
                  <a:gd name="connsiteX1" fmla="*/ 276225 w 541338"/>
                  <a:gd name="connsiteY1" fmla="*/ 257175 h 714375"/>
                  <a:gd name="connsiteX2" fmla="*/ 495300 w 541338"/>
                  <a:gd name="connsiteY2" fmla="*/ 504825 h 714375"/>
                  <a:gd name="connsiteX3" fmla="*/ 0 w 541338"/>
                  <a:gd name="connsiteY3" fmla="*/ 714375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1338" h="714375">
                    <a:moveTo>
                      <a:pt x="504825" y="0"/>
                    </a:moveTo>
                    <a:cubicBezTo>
                      <a:pt x="391319" y="86519"/>
                      <a:pt x="277813" y="173038"/>
                      <a:pt x="276225" y="257175"/>
                    </a:cubicBezTo>
                    <a:cubicBezTo>
                      <a:pt x="274638" y="341313"/>
                      <a:pt x="541338" y="428625"/>
                      <a:pt x="495300" y="504825"/>
                    </a:cubicBezTo>
                    <a:cubicBezTo>
                      <a:pt x="449263" y="581025"/>
                      <a:pt x="224631" y="647700"/>
                      <a:pt x="0" y="714375"/>
                    </a:cubicBezTo>
                  </a:path>
                </a:pathLst>
              </a:custGeom>
              <a:ln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3BAF044-C504-4A01-9131-20E28DA4806D}"/>
                  </a:ext>
                </a:extLst>
              </p:cNvPr>
              <p:cNvSpPr txBox="1"/>
              <p:nvPr/>
            </p:nvSpPr>
            <p:spPr>
              <a:xfrm>
                <a:off x="6162675" y="1619250"/>
                <a:ext cx="7409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A=1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4099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2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2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7" grpId="0"/>
      <p:bldP spid="61" grpId="0"/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017371" y="1877386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Equations in place, learning to solve them…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/>
              <p:cNvSpPr txBox="1"/>
              <p:nvPr/>
            </p:nvSpPr>
            <p:spPr bwMode="auto">
              <a:xfrm>
                <a:off x="2182813" y="5189538"/>
                <a:ext cx="3244850" cy="525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82813" y="5189538"/>
                <a:ext cx="3244850" cy="525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221691" y="4429125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5970" imgH="228738" progId="Equation.DSMT4">
                  <p:embed/>
                </p:oleObj>
              </mc:Choice>
              <mc:Fallback>
                <p:oleObj name="Equation" r:id="rId4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691" y="4429125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304241" y="1998664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064" imgH="418893" progId="Equation.DSMT4">
                  <p:embed/>
                </p:oleObj>
              </mc:Choice>
              <mc:Fallback>
                <p:oleObj name="Equation" r:id="rId6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4241" y="1998664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2205815" y="2928939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678" imgH="228738" progId="Equation.3">
                  <p:embed/>
                </p:oleObj>
              </mc:Choice>
              <mc:Fallback>
                <p:oleObj name="Equation" r:id="rId8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815" y="2928939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6291263" y="4433889"/>
            <a:ext cx="3900042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latin typeface="+mn-lt"/>
              </a:rPr>
              <a:t>Two methods of solution:</a:t>
            </a:r>
          </a:p>
          <a:p>
            <a:endParaRPr lang="en-US">
              <a:latin typeface="+mn-lt"/>
            </a:endParaRPr>
          </a:p>
          <a:p>
            <a:r>
              <a:rPr lang="en-US">
                <a:solidFill>
                  <a:srgbClr val="FF3300"/>
                </a:solidFill>
                <a:latin typeface="+mn-lt"/>
              </a:rPr>
              <a:t>Numerical</a:t>
            </a:r>
            <a:r>
              <a:rPr lang="en-US">
                <a:latin typeface="+mn-lt"/>
              </a:rPr>
              <a:t> and </a:t>
            </a:r>
            <a:r>
              <a:rPr lang="en-US">
                <a:solidFill>
                  <a:srgbClr val="0000FF"/>
                </a:solidFill>
                <a:latin typeface="+mn-lt"/>
              </a:rPr>
              <a:t>Analytical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5F6168DA-8A85-4926-A684-3ADAAECA14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931007"/>
              </p:ext>
            </p:extLst>
          </p:nvPr>
        </p:nvGraphicFramePr>
        <p:xfrm>
          <a:off x="2221692" y="3505585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3449" imgH="418893" progId="Equation.DSMT4">
                  <p:embed/>
                </p:oleObj>
              </mc:Choice>
              <mc:Fallback>
                <p:oleObj name="Equation" r:id="rId10" imgW="1523449" imgH="418893" progId="Equation.DSMT4">
                  <p:embed/>
                  <p:pic>
                    <p:nvPicPr>
                      <p:cNvPr id="38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692" y="3505585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DF43FA4F-2B63-4798-8069-004D194E6F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1357" y="1987836"/>
            <a:ext cx="3264828" cy="158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37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</a:t>
            </a:r>
            <a:r>
              <a:rPr lang="en-US" dirty="0">
                <a:solidFill>
                  <a:schemeClr val="bg1"/>
                </a:solidFill>
              </a:rPr>
              <a:t>Analytical Solutions (Strategy &amp; Examples)</a:t>
            </a:r>
          </a:p>
          <a:p>
            <a:r>
              <a:rPr lang="en-US" dirty="0"/>
              <a:t>18.3 </a:t>
            </a:r>
            <a:r>
              <a:rPr lang="en-US" dirty="0">
                <a:solidFill>
                  <a:schemeClr val="bg1"/>
                </a:solidFill>
              </a:rPr>
              <a:t>Numerical Solutions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Basic Transport Equations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469" y="214667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4224634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</a:t>
            </a:r>
            <a:r>
              <a:rPr lang="en-US" dirty="0">
                <a:solidFill>
                  <a:schemeClr val="bg1"/>
                </a:solidFill>
              </a:rPr>
              <a:t>Numerical Solutions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Basic Transport Equations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2749" y="256514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091703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18</a:t>
            </a:r>
            <a:b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  <a:t>Semiconductor Equations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120210" y="2753380"/>
            <a:ext cx="7799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18.2 Analytical Solutions (Strategy &amp; Examples)</a:t>
            </a:r>
          </a:p>
        </p:txBody>
      </p:sp>
    </p:spTree>
    <p:extLst>
      <p:ext uri="{BB962C8B-B14F-4D97-AF65-F5344CB8AC3E}">
        <p14:creationId xmlns:p14="http://schemas.microsoft.com/office/powerpoint/2010/main" val="3760314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</a:t>
            </a:r>
            <a:r>
              <a:rPr lang="en-US" dirty="0">
                <a:solidFill>
                  <a:schemeClr val="bg1"/>
                </a:solidFill>
              </a:rPr>
              <a:t>Numerical Solutions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Basic Transport Equations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2749" y="256514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72334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Solutions</a:t>
            </a:r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 flipH="1">
            <a:off x="5254379" y="4351442"/>
            <a:ext cx="825500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6052944" y="4081567"/>
            <a:ext cx="244650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Band-diagram</a:t>
            </a: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5206854" y="2576616"/>
            <a:ext cx="81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5912118" y="2065442"/>
            <a:ext cx="4184159" cy="1384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Diffusion approximation,</a:t>
            </a:r>
          </a:p>
          <a:p>
            <a:pPr algn="ctr"/>
            <a:r>
              <a:rPr lang="en-US" sz="2800" dirty="0">
                <a:latin typeface="+mn-lt"/>
              </a:rPr>
              <a:t>Minority carrier transport,</a:t>
            </a:r>
          </a:p>
          <a:p>
            <a:pPr algn="ctr"/>
            <a:r>
              <a:rPr lang="en-US" sz="2800" dirty="0">
                <a:latin typeface="+mn-lt"/>
              </a:rPr>
              <a:t>Ambipolar transport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E1A71D6C-8671-4E32-8364-58D985BBB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206" y="7620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717EB6E8-CA73-4A36-93B9-93261D2E0999}"/>
                  </a:ext>
                </a:extLst>
              </p:cNvPr>
              <p:cNvSpPr txBox="1"/>
              <p:nvPr/>
            </p:nvSpPr>
            <p:spPr bwMode="auto">
              <a:xfrm>
                <a:off x="1766888" y="4079980"/>
                <a:ext cx="3244850" cy="525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717EB6E8-CA73-4A36-93B9-93261D2E0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6888" y="4079980"/>
                <a:ext cx="3244850" cy="525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E33A650D-3E47-4A9F-BCF6-C9F32BB8AC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725924"/>
              </p:ext>
            </p:extLst>
          </p:nvPr>
        </p:nvGraphicFramePr>
        <p:xfrm>
          <a:off x="1804520" y="3319233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5970" imgH="228738" progId="Equation.DSMT4">
                  <p:embed/>
                </p:oleObj>
              </mc:Choice>
              <mc:Fallback>
                <p:oleObj name="Equation" r:id="rId4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520" y="3319233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82CBA7F5-810F-496F-8D6C-17CC5E35E9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37306"/>
              </p:ext>
            </p:extLst>
          </p:nvPr>
        </p:nvGraphicFramePr>
        <p:xfrm>
          <a:off x="1887070" y="888772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064" imgH="418893" progId="Equation.DSMT4">
                  <p:embed/>
                </p:oleObj>
              </mc:Choice>
              <mc:Fallback>
                <p:oleObj name="Equation" r:id="rId6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070" y="888772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0693750E-8D06-4933-A8D4-7467D243AD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8028080"/>
              </p:ext>
            </p:extLst>
          </p:nvPr>
        </p:nvGraphicFramePr>
        <p:xfrm>
          <a:off x="1788644" y="1819047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678" imgH="228738" progId="Equation.3">
                  <p:embed/>
                </p:oleObj>
              </mc:Choice>
              <mc:Fallback>
                <p:oleObj name="Equation" r:id="rId8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8644" y="1819047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93940B6C-A8FB-495F-A87A-A79F91074A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316600"/>
              </p:ext>
            </p:extLst>
          </p:nvPr>
        </p:nvGraphicFramePr>
        <p:xfrm>
          <a:off x="1804521" y="2395693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3449" imgH="418893" progId="Equation.DSMT4">
                  <p:embed/>
                </p:oleObj>
              </mc:Choice>
              <mc:Fallback>
                <p:oleObj name="Equation" r:id="rId10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521" y="2395693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8">
            <a:extLst>
              <a:ext uri="{FF2B5EF4-FFF2-40B4-BE49-F238E27FC236}">
                <a16:creationId xmlns:a16="http://schemas.microsoft.com/office/drawing/2014/main" id="{48306A8B-1A4E-4237-A1C4-D6722ADE7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1" y="919895"/>
            <a:ext cx="3048000" cy="305054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25095770-EABE-4C40-8E87-37FB39369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10200" y="5181600"/>
            <a:ext cx="3458936" cy="162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Oval 22">
            <a:extLst>
              <a:ext uri="{FF2B5EF4-FFF2-40B4-BE49-F238E27FC236}">
                <a16:creationId xmlns:a16="http://schemas.microsoft.com/office/drawing/2014/main" id="{6A71DE72-16E1-46B0-9618-BBC7CF9DE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7" y="5822195"/>
            <a:ext cx="1181100" cy="381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Oval 23">
            <a:extLst>
              <a:ext uri="{FF2B5EF4-FFF2-40B4-BE49-F238E27FC236}">
                <a16:creationId xmlns:a16="http://schemas.microsoft.com/office/drawing/2014/main" id="{4944A949-8E6A-4D39-8752-4BC476CF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379" y="5012570"/>
            <a:ext cx="1207621" cy="381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Line 25">
            <a:extLst>
              <a:ext uri="{FF2B5EF4-FFF2-40B4-BE49-F238E27FC236}">
                <a16:creationId xmlns:a16="http://schemas.microsoft.com/office/drawing/2014/main" id="{EC306699-45A4-460B-8E8A-183AD7141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8587" y="5239583"/>
            <a:ext cx="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4" name="Oval 26">
            <a:extLst>
              <a:ext uri="{FF2B5EF4-FFF2-40B4-BE49-F238E27FC236}">
                <a16:creationId xmlns:a16="http://schemas.microsoft.com/office/drawing/2014/main" id="{BF2AA18F-168D-4046-AD4A-E03ACF542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7" y="5452308"/>
            <a:ext cx="1181100" cy="381000"/>
          </a:xfrm>
          <a:prstGeom prst="ellipse">
            <a:avLst/>
          </a:prstGeom>
          <a:solidFill>
            <a:srgbClr val="00FF00">
              <a:alpha val="96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5" name="Freeform 27">
            <a:extLst>
              <a:ext uri="{FF2B5EF4-FFF2-40B4-BE49-F238E27FC236}">
                <a16:creationId xmlns:a16="http://schemas.microsoft.com/office/drawing/2014/main" id="{DE18665E-E142-4F96-9752-D825DAFF486A}"/>
              </a:ext>
            </a:extLst>
          </p:cNvPr>
          <p:cNvSpPr>
            <a:spLocks/>
          </p:cNvSpPr>
          <p:nvPr/>
        </p:nvSpPr>
        <p:spPr bwMode="auto">
          <a:xfrm>
            <a:off x="2733675" y="5774570"/>
            <a:ext cx="1190625" cy="4333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rgbClr val="FFFF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6" name="Freeform 28">
            <a:extLst>
              <a:ext uri="{FF2B5EF4-FFF2-40B4-BE49-F238E27FC236}">
                <a16:creationId xmlns:a16="http://schemas.microsoft.com/office/drawing/2014/main" id="{CC31EB11-0127-467F-8B58-EC58FAB2D1E7}"/>
              </a:ext>
            </a:extLst>
          </p:cNvPr>
          <p:cNvSpPr>
            <a:spLocks/>
          </p:cNvSpPr>
          <p:nvPr/>
        </p:nvSpPr>
        <p:spPr bwMode="auto">
          <a:xfrm>
            <a:off x="2735263" y="5992059"/>
            <a:ext cx="1190625" cy="42068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7E3562D-0E21-4F0A-AE96-14E1FB51B122}"/>
              </a:ext>
            </a:extLst>
          </p:cNvPr>
          <p:cNvCxnSpPr/>
          <p:nvPr/>
        </p:nvCxnSpPr>
        <p:spPr>
          <a:xfrm rot="5400000" flipH="1" flipV="1">
            <a:off x="2061028" y="5707895"/>
            <a:ext cx="95794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FE444E7-4873-44A6-AB16-37EE6B04E4D1}"/>
              </a:ext>
            </a:extLst>
          </p:cNvPr>
          <p:cNvSpPr txBox="1"/>
          <p:nvPr/>
        </p:nvSpPr>
        <p:spPr>
          <a:xfrm>
            <a:off x="2325328" y="4867348"/>
            <a:ext cx="464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4A86A6-2A9F-4A38-8109-A7913E1AF8C2}"/>
              </a:ext>
            </a:extLst>
          </p:cNvPr>
          <p:cNvSpPr txBox="1"/>
          <p:nvPr/>
        </p:nvSpPr>
        <p:spPr>
          <a:xfrm>
            <a:off x="5864678" y="5867553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4CE7FC-F89A-4842-8D45-3DE238181411}"/>
              </a:ext>
            </a:extLst>
          </p:cNvPr>
          <p:cNvSpPr txBox="1"/>
          <p:nvPr/>
        </p:nvSpPr>
        <p:spPr>
          <a:xfrm>
            <a:off x="6728278" y="5932867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EC290E-4761-4F69-BFCB-868F1EF1FB72}"/>
              </a:ext>
            </a:extLst>
          </p:cNvPr>
          <p:cNvSpPr txBox="1"/>
          <p:nvPr/>
        </p:nvSpPr>
        <p:spPr>
          <a:xfrm>
            <a:off x="7780563" y="6012696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5" name="Freeform 27">
            <a:extLst>
              <a:ext uri="{FF2B5EF4-FFF2-40B4-BE49-F238E27FC236}">
                <a16:creationId xmlns:a16="http://schemas.microsoft.com/office/drawing/2014/main" id="{6F0C41EF-C5E4-4DB4-B9E0-495FD36A7AB0}"/>
              </a:ext>
            </a:extLst>
          </p:cNvPr>
          <p:cNvSpPr>
            <a:spLocks/>
          </p:cNvSpPr>
          <p:nvPr/>
        </p:nvSpPr>
        <p:spPr bwMode="auto">
          <a:xfrm>
            <a:off x="2733675" y="5584070"/>
            <a:ext cx="1190625" cy="4333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rgbClr val="00FF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50" name="Line 25">
            <a:extLst>
              <a:ext uri="{FF2B5EF4-FFF2-40B4-BE49-F238E27FC236}">
                <a16:creationId xmlns:a16="http://schemas.microsoft.com/office/drawing/2014/main" id="{2A0A1AFD-AC81-45A2-BC6E-C4D2A56782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2840" y="5217172"/>
            <a:ext cx="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0351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0" grpId="0"/>
      <p:bldP spid="41" grpId="0"/>
      <p:bldP spid="45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a complicated real device example</a:t>
            </a:r>
          </a:p>
        </p:txBody>
      </p:sp>
      <p:pic>
        <p:nvPicPr>
          <p:cNvPr id="264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0551" y="1708905"/>
            <a:ext cx="3458936" cy="162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22"/>
          <p:cNvSpPr>
            <a:spLocks noChangeArrowheads="1"/>
          </p:cNvSpPr>
          <p:nvPr/>
        </p:nvSpPr>
        <p:spPr bwMode="auto">
          <a:xfrm>
            <a:off x="2998788" y="2349500"/>
            <a:ext cx="1181100" cy="381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Oval 23"/>
          <p:cNvSpPr>
            <a:spLocks noChangeArrowheads="1"/>
          </p:cNvSpPr>
          <p:nvPr/>
        </p:nvSpPr>
        <p:spPr bwMode="auto">
          <a:xfrm>
            <a:off x="2989730" y="1539875"/>
            <a:ext cx="1207621" cy="381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>
            <a:off x="4198938" y="1766888"/>
            <a:ext cx="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Oval 26"/>
          <p:cNvSpPr>
            <a:spLocks noChangeArrowheads="1"/>
          </p:cNvSpPr>
          <p:nvPr/>
        </p:nvSpPr>
        <p:spPr bwMode="auto">
          <a:xfrm>
            <a:off x="2998788" y="1979613"/>
            <a:ext cx="1181100" cy="381000"/>
          </a:xfrm>
          <a:prstGeom prst="ellipse">
            <a:avLst/>
          </a:prstGeom>
          <a:solidFill>
            <a:srgbClr val="00FF00">
              <a:alpha val="96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2994026" y="2301875"/>
            <a:ext cx="1190625" cy="4333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rgbClr val="FFFF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2995614" y="2519364"/>
            <a:ext cx="1190625" cy="420687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321379" y="2235200"/>
            <a:ext cx="95794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85679" y="1394653"/>
            <a:ext cx="464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5029" y="2394858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88629" y="2460172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0914" y="2540001"/>
            <a:ext cx="420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691087" y="1509485"/>
            <a:ext cx="116114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6843487" y="1502229"/>
            <a:ext cx="116114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7010402" y="1509488"/>
            <a:ext cx="116114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7"/>
          <p:cNvSpPr>
            <a:spLocks/>
          </p:cNvSpPr>
          <p:nvPr/>
        </p:nvSpPr>
        <p:spPr bwMode="auto">
          <a:xfrm>
            <a:off x="2994026" y="2111375"/>
            <a:ext cx="1190625" cy="433388"/>
          </a:xfrm>
          <a:custGeom>
            <a:avLst/>
            <a:gdLst/>
            <a:ahLst/>
            <a:cxnLst>
              <a:cxn ang="0">
                <a:pos x="0" y="6"/>
              </a:cxn>
              <a:cxn ang="0">
                <a:pos x="0" y="159"/>
              </a:cxn>
              <a:cxn ang="0">
                <a:pos x="48" y="207"/>
              </a:cxn>
              <a:cxn ang="0">
                <a:pos x="111" y="231"/>
              </a:cxn>
              <a:cxn ang="0">
                <a:pos x="180" y="249"/>
              </a:cxn>
              <a:cxn ang="0">
                <a:pos x="309" y="270"/>
              </a:cxn>
              <a:cxn ang="0">
                <a:pos x="390" y="273"/>
              </a:cxn>
              <a:cxn ang="0">
                <a:pos x="468" y="267"/>
              </a:cxn>
              <a:cxn ang="0">
                <a:pos x="552" y="252"/>
              </a:cxn>
              <a:cxn ang="0">
                <a:pos x="639" y="231"/>
              </a:cxn>
              <a:cxn ang="0">
                <a:pos x="705" y="201"/>
              </a:cxn>
              <a:cxn ang="0">
                <a:pos x="744" y="171"/>
              </a:cxn>
              <a:cxn ang="0">
                <a:pos x="750" y="144"/>
              </a:cxn>
              <a:cxn ang="0">
                <a:pos x="750" y="0"/>
              </a:cxn>
              <a:cxn ang="0">
                <a:pos x="738" y="39"/>
              </a:cxn>
              <a:cxn ang="0">
                <a:pos x="690" y="69"/>
              </a:cxn>
              <a:cxn ang="0">
                <a:pos x="606" y="105"/>
              </a:cxn>
              <a:cxn ang="0">
                <a:pos x="537" y="120"/>
              </a:cxn>
              <a:cxn ang="0">
                <a:pos x="432" y="138"/>
              </a:cxn>
              <a:cxn ang="0">
                <a:pos x="321" y="129"/>
              </a:cxn>
              <a:cxn ang="0">
                <a:pos x="216" y="120"/>
              </a:cxn>
              <a:cxn ang="0">
                <a:pos x="138" y="102"/>
              </a:cxn>
              <a:cxn ang="0">
                <a:pos x="84" y="84"/>
              </a:cxn>
              <a:cxn ang="0">
                <a:pos x="36" y="60"/>
              </a:cxn>
              <a:cxn ang="0">
                <a:pos x="15" y="36"/>
              </a:cxn>
              <a:cxn ang="0">
                <a:pos x="0" y="6"/>
              </a:cxn>
            </a:cxnLst>
            <a:rect l="0" t="0" r="r" b="b"/>
            <a:pathLst>
              <a:path w="750" h="273">
                <a:moveTo>
                  <a:pt x="0" y="6"/>
                </a:moveTo>
                <a:lnTo>
                  <a:pt x="0" y="159"/>
                </a:lnTo>
                <a:lnTo>
                  <a:pt x="48" y="207"/>
                </a:lnTo>
                <a:lnTo>
                  <a:pt x="111" y="231"/>
                </a:lnTo>
                <a:lnTo>
                  <a:pt x="180" y="249"/>
                </a:lnTo>
                <a:lnTo>
                  <a:pt x="309" y="270"/>
                </a:lnTo>
                <a:lnTo>
                  <a:pt x="390" y="273"/>
                </a:lnTo>
                <a:lnTo>
                  <a:pt x="468" y="267"/>
                </a:lnTo>
                <a:lnTo>
                  <a:pt x="552" y="252"/>
                </a:lnTo>
                <a:lnTo>
                  <a:pt x="639" y="231"/>
                </a:lnTo>
                <a:lnTo>
                  <a:pt x="705" y="201"/>
                </a:lnTo>
                <a:lnTo>
                  <a:pt x="744" y="171"/>
                </a:lnTo>
                <a:lnTo>
                  <a:pt x="750" y="144"/>
                </a:lnTo>
                <a:lnTo>
                  <a:pt x="750" y="0"/>
                </a:lnTo>
                <a:lnTo>
                  <a:pt x="738" y="39"/>
                </a:lnTo>
                <a:lnTo>
                  <a:pt x="690" y="69"/>
                </a:lnTo>
                <a:lnTo>
                  <a:pt x="606" y="105"/>
                </a:lnTo>
                <a:lnTo>
                  <a:pt x="537" y="120"/>
                </a:lnTo>
                <a:lnTo>
                  <a:pt x="432" y="138"/>
                </a:lnTo>
                <a:lnTo>
                  <a:pt x="321" y="129"/>
                </a:lnTo>
                <a:lnTo>
                  <a:pt x="216" y="120"/>
                </a:lnTo>
                <a:lnTo>
                  <a:pt x="138" y="102"/>
                </a:lnTo>
                <a:lnTo>
                  <a:pt x="84" y="84"/>
                </a:lnTo>
                <a:lnTo>
                  <a:pt x="36" y="60"/>
                </a:lnTo>
                <a:lnTo>
                  <a:pt x="15" y="36"/>
                </a:lnTo>
                <a:lnTo>
                  <a:pt x="0" y="6"/>
                </a:lnTo>
                <a:close/>
              </a:path>
            </a:pathLst>
          </a:custGeom>
          <a:solidFill>
            <a:srgbClr val="00FF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8972550" y="1428750"/>
            <a:ext cx="387350" cy="1181100"/>
          </a:xfrm>
          <a:custGeom>
            <a:avLst/>
            <a:gdLst>
              <a:gd name="connsiteX0" fmla="*/ 266700 w 387350"/>
              <a:gd name="connsiteY0" fmla="*/ 0 h 1181100"/>
              <a:gd name="connsiteX1" fmla="*/ 38100 w 387350"/>
              <a:gd name="connsiteY1" fmla="*/ 457200 h 1181100"/>
              <a:gd name="connsiteX2" fmla="*/ 381000 w 387350"/>
              <a:gd name="connsiteY2" fmla="*/ 762000 h 1181100"/>
              <a:gd name="connsiteX3" fmla="*/ 0 w 387350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350" h="1181100">
                <a:moveTo>
                  <a:pt x="266700" y="0"/>
                </a:moveTo>
                <a:cubicBezTo>
                  <a:pt x="142875" y="165100"/>
                  <a:pt x="19050" y="330200"/>
                  <a:pt x="38100" y="457200"/>
                </a:cubicBezTo>
                <a:cubicBezTo>
                  <a:pt x="57150" y="584200"/>
                  <a:pt x="387350" y="641350"/>
                  <a:pt x="381000" y="762000"/>
                </a:cubicBezTo>
                <a:cubicBezTo>
                  <a:pt x="374650" y="882650"/>
                  <a:pt x="187325" y="1031875"/>
                  <a:pt x="0" y="118110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848600" y="1021773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Metal contact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6200000" flipH="1">
            <a:off x="5143500" y="1695450"/>
            <a:ext cx="6477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20823" y="1211902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Metal contact</a:t>
            </a: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2993191" y="1744477"/>
            <a:ext cx="0" cy="100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14" y="3060784"/>
            <a:ext cx="99821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 Acceptor doped</a:t>
            </a:r>
          </a:p>
          <a:p>
            <a:pPr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 Light turned on in the middle section. </a:t>
            </a:r>
          </a:p>
          <a:p>
            <a:pPr marL="222250" indent="-222250"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The right region is full of mid-gap traps </a:t>
            </a:r>
            <a:br>
              <a:rPr lang="en-US" sz="2000" dirty="0"/>
            </a:br>
            <a:r>
              <a:rPr lang="en-US" sz="2000" dirty="0"/>
              <a:t>because of dangling bonds due to </a:t>
            </a:r>
            <a:r>
              <a:rPr lang="en-US" sz="2000" dirty="0" err="1"/>
              <a:t>unpassivated</a:t>
            </a:r>
            <a:r>
              <a:rPr lang="en-US" sz="2000" dirty="0"/>
              <a:t> surface.</a:t>
            </a:r>
          </a:p>
          <a:p>
            <a:pPr marL="222250" indent="-222250"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Interface traps at the end of the right region </a:t>
            </a:r>
            <a:br>
              <a:rPr lang="en-US" sz="2000" dirty="0"/>
            </a:br>
            <a:r>
              <a:rPr lang="en-US" sz="2000" dirty="0"/>
              <a:t>(That’s where the dangling bonds are…)</a:t>
            </a:r>
          </a:p>
          <a:p>
            <a:pPr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 The left region is trap free.</a:t>
            </a:r>
          </a:p>
          <a:p>
            <a:pPr>
              <a:lnSpc>
                <a:spcPct val="125000"/>
              </a:lnSpc>
              <a:buSzPct val="70000"/>
              <a:buFont typeface="Wingdings" pitchFamily="2" charset="2"/>
              <a:buChar char="q"/>
            </a:pPr>
            <a:r>
              <a:rPr lang="en-US" sz="2000" dirty="0"/>
              <a:t> The left/right  regions contacted by metal electrode.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08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Recall: Analytical Solution of </a:t>
            </a:r>
            <a:br>
              <a:rPr lang="en-US" sz="2800" dirty="0"/>
            </a:br>
            <a:r>
              <a:rPr lang="en-US" sz="2800" dirty="0"/>
              <a:t>Schrodinger Equation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971800" y="2546351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754" imgH="431570" progId="Equation.DSMT4">
                  <p:embed/>
                </p:oleObj>
              </mc:Choice>
              <mc:Fallback>
                <p:oleObj name="Equation" r:id="rId2" imgW="939754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546351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971801" y="1403351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7282" imgH="367963" progId="Equation.3">
                  <p:embed/>
                </p:oleObj>
              </mc:Choice>
              <mc:Fallback>
                <p:oleObj name="Equation" r:id="rId4" imgW="837282" imgH="367963" progId="Equation.3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1403351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971800" y="3536951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06523" imgH="736370" progId="Equation.DSMT4">
                  <p:embed/>
                </p:oleObj>
              </mc:Choice>
              <mc:Fallback>
                <p:oleObj name="Equation" r:id="rId6" imgW="1206523" imgH="736370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536951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346326" y="1516064"/>
            <a:ext cx="5437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1) 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876800" y="1708150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43600" y="1295401"/>
            <a:ext cx="21371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latin typeface="+mn-lt"/>
              </a:rPr>
              <a:t>2N unknowns </a:t>
            </a:r>
          </a:p>
          <a:p>
            <a:pPr eaLnBrk="1" hangingPunct="1"/>
            <a:r>
              <a:rPr lang="en-US" dirty="0">
                <a:latin typeface="+mn-lt"/>
              </a:rPr>
              <a:t>for N regions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362200" y="2470151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2)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943601" y="2625726"/>
            <a:ext cx="31309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latin typeface="+mn-lt"/>
              </a:rPr>
              <a:t>Reduces 2 unknowns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362200" y="3460751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3)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943600" y="3673476"/>
            <a:ext cx="48590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Set 2N-2  equations for </a:t>
            </a:r>
          </a:p>
          <a:p>
            <a:pPr eaLnBrk="1" hangingPunct="1"/>
            <a:r>
              <a:rPr lang="en-US">
                <a:latin typeface="+mn-lt"/>
              </a:rPr>
              <a:t>2N-2 unknowns (for continuous U)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971800" y="4984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879725" y="50974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+mn-lt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2876551" y="4984751"/>
            <a:ext cx="3437159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Det(coefficient matix)=0</a:t>
            </a:r>
          </a:p>
          <a:p>
            <a:pPr eaLnBrk="1" hangingPunct="1"/>
            <a:r>
              <a:rPr lang="en-US">
                <a:latin typeface="+mn-lt"/>
              </a:rPr>
              <a:t>And find E by graphical </a:t>
            </a:r>
          </a:p>
          <a:p>
            <a:pPr eaLnBrk="1" hangingPunct="1"/>
            <a:r>
              <a:rPr lang="en-US">
                <a:latin typeface="+mn-lt"/>
              </a:rPr>
              <a:t>or numerical solution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363788" y="4908551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4)</a:t>
            </a: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4876800" y="2851150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029200" y="3994150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1" name="Object 19"/>
          <p:cNvGraphicFramePr>
            <a:graphicFrameLocks noChangeAspect="1"/>
          </p:cNvGraphicFramePr>
          <p:nvPr/>
        </p:nvGraphicFramePr>
        <p:xfrm>
          <a:off x="7169150" y="4933951"/>
          <a:ext cx="2681288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57231" imgH="330154" progId="Equation.3">
                  <p:embed/>
                </p:oleObj>
              </mc:Choice>
              <mc:Fallback>
                <p:oleObj name="Equation" r:id="rId8" imgW="1257231" imgH="330154" progId="Equation.3">
                  <p:embed/>
                  <p:pic>
                    <p:nvPicPr>
                      <p:cNvPr id="2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9150" y="4933951"/>
                        <a:ext cx="2681288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6503864" y="5030789"/>
            <a:ext cx="45878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5)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7003160" y="5735639"/>
            <a:ext cx="251222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for wave function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BD76ACE-67B6-4080-AD2E-AFDE66BDA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15400" y="892752"/>
            <a:ext cx="2205482" cy="103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B6F1A44-5B16-42C1-9C19-F6296976B476}"/>
              </a:ext>
            </a:extLst>
          </p:cNvPr>
          <p:cNvSpPr txBox="1"/>
          <p:nvPr/>
        </p:nvSpPr>
        <p:spPr>
          <a:xfrm>
            <a:off x="9205184" y="1330128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F0959F-D819-440B-A5D2-6E88F0C6C4C1}"/>
              </a:ext>
            </a:extLst>
          </p:cNvPr>
          <p:cNvSpPr txBox="1"/>
          <p:nvPr/>
        </p:nvSpPr>
        <p:spPr>
          <a:xfrm>
            <a:off x="9755831" y="1371774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DD65DB-AD40-44D7-AC5B-43FAC1174D19}"/>
              </a:ext>
            </a:extLst>
          </p:cNvPr>
          <p:cNvSpPr txBox="1"/>
          <p:nvPr/>
        </p:nvSpPr>
        <p:spPr>
          <a:xfrm>
            <a:off x="10426788" y="1422674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0857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Bound-levels in Finite well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10550" y="5162550"/>
          <a:ext cx="1981200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754" imgH="431570" progId="Equation.DSMT4">
                  <p:embed/>
                </p:oleObj>
              </mc:Choice>
              <mc:Fallback>
                <p:oleObj name="Equation" r:id="rId2" imgW="939754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0550" y="5162550"/>
                        <a:ext cx="1981200" cy="909638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829050" y="1390650"/>
            <a:ext cx="4419600" cy="1790700"/>
            <a:chOff x="144" y="2784"/>
            <a:chExt cx="2784" cy="139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00" y="3456"/>
              <a:ext cx="2384" cy="5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192"/>
                </a:cxn>
                <a:cxn ang="0">
                  <a:pos x="288" y="192"/>
                </a:cxn>
                <a:cxn ang="0">
                  <a:pos x="288" y="0"/>
                </a:cxn>
                <a:cxn ang="0">
                  <a:pos x="480" y="0"/>
                </a:cxn>
                <a:cxn ang="0">
                  <a:pos x="480" y="192"/>
                </a:cxn>
                <a:cxn ang="0">
                  <a:pos x="576" y="192"/>
                </a:cxn>
                <a:cxn ang="0">
                  <a:pos x="576" y="0"/>
                </a:cxn>
                <a:cxn ang="0">
                  <a:pos x="768" y="0"/>
                </a:cxn>
                <a:cxn ang="0">
                  <a:pos x="768" y="192"/>
                </a:cxn>
                <a:cxn ang="0">
                  <a:pos x="864" y="192"/>
                </a:cxn>
                <a:cxn ang="0">
                  <a:pos x="864" y="0"/>
                </a:cxn>
                <a:cxn ang="0">
                  <a:pos x="1056" y="0"/>
                </a:cxn>
                <a:cxn ang="0">
                  <a:pos x="1056" y="192"/>
                </a:cxn>
                <a:cxn ang="0">
                  <a:pos x="1152" y="192"/>
                </a:cxn>
                <a:cxn ang="0">
                  <a:pos x="1152" y="0"/>
                </a:cxn>
                <a:cxn ang="0">
                  <a:pos x="1344" y="0"/>
                </a:cxn>
              </a:cxnLst>
              <a:rect l="0" t="0" r="r" b="b"/>
              <a:pathLst>
                <a:path w="1344" h="192">
                  <a:moveTo>
                    <a:pt x="0" y="0"/>
                  </a:moveTo>
                  <a:lnTo>
                    <a:pt x="192" y="0"/>
                  </a:lnTo>
                  <a:lnTo>
                    <a:pt x="192" y="192"/>
                  </a:lnTo>
                  <a:lnTo>
                    <a:pt x="288" y="192"/>
                  </a:lnTo>
                  <a:lnTo>
                    <a:pt x="288" y="0"/>
                  </a:lnTo>
                  <a:lnTo>
                    <a:pt x="480" y="0"/>
                  </a:lnTo>
                  <a:lnTo>
                    <a:pt x="480" y="192"/>
                  </a:lnTo>
                  <a:lnTo>
                    <a:pt x="576" y="192"/>
                  </a:lnTo>
                  <a:lnTo>
                    <a:pt x="576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864" y="192"/>
                  </a:lnTo>
                  <a:lnTo>
                    <a:pt x="864" y="0"/>
                  </a:lnTo>
                  <a:lnTo>
                    <a:pt x="1056" y="0"/>
                  </a:lnTo>
                  <a:lnTo>
                    <a:pt x="1056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344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 flipV="1">
              <a:off x="384" y="2784"/>
              <a:ext cx="10" cy="12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6" y="3168"/>
              <a:ext cx="483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+mn-lt"/>
                </a:rPr>
                <a:t>U(x)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44" y="2784"/>
              <a:ext cx="246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+mn-lt"/>
                </a:rPr>
                <a:t>E</a:t>
              </a: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1296" y="355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86" y="4070"/>
              <a:ext cx="2542" cy="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008" y="3168"/>
              <a:ext cx="672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293295" y="4728936"/>
            <a:ext cx="37978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i="1" dirty="0">
                <a:latin typeface="+mn-lt"/>
              </a:rPr>
              <a:t>2) Boundary Conditions …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143250" y="6261100"/>
            <a:ext cx="284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549650" y="6324601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0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4903788" y="631031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a</a:t>
            </a:r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2825750" y="4521200"/>
            <a:ext cx="3048000" cy="1473200"/>
            <a:chOff x="2912" y="2240"/>
            <a:chExt cx="2552" cy="928"/>
          </a:xfrm>
        </p:grpSpPr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3616" y="2240"/>
              <a:ext cx="1144" cy="928"/>
              <a:chOff x="3384" y="1568"/>
              <a:chExt cx="1144" cy="1616"/>
            </a:xfrm>
          </p:grpSpPr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>
                <a:off x="3384" y="1576"/>
                <a:ext cx="0" cy="16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4528" y="1568"/>
                <a:ext cx="0" cy="16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 flipH="1">
                <a:off x="3384" y="3176"/>
                <a:ext cx="1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2912" y="2240"/>
              <a:ext cx="7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>
              <a:off x="4752" y="2240"/>
              <a:ext cx="7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aphicFrame>
        <p:nvGraphicFramePr>
          <p:cNvPr id="25" name="Object 23"/>
          <p:cNvGraphicFramePr>
            <a:graphicFrameLocks noChangeAspect="1"/>
          </p:cNvGraphicFramePr>
          <p:nvPr/>
        </p:nvGraphicFramePr>
        <p:xfrm>
          <a:off x="2971800" y="3581401"/>
          <a:ext cx="26670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033" imgH="203384" progId="Equation.DSMT4">
                  <p:embed/>
                </p:oleObj>
              </mc:Choice>
              <mc:Fallback>
                <p:oleObj name="Equation" r:id="rId4" imgW="1422033" imgH="203384" progId="Equation.DSMT4">
                  <p:embed/>
                  <p:pic>
                    <p:nvPicPr>
                      <p:cNvPr id="2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581401"/>
                        <a:ext cx="2667000" cy="379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4"/>
          <p:cNvGraphicFramePr>
            <a:graphicFrameLocks noChangeAspect="1"/>
          </p:cNvGraphicFramePr>
          <p:nvPr/>
        </p:nvGraphicFramePr>
        <p:xfrm>
          <a:off x="1600200" y="4786314"/>
          <a:ext cx="2027238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264" imgH="228738" progId="Equation.DSMT4">
                  <p:embed/>
                </p:oleObj>
              </mc:Choice>
              <mc:Fallback>
                <p:oleObj name="Equation" r:id="rId6" imgW="1155264" imgH="228738" progId="Equation.DSMT4">
                  <p:embed/>
                  <p:pic>
                    <p:nvPicPr>
                      <p:cNvPr id="2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786314"/>
                        <a:ext cx="2027238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5"/>
          <p:cNvGraphicFramePr>
            <a:graphicFrameLocks noChangeAspect="1"/>
          </p:cNvGraphicFramePr>
          <p:nvPr/>
        </p:nvGraphicFramePr>
        <p:xfrm>
          <a:off x="5251450" y="4495801"/>
          <a:ext cx="222885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55264" imgH="228738" progId="Equation.3">
                  <p:embed/>
                </p:oleObj>
              </mc:Choice>
              <mc:Fallback>
                <p:oleObj name="Equation" r:id="rId8" imgW="1155264" imgH="228738" progId="Equation.3">
                  <p:embed/>
                  <p:pic>
                    <p:nvPicPr>
                      <p:cNvPr id="2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4495801"/>
                        <a:ext cx="2228850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3702050" y="617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5073650" y="615791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0" name="Freeform 28"/>
          <p:cNvSpPr>
            <a:spLocks/>
          </p:cNvSpPr>
          <p:nvPr/>
        </p:nvSpPr>
        <p:spPr bwMode="auto">
          <a:xfrm>
            <a:off x="4394200" y="3943350"/>
            <a:ext cx="177800" cy="609600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8" y="144"/>
              </a:cxn>
              <a:cxn ang="0">
                <a:pos x="104" y="240"/>
              </a:cxn>
              <a:cxn ang="0">
                <a:pos x="56" y="384"/>
              </a:cxn>
            </a:cxnLst>
            <a:rect l="0" t="0" r="r" b="b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>
            <a:off x="5791200" y="4876800"/>
            <a:ext cx="177800" cy="609600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8" y="144"/>
              </a:cxn>
              <a:cxn ang="0">
                <a:pos x="104" y="240"/>
              </a:cxn>
              <a:cxn ang="0">
                <a:pos x="56" y="384"/>
              </a:cxn>
            </a:cxnLst>
            <a:rect l="0" t="0" r="r" b="b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2" name="Freeform 30"/>
          <p:cNvSpPr>
            <a:spLocks/>
          </p:cNvSpPr>
          <p:nvPr/>
        </p:nvSpPr>
        <p:spPr bwMode="auto">
          <a:xfrm flipH="1">
            <a:off x="2855686" y="5123543"/>
            <a:ext cx="177800" cy="609600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8" y="144"/>
              </a:cxn>
              <a:cxn ang="0">
                <a:pos x="104" y="240"/>
              </a:cxn>
              <a:cxn ang="0">
                <a:pos x="56" y="384"/>
              </a:cxn>
            </a:cxnLst>
            <a:rect l="0" t="0" r="r" b="b"/>
            <a:pathLst>
              <a:path w="112" h="384">
                <a:moveTo>
                  <a:pt x="56" y="0"/>
                </a:moveTo>
                <a:cubicBezTo>
                  <a:pt x="28" y="52"/>
                  <a:pt x="0" y="104"/>
                  <a:pt x="8" y="144"/>
                </a:cubicBezTo>
                <a:cubicBezTo>
                  <a:pt x="16" y="184"/>
                  <a:pt x="96" y="200"/>
                  <a:pt x="104" y="240"/>
                </a:cubicBezTo>
                <a:cubicBezTo>
                  <a:pt x="112" y="280"/>
                  <a:pt x="84" y="332"/>
                  <a:pt x="56" y="38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5029200" y="4876800"/>
            <a:ext cx="1066800" cy="685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2" y="144"/>
              </a:cxn>
              <a:cxn ang="0">
                <a:pos x="384" y="240"/>
              </a:cxn>
              <a:cxn ang="0">
                <a:pos x="624" y="336"/>
              </a:cxn>
              <a:cxn ang="0">
                <a:pos x="816" y="384"/>
              </a:cxn>
              <a:cxn ang="0">
                <a:pos x="1008" y="432"/>
              </a:cxn>
            </a:cxnLst>
            <a:rect l="0" t="0" r="r" b="b"/>
            <a:pathLst>
              <a:path w="1008" h="432">
                <a:moveTo>
                  <a:pt x="0" y="0"/>
                </a:moveTo>
                <a:cubicBezTo>
                  <a:pt x="64" y="52"/>
                  <a:pt x="128" y="104"/>
                  <a:pt x="192" y="144"/>
                </a:cubicBezTo>
                <a:cubicBezTo>
                  <a:pt x="256" y="184"/>
                  <a:pt x="312" y="208"/>
                  <a:pt x="384" y="240"/>
                </a:cubicBezTo>
                <a:cubicBezTo>
                  <a:pt x="456" y="272"/>
                  <a:pt x="552" y="312"/>
                  <a:pt x="624" y="336"/>
                </a:cubicBezTo>
                <a:cubicBezTo>
                  <a:pt x="696" y="360"/>
                  <a:pt x="752" y="368"/>
                  <a:pt x="816" y="384"/>
                </a:cubicBezTo>
                <a:cubicBezTo>
                  <a:pt x="880" y="400"/>
                  <a:pt x="944" y="416"/>
                  <a:pt x="1008" y="43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1889125" y="3679826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+mn-lt"/>
              </a:rPr>
              <a:t>1)</a:t>
            </a:r>
          </a:p>
        </p:txBody>
      </p:sp>
      <p:grpSp>
        <p:nvGrpSpPr>
          <p:cNvPr id="36" name="Group 34"/>
          <p:cNvGrpSpPr>
            <a:grpSpLocks/>
          </p:cNvGrpSpPr>
          <p:nvPr/>
        </p:nvGrpSpPr>
        <p:grpSpPr bwMode="auto">
          <a:xfrm>
            <a:off x="2209800" y="4419600"/>
            <a:ext cx="4800600" cy="762000"/>
            <a:chOff x="336" y="2736"/>
            <a:chExt cx="3024" cy="480"/>
          </a:xfrm>
        </p:grpSpPr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3168" y="2736"/>
              <a:ext cx="192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336" y="2736"/>
              <a:ext cx="192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5334000" y="257175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2743200" y="5355772"/>
            <a:ext cx="914400" cy="478972"/>
          </a:xfrm>
          <a:custGeom>
            <a:avLst/>
            <a:gdLst>
              <a:gd name="connsiteX0" fmla="*/ 0 w 914400"/>
              <a:gd name="connsiteY0" fmla="*/ 478972 h 478972"/>
              <a:gd name="connsiteX1" fmla="*/ 493486 w 914400"/>
              <a:gd name="connsiteY1" fmla="*/ 290286 h 478972"/>
              <a:gd name="connsiteX2" fmla="*/ 914400 w 914400"/>
              <a:gd name="connsiteY2" fmla="*/ 0 h 47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478972">
                <a:moveTo>
                  <a:pt x="0" y="478972"/>
                </a:moveTo>
                <a:cubicBezTo>
                  <a:pt x="170543" y="424543"/>
                  <a:pt x="341086" y="370115"/>
                  <a:pt x="493486" y="290286"/>
                </a:cubicBezTo>
                <a:cubicBezTo>
                  <a:pt x="645886" y="210457"/>
                  <a:pt x="780143" y="105228"/>
                  <a:pt x="914400" y="0"/>
                </a:cubicBezTo>
              </a:path>
            </a:pathLst>
          </a:cu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657601" y="4497010"/>
            <a:ext cx="1364343" cy="597504"/>
          </a:xfrm>
          <a:custGeom>
            <a:avLst/>
            <a:gdLst>
              <a:gd name="connsiteX0" fmla="*/ 0 w 1364343"/>
              <a:gd name="connsiteY0" fmla="*/ 597504 h 597504"/>
              <a:gd name="connsiteX1" fmla="*/ 203200 w 1364343"/>
              <a:gd name="connsiteY1" fmla="*/ 292704 h 597504"/>
              <a:gd name="connsiteX2" fmla="*/ 493486 w 1364343"/>
              <a:gd name="connsiteY2" fmla="*/ 74990 h 597504"/>
              <a:gd name="connsiteX3" fmla="*/ 783771 w 1364343"/>
              <a:gd name="connsiteY3" fmla="*/ 16933 h 597504"/>
              <a:gd name="connsiteX4" fmla="*/ 1045029 w 1364343"/>
              <a:gd name="connsiteY4" fmla="*/ 176590 h 597504"/>
              <a:gd name="connsiteX5" fmla="*/ 1364343 w 1364343"/>
              <a:gd name="connsiteY5" fmla="*/ 597504 h 597504"/>
              <a:gd name="connsiteX6" fmla="*/ 1364343 w 1364343"/>
              <a:gd name="connsiteY6" fmla="*/ 597504 h 5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4343" h="597504">
                <a:moveTo>
                  <a:pt x="0" y="597504"/>
                </a:moveTo>
                <a:cubicBezTo>
                  <a:pt x="60476" y="488647"/>
                  <a:pt x="120952" y="379790"/>
                  <a:pt x="203200" y="292704"/>
                </a:cubicBezTo>
                <a:cubicBezTo>
                  <a:pt x="285448" y="205618"/>
                  <a:pt x="396724" y="120952"/>
                  <a:pt x="493486" y="74990"/>
                </a:cubicBezTo>
                <a:cubicBezTo>
                  <a:pt x="590248" y="29028"/>
                  <a:pt x="691847" y="0"/>
                  <a:pt x="783771" y="16933"/>
                </a:cubicBezTo>
                <a:cubicBezTo>
                  <a:pt x="875695" y="33866"/>
                  <a:pt x="948267" y="79828"/>
                  <a:pt x="1045029" y="176590"/>
                </a:cubicBezTo>
                <a:cubicBezTo>
                  <a:pt x="1141791" y="273352"/>
                  <a:pt x="1364343" y="597504"/>
                  <a:pt x="1364343" y="597504"/>
                </a:cubicBezTo>
                <a:lnTo>
                  <a:pt x="1364343" y="597504"/>
                </a:lnTo>
              </a:path>
            </a:pathLst>
          </a:cu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A2C3C7A4-CFD6-4E51-AA6A-A3F7B47C6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915400" y="892752"/>
            <a:ext cx="2205482" cy="103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F4D6592-0354-490A-822E-9A4E8CF53BCB}"/>
              </a:ext>
            </a:extLst>
          </p:cNvPr>
          <p:cNvSpPr txBox="1"/>
          <p:nvPr/>
        </p:nvSpPr>
        <p:spPr>
          <a:xfrm>
            <a:off x="9205184" y="1330128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09EB51-892B-40E4-BE97-0E1C541AF29C}"/>
              </a:ext>
            </a:extLst>
          </p:cNvPr>
          <p:cNvSpPr txBox="1"/>
          <p:nvPr/>
        </p:nvSpPr>
        <p:spPr>
          <a:xfrm>
            <a:off x="9755831" y="1371774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B268C9-5296-4435-BC9A-E1D1D2F8E772}"/>
              </a:ext>
            </a:extLst>
          </p:cNvPr>
          <p:cNvSpPr txBox="1"/>
          <p:nvPr/>
        </p:nvSpPr>
        <p:spPr>
          <a:xfrm>
            <a:off x="10426788" y="1422674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30683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78">
            <a:extLst>
              <a:ext uri="{FF2B5EF4-FFF2-40B4-BE49-F238E27FC236}">
                <a16:creationId xmlns:a16="http://schemas.microsoft.com/office/drawing/2014/main" id="{A52A5754-5E4C-4972-879C-62A6AA7D8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7256" y="1232517"/>
            <a:ext cx="698516" cy="30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Analogously, we solve for our device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7DC59-08D5-4D15-ABD0-9F1E9CFD797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971080"/>
            <a:ext cx="857408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Solve the equations in different regions independently.</a:t>
            </a:r>
          </a:p>
          <a:p>
            <a:endParaRPr lang="en-US" dirty="0"/>
          </a:p>
          <a:p>
            <a:r>
              <a:rPr lang="en-US" dirty="0"/>
              <a:t>Bring them together by applying boundary conditions.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249723F-E64C-455E-91B3-203E974F0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00147" y="905526"/>
            <a:ext cx="2205482" cy="103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AB5519-4FBC-479B-A100-4DB247DC635E}"/>
              </a:ext>
            </a:extLst>
          </p:cNvPr>
          <p:cNvSpPr txBox="1"/>
          <p:nvPr/>
        </p:nvSpPr>
        <p:spPr>
          <a:xfrm>
            <a:off x="9589931" y="1342902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EE7B56-718E-4A06-92F5-183C1E155C84}"/>
              </a:ext>
            </a:extLst>
          </p:cNvPr>
          <p:cNvSpPr txBox="1"/>
          <p:nvPr/>
        </p:nvSpPr>
        <p:spPr>
          <a:xfrm>
            <a:off x="10140578" y="1384548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392373-9475-4ED0-891C-AFAA354EF8E1}"/>
              </a:ext>
            </a:extLst>
          </p:cNvPr>
          <p:cNvSpPr txBox="1"/>
          <p:nvPr/>
        </p:nvSpPr>
        <p:spPr>
          <a:xfrm>
            <a:off x="10811535" y="1435448"/>
            <a:ext cx="268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1499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2: Transient, Uniform Illumination, Uniform doping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139950" y="1277467"/>
          <a:ext cx="26987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064" imgH="418893" progId="Equation.DSMT4">
                  <p:embed/>
                </p:oleObj>
              </mc:Choice>
              <mc:Fallback>
                <p:oleObj name="Equation" r:id="rId2" imgW="1460064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50" y="1277467"/>
                        <a:ext cx="26987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623300" y="2032000"/>
            <a:ext cx="1244600" cy="457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636000" y="2032000"/>
            <a:ext cx="12446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102825" y="2070101"/>
            <a:ext cx="3558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8763000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89296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91201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93233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94900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96805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5" name="Object 22"/>
          <p:cNvGraphicFramePr>
            <a:graphicFrameLocks noChangeAspect="1"/>
          </p:cNvGraphicFramePr>
          <p:nvPr/>
        </p:nvGraphicFramePr>
        <p:xfrm>
          <a:off x="5384801" y="1461617"/>
          <a:ext cx="26384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678" imgH="228738" progId="Equation.DSMT4">
                  <p:embed/>
                </p:oleObj>
              </mc:Choice>
              <mc:Fallback>
                <p:oleObj name="Equation" r:id="rId4" imgW="1396678" imgH="228738" progId="Equation.DSMT4">
                  <p:embed/>
                  <p:pic>
                    <p:nvPicPr>
                      <p:cNvPr id="15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1" y="1461617"/>
                        <a:ext cx="26384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ine 23"/>
          <p:cNvSpPr>
            <a:spLocks noChangeShapeType="1"/>
          </p:cNvSpPr>
          <p:nvPr/>
        </p:nvSpPr>
        <p:spPr bwMode="auto">
          <a:xfrm flipV="1">
            <a:off x="3060700" y="1220317"/>
            <a:ext cx="317500" cy="850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413646" y="971081"/>
            <a:ext cx="14173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(uniform)</a:t>
            </a:r>
          </a:p>
        </p:txBody>
      </p:sp>
      <p:graphicFrame>
        <p:nvGraphicFramePr>
          <p:cNvPr id="18" name="Object 25"/>
          <p:cNvGraphicFramePr>
            <a:graphicFrameLocks noChangeAspect="1"/>
          </p:cNvGraphicFramePr>
          <p:nvPr/>
        </p:nvGraphicFramePr>
        <p:xfrm>
          <a:off x="2162175" y="2416172"/>
          <a:ext cx="26050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09356" imgH="431570" progId="Equation.DSMT4">
                  <p:embed/>
                </p:oleObj>
              </mc:Choice>
              <mc:Fallback>
                <p:oleObj name="Equation" r:id="rId6" imgW="1409356" imgH="431570" progId="Equation.DSMT4">
                  <p:embed/>
                  <p:pic>
                    <p:nvPicPr>
                      <p:cNvPr id="18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2416172"/>
                        <a:ext cx="2605088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26"/>
          <p:cNvSpPr>
            <a:spLocks noChangeShapeType="1"/>
          </p:cNvSpPr>
          <p:nvPr/>
        </p:nvSpPr>
        <p:spPr bwMode="auto">
          <a:xfrm flipV="1">
            <a:off x="2516188" y="2471734"/>
            <a:ext cx="13970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8227432" y="2760664"/>
            <a:ext cx="234230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Acceptor doped</a:t>
            </a:r>
          </a:p>
        </p:txBody>
      </p:sp>
      <p:graphicFrame>
        <p:nvGraphicFramePr>
          <p:cNvPr id="21" name="Object 32"/>
          <p:cNvGraphicFramePr>
            <a:graphicFrameLocks noChangeAspect="1"/>
          </p:cNvGraphicFramePr>
          <p:nvPr/>
        </p:nvGraphicFramePr>
        <p:xfrm>
          <a:off x="2003426" y="3670390"/>
          <a:ext cx="2746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85418" imgH="418893" progId="Equation.DSMT4">
                  <p:embed/>
                </p:oleObj>
              </mc:Choice>
              <mc:Fallback>
                <p:oleObj name="Equation" r:id="rId8" imgW="1485418" imgH="418893" progId="Equation.DSMT4">
                  <p:embed/>
                  <p:pic>
                    <p:nvPicPr>
                      <p:cNvPr id="21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6" y="3670390"/>
                        <a:ext cx="27463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3"/>
          <p:cNvGraphicFramePr>
            <a:graphicFrameLocks noChangeAspect="1"/>
          </p:cNvGraphicFramePr>
          <p:nvPr/>
        </p:nvGraphicFramePr>
        <p:xfrm>
          <a:off x="5051426" y="3868828"/>
          <a:ext cx="25431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45970" imgH="241415" progId="Equation.DSMT4">
                  <p:embed/>
                </p:oleObj>
              </mc:Choice>
              <mc:Fallback>
                <p:oleObj name="Equation" r:id="rId10" imgW="1345970" imgH="241415" progId="Equation.DSMT4">
                  <p:embed/>
                  <p:pic>
                    <p:nvPicPr>
                      <p:cNvPr id="22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26" y="3868828"/>
                        <a:ext cx="2543175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Line 34"/>
          <p:cNvSpPr>
            <a:spLocks noChangeShapeType="1"/>
          </p:cNvSpPr>
          <p:nvPr/>
        </p:nvSpPr>
        <p:spPr bwMode="auto">
          <a:xfrm flipV="1">
            <a:off x="2947988" y="3613240"/>
            <a:ext cx="317500" cy="850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3300934" y="3364003"/>
            <a:ext cx="14173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(uniform)</a:t>
            </a:r>
          </a:p>
        </p:txBody>
      </p:sp>
      <p:graphicFrame>
        <p:nvGraphicFramePr>
          <p:cNvPr id="25" name="Object 36"/>
          <p:cNvGraphicFramePr>
            <a:graphicFrameLocks noChangeAspect="1"/>
          </p:cNvGraphicFramePr>
          <p:nvPr/>
        </p:nvGraphicFramePr>
        <p:xfrm>
          <a:off x="2036763" y="4718047"/>
          <a:ext cx="26289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22033" imgH="444247" progId="Equation.DSMT4">
                  <p:embed/>
                </p:oleObj>
              </mc:Choice>
              <mc:Fallback>
                <p:oleObj name="Equation" r:id="rId12" imgW="1422033" imgH="444247" progId="Equation.DSMT4">
                  <p:embed/>
                  <p:pic>
                    <p:nvPicPr>
                      <p:cNvPr id="2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4718047"/>
                        <a:ext cx="26289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Line 37"/>
          <p:cNvSpPr>
            <a:spLocks noChangeShapeType="1"/>
          </p:cNvSpPr>
          <p:nvPr/>
        </p:nvSpPr>
        <p:spPr bwMode="auto">
          <a:xfrm flipV="1">
            <a:off x="2403475" y="4783974"/>
            <a:ext cx="13970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5069608" y="4773176"/>
            <a:ext cx="222208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Majority carrier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2"/>
              <p:cNvSpPr txBox="1"/>
              <p:nvPr/>
            </p:nvSpPr>
            <p:spPr bwMode="auto">
              <a:xfrm>
                <a:off x="2117725" y="5976938"/>
                <a:ext cx="7566025" cy="525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7725" y="5976938"/>
                <a:ext cx="7566025" cy="5254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urved Connector 30"/>
          <p:cNvCxnSpPr/>
          <p:nvPr/>
        </p:nvCxnSpPr>
        <p:spPr>
          <a:xfrm flipV="1">
            <a:off x="4098941" y="2334912"/>
            <a:ext cx="1651415" cy="136823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750356" y="2008016"/>
            <a:ext cx="288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Recall Shockley-Read-Hall</a:t>
            </a:r>
          </a:p>
        </p:txBody>
      </p:sp>
      <p:cxnSp>
        <p:nvCxnSpPr>
          <p:cNvPr id="33" name="Curved Connector 32"/>
          <p:cNvCxnSpPr/>
          <p:nvPr/>
        </p:nvCxnSpPr>
        <p:spPr>
          <a:xfrm flipV="1">
            <a:off x="6138348" y="5976938"/>
            <a:ext cx="1148685" cy="136822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326430" y="5217265"/>
            <a:ext cx="449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Electric field still zero because new carriers balance</a:t>
            </a:r>
          </a:p>
        </p:txBody>
      </p:sp>
      <p:pic>
        <p:nvPicPr>
          <p:cNvPr id="35" name="Picture 1378">
            <a:extLst>
              <a:ext uri="{FF2B5EF4-FFF2-40B4-BE49-F238E27FC236}">
                <a16:creationId xmlns:a16="http://schemas.microsoft.com/office/drawing/2014/main" id="{C50FBF53-6C36-4BF3-BAF8-AE95C3C17A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/>
          <a:srcRect l="4152"/>
          <a:stretch/>
        </p:blipFill>
        <p:spPr bwMode="auto">
          <a:xfrm>
            <a:off x="9477540" y="748205"/>
            <a:ext cx="2422376" cy="110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37078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9" grpId="0" animBg="1"/>
      <p:bldP spid="23" grpId="0" animBg="1"/>
      <p:bldP spid="24" grpId="0"/>
      <p:bldP spid="26" grpId="0" animBg="1"/>
      <p:bldP spid="27" grpId="0"/>
      <p:bldP spid="32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224C47-1044-4851-95FE-4B017047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650" y="791431"/>
            <a:ext cx="2219950" cy="1026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2: Transient, Uniform Illumination, Uniform doping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139950" y="1277467"/>
          <a:ext cx="26987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60064" imgH="418893" progId="Equation.DSMT4">
                  <p:embed/>
                </p:oleObj>
              </mc:Choice>
              <mc:Fallback>
                <p:oleObj name="Equation" r:id="rId3" imgW="1460064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50" y="1277467"/>
                        <a:ext cx="269875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623300" y="2032000"/>
            <a:ext cx="1244600" cy="457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636000" y="2032000"/>
            <a:ext cx="12446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102825" y="2070101"/>
            <a:ext cx="3558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8763000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89296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91201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93233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94900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96805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5" name="Object 22"/>
          <p:cNvGraphicFramePr>
            <a:graphicFrameLocks noChangeAspect="1"/>
          </p:cNvGraphicFramePr>
          <p:nvPr/>
        </p:nvGraphicFramePr>
        <p:xfrm>
          <a:off x="5384801" y="1461617"/>
          <a:ext cx="26384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6678" imgH="228738" progId="Equation.DSMT4">
                  <p:embed/>
                </p:oleObj>
              </mc:Choice>
              <mc:Fallback>
                <p:oleObj name="Equation" r:id="rId5" imgW="1396678" imgH="228738" progId="Equation.DSMT4">
                  <p:embed/>
                  <p:pic>
                    <p:nvPicPr>
                      <p:cNvPr id="15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1" y="1461617"/>
                        <a:ext cx="26384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ine 23"/>
          <p:cNvSpPr>
            <a:spLocks noChangeShapeType="1"/>
          </p:cNvSpPr>
          <p:nvPr/>
        </p:nvSpPr>
        <p:spPr bwMode="auto">
          <a:xfrm flipV="1">
            <a:off x="3060700" y="1220317"/>
            <a:ext cx="317500" cy="850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413646" y="971081"/>
            <a:ext cx="14173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(uniform)</a:t>
            </a:r>
          </a:p>
        </p:txBody>
      </p:sp>
      <p:graphicFrame>
        <p:nvGraphicFramePr>
          <p:cNvPr id="18" name="Object 25"/>
          <p:cNvGraphicFramePr>
            <a:graphicFrameLocks noChangeAspect="1"/>
          </p:cNvGraphicFramePr>
          <p:nvPr/>
        </p:nvGraphicFramePr>
        <p:xfrm>
          <a:off x="2162175" y="2416172"/>
          <a:ext cx="26050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356" imgH="431570" progId="Equation.DSMT4">
                  <p:embed/>
                </p:oleObj>
              </mc:Choice>
              <mc:Fallback>
                <p:oleObj name="Equation" r:id="rId7" imgW="1409356" imgH="431570" progId="Equation.DSMT4">
                  <p:embed/>
                  <p:pic>
                    <p:nvPicPr>
                      <p:cNvPr id="18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2416172"/>
                        <a:ext cx="2605088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26"/>
          <p:cNvSpPr>
            <a:spLocks noChangeShapeType="1"/>
          </p:cNvSpPr>
          <p:nvPr/>
        </p:nvSpPr>
        <p:spPr bwMode="auto">
          <a:xfrm flipV="1">
            <a:off x="2516188" y="2471734"/>
            <a:ext cx="13970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8227432" y="2760664"/>
            <a:ext cx="234230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Acceptor doped</a:t>
            </a:r>
          </a:p>
        </p:txBody>
      </p:sp>
      <p:graphicFrame>
        <p:nvGraphicFramePr>
          <p:cNvPr id="21" name="Object 32"/>
          <p:cNvGraphicFramePr>
            <a:graphicFrameLocks noChangeAspect="1"/>
          </p:cNvGraphicFramePr>
          <p:nvPr/>
        </p:nvGraphicFramePr>
        <p:xfrm>
          <a:off x="2003426" y="3670390"/>
          <a:ext cx="27463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85418" imgH="418893" progId="Equation.DSMT4">
                  <p:embed/>
                </p:oleObj>
              </mc:Choice>
              <mc:Fallback>
                <p:oleObj name="Equation" r:id="rId9" imgW="1485418" imgH="418893" progId="Equation.DSMT4">
                  <p:embed/>
                  <p:pic>
                    <p:nvPicPr>
                      <p:cNvPr id="21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6" y="3670390"/>
                        <a:ext cx="2746375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3"/>
          <p:cNvGraphicFramePr>
            <a:graphicFrameLocks noChangeAspect="1"/>
          </p:cNvGraphicFramePr>
          <p:nvPr/>
        </p:nvGraphicFramePr>
        <p:xfrm>
          <a:off x="5051426" y="3868828"/>
          <a:ext cx="254317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45970" imgH="241415" progId="Equation.DSMT4">
                  <p:embed/>
                </p:oleObj>
              </mc:Choice>
              <mc:Fallback>
                <p:oleObj name="Equation" r:id="rId11" imgW="1345970" imgH="241415" progId="Equation.DSMT4">
                  <p:embed/>
                  <p:pic>
                    <p:nvPicPr>
                      <p:cNvPr id="22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26" y="3868828"/>
                        <a:ext cx="2543175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Line 34"/>
          <p:cNvSpPr>
            <a:spLocks noChangeShapeType="1"/>
          </p:cNvSpPr>
          <p:nvPr/>
        </p:nvSpPr>
        <p:spPr bwMode="auto">
          <a:xfrm flipV="1">
            <a:off x="2947988" y="3613240"/>
            <a:ext cx="317500" cy="850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Text Box 35"/>
          <p:cNvSpPr txBox="1">
            <a:spLocks noChangeArrowheads="1"/>
          </p:cNvSpPr>
          <p:nvPr/>
        </p:nvSpPr>
        <p:spPr bwMode="auto">
          <a:xfrm>
            <a:off x="3300934" y="3364003"/>
            <a:ext cx="14173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(uniform)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2"/>
              <p:cNvSpPr txBox="1"/>
              <p:nvPr/>
            </p:nvSpPr>
            <p:spPr bwMode="auto">
              <a:xfrm>
                <a:off x="2117725" y="5976938"/>
                <a:ext cx="7566025" cy="525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7725" y="5976938"/>
                <a:ext cx="7566025" cy="52546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urved Connector 30"/>
          <p:cNvCxnSpPr/>
          <p:nvPr/>
        </p:nvCxnSpPr>
        <p:spPr>
          <a:xfrm flipV="1">
            <a:off x="4098941" y="2334912"/>
            <a:ext cx="1651415" cy="136823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750356" y="2008016"/>
            <a:ext cx="2885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Recall Shockley-Read-Hall</a:t>
            </a:r>
          </a:p>
        </p:txBody>
      </p:sp>
      <p:cxnSp>
        <p:nvCxnSpPr>
          <p:cNvPr id="33" name="Curved Connector 32"/>
          <p:cNvCxnSpPr/>
          <p:nvPr/>
        </p:nvCxnSpPr>
        <p:spPr>
          <a:xfrm flipV="1">
            <a:off x="6138348" y="5976938"/>
            <a:ext cx="1148685" cy="136822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326430" y="5217265"/>
            <a:ext cx="449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Electric field still zero because new carriers balance</a:t>
            </a:r>
          </a:p>
        </p:txBody>
      </p:sp>
    </p:spTree>
    <p:extLst>
      <p:ext uri="{BB962C8B-B14F-4D97-AF65-F5344CB8AC3E}">
        <p14:creationId xmlns:p14="http://schemas.microsoft.com/office/powerpoint/2010/main" val="975598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9" grpId="0" animBg="1"/>
      <p:bldP spid="23" grpId="0" animBg="1"/>
      <p:bldP spid="24" grpId="0"/>
      <p:bldP spid="32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Transient, Uniform Illumination, </a:t>
            </a:r>
            <a:br>
              <a:rPr lang="en-US" dirty="0"/>
            </a:br>
            <a:r>
              <a:rPr lang="en-US" dirty="0"/>
              <a:t>Uniform doping, No applied electric field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623300" y="2032000"/>
            <a:ext cx="1244600" cy="457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36000" y="2032000"/>
            <a:ext cx="12446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102825" y="2070101"/>
            <a:ext cx="3558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8763000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89296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91201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9323388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94900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9680575" y="15763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969402"/>
              </p:ext>
            </p:extLst>
          </p:nvPr>
        </p:nvGraphicFramePr>
        <p:xfrm>
          <a:off x="2231186" y="1540799"/>
          <a:ext cx="2617787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276" imgH="431831" progId="Equation.DSMT4">
                  <p:embed/>
                </p:oleObj>
              </mc:Choice>
              <mc:Fallback>
                <p:oleObj name="Equation" r:id="rId2" imgW="1143276" imgH="431831" progId="Equation.DSMT4">
                  <p:embed/>
                  <p:pic>
                    <p:nvPicPr>
                      <p:cNvPr id="1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1186" y="1540799"/>
                        <a:ext cx="2617787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8"/>
          <p:cNvGraphicFramePr>
            <a:graphicFrameLocks noChangeAspect="1"/>
          </p:cNvGraphicFramePr>
          <p:nvPr/>
        </p:nvGraphicFramePr>
        <p:xfrm>
          <a:off x="2232026" y="2667282"/>
          <a:ext cx="29765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585" imgH="228738" progId="Equation.DSMT4">
                  <p:embed/>
                </p:oleObj>
              </mc:Choice>
              <mc:Fallback>
                <p:oleObj name="Equation" r:id="rId4" imgW="1282585" imgH="228738" progId="Equation.DSMT4">
                  <p:embed/>
                  <p:pic>
                    <p:nvPicPr>
                      <p:cNvPr id="15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6" y="2667282"/>
                        <a:ext cx="297656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9"/>
          <p:cNvGraphicFramePr>
            <a:graphicFrameLocks noChangeAspect="1"/>
          </p:cNvGraphicFramePr>
          <p:nvPr/>
        </p:nvGraphicFramePr>
        <p:xfrm>
          <a:off x="2509628" y="5702278"/>
          <a:ext cx="3900487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0772" imgH="279446" progId="Equation.DSMT4">
                  <p:embed/>
                </p:oleObj>
              </mc:Choice>
              <mc:Fallback>
                <p:oleObj name="Equation" r:id="rId6" imgW="1510772" imgH="279446" progId="Equation.DSMT4">
                  <p:embed/>
                  <p:pic>
                    <p:nvPicPr>
                      <p:cNvPr id="16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9628" y="5702278"/>
                        <a:ext cx="3900487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8227432" y="2760664"/>
            <a:ext cx="234230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Acceptor doped</a:t>
            </a:r>
          </a:p>
        </p:txBody>
      </p:sp>
      <p:graphicFrame>
        <p:nvGraphicFramePr>
          <p:cNvPr id="18" name="Object 24"/>
          <p:cNvGraphicFramePr>
            <a:graphicFrameLocks noChangeAspect="1"/>
          </p:cNvGraphicFramePr>
          <p:nvPr/>
        </p:nvGraphicFramePr>
        <p:xfrm>
          <a:off x="2194112" y="3671795"/>
          <a:ext cx="4602163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8957" imgH="431570" progId="Equation.3">
                  <p:embed/>
                </p:oleObj>
              </mc:Choice>
              <mc:Fallback>
                <p:oleObj name="Equation" r:id="rId8" imgW="1878957" imgH="431570" progId="Equation.3">
                  <p:embed/>
                  <p:pic>
                    <p:nvPicPr>
                      <p:cNvPr id="1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112" y="3671795"/>
                        <a:ext cx="4602163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Freeform 26"/>
          <p:cNvSpPr>
            <a:spLocks/>
          </p:cNvSpPr>
          <p:nvPr/>
        </p:nvSpPr>
        <p:spPr bwMode="auto">
          <a:xfrm>
            <a:off x="7581900" y="3911600"/>
            <a:ext cx="2413000" cy="194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24"/>
              </a:cxn>
              <a:cxn ang="0">
                <a:pos x="1520" y="1224"/>
              </a:cxn>
            </a:cxnLst>
            <a:rect l="0" t="0" r="r" b="b"/>
            <a:pathLst>
              <a:path w="1520" h="1224">
                <a:moveTo>
                  <a:pt x="0" y="0"/>
                </a:moveTo>
                <a:lnTo>
                  <a:pt x="0" y="1224"/>
                </a:lnTo>
                <a:lnTo>
                  <a:pt x="1520" y="122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Freeform 27"/>
          <p:cNvSpPr>
            <a:spLocks/>
          </p:cNvSpPr>
          <p:nvPr/>
        </p:nvSpPr>
        <p:spPr bwMode="auto">
          <a:xfrm>
            <a:off x="7581900" y="4297364"/>
            <a:ext cx="2400300" cy="1582737"/>
          </a:xfrm>
          <a:custGeom>
            <a:avLst/>
            <a:gdLst/>
            <a:ahLst/>
            <a:cxnLst>
              <a:cxn ang="0">
                <a:pos x="0" y="997"/>
              </a:cxn>
              <a:cxn ang="0">
                <a:pos x="312" y="437"/>
              </a:cxn>
              <a:cxn ang="0">
                <a:pos x="704" y="69"/>
              </a:cxn>
              <a:cxn ang="0">
                <a:pos x="1512" y="21"/>
              </a:cxn>
            </a:cxnLst>
            <a:rect l="0" t="0" r="r" b="b"/>
            <a:pathLst>
              <a:path w="1512" h="997">
                <a:moveTo>
                  <a:pt x="0" y="997"/>
                </a:moveTo>
                <a:cubicBezTo>
                  <a:pt x="97" y="794"/>
                  <a:pt x="195" y="592"/>
                  <a:pt x="312" y="437"/>
                </a:cubicBezTo>
                <a:cubicBezTo>
                  <a:pt x="429" y="282"/>
                  <a:pt x="504" y="138"/>
                  <a:pt x="704" y="69"/>
                </a:cubicBezTo>
                <a:cubicBezTo>
                  <a:pt x="904" y="0"/>
                  <a:pt x="1377" y="32"/>
                  <a:pt x="1512" y="21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8924880" y="5440364"/>
            <a:ext cx="7665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time</a:t>
            </a:r>
          </a:p>
        </p:txBody>
      </p:sp>
      <p:cxnSp>
        <p:nvCxnSpPr>
          <p:cNvPr id="22" name="Curved Connector 21"/>
          <p:cNvCxnSpPr/>
          <p:nvPr/>
        </p:nvCxnSpPr>
        <p:spPr>
          <a:xfrm flipV="1">
            <a:off x="4459872" y="3496009"/>
            <a:ext cx="1148685" cy="136822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08556" y="3302463"/>
            <a:ext cx="4495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carriers yet generated…</a:t>
            </a:r>
          </a:p>
        </p:txBody>
      </p:sp>
      <p:cxnSp>
        <p:nvCxnSpPr>
          <p:cNvPr id="26" name="Curved Connector 25"/>
          <p:cNvCxnSpPr/>
          <p:nvPr/>
        </p:nvCxnSpPr>
        <p:spPr>
          <a:xfrm>
            <a:off x="3062006" y="4889510"/>
            <a:ext cx="942057" cy="193547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004062" y="4729070"/>
            <a:ext cx="4495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Steady state, no change </a:t>
            </a:r>
            <a:br>
              <a:rPr lang="en-US" dirty="0"/>
            </a:br>
            <a:r>
              <a:rPr lang="en-US" dirty="0"/>
              <a:t>in carriers with time…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846AC0-F7CF-45CA-B106-6D26800296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8650" y="791431"/>
            <a:ext cx="2219950" cy="1026986"/>
          </a:xfrm>
          <a:prstGeom prst="rect">
            <a:avLst/>
          </a:prstGeom>
        </p:spPr>
      </p:pic>
      <p:graphicFrame>
        <p:nvGraphicFramePr>
          <p:cNvPr id="29" name="Object 25">
            <a:extLst>
              <a:ext uri="{FF2B5EF4-FFF2-40B4-BE49-F238E27FC236}">
                <a16:creationId xmlns:a16="http://schemas.microsoft.com/office/drawing/2014/main" id="{A4D6BBB1-0DD3-4FB7-9DC6-53816444CE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435857"/>
              </p:ext>
            </p:extLst>
          </p:nvPr>
        </p:nvGraphicFramePr>
        <p:xfrm>
          <a:off x="2243885" y="734845"/>
          <a:ext cx="26050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09356" imgH="431570" progId="Equation.DSMT4">
                  <p:embed/>
                </p:oleObj>
              </mc:Choice>
              <mc:Fallback>
                <p:oleObj name="Equation" r:id="rId11" imgW="1409356" imgH="431570" progId="Equation.DSMT4">
                  <p:embed/>
                  <p:pic>
                    <p:nvPicPr>
                      <p:cNvPr id="18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885" y="734845"/>
                        <a:ext cx="2605088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Line 26">
            <a:extLst>
              <a:ext uri="{FF2B5EF4-FFF2-40B4-BE49-F238E27FC236}">
                <a16:creationId xmlns:a16="http://schemas.microsoft.com/office/drawing/2014/main" id="{697BB8FE-0026-464B-8EDA-1552306D97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6038" y="817375"/>
            <a:ext cx="13970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5768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1" grpId="0"/>
      <p:bldP spid="23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58BA4D2-22AB-41D2-BED0-85778EFC5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855866"/>
            <a:ext cx="3230685" cy="1494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1: </a:t>
            </a:r>
            <a:br>
              <a:rPr lang="en-US" dirty="0"/>
            </a:br>
            <a:r>
              <a:rPr lang="en-US" dirty="0"/>
              <a:t>One sided Minority Diffusion at steady state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833046" y="855866"/>
          <a:ext cx="2784475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62240" imgH="1096920" progId="Equation.3">
                  <p:embed/>
                </p:oleObj>
              </mc:Choice>
              <mc:Fallback>
                <p:oleObj name="Equation" r:id="rId4" imgW="1362240" imgH="1096920" progId="Equation.3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46" y="855866"/>
                        <a:ext cx="2784475" cy="224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092700" y="2578100"/>
            <a:ext cx="1244600" cy="457200"/>
          </a:xfrm>
          <a:prstGeom prst="rect">
            <a:avLst/>
          </a:prstGeom>
          <a:solidFill>
            <a:srgbClr val="EF8C7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latin typeface="+mn-lt"/>
              </a:rPr>
              <a:t>1</a:t>
            </a:r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5080000" y="2552700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Line 14"/>
          <p:cNvSpPr>
            <a:spLocks noChangeShapeType="1"/>
          </p:cNvSpPr>
          <p:nvPr/>
        </p:nvSpPr>
        <p:spPr bwMode="auto">
          <a:xfrm flipH="1">
            <a:off x="4724400" y="2768600"/>
            <a:ext cx="35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 rot="5400000" flipH="1">
            <a:off x="6604000" y="24907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22"/>
          <p:cNvGraphicFramePr>
            <a:graphicFrameLocks noChangeAspect="1"/>
          </p:cNvGraphicFramePr>
          <p:nvPr/>
        </p:nvGraphicFramePr>
        <p:xfrm>
          <a:off x="1928813" y="4997186"/>
          <a:ext cx="734377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720960" imgH="594000" progId="Equation.3">
                  <p:embed/>
                </p:oleObj>
              </mc:Choice>
              <mc:Fallback>
                <p:oleObj name="Equation" r:id="rId6" imgW="3720960" imgH="594000" progId="Equation.3">
                  <p:embed/>
                  <p:pic>
                    <p:nvPicPr>
                      <p:cNvPr id="1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4997186"/>
                        <a:ext cx="734377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31"/>
          <p:cNvSpPr>
            <a:spLocks noChangeShapeType="1"/>
          </p:cNvSpPr>
          <p:nvPr/>
        </p:nvSpPr>
        <p:spPr bwMode="auto">
          <a:xfrm flipV="1">
            <a:off x="3911600" y="3467100"/>
            <a:ext cx="2667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32"/>
          <p:cNvSpPr>
            <a:spLocks noChangeShapeType="1"/>
          </p:cNvSpPr>
          <p:nvPr/>
        </p:nvSpPr>
        <p:spPr bwMode="auto">
          <a:xfrm flipV="1">
            <a:off x="4814095" y="4876800"/>
            <a:ext cx="596105" cy="47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33"/>
          <p:cNvSpPr>
            <a:spLocks noChangeShapeType="1"/>
          </p:cNvSpPr>
          <p:nvPr/>
        </p:nvSpPr>
        <p:spPr bwMode="auto">
          <a:xfrm flipH="1">
            <a:off x="5600700" y="3568700"/>
            <a:ext cx="228600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34"/>
          <p:cNvSpPr>
            <a:spLocks noChangeShapeType="1"/>
          </p:cNvSpPr>
          <p:nvPr/>
        </p:nvSpPr>
        <p:spPr bwMode="auto">
          <a:xfrm flipH="1">
            <a:off x="6096000" y="3632200"/>
            <a:ext cx="2540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5" name="Object 35"/>
          <p:cNvGraphicFramePr>
            <a:graphicFrameLocks noChangeAspect="1"/>
          </p:cNvGraphicFramePr>
          <p:nvPr/>
        </p:nvGraphicFramePr>
        <p:xfrm>
          <a:off x="7475539" y="4041776"/>
          <a:ext cx="14493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370" imgH="418893" progId="Equation.3">
                  <p:embed/>
                </p:oleObj>
              </mc:Choice>
              <mc:Fallback>
                <p:oleObj name="Equation" r:id="rId8" imgW="736370" imgH="418893" progId="Equation.3">
                  <p:embed/>
                  <p:pic>
                    <p:nvPicPr>
                      <p:cNvPr id="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539" y="4041776"/>
                        <a:ext cx="14493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ine 37"/>
          <p:cNvSpPr>
            <a:spLocks noChangeShapeType="1"/>
          </p:cNvSpPr>
          <p:nvPr/>
        </p:nvSpPr>
        <p:spPr bwMode="auto">
          <a:xfrm rot="5400000" flipH="1">
            <a:off x="6605588" y="2695575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4615869" y="1643064"/>
            <a:ext cx="2342309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+mn-lt"/>
              </a:rPr>
              <a:t>Steady state</a:t>
            </a:r>
          </a:p>
          <a:p>
            <a:pPr algn="ctr"/>
            <a:r>
              <a:rPr lang="en-US">
                <a:latin typeface="+mn-lt"/>
              </a:rPr>
              <a:t>Acceptor doped</a:t>
            </a:r>
          </a:p>
        </p:txBody>
      </p:sp>
      <p:sp>
        <p:nvSpPr>
          <p:cNvPr id="18" name="AutoShape 39"/>
          <p:cNvSpPr>
            <a:spLocks/>
          </p:cNvSpPr>
          <p:nvPr/>
        </p:nvSpPr>
        <p:spPr bwMode="auto">
          <a:xfrm>
            <a:off x="6743700" y="3581400"/>
            <a:ext cx="355600" cy="2133600"/>
          </a:xfrm>
          <a:prstGeom prst="leftBrace">
            <a:avLst>
              <a:gd name="adj1" fmla="val 500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918994" name="Object 594"/>
          <p:cNvGraphicFramePr>
            <a:graphicFrameLocks noChangeAspect="1"/>
          </p:cNvGraphicFramePr>
          <p:nvPr/>
        </p:nvGraphicFramePr>
        <p:xfrm>
          <a:off x="3795714" y="3486150"/>
          <a:ext cx="268128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20480" imgH="431640" progId="Equation.DSMT4">
                  <p:embed/>
                </p:oleObj>
              </mc:Choice>
              <mc:Fallback>
                <p:oleObj name="Equation" r:id="rId10" imgW="1320480" imgH="431640" progId="Equation.DSMT4">
                  <p:embed/>
                  <p:pic>
                    <p:nvPicPr>
                      <p:cNvPr id="2918994" name="Object 5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714" y="3486150"/>
                        <a:ext cx="2681287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995" name="Object 5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439442"/>
              </p:ext>
            </p:extLst>
          </p:nvPr>
        </p:nvGraphicFramePr>
        <p:xfrm>
          <a:off x="3713163" y="4749800"/>
          <a:ext cx="279876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22033" imgH="393539" progId="Equation.DSMT4">
                  <p:embed/>
                </p:oleObj>
              </mc:Choice>
              <mc:Fallback>
                <p:oleObj name="Equation" r:id="rId12" imgW="1422033" imgH="393539" progId="Equation.DSMT4">
                  <p:embed/>
                  <p:pic>
                    <p:nvPicPr>
                      <p:cNvPr id="2918995" name="Object 5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3163" y="4749800"/>
                        <a:ext cx="279876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 rot="5400000" flipH="1" flipV="1">
            <a:off x="9310641" y="2391319"/>
            <a:ext cx="4303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082043" y="2579579"/>
            <a:ext cx="1439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Trap-free</a:t>
            </a:r>
          </a:p>
        </p:txBody>
      </p:sp>
    </p:spTree>
    <p:extLst>
      <p:ext uri="{BB962C8B-B14F-4D97-AF65-F5344CB8AC3E}">
        <p14:creationId xmlns:p14="http://schemas.microsoft.com/office/powerpoint/2010/main" val="3427393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49738" y="1976719"/>
            <a:ext cx="293091" cy="47064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7089041" y="2730642"/>
            <a:ext cx="2151529" cy="1588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One sided Minority Diffusion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084557" y="1981200"/>
            <a:ext cx="2146300" cy="457200"/>
          </a:xfrm>
          <a:prstGeom prst="rect">
            <a:avLst/>
          </a:prstGeom>
          <a:solidFill>
            <a:srgbClr val="EF8C7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>
            <a:off x="6492323" y="2209023"/>
            <a:ext cx="35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2070523" y="3016250"/>
          <a:ext cx="4678362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5960" imgH="660240" progId="Equation.DSMT4">
                  <p:embed/>
                </p:oleObj>
              </mc:Choice>
              <mc:Fallback>
                <p:oleObj name="Equation" r:id="rId2" imgW="2145960" imgH="660240" progId="Equation.DSMT4">
                  <p:embed/>
                  <p:pic>
                    <p:nvPicPr>
                      <p:cNvPr id="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0523" y="3016250"/>
                        <a:ext cx="4678362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1"/>
          <p:cNvGraphicFramePr>
            <a:graphicFrameLocks noChangeAspect="1"/>
          </p:cNvGraphicFramePr>
          <p:nvPr/>
        </p:nvGraphicFramePr>
        <p:xfrm>
          <a:off x="1882775" y="5454650"/>
          <a:ext cx="3289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541" imgH="431570" progId="Equation.DSMT4">
                  <p:embed/>
                </p:oleObj>
              </mc:Choice>
              <mc:Fallback>
                <p:oleObj name="Equation" r:id="rId4" imgW="1777541" imgH="431570" progId="Equation.DSMT4">
                  <p:embed/>
                  <p:pic>
                    <p:nvPicPr>
                      <p:cNvPr id="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5454650"/>
                        <a:ext cx="32893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2"/>
          <p:cNvGraphicFramePr>
            <a:graphicFrameLocks noChangeAspect="1"/>
          </p:cNvGraphicFramePr>
          <p:nvPr/>
        </p:nvGraphicFramePr>
        <p:xfrm>
          <a:off x="2019300" y="2380719"/>
          <a:ext cx="269398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29910" imgH="203384" progId="Equation.DSMT4">
                  <p:embed/>
                </p:oleObj>
              </mc:Choice>
              <mc:Fallback>
                <p:oleObj name="Equation" r:id="rId6" imgW="1129910" imgH="203384" progId="Equation.DSMT4">
                  <p:embed/>
                  <p:pic>
                    <p:nvPicPr>
                      <p:cNvPr id="1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0" y="2380719"/>
                        <a:ext cx="269398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 24"/>
          <p:cNvSpPr>
            <a:spLocks/>
          </p:cNvSpPr>
          <p:nvPr/>
        </p:nvSpPr>
        <p:spPr bwMode="auto">
          <a:xfrm flipH="1">
            <a:off x="7383626" y="4013200"/>
            <a:ext cx="2413000" cy="1943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24"/>
              </a:cxn>
              <a:cxn ang="0">
                <a:pos x="1520" y="1224"/>
              </a:cxn>
            </a:cxnLst>
            <a:rect l="0" t="0" r="r" b="b"/>
            <a:pathLst>
              <a:path w="1520" h="1224">
                <a:moveTo>
                  <a:pt x="0" y="0"/>
                </a:moveTo>
                <a:lnTo>
                  <a:pt x="0" y="1224"/>
                </a:lnTo>
                <a:lnTo>
                  <a:pt x="1520" y="122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 flipH="1">
            <a:off x="6782052" y="5681664"/>
            <a:ext cx="40748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x’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7594600" y="4267200"/>
            <a:ext cx="2070100" cy="15875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09309" y="2500605"/>
            <a:ext cx="35618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7" name="Freeform 16"/>
          <p:cNvSpPr/>
          <p:nvPr/>
        </p:nvSpPr>
        <p:spPr>
          <a:xfrm>
            <a:off x="6486724" y="1264024"/>
            <a:ext cx="508747" cy="766482"/>
          </a:xfrm>
          <a:custGeom>
            <a:avLst/>
            <a:gdLst>
              <a:gd name="connsiteX0" fmla="*/ 293594 w 508747"/>
              <a:gd name="connsiteY0" fmla="*/ 0 h 766482"/>
              <a:gd name="connsiteX1" fmla="*/ 11206 w 508747"/>
              <a:gd name="connsiteY1" fmla="*/ 268941 h 766482"/>
              <a:gd name="connsiteX2" fmla="*/ 360830 w 508747"/>
              <a:gd name="connsiteY2" fmla="*/ 336176 h 766482"/>
              <a:gd name="connsiteX3" fmla="*/ 199465 w 508747"/>
              <a:gd name="connsiteY3" fmla="*/ 618564 h 766482"/>
              <a:gd name="connsiteX4" fmla="*/ 508747 w 508747"/>
              <a:gd name="connsiteY4" fmla="*/ 766482 h 766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747" h="766482">
                <a:moveTo>
                  <a:pt x="293594" y="0"/>
                </a:moveTo>
                <a:cubicBezTo>
                  <a:pt x="146797" y="106456"/>
                  <a:pt x="0" y="212912"/>
                  <a:pt x="11206" y="268941"/>
                </a:cubicBezTo>
                <a:cubicBezTo>
                  <a:pt x="22412" y="324970"/>
                  <a:pt x="329454" y="277906"/>
                  <a:pt x="360830" y="336176"/>
                </a:cubicBezTo>
                <a:cubicBezTo>
                  <a:pt x="392207" y="394447"/>
                  <a:pt x="174812" y="546846"/>
                  <a:pt x="199465" y="618564"/>
                </a:cubicBezTo>
                <a:cubicBezTo>
                  <a:pt x="224118" y="690282"/>
                  <a:pt x="366432" y="728382"/>
                  <a:pt x="508747" y="766482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900782" y="954742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Metal contact</a:t>
            </a:r>
          </a:p>
        </p:txBody>
      </p:sp>
      <p:graphicFrame>
        <p:nvGraphicFramePr>
          <p:cNvPr id="2434054" name="Object 6"/>
          <p:cNvGraphicFramePr>
            <a:graphicFrameLocks noChangeAspect="1"/>
          </p:cNvGraphicFramePr>
          <p:nvPr/>
        </p:nvGraphicFramePr>
        <p:xfrm>
          <a:off x="1679425" y="4646833"/>
          <a:ext cx="441483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20320" imgH="420480" progId="Equation.3">
                  <p:embed/>
                </p:oleObj>
              </mc:Choice>
              <mc:Fallback>
                <p:oleObj name="Equation" r:id="rId8" imgW="2020320" imgH="420480" progId="Equation.3">
                  <p:embed/>
                  <p:pic>
                    <p:nvPicPr>
                      <p:cNvPr id="24340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425" y="4646833"/>
                        <a:ext cx="4414838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9033099" y="2500605"/>
            <a:ext cx="35618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1785" y="250060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x’</a:t>
            </a:r>
          </a:p>
        </p:txBody>
      </p:sp>
      <p:graphicFrame>
        <p:nvGraphicFramePr>
          <p:cNvPr id="24340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75844"/>
              </p:ext>
            </p:extLst>
          </p:nvPr>
        </p:nvGraphicFramePr>
        <p:xfrm>
          <a:off x="5105400" y="1950260"/>
          <a:ext cx="13493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85662" imgH="228738" progId="Equation.3">
                  <p:embed/>
                </p:oleObj>
              </mc:Choice>
              <mc:Fallback>
                <p:oleObj name="Equation" r:id="rId10" imgW="685662" imgH="228738" progId="Equation.3">
                  <p:embed/>
                  <p:pic>
                    <p:nvPicPr>
                      <p:cNvPr id="24340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950260"/>
                        <a:ext cx="134937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5">
            <a:extLst>
              <a:ext uri="{FF2B5EF4-FFF2-40B4-BE49-F238E27FC236}">
                <a16:creationId xmlns:a16="http://schemas.microsoft.com/office/drawing/2014/main" id="{2EBE72B9-BC39-452E-9340-862FEA499B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59452"/>
              </p:ext>
            </p:extLst>
          </p:nvPr>
        </p:nvGraphicFramePr>
        <p:xfrm>
          <a:off x="2049005" y="1024426"/>
          <a:ext cx="144938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6370" imgH="418893" progId="Equation.3">
                  <p:embed/>
                </p:oleObj>
              </mc:Choice>
              <mc:Fallback>
                <p:oleObj name="Equation" r:id="rId12" imgW="736370" imgH="418893" progId="Equation.3">
                  <p:embed/>
                  <p:pic>
                    <p:nvPicPr>
                      <p:cNvPr id="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005" y="1024426"/>
                        <a:ext cx="1449387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B0118E48-12B5-4780-8AF1-CC4F78FD0D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38650" y="791431"/>
            <a:ext cx="2219950" cy="102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15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43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3: Steady state Minority Diffusion with recombination</a:t>
            </a:r>
          </a:p>
        </p:txBody>
      </p:sp>
      <p:graphicFrame>
        <p:nvGraphicFramePr>
          <p:cNvPr id="10" name="Object 29"/>
          <p:cNvGraphicFramePr>
            <a:graphicFrameLocks noChangeAspect="1"/>
          </p:cNvGraphicFramePr>
          <p:nvPr/>
        </p:nvGraphicFramePr>
        <p:xfrm>
          <a:off x="2003425" y="4564064"/>
          <a:ext cx="30480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354" imgH="456924" progId="Equation.DSMT4">
                  <p:embed/>
                </p:oleObj>
              </mc:Choice>
              <mc:Fallback>
                <p:oleObj name="Equation" r:id="rId2" imgW="1549354" imgH="456924" progId="Equation.DSMT4">
                  <p:embed/>
                  <p:pic>
                    <p:nvPicPr>
                      <p:cNvPr id="1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5" y="4564064"/>
                        <a:ext cx="30480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0"/>
          <p:cNvSpPr>
            <a:spLocks noChangeArrowheads="1"/>
          </p:cNvSpPr>
          <p:nvPr/>
        </p:nvSpPr>
        <p:spPr bwMode="auto">
          <a:xfrm flipH="1">
            <a:off x="7316787" y="5093137"/>
            <a:ext cx="1968500" cy="5842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latin typeface="+mn-lt"/>
              </a:rPr>
              <a:t>3</a:t>
            </a:r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H="1">
            <a:off x="9297987" y="5176076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32"/>
          <p:cNvSpPr>
            <a:spLocks noChangeShapeType="1"/>
          </p:cNvSpPr>
          <p:nvPr/>
        </p:nvSpPr>
        <p:spPr bwMode="auto">
          <a:xfrm>
            <a:off x="9297987" y="5410637"/>
            <a:ext cx="35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33"/>
          <p:cNvSpPr>
            <a:spLocks noChangeShapeType="1"/>
          </p:cNvSpPr>
          <p:nvPr/>
        </p:nvSpPr>
        <p:spPr bwMode="auto">
          <a:xfrm rot="16200000">
            <a:off x="7100887" y="5094725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Line 34"/>
          <p:cNvSpPr>
            <a:spLocks noChangeShapeType="1"/>
          </p:cNvSpPr>
          <p:nvPr/>
        </p:nvSpPr>
        <p:spPr bwMode="auto">
          <a:xfrm rot="16200000">
            <a:off x="7099300" y="5299512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7135231" y="4312316"/>
            <a:ext cx="2342309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Steady state</a:t>
            </a:r>
          </a:p>
          <a:p>
            <a:pPr algn="ctr"/>
            <a:r>
              <a:rPr lang="en-US" dirty="0">
                <a:latin typeface="+mn-lt"/>
              </a:rPr>
              <a:t>Acceptor doped</a:t>
            </a:r>
          </a:p>
        </p:txBody>
      </p:sp>
      <p:sp>
        <p:nvSpPr>
          <p:cNvPr id="17" name="Text Box 36"/>
          <p:cNvSpPr txBox="1">
            <a:spLocks noChangeArrowheads="1"/>
          </p:cNvSpPr>
          <p:nvPr/>
        </p:nvSpPr>
        <p:spPr bwMode="auto">
          <a:xfrm>
            <a:off x="6058330" y="5174101"/>
            <a:ext cx="7665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Flux</a:t>
            </a:r>
          </a:p>
        </p:txBody>
      </p:sp>
      <p:graphicFrame>
        <p:nvGraphicFramePr>
          <p:cNvPr id="38" name="Object 29"/>
          <p:cNvGraphicFramePr>
            <a:graphicFrameLocks noChangeAspect="1"/>
          </p:cNvGraphicFramePr>
          <p:nvPr/>
        </p:nvGraphicFramePr>
        <p:xfrm>
          <a:off x="2444750" y="5567364"/>
          <a:ext cx="22987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645" imgH="457200" progId="Equation.3">
                  <p:embed/>
                </p:oleObj>
              </mc:Choice>
              <mc:Fallback>
                <p:oleObj name="Equation" r:id="rId4" imgW="1168645" imgH="457200" progId="Equation.3">
                  <p:embed/>
                  <p:pic>
                    <p:nvPicPr>
                      <p:cNvPr id="38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5567364"/>
                        <a:ext cx="22987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rot="5400000" flipH="1" flipV="1">
            <a:off x="7907851" y="5881619"/>
            <a:ext cx="43030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73979" y="6107201"/>
            <a:ext cx="1653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Trap-filled</a:t>
            </a:r>
          </a:p>
        </p:txBody>
      </p:sp>
      <p:graphicFrame>
        <p:nvGraphicFramePr>
          <p:cNvPr id="22" name="Object 3"/>
          <p:cNvGraphicFramePr>
            <a:graphicFrameLocks noChangeAspect="1"/>
          </p:cNvGraphicFramePr>
          <p:nvPr/>
        </p:nvGraphicFramePr>
        <p:xfrm>
          <a:off x="1828800" y="923925"/>
          <a:ext cx="2784475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62240" imgH="1096920" progId="Equation.3">
                  <p:embed/>
                </p:oleObj>
              </mc:Choice>
              <mc:Fallback>
                <p:oleObj name="Equation" r:id="rId6" imgW="1362240" imgH="1096920" progId="Equation.3">
                  <p:embed/>
                  <p:pic>
                    <p:nvPicPr>
                      <p:cNvPr id="2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923925"/>
                        <a:ext cx="2784475" cy="224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656072" y="3180152"/>
          <a:ext cx="734377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20960" imgH="594000" progId="Equation.3">
                  <p:embed/>
                </p:oleObj>
              </mc:Choice>
              <mc:Fallback>
                <p:oleObj name="Equation" r:id="rId8" imgW="3720960" imgH="594000" progId="Equation.3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072" y="3180152"/>
                        <a:ext cx="7343775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45AA62B5-047E-4707-B27C-E36EA1853A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7684" y="791430"/>
            <a:ext cx="4030916" cy="186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44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9343881" y="2514600"/>
            <a:ext cx="261256" cy="585544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with Recombination …</a:t>
            </a:r>
          </a:p>
        </p:txBody>
      </p:sp>
      <p:sp>
        <p:nvSpPr>
          <p:cNvPr id="5" name="Line 45"/>
          <p:cNvSpPr>
            <a:spLocks noChangeShapeType="1"/>
          </p:cNvSpPr>
          <p:nvPr/>
        </p:nvSpPr>
        <p:spPr bwMode="auto">
          <a:xfrm flipV="1">
            <a:off x="7505700" y="2311400"/>
            <a:ext cx="1917700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23"/>
          <p:cNvGraphicFramePr>
            <a:graphicFrameLocks noChangeAspect="1"/>
          </p:cNvGraphicFramePr>
          <p:nvPr/>
        </p:nvGraphicFramePr>
        <p:xfrm>
          <a:off x="1997821" y="2566340"/>
          <a:ext cx="34353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31" imgH="228738" progId="Equation.DSMT4">
                  <p:embed/>
                </p:oleObj>
              </mc:Choice>
              <mc:Fallback>
                <p:oleObj name="Equation" r:id="rId2" imgW="1562031" imgH="228738" progId="Equation.DSMT4">
                  <p:embed/>
                  <p:pic>
                    <p:nvPicPr>
                      <p:cNvPr id="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821" y="2566340"/>
                        <a:ext cx="34353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7"/>
          <p:cNvGraphicFramePr>
            <a:graphicFrameLocks noChangeAspect="1"/>
          </p:cNvGraphicFramePr>
          <p:nvPr/>
        </p:nvGraphicFramePr>
        <p:xfrm>
          <a:off x="1970638" y="1296017"/>
          <a:ext cx="22987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645" imgH="457200" progId="Equation.DSMT4">
                  <p:embed/>
                </p:oleObj>
              </mc:Choice>
              <mc:Fallback>
                <p:oleObj name="Equation" r:id="rId4" imgW="1168645" imgH="457200" progId="Equation.DSMT4">
                  <p:embed/>
                  <p:pic>
                    <p:nvPicPr>
                      <p:cNvPr id="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638" y="1296017"/>
                        <a:ext cx="22987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0"/>
          <p:cNvSpPr>
            <a:spLocks noChangeArrowheads="1"/>
          </p:cNvSpPr>
          <p:nvPr/>
        </p:nvSpPr>
        <p:spPr bwMode="auto">
          <a:xfrm flipH="1">
            <a:off x="7464425" y="2514600"/>
            <a:ext cx="1968500" cy="5842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/>
              <a:t>3</a:t>
            </a:r>
          </a:p>
        </p:txBody>
      </p:sp>
      <p:sp>
        <p:nvSpPr>
          <p:cNvPr id="9" name="Line 32"/>
          <p:cNvSpPr>
            <a:spLocks noChangeShapeType="1"/>
          </p:cNvSpPr>
          <p:nvPr/>
        </p:nvSpPr>
        <p:spPr bwMode="auto">
          <a:xfrm>
            <a:off x="9601330" y="2822575"/>
            <a:ext cx="35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 rot="16200000">
            <a:off x="7229475" y="2439988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 rot="16200000">
            <a:off x="7227888" y="2644775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" name="Object 37"/>
          <p:cNvGraphicFramePr>
            <a:graphicFrameLocks noChangeAspect="1"/>
          </p:cNvGraphicFramePr>
          <p:nvPr/>
        </p:nvGraphicFramePr>
        <p:xfrm>
          <a:off x="4632359" y="3489293"/>
          <a:ext cx="19272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196" imgH="203261" progId="Equation.DSMT4">
                  <p:embed/>
                </p:oleObj>
              </mc:Choice>
              <mc:Fallback>
                <p:oleObj name="Equation" r:id="rId6" imgW="977196" imgH="203261" progId="Equation.DSMT4">
                  <p:embed/>
                  <p:pic>
                    <p:nvPicPr>
                      <p:cNvPr id="12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2359" y="3489293"/>
                        <a:ext cx="19272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7549819" y="3882066"/>
            <a:ext cx="2859088" cy="2232026"/>
            <a:chOff x="3769" y="2432"/>
            <a:chExt cx="1801" cy="1406"/>
          </a:xfrm>
        </p:grpSpPr>
        <p:sp>
          <p:nvSpPr>
            <p:cNvPr id="14" name="Freeform 39"/>
            <p:cNvSpPr>
              <a:spLocks/>
            </p:cNvSpPr>
            <p:nvPr/>
          </p:nvSpPr>
          <p:spPr bwMode="auto">
            <a:xfrm>
              <a:off x="3769" y="2432"/>
              <a:ext cx="1520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24"/>
                </a:cxn>
                <a:cxn ang="0">
                  <a:pos x="1520" y="1224"/>
                </a:cxn>
              </a:cxnLst>
              <a:rect l="0" t="0" r="r" b="b"/>
              <a:pathLst>
                <a:path w="1520" h="1224">
                  <a:moveTo>
                    <a:pt x="0" y="0"/>
                  </a:moveTo>
                  <a:lnTo>
                    <a:pt x="0" y="1224"/>
                  </a:lnTo>
                  <a:lnTo>
                    <a:pt x="1520" y="122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5357" y="3547"/>
              <a:ext cx="213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x</a:t>
              </a:r>
            </a:p>
          </p:txBody>
        </p:sp>
      </p:grp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8285920" y="192216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graphicFrame>
        <p:nvGraphicFramePr>
          <p:cNvPr id="18" name="Object 48"/>
          <p:cNvGraphicFramePr>
            <a:graphicFrameLocks noChangeAspect="1"/>
          </p:cNvGraphicFramePr>
          <p:nvPr/>
        </p:nvGraphicFramePr>
        <p:xfrm>
          <a:off x="2041525" y="5451475"/>
          <a:ext cx="52514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87141" imgH="418893" progId="Equation.DSMT4">
                  <p:embed/>
                </p:oleObj>
              </mc:Choice>
              <mc:Fallback>
                <p:oleObj name="Equation" r:id="rId8" imgW="2387141" imgH="418893" progId="Equation.DSMT4">
                  <p:embed/>
                  <p:pic>
                    <p:nvPicPr>
                      <p:cNvPr id="18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25" y="5451475"/>
                        <a:ext cx="52514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49"/>
          <p:cNvSpPr>
            <a:spLocks noChangeShapeType="1"/>
          </p:cNvSpPr>
          <p:nvPr/>
        </p:nvSpPr>
        <p:spPr bwMode="auto">
          <a:xfrm rot="16200000">
            <a:off x="7229475" y="2798763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559041" y="378823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ymbol" pitchFamily="18" charset="2"/>
              </a:rPr>
              <a:t>D</a:t>
            </a:r>
            <a:r>
              <a:rPr lang="en-US" dirty="0" err="1"/>
              <a:t>n</a:t>
            </a:r>
            <a:endParaRPr lang="en-US" dirty="0"/>
          </a:p>
        </p:txBody>
      </p:sp>
      <p:graphicFrame>
        <p:nvGraphicFramePr>
          <p:cNvPr id="2437126" name="Object 6"/>
          <p:cNvGraphicFramePr>
            <a:graphicFrameLocks noChangeAspect="1"/>
          </p:cNvGraphicFramePr>
          <p:nvPr/>
        </p:nvGraphicFramePr>
        <p:xfrm>
          <a:off x="1822581" y="3530795"/>
          <a:ext cx="27273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84001" imgH="203384" progId="Equation.DSMT4">
                  <p:embed/>
                </p:oleObj>
              </mc:Choice>
              <mc:Fallback>
                <p:oleObj name="Equation" r:id="rId10" imgW="1384001" imgH="203384" progId="Equation.DSMT4">
                  <p:embed/>
                  <p:pic>
                    <p:nvPicPr>
                      <p:cNvPr id="2437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581" y="3530795"/>
                        <a:ext cx="27273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127" name="Object 7"/>
          <p:cNvGraphicFramePr>
            <a:graphicFrameLocks noChangeAspect="1"/>
          </p:cNvGraphicFramePr>
          <p:nvPr/>
        </p:nvGraphicFramePr>
        <p:xfrm>
          <a:off x="1859871" y="4281942"/>
          <a:ext cx="46545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61787" imgH="203384" progId="Equation.3">
                  <p:embed/>
                </p:oleObj>
              </mc:Choice>
              <mc:Fallback>
                <p:oleObj name="Equation" r:id="rId12" imgW="2361787" imgH="203384" progId="Equation.3">
                  <p:embed/>
                  <p:pic>
                    <p:nvPicPr>
                      <p:cNvPr id="24371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9871" y="4281942"/>
                        <a:ext cx="46545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/>
          <p:nvPr/>
        </p:nvGrpSpPr>
        <p:grpSpPr>
          <a:xfrm flipH="1">
            <a:off x="7122367" y="3228392"/>
            <a:ext cx="2677558" cy="461665"/>
            <a:chOff x="5628311" y="3228391"/>
            <a:chExt cx="2677558" cy="461665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6005622" y="3458429"/>
              <a:ext cx="2151529" cy="1588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7949681" y="3228391"/>
              <a:ext cx="3561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28311" y="3228391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X</a:t>
              </a:r>
            </a:p>
          </p:txBody>
        </p:sp>
      </p:grpSp>
      <p:sp>
        <p:nvSpPr>
          <p:cNvPr id="29" name="Freeform 28"/>
          <p:cNvSpPr/>
          <p:nvPr/>
        </p:nvSpPr>
        <p:spPr>
          <a:xfrm flipH="1">
            <a:off x="9611411" y="1523077"/>
            <a:ext cx="508747" cy="1153429"/>
          </a:xfrm>
          <a:custGeom>
            <a:avLst/>
            <a:gdLst>
              <a:gd name="connsiteX0" fmla="*/ 293594 w 508747"/>
              <a:gd name="connsiteY0" fmla="*/ 0 h 766482"/>
              <a:gd name="connsiteX1" fmla="*/ 11206 w 508747"/>
              <a:gd name="connsiteY1" fmla="*/ 268941 h 766482"/>
              <a:gd name="connsiteX2" fmla="*/ 360830 w 508747"/>
              <a:gd name="connsiteY2" fmla="*/ 336176 h 766482"/>
              <a:gd name="connsiteX3" fmla="*/ 199465 w 508747"/>
              <a:gd name="connsiteY3" fmla="*/ 618564 h 766482"/>
              <a:gd name="connsiteX4" fmla="*/ 508747 w 508747"/>
              <a:gd name="connsiteY4" fmla="*/ 766482 h 766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747" h="766482">
                <a:moveTo>
                  <a:pt x="293594" y="0"/>
                </a:moveTo>
                <a:cubicBezTo>
                  <a:pt x="146797" y="106456"/>
                  <a:pt x="0" y="212912"/>
                  <a:pt x="11206" y="268941"/>
                </a:cubicBezTo>
                <a:cubicBezTo>
                  <a:pt x="22412" y="324970"/>
                  <a:pt x="329454" y="277906"/>
                  <a:pt x="360830" y="336176"/>
                </a:cubicBezTo>
                <a:cubicBezTo>
                  <a:pt x="392207" y="394447"/>
                  <a:pt x="174812" y="546846"/>
                  <a:pt x="199465" y="618564"/>
                </a:cubicBezTo>
                <a:cubicBezTo>
                  <a:pt x="224118" y="690282"/>
                  <a:pt x="366432" y="728382"/>
                  <a:pt x="508747" y="766482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465478" y="1075168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Metal contact</a:t>
            </a:r>
          </a:p>
        </p:txBody>
      </p:sp>
      <p:sp>
        <p:nvSpPr>
          <p:cNvPr id="31" name="Freeform 30"/>
          <p:cNvSpPr/>
          <p:nvPr/>
        </p:nvSpPr>
        <p:spPr>
          <a:xfrm>
            <a:off x="7527985" y="4416725"/>
            <a:ext cx="1949570" cy="1414732"/>
          </a:xfrm>
          <a:custGeom>
            <a:avLst/>
            <a:gdLst>
              <a:gd name="connsiteX0" fmla="*/ 0 w 2208362"/>
              <a:gd name="connsiteY0" fmla="*/ 0 h 1414732"/>
              <a:gd name="connsiteX1" fmla="*/ 189781 w 2208362"/>
              <a:gd name="connsiteY1" fmla="*/ 345056 h 1414732"/>
              <a:gd name="connsiteX2" fmla="*/ 483079 w 2208362"/>
              <a:gd name="connsiteY2" fmla="*/ 672860 h 1414732"/>
              <a:gd name="connsiteX3" fmla="*/ 828136 w 2208362"/>
              <a:gd name="connsiteY3" fmla="*/ 931652 h 1414732"/>
              <a:gd name="connsiteX4" fmla="*/ 1276709 w 2208362"/>
              <a:gd name="connsiteY4" fmla="*/ 1138686 h 1414732"/>
              <a:gd name="connsiteX5" fmla="*/ 1794294 w 2208362"/>
              <a:gd name="connsiteY5" fmla="*/ 1293962 h 1414732"/>
              <a:gd name="connsiteX6" fmla="*/ 2208362 w 2208362"/>
              <a:gd name="connsiteY6" fmla="*/ 1414732 h 1414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8362" h="1414732">
                <a:moveTo>
                  <a:pt x="0" y="0"/>
                </a:moveTo>
                <a:cubicBezTo>
                  <a:pt x="54634" y="116456"/>
                  <a:pt x="109268" y="232913"/>
                  <a:pt x="189781" y="345056"/>
                </a:cubicBezTo>
                <a:cubicBezTo>
                  <a:pt x="270294" y="457199"/>
                  <a:pt x="376687" y="575094"/>
                  <a:pt x="483079" y="672860"/>
                </a:cubicBezTo>
                <a:cubicBezTo>
                  <a:pt x="589471" y="770626"/>
                  <a:pt x="695864" y="854014"/>
                  <a:pt x="828136" y="931652"/>
                </a:cubicBezTo>
                <a:cubicBezTo>
                  <a:pt x="960408" y="1009290"/>
                  <a:pt x="1115683" y="1078301"/>
                  <a:pt x="1276709" y="1138686"/>
                </a:cubicBezTo>
                <a:cubicBezTo>
                  <a:pt x="1437735" y="1199071"/>
                  <a:pt x="1794294" y="1293962"/>
                  <a:pt x="1794294" y="1293962"/>
                </a:cubicBezTo>
                <a:lnTo>
                  <a:pt x="2208362" y="1414732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90230" y="1296016"/>
            <a:ext cx="27688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Functionally similar to Schrodinger eqn.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F3C030-6FFA-4252-B835-86162EC8AE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2818" y="791432"/>
            <a:ext cx="1695781" cy="784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604142-27FB-4145-A018-BDAF53D95E20}"/>
                  </a:ext>
                </a:extLst>
              </p:cNvPr>
              <p:cNvSpPr txBox="1"/>
              <p:nvPr/>
            </p:nvSpPr>
            <p:spPr>
              <a:xfrm>
                <a:off x="10120158" y="2342721"/>
                <a:ext cx="1700915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604142-27FB-4145-A018-BDAF53D95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158" y="2342721"/>
                <a:ext cx="1700915" cy="447238"/>
              </a:xfrm>
              <a:prstGeom prst="rect">
                <a:avLst/>
              </a:prstGeom>
              <a:blipFill>
                <a:blip r:embed="rId16"/>
                <a:stretch>
                  <a:fillRect l="-2963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274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3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3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5846775" y="2349021"/>
            <a:ext cx="883919" cy="450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985072" y="2349366"/>
            <a:ext cx="1123406" cy="44998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them all ….</a:t>
            </a:r>
          </a:p>
        </p:txBody>
      </p:sp>
      <p:graphicFrame>
        <p:nvGraphicFramePr>
          <p:cNvPr id="5" name="Object 33"/>
          <p:cNvGraphicFramePr>
            <a:graphicFrameLocks noChangeAspect="1"/>
          </p:cNvGraphicFramePr>
          <p:nvPr/>
        </p:nvGraphicFramePr>
        <p:xfrm>
          <a:off x="1916113" y="3263900"/>
          <a:ext cx="36306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156" imgH="431570" progId="Equation.DSMT4">
                  <p:embed/>
                </p:oleObj>
              </mc:Choice>
              <mc:Fallback>
                <p:oleObj name="Equation" r:id="rId2" imgW="1714156" imgH="431570" progId="Equation.DSMT4">
                  <p:embed/>
                  <p:pic>
                    <p:nvPicPr>
                      <p:cNvPr id="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3" y="3263900"/>
                        <a:ext cx="36306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837989" y="2345871"/>
            <a:ext cx="3289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5830888" y="2804659"/>
            <a:ext cx="3289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743033" y="2345871"/>
            <a:ext cx="1244600" cy="457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743700" y="2345871"/>
            <a:ext cx="1244600" cy="45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149975" y="2395085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1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218363" y="238397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2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285163" y="2346541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3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842000" y="2333171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9118854" y="2334759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5486400" y="2549071"/>
            <a:ext cx="355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9105900" y="2574471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6870700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7037388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7227888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7431088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7597775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7788275" y="1890259"/>
            <a:ext cx="0" cy="39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3" name="Object 28"/>
          <p:cNvGraphicFramePr>
            <a:graphicFrameLocks noChangeAspect="1"/>
          </p:cNvGraphicFramePr>
          <p:nvPr/>
        </p:nvGraphicFramePr>
        <p:xfrm>
          <a:off x="2221912" y="1324112"/>
          <a:ext cx="2549525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483" imgH="457200" progId="Equation.DSMT4">
                  <p:embed/>
                </p:oleObj>
              </mc:Choice>
              <mc:Fallback>
                <p:oleObj name="Equation" r:id="rId4" imgW="1054483" imgH="457200" progId="Equation.DSMT4">
                  <p:embed/>
                  <p:pic>
                    <p:nvPicPr>
                      <p:cNvPr id="23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912" y="1324112"/>
                        <a:ext cx="2549525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7"/>
          <p:cNvGraphicFramePr>
            <a:graphicFrameLocks noChangeAspect="1"/>
          </p:cNvGraphicFramePr>
          <p:nvPr/>
        </p:nvGraphicFramePr>
        <p:xfrm>
          <a:off x="1949450" y="4319588"/>
          <a:ext cx="4840288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724" imgH="418893" progId="Equation.DSMT4">
                  <p:embed/>
                </p:oleObj>
              </mc:Choice>
              <mc:Fallback>
                <p:oleObj name="Equation" r:id="rId6" imgW="2285724" imgH="418893" progId="Equation.DSMT4">
                  <p:embed/>
                  <p:pic>
                    <p:nvPicPr>
                      <p:cNvPr id="24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450" y="4319588"/>
                        <a:ext cx="4840288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0"/>
          <p:cNvGraphicFramePr>
            <a:graphicFrameLocks noChangeAspect="1"/>
          </p:cNvGraphicFramePr>
          <p:nvPr/>
        </p:nvGraphicFramePr>
        <p:xfrm>
          <a:off x="5584826" y="3265488"/>
          <a:ext cx="19097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01723" imgH="431570" progId="Equation.DSMT4">
                  <p:embed/>
                </p:oleObj>
              </mc:Choice>
              <mc:Fallback>
                <p:oleObj name="Equation" r:id="rId8" imgW="901723" imgH="431570" progId="Equation.DSMT4">
                  <p:embed/>
                  <p:pic>
                    <p:nvPicPr>
                      <p:cNvPr id="25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4826" y="3265488"/>
                        <a:ext cx="19097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1"/>
          <p:cNvGraphicFramePr>
            <a:graphicFrameLocks noChangeAspect="1"/>
          </p:cNvGraphicFramePr>
          <p:nvPr/>
        </p:nvGraphicFramePr>
        <p:xfrm>
          <a:off x="6846889" y="4279901"/>
          <a:ext cx="327977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49354" imgH="456924" progId="Equation.DSMT4">
                  <p:embed/>
                </p:oleObj>
              </mc:Choice>
              <mc:Fallback>
                <p:oleObj name="Equation" r:id="rId10" imgW="1549354" imgH="456924" progId="Equation.DSMT4">
                  <p:embed/>
                  <p:pic>
                    <p:nvPicPr>
                      <p:cNvPr id="26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6889" y="4279901"/>
                        <a:ext cx="3279775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6937375" y="2747964"/>
            <a:ext cx="371287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Match boundary condition</a:t>
            </a:r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1968365" y="5684567"/>
            <a:ext cx="275428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Calculating current</a:t>
            </a:r>
          </a:p>
        </p:txBody>
      </p:sp>
      <p:graphicFrame>
        <p:nvGraphicFramePr>
          <p:cNvPr id="29" name="Object 44"/>
          <p:cNvGraphicFramePr>
            <a:graphicFrameLocks noChangeAspect="1"/>
          </p:cNvGraphicFramePr>
          <p:nvPr/>
        </p:nvGraphicFramePr>
        <p:xfrm>
          <a:off x="5229906" y="5490029"/>
          <a:ext cx="279876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22033" imgH="393539" progId="Equation.3">
                  <p:embed/>
                </p:oleObj>
              </mc:Choice>
              <mc:Fallback>
                <p:oleObj name="Equation" r:id="rId12" imgW="1422033" imgH="393539" progId="Equation.3">
                  <p:embed/>
                  <p:pic>
                    <p:nvPicPr>
                      <p:cNvPr id="29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9906" y="5490029"/>
                        <a:ext cx="279876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10800000">
            <a:off x="5646058" y="1494972"/>
            <a:ext cx="35850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8824687" y="1074058"/>
            <a:ext cx="841829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720115" y="928916"/>
            <a:ext cx="1262742" cy="566057"/>
          </a:xfrm>
          <a:prstGeom prst="rect">
            <a:avLst/>
          </a:prstGeom>
          <a:pattFill prst="dnDia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5834743" y="928916"/>
            <a:ext cx="885372" cy="5660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7982857" y="914400"/>
            <a:ext cx="1117600" cy="580572"/>
          </a:xfrm>
          <a:custGeom>
            <a:avLst/>
            <a:gdLst>
              <a:gd name="connsiteX0" fmla="*/ 0 w 1117600"/>
              <a:gd name="connsiteY0" fmla="*/ 0 h 580572"/>
              <a:gd name="connsiteX1" fmla="*/ 348343 w 1117600"/>
              <a:gd name="connsiteY1" fmla="*/ 362857 h 580572"/>
              <a:gd name="connsiteX2" fmla="*/ 1117600 w 1117600"/>
              <a:gd name="connsiteY2" fmla="*/ 580572 h 58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7600" h="580572">
                <a:moveTo>
                  <a:pt x="0" y="0"/>
                </a:moveTo>
                <a:cubicBezTo>
                  <a:pt x="81038" y="133047"/>
                  <a:pt x="162076" y="266095"/>
                  <a:pt x="348343" y="362857"/>
                </a:cubicBezTo>
                <a:cubicBezTo>
                  <a:pt x="534610" y="459619"/>
                  <a:pt x="826105" y="520095"/>
                  <a:pt x="1117600" y="580572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9332686" y="609601"/>
            <a:ext cx="760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Symbol" pitchFamily="18" charset="2"/>
              </a:rPr>
              <a:t>D</a:t>
            </a:r>
            <a:r>
              <a:rPr lang="en-US" dirty="0" err="1"/>
              <a:t>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045303" y="1474653"/>
            <a:ext cx="52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5143" y="1502229"/>
            <a:ext cx="52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28343" y="1529807"/>
            <a:ext cx="52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66457" y="1523999"/>
            <a:ext cx="52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0’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5400000">
            <a:off x="6370321" y="431075"/>
            <a:ext cx="7053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7620000" y="456407"/>
            <a:ext cx="7053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18341514-7B0B-4887-8299-2769806504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2818" y="791432"/>
            <a:ext cx="1695781" cy="78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81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1178EC3-57E1-4AE0-9F16-0585DC48A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052820"/>
            <a:ext cx="1044500" cy="4918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Solutions Summary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2000" y="1298272"/>
            <a:ext cx="8318022" cy="45481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 Continuity Equations form the basis of analysis of all the devices we will study in this course. 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endParaRPr lang="en-US" sz="1400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 Full numerical solution of the equations are possible and many commercial software are available to do so.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endParaRPr lang="en-US" sz="1400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 Analytical solutions however provide a great deal of insight into the key physical mechanism involved in the operation of a device. 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AF02387-48C1-4555-86D3-2157F132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886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DE212109-6ABC-4BDB-8DF8-F4228AD884C2}"/>
                  </a:ext>
                </a:extLst>
              </p:cNvPr>
              <p:cNvSpPr txBox="1"/>
              <p:nvPr/>
            </p:nvSpPr>
            <p:spPr bwMode="auto">
              <a:xfrm>
                <a:off x="902447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4">
                <a:extLst>
                  <a:ext uri="{FF2B5EF4-FFF2-40B4-BE49-F238E27FC236}">
                    <a16:creationId xmlns:a16="http://schemas.microsoft.com/office/drawing/2014/main" id="{DE212109-6ABC-4BDB-8DF8-F4228AD88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2447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4397859B-B0F8-41A7-BCD9-422CC8DD0C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438604"/>
              </p:ext>
            </p:extLst>
          </p:nvPr>
        </p:nvGraphicFramePr>
        <p:xfrm>
          <a:off x="906318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318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>
            <a:extLst>
              <a:ext uri="{FF2B5EF4-FFF2-40B4-BE49-F238E27FC236}">
                <a16:creationId xmlns:a16="http://schemas.microsoft.com/office/drawing/2014/main" id="{320055E5-0198-4CB1-9C45-6B5844DCDE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809230"/>
              </p:ext>
            </p:extLst>
          </p:nvPr>
        </p:nvGraphicFramePr>
        <p:xfrm>
          <a:off x="914573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573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49089657-4822-42A3-8272-5D6E792C19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928032"/>
              </p:ext>
            </p:extLst>
          </p:nvPr>
        </p:nvGraphicFramePr>
        <p:xfrm>
          <a:off x="904731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731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F5E8D68-5362-4139-8BBC-B79D67A2C3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309997"/>
              </p:ext>
            </p:extLst>
          </p:nvPr>
        </p:nvGraphicFramePr>
        <p:xfrm>
          <a:off x="906319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319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7E2EEBD-25F0-41AE-AC1B-3BA998978A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2818" y="791432"/>
            <a:ext cx="1695781" cy="78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6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</a:t>
            </a:r>
            <a:r>
              <a:rPr lang="en-US" dirty="0">
                <a:solidFill>
                  <a:schemeClr val="bg1"/>
                </a:solidFill>
              </a:rPr>
              <a:t>Numerical Solutions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Basic Transport Equations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2749" y="256514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667201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Continuity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023" y="33696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534424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18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Semiconductor Equations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3933719" y="2753380"/>
            <a:ext cx="4172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18.3 Numerical Solutions</a:t>
            </a:r>
          </a:p>
        </p:txBody>
      </p:sp>
    </p:spTree>
    <p:extLst>
      <p:ext uri="{BB962C8B-B14F-4D97-AF65-F5344CB8AC3E}">
        <p14:creationId xmlns:p14="http://schemas.microsoft.com/office/powerpoint/2010/main" val="366366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023" y="33696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058704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04A7DC59-08D5-4D15-ABD0-9F1E9CFD7976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1518" y="926128"/>
            <a:ext cx="781253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/>
              <a:t>The 5 equations we derived the past few lectures have been used for the longest time in the industry and in academia to understand carrier transport in devices.</a:t>
            </a:r>
          </a:p>
          <a:p>
            <a:pPr marL="342900" indent="-342900">
              <a:buFont typeface="Arial"/>
              <a:buChar char="•"/>
            </a:pP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It is useful to know the essentials of how these equations are </a:t>
            </a:r>
            <a:r>
              <a:rPr lang="en-US" i="1" dirty="0"/>
              <a:t>implemented </a:t>
            </a:r>
            <a:r>
              <a:rPr lang="en-US" dirty="0"/>
              <a:t>on a modern computer so that one understands some of the finer details involved in creating tools that simulate thee phenomena.</a:t>
            </a:r>
          </a:p>
          <a:p>
            <a:pPr marL="342900" indent="-342900">
              <a:buFont typeface="Arial"/>
              <a:buChar char="•"/>
            </a:pPr>
            <a:endParaRPr lang="en-US" i="1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Understanding some of these details helps one become a ‘power user’ of the simulation tools that implement the physics. One also understands the limitations re. numerical issues and applicability ranges of results.</a:t>
            </a:r>
            <a:endParaRPr lang="en-US" i="1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C03BCE3-A177-4063-94C9-828F9DD2E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D2C386EB-72F5-45E6-8F77-CE5A6A4A85BE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D2C386EB-72F5-45E6-8F77-CE5A6A4A8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B4E856C5-B7ED-43D2-BCDB-B312F9CE84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5970" imgH="228738" progId="Equation.DSMT4">
                  <p:embed/>
                </p:oleObj>
              </mc:Choice>
              <mc:Fallback>
                <p:oleObj name="Equation" r:id="rId4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63414FA4-8B4F-44B1-8406-141FEB2744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064" imgH="418893" progId="Equation.DSMT4">
                  <p:embed/>
                </p:oleObj>
              </mc:Choice>
              <mc:Fallback>
                <p:oleObj name="Equation" r:id="rId6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417E9BD3-6D70-4BFE-8070-146A6AC706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678" imgH="228738" progId="Equation.3">
                  <p:embed/>
                </p:oleObj>
              </mc:Choice>
              <mc:Fallback>
                <p:oleObj name="Equation" r:id="rId8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569EFF4-1511-459E-A2E6-E4D8EEF35F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3449" imgH="418893" progId="Equation.DSMT4">
                  <p:embed/>
                </p:oleObj>
              </mc:Choice>
              <mc:Fallback>
                <p:oleObj name="Equation" r:id="rId10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0289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718" y="-45047"/>
            <a:ext cx="9144000" cy="736600"/>
          </a:xfrm>
        </p:spPr>
        <p:txBody>
          <a:bodyPr/>
          <a:lstStyle/>
          <a:p>
            <a:r>
              <a:rPr lang="en-US" dirty="0"/>
              <a:t>Equations to be solved</a:t>
            </a:r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7391400" y="1752600"/>
            <a:ext cx="101014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Text Box 25"/>
          <p:cNvSpPr txBox="1">
            <a:spLocks noChangeArrowheads="1"/>
          </p:cNvSpPr>
          <p:nvPr/>
        </p:nvSpPr>
        <p:spPr bwMode="auto">
          <a:xfrm>
            <a:off x="4817014" y="1447800"/>
            <a:ext cx="244650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Band-diagram</a:t>
            </a: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3948186" y="2916901"/>
            <a:ext cx="4184159" cy="1384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Diffusion approximation,</a:t>
            </a:r>
          </a:p>
          <a:p>
            <a:pPr algn="ctr"/>
            <a:r>
              <a:rPr lang="en-US" sz="2800" dirty="0">
                <a:latin typeface="+mn-lt"/>
              </a:rPr>
              <a:t>Minority carrier transport,</a:t>
            </a:r>
          </a:p>
          <a:p>
            <a:pPr algn="ctr"/>
            <a:r>
              <a:rPr lang="en-US" sz="2800" dirty="0" err="1">
                <a:latin typeface="+mn-lt"/>
              </a:rPr>
              <a:t>Ambipolar</a:t>
            </a:r>
            <a:r>
              <a:rPr lang="en-US" sz="2800" dirty="0">
                <a:latin typeface="+mn-lt"/>
              </a:rPr>
              <a:t> transport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ACD4AA99-34D4-4185-9DF1-091E02E58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4478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54DF06C5-993D-4C4A-9319-B6FAA158CE2E}"/>
                  </a:ext>
                </a:extLst>
              </p:cNvPr>
              <p:cNvSpPr txBox="1"/>
              <p:nvPr/>
            </p:nvSpPr>
            <p:spPr bwMode="auto">
              <a:xfrm>
                <a:off x="8737600" y="15589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54DF06C5-993D-4C4A-9319-B6FAA158C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1558925"/>
                <a:ext cx="3244850" cy="525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Object 5">
            <a:extLst>
              <a:ext uri="{FF2B5EF4-FFF2-40B4-BE49-F238E27FC236}">
                <a16:creationId xmlns:a16="http://schemas.microsoft.com/office/drawing/2014/main" id="{58EE5461-D19E-4BA6-A3E3-6DA31CB4F4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5970" imgH="228738" progId="Equation.DSMT4">
                  <p:embed/>
                </p:oleObj>
              </mc:Choice>
              <mc:Fallback>
                <p:oleObj name="Equation" r:id="rId4" imgW="1345970" imgH="228738" progId="Equation.DSMT4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B4E856C5-B7ED-43D2-BCDB-B312F9CE84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6">
            <a:extLst>
              <a:ext uri="{FF2B5EF4-FFF2-40B4-BE49-F238E27FC236}">
                <a16:creationId xmlns:a16="http://schemas.microsoft.com/office/drawing/2014/main" id="{A3EE742F-B7A8-485B-821E-EC8C8A79EA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064" imgH="418893" progId="Equation.DSMT4">
                  <p:embed/>
                </p:oleObj>
              </mc:Choice>
              <mc:Fallback>
                <p:oleObj name="Equation" r:id="rId6" imgW="1460064" imgH="418893" progId="Equation.DSMT4">
                  <p:embed/>
                  <p:pic>
                    <p:nvPicPr>
                      <p:cNvPr id="8" name="Object 6">
                        <a:extLst>
                          <a:ext uri="{FF2B5EF4-FFF2-40B4-BE49-F238E27FC236}">
                            <a16:creationId xmlns:a16="http://schemas.microsoft.com/office/drawing/2014/main" id="{63414FA4-8B4F-44B1-8406-141FEB2744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>
            <a:extLst>
              <a:ext uri="{FF2B5EF4-FFF2-40B4-BE49-F238E27FC236}">
                <a16:creationId xmlns:a16="http://schemas.microsoft.com/office/drawing/2014/main" id="{C7F2B6CB-EAE3-423C-A14D-124D3194D6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6678" imgH="228738" progId="Equation.3">
                  <p:embed/>
                </p:oleObj>
              </mc:Choice>
              <mc:Fallback>
                <p:oleObj name="Equation" r:id="rId8" imgW="1396678" imgH="228738" progId="Equation.3">
                  <p:embed/>
                  <p:pic>
                    <p:nvPicPr>
                      <p:cNvPr id="9" name="Object 7">
                        <a:extLst>
                          <a:ext uri="{FF2B5EF4-FFF2-40B4-BE49-F238E27FC236}">
                            <a16:creationId xmlns:a16="http://schemas.microsoft.com/office/drawing/2014/main" id="{417E9BD3-6D70-4BFE-8070-146A6AC706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726EF84-FAAC-42F0-9522-A7F16AB8A1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3449" imgH="418893" progId="Equation.DSMT4">
                  <p:embed/>
                </p:oleObj>
              </mc:Choice>
              <mc:Fallback>
                <p:oleObj name="Equation" r:id="rId10" imgW="1523449" imgH="418893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569EFF4-1511-459E-A2E6-E4D8EEF35F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8">
            <a:extLst>
              <a:ext uri="{FF2B5EF4-FFF2-40B4-BE49-F238E27FC236}">
                <a16:creationId xmlns:a16="http://schemas.microsoft.com/office/drawing/2014/main" id="{4147C593-DE94-4A33-8964-DE8530B4F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3612" y="2095930"/>
            <a:ext cx="3048000" cy="305054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>
            <a:off x="7998109" y="3454555"/>
            <a:ext cx="806864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3714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5" grpId="0"/>
      <p:bldP spid="22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The Semiconductor Equations 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48557"/>
              </p:ext>
            </p:extLst>
          </p:nvPr>
        </p:nvGraphicFramePr>
        <p:xfrm>
          <a:off x="457200" y="2932114"/>
          <a:ext cx="4452937" cy="241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08400" imgH="813600" progId="Equation.3">
                  <p:embed/>
                </p:oleObj>
              </mc:Choice>
              <mc:Fallback>
                <p:oleObj name="Equation" r:id="rId2" imgW="1508400" imgH="813600" progId="Equation.3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32114"/>
                        <a:ext cx="4452937" cy="241458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911428"/>
              </p:ext>
            </p:extLst>
          </p:nvPr>
        </p:nvGraphicFramePr>
        <p:xfrm>
          <a:off x="5383892" y="2772229"/>
          <a:ext cx="27860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62" imgH="254092" progId="Equation.3">
                  <p:embed/>
                </p:oleObj>
              </mc:Choice>
              <mc:Fallback>
                <p:oleObj name="Equation" r:id="rId4" imgW="1295262" imgH="254092" progId="Equation.3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892" y="2772229"/>
                        <a:ext cx="278606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685925" y="5497514"/>
            <a:ext cx="206659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(steady-state)</a:t>
            </a:r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984744"/>
              </p:ext>
            </p:extLst>
          </p:nvPr>
        </p:nvGraphicFramePr>
        <p:xfrm>
          <a:off x="5423125" y="3380922"/>
          <a:ext cx="30861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4710" imgH="228738" progId="Equation.3">
                  <p:embed/>
                </p:oleObj>
              </mc:Choice>
              <mc:Fallback>
                <p:oleObj name="Equation" r:id="rId6" imgW="1434710" imgH="228738" progId="Equation.3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125" y="3380922"/>
                        <a:ext cx="3086100" cy="490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040774"/>
              </p:ext>
            </p:extLst>
          </p:nvPr>
        </p:nvGraphicFramePr>
        <p:xfrm>
          <a:off x="5303323" y="4255126"/>
          <a:ext cx="3113088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35320" imgH="511920" progId="Equation.3">
                  <p:embed/>
                </p:oleObj>
              </mc:Choice>
              <mc:Fallback>
                <p:oleObj name="Equation" r:id="rId8" imgW="1435320" imgH="511920" progId="Equation.3">
                  <p:embed/>
                  <p:pic>
                    <p:nvPicPr>
                      <p:cNvPr id="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323" y="4255126"/>
                        <a:ext cx="3113088" cy="111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159997"/>
              </p:ext>
            </p:extLst>
          </p:nvPr>
        </p:nvGraphicFramePr>
        <p:xfrm>
          <a:off x="5513348" y="5379243"/>
          <a:ext cx="2484437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264" imgH="241415" progId="Equation.3">
                  <p:embed/>
                </p:oleObj>
              </mc:Choice>
              <mc:Fallback>
                <p:oleObj name="Equation" r:id="rId10" imgW="1155264" imgH="241415" progId="Equation.3">
                  <p:embed/>
                  <p:pic>
                    <p:nvPicPr>
                      <p:cNvPr id="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48" y="5379243"/>
                        <a:ext cx="2484437" cy="519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4662" y="1377799"/>
            <a:ext cx="43799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Conservation Laws: not specific to a particular problem - Universal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59863" y="1106287"/>
            <a:ext cx="37055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Constitutive relations: specific to problem at hand – reflect physics of the problem</a:t>
            </a:r>
          </a:p>
          <a:p>
            <a:endParaRPr lang="en-US" dirty="0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D0BC3B9E-6300-4C7B-8E26-DA557675D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473" y="1800225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6165F212-F0B5-4916-927E-779D70684026}"/>
                  </a:ext>
                </a:extLst>
              </p:cNvPr>
              <p:cNvSpPr txBox="1"/>
              <p:nvPr/>
            </p:nvSpPr>
            <p:spPr bwMode="auto">
              <a:xfrm>
                <a:off x="8805074" y="1911350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6165F212-F0B5-4916-927E-779D70684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05074" y="1911350"/>
                <a:ext cx="3244850" cy="5254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5">
            <a:extLst>
              <a:ext uri="{FF2B5EF4-FFF2-40B4-BE49-F238E27FC236}">
                <a16:creationId xmlns:a16="http://schemas.microsoft.com/office/drawing/2014/main" id="{119D1FCA-8F7F-4C41-8F1E-5A019E8C60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828172"/>
              </p:ext>
            </p:extLst>
          </p:nvPr>
        </p:nvGraphicFramePr>
        <p:xfrm>
          <a:off x="8843793" y="4885364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45970" imgH="228738" progId="Equation.DSMT4">
                  <p:embed/>
                </p:oleObj>
              </mc:Choice>
              <mc:Fallback>
                <p:oleObj name="Equation" r:id="rId14" imgW="1345970" imgH="228738" progId="Equation.DSMT4">
                  <p:embed/>
                  <p:pic>
                    <p:nvPicPr>
                      <p:cNvPr id="18" name="Object 5">
                        <a:extLst>
                          <a:ext uri="{FF2B5EF4-FFF2-40B4-BE49-F238E27FC236}">
                            <a16:creationId xmlns:a16="http://schemas.microsoft.com/office/drawing/2014/main" id="{58EE5461-D19E-4BA6-A3E3-6DA31CB4F4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3793" y="4885364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6">
            <a:extLst>
              <a:ext uri="{FF2B5EF4-FFF2-40B4-BE49-F238E27FC236}">
                <a16:creationId xmlns:a16="http://schemas.microsoft.com/office/drawing/2014/main" id="{8EC30392-8876-4AB9-96F4-8E9FF82169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03852"/>
              </p:ext>
            </p:extLst>
          </p:nvPr>
        </p:nvGraphicFramePr>
        <p:xfrm>
          <a:off x="8926343" y="2454903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60064" imgH="418893" progId="Equation.DSMT4">
                  <p:embed/>
                </p:oleObj>
              </mc:Choice>
              <mc:Fallback>
                <p:oleObj name="Equation" r:id="rId16" imgW="1460064" imgH="418893" progId="Equation.DSMT4">
                  <p:embed/>
                  <p:pic>
                    <p:nvPicPr>
                      <p:cNvPr id="19" name="Object 6">
                        <a:extLst>
                          <a:ext uri="{FF2B5EF4-FFF2-40B4-BE49-F238E27FC236}">
                            <a16:creationId xmlns:a16="http://schemas.microsoft.com/office/drawing/2014/main" id="{A3EE742F-B7A8-485B-821E-EC8C8A79EA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6343" y="2454903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7">
            <a:extLst>
              <a:ext uri="{FF2B5EF4-FFF2-40B4-BE49-F238E27FC236}">
                <a16:creationId xmlns:a16="http://schemas.microsoft.com/office/drawing/2014/main" id="{D40688D9-4136-4190-888C-5420B805BA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967453"/>
              </p:ext>
            </p:extLst>
          </p:nvPr>
        </p:nvGraphicFramePr>
        <p:xfrm>
          <a:off x="8815986" y="4378784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6678" imgH="228738" progId="Equation.3">
                  <p:embed/>
                </p:oleObj>
              </mc:Choice>
              <mc:Fallback>
                <p:oleObj name="Equation" r:id="rId18" imgW="1396678" imgH="228738" progId="Equation.3">
                  <p:embed/>
                  <p:pic>
                    <p:nvPicPr>
                      <p:cNvPr id="20" name="Object 7">
                        <a:extLst>
                          <a:ext uri="{FF2B5EF4-FFF2-40B4-BE49-F238E27FC236}">
                            <a16:creationId xmlns:a16="http://schemas.microsoft.com/office/drawing/2014/main" id="{C7F2B6CB-EAE3-423C-A14D-124D3194D6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5986" y="4378784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857A2AF2-8916-4993-96E8-E1E15DBBCF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786860"/>
              </p:ext>
            </p:extLst>
          </p:nvPr>
        </p:nvGraphicFramePr>
        <p:xfrm>
          <a:off x="8920387" y="3247706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523449" imgH="418893" progId="Equation.DSMT4">
                  <p:embed/>
                </p:oleObj>
              </mc:Choice>
              <mc:Fallback>
                <p:oleObj name="Equation" r:id="rId20" imgW="1523449" imgH="418893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7726EF84-FAAC-42F0-9522-A7F16AB8A1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0387" y="3247706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8">
            <a:extLst>
              <a:ext uri="{FF2B5EF4-FFF2-40B4-BE49-F238E27FC236}">
                <a16:creationId xmlns:a16="http://schemas.microsoft.com/office/drawing/2014/main" id="{17A581F0-311D-4CB4-95E1-8F99CBFBE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2610" y="1903726"/>
            <a:ext cx="3140789" cy="20634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DD1B7BAA-BB59-4066-9A6C-E465D0F81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303" y="2878822"/>
            <a:ext cx="4561035" cy="249549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3C4D7991-178E-45F3-9A7C-94AF80AE3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29" y="3038962"/>
            <a:ext cx="2094472" cy="59041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EDF65174-CFAC-4FBD-992C-9E2F9F419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685" y="2753881"/>
            <a:ext cx="2878269" cy="59041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3F24CA90-C5CF-4E23-B3B0-CB1C67236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924" y="3360522"/>
            <a:ext cx="3142235" cy="59041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DA21A577-C2B6-428D-9D72-EAAB4D0A8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288" y="4191875"/>
            <a:ext cx="3273937" cy="115482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C19C158C-AA4E-4384-85B7-BC977C03F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519" y="4306978"/>
            <a:ext cx="3273937" cy="1154826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8FF21B83-0A80-4D82-AEEB-B296B030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5987" y="5404922"/>
            <a:ext cx="2913614" cy="554257"/>
          </a:xfrm>
          <a:prstGeom prst="rect">
            <a:avLst/>
          </a:prstGeom>
          <a:noFill/>
          <a:ln w="2857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C1D582BA-60EE-4E2D-9897-2F4223062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687615"/>
            <a:ext cx="1806575" cy="1646385"/>
          </a:xfrm>
          <a:prstGeom prst="rect">
            <a:avLst/>
          </a:prstGeom>
          <a:noFill/>
          <a:ln w="2857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69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The Mathematical Problem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078038" y="2265363"/>
          <a:ext cx="4451350" cy="241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08400" imgH="813600" progId="Equation.3">
                  <p:embed/>
                </p:oleObj>
              </mc:Choice>
              <mc:Fallback>
                <p:oleObj name="Equation" r:id="rId2" imgW="1508400" imgH="813600" progId="Equation.3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038" y="2265363"/>
                        <a:ext cx="4451350" cy="241141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953323" y="1260862"/>
            <a:ext cx="5243743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The “Semiconductor Equations”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911897" y="2165969"/>
            <a:ext cx="3507114" cy="18158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3 coupled, nonlinear,</a:t>
            </a:r>
          </a:p>
          <a:p>
            <a:pPr algn="l"/>
            <a:r>
              <a:rPr lang="en-US" sz="2800" dirty="0">
                <a:latin typeface="+mn-lt"/>
              </a:rPr>
              <a:t>second order </a:t>
            </a:r>
            <a:r>
              <a:rPr lang="en-US" sz="2800" dirty="0" err="1">
                <a:latin typeface="+mn-lt"/>
              </a:rPr>
              <a:t>PDE’s</a:t>
            </a:r>
            <a:endParaRPr lang="en-US" sz="2800" dirty="0">
              <a:latin typeface="+mn-lt"/>
            </a:endParaRPr>
          </a:p>
          <a:p>
            <a:pPr algn="l"/>
            <a:r>
              <a:rPr lang="en-US" sz="2800" dirty="0">
                <a:latin typeface="+mn-lt"/>
              </a:rPr>
              <a:t>for the 3 unknowns:</a:t>
            </a:r>
          </a:p>
          <a:p>
            <a:pPr algn="l"/>
            <a:endParaRPr lang="en-US" sz="2800" dirty="0">
              <a:latin typeface="+mn-lt"/>
            </a:endParaRPr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6642100" y="3863975"/>
          <a:ext cx="3938588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1440" imgH="191880" progId="Equation.3">
                  <p:embed/>
                </p:oleObj>
              </mc:Choice>
              <mc:Fallback>
                <p:oleObj name="Equation" r:id="rId4" imgW="1261440" imgH="191880" progId="Equation.3">
                  <p:embed/>
                  <p:pic>
                    <p:nvPicPr>
                      <p:cNvPr id="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3863975"/>
                        <a:ext cx="3938588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740374" y="5348637"/>
            <a:ext cx="6291146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Conservations laws: 		    </a:t>
            </a:r>
            <a:r>
              <a:rPr lang="en-US" b="1" dirty="0">
                <a:solidFill>
                  <a:srgbClr val="FC0128"/>
                </a:solidFill>
                <a:latin typeface="+mn-lt"/>
              </a:rPr>
              <a:t>exact</a:t>
            </a:r>
          </a:p>
          <a:p>
            <a:pPr algn="l"/>
            <a:r>
              <a:rPr lang="en-US" dirty="0">
                <a:latin typeface="+mn-lt"/>
              </a:rPr>
              <a:t>Transport </a:t>
            </a:r>
            <a:r>
              <a:rPr lang="en-US" dirty="0" err="1">
                <a:latin typeface="+mn-lt"/>
              </a:rPr>
              <a:t>eqs</a:t>
            </a:r>
            <a:r>
              <a:rPr lang="en-US" dirty="0">
                <a:latin typeface="+mn-lt"/>
              </a:rPr>
              <a:t>. (drift-diffusion):  </a:t>
            </a:r>
            <a:r>
              <a:rPr lang="en-US" b="1" dirty="0">
                <a:solidFill>
                  <a:srgbClr val="FC0128"/>
                </a:solidFill>
                <a:latin typeface="+mn-lt"/>
              </a:rPr>
              <a:t>approximate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704464" y="5181600"/>
            <a:ext cx="6515736" cy="1066799"/>
          </a:xfrm>
          <a:prstGeom prst="bracketPair">
            <a:avLst>
              <a:gd name="adj" fmla="val 10341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15626" y="2737711"/>
            <a:ext cx="5952775" cy="2189085"/>
          </a:xfrm>
          <a:prstGeom prst="roundRect">
            <a:avLst/>
          </a:prstGeom>
          <a:solidFill>
            <a:schemeClr val="accent1">
              <a:alpha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Why are these equations coupled?</a:t>
            </a:r>
          </a:p>
          <a:p>
            <a:pPr algn="ctr"/>
            <a:r>
              <a:rPr lang="en-US" dirty="0" err="1"/>
              <a:t>Potential</a:t>
            </a:r>
            <a:r>
              <a:rPr lang="en-US" dirty="0" err="1">
                <a:sym typeface="Wingdings"/>
              </a:rPr>
              <a:t>Fieldcurrentchanges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potentialchanges</a:t>
            </a:r>
            <a:r>
              <a:rPr lang="en-US" dirty="0">
                <a:sym typeface="Wingdings"/>
              </a:rPr>
              <a:t> field and so 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62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023" y="33696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270209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8254" y="378155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232864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The Grid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47825" y="702245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+mn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65301" y="815715"/>
            <a:ext cx="4964821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>
                <a:latin typeface="+mn-lt"/>
              </a:rPr>
              <a:t>(ii) “exact” numerical solutions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5246688" y="779055"/>
            <a:ext cx="4953000" cy="3557588"/>
            <a:chOff x="2345" y="1201"/>
            <a:chExt cx="3120" cy="2241"/>
          </a:xfrm>
        </p:grpSpPr>
        <p:sp>
          <p:nvSpPr>
            <p:cNvPr id="38" name="Arc 35"/>
            <p:cNvSpPr>
              <a:spLocks/>
            </p:cNvSpPr>
            <p:nvPr/>
          </p:nvSpPr>
          <p:spPr bwMode="auto">
            <a:xfrm flipH="1">
              <a:off x="2460" y="2062"/>
              <a:ext cx="1794" cy="1067"/>
            </a:xfrm>
            <a:custGeom>
              <a:avLst/>
              <a:gdLst>
                <a:gd name="G0" fmla="+- 13877 0 0"/>
                <a:gd name="G1" fmla="+- 21600 0 0"/>
                <a:gd name="G2" fmla="+- 21600 0 0"/>
                <a:gd name="T0" fmla="*/ 0 w 33567"/>
                <a:gd name="T1" fmla="*/ 5048 h 21600"/>
                <a:gd name="T2" fmla="*/ 33567 w 33567"/>
                <a:gd name="T3" fmla="*/ 12722 h 21600"/>
                <a:gd name="T4" fmla="*/ 13877 w 3356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567" h="21600" fill="none" extrusionOk="0">
                  <a:moveTo>
                    <a:pt x="-1" y="5047"/>
                  </a:moveTo>
                  <a:cubicBezTo>
                    <a:pt x="3888" y="1787"/>
                    <a:pt x="8801" y="-1"/>
                    <a:pt x="13877" y="0"/>
                  </a:cubicBezTo>
                  <a:cubicBezTo>
                    <a:pt x="22371" y="0"/>
                    <a:pt x="30076" y="4978"/>
                    <a:pt x="33567" y="12721"/>
                  </a:cubicBezTo>
                </a:path>
                <a:path w="33567" h="21600" stroke="0" extrusionOk="0">
                  <a:moveTo>
                    <a:pt x="-1" y="5047"/>
                  </a:moveTo>
                  <a:cubicBezTo>
                    <a:pt x="3888" y="1787"/>
                    <a:pt x="8801" y="-1"/>
                    <a:pt x="13877" y="0"/>
                  </a:cubicBezTo>
                  <a:cubicBezTo>
                    <a:pt x="22371" y="0"/>
                    <a:pt x="30076" y="4978"/>
                    <a:pt x="33567" y="12721"/>
                  </a:cubicBezTo>
                  <a:lnTo>
                    <a:pt x="13877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2345" y="2728"/>
              <a:ext cx="96" cy="96"/>
            </a:xfrm>
            <a:prstGeom prst="ellipse">
              <a:avLst/>
            </a:prstGeom>
            <a:solidFill>
              <a:srgbClr val="FC0128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rgbClr val="FC0128"/>
                </a:solidFill>
                <a:latin typeface="+mn-lt"/>
              </a:endParaRPr>
            </a:p>
          </p:txBody>
        </p:sp>
        <p:graphicFrame>
          <p:nvGraphicFramePr>
            <p:cNvPr id="40" name="Object 37"/>
            <p:cNvGraphicFramePr>
              <a:graphicFrameLocks noChangeAspect="1"/>
            </p:cNvGraphicFramePr>
            <p:nvPr/>
          </p:nvGraphicFramePr>
          <p:xfrm>
            <a:off x="4511" y="1923"/>
            <a:ext cx="401" cy="15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7922" imgH="672580" progId="Equation.3">
                    <p:embed/>
                  </p:oleObj>
                </mc:Choice>
                <mc:Fallback>
                  <p:oleObj name="Equation" r:id="rId2" imgW="177922" imgH="672580" progId="Equation.3">
                    <p:embed/>
                    <p:pic>
                      <p:nvPicPr>
                        <p:cNvPr id="4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1" y="1923"/>
                          <a:ext cx="401" cy="1519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Text Box 38"/>
            <p:cNvSpPr txBox="1">
              <a:spLocks noChangeArrowheads="1"/>
            </p:cNvSpPr>
            <p:nvPr/>
          </p:nvSpPr>
          <p:spPr bwMode="auto">
            <a:xfrm>
              <a:off x="3975" y="1201"/>
              <a:ext cx="1490" cy="6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latin typeface="+mn-lt"/>
                </a:rPr>
                <a:t>N nodes</a:t>
              </a:r>
            </a:p>
            <a:p>
              <a:r>
                <a:rPr lang="en-US" sz="2800">
                  <a:latin typeface="+mn-lt"/>
                </a:rPr>
                <a:t>3N unknowns</a:t>
              </a:r>
            </a:p>
          </p:txBody>
        </p:sp>
      </p:grpSp>
      <p:sp>
        <p:nvSpPr>
          <p:cNvPr id="42" name="Rectangle 41"/>
          <p:cNvSpPr/>
          <p:nvPr/>
        </p:nvSpPr>
        <p:spPr>
          <a:xfrm>
            <a:off x="1915886" y="2820626"/>
            <a:ext cx="725714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275758" y="2821460"/>
            <a:ext cx="725714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627087" y="2830516"/>
            <a:ext cx="3643085" cy="42553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42" idx="3"/>
            <a:endCxn id="43" idx="1"/>
          </p:cNvCxnSpPr>
          <p:nvPr/>
        </p:nvCxnSpPr>
        <p:spPr>
          <a:xfrm>
            <a:off x="2641600" y="3038340"/>
            <a:ext cx="3634158" cy="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2770910" y="3019206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3034147" y="3019208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3311236" y="3009212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3546765" y="3019207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3810002" y="3019209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4087091" y="3009212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4378037" y="3009209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4641274" y="3001260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4926314" y="3015116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5209310" y="3015112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5472547" y="3015114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5749636" y="3021018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4941616" y="2605740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5204853" y="2605742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078233" y="2312625"/>
            <a:ext cx="222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5054380" y="2606823"/>
            <a:ext cx="26239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2770910" y="3019206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3034147" y="3019208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3311236" y="3033064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56038" y="3382008"/>
            <a:ext cx="67118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‘Gridding‘– total length divided into ‘N’ parts</a:t>
            </a:r>
          </a:p>
          <a:p>
            <a:r>
              <a:rPr lang="en-US" dirty="0"/>
              <a:t> - equal (uniform gridding) , or </a:t>
            </a:r>
            <a:br>
              <a:rPr lang="en-US" dirty="0"/>
            </a:br>
            <a:r>
              <a:rPr lang="en-US" dirty="0"/>
              <a:t> - unequal (adaptive and non-uniform gridding)</a:t>
            </a:r>
          </a:p>
          <a:p>
            <a:endParaRPr lang="en-US" dirty="0"/>
          </a:p>
          <a:p>
            <a:r>
              <a:rPr lang="en-US" dirty="0"/>
              <a:t>Variables described at each point ‘</a:t>
            </a:r>
            <a:r>
              <a:rPr lang="en-US" i="1" dirty="0" err="1"/>
              <a:t>i</a:t>
            </a:r>
            <a:r>
              <a:rPr lang="en-US" dirty="0"/>
              <a:t>’. </a:t>
            </a:r>
          </a:p>
          <a:p>
            <a:endParaRPr lang="en-US" dirty="0"/>
          </a:p>
          <a:p>
            <a:r>
              <a:rPr lang="en-US" dirty="0"/>
              <a:t>V</a:t>
            </a:r>
            <a:r>
              <a:rPr lang="en-US" baseline="-25000" dirty="0"/>
              <a:t>o</a:t>
            </a:r>
            <a:r>
              <a:rPr lang="en-US" dirty="0"/>
              <a:t> and V</a:t>
            </a:r>
            <a:r>
              <a:rPr lang="en-US" baseline="-25000" dirty="0"/>
              <a:t>n+1 </a:t>
            </a:r>
            <a:r>
              <a:rPr lang="en-US" dirty="0"/>
              <a:t>is known because these are voltages at source and drain. 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BFC62F4-CBDD-48C4-B1D9-9E567381C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30" y="1423546"/>
            <a:ext cx="1928499" cy="90815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7AA5039-99E9-4528-A11A-4F66CEFE27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3346"/>
          <a:stretch/>
        </p:blipFill>
        <p:spPr>
          <a:xfrm>
            <a:off x="8382000" y="4902049"/>
            <a:ext cx="759846" cy="20104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76EAC7-E40D-484A-B935-3EFE5029FF8A}"/>
              </a:ext>
            </a:extLst>
          </p:cNvPr>
          <p:cNvSpPr/>
          <p:nvPr/>
        </p:nvSpPr>
        <p:spPr>
          <a:xfrm>
            <a:off x="9220200" y="5432614"/>
            <a:ext cx="710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=?</a:t>
            </a:r>
          </a:p>
        </p:txBody>
      </p:sp>
    </p:spTree>
    <p:extLst>
      <p:ext uri="{BB962C8B-B14F-4D97-AF65-F5344CB8AC3E}">
        <p14:creationId xmlns:p14="http://schemas.microsoft.com/office/powerpoint/2010/main" val="2242218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4" grpId="1" animBg="1"/>
      <p:bldP spid="73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Difference Expression for Derivative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47825" y="1036638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+mn-lt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2522538" y="2032000"/>
            <a:ext cx="0" cy="304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286000" y="4953000"/>
            <a:ext cx="3657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854821" y="2971800"/>
            <a:ext cx="70403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 dirty="0">
                <a:latin typeface="+mn-lt"/>
              </a:rPr>
              <a:t>f(x)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638800" y="5035550"/>
            <a:ext cx="36420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>
                <a:latin typeface="+mn-lt"/>
              </a:rPr>
              <a:t>x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886200" y="5029200"/>
            <a:ext cx="41710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>
                <a:latin typeface="+mn-lt"/>
              </a:rPr>
              <a:t>x</a:t>
            </a:r>
            <a:r>
              <a:rPr lang="en-US" sz="2800" baseline="-25000">
                <a:latin typeface="+mn-lt"/>
              </a:rPr>
              <a:t>i</a:t>
            </a:r>
            <a:endParaRPr lang="en-US" sz="2800"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395788" y="5029200"/>
            <a:ext cx="689612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>
                <a:latin typeface="+mn-lt"/>
              </a:rPr>
              <a:t>x</a:t>
            </a:r>
            <a:r>
              <a:rPr lang="en-US" sz="2800" i="1" baseline="-25000">
                <a:latin typeface="+mn-lt"/>
              </a:rPr>
              <a:t>i+1</a:t>
            </a:r>
            <a:endParaRPr lang="en-US" sz="2800" i="1">
              <a:latin typeface="+mn-lt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936876" y="5029200"/>
            <a:ext cx="630301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>
                <a:latin typeface="+mn-lt"/>
              </a:rPr>
              <a:t>x</a:t>
            </a:r>
            <a:r>
              <a:rPr lang="en-US" sz="2800" baseline="-25000">
                <a:latin typeface="+mn-lt"/>
              </a:rPr>
              <a:t>i-1</a:t>
            </a:r>
            <a:endParaRPr lang="en-US" sz="2800">
              <a:latin typeface="+mn-lt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200400" y="3048000"/>
            <a:ext cx="152400" cy="152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3886200" y="3048000"/>
            <a:ext cx="152400" cy="1524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648200" y="35052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4362450" y="3009900"/>
            <a:ext cx="0" cy="9906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4737100" y="4768851"/>
            <a:ext cx="0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4062413" y="4768851"/>
            <a:ext cx="0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3328988" y="4768851"/>
            <a:ext cx="0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4241800" y="4297364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i="1" dirty="0">
                <a:latin typeface="+mn-lt"/>
              </a:rPr>
              <a:t>a</a:t>
            </a: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H="1">
            <a:off x="4756150" y="4483100"/>
            <a:ext cx="63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3448051" y="4483100"/>
            <a:ext cx="576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6519553" y="5023898"/>
            <a:ext cx="3955506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 dirty="0">
                <a:latin typeface="+mn-lt"/>
              </a:rPr>
              <a:t>“centered difference”</a:t>
            </a:r>
          </a:p>
        </p:txBody>
      </p:sp>
      <p:sp>
        <p:nvSpPr>
          <p:cNvPr id="27" name="Arc 24"/>
          <p:cNvSpPr>
            <a:spLocks/>
          </p:cNvSpPr>
          <p:nvPr/>
        </p:nvSpPr>
        <p:spPr bwMode="auto">
          <a:xfrm flipV="1">
            <a:off x="8280014" y="4269718"/>
            <a:ext cx="269875" cy="6731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848304" y="2317532"/>
            <a:ext cx="2869325" cy="1608083"/>
          </a:xfrm>
          <a:custGeom>
            <a:avLst/>
            <a:gdLst>
              <a:gd name="connsiteX0" fmla="*/ 0 w 2869325"/>
              <a:gd name="connsiteY0" fmla="*/ 1608083 h 1608083"/>
              <a:gd name="connsiteX1" fmla="*/ 268014 w 2869325"/>
              <a:gd name="connsiteY1" fmla="*/ 898635 h 1608083"/>
              <a:gd name="connsiteX2" fmla="*/ 646387 w 2869325"/>
              <a:gd name="connsiteY2" fmla="*/ 709448 h 1608083"/>
              <a:gd name="connsiteX3" fmla="*/ 1166649 w 2869325"/>
              <a:gd name="connsiteY3" fmla="*/ 804041 h 1608083"/>
              <a:gd name="connsiteX4" fmla="*/ 1481959 w 2869325"/>
              <a:gd name="connsiteY4" fmla="*/ 1182414 h 1608083"/>
              <a:gd name="connsiteX5" fmla="*/ 1907628 w 2869325"/>
              <a:gd name="connsiteY5" fmla="*/ 1292772 h 1608083"/>
              <a:gd name="connsiteX6" fmla="*/ 2286000 w 2869325"/>
              <a:gd name="connsiteY6" fmla="*/ 1166648 h 1608083"/>
              <a:gd name="connsiteX7" fmla="*/ 2727435 w 2869325"/>
              <a:gd name="connsiteY7" fmla="*/ 567559 h 1608083"/>
              <a:gd name="connsiteX8" fmla="*/ 2869325 w 2869325"/>
              <a:gd name="connsiteY8" fmla="*/ 0 h 1608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9325" h="1608083">
                <a:moveTo>
                  <a:pt x="0" y="1608083"/>
                </a:moveTo>
                <a:cubicBezTo>
                  <a:pt x="80141" y="1328245"/>
                  <a:pt x="160283" y="1048407"/>
                  <a:pt x="268014" y="898635"/>
                </a:cubicBezTo>
                <a:cubicBezTo>
                  <a:pt x="375745" y="748863"/>
                  <a:pt x="496615" y="725214"/>
                  <a:pt x="646387" y="709448"/>
                </a:cubicBezTo>
                <a:cubicBezTo>
                  <a:pt x="796159" y="693682"/>
                  <a:pt x="1027387" y="725213"/>
                  <a:pt x="1166649" y="804041"/>
                </a:cubicBezTo>
                <a:cubicBezTo>
                  <a:pt x="1305911" y="882869"/>
                  <a:pt x="1358463" y="1100959"/>
                  <a:pt x="1481959" y="1182414"/>
                </a:cubicBezTo>
                <a:cubicBezTo>
                  <a:pt x="1605456" y="1263869"/>
                  <a:pt x="1773621" y="1295400"/>
                  <a:pt x="1907628" y="1292772"/>
                </a:cubicBezTo>
                <a:cubicBezTo>
                  <a:pt x="2041635" y="1290144"/>
                  <a:pt x="2149366" y="1287517"/>
                  <a:pt x="2286000" y="1166648"/>
                </a:cubicBezTo>
                <a:cubicBezTo>
                  <a:pt x="2422634" y="1045779"/>
                  <a:pt x="2630214" y="762000"/>
                  <a:pt x="2727435" y="567559"/>
                </a:cubicBezTo>
                <a:cubicBezTo>
                  <a:pt x="2824656" y="373118"/>
                  <a:pt x="2846990" y="186559"/>
                  <a:pt x="2869325" y="0"/>
                </a:cubicBezTo>
              </a:path>
            </a:pathLst>
          </a:cu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25539" name="Object 3"/>
          <p:cNvGraphicFramePr>
            <a:graphicFrameLocks noChangeAspect="1"/>
          </p:cNvGraphicFramePr>
          <p:nvPr/>
        </p:nvGraphicFramePr>
        <p:xfrm>
          <a:off x="6299200" y="1277719"/>
          <a:ext cx="4368800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15572" imgH="431570" progId="Equation.DSMT4">
                  <p:embed/>
                </p:oleObj>
              </mc:Choice>
              <mc:Fallback>
                <p:oleObj name="Equation" r:id="rId2" imgW="1815572" imgH="431570" progId="Equation.DSMT4">
                  <p:embed/>
                  <p:pic>
                    <p:nvPicPr>
                      <p:cNvPr id="26255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9200" y="1277719"/>
                        <a:ext cx="4368800" cy="103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5540" name="Object 4"/>
          <p:cNvGraphicFramePr>
            <a:graphicFrameLocks noChangeAspect="1"/>
          </p:cNvGraphicFramePr>
          <p:nvPr/>
        </p:nvGraphicFramePr>
        <p:xfrm>
          <a:off x="1680115" y="1277719"/>
          <a:ext cx="3789363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708" imgH="431570" progId="Equation.3">
                  <p:embed/>
                </p:oleObj>
              </mc:Choice>
              <mc:Fallback>
                <p:oleObj name="Equation" r:id="rId4" imgW="1574708" imgH="431570" progId="Equation.3">
                  <p:embed/>
                  <p:pic>
                    <p:nvPicPr>
                      <p:cNvPr id="26255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115" y="1277719"/>
                        <a:ext cx="3789363" cy="103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rot="16200000" flipV="1">
            <a:off x="3564675" y="2419816"/>
            <a:ext cx="646771" cy="178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936274" y="2185638"/>
            <a:ext cx="1739590" cy="1092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4B944C2B-BEB9-47FA-B4A4-3BC51D10F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82" y="756896"/>
            <a:ext cx="1292034" cy="608437"/>
          </a:xfrm>
          <a:prstGeom prst="rect">
            <a:avLst/>
          </a:prstGeom>
        </p:spPr>
      </p:pic>
      <p:graphicFrame>
        <p:nvGraphicFramePr>
          <p:cNvPr id="34" name="Object 15">
            <a:extLst>
              <a:ext uri="{FF2B5EF4-FFF2-40B4-BE49-F238E27FC236}">
                <a16:creationId xmlns:a16="http://schemas.microsoft.com/office/drawing/2014/main" id="{85B01EDD-1DA1-454E-B748-543E6BD083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28508" y="2984811"/>
          <a:ext cx="3468908" cy="1521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29910" imgH="494956" progId="Equation.DSMT4">
                  <p:embed/>
                </p:oleObj>
              </mc:Choice>
              <mc:Fallback>
                <p:oleObj name="Equation" r:id="rId7" imgW="1129910" imgH="494956" progId="Equation.DSMT4">
                  <p:embed/>
                  <p:pic>
                    <p:nvPicPr>
                      <p:cNvPr id="1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8508" y="2984811"/>
                        <a:ext cx="3468908" cy="15219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DC87B9F-6737-4186-A02D-ABEE147762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3346"/>
          <a:stretch/>
        </p:blipFill>
        <p:spPr>
          <a:xfrm>
            <a:off x="549386" y="1266188"/>
            <a:ext cx="759846" cy="2010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8FDD43-0A77-4196-95C1-8A7154AD572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80233"/>
          <a:stretch/>
        </p:blipFill>
        <p:spPr>
          <a:xfrm>
            <a:off x="529769" y="5432808"/>
            <a:ext cx="662280" cy="119473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505C0BA-FADA-43C0-853F-27C5D7E728DA}"/>
              </a:ext>
            </a:extLst>
          </p:cNvPr>
          <p:cNvSpPr/>
          <p:nvPr/>
        </p:nvSpPr>
        <p:spPr>
          <a:xfrm>
            <a:off x="1118349" y="5755779"/>
            <a:ext cx="710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=?</a:t>
            </a:r>
          </a:p>
        </p:txBody>
      </p:sp>
    </p:spTree>
    <p:extLst>
      <p:ext uri="{BB962C8B-B14F-4D97-AF65-F5344CB8AC3E}">
        <p14:creationId xmlns:p14="http://schemas.microsoft.com/office/powerpoint/2010/main" val="4202350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2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2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3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Second Derivative … </a:t>
            </a:r>
          </a:p>
        </p:txBody>
      </p:sp>
      <p:graphicFrame>
        <p:nvGraphicFramePr>
          <p:cNvPr id="2170882" name="Object 2"/>
          <p:cNvGraphicFramePr>
            <a:graphicFrameLocks noChangeAspect="1"/>
          </p:cNvGraphicFramePr>
          <p:nvPr/>
        </p:nvGraphicFramePr>
        <p:xfrm>
          <a:off x="3370264" y="1325563"/>
          <a:ext cx="6289675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6519" imgH="507939" progId="Equation.DSMT4">
                  <p:embed/>
                </p:oleObj>
              </mc:Choice>
              <mc:Fallback>
                <p:oleObj name="Equation" r:id="rId2" imgW="2896519" imgH="507939" progId="Equation.DSMT4">
                  <p:embed/>
                  <p:pic>
                    <p:nvPicPr>
                      <p:cNvPr id="21708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0264" y="1325563"/>
                        <a:ext cx="6289675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883" name="Object 3"/>
          <p:cNvGraphicFramePr>
            <a:graphicFrameLocks noChangeAspect="1"/>
          </p:cNvGraphicFramePr>
          <p:nvPr/>
        </p:nvGraphicFramePr>
        <p:xfrm>
          <a:off x="3348038" y="2552700"/>
          <a:ext cx="6064250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83834" imgH="507939" progId="Equation.DSMT4">
                  <p:embed/>
                </p:oleObj>
              </mc:Choice>
              <mc:Fallback>
                <p:oleObj name="Equation" r:id="rId4" imgW="2883834" imgH="507939" progId="Equation.DSMT4">
                  <p:embed/>
                  <p:pic>
                    <p:nvPicPr>
                      <p:cNvPr id="2170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2552700"/>
                        <a:ext cx="6064250" cy="106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884" name="Object 4"/>
          <p:cNvGraphicFramePr>
            <a:graphicFrameLocks noChangeAspect="1"/>
          </p:cNvGraphicFramePr>
          <p:nvPr/>
        </p:nvGraphicFramePr>
        <p:xfrm>
          <a:off x="3403600" y="3771901"/>
          <a:ext cx="53848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003" imgH="507633" progId="Equation.DSMT4">
                  <p:embed/>
                </p:oleObj>
              </mc:Choice>
              <mc:Fallback>
                <p:oleObj name="Equation" r:id="rId6" imgW="2768003" imgH="507633" progId="Equation.DSMT4">
                  <p:embed/>
                  <p:pic>
                    <p:nvPicPr>
                      <p:cNvPr id="21708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3771901"/>
                        <a:ext cx="53848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885" name="Object 5"/>
          <p:cNvGraphicFramePr>
            <a:graphicFrameLocks noChangeAspect="1"/>
          </p:cNvGraphicFramePr>
          <p:nvPr/>
        </p:nvGraphicFramePr>
        <p:xfrm>
          <a:off x="2482850" y="4846639"/>
          <a:ext cx="3632200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58647" imgH="482278" progId="Equation.3">
                  <p:embed/>
                </p:oleObj>
              </mc:Choice>
              <mc:Fallback>
                <p:oleObj name="Equation" r:id="rId8" imgW="1358647" imgH="482278" progId="Equation.3">
                  <p:embed/>
                  <p:pic>
                    <p:nvPicPr>
                      <p:cNvPr id="21708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2850" y="4846639"/>
                        <a:ext cx="3632200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6288025" y="5464465"/>
            <a:ext cx="768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56126" y="4790414"/>
            <a:ext cx="3955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point formula, could be extended to N points depending on the number of derivatives we carry in our expansion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19F52E-F508-4ED3-8C6E-5A818CE2768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80233"/>
          <a:stretch/>
        </p:blipFill>
        <p:spPr>
          <a:xfrm>
            <a:off x="609600" y="1853265"/>
            <a:ext cx="662280" cy="11947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CF6785-9795-4F04-87BB-7AE97EE9F90F}"/>
              </a:ext>
            </a:extLst>
          </p:cNvPr>
          <p:cNvSpPr/>
          <p:nvPr/>
        </p:nvSpPr>
        <p:spPr>
          <a:xfrm>
            <a:off x="1198180" y="2176236"/>
            <a:ext cx="7104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=?</a:t>
            </a:r>
          </a:p>
        </p:txBody>
      </p:sp>
      <p:graphicFrame>
        <p:nvGraphicFramePr>
          <p:cNvPr id="13" name="Object 15">
            <a:extLst>
              <a:ext uri="{FF2B5EF4-FFF2-40B4-BE49-F238E27FC236}">
                <a16:creationId xmlns:a16="http://schemas.microsoft.com/office/drawing/2014/main" id="{239AD2BF-49C1-4833-AF2A-049C2D371B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631815"/>
              </p:ext>
            </p:extLst>
          </p:nvPr>
        </p:nvGraphicFramePr>
        <p:xfrm>
          <a:off x="609600" y="739217"/>
          <a:ext cx="2367892" cy="103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29910" imgH="494956" progId="Equation.DSMT4">
                  <p:embed/>
                </p:oleObj>
              </mc:Choice>
              <mc:Fallback>
                <p:oleObj name="Equation" r:id="rId11" imgW="1129910" imgH="494956" progId="Equation.DSMT4">
                  <p:embed/>
                  <p:pic>
                    <p:nvPicPr>
                      <p:cNvPr id="12" name="Object 15">
                        <a:extLst>
                          <a:ext uri="{FF2B5EF4-FFF2-40B4-BE49-F238E27FC236}">
                            <a16:creationId xmlns:a16="http://schemas.microsoft.com/office/drawing/2014/main" id="{A2977C0F-727A-452E-B34B-D15DDD8286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739217"/>
                        <a:ext cx="2367892" cy="10388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10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7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7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7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201EC74A-E488-4298-9B37-DFF28A6CA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3069" y="5307593"/>
          <a:ext cx="2439405" cy="8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58647" imgH="482278" progId="Equation.3">
                  <p:embed/>
                </p:oleObj>
              </mc:Choice>
              <mc:Fallback>
                <p:oleObj name="Equation" r:id="rId16" imgW="1358647" imgH="482278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201EC74A-E488-4298-9B37-DFF28A6CA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069" y="5307593"/>
                        <a:ext cx="2439405" cy="866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AE8DD0B2-4B44-45BB-B4F5-80BB3E795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9505" y="5307593"/>
          <a:ext cx="1802402" cy="79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29910" imgH="494956" progId="Equation.DSMT4">
                  <p:embed/>
                </p:oleObj>
              </mc:Choice>
              <mc:Fallback>
                <p:oleObj name="Equation" r:id="rId18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AE8DD0B2-4B44-45BB-B4F5-80BB3E7959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505" y="5307593"/>
                        <a:ext cx="1802402" cy="790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8254" y="378155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35567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/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201EC74A-E488-4298-9B37-DFF28A6CA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3069" y="5307593"/>
          <a:ext cx="2439405" cy="8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58647" imgH="482278" progId="Equation.3">
                  <p:embed/>
                </p:oleObj>
              </mc:Choice>
              <mc:Fallback>
                <p:oleObj name="Equation" r:id="rId16" imgW="1358647" imgH="482278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201EC74A-E488-4298-9B37-DFF28A6CA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069" y="5307593"/>
                        <a:ext cx="2439405" cy="866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AE8DD0B2-4B44-45BB-B4F5-80BB3E795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9505" y="5307593"/>
          <a:ext cx="1802402" cy="79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29910" imgH="494956" progId="Equation.DSMT4">
                  <p:embed/>
                </p:oleObj>
              </mc:Choice>
              <mc:Fallback>
                <p:oleObj name="Equation" r:id="rId18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AE8DD0B2-4B44-45BB-B4F5-80BB3E7959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505" y="5307593"/>
                        <a:ext cx="1802402" cy="790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 rot="20176378">
            <a:off x="6937867" y="373510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703382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Control Volume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1831975" y="2309814"/>
            <a:ext cx="3829050" cy="3540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47825" y="1036638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+mn-lt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6027740" y="2819402"/>
            <a:ext cx="4168776" cy="1643063"/>
            <a:chOff x="2837" y="1776"/>
            <a:chExt cx="2626" cy="1035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3745" y="2215"/>
              <a:ext cx="933" cy="59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3006" y="2521"/>
              <a:ext cx="24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4158" y="2486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3209" y="2483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5122" y="2469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2837" y="1776"/>
              <a:ext cx="1310" cy="330"/>
              <a:chOff x="2703" y="1861"/>
              <a:chExt cx="1310" cy="330"/>
            </a:xfrm>
          </p:grpSpPr>
          <p:sp>
            <p:nvSpPr>
              <p:cNvPr id="23" name="Line 15"/>
              <p:cNvSpPr>
                <a:spLocks noChangeShapeType="1"/>
              </p:cNvSpPr>
              <p:nvPr/>
            </p:nvSpPr>
            <p:spPr bwMode="auto">
              <a:xfrm>
                <a:off x="2703" y="2024"/>
                <a:ext cx="107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24" name="Text Box 16"/>
              <p:cNvSpPr txBox="1">
                <a:spLocks noChangeArrowheads="1"/>
              </p:cNvSpPr>
              <p:nvPr/>
            </p:nvSpPr>
            <p:spPr bwMode="auto">
              <a:xfrm>
                <a:off x="3784" y="1861"/>
                <a:ext cx="229" cy="33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2800">
                    <a:latin typeface="+mn-lt"/>
                  </a:rPr>
                  <a:t>x</a:t>
                </a:r>
              </a:p>
            </p:txBody>
          </p:sp>
        </p:grp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4184" y="2204"/>
              <a:ext cx="318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2995" y="2162"/>
              <a:ext cx="58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-1)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4824" y="2161"/>
              <a:ext cx="639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+1)</a:t>
              </a: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5510214" y="4578352"/>
            <a:ext cx="2765425" cy="1689101"/>
            <a:chOff x="2511" y="2884"/>
            <a:chExt cx="1742" cy="1064"/>
          </a:xfrm>
        </p:grpSpPr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2511" y="3618"/>
              <a:ext cx="1742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>
                  <a:latin typeface="+mn-lt"/>
                </a:rPr>
                <a:t>“control volume”</a:t>
              </a:r>
            </a:p>
          </p:txBody>
        </p:sp>
        <p:sp>
          <p:nvSpPr>
            <p:cNvPr id="28" name="Arc 25"/>
            <p:cNvSpPr>
              <a:spLocks/>
            </p:cNvSpPr>
            <p:nvPr/>
          </p:nvSpPr>
          <p:spPr bwMode="auto">
            <a:xfrm rot="5400000" flipH="1" flipV="1">
              <a:off x="3309" y="2877"/>
              <a:ext cx="678" cy="6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FC0128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1914525" y="2770189"/>
            <a:ext cx="378020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3 unknowns at each node:</a:t>
            </a:r>
          </a:p>
        </p:txBody>
      </p:sp>
      <p:graphicFrame>
        <p:nvGraphicFramePr>
          <p:cNvPr id="30" name="Object 27"/>
          <p:cNvGraphicFramePr>
            <a:graphicFrameLocks noChangeAspect="1"/>
          </p:cNvGraphicFramePr>
          <p:nvPr/>
        </p:nvGraphicFramePr>
        <p:xfrm>
          <a:off x="2898776" y="3452814"/>
          <a:ext cx="1763713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601" imgH="228738" progId="Equation.3">
                  <p:embed/>
                </p:oleObj>
              </mc:Choice>
              <mc:Fallback>
                <p:oleObj name="Equation" r:id="rId2" imgW="469601" imgH="228738" progId="Equation.3">
                  <p:embed/>
                  <p:pic>
                    <p:nvPicPr>
                      <p:cNvPr id="3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776" y="3452814"/>
                        <a:ext cx="1763713" cy="858837"/>
                      </a:xfrm>
                      <a:prstGeom prst="rect">
                        <a:avLst/>
                      </a:prstGeom>
                      <a:solidFill>
                        <a:srgbClr val="EBEBEB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2181225" y="4675189"/>
            <a:ext cx="260039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+mn-lt"/>
              </a:rPr>
              <a:t>Need 3 equations</a:t>
            </a:r>
          </a:p>
          <a:p>
            <a:pPr algn="l"/>
            <a:r>
              <a:rPr lang="en-US">
                <a:latin typeface="+mn-lt"/>
              </a:rPr>
              <a:t>at each node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2B1015A-8730-44C4-877E-6BD9B4EDA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  <p:graphicFrame>
        <p:nvGraphicFramePr>
          <p:cNvPr id="26" name="Object 5">
            <a:extLst>
              <a:ext uri="{FF2B5EF4-FFF2-40B4-BE49-F238E27FC236}">
                <a16:creationId xmlns:a16="http://schemas.microsoft.com/office/drawing/2014/main" id="{FF8134F8-91C2-47FF-8DD2-94E08FE2CC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896014"/>
              </p:ext>
            </p:extLst>
          </p:nvPr>
        </p:nvGraphicFramePr>
        <p:xfrm>
          <a:off x="10038300" y="2600833"/>
          <a:ext cx="1584306" cy="562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58647" imgH="482278" progId="Equation.3">
                  <p:embed/>
                </p:oleObj>
              </mc:Choice>
              <mc:Fallback>
                <p:oleObj name="Equation" r:id="rId5" imgW="1358647" imgH="482278" progId="Equation.3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3E3CB9CC-7C7A-4029-A7BC-AAAB455FF8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8300" y="2600833"/>
                        <a:ext cx="1584306" cy="562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CABCC8BD-EFE6-480C-938D-CF617FCEC2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375052"/>
              </p:ext>
            </p:extLst>
          </p:nvPr>
        </p:nvGraphicFramePr>
        <p:xfrm>
          <a:off x="10001270" y="1738072"/>
          <a:ext cx="1658366" cy="7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29910" imgH="494956" progId="Equation.DSMT4">
                  <p:embed/>
                </p:oleObj>
              </mc:Choice>
              <mc:Fallback>
                <p:oleObj name="Equation" r:id="rId7" imgW="1129910" imgH="494956" progId="Equation.DSMT4">
                  <p:embed/>
                  <p:pic>
                    <p:nvPicPr>
                      <p:cNvPr id="25" name="Object 15">
                        <a:extLst>
                          <a:ext uri="{FF2B5EF4-FFF2-40B4-BE49-F238E27FC236}">
                            <a16:creationId xmlns:a16="http://schemas.microsoft.com/office/drawing/2014/main" id="{B385A1B0-BAFB-45F7-8EC6-497E2DD94F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70" y="1738072"/>
                        <a:ext cx="1658366" cy="727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98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3954966" y="981306"/>
            <a:ext cx="5374887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Discretizing</a:t>
            </a:r>
            <a:r>
              <a:rPr lang="en-US" dirty="0"/>
              <a:t> Poisson’s Equation</a:t>
            </a:r>
          </a:p>
        </p:txBody>
      </p:sp>
      <p:graphicFrame>
        <p:nvGraphicFramePr>
          <p:cNvPr id="26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043984"/>
              </p:ext>
            </p:extLst>
          </p:nvPr>
        </p:nvGraphicFramePr>
        <p:xfrm>
          <a:off x="979488" y="1120776"/>
          <a:ext cx="257016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90462" imgH="241415" progId="Equation.DSMT4">
                  <p:embed/>
                </p:oleObj>
              </mc:Choice>
              <mc:Fallback>
                <p:oleObj name="Equation" r:id="rId2" imgW="990462" imgH="241415" progId="Equation.DSMT4">
                  <p:embed/>
                  <p:pic>
                    <p:nvPicPr>
                      <p:cNvPr id="2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120776"/>
                        <a:ext cx="2570162" cy="62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182310"/>
              </p:ext>
            </p:extLst>
          </p:nvPr>
        </p:nvGraphicFramePr>
        <p:xfrm>
          <a:off x="914400" y="5576256"/>
          <a:ext cx="49085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126" imgH="241415" progId="Equation.3">
                  <p:embed/>
                </p:oleObj>
              </mc:Choice>
              <mc:Fallback>
                <p:oleObj name="Equation" r:id="rId4" imgW="1536126" imgH="241415" progId="Equation.3">
                  <p:embed/>
                  <p:pic>
                    <p:nvPicPr>
                      <p:cNvPr id="29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576256"/>
                        <a:ext cx="4908550" cy="77152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609600" y="862467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Helvetica" pitchFamily="34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5364166" y="3430589"/>
            <a:ext cx="3917951" cy="1031875"/>
            <a:chOff x="2995" y="2161"/>
            <a:chExt cx="2468" cy="650"/>
          </a:xfrm>
        </p:grpSpPr>
        <p:sp>
          <p:nvSpPr>
            <p:cNvPr id="45" name="Rectangle 5"/>
            <p:cNvSpPr>
              <a:spLocks noChangeArrowheads="1"/>
            </p:cNvSpPr>
            <p:nvPr/>
          </p:nvSpPr>
          <p:spPr bwMode="auto">
            <a:xfrm>
              <a:off x="3745" y="2215"/>
              <a:ext cx="933" cy="59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>
              <a:off x="3006" y="2521"/>
              <a:ext cx="24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7" name="Oval 8"/>
            <p:cNvSpPr>
              <a:spLocks noChangeArrowheads="1"/>
            </p:cNvSpPr>
            <p:nvPr/>
          </p:nvSpPr>
          <p:spPr bwMode="auto">
            <a:xfrm>
              <a:off x="4158" y="2486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8" name="Oval 11"/>
            <p:cNvSpPr>
              <a:spLocks noChangeArrowheads="1"/>
            </p:cNvSpPr>
            <p:nvPr/>
          </p:nvSpPr>
          <p:spPr bwMode="auto">
            <a:xfrm>
              <a:off x="3209" y="2483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9" name="Oval 12"/>
            <p:cNvSpPr>
              <a:spLocks noChangeArrowheads="1"/>
            </p:cNvSpPr>
            <p:nvPr/>
          </p:nvSpPr>
          <p:spPr bwMode="auto">
            <a:xfrm>
              <a:off x="5122" y="2469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1" name="Text Box 18"/>
            <p:cNvSpPr txBox="1">
              <a:spLocks noChangeArrowheads="1"/>
            </p:cNvSpPr>
            <p:nvPr/>
          </p:nvSpPr>
          <p:spPr bwMode="auto">
            <a:xfrm>
              <a:off x="4184" y="2204"/>
              <a:ext cx="318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52" name="Text Box 19"/>
            <p:cNvSpPr txBox="1">
              <a:spLocks noChangeArrowheads="1"/>
            </p:cNvSpPr>
            <p:nvPr/>
          </p:nvSpPr>
          <p:spPr bwMode="auto">
            <a:xfrm>
              <a:off x="2995" y="2162"/>
              <a:ext cx="58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-1)</a:t>
              </a:r>
            </a:p>
          </p:txBody>
        </p:sp>
        <p:sp>
          <p:nvSpPr>
            <p:cNvPr id="53" name="Text Box 20"/>
            <p:cNvSpPr txBox="1">
              <a:spLocks noChangeArrowheads="1"/>
            </p:cNvSpPr>
            <p:nvPr/>
          </p:nvSpPr>
          <p:spPr bwMode="auto">
            <a:xfrm>
              <a:off x="4824" y="2161"/>
              <a:ext cx="639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+1)</a:t>
              </a:r>
            </a:p>
          </p:txBody>
        </p:sp>
      </p:grpSp>
      <p:sp>
        <p:nvSpPr>
          <p:cNvPr id="56" name="Text Box 9"/>
          <p:cNvSpPr txBox="1">
            <a:spLocks noChangeArrowheads="1"/>
          </p:cNvSpPr>
          <p:nvPr/>
        </p:nvSpPr>
        <p:spPr bwMode="auto">
          <a:xfrm>
            <a:off x="8047146" y="4044420"/>
            <a:ext cx="6731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 i="1" dirty="0">
                <a:latin typeface="Times" pitchFamily="18" charset="0"/>
              </a:rPr>
              <a:t>D</a:t>
            </a:r>
            <a:r>
              <a:rPr lang="en-US" sz="2800" i="1" baseline="-25000" dirty="0">
                <a:latin typeface="Times" pitchFamily="18" charset="0"/>
              </a:rPr>
              <a:t>R</a:t>
            </a:r>
            <a:endParaRPr lang="en-US" sz="2800" dirty="0">
              <a:latin typeface="Helvetica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5970642" y="4041245"/>
            <a:ext cx="6731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 i="1" dirty="0">
                <a:latin typeface="Times" pitchFamily="18" charset="0"/>
              </a:rPr>
              <a:t>D</a:t>
            </a:r>
            <a:r>
              <a:rPr lang="en-US" sz="2800" i="1" baseline="-25000" dirty="0">
                <a:latin typeface="Times" pitchFamily="18" charset="0"/>
              </a:rPr>
              <a:t>L</a:t>
            </a:r>
            <a:endParaRPr lang="en-US" sz="2800" dirty="0">
              <a:latin typeface="Helvetica" pitchFamily="34" charset="0"/>
            </a:endParaRPr>
          </a:p>
        </p:txBody>
      </p:sp>
      <p:graphicFrame>
        <p:nvGraphicFramePr>
          <p:cNvPr id="26275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894697"/>
              </p:ext>
            </p:extLst>
          </p:nvPr>
        </p:nvGraphicFramePr>
        <p:xfrm>
          <a:off x="757239" y="1919289"/>
          <a:ext cx="8029575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35160" imgH="447840" progId="Equation.3">
                  <p:embed/>
                </p:oleObj>
              </mc:Choice>
              <mc:Fallback>
                <p:oleObj name="Equation" r:id="rId6" imgW="3035160" imgH="447840" progId="Equation.3">
                  <p:embed/>
                  <p:pic>
                    <p:nvPicPr>
                      <p:cNvPr id="26275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9" y="1919289"/>
                        <a:ext cx="8029575" cy="1208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75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311020"/>
              </p:ext>
            </p:extLst>
          </p:nvPr>
        </p:nvGraphicFramePr>
        <p:xfrm>
          <a:off x="4068764" y="1141645"/>
          <a:ext cx="56022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8403" imgH="228738" progId="Equation.3">
                  <p:embed/>
                </p:oleObj>
              </mc:Choice>
              <mc:Fallback>
                <p:oleObj name="Equation" r:id="rId8" imgW="2158403" imgH="228738" progId="Equation.3">
                  <p:embed/>
                  <p:pic>
                    <p:nvPicPr>
                      <p:cNvPr id="26275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4" y="1141645"/>
                        <a:ext cx="5602287" cy="593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4565" y="3224114"/>
            <a:ext cx="40367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Since V</a:t>
            </a:r>
            <a:r>
              <a:rPr lang="en-US" baseline="-25000" dirty="0"/>
              <a:t>o</a:t>
            </a:r>
            <a:r>
              <a:rPr lang="en-US" dirty="0"/>
              <a:t> and V</a:t>
            </a:r>
            <a:r>
              <a:rPr lang="en-US" baseline="-25000" dirty="0"/>
              <a:t>-1</a:t>
            </a:r>
            <a:r>
              <a:rPr lang="en-US" dirty="0"/>
              <a:t> are known, as are carrier concentration on doping (or lack thereof) in contacts, we find V</a:t>
            </a:r>
            <a:r>
              <a:rPr lang="en-US" baseline="-25000" dirty="0"/>
              <a:t>1</a:t>
            </a:r>
            <a:r>
              <a:rPr lang="en-US" dirty="0"/>
              <a:t>  and iterate from this point to solve for potential.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7755" y="5096315"/>
            <a:ext cx="3298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this potential is found, solve continuity equation to obtain new carrier concentrations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857878" y="5733300"/>
            <a:ext cx="3198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3F2094D-0F63-48D8-9131-2338AF57DC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  <p:graphicFrame>
        <p:nvGraphicFramePr>
          <p:cNvPr id="28" name="Object 5">
            <a:extLst>
              <a:ext uri="{FF2B5EF4-FFF2-40B4-BE49-F238E27FC236}">
                <a16:creationId xmlns:a16="http://schemas.microsoft.com/office/drawing/2014/main" id="{F4F87431-DE54-434A-838F-92776E47C0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725159"/>
              </p:ext>
            </p:extLst>
          </p:nvPr>
        </p:nvGraphicFramePr>
        <p:xfrm>
          <a:off x="10038300" y="2600833"/>
          <a:ext cx="1584306" cy="562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58647" imgH="482278" progId="Equation.3">
                  <p:embed/>
                </p:oleObj>
              </mc:Choice>
              <mc:Fallback>
                <p:oleObj name="Equation" r:id="rId11" imgW="1358647" imgH="482278" progId="Equation.3">
                  <p:embed/>
                  <p:pic>
                    <p:nvPicPr>
                      <p:cNvPr id="26" name="Object 5">
                        <a:extLst>
                          <a:ext uri="{FF2B5EF4-FFF2-40B4-BE49-F238E27FC236}">
                            <a16:creationId xmlns:a16="http://schemas.microsoft.com/office/drawing/2014/main" id="{FF8134F8-91C2-47FF-8DD2-94E08FE2CC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8300" y="2600833"/>
                        <a:ext cx="1584306" cy="562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5">
            <a:extLst>
              <a:ext uri="{FF2B5EF4-FFF2-40B4-BE49-F238E27FC236}">
                <a16:creationId xmlns:a16="http://schemas.microsoft.com/office/drawing/2014/main" id="{1640284D-DF46-4124-96E9-E0B79735D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155649"/>
              </p:ext>
            </p:extLst>
          </p:nvPr>
        </p:nvGraphicFramePr>
        <p:xfrm>
          <a:off x="10001270" y="1738072"/>
          <a:ext cx="1658366" cy="7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29910" imgH="494956" progId="Equation.DSMT4">
                  <p:embed/>
                </p:oleObj>
              </mc:Choice>
              <mc:Fallback>
                <p:oleObj name="Equation" r:id="rId13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CABCC8BD-EFE6-480C-938D-CF617FCEC2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70" y="1738072"/>
                        <a:ext cx="1658366" cy="727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6057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2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3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Discretizing</a:t>
            </a:r>
            <a:r>
              <a:rPr lang="en-US" dirty="0"/>
              <a:t> Continuity Equations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0" y="673781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Helvetica" pitchFamily="34" charset="0"/>
            </a:endParaRPr>
          </a:p>
        </p:txBody>
      </p:sp>
      <p:graphicFrame>
        <p:nvGraphicFramePr>
          <p:cNvPr id="20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897977"/>
              </p:ext>
            </p:extLst>
          </p:nvPr>
        </p:nvGraphicFramePr>
        <p:xfrm>
          <a:off x="685800" y="2008497"/>
          <a:ext cx="383063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739" imgH="393539" progId="Equation.DSMT4">
                  <p:embed/>
                </p:oleObj>
              </mc:Choice>
              <mc:Fallback>
                <p:oleObj name="Equation" r:id="rId2" imgW="1612739" imgH="393539" progId="Equation.DSMT4">
                  <p:embed/>
                  <p:pic>
                    <p:nvPicPr>
                      <p:cNvPr id="2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08497"/>
                        <a:ext cx="3830637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30526"/>
              </p:ext>
            </p:extLst>
          </p:nvPr>
        </p:nvGraphicFramePr>
        <p:xfrm>
          <a:off x="875254" y="990600"/>
          <a:ext cx="3201988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34520" imgH="283320" progId="Equation.3">
                  <p:embed/>
                </p:oleObj>
              </mc:Choice>
              <mc:Fallback>
                <p:oleObj name="Equation" r:id="rId4" imgW="1334520" imgH="283320" progId="Equation.3">
                  <p:embed/>
                  <p:pic>
                    <p:nvPicPr>
                      <p:cNvPr id="21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254" y="990600"/>
                        <a:ext cx="3201988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737143" y="3186406"/>
            <a:ext cx="401263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  <a:latin typeface="+mn-lt"/>
              </a:rPr>
              <a:t>The simplest approach…..</a:t>
            </a:r>
          </a:p>
        </p:txBody>
      </p:sp>
      <p:graphicFrame>
        <p:nvGraphicFramePr>
          <p:cNvPr id="26286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737783"/>
              </p:ext>
            </p:extLst>
          </p:nvPr>
        </p:nvGraphicFramePr>
        <p:xfrm>
          <a:off x="1168942" y="3719588"/>
          <a:ext cx="7224712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42649" imgH="507633" progId="Equation.DSMT4">
                  <p:embed/>
                </p:oleObj>
              </mc:Choice>
              <mc:Fallback>
                <p:oleObj name="Equation" r:id="rId6" imgW="2742649" imgH="507633" progId="Equation.DSMT4">
                  <p:embed/>
                  <p:pic>
                    <p:nvPicPr>
                      <p:cNvPr id="26286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942" y="3719588"/>
                        <a:ext cx="7224712" cy="133985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4920660" y="1000639"/>
            <a:ext cx="3917951" cy="1069975"/>
            <a:chOff x="2995" y="2161"/>
            <a:chExt cx="2468" cy="674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3773" y="2239"/>
              <a:ext cx="933" cy="59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3006" y="2521"/>
              <a:ext cx="24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4158" y="2486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3209" y="2483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5122" y="2469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4184" y="2204"/>
              <a:ext cx="318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32" name="Text Box 19"/>
            <p:cNvSpPr txBox="1">
              <a:spLocks noChangeArrowheads="1"/>
            </p:cNvSpPr>
            <p:nvPr/>
          </p:nvSpPr>
          <p:spPr bwMode="auto">
            <a:xfrm>
              <a:off x="2995" y="2162"/>
              <a:ext cx="58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-1)</a:t>
              </a:r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>
              <a:off x="4824" y="2161"/>
              <a:ext cx="639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+1)</a:t>
              </a:r>
            </a:p>
          </p:txBody>
        </p:sp>
      </p:grp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5467524" y="1516162"/>
            <a:ext cx="5969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 dirty="0" err="1">
                <a:latin typeface="Times" pitchFamily="18" charset="0"/>
              </a:rPr>
              <a:t>J</a:t>
            </a:r>
            <a:r>
              <a:rPr lang="en-US" sz="2800" i="1" baseline="-25000" dirty="0" err="1">
                <a:latin typeface="Times" pitchFamily="18" charset="0"/>
              </a:rPr>
              <a:t>nL</a:t>
            </a:r>
            <a:endParaRPr lang="en-US" sz="2800" i="1" dirty="0">
              <a:latin typeface="Times" pitchFamily="18" charset="0"/>
            </a:endParaRPr>
          </a:p>
        </p:txBody>
      </p:sp>
      <p:graphicFrame>
        <p:nvGraphicFramePr>
          <p:cNvPr id="26286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211104"/>
              </p:ext>
            </p:extLst>
          </p:nvPr>
        </p:nvGraphicFramePr>
        <p:xfrm>
          <a:off x="1168942" y="5330191"/>
          <a:ext cx="555783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39510" imgH="254092" progId="Equation.3">
                  <p:embed/>
                </p:oleObj>
              </mc:Choice>
              <mc:Fallback>
                <p:oleObj name="Equation" r:id="rId8" imgW="1739510" imgH="254092" progId="Equation.3">
                  <p:embed/>
                  <p:pic>
                    <p:nvPicPr>
                      <p:cNvPr id="26286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942" y="5330191"/>
                        <a:ext cx="5557838" cy="812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5DB36010-5ED4-463D-A09B-06AD490F45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ABF86705-79E9-4BAF-8C24-567EDF9738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725159"/>
              </p:ext>
            </p:extLst>
          </p:nvPr>
        </p:nvGraphicFramePr>
        <p:xfrm>
          <a:off x="10038300" y="2600833"/>
          <a:ext cx="1584306" cy="562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58647" imgH="482278" progId="Equation.3">
                  <p:embed/>
                </p:oleObj>
              </mc:Choice>
              <mc:Fallback>
                <p:oleObj name="Equation" r:id="rId11" imgW="1358647" imgH="482278" progId="Equation.3">
                  <p:embed/>
                  <p:pic>
                    <p:nvPicPr>
                      <p:cNvPr id="26" name="Object 5">
                        <a:extLst>
                          <a:ext uri="{FF2B5EF4-FFF2-40B4-BE49-F238E27FC236}">
                            <a16:creationId xmlns:a16="http://schemas.microsoft.com/office/drawing/2014/main" id="{FF8134F8-91C2-47FF-8DD2-94E08FE2CC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8300" y="2600833"/>
                        <a:ext cx="1584306" cy="562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5">
            <a:extLst>
              <a:ext uri="{FF2B5EF4-FFF2-40B4-BE49-F238E27FC236}">
                <a16:creationId xmlns:a16="http://schemas.microsoft.com/office/drawing/2014/main" id="{DC51A441-05E4-4AF3-972A-632E865C3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155649"/>
              </p:ext>
            </p:extLst>
          </p:nvPr>
        </p:nvGraphicFramePr>
        <p:xfrm>
          <a:off x="10001270" y="1738072"/>
          <a:ext cx="1658366" cy="72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29910" imgH="494956" progId="Equation.DSMT4">
                  <p:embed/>
                </p:oleObj>
              </mc:Choice>
              <mc:Fallback>
                <p:oleObj name="Equation" r:id="rId13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CABCC8BD-EFE6-480C-938D-CF617FCEC2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70" y="1738072"/>
                        <a:ext cx="1658366" cy="7275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1099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2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2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</a:t>
            </a:r>
            <a:r>
              <a:rPr lang="en-US" dirty="0" err="1"/>
              <a:t>Discretized</a:t>
            </a:r>
            <a:r>
              <a:rPr lang="en-US" dirty="0"/>
              <a:t> Equations</a:t>
            </a:r>
          </a:p>
        </p:txBody>
      </p:sp>
      <p:graphicFrame>
        <p:nvGraphicFramePr>
          <p:cNvPr id="23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146451"/>
              </p:ext>
            </p:extLst>
          </p:nvPr>
        </p:nvGraphicFramePr>
        <p:xfrm>
          <a:off x="2436814" y="1223962"/>
          <a:ext cx="1576387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247" imgH="761724" progId="Equation.3">
                  <p:embed/>
                </p:oleObj>
              </mc:Choice>
              <mc:Fallback>
                <p:oleObj name="Equation" r:id="rId2" imgW="444247" imgH="761724" progId="Equation.3">
                  <p:embed/>
                  <p:pic>
                    <p:nvPicPr>
                      <p:cNvPr id="23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6814" y="1223962"/>
                        <a:ext cx="1576387" cy="2700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1828800" y="4038600"/>
            <a:ext cx="9067506" cy="1384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3 unknowns at each node</a:t>
            </a:r>
          </a:p>
          <a:p>
            <a:pPr algn="l"/>
            <a:r>
              <a:rPr lang="en-US" sz="2800" dirty="0">
                <a:latin typeface="+mn-lt"/>
              </a:rPr>
              <a:t>N nodes</a:t>
            </a:r>
          </a:p>
          <a:p>
            <a:pPr algn="l"/>
            <a:r>
              <a:rPr lang="en-US" sz="2800" dirty="0">
                <a:latin typeface="+mn-lt"/>
              </a:rPr>
              <a:t>3N unknowns and 3N equations (coupled to each other)</a:t>
            </a: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5336364" y="1334856"/>
            <a:ext cx="4448175" cy="1643063"/>
            <a:chOff x="2837" y="1776"/>
            <a:chExt cx="2802" cy="1035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3745" y="2206"/>
              <a:ext cx="933" cy="60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3006" y="2521"/>
              <a:ext cx="24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4158" y="2486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3209" y="2483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5122" y="2469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837" y="1776"/>
              <a:ext cx="1310" cy="330"/>
              <a:chOff x="2703" y="1861"/>
              <a:chExt cx="1310" cy="330"/>
            </a:xfrm>
          </p:grpSpPr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>
                <a:off x="2703" y="2024"/>
                <a:ext cx="107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36" name="Text Box 16"/>
              <p:cNvSpPr txBox="1">
                <a:spLocks noChangeArrowheads="1"/>
              </p:cNvSpPr>
              <p:nvPr/>
            </p:nvSpPr>
            <p:spPr bwMode="auto">
              <a:xfrm>
                <a:off x="3784" y="1861"/>
                <a:ext cx="229" cy="33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2800">
                    <a:latin typeface="+mn-lt"/>
                  </a:rPr>
                  <a:t>x</a:t>
                </a:r>
              </a:p>
            </p:txBody>
          </p:sp>
        </p:grp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4184" y="2204"/>
              <a:ext cx="318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2995" y="2162"/>
              <a:ext cx="58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-1)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4824" y="2161"/>
              <a:ext cx="815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>
                  <a:latin typeface="+mn-lt"/>
                </a:rPr>
                <a:t>(i +1, j)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2B648E4-D4CD-4E92-9542-E7F08D73C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  <p:graphicFrame>
        <p:nvGraphicFramePr>
          <p:cNvPr id="22" name="Object 6">
            <a:extLst>
              <a:ext uri="{FF2B5EF4-FFF2-40B4-BE49-F238E27FC236}">
                <a16:creationId xmlns:a16="http://schemas.microsoft.com/office/drawing/2014/main" id="{5E805BDF-B707-4F42-B5AD-7F3B385108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712286"/>
              </p:ext>
            </p:extLst>
          </p:nvPr>
        </p:nvGraphicFramePr>
        <p:xfrm>
          <a:off x="1828800" y="6031543"/>
          <a:ext cx="4695322" cy="68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54092" progId="Equation.3">
                  <p:embed/>
                </p:oleObj>
              </mc:Choice>
              <mc:Fallback>
                <p:oleObj name="Equation" r:id="rId5" imgW="1739510" imgH="254092" progId="Equation.3">
                  <p:embed/>
                  <p:pic>
                    <p:nvPicPr>
                      <p:cNvPr id="26286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6031543"/>
                        <a:ext cx="4695322" cy="68666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992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Solution – Poisson Equation Only </a:t>
            </a:r>
          </a:p>
        </p:txBody>
      </p:sp>
      <p:graphicFrame>
        <p:nvGraphicFramePr>
          <p:cNvPr id="23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1001800"/>
              </p:ext>
            </p:extLst>
          </p:nvPr>
        </p:nvGraphicFramePr>
        <p:xfrm>
          <a:off x="2438400" y="-3048000"/>
          <a:ext cx="1576387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247" imgH="761724" progId="Equation.3">
                  <p:embed/>
                </p:oleObj>
              </mc:Choice>
              <mc:Fallback>
                <p:oleObj name="Equation" r:id="rId2" imgW="444247" imgH="761724" progId="Equation.3">
                  <p:embed/>
                  <p:pic>
                    <p:nvPicPr>
                      <p:cNvPr id="23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-3048000"/>
                        <a:ext cx="1576387" cy="2700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1905000" y="967913"/>
            <a:ext cx="7805342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3 unknowns at each node</a:t>
            </a:r>
          </a:p>
          <a:p>
            <a:pPr algn="l"/>
            <a:r>
              <a:rPr lang="en-US" dirty="0">
                <a:latin typeface="+mn-lt"/>
              </a:rPr>
              <a:t>N nodes</a:t>
            </a:r>
          </a:p>
          <a:p>
            <a:pPr algn="l"/>
            <a:r>
              <a:rPr lang="en-US" dirty="0">
                <a:latin typeface="+mn-lt"/>
              </a:rPr>
              <a:t>3N unknowns and 3N equations (coupled to each other)</a:t>
            </a: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5337950" y="-2937106"/>
            <a:ext cx="4448175" cy="1643063"/>
            <a:chOff x="2837" y="1776"/>
            <a:chExt cx="2802" cy="1035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3745" y="2206"/>
              <a:ext cx="933" cy="60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3006" y="2521"/>
              <a:ext cx="24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" name="Oval 8"/>
            <p:cNvSpPr>
              <a:spLocks noChangeArrowheads="1"/>
            </p:cNvSpPr>
            <p:nvPr/>
          </p:nvSpPr>
          <p:spPr bwMode="auto">
            <a:xfrm>
              <a:off x="4158" y="2486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3209" y="2483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5122" y="2469"/>
              <a:ext cx="97" cy="9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837" y="1776"/>
              <a:ext cx="1310" cy="330"/>
              <a:chOff x="2703" y="1861"/>
              <a:chExt cx="1310" cy="330"/>
            </a:xfrm>
          </p:grpSpPr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>
                <a:off x="2703" y="2024"/>
                <a:ext cx="107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36" name="Text Box 16"/>
              <p:cNvSpPr txBox="1">
                <a:spLocks noChangeArrowheads="1"/>
              </p:cNvSpPr>
              <p:nvPr/>
            </p:nvSpPr>
            <p:spPr bwMode="auto">
              <a:xfrm>
                <a:off x="3784" y="1861"/>
                <a:ext cx="229" cy="33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2800">
                    <a:latin typeface="+mn-lt"/>
                  </a:rPr>
                  <a:t>x</a:t>
                </a:r>
              </a:p>
            </p:txBody>
          </p:sp>
        </p:grp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4184" y="2204"/>
              <a:ext cx="318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2995" y="2162"/>
              <a:ext cx="58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i</a:t>
              </a:r>
              <a:r>
                <a:rPr lang="en-US" sz="2800" dirty="0">
                  <a:latin typeface="+mn-lt"/>
                </a:rPr>
                <a:t> -1)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4824" y="2161"/>
              <a:ext cx="815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800">
                  <a:latin typeface="+mn-lt"/>
                </a:rPr>
                <a:t>(i +1, j)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2B648E4-D4CD-4E92-9542-E7F08D73C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  <p:graphicFrame>
        <p:nvGraphicFramePr>
          <p:cNvPr id="22" name="Object 6">
            <a:extLst>
              <a:ext uri="{FF2B5EF4-FFF2-40B4-BE49-F238E27FC236}">
                <a16:creationId xmlns:a16="http://schemas.microsoft.com/office/drawing/2014/main" id="{5E805BDF-B707-4F42-B5AD-7F3B385108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452827"/>
              </p:ext>
            </p:extLst>
          </p:nvPr>
        </p:nvGraphicFramePr>
        <p:xfrm>
          <a:off x="1981200" y="2134473"/>
          <a:ext cx="4695322" cy="68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510" imgH="254092" progId="Equation.3">
                  <p:embed/>
                </p:oleObj>
              </mc:Choice>
              <mc:Fallback>
                <p:oleObj name="Equation" r:id="rId5" imgW="1739510" imgH="254092" progId="Equation.3">
                  <p:embed/>
                  <p:pic>
                    <p:nvPicPr>
                      <p:cNvPr id="22" name="Object 6">
                        <a:extLst>
                          <a:ext uri="{FF2B5EF4-FFF2-40B4-BE49-F238E27FC236}">
                            <a16:creationId xmlns:a16="http://schemas.microsoft.com/office/drawing/2014/main" id="{5E805BDF-B707-4F42-B5AD-7F3B385108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134473"/>
                        <a:ext cx="4695322" cy="68666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4">
            <a:extLst>
              <a:ext uri="{FF2B5EF4-FFF2-40B4-BE49-F238E27FC236}">
                <a16:creationId xmlns:a16="http://schemas.microsoft.com/office/drawing/2014/main" id="{EE1B6B47-9AB3-4B6E-88FC-235552EEA7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676976"/>
              </p:ext>
            </p:extLst>
          </p:nvPr>
        </p:nvGraphicFramePr>
        <p:xfrm>
          <a:off x="2918986" y="2933775"/>
          <a:ext cx="4372804" cy="685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36126" imgH="241415" progId="Equation.3">
                  <p:embed/>
                </p:oleObj>
              </mc:Choice>
              <mc:Fallback>
                <p:oleObj name="Equation" r:id="rId7" imgW="1536126" imgH="241415" progId="Equation.3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8986" y="2933775"/>
                        <a:ext cx="4372804" cy="6856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5">
            <a:extLst>
              <a:ext uri="{FF2B5EF4-FFF2-40B4-BE49-F238E27FC236}">
                <a16:creationId xmlns:a16="http://schemas.microsoft.com/office/drawing/2014/main" id="{40F8CF7D-26F1-4D36-9E5A-55D433DAD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956" y="3639594"/>
            <a:ext cx="4511171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u="sng" dirty="0">
                <a:latin typeface="+mn-lt"/>
              </a:rPr>
              <a:t>linear</a:t>
            </a:r>
            <a:r>
              <a:rPr lang="en-US" sz="2800" dirty="0">
                <a:latin typeface="+mn-lt"/>
              </a:rPr>
              <a:t> if </a:t>
            </a:r>
            <a:r>
              <a:rPr lang="en-US" sz="2800" dirty="0" err="1">
                <a:latin typeface="+mn-lt"/>
              </a:rPr>
              <a:t>n</a:t>
            </a:r>
            <a:r>
              <a:rPr lang="en-US" sz="2800" baseline="-25000" dirty="0" err="1">
                <a:latin typeface="+mn-lt"/>
              </a:rPr>
              <a:t>i</a:t>
            </a:r>
            <a:r>
              <a:rPr lang="en-US" sz="2800" dirty="0">
                <a:latin typeface="+mn-lt"/>
              </a:rPr>
              <a:t> and p</a:t>
            </a:r>
            <a:r>
              <a:rPr lang="en-US" sz="2800" baseline="-25000" dirty="0">
                <a:latin typeface="+mn-lt"/>
              </a:rPr>
              <a:t>i</a:t>
            </a:r>
            <a:r>
              <a:rPr lang="en-US" sz="2800" dirty="0">
                <a:latin typeface="+mn-lt"/>
              </a:rPr>
              <a:t> are known</a:t>
            </a:r>
          </a:p>
        </p:txBody>
      </p:sp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A27C4BAE-63B7-4AEA-B40B-5D6231D76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798103"/>
              </p:ext>
            </p:extLst>
          </p:nvPr>
        </p:nvGraphicFramePr>
        <p:xfrm>
          <a:off x="6896100" y="3448049"/>
          <a:ext cx="18097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94000" imgH="255960" progId="Equation.3">
                  <p:embed/>
                </p:oleObj>
              </mc:Choice>
              <mc:Fallback>
                <p:oleObj name="Equation" r:id="rId9" imgW="594000" imgH="255960" progId="Equation.3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6100" y="3448049"/>
                        <a:ext cx="180975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AutoShape 7">
            <a:extLst>
              <a:ext uri="{FF2B5EF4-FFF2-40B4-BE49-F238E27FC236}">
                <a16:creationId xmlns:a16="http://schemas.microsoft.com/office/drawing/2014/main" id="{1AB373BA-342E-4972-A11C-5A6F33E5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539" y="4814888"/>
            <a:ext cx="2270125" cy="1462087"/>
          </a:xfrm>
          <a:prstGeom prst="bracketPair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Text Box 8">
            <a:extLst>
              <a:ext uri="{FF2B5EF4-FFF2-40B4-BE49-F238E27FC236}">
                <a16:creationId xmlns:a16="http://schemas.microsoft.com/office/drawing/2014/main" id="{BF698334-D52E-464A-83A8-B19BF66FE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6" y="5195888"/>
            <a:ext cx="1032655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4400">
                <a:latin typeface="+mn-lt"/>
              </a:rPr>
              <a:t>[A]:</a:t>
            </a:r>
          </a:p>
        </p:txBody>
      </p:sp>
      <p:sp>
        <p:nvSpPr>
          <p:cNvPr id="38" name="Line 9">
            <a:extLst>
              <a:ext uri="{FF2B5EF4-FFF2-40B4-BE49-F238E27FC236}">
                <a16:creationId xmlns:a16="http://schemas.microsoft.com/office/drawing/2014/main" id="{C3E421A0-E475-4B6D-9A7B-38136BC8A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2163" y="4930774"/>
            <a:ext cx="1885950" cy="1174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9" name="Line 10">
            <a:extLst>
              <a:ext uri="{FF2B5EF4-FFF2-40B4-BE49-F238E27FC236}">
                <a16:creationId xmlns:a16="http://schemas.microsoft.com/office/drawing/2014/main" id="{9B7ACDC4-2F72-4A5E-B6EE-E471B32BAA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6150" y="4814887"/>
            <a:ext cx="1885950" cy="1174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0" name="Line 11">
            <a:extLst>
              <a:ext uri="{FF2B5EF4-FFF2-40B4-BE49-F238E27FC236}">
                <a16:creationId xmlns:a16="http://schemas.microsoft.com/office/drawing/2014/main" id="{AB0DADCA-CB78-4395-94A1-1084EA318C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7551" y="5124450"/>
            <a:ext cx="1884363" cy="1154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Line 12">
            <a:extLst>
              <a:ext uri="{FF2B5EF4-FFF2-40B4-BE49-F238E27FC236}">
                <a16:creationId xmlns:a16="http://schemas.microsoft.com/office/drawing/2014/main" id="{7B540854-C925-4BC9-A33F-85FB31FE55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3113" y="4911725"/>
            <a:ext cx="692150" cy="423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2" name="Line 13">
            <a:extLst>
              <a:ext uri="{FF2B5EF4-FFF2-40B4-BE49-F238E27FC236}">
                <a16:creationId xmlns:a16="http://schemas.microsoft.com/office/drawing/2014/main" id="{A428FA8C-1315-46A2-8EE6-03324FF2C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4063" y="5816600"/>
            <a:ext cx="635000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43" name="Object 14">
            <a:extLst>
              <a:ext uri="{FF2B5EF4-FFF2-40B4-BE49-F238E27FC236}">
                <a16:creationId xmlns:a16="http://schemas.microsoft.com/office/drawing/2014/main" id="{F14A5107-0708-49B3-8C55-9E9346DA73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975838"/>
              </p:ext>
            </p:extLst>
          </p:nvPr>
        </p:nvGraphicFramePr>
        <p:xfrm>
          <a:off x="5870575" y="4291013"/>
          <a:ext cx="1811338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94800" imgH="987120" progId="Equation.3">
                  <p:embed/>
                </p:oleObj>
              </mc:Choice>
              <mc:Fallback>
                <p:oleObj name="Equation" r:id="rId11" imgW="694800" imgH="987120" progId="Equation.3">
                  <p:embed/>
                  <p:pic>
                    <p:nvPicPr>
                      <p:cNvPr id="17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4291013"/>
                        <a:ext cx="1811338" cy="256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3629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conditions</a:t>
            </a:r>
          </a:p>
        </p:txBody>
      </p:sp>
      <p:graphicFrame>
        <p:nvGraphicFramePr>
          <p:cNvPr id="26593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377247"/>
              </p:ext>
            </p:extLst>
          </p:nvPr>
        </p:nvGraphicFramePr>
        <p:xfrm>
          <a:off x="1202164" y="1609725"/>
          <a:ext cx="2370137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894" imgH="241269" progId="Equation.DSMT4">
                  <p:embed/>
                </p:oleObj>
              </mc:Choice>
              <mc:Fallback>
                <p:oleObj name="Equation" r:id="rId2" imgW="583894" imgH="241269" progId="Equation.DSMT4">
                  <p:embed/>
                  <p:pic>
                    <p:nvPicPr>
                      <p:cNvPr id="265932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2164" y="1609725"/>
                        <a:ext cx="2370137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93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928494"/>
              </p:ext>
            </p:extLst>
          </p:nvPr>
        </p:nvGraphicFramePr>
        <p:xfrm>
          <a:off x="5428049" y="1563301"/>
          <a:ext cx="31940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078" imgH="241415" progId="Equation.DSMT4">
                  <p:embed/>
                </p:oleObj>
              </mc:Choice>
              <mc:Fallback>
                <p:oleObj name="Equation" r:id="rId4" imgW="787078" imgH="241415" progId="Equation.DSMT4">
                  <p:embed/>
                  <p:pic>
                    <p:nvPicPr>
                      <p:cNvPr id="26593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8049" y="1563301"/>
                        <a:ext cx="3194050" cy="97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843441" y="4165601"/>
            <a:ext cx="725714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03313" y="4166435"/>
            <a:ext cx="725714" cy="43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4642" y="4175491"/>
            <a:ext cx="3643085" cy="42553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7" idx="3"/>
            <a:endCxn id="8" idx="1"/>
          </p:cNvCxnSpPr>
          <p:nvPr/>
        </p:nvCxnSpPr>
        <p:spPr>
          <a:xfrm>
            <a:off x="2569155" y="4383315"/>
            <a:ext cx="3634158" cy="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698465" y="4364181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961702" y="4364183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238791" y="4354187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474320" y="4364182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3737557" y="4364184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014646" y="4354187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305592" y="4354184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568829" y="4346235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4853869" y="4360091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5136865" y="4360087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400102" y="4360089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5677191" y="4365993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869171" y="3950715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132408" y="3950717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05788" y="3657600"/>
            <a:ext cx="222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981935" y="3951798"/>
            <a:ext cx="262393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2698465" y="4364181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2961702" y="4364183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3238791" y="4378039"/>
            <a:ext cx="22167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H="1">
            <a:off x="972055" y="3222701"/>
            <a:ext cx="1271239" cy="4014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625722" y="3010830"/>
            <a:ext cx="1360449" cy="602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593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90406"/>
              </p:ext>
            </p:extLst>
          </p:nvPr>
        </p:nvGraphicFramePr>
        <p:xfrm>
          <a:off x="914400" y="5401759"/>
          <a:ext cx="16494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5972" imgH="228600" progId="Equation.DSMT4">
                  <p:embed/>
                </p:oleObj>
              </mc:Choice>
              <mc:Fallback>
                <p:oleObj name="Equation" r:id="rId6" imgW="405972" imgH="228600" progId="Equation.DSMT4">
                  <p:embed/>
                  <p:pic>
                    <p:nvPicPr>
                      <p:cNvPr id="26593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401759"/>
                        <a:ext cx="1649412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1161624" y="4616605"/>
            <a:ext cx="646771" cy="6244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593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126026"/>
              </p:ext>
            </p:extLst>
          </p:nvPr>
        </p:nvGraphicFramePr>
        <p:xfrm>
          <a:off x="6966067" y="5346353"/>
          <a:ext cx="14954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7963" imgH="177922" progId="Equation.3">
                  <p:embed/>
                </p:oleObj>
              </mc:Choice>
              <mc:Fallback>
                <p:oleObj name="Equation" r:id="rId8" imgW="367963" imgH="177922" progId="Equation.3">
                  <p:embed/>
                  <p:pic>
                    <p:nvPicPr>
                      <p:cNvPr id="2659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6067" y="5346353"/>
                        <a:ext cx="14954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2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 rot="10800000">
            <a:off x="6982562" y="4616607"/>
            <a:ext cx="869795" cy="691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2076024" y="2609386"/>
            <a:ext cx="1159727" cy="654205"/>
          </a:xfrm>
          <a:custGeom>
            <a:avLst/>
            <a:gdLst>
              <a:gd name="connsiteX0" fmla="*/ 0 w 1873405"/>
              <a:gd name="connsiteY0" fmla="*/ 0 h 654205"/>
              <a:gd name="connsiteX1" fmla="*/ 423747 w 1873405"/>
              <a:gd name="connsiteY1" fmla="*/ 602166 h 654205"/>
              <a:gd name="connsiteX2" fmla="*/ 1315844 w 1873405"/>
              <a:gd name="connsiteY2" fmla="*/ 312235 h 654205"/>
              <a:gd name="connsiteX3" fmla="*/ 1873405 w 1873405"/>
              <a:gd name="connsiteY3" fmla="*/ 468352 h 65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405" h="654205">
                <a:moveTo>
                  <a:pt x="0" y="0"/>
                </a:moveTo>
                <a:cubicBezTo>
                  <a:pt x="102220" y="275063"/>
                  <a:pt x="204440" y="550127"/>
                  <a:pt x="423747" y="602166"/>
                </a:cubicBezTo>
                <a:cubicBezTo>
                  <a:pt x="643054" y="654205"/>
                  <a:pt x="1074234" y="334537"/>
                  <a:pt x="1315844" y="312235"/>
                </a:cubicBezTo>
                <a:cubicBezTo>
                  <a:pt x="1557454" y="289933"/>
                  <a:pt x="1715429" y="379142"/>
                  <a:pt x="1873405" y="468352"/>
                </a:cubicBezTo>
              </a:path>
            </a:pathLst>
          </a:cu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458775" y="3055435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Dopant</a:t>
            </a:r>
            <a:r>
              <a:rPr lang="en-US" dirty="0"/>
              <a:t> density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1999" y="806782"/>
            <a:ext cx="8209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Contacts are assumed large and in equilibrium </a:t>
            </a:r>
            <a:br>
              <a:rPr lang="en-US" dirty="0"/>
            </a:br>
            <a:r>
              <a:rPr lang="en-US" dirty="0">
                <a:sym typeface="Wingdings"/>
              </a:rPr>
              <a:t> detailed balance and law of mass-action apply!!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54641" y="4763544"/>
            <a:ext cx="4371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could have unequal materials on the two contact sides, one must be careful to use the right intrinsic concentration &lt;-&gt; material.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E2FD294-CFA2-4E18-BB10-1D855261F1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9595" y="890724"/>
            <a:ext cx="1654100" cy="77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8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5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/>
      <p:bldP spid="3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/>
              <a:t>Discretizing equations and boundary conditions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201EC74A-E488-4298-9B37-DFF28A6CA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3069" y="5307593"/>
          <a:ext cx="2439405" cy="8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58647" imgH="482278" progId="Equation.3">
                  <p:embed/>
                </p:oleObj>
              </mc:Choice>
              <mc:Fallback>
                <p:oleObj name="Equation" r:id="rId16" imgW="1358647" imgH="482278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201EC74A-E488-4298-9B37-DFF28A6CA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069" y="5307593"/>
                        <a:ext cx="2439405" cy="866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AE8DD0B2-4B44-45BB-B4F5-80BB3E795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9505" y="5307593"/>
          <a:ext cx="1802402" cy="79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29910" imgH="494956" progId="Equation.DSMT4">
                  <p:embed/>
                </p:oleObj>
              </mc:Choice>
              <mc:Fallback>
                <p:oleObj name="Equation" r:id="rId18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AE8DD0B2-4B44-45BB-B4F5-80BB3E7959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505" y="5307593"/>
                        <a:ext cx="1802402" cy="790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 rot="20176378">
            <a:off x="6937867" y="373510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229982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/>
              <a:t>Discretizing equations and boundary conditions</a:t>
            </a:r>
          </a:p>
          <a:p>
            <a:pPr lvl="1"/>
            <a:r>
              <a:rPr lang="en-US" sz="2200" dirty="0"/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201EC74A-E488-4298-9B37-DFF28A6CA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3069" y="5307593"/>
          <a:ext cx="2439405" cy="8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58647" imgH="482278" progId="Equation.3">
                  <p:embed/>
                </p:oleObj>
              </mc:Choice>
              <mc:Fallback>
                <p:oleObj name="Equation" r:id="rId16" imgW="1358647" imgH="482278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201EC74A-E488-4298-9B37-DFF28A6CA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069" y="5307593"/>
                        <a:ext cx="2439405" cy="866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AE8DD0B2-4B44-45BB-B4F5-80BB3E795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9505" y="5307593"/>
          <a:ext cx="1802402" cy="79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29910" imgH="494956" progId="Equation.DSMT4">
                  <p:embed/>
                </p:oleObj>
              </mc:Choice>
              <mc:Fallback>
                <p:oleObj name="Equation" r:id="rId18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AE8DD0B2-4B44-45BB-B4F5-80BB3E7959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505" y="5307593"/>
                        <a:ext cx="1802402" cy="790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167" y="457609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86822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Solution…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344631" y="4105448"/>
            <a:ext cx="2133600" cy="1343025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67375" y="2719561"/>
            <a:ext cx="2114551" cy="1347787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29000" y="1320972"/>
            <a:ext cx="2171700" cy="1358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1828801" y="1280644"/>
          <a:ext cx="8408987" cy="425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472621" imgH="2768003" progId="Equation.3">
                  <p:embed/>
                </p:oleObj>
              </mc:Choice>
              <mc:Fallback>
                <p:oleObj name="Equation" r:id="rId3" imgW="5472621" imgH="2768003" progId="Equation.3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1" y="1280644"/>
                        <a:ext cx="8408987" cy="425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165788" y="1320972"/>
            <a:ext cx="2120900" cy="13589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350981" y="1320972"/>
            <a:ext cx="2120900" cy="135890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350981" y="2719560"/>
            <a:ext cx="2120900" cy="135890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29000" y="2719560"/>
            <a:ext cx="2171700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165788" y="4105447"/>
            <a:ext cx="2120900" cy="13589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929000" y="4105447"/>
            <a:ext cx="2171700" cy="1358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523514" y="1243243"/>
            <a:ext cx="771181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590313" y="1274458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643561" y="2363291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32695" y="2673600"/>
            <a:ext cx="771181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599494" y="2704815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9652742" y="3793648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552893" y="4048873"/>
            <a:ext cx="771181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9619692" y="4080088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9672940" y="5168921"/>
            <a:ext cx="376410" cy="387426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loud Callout 25"/>
          <p:cNvSpPr/>
          <p:nvPr/>
        </p:nvSpPr>
        <p:spPr>
          <a:xfrm>
            <a:off x="4464966" y="4465936"/>
            <a:ext cx="1631035" cy="669655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p=&gt;Q</a:t>
            </a:r>
          </a:p>
        </p:txBody>
      </p:sp>
      <p:sp>
        <p:nvSpPr>
          <p:cNvPr id="27" name="Cloud Callout 26"/>
          <p:cNvSpPr/>
          <p:nvPr/>
        </p:nvSpPr>
        <p:spPr>
          <a:xfrm>
            <a:off x="2136041" y="4501425"/>
            <a:ext cx="1770875" cy="667496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n=&gt;Q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0512" y="818980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Poisson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64966" y="839177"/>
            <a:ext cx="194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p-continuity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59756" y="837341"/>
            <a:ext cx="194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n-continuity</a:t>
            </a:r>
          </a:p>
        </p:txBody>
      </p:sp>
      <p:sp>
        <p:nvSpPr>
          <p:cNvPr id="31" name="Cloud Callout 30"/>
          <p:cNvSpPr/>
          <p:nvPr/>
        </p:nvSpPr>
        <p:spPr>
          <a:xfrm>
            <a:off x="4796141" y="1748182"/>
            <a:ext cx="541663" cy="471889"/>
          </a:xfrm>
          <a:prstGeom prst="cloud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9703" y="5851869"/>
            <a:ext cx="1059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Off-diagonal terms are Poisson-Continuity equations talking to each other. Recombination-generation terms also feed into continuity equations.</a:t>
            </a:r>
          </a:p>
        </p:txBody>
      </p:sp>
      <p:sp>
        <p:nvSpPr>
          <p:cNvPr id="32" name="Cloud Callout 31"/>
          <p:cNvSpPr/>
          <p:nvPr/>
        </p:nvSpPr>
        <p:spPr>
          <a:xfrm>
            <a:off x="6420245" y="1661885"/>
            <a:ext cx="1631035" cy="669655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V=&gt;n</a:t>
            </a:r>
          </a:p>
        </p:txBody>
      </p:sp>
      <p:sp>
        <p:nvSpPr>
          <p:cNvPr id="33" name="Cloud Callout 32"/>
          <p:cNvSpPr/>
          <p:nvPr/>
        </p:nvSpPr>
        <p:spPr>
          <a:xfrm>
            <a:off x="6500431" y="2989776"/>
            <a:ext cx="1631035" cy="669655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V=&gt;p</a:t>
            </a:r>
          </a:p>
        </p:txBody>
      </p:sp>
      <p:sp>
        <p:nvSpPr>
          <p:cNvPr id="34" name="Oval 33"/>
          <p:cNvSpPr/>
          <p:nvPr/>
        </p:nvSpPr>
        <p:spPr>
          <a:xfrm>
            <a:off x="2136041" y="1299006"/>
            <a:ext cx="1770875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290966" y="2673600"/>
            <a:ext cx="1876139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350982" y="3977071"/>
            <a:ext cx="2120900" cy="1487277"/>
          </a:xfrm>
          <a:prstGeom prst="ellipse">
            <a:avLst/>
          </a:prstGeom>
          <a:solidFill>
            <a:srgbClr val="4F81BD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33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02959E-6 L -0.22656 0.21012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00" y="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6" grpId="0" animBg="1"/>
      <p:bldP spid="27" grpId="0" animBg="1"/>
      <p:bldP spid="31" grpId="0" animBg="1"/>
      <p:bldP spid="31" grpId="1" animBg="1"/>
      <p:bldP spid="32" grpId="0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3) Uncoupled Numerical Solution</a:t>
            </a: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8024813" y="5345113"/>
            <a:ext cx="2643187" cy="1116012"/>
          </a:xfrm>
          <a:prstGeom prst="ellipse">
            <a:avLst/>
          </a:prstGeom>
          <a:solidFill>
            <a:schemeClr val="bg2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8007350" y="4230688"/>
            <a:ext cx="2660650" cy="1116012"/>
          </a:xfrm>
          <a:prstGeom prst="ellipse">
            <a:avLst/>
          </a:prstGeom>
          <a:solidFill>
            <a:schemeClr val="bg2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7989888" y="3116263"/>
            <a:ext cx="2678112" cy="1116012"/>
          </a:xfrm>
          <a:prstGeom prst="ellipse">
            <a:avLst/>
          </a:prstGeom>
          <a:solidFill>
            <a:schemeClr val="bg2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754188" y="1047750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+mn-lt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571098" y="1394667"/>
            <a:ext cx="6195927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The semiconductor equations are nonlinear!</a:t>
            </a:r>
          </a:p>
          <a:p>
            <a:r>
              <a:rPr lang="en-US" dirty="0">
                <a:latin typeface="+mn-lt"/>
              </a:rPr>
              <a:t>(but they are linear individually)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186739" y="2449514"/>
            <a:ext cx="184916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Guess </a:t>
            </a:r>
            <a:r>
              <a:rPr lang="en-US" dirty="0" err="1">
                <a:latin typeface="+mn-lt"/>
              </a:rPr>
              <a:t>V,n,p</a:t>
            </a:r>
            <a:endParaRPr lang="en-US" dirty="0">
              <a:latin typeface="+mn-lt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8088314" y="3332164"/>
            <a:ext cx="2314575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Solve Poisson</a:t>
            </a:r>
          </a:p>
          <a:p>
            <a:pPr algn="ctr"/>
            <a:r>
              <a:rPr lang="en-US" dirty="0">
                <a:latin typeface="+mn-lt"/>
              </a:rPr>
              <a:t>   for new V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176513" y="4384591"/>
            <a:ext cx="2202847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Solve electron</a:t>
            </a:r>
          </a:p>
          <a:p>
            <a:pPr algn="ctr"/>
            <a:r>
              <a:rPr lang="en-US" dirty="0">
                <a:latin typeface="+mn-lt"/>
              </a:rPr>
              <a:t>cont for new  n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8317879" y="5478379"/>
            <a:ext cx="2117887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Solve hole</a:t>
            </a:r>
          </a:p>
          <a:p>
            <a:pPr algn="ctr"/>
            <a:r>
              <a:rPr lang="en-US" dirty="0">
                <a:latin typeface="+mn-lt"/>
              </a:rPr>
              <a:t>cont for new p</a:t>
            </a: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>
            <a:off x="3235325" y="4233864"/>
            <a:ext cx="1924050" cy="1000125"/>
          </a:xfrm>
          <a:prstGeom prst="rightArrow">
            <a:avLst>
              <a:gd name="adj1" fmla="val 50000"/>
              <a:gd name="adj2" fmla="val 48095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990725" y="3189289"/>
            <a:ext cx="43941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b="1" dirty="0">
                <a:solidFill>
                  <a:srgbClr val="FC0128"/>
                </a:solidFill>
                <a:latin typeface="+mn-lt"/>
              </a:rPr>
              <a:t>Uncoupled </a:t>
            </a:r>
            <a:r>
              <a:rPr lang="en-US" dirty="0">
                <a:latin typeface="+mn-lt"/>
              </a:rPr>
              <a:t>solution procedure</a:t>
            </a:r>
            <a:endParaRPr lang="en-US" u="sng" dirty="0">
              <a:latin typeface="+mn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A8FEDC6-0631-4830-A696-9B920F5F7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84" y="2406934"/>
            <a:ext cx="4889416" cy="405419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30179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916175" y="6347780"/>
            <a:ext cx="2736850" cy="31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54188" y="1047750"/>
            <a:ext cx="1828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/>
            <a:endParaRPr lang="en-US">
              <a:latin typeface="+mn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9600" y="1075007"/>
            <a:ext cx="8186738" cy="48936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FontTx/>
              <a:buAutoNum type="arabicParenR"/>
            </a:pPr>
            <a:r>
              <a:rPr lang="en-US" dirty="0">
                <a:latin typeface="+mn-lt"/>
              </a:rPr>
              <a:t>Two methods to solve drift-diffusion equation consistently – analytical and numerical. </a:t>
            </a:r>
          </a:p>
          <a:p>
            <a:pPr marL="457200" indent="-457200">
              <a:buFontTx/>
              <a:buAutoNum type="arabicParenR"/>
            </a:pPr>
            <a:endParaRPr lang="en-US" dirty="0">
              <a:latin typeface="+mn-lt"/>
            </a:endParaRPr>
          </a:p>
          <a:p>
            <a:pPr marL="457200" indent="-457200">
              <a:buFontTx/>
              <a:buAutoNum type="arabicParenR"/>
            </a:pPr>
            <a:r>
              <a:rPr lang="en-US" dirty="0">
                <a:latin typeface="+mn-lt"/>
              </a:rPr>
              <a:t>Analytical solution provides great insight and the solution methodology is similar to that of Schrodinger equations. </a:t>
            </a:r>
          </a:p>
          <a:p>
            <a:pPr marL="457200" indent="-457200">
              <a:buFontTx/>
              <a:buAutoNum type="arabicParenR"/>
            </a:pPr>
            <a:endParaRPr lang="en-US" dirty="0">
              <a:latin typeface="+mn-lt"/>
            </a:endParaRPr>
          </a:p>
          <a:p>
            <a:pPr marL="457200" indent="-457200">
              <a:buFontTx/>
              <a:buAutoNum type="arabicParenR"/>
            </a:pPr>
            <a:r>
              <a:rPr lang="en-US" dirty="0">
                <a:latin typeface="+mn-lt"/>
              </a:rPr>
              <a:t>Numerical solution is more versatile. </a:t>
            </a:r>
          </a:p>
          <a:p>
            <a:pPr marL="914400" lvl="1" indent="-457200">
              <a:buFontTx/>
              <a:buAutoNum type="arabicParenR"/>
            </a:pPr>
            <a:r>
              <a:rPr lang="en-US" dirty="0">
                <a:latin typeface="+mn-lt"/>
              </a:rPr>
              <a:t>One begins with a set of equations and boundary conditions, </a:t>
            </a:r>
          </a:p>
          <a:p>
            <a:pPr marL="914400" lvl="1" indent="-457200">
              <a:buFontTx/>
              <a:buAutoNum type="arabicParenR"/>
            </a:pPr>
            <a:r>
              <a:rPr lang="en-US" dirty="0">
                <a:latin typeface="+mn-lt"/>
              </a:rPr>
              <a:t>discretize the equations on a grid with N nodes to obtain 3N nonlinear equations in 3N unknowns, and </a:t>
            </a:r>
          </a:p>
          <a:p>
            <a:pPr marL="914400" lvl="1" indent="-457200">
              <a:buFontTx/>
              <a:buAutoNum type="arabicParenR"/>
            </a:pPr>
            <a:r>
              <a:rPr lang="en-US" dirty="0">
                <a:latin typeface="+mn-lt"/>
              </a:rPr>
              <a:t>solve the system of nonlinear equations by iteration.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6DDEC7-255D-43D5-96A9-6A917A2E4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3066" y="3657600"/>
            <a:ext cx="2737805" cy="22701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088747-F568-40E1-AC2D-2438225C7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364" y="2041228"/>
            <a:ext cx="2461536" cy="115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90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B22B93F0-F311-9340-BBE0-866CE52BC36F}"/>
              </a:ext>
            </a:extLst>
          </p:cNvPr>
          <p:cNvSpPr txBox="1"/>
          <p:nvPr/>
        </p:nvSpPr>
        <p:spPr>
          <a:xfrm>
            <a:off x="4809691" y="76200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EECDA7-5318-F34D-B783-0CB4B30F7532}"/>
              </a:ext>
            </a:extLst>
          </p:cNvPr>
          <p:cNvGrpSpPr/>
          <p:nvPr/>
        </p:nvGrpSpPr>
        <p:grpSpPr>
          <a:xfrm>
            <a:off x="4495800" y="1149375"/>
            <a:ext cx="3073280" cy="972557"/>
            <a:chOff x="5035628" y="1279718"/>
            <a:chExt cx="3073280" cy="972557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F1B0E14E-AE0A-EE4B-BA14-7FDA0A361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20" y="1688995"/>
              <a:ext cx="19405" cy="235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Box 16">
              <a:extLst>
                <a:ext uri="{FF2B5EF4-FFF2-40B4-BE49-F238E27FC236}">
                  <a16:creationId xmlns:a16="http://schemas.microsoft.com/office/drawing/2014/main" id="{949A0FE0-A5E4-634B-B5D6-192BD1446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1882943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4C4109FE-57CB-974F-A113-3F5A6DDA7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112624" cy="286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249F75C3-BD77-7F4C-A772-6DFA232C6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1885562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41" name="Text Box 16">
              <a:extLst>
                <a:ext uri="{FF2B5EF4-FFF2-40B4-BE49-F238E27FC236}">
                  <a16:creationId xmlns:a16="http://schemas.microsoft.com/office/drawing/2014/main" id="{42FA4F4A-80C3-8349-A977-0A47922B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1882943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D3BBCA12-96D6-EA47-8F6D-FE9ECB932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188294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43" name="Line 15">
              <a:extLst>
                <a:ext uri="{FF2B5EF4-FFF2-40B4-BE49-F238E27FC236}">
                  <a16:creationId xmlns:a16="http://schemas.microsoft.com/office/drawing/2014/main" id="{BF8BCDEB-00DF-904A-98F8-EE4AD588C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6061" y="1685047"/>
              <a:ext cx="272453" cy="2785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16B3E82-5771-A444-A1E2-CF449A315275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18</a:t>
            </a:r>
            <a:br>
              <a:rPr lang="en-US" dirty="0"/>
            </a:br>
            <a:r>
              <a:rPr lang="en-US" dirty="0"/>
              <a:t>Semiconductor Equations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94B7-89B1-6640-948B-680E6C9EB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31" y="695882"/>
            <a:ext cx="3006800" cy="1461510"/>
          </a:xfrm>
          <a:prstGeom prst="rect">
            <a:avLst/>
          </a:prstGeom>
        </p:spPr>
      </p:pic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dirty="0"/>
              <a:t>18.1 Continuity Equations </a:t>
            </a:r>
          </a:p>
          <a:p>
            <a:r>
              <a:rPr lang="en-US" dirty="0"/>
              <a:t>18.2 Analytical Solutions (Strategy &amp; Examples)</a:t>
            </a:r>
          </a:p>
          <a:p>
            <a:r>
              <a:rPr lang="en-US" dirty="0"/>
              <a:t>18.3 Numerical Solutions </a:t>
            </a:r>
          </a:p>
          <a:p>
            <a:pPr lvl="1"/>
            <a:r>
              <a:rPr lang="en-US" sz="2200" dirty="0"/>
              <a:t>Basic Transport Equations</a:t>
            </a:r>
          </a:p>
          <a:p>
            <a:pPr lvl="1"/>
            <a:r>
              <a:rPr lang="en-US" sz="2200" dirty="0"/>
              <a:t>Gridding and finite differences</a:t>
            </a:r>
          </a:p>
          <a:p>
            <a:pPr lvl="1"/>
            <a:r>
              <a:rPr lang="en-US" sz="2200" dirty="0"/>
              <a:t>Discretizing equations and boundary conditions</a:t>
            </a:r>
          </a:p>
          <a:p>
            <a:pPr lvl="1"/>
            <a:r>
              <a:rPr lang="en-US" sz="2200" dirty="0"/>
              <a:t>Iterative Solution Approach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468836B-55A9-204A-BAC2-16B76BD063C6}"/>
              </a:ext>
            </a:extLst>
          </p:cNvPr>
          <p:cNvSpPr/>
          <p:nvPr/>
        </p:nvSpPr>
        <p:spPr>
          <a:xfrm rot="16200000">
            <a:off x="12075" y="2221874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F01A141-9E0D-1D44-9376-1D8D2CFD5ADF}"/>
              </a:ext>
            </a:extLst>
          </p:cNvPr>
          <p:cNvSpPr/>
          <p:nvPr/>
        </p:nvSpPr>
        <p:spPr>
          <a:xfrm rot="16200000">
            <a:off x="12075" y="2679075"/>
            <a:ext cx="4571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D316704-19D8-2F41-B0D7-6A3248F66BC1}"/>
              </a:ext>
            </a:extLst>
          </p:cNvPr>
          <p:cNvSpPr/>
          <p:nvPr/>
        </p:nvSpPr>
        <p:spPr>
          <a:xfrm rot="16200000">
            <a:off x="12075" y="3136275"/>
            <a:ext cx="4571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73FD222-3F1C-4E88-85C6-95319B1B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1999" y="1981200"/>
            <a:ext cx="3476327" cy="38385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/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5BEDA169-1340-4979-BB8E-DF4621FD3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600" y="5292725"/>
                <a:ext cx="3244850" cy="525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B29A426D-A0EF-42F6-9652-7D0EDF43C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19" y="4532939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5970" imgH="228738" progId="Equation.DSMT4">
                  <p:embed/>
                </p:oleObj>
              </mc:Choice>
              <mc:Fallback>
                <p:oleObj name="Equation" r:id="rId5" imgW="1345970" imgH="228738" progId="Equation.DSMT4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B29A426D-A0EF-42F6-9652-7D0EDF43CF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19" y="4532939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3CC48332-F4C0-46E4-A756-20E2E9D0E2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8869" y="2102478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064" imgH="418893" progId="Equation.DSMT4">
                  <p:embed/>
                </p:oleObj>
              </mc:Choice>
              <mc:Fallback>
                <p:oleObj name="Equation" r:id="rId7" imgW="1460064" imgH="418893" progId="Equation.DSMT4">
                  <p:embed/>
                  <p:pic>
                    <p:nvPicPr>
                      <p:cNvPr id="25" name="Object 6">
                        <a:extLst>
                          <a:ext uri="{FF2B5EF4-FFF2-40B4-BE49-F238E27FC236}">
                            <a16:creationId xmlns:a16="http://schemas.microsoft.com/office/drawing/2014/main" id="{3CC48332-F4C0-46E4-A756-20E2E9D0E2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869" y="2102478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>
            <a:extLst>
              <a:ext uri="{FF2B5EF4-FFF2-40B4-BE49-F238E27FC236}">
                <a16:creationId xmlns:a16="http://schemas.microsoft.com/office/drawing/2014/main" id="{B6A9B590-B7EB-4D90-A6AD-EA6BDF2E95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443" y="3032753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678" imgH="228738" progId="Equation.3">
                  <p:embed/>
                </p:oleObj>
              </mc:Choice>
              <mc:Fallback>
                <p:oleObj name="Equation" r:id="rId9" imgW="1396678" imgH="228738" progId="Equation.3">
                  <p:embed/>
                  <p:pic>
                    <p:nvPicPr>
                      <p:cNvPr id="26" name="Object 7">
                        <a:extLst>
                          <a:ext uri="{FF2B5EF4-FFF2-40B4-BE49-F238E27FC236}">
                            <a16:creationId xmlns:a16="http://schemas.microsoft.com/office/drawing/2014/main" id="{B6A9B590-B7EB-4D90-A6AD-EA6BDF2E95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0443" y="3032753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3037CDD-5147-4125-96E5-73693DB128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320" y="3609399"/>
          <a:ext cx="2874962" cy="79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3449" imgH="418893" progId="Equation.DSMT4">
                  <p:embed/>
                </p:oleObj>
              </mc:Choice>
              <mc:Fallback>
                <p:oleObj name="Equation" r:id="rId11" imgW="1523449" imgH="418893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3037CDD-5147-4125-96E5-73693DB128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320" y="3609399"/>
                        <a:ext cx="2874962" cy="790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>
            <a:extLst>
              <a:ext uri="{FF2B5EF4-FFF2-40B4-BE49-F238E27FC236}">
                <a16:creationId xmlns:a16="http://schemas.microsoft.com/office/drawing/2014/main" id="{480EF108-1659-4BAF-AEC0-64DE138124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4798" y="4648200"/>
          <a:ext cx="2851325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08400" imgH="813600" progId="Equation.3">
                  <p:embed/>
                </p:oleObj>
              </mc:Choice>
              <mc:Fallback>
                <p:oleObj name="Equation" r:id="rId13" imgW="1508400" imgH="813600" progId="Equation.3">
                  <p:embed/>
                  <p:pic>
                    <p:nvPicPr>
                      <p:cNvPr id="31" name="Object 2">
                        <a:extLst>
                          <a:ext uri="{FF2B5EF4-FFF2-40B4-BE49-F238E27FC236}">
                            <a16:creationId xmlns:a16="http://schemas.microsoft.com/office/drawing/2014/main" id="{480EF108-1659-4BAF-AEC0-64DE138124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798" y="4648200"/>
                        <a:ext cx="2851325" cy="1544637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028EB5-9C6A-401D-BACF-9D4D737340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29800" y="898228"/>
            <a:ext cx="1654100" cy="778939"/>
          </a:xfrm>
          <a:prstGeom prst="rect">
            <a:avLst/>
          </a:prstGeom>
        </p:spPr>
      </p:pic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201EC74A-E488-4298-9B37-DFF28A6CA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3069" y="5307593"/>
          <a:ext cx="2439405" cy="86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58647" imgH="482278" progId="Equation.3">
                  <p:embed/>
                </p:oleObj>
              </mc:Choice>
              <mc:Fallback>
                <p:oleObj name="Equation" r:id="rId16" imgW="1358647" imgH="482278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201EC74A-E488-4298-9B37-DFF28A6CA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3069" y="5307593"/>
                        <a:ext cx="2439405" cy="866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>
            <a:extLst>
              <a:ext uri="{FF2B5EF4-FFF2-40B4-BE49-F238E27FC236}">
                <a16:creationId xmlns:a16="http://schemas.microsoft.com/office/drawing/2014/main" id="{AE8DD0B2-4B44-45BB-B4F5-80BB3E795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9505" y="5307593"/>
          <a:ext cx="1802402" cy="790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29910" imgH="494956" progId="Equation.DSMT4">
                  <p:embed/>
                </p:oleObj>
              </mc:Choice>
              <mc:Fallback>
                <p:oleObj name="Equation" r:id="rId18" imgW="1129910" imgH="494956" progId="Equation.DSMT4">
                  <p:embed/>
                  <p:pic>
                    <p:nvPicPr>
                      <p:cNvPr id="32" name="Object 15">
                        <a:extLst>
                          <a:ext uri="{FF2B5EF4-FFF2-40B4-BE49-F238E27FC236}">
                            <a16:creationId xmlns:a16="http://schemas.microsoft.com/office/drawing/2014/main" id="{AE8DD0B2-4B44-45BB-B4F5-80BB3E7959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505" y="5307593"/>
                        <a:ext cx="1802402" cy="790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utoShape 5">
            <a:extLst>
              <a:ext uri="{FF2B5EF4-FFF2-40B4-BE49-F238E27FC236}">
                <a16:creationId xmlns:a16="http://schemas.microsoft.com/office/drawing/2014/main" id="{C975C02A-3B72-45BF-BD69-2B51C1B07B7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-1384998" y="461045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55DB0D5-305D-43F8-9B51-47C521B7B55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90014" y="2612231"/>
            <a:ext cx="1970071" cy="1633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7625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5436</TotalTime>
  <Words>2632</Words>
  <Application>Microsoft Office PowerPoint</Application>
  <PresentationFormat>Widescreen</PresentationFormat>
  <Paragraphs>586</Paragraphs>
  <Slides>55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ＭＳ Ｐゴシック</vt:lpstr>
      <vt:lpstr>Arial</vt:lpstr>
      <vt:lpstr>Cambria Math</vt:lpstr>
      <vt:lpstr>Helvetica</vt:lpstr>
      <vt:lpstr>Symbol</vt:lpstr>
      <vt:lpstr>Times</vt:lpstr>
      <vt:lpstr>Trebuchet MS</vt:lpstr>
      <vt:lpstr>Wingdings</vt:lpstr>
      <vt:lpstr>Wingdings 3</vt:lpstr>
      <vt:lpstr>6_nanoHUB-v2</vt:lpstr>
      <vt:lpstr>Equation</vt:lpstr>
      <vt:lpstr>Section 18 Semiconductor Equations</vt:lpstr>
      <vt:lpstr>Section 18 Continuity Equations</vt:lpstr>
      <vt:lpstr>Now the Continuity Equations …</vt:lpstr>
      <vt:lpstr>Some critical remarks about these equations</vt:lpstr>
      <vt:lpstr>Continuity Equation prequel:  A Good Analogy</vt:lpstr>
      <vt:lpstr>Now the Continuity Equations for electrons…</vt:lpstr>
      <vt:lpstr>Now the Continuity Equations …</vt:lpstr>
      <vt:lpstr>Let’s just write the equations down…</vt:lpstr>
      <vt:lpstr>Continuity Equations for Electron/Holes</vt:lpstr>
      <vt:lpstr>Equations in place, learning to solve them…</vt:lpstr>
      <vt:lpstr>Section 18 Continuity Equations</vt:lpstr>
      <vt:lpstr>Section 18 Continuity Equations</vt:lpstr>
      <vt:lpstr>Section 18 Semiconductor Equations</vt:lpstr>
      <vt:lpstr>Section 18 Continuity Equations</vt:lpstr>
      <vt:lpstr>Analytical Solutions</vt:lpstr>
      <vt:lpstr>Consider a complicated real device example</vt:lpstr>
      <vt:lpstr>Recall: Analytical Solution of  Schrodinger Equation</vt:lpstr>
      <vt:lpstr>Recall: Bound-levels in Finite well</vt:lpstr>
      <vt:lpstr>Analogously, we solve for our device</vt:lpstr>
      <vt:lpstr>Region 2: Transient, Uniform Illumination, Uniform doping</vt:lpstr>
      <vt:lpstr>Region 2: Transient, Uniform Illumination, Uniform doping</vt:lpstr>
      <vt:lpstr>Example: Transient, Uniform Illumination,  Uniform doping, No applied electric field</vt:lpstr>
      <vt:lpstr>Region 1:  One sided Minority Diffusion at steady state</vt:lpstr>
      <vt:lpstr>Example: One sided Minority Diffusion</vt:lpstr>
      <vt:lpstr>Region 3: Steady state Minority Diffusion with recombination</vt:lpstr>
      <vt:lpstr>Diffusion with Recombination …</vt:lpstr>
      <vt:lpstr>Combining them all ….</vt:lpstr>
      <vt:lpstr>Analytical Solutions Summary</vt:lpstr>
      <vt:lpstr>Section 18 Continuity Equations</vt:lpstr>
      <vt:lpstr>Section 18 Continuity Equations</vt:lpstr>
      <vt:lpstr>Section 18 Semiconductor Equations</vt:lpstr>
      <vt:lpstr>Section 18 Semiconductor Equations</vt:lpstr>
      <vt:lpstr>Preface</vt:lpstr>
      <vt:lpstr>Equations to be solved</vt:lpstr>
      <vt:lpstr>1) The Semiconductor Equations </vt:lpstr>
      <vt:lpstr>1) The Mathematical Problem</vt:lpstr>
      <vt:lpstr>Section 18 Semiconductor Equations</vt:lpstr>
      <vt:lpstr>Section 18 Semiconductor Equations</vt:lpstr>
      <vt:lpstr>2) The Grid </vt:lpstr>
      <vt:lpstr>Finite Difference Expression for Derivative</vt:lpstr>
      <vt:lpstr>The Second Derivative … </vt:lpstr>
      <vt:lpstr>Section 18 Semiconductor Equations</vt:lpstr>
      <vt:lpstr>Section 18 Semiconductor Equations</vt:lpstr>
      <vt:lpstr>2) Control Volume</vt:lpstr>
      <vt:lpstr>Discretizing Poisson’s Equation</vt:lpstr>
      <vt:lpstr> Discretizing Continuity Equations</vt:lpstr>
      <vt:lpstr>Three Discretized Equations</vt:lpstr>
      <vt:lpstr>Numerical Solution – Poisson Equation Only </vt:lpstr>
      <vt:lpstr>Boundary conditions</vt:lpstr>
      <vt:lpstr>Section 18 Semiconductor Equations</vt:lpstr>
      <vt:lpstr>Section 18 Semiconductor Equations</vt:lpstr>
      <vt:lpstr>Numerical Solution…</vt:lpstr>
      <vt:lpstr>3) Uncoupled Numerical Solution</vt:lpstr>
      <vt:lpstr>Summary</vt:lpstr>
      <vt:lpstr>Section 18 Semiconductor Equations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148</cp:revision>
  <cp:lastPrinted>2012-01-17T05:18:23Z</cp:lastPrinted>
  <dcterms:created xsi:type="dcterms:W3CDTF">2020-06-16T22:10:56Z</dcterms:created>
  <dcterms:modified xsi:type="dcterms:W3CDTF">2026-09-27T23:55:00Z</dcterms:modified>
</cp:coreProperties>
</file>