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45"/>
  </p:notesMasterIdLst>
  <p:handoutMasterIdLst>
    <p:handoutMasterId r:id="rId46"/>
  </p:handoutMasterIdLst>
  <p:sldIdLst>
    <p:sldId id="875" r:id="rId2"/>
    <p:sldId id="900" r:id="rId3"/>
    <p:sldId id="787" r:id="rId4"/>
    <p:sldId id="876" r:id="rId5"/>
    <p:sldId id="901" r:id="rId6"/>
    <p:sldId id="903" r:id="rId7"/>
    <p:sldId id="788" r:id="rId8"/>
    <p:sldId id="814" r:id="rId9"/>
    <p:sldId id="815" r:id="rId10"/>
    <p:sldId id="769" r:id="rId11"/>
    <p:sldId id="902" r:id="rId12"/>
    <p:sldId id="772" r:id="rId13"/>
    <p:sldId id="773" r:id="rId14"/>
    <p:sldId id="774" r:id="rId15"/>
    <p:sldId id="775" r:id="rId16"/>
    <p:sldId id="776" r:id="rId17"/>
    <p:sldId id="904" r:id="rId18"/>
    <p:sldId id="829" r:id="rId19"/>
    <p:sldId id="917" r:id="rId20"/>
    <p:sldId id="919" r:id="rId21"/>
    <p:sldId id="913" r:id="rId22"/>
    <p:sldId id="920" r:id="rId23"/>
    <p:sldId id="778" r:id="rId24"/>
    <p:sldId id="779" r:id="rId25"/>
    <p:sldId id="780" r:id="rId26"/>
    <p:sldId id="790" r:id="rId27"/>
    <p:sldId id="791" r:id="rId28"/>
    <p:sldId id="792" r:id="rId29"/>
    <p:sldId id="793" r:id="rId30"/>
    <p:sldId id="914" r:id="rId31"/>
    <p:sldId id="915" r:id="rId32"/>
    <p:sldId id="921" r:id="rId33"/>
    <p:sldId id="916" r:id="rId34"/>
    <p:sldId id="782" r:id="rId35"/>
    <p:sldId id="783" r:id="rId36"/>
    <p:sldId id="784" r:id="rId37"/>
    <p:sldId id="785" r:id="rId38"/>
    <p:sldId id="795" r:id="rId39"/>
    <p:sldId id="796" r:id="rId40"/>
    <p:sldId id="806" r:id="rId41"/>
    <p:sldId id="797" r:id="rId42"/>
    <p:sldId id="805" r:id="rId43"/>
    <p:sldId id="911" r:id="rId44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54" autoAdjust="0"/>
    <p:restoredTop sz="96327" autoAdjust="0"/>
  </p:normalViewPr>
  <p:slideViewPr>
    <p:cSldViewPr snapToObjects="1">
      <p:cViewPr varScale="1">
        <p:scale>
          <a:sx n="91" d="100"/>
          <a:sy n="91" d="100"/>
        </p:scale>
        <p:origin x="82" y="16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CAF83E40-F774-C44A-BAC2-A10B5BD8C3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FB8F19CD-7714-3B4D-BF49-0465BEBCD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9858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1E67BB4E-BE3C-C74F-B633-C2BE8B72786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D5EFD0E8-9211-8240-B808-605BF8BCF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913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D2591F92-6B80-D144-AB00-20B81BC97F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10E9F9CC-6D44-7545-9D13-129D72033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6988" rIns="95654" bIns="4698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077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FD681571-95A2-1347-9D91-E4AC5E0B1E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BDF265-3518-6C42-8211-E56809FA08CC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31CAB400-8FA8-4C48-B643-207DC1F1FF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27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nanohub.org/resources/kronigpenneylab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15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9.emf"/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31.emf"/><Relationship Id="rId2" Type="http://schemas.openxmlformats.org/officeDocument/2006/relationships/oleObject" Target="../embeddings/oleObject12.bin"/><Relationship Id="rId16" Type="http://schemas.openxmlformats.org/officeDocument/2006/relationships/oleObject" Target="../embeddings/oleObject19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8.emf"/><Relationship Id="rId5" Type="http://schemas.openxmlformats.org/officeDocument/2006/relationships/image" Target="../media/image25.emf"/><Relationship Id="rId15" Type="http://schemas.openxmlformats.org/officeDocument/2006/relationships/image" Target="../media/image30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7.emf"/><Relationship Id="rId1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32.emf"/><Relationship Id="rId7" Type="http://schemas.openxmlformats.org/officeDocument/2006/relationships/image" Target="../media/image34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3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38.emf"/><Relationship Id="rId12" Type="http://schemas.openxmlformats.org/officeDocument/2006/relationships/oleObject" Target="../embeddings/oleObject29.bin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40.emf"/><Relationship Id="rId5" Type="http://schemas.openxmlformats.org/officeDocument/2006/relationships/image" Target="../media/image37.emf"/><Relationship Id="rId15" Type="http://schemas.openxmlformats.org/officeDocument/2006/relationships/image" Target="../media/image42.emf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30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44.emf"/><Relationship Id="rId3" Type="http://schemas.openxmlformats.org/officeDocument/2006/relationships/image" Target="../media/image36.emf"/><Relationship Id="rId7" Type="http://schemas.openxmlformats.org/officeDocument/2006/relationships/image" Target="../media/image39.emf"/><Relationship Id="rId12" Type="http://schemas.openxmlformats.org/officeDocument/2006/relationships/oleObject" Target="../embeddings/oleObject32.bin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43.emf"/><Relationship Id="rId5" Type="http://schemas.openxmlformats.org/officeDocument/2006/relationships/image" Target="../media/image37.e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5" Type="http://schemas.openxmlformats.org/officeDocument/2006/relationships/image" Target="../media/image44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37.emf"/><Relationship Id="rId3" Type="http://schemas.openxmlformats.org/officeDocument/2006/relationships/image" Target="../media/image15.emf"/><Relationship Id="rId7" Type="http://schemas.openxmlformats.org/officeDocument/2006/relationships/image" Target="../media/image41.emf"/><Relationship Id="rId12" Type="http://schemas.openxmlformats.org/officeDocument/2006/relationships/oleObject" Target="../embeddings/oleObject25.bin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6.emf"/><Relationship Id="rId5" Type="http://schemas.openxmlformats.org/officeDocument/2006/relationships/image" Target="../media/image17.emf"/><Relationship Id="rId15" Type="http://schemas.openxmlformats.org/officeDocument/2006/relationships/image" Target="../media/image44.e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32.emf"/><Relationship Id="rId14" Type="http://schemas.openxmlformats.org/officeDocument/2006/relationships/oleObject" Target="../embeddings/oleObject3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hyperlink" Target="https://nanohub.org/resources/kronigpenneylab" TargetMode="External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hyperlink" Target="https://nanohub.org/resources/kronigpenneylab" TargetMode="External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2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image" Target="../media/image32.emf"/><Relationship Id="rId7" Type="http://schemas.openxmlformats.org/officeDocument/2006/relationships/oleObject" Target="../embeddings/oleObject33.bin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hyperlink" Target="https://nanohub.org/resources/kronigpenneylab" TargetMode="External"/><Relationship Id="rId5" Type="http://schemas.openxmlformats.org/officeDocument/2006/relationships/image" Target="../media/image44.emf"/><Relationship Id="rId10" Type="http://schemas.openxmlformats.org/officeDocument/2006/relationships/image" Target="../media/image47.emf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../embeddings/oleObject34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3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48.emf"/><Relationship Id="rId7" Type="http://schemas.openxmlformats.org/officeDocument/2006/relationships/image" Target="../media/image50.emf"/><Relationship Id="rId2" Type="http://schemas.openxmlformats.org/officeDocument/2006/relationships/oleObject" Target="../embeddings/oleObject35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9.e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5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2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2.bin"/><Relationship Id="rId9" Type="http://schemas.openxmlformats.org/officeDocument/2006/relationships/hyperlink" Target="https://nanohub.org/resources/kronigpenneylab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2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2.bin"/><Relationship Id="rId9" Type="http://schemas.openxmlformats.org/officeDocument/2006/relationships/hyperlink" Target="https://nanohub.org/resources/kronigpenneylab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2.emf"/><Relationship Id="rId7" Type="http://schemas.openxmlformats.org/officeDocument/2006/relationships/image" Target="../media/image55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4.emf"/><Relationship Id="rId4" Type="http://schemas.openxmlformats.org/officeDocument/2006/relationships/oleObject" Target="../embeddings/oleObject32.bin"/><Relationship Id="rId9" Type="http://schemas.openxmlformats.org/officeDocument/2006/relationships/hyperlink" Target="https://nanohub.org/resources/kronigpenneylab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13" Type="http://schemas.openxmlformats.org/officeDocument/2006/relationships/image" Target="../media/image62.emf"/><Relationship Id="rId18" Type="http://schemas.openxmlformats.org/officeDocument/2006/relationships/oleObject" Target="../embeddings/oleObject48.bin"/><Relationship Id="rId26" Type="http://schemas.openxmlformats.org/officeDocument/2006/relationships/oleObject" Target="../embeddings/oleObject52.bin"/><Relationship Id="rId3" Type="http://schemas.openxmlformats.org/officeDocument/2006/relationships/image" Target="../media/image57.emf"/><Relationship Id="rId21" Type="http://schemas.openxmlformats.org/officeDocument/2006/relationships/image" Target="../media/image66.emf"/><Relationship Id="rId7" Type="http://schemas.openxmlformats.org/officeDocument/2006/relationships/image" Target="../media/image59.emf"/><Relationship Id="rId12" Type="http://schemas.openxmlformats.org/officeDocument/2006/relationships/oleObject" Target="../embeddings/oleObject45.bin"/><Relationship Id="rId17" Type="http://schemas.openxmlformats.org/officeDocument/2006/relationships/image" Target="../media/image64.emf"/><Relationship Id="rId25" Type="http://schemas.openxmlformats.org/officeDocument/2006/relationships/image" Target="../media/image68.emf"/><Relationship Id="rId2" Type="http://schemas.openxmlformats.org/officeDocument/2006/relationships/oleObject" Target="../embeddings/oleObject40.bin"/><Relationship Id="rId16" Type="http://schemas.openxmlformats.org/officeDocument/2006/relationships/oleObject" Target="../embeddings/oleObject47.bin"/><Relationship Id="rId20" Type="http://schemas.openxmlformats.org/officeDocument/2006/relationships/oleObject" Target="../embeddings/oleObject49.bin"/><Relationship Id="rId29" Type="http://schemas.openxmlformats.org/officeDocument/2006/relationships/image" Target="../media/image70.emf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61.emf"/><Relationship Id="rId24" Type="http://schemas.openxmlformats.org/officeDocument/2006/relationships/oleObject" Target="../embeddings/oleObject51.bin"/><Relationship Id="rId5" Type="http://schemas.openxmlformats.org/officeDocument/2006/relationships/image" Target="../media/image58.emf"/><Relationship Id="rId15" Type="http://schemas.openxmlformats.org/officeDocument/2006/relationships/image" Target="../media/image63.emf"/><Relationship Id="rId23" Type="http://schemas.openxmlformats.org/officeDocument/2006/relationships/image" Target="../media/image67.emf"/><Relationship Id="rId28" Type="http://schemas.openxmlformats.org/officeDocument/2006/relationships/oleObject" Target="../embeddings/oleObject53.bin"/><Relationship Id="rId10" Type="http://schemas.openxmlformats.org/officeDocument/2006/relationships/oleObject" Target="../embeddings/oleObject44.bin"/><Relationship Id="rId19" Type="http://schemas.openxmlformats.org/officeDocument/2006/relationships/image" Target="../media/image65.emf"/><Relationship Id="rId31" Type="http://schemas.openxmlformats.org/officeDocument/2006/relationships/image" Target="../media/image71.e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60.emf"/><Relationship Id="rId14" Type="http://schemas.openxmlformats.org/officeDocument/2006/relationships/oleObject" Target="../embeddings/oleObject46.bin"/><Relationship Id="rId22" Type="http://schemas.openxmlformats.org/officeDocument/2006/relationships/oleObject" Target="../embeddings/oleObject50.bin"/><Relationship Id="rId27" Type="http://schemas.openxmlformats.org/officeDocument/2006/relationships/image" Target="../media/image69.emf"/><Relationship Id="rId30" Type="http://schemas.openxmlformats.org/officeDocument/2006/relationships/oleObject" Target="../embeddings/oleObject5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3.emf"/><Relationship Id="rId4" Type="http://schemas.openxmlformats.org/officeDocument/2006/relationships/oleObject" Target="../embeddings/oleObject56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image" Target="../media/image74.emf"/><Relationship Id="rId7" Type="http://schemas.openxmlformats.org/officeDocument/2006/relationships/image" Target="../media/image75.e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77.emf"/><Relationship Id="rId5" Type="http://schemas.openxmlformats.org/officeDocument/2006/relationships/image" Target="../media/image73.e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76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image" Target="../media/image78.emf"/><Relationship Id="rId7" Type="http://schemas.openxmlformats.org/officeDocument/2006/relationships/image" Target="../media/image80.emf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79.e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81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emf"/><Relationship Id="rId13" Type="http://schemas.openxmlformats.org/officeDocument/2006/relationships/oleObject" Target="../embeddings/oleObject70.bin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8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e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0" Type="http://schemas.openxmlformats.org/officeDocument/2006/relationships/image" Target="../media/image85.emf"/><Relationship Id="rId4" Type="http://schemas.openxmlformats.org/officeDocument/2006/relationships/image" Target="../media/image82.emf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87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32.bin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11" Type="http://schemas.openxmlformats.org/officeDocument/2006/relationships/image" Target="../media/image55.e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89.png"/><Relationship Id="rId4" Type="http://schemas.openxmlformats.org/officeDocument/2006/relationships/image" Target="../media/image73.emf"/><Relationship Id="rId9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32.bin"/><Relationship Id="rId12" Type="http://schemas.openxmlformats.org/officeDocument/2006/relationships/hyperlink" Target="https://nanohub.org/resources/kronigpenneylab" TargetMode="External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11" Type="http://schemas.openxmlformats.org/officeDocument/2006/relationships/image" Target="../media/image55.e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89.png"/><Relationship Id="rId4" Type="http://schemas.openxmlformats.org/officeDocument/2006/relationships/image" Target="../media/image73.emf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in 1D Periodic Potentials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DA68FDA-DCB7-B344-8B7E-975D996C8DC2}"/>
              </a:ext>
            </a:extLst>
          </p:cNvPr>
          <p:cNvGrpSpPr/>
          <p:nvPr/>
        </p:nvGrpSpPr>
        <p:grpSpPr>
          <a:xfrm>
            <a:off x="2133600" y="1588403"/>
            <a:ext cx="3867900" cy="1981200"/>
            <a:chOff x="609600" y="1588403"/>
            <a:chExt cx="3867900" cy="1981200"/>
          </a:xfrm>
        </p:grpSpPr>
        <p:pic>
          <p:nvPicPr>
            <p:cNvPr id="48" name="Picture 47" descr="A picture containing remote, dark, table, control&#10;&#10;Description automatically generated">
              <a:extLst>
                <a:ext uri="{FF2B5EF4-FFF2-40B4-BE49-F238E27FC236}">
                  <a16:creationId xmlns:a16="http://schemas.microsoft.com/office/drawing/2014/main" id="{4060D7CE-A15F-B243-BC27-B65796084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1707"/>
            <a:stretch/>
          </p:blipFill>
          <p:spPr>
            <a:xfrm rot="581797">
              <a:off x="689679" y="2116857"/>
              <a:ext cx="1100979" cy="667461"/>
            </a:xfrm>
            <a:prstGeom prst="rect">
              <a:avLst/>
            </a:prstGeom>
          </p:spPr>
        </p:pic>
        <p:sp>
          <p:nvSpPr>
            <p:cNvPr id="59394" name="Rectangle 2">
              <a:extLst>
                <a:ext uri="{FF2B5EF4-FFF2-40B4-BE49-F238E27FC236}">
                  <a16:creationId xmlns:a16="http://schemas.microsoft.com/office/drawing/2014/main" id="{2C9097A5-3677-CF4D-83E0-AB157440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5" name="Rectangle 3">
              <a:extLst>
                <a:ext uri="{FF2B5EF4-FFF2-40B4-BE49-F238E27FC236}">
                  <a16:creationId xmlns:a16="http://schemas.microsoft.com/office/drawing/2014/main" id="{8210AC9E-DC0E-CF4F-9BD7-9201D808E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121803"/>
              <a:ext cx="152400" cy="533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397" name="Freeform 5">
              <a:extLst>
                <a:ext uri="{FF2B5EF4-FFF2-40B4-BE49-F238E27FC236}">
                  <a16:creationId xmlns:a16="http://schemas.microsoft.com/office/drawing/2014/main" id="{23628DF0-9255-4345-886C-0511DB52F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" y="2655203"/>
              <a:ext cx="457200" cy="228600"/>
            </a:xfrm>
            <a:custGeom>
              <a:avLst/>
              <a:gdLst>
                <a:gd name="T0" fmla="*/ 0 w 288"/>
                <a:gd name="T1" fmla="*/ 0 h 144"/>
                <a:gd name="T2" fmla="*/ 0 w 288"/>
                <a:gd name="T3" fmla="*/ 2147483647 h 144"/>
                <a:gd name="T4" fmla="*/ 2147483647 w 288"/>
                <a:gd name="T5" fmla="*/ 2147483647 h 144"/>
                <a:gd name="T6" fmla="*/ 2147483647 w 288"/>
                <a:gd name="T7" fmla="*/ 2147483647 h 144"/>
                <a:gd name="T8" fmla="*/ 2147483647 w 288"/>
                <a:gd name="T9" fmla="*/ 2147483647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8"/>
                <a:gd name="T16" fmla="*/ 0 h 144"/>
                <a:gd name="T17" fmla="*/ 288 w 288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8" h="144">
                  <a:moveTo>
                    <a:pt x="0" y="0"/>
                  </a:moveTo>
                  <a:lnTo>
                    <a:pt x="0" y="144"/>
                  </a:lnTo>
                  <a:lnTo>
                    <a:pt x="288" y="144"/>
                  </a:lnTo>
                  <a:lnTo>
                    <a:pt x="288" y="96"/>
                  </a:lnTo>
                  <a:lnTo>
                    <a:pt x="288" y="144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8" name="Freeform 6">
              <a:extLst>
                <a:ext uri="{FF2B5EF4-FFF2-40B4-BE49-F238E27FC236}">
                  <a16:creationId xmlns:a16="http://schemas.microsoft.com/office/drawing/2014/main" id="{0998B6AA-EB39-4E4C-B334-6B70A8306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2655203"/>
              <a:ext cx="609600" cy="304800"/>
            </a:xfrm>
            <a:custGeom>
              <a:avLst/>
              <a:gdLst>
                <a:gd name="T0" fmla="*/ 2147483647 w 384"/>
                <a:gd name="T1" fmla="*/ 0 h 192"/>
                <a:gd name="T2" fmla="*/ 2147483647 w 384"/>
                <a:gd name="T3" fmla="*/ 2147483647 h 192"/>
                <a:gd name="T4" fmla="*/ 0 w 384"/>
                <a:gd name="T5" fmla="*/ 2147483647 h 192"/>
                <a:gd name="T6" fmla="*/ 0 w 384"/>
                <a:gd name="T7" fmla="*/ 2147483647 h 192"/>
                <a:gd name="T8" fmla="*/ 0 w 384"/>
                <a:gd name="T9" fmla="*/ 2147483647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384" y="0"/>
                  </a:moveTo>
                  <a:lnTo>
                    <a:pt x="384" y="144"/>
                  </a:lnTo>
                  <a:lnTo>
                    <a:pt x="0" y="144"/>
                  </a:lnTo>
                  <a:lnTo>
                    <a:pt x="0" y="48"/>
                  </a:lnTo>
                  <a:lnTo>
                    <a:pt x="0" y="192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99" name="Rectangle 7">
              <a:extLst>
                <a:ext uri="{FF2B5EF4-FFF2-40B4-BE49-F238E27FC236}">
                  <a16:creationId xmlns:a16="http://schemas.microsoft.com/office/drawing/2014/main" id="{FDD7B0D5-F693-FF41-9245-AB3B8900D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600" y="2350403"/>
              <a:ext cx="76200" cy="76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0" name="Line 8">
              <a:extLst>
                <a:ext uri="{FF2B5EF4-FFF2-40B4-BE49-F238E27FC236}">
                  <a16:creationId xmlns:a16="http://schemas.microsoft.com/office/drawing/2014/main" id="{D51A2E91-D74D-CC44-8FEE-115F044D3C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1600" y="2426603"/>
              <a:ext cx="962095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>
              <a:extLst>
                <a:ext uri="{FF2B5EF4-FFF2-40B4-BE49-F238E27FC236}">
                  <a16:creationId xmlns:a16="http://schemas.microsoft.com/office/drawing/2014/main" id="{36428BF8-856E-6640-BA1C-4D31335A4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71600" y="1588403"/>
              <a:ext cx="93420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Rectangle 10">
              <a:extLst>
                <a:ext uri="{FF2B5EF4-FFF2-40B4-BE49-F238E27FC236}">
                  <a16:creationId xmlns:a16="http://schemas.microsoft.com/office/drawing/2014/main" id="{D4899630-F6D7-A942-97C7-BF3EA280E3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900" y="1588403"/>
              <a:ext cx="2133600" cy="1981200"/>
            </a:xfrm>
            <a:prstGeom prst="rect">
              <a:avLst/>
            </a:prstGeom>
            <a:solidFill>
              <a:srgbClr val="CCFF99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03" name="Line 11">
              <a:extLst>
                <a:ext uri="{FF2B5EF4-FFF2-40B4-BE49-F238E27FC236}">
                  <a16:creationId xmlns:a16="http://schemas.microsoft.com/office/drawing/2014/main" id="{B1AF96B5-F721-314E-8BDC-09EA0022CF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49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>
              <a:extLst>
                <a:ext uri="{FF2B5EF4-FFF2-40B4-BE49-F238E27FC236}">
                  <a16:creationId xmlns:a16="http://schemas.microsoft.com/office/drawing/2014/main" id="{25B7A236-FAE4-E440-B688-51B771CE52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21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>
              <a:extLst>
                <a:ext uri="{FF2B5EF4-FFF2-40B4-BE49-F238E27FC236}">
                  <a16:creationId xmlns:a16="http://schemas.microsoft.com/office/drawing/2014/main" id="{7E27222F-351E-FD43-85C6-990512FE83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2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>
              <a:extLst>
                <a:ext uri="{FF2B5EF4-FFF2-40B4-BE49-F238E27FC236}">
                  <a16:creationId xmlns:a16="http://schemas.microsoft.com/office/drawing/2014/main" id="{FABD71A9-17E1-8346-ACE0-01494CF4B2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8400" y="1588403"/>
              <a:ext cx="0" cy="198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>
              <a:extLst>
                <a:ext uri="{FF2B5EF4-FFF2-40B4-BE49-F238E27FC236}">
                  <a16:creationId xmlns:a16="http://schemas.microsoft.com/office/drawing/2014/main" id="{F5531DB5-34C8-0D49-93B8-F38F436B7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1969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>
              <a:extLst>
                <a:ext uri="{FF2B5EF4-FFF2-40B4-BE49-F238E27FC236}">
                  <a16:creationId xmlns:a16="http://schemas.microsoft.com/office/drawing/2014/main" id="{7791E2BB-3DA0-0842-867E-2706A5378B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3504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>
              <a:extLst>
                <a:ext uri="{FF2B5EF4-FFF2-40B4-BE49-F238E27FC236}">
                  <a16:creationId xmlns:a16="http://schemas.microsoft.com/office/drawing/2014/main" id="{12720F9F-C8BE-AE4F-A54E-678F67BA6C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27568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>
              <a:extLst>
                <a:ext uri="{FF2B5EF4-FFF2-40B4-BE49-F238E27FC236}">
                  <a16:creationId xmlns:a16="http://schemas.microsoft.com/office/drawing/2014/main" id="{B562AE94-AE39-FB4D-8D3E-B26DD1944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00" y="3188603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Oval 19">
              <a:extLst>
                <a:ext uri="{FF2B5EF4-FFF2-40B4-BE49-F238E27FC236}">
                  <a16:creationId xmlns:a16="http://schemas.microsoft.com/office/drawing/2014/main" id="{A1AFE619-1A31-484A-A2BC-A7BFC94FF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2" name="Oval 20">
              <a:extLst>
                <a:ext uri="{FF2B5EF4-FFF2-40B4-BE49-F238E27FC236}">
                  <a16:creationId xmlns:a16="http://schemas.microsoft.com/office/drawing/2014/main" id="{33B3572C-87EB-EF47-94A3-C51F8AA40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3" name="Oval 21">
              <a:extLst>
                <a:ext uri="{FF2B5EF4-FFF2-40B4-BE49-F238E27FC236}">
                  <a16:creationId xmlns:a16="http://schemas.microsoft.com/office/drawing/2014/main" id="{3870D8FE-7D95-DA4A-9A3E-98788CD3B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1893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4" name="Oval 22">
              <a:extLst>
                <a:ext uri="{FF2B5EF4-FFF2-40B4-BE49-F238E27FC236}">
                  <a16:creationId xmlns:a16="http://schemas.microsoft.com/office/drawing/2014/main" id="{3A0CEB69-1393-314D-9441-F0119C584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19059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5" name="Oval 23">
              <a:extLst>
                <a:ext uri="{FF2B5EF4-FFF2-40B4-BE49-F238E27FC236}">
                  <a16:creationId xmlns:a16="http://schemas.microsoft.com/office/drawing/2014/main" id="{900E9064-54BB-7F41-ABF6-D90E081F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6" name="Oval 24">
              <a:extLst>
                <a:ext uri="{FF2B5EF4-FFF2-40B4-BE49-F238E27FC236}">
                  <a16:creationId xmlns:a16="http://schemas.microsoft.com/office/drawing/2014/main" id="{F15BC405-407A-1641-95C3-31E4BC903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7" name="Oval 25">
              <a:extLst>
                <a:ext uri="{FF2B5EF4-FFF2-40B4-BE49-F238E27FC236}">
                  <a16:creationId xmlns:a16="http://schemas.microsoft.com/office/drawing/2014/main" id="{36769E1D-751D-D645-8E72-9A4316F64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2615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8" name="Oval 26">
              <a:extLst>
                <a:ext uri="{FF2B5EF4-FFF2-40B4-BE49-F238E27FC236}">
                  <a16:creationId xmlns:a16="http://schemas.microsoft.com/office/drawing/2014/main" id="{5D93C3E7-3748-C144-A1CA-0A033E5B4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2742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19" name="Oval 27">
              <a:extLst>
                <a:ext uri="{FF2B5EF4-FFF2-40B4-BE49-F238E27FC236}">
                  <a16:creationId xmlns:a16="http://schemas.microsoft.com/office/drawing/2014/main" id="{F7CC5223-96A2-0A44-AA84-4B98DC8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0" name="Oval 28">
              <a:extLst>
                <a:ext uri="{FF2B5EF4-FFF2-40B4-BE49-F238E27FC236}">
                  <a16:creationId xmlns:a16="http://schemas.microsoft.com/office/drawing/2014/main" id="{9DE8CAAC-55F3-D54F-924E-11DF59460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1" name="Oval 29">
              <a:extLst>
                <a:ext uri="{FF2B5EF4-FFF2-40B4-BE49-F238E27FC236}">
                  <a16:creationId xmlns:a16="http://schemas.microsoft.com/office/drawing/2014/main" id="{0894DE35-7ED4-9E4F-B2EB-7171AF98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26806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2" name="Oval 30">
              <a:extLst>
                <a:ext uri="{FF2B5EF4-FFF2-40B4-BE49-F238E27FC236}">
                  <a16:creationId xmlns:a16="http://schemas.microsoft.com/office/drawing/2014/main" id="{DA45FC86-9268-6C40-AC00-65E236DB0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26933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3" name="Oval 31">
              <a:extLst>
                <a:ext uri="{FF2B5EF4-FFF2-40B4-BE49-F238E27FC236}">
                  <a16:creationId xmlns:a16="http://schemas.microsoft.com/office/drawing/2014/main" id="{EBF0B5B6-498E-C74E-90CF-B083972553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7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4" name="Oval 32">
              <a:extLst>
                <a:ext uri="{FF2B5EF4-FFF2-40B4-BE49-F238E27FC236}">
                  <a16:creationId xmlns:a16="http://schemas.microsoft.com/office/drawing/2014/main" id="{DA801D52-D926-7E4E-9C7A-F98D1BA1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9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5" name="Oval 33">
              <a:extLst>
                <a:ext uri="{FF2B5EF4-FFF2-40B4-BE49-F238E27FC236}">
                  <a16:creationId xmlns:a16="http://schemas.microsoft.com/office/drawing/2014/main" id="{FFDA04C2-F29E-C947-8DBA-030ECFF5D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000" y="30997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6" name="Oval 34">
              <a:extLst>
                <a:ext uri="{FF2B5EF4-FFF2-40B4-BE49-F238E27FC236}">
                  <a16:creationId xmlns:a16="http://schemas.microsoft.com/office/drawing/2014/main" id="{E1BE030E-A090-274D-94FE-8D04BBEB0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2200" y="3112403"/>
              <a:ext cx="152400" cy="1524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9429" name="Oval 37">
              <a:extLst>
                <a:ext uri="{FF2B5EF4-FFF2-40B4-BE49-F238E27FC236}">
                  <a16:creationId xmlns:a16="http://schemas.microsoft.com/office/drawing/2014/main" id="{F74BFEF6-D534-BB49-BE97-DE64F6990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7300" y="2540903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</p:grpSp>
      <p:sp>
        <p:nvSpPr>
          <p:cNvPr id="41" name="Text Box 38">
            <a:extLst>
              <a:ext uri="{FF2B5EF4-FFF2-40B4-BE49-F238E27FC236}">
                <a16:creationId xmlns:a16="http://schemas.microsoft.com/office/drawing/2014/main" id="{C393BCDA-3FAB-B345-825B-9F641692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750204"/>
            <a:ext cx="10438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dirty="0">
                <a:latin typeface="+mn-lt"/>
              </a:rPr>
              <a:t>Original </a:t>
            </a:r>
          </a:p>
          <a:p>
            <a:pPr>
              <a:defRPr/>
            </a:pPr>
            <a:r>
              <a:rPr lang="en-US" sz="1800" dirty="0">
                <a:latin typeface="+mn-lt"/>
              </a:rPr>
              <a:t>Problem</a:t>
            </a:r>
          </a:p>
        </p:txBody>
      </p:sp>
      <p:sp>
        <p:nvSpPr>
          <p:cNvPr id="42" name="Text Box 39">
            <a:extLst>
              <a:ext uri="{FF2B5EF4-FFF2-40B4-BE49-F238E27FC236}">
                <a16:creationId xmlns:a16="http://schemas.microsoft.com/office/drawing/2014/main" id="{19998465-6B4E-A04E-80E4-F7D3609A5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334" y="740651"/>
            <a:ext cx="11208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Periodic</a:t>
            </a:r>
          </a:p>
          <a:p>
            <a:pPr algn="ctr">
              <a:defRPr/>
            </a:pPr>
            <a:r>
              <a:rPr lang="en-US" sz="1800" dirty="0">
                <a:latin typeface="+mn-lt"/>
              </a:rPr>
              <a:t>Structure</a:t>
            </a:r>
          </a:p>
        </p:txBody>
      </p:sp>
      <p:sp>
        <p:nvSpPr>
          <p:cNvPr id="59427" name="Rectangle 35">
            <a:extLst>
              <a:ext uri="{FF2B5EF4-FFF2-40B4-BE49-F238E27FC236}">
                <a16:creationId xmlns:a16="http://schemas.microsoft.com/office/drawing/2014/main" id="{78C1C40D-547F-344D-B330-4FA913788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1700" y="2693303"/>
            <a:ext cx="2286000" cy="152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9434" name="Line 42">
            <a:extLst>
              <a:ext uri="{FF2B5EF4-FFF2-40B4-BE49-F238E27FC236}">
                <a16:creationId xmlns:a16="http://schemas.microsoft.com/office/drawing/2014/main" id="{E7D441E6-DFAE-DD43-83A3-D2FF55141C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77700" y="2464703"/>
            <a:ext cx="533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35" name="Line 43">
            <a:extLst>
              <a:ext uri="{FF2B5EF4-FFF2-40B4-BE49-F238E27FC236}">
                <a16:creationId xmlns:a16="http://schemas.microsoft.com/office/drawing/2014/main" id="{46194DAD-10B7-6F47-A0B2-2C292ED475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7700" y="2845703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Freeform 31">
            <a:extLst>
              <a:ext uri="{FF2B5EF4-FFF2-40B4-BE49-F238E27FC236}">
                <a16:creationId xmlns:a16="http://schemas.microsoft.com/office/drawing/2014/main" id="{490BB120-1FFD-5B4A-BA00-5297F601CF5D}"/>
              </a:ext>
            </a:extLst>
          </p:cNvPr>
          <p:cNvSpPr>
            <a:spLocks/>
          </p:cNvSpPr>
          <p:nvPr/>
        </p:nvSpPr>
        <p:spPr bwMode="auto">
          <a:xfrm>
            <a:off x="6787312" y="3252103"/>
            <a:ext cx="2133600" cy="53340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" name="Line 38">
            <a:extLst>
              <a:ext uri="{FF2B5EF4-FFF2-40B4-BE49-F238E27FC236}">
                <a16:creationId xmlns:a16="http://schemas.microsoft.com/office/drawing/2014/main" id="{69532ED0-AAF3-9D49-B545-463D3A00F0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7312" y="1042303"/>
            <a:ext cx="0" cy="2819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39">
            <a:extLst>
              <a:ext uri="{FF2B5EF4-FFF2-40B4-BE49-F238E27FC236}">
                <a16:creationId xmlns:a16="http://schemas.microsoft.com/office/drawing/2014/main" id="{712F0969-DDE8-064B-80DE-3CA14BA52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425" y="1034712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71" name="Text Box 39">
            <a:extLst>
              <a:ext uri="{FF2B5EF4-FFF2-40B4-BE49-F238E27FC236}">
                <a16:creationId xmlns:a16="http://schemas.microsoft.com/office/drawing/2014/main" id="{C4FF0C36-374F-6A43-8D00-CEE2C70D3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994" y="306310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Microsoft Sans Serif" panose="020B0604020202020204" pitchFamily="34" charset="0"/>
              </a:rPr>
              <a:t>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60B6D-59DF-4046-BF06-4C9657C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7</a:t>
            </a:r>
            <a:br>
              <a:rPr lang="en-US" dirty="0"/>
            </a:br>
            <a:r>
              <a:rPr lang="en-US" dirty="0"/>
              <a:t>Bandstructure – in 1D Periodic Potentials</a:t>
            </a:r>
          </a:p>
        </p:txBody>
      </p:sp>
      <p:sp>
        <p:nvSpPr>
          <p:cNvPr id="53" name="Rectangle 3">
            <a:extLst>
              <a:ext uri="{FF2B5EF4-FFF2-40B4-BE49-F238E27FC236}">
                <a16:creationId xmlns:a16="http://schemas.microsoft.com/office/drawing/2014/main" id="{DE28FE68-F9EB-E843-8166-EF85130E02F7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3922466"/>
            <a:ext cx="8534400" cy="414736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2400" kern="0" dirty="0">
                <a:ea typeface="ＭＳ Ｐゴシック" panose="020B0600070205080204" pitchFamily="34" charset="-128"/>
              </a:rPr>
              <a:t>Goal: Representation of “Infinite Systems”</a:t>
            </a:r>
          </a:p>
        </p:txBody>
      </p:sp>
      <p:sp>
        <p:nvSpPr>
          <p:cNvPr id="58" name="Text Box 41">
            <a:extLst>
              <a:ext uri="{FF2B5EF4-FFF2-40B4-BE49-F238E27FC236}">
                <a16:creationId xmlns:a16="http://schemas.microsoft.com/office/drawing/2014/main" id="{7D17BDEF-83B0-BD4C-874D-DC7C0CF81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9866" y="3108741"/>
            <a:ext cx="1608134" cy="923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800" dirty="0">
                <a:latin typeface="+mn-lt"/>
              </a:rPr>
              <a:t>Tunneling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through finite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open systems</a:t>
            </a:r>
          </a:p>
        </p:txBody>
      </p:sp>
      <p:pic>
        <p:nvPicPr>
          <p:cNvPr id="56" name="Picture 8" descr="B_T_O_04eV_2_10nm_931pix_13">
            <a:extLst>
              <a:ext uri="{FF2B5EF4-FFF2-40B4-BE49-F238E27FC236}">
                <a16:creationId xmlns:a16="http://schemas.microsoft.com/office/drawing/2014/main" id="{EF28F855-3ECF-4449-8C1A-D213E4DC1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521" y="1588404"/>
            <a:ext cx="3749980" cy="146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Rectangle 8">
            <a:extLst>
              <a:ext uri="{FF2B5EF4-FFF2-40B4-BE49-F238E27FC236}">
                <a16:creationId xmlns:a16="http://schemas.microsoft.com/office/drawing/2014/main" id="{9FD4A4A8-28F0-1B46-9696-2F5CF5F90269}"/>
              </a:ext>
            </a:extLst>
          </p:cNvPr>
          <p:cNvSpPr txBox="1">
            <a:spLocks noChangeArrowheads="1"/>
          </p:cNvSpPr>
          <p:nvPr/>
        </p:nvSpPr>
        <p:spPr>
          <a:xfrm>
            <a:off x="498020" y="4390678"/>
            <a:ext cx="8722180" cy="140052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7.1 Bandstructure - Problem Formulation</a:t>
            </a:r>
          </a:p>
          <a:p>
            <a:r>
              <a:rPr lang="en-US" sz="2400" dirty="0"/>
              <a:t>7.2 Bandstructure - Solutions</a:t>
            </a:r>
          </a:p>
          <a:p>
            <a:r>
              <a:rPr lang="en-US" sz="2400" dirty="0"/>
              <a:t>7.3 Band Properties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989D626-F4AD-334D-89D1-B1572A28A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7325" y="3450494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52" name="Text Box 4">
            <a:extLst>
              <a:ext uri="{FF2B5EF4-FFF2-40B4-BE49-F238E27FC236}">
                <a16:creationId xmlns:a16="http://schemas.microsoft.com/office/drawing/2014/main" id="{EEAE06CA-690C-854E-8730-55AF56575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1" y="5792262"/>
            <a:ext cx="90443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000" dirty="0">
                <a:latin typeface="Calibri" panose="020F0502020204030204" pitchFamily="34" charset="0"/>
              </a:rPr>
              <a:t>: Vol. 6, Ch. 3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2000" dirty="0" err="1">
                <a:latin typeface="Calibri" panose="020F0502020204030204" pitchFamily="34" charset="0"/>
              </a:rPr>
              <a:t>Kronig</a:t>
            </a:r>
            <a:r>
              <a:rPr lang="en-US" altLang="en-US" sz="2000" dirty="0">
                <a:latin typeface="Calibri" panose="020F0502020204030204" pitchFamily="34" charset="0"/>
              </a:rPr>
              <a:t> Penney Model,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" </a:t>
            </a:r>
            <a:r>
              <a:rPr lang="en-US" altLang="en-US" sz="2000" dirty="0">
                <a:latin typeface="Calibri" panose="020F0502020204030204" pitchFamily="34" charset="0"/>
                <a:hlinkClick r:id="rId4"/>
              </a:rPr>
              <a:t>https://nanohub.org/resources/kronigpenneylab</a:t>
            </a:r>
            <a:r>
              <a:rPr lang="en-US" altLang="en-US" sz="20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65742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1" grpId="0"/>
      <p:bldP spid="5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C834DF4F-2D70-DA45-AB46-78FD8D2B6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 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Transmission through Repeated Wells</a:t>
            </a:r>
          </a:p>
        </p:txBody>
      </p:sp>
      <p:sp>
        <p:nvSpPr>
          <p:cNvPr id="32771" name="TextBox 4">
            <a:extLst>
              <a:ext uri="{FF2B5EF4-FFF2-40B4-BE49-F238E27FC236}">
                <a16:creationId xmlns:a16="http://schemas.microsoft.com/office/drawing/2014/main" id="{2121DD18-FE8C-9C4E-8032-702B0473E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038" y="2959101"/>
            <a:ext cx="34290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2 barriers =&gt;1 resonance 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3112FAA8-B218-7446-A20A-9502AE329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39" y="5345113"/>
            <a:ext cx="34893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3 barriers =&gt;2 resonance </a:t>
            </a:r>
          </a:p>
        </p:txBody>
      </p:sp>
      <p:sp>
        <p:nvSpPr>
          <p:cNvPr id="14340" name="TextBox 4">
            <a:extLst>
              <a:ext uri="{FF2B5EF4-FFF2-40B4-BE49-F238E27FC236}">
                <a16:creationId xmlns:a16="http://schemas.microsoft.com/office/drawing/2014/main" id="{E5F5113B-CC0F-9646-A4DD-2EC18E0E4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3" y="5937251"/>
            <a:ext cx="34925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n barriers =&gt;n-1 resonance </a:t>
            </a:r>
          </a:p>
        </p:txBody>
      </p:sp>
      <p:grpSp>
        <p:nvGrpSpPr>
          <p:cNvPr id="32774" name="Group 23">
            <a:extLst>
              <a:ext uri="{FF2B5EF4-FFF2-40B4-BE49-F238E27FC236}">
                <a16:creationId xmlns:a16="http://schemas.microsoft.com/office/drawing/2014/main" id="{2C2C04AC-40CC-4D4C-8324-28B8DE66746F}"/>
              </a:ext>
            </a:extLst>
          </p:cNvPr>
          <p:cNvGrpSpPr>
            <a:grpSpLocks/>
          </p:cNvGrpSpPr>
          <p:nvPr/>
        </p:nvGrpSpPr>
        <p:grpSpPr bwMode="auto">
          <a:xfrm>
            <a:off x="2132014" y="1303339"/>
            <a:ext cx="2249487" cy="1576387"/>
            <a:chOff x="431800" y="1447800"/>
            <a:chExt cx="2499595" cy="1752600"/>
          </a:xfrm>
        </p:grpSpPr>
        <p:grpSp>
          <p:nvGrpSpPr>
            <p:cNvPr id="32789" name="Group 18">
              <a:extLst>
                <a:ext uri="{FF2B5EF4-FFF2-40B4-BE49-F238E27FC236}">
                  <a16:creationId xmlns:a16="http://schemas.microsoft.com/office/drawing/2014/main" id="{DD8DB083-5BB6-7644-9475-FA57497C35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800" y="1447800"/>
              <a:ext cx="2499595" cy="1752600"/>
              <a:chOff x="431800" y="1752600"/>
              <a:chExt cx="2499595" cy="1828800"/>
            </a:xfrm>
          </p:grpSpPr>
          <p:pic>
            <p:nvPicPr>
              <p:cNvPr id="32791" name="Picture 2" descr="Picture 2.png">
                <a:extLst>
                  <a:ext uri="{FF2B5EF4-FFF2-40B4-BE49-F238E27FC236}">
                    <a16:creationId xmlns:a16="http://schemas.microsoft.com/office/drawing/2014/main" id="{237C28BF-B696-4C44-A89C-334A0543D0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1800" y="1752600"/>
                <a:ext cx="2499595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15FDCF6-E366-BD45-A44C-B2C175998D33}"/>
                  </a:ext>
                </a:extLst>
              </p:cNvPr>
              <p:cNvCxnSpPr/>
              <p:nvPr/>
            </p:nvCxnSpPr>
            <p:spPr>
              <a:xfrm>
                <a:off x="736972" y="2667921"/>
                <a:ext cx="1827510" cy="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BFA0569-605A-0C41-A003-1B15945ADEDB}"/>
                </a:ext>
              </a:extLst>
            </p:cNvPr>
            <p:cNvSpPr/>
            <p:nvPr/>
          </p:nvSpPr>
          <p:spPr>
            <a:xfrm>
              <a:off x="1269702" y="2056709"/>
              <a:ext cx="837903" cy="610675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22">
            <a:extLst>
              <a:ext uri="{FF2B5EF4-FFF2-40B4-BE49-F238E27FC236}">
                <a16:creationId xmlns:a16="http://schemas.microsoft.com/office/drawing/2014/main" id="{3A5ABACD-14CE-9B4F-9085-E81C3D3814D9}"/>
              </a:ext>
            </a:extLst>
          </p:cNvPr>
          <p:cNvGrpSpPr>
            <a:grpSpLocks/>
          </p:cNvGrpSpPr>
          <p:nvPr/>
        </p:nvGrpSpPr>
        <p:grpSpPr bwMode="auto">
          <a:xfrm>
            <a:off x="2132013" y="3565526"/>
            <a:ext cx="2317750" cy="1685925"/>
            <a:chOff x="355600" y="4114800"/>
            <a:chExt cx="2576170" cy="1871662"/>
          </a:xfrm>
        </p:grpSpPr>
        <p:grpSp>
          <p:nvGrpSpPr>
            <p:cNvPr id="32783" name="Group 17">
              <a:extLst>
                <a:ext uri="{FF2B5EF4-FFF2-40B4-BE49-F238E27FC236}">
                  <a16:creationId xmlns:a16="http://schemas.microsoft.com/office/drawing/2014/main" id="{20F542EA-391E-0245-8536-3324E39F76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600" y="4114800"/>
              <a:ext cx="2576170" cy="1871662"/>
              <a:chOff x="355600" y="4038600"/>
              <a:chExt cx="2576170" cy="1871662"/>
            </a:xfrm>
          </p:grpSpPr>
          <p:pic>
            <p:nvPicPr>
              <p:cNvPr id="32786" name="Picture 3" descr="Picture 3.png">
                <a:extLst>
                  <a:ext uri="{FF2B5EF4-FFF2-40B4-BE49-F238E27FC236}">
                    <a16:creationId xmlns:a16="http://schemas.microsoft.com/office/drawing/2014/main" id="{01D4E61B-52B8-4B45-B7F1-6DEB069D3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5600" y="4038600"/>
                <a:ext cx="2576170" cy="18716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17BDCD5-7A6B-1344-A4BD-38B2103A5057}"/>
                  </a:ext>
                </a:extLst>
              </p:cNvPr>
              <p:cNvCxnSpPr/>
              <p:nvPr/>
            </p:nvCxnSpPr>
            <p:spPr>
              <a:xfrm>
                <a:off x="507347" y="4724172"/>
                <a:ext cx="2286792" cy="176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CF6BB5C0-B02F-3741-884B-F9538F4FC730}"/>
                  </a:ext>
                </a:extLst>
              </p:cNvPr>
              <p:cNvCxnSpPr/>
              <p:nvPr/>
            </p:nvCxnSpPr>
            <p:spPr>
              <a:xfrm>
                <a:off x="507347" y="5104849"/>
                <a:ext cx="2286792" cy="1762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09548DB-6C84-BE45-887F-289244D06D16}"/>
                </a:ext>
              </a:extLst>
            </p:cNvPr>
            <p:cNvSpPr/>
            <p:nvPr/>
          </p:nvSpPr>
          <p:spPr>
            <a:xfrm>
              <a:off x="812605" y="4648806"/>
              <a:ext cx="838138" cy="609788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785E7A6-19FF-9340-827E-5328BE80A1DF}"/>
                </a:ext>
              </a:extLst>
            </p:cNvPr>
            <p:cNvSpPr/>
            <p:nvPr/>
          </p:nvSpPr>
          <p:spPr>
            <a:xfrm>
              <a:off x="1650743" y="4648806"/>
              <a:ext cx="838137" cy="609788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7" name="TextBox 8">
            <a:extLst>
              <a:ext uri="{FF2B5EF4-FFF2-40B4-BE49-F238E27FC236}">
                <a16:creationId xmlns:a16="http://schemas.microsoft.com/office/drawing/2014/main" id="{70BEB198-0382-7E46-8869-170560BE5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7076" y="2235200"/>
            <a:ext cx="2035175" cy="229870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As the number of barriers are increased more and more energy resonances begin to appear and energy bands are formed.</a:t>
            </a:r>
          </a:p>
        </p:txBody>
      </p:sp>
      <p:pic>
        <p:nvPicPr>
          <p:cNvPr id="14344" name="Picture 29">
            <a:extLst>
              <a:ext uri="{FF2B5EF4-FFF2-40B4-BE49-F238E27FC236}">
                <a16:creationId xmlns:a16="http://schemas.microsoft.com/office/drawing/2014/main" id="{80D05915-D4EF-944E-B226-D9024F9CA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6" y="3222625"/>
            <a:ext cx="2049463" cy="153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30">
            <a:extLst>
              <a:ext uri="{FF2B5EF4-FFF2-40B4-BE49-F238E27FC236}">
                <a16:creationId xmlns:a16="http://schemas.microsoft.com/office/drawing/2014/main" id="{397096F9-D4E2-894F-9E99-7E75F5D84A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6" y="5143500"/>
            <a:ext cx="2049463" cy="153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6" name="TextBox 5">
            <a:extLst>
              <a:ext uri="{FF2B5EF4-FFF2-40B4-BE49-F238E27FC236}">
                <a16:creationId xmlns:a16="http://schemas.microsoft.com/office/drawing/2014/main" id="{763BB6EE-C9A0-6343-8891-E975E1AAE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3360738"/>
            <a:ext cx="13716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20 barriers</a:t>
            </a:r>
          </a:p>
        </p:txBody>
      </p:sp>
      <p:sp>
        <p:nvSpPr>
          <p:cNvPr id="14347" name="TextBox 5">
            <a:extLst>
              <a:ext uri="{FF2B5EF4-FFF2-40B4-BE49-F238E27FC236}">
                <a16:creationId xmlns:a16="http://schemas.microsoft.com/office/drawing/2014/main" id="{897C7F45-B108-C042-A0F0-F68801428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5143501"/>
            <a:ext cx="13716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30 barriers</a:t>
            </a:r>
          </a:p>
        </p:txBody>
      </p:sp>
      <p:pic>
        <p:nvPicPr>
          <p:cNvPr id="14348" name="Picture 34">
            <a:extLst>
              <a:ext uri="{FF2B5EF4-FFF2-40B4-BE49-F238E27FC236}">
                <a16:creationId xmlns:a16="http://schemas.microsoft.com/office/drawing/2014/main" id="{5B7C59A6-C67C-BE45-B139-88E3923F3E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6" y="1412875"/>
            <a:ext cx="2049463" cy="15367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9" name="TextBox 5">
            <a:extLst>
              <a:ext uri="{FF2B5EF4-FFF2-40B4-BE49-F238E27FC236}">
                <a16:creationId xmlns:a16="http://schemas.microsoft.com/office/drawing/2014/main" id="{892CBB71-EA3F-8A48-9261-FF56380C5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1422401"/>
            <a:ext cx="13716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10 barriers</a:t>
            </a:r>
          </a:p>
        </p:txBody>
      </p:sp>
      <p:sp>
        <p:nvSpPr>
          <p:cNvPr id="25" name="TextBox 8">
            <a:extLst>
              <a:ext uri="{FF2B5EF4-FFF2-40B4-BE49-F238E27FC236}">
                <a16:creationId xmlns:a16="http://schemas.microsoft.com/office/drawing/2014/main" id="{A8A55866-C7EB-2A4C-892D-C79715444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7076" y="4997754"/>
            <a:ext cx="2035175" cy="914096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What if the number of wells is infinite?</a:t>
            </a:r>
          </a:p>
        </p:txBody>
      </p:sp>
    </p:spTree>
    <p:extLst>
      <p:ext uri="{BB962C8B-B14F-4D97-AF65-F5344CB8AC3E}">
        <p14:creationId xmlns:p14="http://schemas.microsoft.com/office/powerpoint/2010/main" val="399021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340" grpId="0"/>
      <p:bldP spid="27" grpId="0" animBg="1"/>
      <p:bldP spid="14346" grpId="0"/>
      <p:bldP spid="14347" grpId="0"/>
      <p:bldP spid="14349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68936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68936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425936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425936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559536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559536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538648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730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1108436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4927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529249"/>
            <a:ext cx="5111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4833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489686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500733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512004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5007336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93113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5" name="Line 17">
            <a:extLst>
              <a:ext uri="{FF2B5EF4-FFF2-40B4-BE49-F238E27FC236}">
                <a16:creationId xmlns:a16="http://schemas.microsoft.com/office/drawing/2014/main" id="{D7E71334-840B-F24D-B6E3-A9BE05DC0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2873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4016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956536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956536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505337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602266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719624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719624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1233848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1233848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049CB4-D9B5-3847-838B-068B1CD72637}"/>
              </a:ext>
            </a:extLst>
          </p:cNvPr>
          <p:cNvGrpSpPr/>
          <p:nvPr/>
        </p:nvGrpSpPr>
        <p:grpSpPr>
          <a:xfrm>
            <a:off x="4475631" y="554067"/>
            <a:ext cx="1364783" cy="109149"/>
            <a:chOff x="1088383" y="2853108"/>
            <a:chExt cx="1606505" cy="8959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645740B-E725-BC49-8D9C-1D79D8FACAEE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B200A326-8B50-BA4B-96C0-F1061A43950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322D7F-333C-BC4D-BCE6-F7E2FBB0CA3B}"/>
              </a:ext>
            </a:extLst>
          </p:cNvPr>
          <p:cNvSpPr/>
          <p:nvPr/>
        </p:nvSpPr>
        <p:spPr>
          <a:xfrm>
            <a:off x="4665004" y="77015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864079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25C6E84-609E-644D-A40E-153F15808A2D}"/>
              </a:ext>
            </a:extLst>
          </p:cNvPr>
          <p:cNvSpPr/>
          <p:nvPr/>
        </p:nvSpPr>
        <p:spPr>
          <a:xfrm>
            <a:off x="9004769" y="2529249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5A10C4-857C-E74E-9F90-4890714E7ED9}"/>
              </a:ext>
            </a:extLst>
          </p:cNvPr>
          <p:cNvGrpSpPr/>
          <p:nvPr/>
        </p:nvGrpSpPr>
        <p:grpSpPr>
          <a:xfrm>
            <a:off x="6537035" y="5506395"/>
            <a:ext cx="2746581" cy="117757"/>
            <a:chOff x="1088383" y="2853108"/>
            <a:chExt cx="1606505" cy="89590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D609091-3B41-DD4A-897C-BA46ED1120E7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9B16E8E-33CB-9644-9C9D-03EBDE66DF4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49054C9-9694-0945-8D58-4F718753DE0D}"/>
              </a:ext>
            </a:extLst>
          </p:cNvPr>
          <p:cNvSpPr/>
          <p:nvPr/>
        </p:nvSpPr>
        <p:spPr>
          <a:xfrm flipH="1">
            <a:off x="2565933" y="5558492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F2CA57E-CBE6-8F47-8B1F-9A6EBCC695C6}"/>
              </a:ext>
            </a:extLst>
          </p:cNvPr>
          <p:cNvSpPr/>
          <p:nvPr/>
        </p:nvSpPr>
        <p:spPr>
          <a:xfrm flipH="1">
            <a:off x="2541569" y="5947763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1">
            <a:extLst>
              <a:ext uri="{FF2B5EF4-FFF2-40B4-BE49-F238E27FC236}">
                <a16:creationId xmlns:a16="http://schemas.microsoft.com/office/drawing/2014/main" id="{3D6AA447-9615-104C-8774-02D2E00C9EBD}"/>
              </a:ext>
            </a:extLst>
          </p:cNvPr>
          <p:cNvSpPr>
            <a:spLocks/>
          </p:cNvSpPr>
          <p:nvPr/>
        </p:nvSpPr>
        <p:spPr bwMode="auto">
          <a:xfrm>
            <a:off x="6346031" y="780128"/>
            <a:ext cx="2139212" cy="32428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FCE79538-6A29-0D4E-84EE-03B14B39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98329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2" name="Oval 46">
            <a:extLst>
              <a:ext uri="{FF2B5EF4-FFF2-40B4-BE49-F238E27FC236}">
                <a16:creationId xmlns:a16="http://schemas.microsoft.com/office/drawing/2014/main" id="{2AA08796-8EA9-0D47-9FF5-C21C09C0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935" y="855865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E3107D-E0F0-3E4A-873F-0744C07D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60" y="855866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47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path" presetSubtype="0" repeatCount="indefinite" accel="50000" decel="50000" autoRev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2 0.0018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68936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68936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425936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425936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559536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559536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538648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730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1108436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4927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529249"/>
            <a:ext cx="5111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4833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489686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500733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512004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5007336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93113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4016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956536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956536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505337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602266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719624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719624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1233848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1233848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049CB4-D9B5-3847-838B-068B1CD72637}"/>
              </a:ext>
            </a:extLst>
          </p:cNvPr>
          <p:cNvGrpSpPr/>
          <p:nvPr/>
        </p:nvGrpSpPr>
        <p:grpSpPr>
          <a:xfrm>
            <a:off x="4475631" y="554067"/>
            <a:ext cx="1364783" cy="109149"/>
            <a:chOff x="1088383" y="2853108"/>
            <a:chExt cx="1606505" cy="8959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645740B-E725-BC49-8D9C-1D79D8FACAEE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B200A326-8B50-BA4B-96C0-F1061A43950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322D7F-333C-BC4D-BCE6-F7E2FBB0CA3B}"/>
              </a:ext>
            </a:extLst>
          </p:cNvPr>
          <p:cNvSpPr/>
          <p:nvPr/>
        </p:nvSpPr>
        <p:spPr>
          <a:xfrm>
            <a:off x="4665004" y="77015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864079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25C6E84-609E-644D-A40E-153F15808A2D}"/>
              </a:ext>
            </a:extLst>
          </p:cNvPr>
          <p:cNvSpPr/>
          <p:nvPr/>
        </p:nvSpPr>
        <p:spPr>
          <a:xfrm>
            <a:off x="9004769" y="2529249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5A10C4-857C-E74E-9F90-4890714E7ED9}"/>
              </a:ext>
            </a:extLst>
          </p:cNvPr>
          <p:cNvGrpSpPr/>
          <p:nvPr/>
        </p:nvGrpSpPr>
        <p:grpSpPr>
          <a:xfrm>
            <a:off x="6537035" y="5506395"/>
            <a:ext cx="2746581" cy="117757"/>
            <a:chOff x="1088383" y="2853108"/>
            <a:chExt cx="1606505" cy="89590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D609091-3B41-DD4A-897C-BA46ED1120E7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9B16E8E-33CB-9644-9C9D-03EBDE66DF4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49054C9-9694-0945-8D58-4F718753DE0D}"/>
              </a:ext>
            </a:extLst>
          </p:cNvPr>
          <p:cNvSpPr/>
          <p:nvPr/>
        </p:nvSpPr>
        <p:spPr>
          <a:xfrm flipH="1">
            <a:off x="2565933" y="5558492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F2CA57E-CBE6-8F47-8B1F-9A6EBCC695C6}"/>
              </a:ext>
            </a:extLst>
          </p:cNvPr>
          <p:cNvSpPr/>
          <p:nvPr/>
        </p:nvSpPr>
        <p:spPr>
          <a:xfrm flipH="1">
            <a:off x="2541569" y="5947763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1">
            <a:extLst>
              <a:ext uri="{FF2B5EF4-FFF2-40B4-BE49-F238E27FC236}">
                <a16:creationId xmlns:a16="http://schemas.microsoft.com/office/drawing/2014/main" id="{3D6AA447-9615-104C-8774-02D2E00C9EBD}"/>
              </a:ext>
            </a:extLst>
          </p:cNvPr>
          <p:cNvSpPr>
            <a:spLocks/>
          </p:cNvSpPr>
          <p:nvPr/>
        </p:nvSpPr>
        <p:spPr bwMode="auto">
          <a:xfrm>
            <a:off x="6346031" y="780128"/>
            <a:ext cx="2139212" cy="32428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FCE79538-6A29-0D4E-84EE-03B14B39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98329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2" name="Oval 46">
            <a:extLst>
              <a:ext uri="{FF2B5EF4-FFF2-40B4-BE49-F238E27FC236}">
                <a16:creationId xmlns:a16="http://schemas.microsoft.com/office/drawing/2014/main" id="{2AA08796-8EA9-0D47-9FF5-C21C09C0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935" y="855865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E3107D-E0F0-3E4A-873F-0744C07D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60" y="855866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7269711-490E-B04C-95F9-4D5709828CD4}"/>
              </a:ext>
            </a:extLst>
          </p:cNvPr>
          <p:cNvGrpSpPr/>
          <p:nvPr/>
        </p:nvGrpSpPr>
        <p:grpSpPr>
          <a:xfrm>
            <a:off x="4383114" y="1021071"/>
            <a:ext cx="1606505" cy="89590"/>
            <a:chOff x="1088383" y="2853108"/>
            <a:chExt cx="1606505" cy="89590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A19860EF-31FA-894D-B276-9EAFC155691B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BB041749-8D77-CD45-9F0A-DECB6E9A0774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8E3513F-88F9-9146-8202-F499DF5CA345}"/>
              </a:ext>
            </a:extLst>
          </p:cNvPr>
          <p:cNvSpPr/>
          <p:nvPr/>
        </p:nvSpPr>
        <p:spPr>
          <a:xfrm>
            <a:off x="4632307" y="1195103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AE7C51-A1ED-7F4F-AAC3-8A1197550E1A}"/>
              </a:ext>
            </a:extLst>
          </p:cNvPr>
          <p:cNvGrpSpPr/>
          <p:nvPr/>
        </p:nvGrpSpPr>
        <p:grpSpPr>
          <a:xfrm>
            <a:off x="8788797" y="2728065"/>
            <a:ext cx="1606505" cy="89590"/>
            <a:chOff x="1088383" y="2853108"/>
            <a:chExt cx="1606505" cy="89590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4D9A53F7-2FEF-A245-B42B-37C1145D00C6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8A4FC5CE-57C6-1445-9E5E-77828564751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20090DF6-1A20-B94B-8138-576D941BD7AC}"/>
              </a:ext>
            </a:extLst>
          </p:cNvPr>
          <p:cNvSpPr/>
          <p:nvPr/>
        </p:nvSpPr>
        <p:spPr>
          <a:xfrm>
            <a:off x="9037990" y="2902097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2AB487-80D1-5446-A042-B2817EDD1847}"/>
              </a:ext>
            </a:extLst>
          </p:cNvPr>
          <p:cNvSpPr/>
          <p:nvPr/>
        </p:nvSpPr>
        <p:spPr>
          <a:xfrm>
            <a:off x="6103042" y="2172644"/>
            <a:ext cx="45576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Edge =&gt; huge number of cells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5CF130-B029-CA4C-8C57-04364CB100DC}"/>
              </a:ext>
            </a:extLst>
          </p:cNvPr>
          <p:cNvSpPr/>
          <p:nvPr/>
        </p:nvSpPr>
        <p:spPr>
          <a:xfrm>
            <a:off x="2310347" y="2214612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Bloch Theorem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DEC599-67B9-2849-9DC9-31B8ADD4B471}"/>
              </a:ext>
            </a:extLst>
          </p:cNvPr>
          <p:cNvSpPr/>
          <p:nvPr/>
        </p:nvSpPr>
        <p:spPr>
          <a:xfrm>
            <a:off x="4943850" y="4043481"/>
            <a:ext cx="568937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Interface =&gt; interfaces in periodic cell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55" name="Group 38">
            <a:extLst>
              <a:ext uri="{FF2B5EF4-FFF2-40B4-BE49-F238E27FC236}">
                <a16:creationId xmlns:a16="http://schemas.microsoft.com/office/drawing/2014/main" id="{0A78A40F-8FD5-CC43-B578-8AAFFE31016E}"/>
              </a:ext>
            </a:extLst>
          </p:cNvPr>
          <p:cNvGrpSpPr>
            <a:grpSpLocks/>
          </p:cNvGrpSpPr>
          <p:nvPr/>
        </p:nvGrpSpPr>
        <p:grpSpPr bwMode="auto">
          <a:xfrm>
            <a:off x="6665809" y="831158"/>
            <a:ext cx="1690910" cy="246580"/>
            <a:chOff x="279400" y="2743200"/>
            <a:chExt cx="4538663" cy="1144588"/>
          </a:xfrm>
        </p:grpSpPr>
        <p:cxnSp>
          <p:nvCxnSpPr>
            <p:cNvPr id="56" name="Straight Connector 3">
              <a:extLst>
                <a:ext uri="{FF2B5EF4-FFF2-40B4-BE49-F238E27FC236}">
                  <a16:creationId xmlns:a16="http://schemas.microsoft.com/office/drawing/2014/main" id="{82B50529-4644-434B-A459-8D4DD6B320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9400" y="3884261"/>
              <a:ext cx="854515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7" name="Straight Connector 7">
              <a:extLst>
                <a:ext uri="{FF2B5EF4-FFF2-40B4-BE49-F238E27FC236}">
                  <a16:creationId xmlns:a16="http://schemas.microsoft.com/office/drawing/2014/main" id="{3038D034-EB69-FB4E-9AEB-9FA8E0A2DA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59457" y="3315494"/>
              <a:ext cx="1144588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8" name="Straight Connector 10">
              <a:extLst>
                <a:ext uri="{FF2B5EF4-FFF2-40B4-BE49-F238E27FC236}">
                  <a16:creationId xmlns:a16="http://schemas.microsoft.com/office/drawing/2014/main" id="{CAF09A42-6E27-4246-84FE-5444F0DC5A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4016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051E3E44-35B2-EF4C-B209-033CFFC067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33915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0" name="Straight Connector 29">
              <a:extLst>
                <a:ext uri="{FF2B5EF4-FFF2-40B4-BE49-F238E27FC236}">
                  <a16:creationId xmlns:a16="http://schemas.microsoft.com/office/drawing/2014/main" id="{6808BC24-4865-2246-B6C7-087E7E4851B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2914" y="3884261"/>
              <a:ext cx="854514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1" name="Straight Connector 30">
              <a:extLst>
                <a:ext uri="{FF2B5EF4-FFF2-40B4-BE49-F238E27FC236}">
                  <a16:creationId xmlns:a16="http://schemas.microsoft.com/office/drawing/2014/main" id="{49F978D7-5BF5-DF48-BECA-DC22CDD28AE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61889" y="3314412"/>
              <a:ext cx="1144588" cy="2164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2" name="Straight Connector 31">
              <a:extLst>
                <a:ext uri="{FF2B5EF4-FFF2-40B4-BE49-F238E27FC236}">
                  <a16:creationId xmlns:a16="http://schemas.microsoft.com/office/drawing/2014/main" id="{595A5F92-E781-0247-BA05-69C975E96B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37529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3" name="Straight Connector 32">
              <a:extLst>
                <a:ext uri="{FF2B5EF4-FFF2-40B4-BE49-F238E27FC236}">
                  <a16:creationId xmlns:a16="http://schemas.microsoft.com/office/drawing/2014/main" id="{BF1FCA0C-977A-F840-9E72-5B5A36E302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7428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4" name="Straight Connector 34">
              <a:extLst>
                <a:ext uri="{FF2B5EF4-FFF2-40B4-BE49-F238E27FC236}">
                  <a16:creationId xmlns:a16="http://schemas.microsoft.com/office/drawing/2014/main" id="{D0E27A35-C505-794C-A731-633CA8F53A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92917" y="3884261"/>
              <a:ext cx="854514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5" name="Straight Connector 35">
              <a:extLst>
                <a:ext uri="{FF2B5EF4-FFF2-40B4-BE49-F238E27FC236}">
                  <a16:creationId xmlns:a16="http://schemas.microsoft.com/office/drawing/2014/main" id="{D9B272D2-4F7C-8848-A5DA-1F83DEC38E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572975" y="3315494"/>
              <a:ext cx="1144588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6" name="Straight Connector 36">
              <a:extLst>
                <a:ext uri="{FF2B5EF4-FFF2-40B4-BE49-F238E27FC236}">
                  <a16:creationId xmlns:a16="http://schemas.microsoft.com/office/drawing/2014/main" id="{255ADC36-CCC1-A049-9BAF-FEEE1CB1DFD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247532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7" name="Straight Connector 37">
              <a:extLst>
                <a:ext uri="{FF2B5EF4-FFF2-40B4-BE49-F238E27FC236}">
                  <a16:creationId xmlns:a16="http://schemas.microsoft.com/office/drawing/2014/main" id="{60D59C6E-A299-AA49-AF90-6457F171046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7431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94226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68936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68936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425936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425936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559536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559536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538648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730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1108436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4927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529249"/>
            <a:ext cx="51115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4833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489686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500733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512004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5007336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93113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4016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956536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956536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505337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602266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719624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719624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1233848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1233848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0049CB4-D9B5-3847-838B-068B1CD72637}"/>
              </a:ext>
            </a:extLst>
          </p:cNvPr>
          <p:cNvGrpSpPr/>
          <p:nvPr/>
        </p:nvGrpSpPr>
        <p:grpSpPr>
          <a:xfrm>
            <a:off x="4475631" y="554067"/>
            <a:ext cx="1364783" cy="109149"/>
            <a:chOff x="1088383" y="2853108"/>
            <a:chExt cx="1606505" cy="89590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1645740B-E725-BC49-8D9C-1D79D8FACAEE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B200A326-8B50-BA4B-96C0-F1061A43950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322D7F-333C-BC4D-BCE6-F7E2FBB0CA3B}"/>
              </a:ext>
            </a:extLst>
          </p:cNvPr>
          <p:cNvSpPr/>
          <p:nvPr/>
        </p:nvSpPr>
        <p:spPr>
          <a:xfrm>
            <a:off x="4665004" y="770158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864079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25C6E84-609E-644D-A40E-153F15808A2D}"/>
              </a:ext>
            </a:extLst>
          </p:cNvPr>
          <p:cNvSpPr/>
          <p:nvPr/>
        </p:nvSpPr>
        <p:spPr>
          <a:xfrm>
            <a:off x="9004769" y="2529249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Open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5A10C4-857C-E74E-9F90-4890714E7ED9}"/>
              </a:ext>
            </a:extLst>
          </p:cNvPr>
          <p:cNvGrpSpPr/>
          <p:nvPr/>
        </p:nvGrpSpPr>
        <p:grpSpPr>
          <a:xfrm>
            <a:off x="6537035" y="5506395"/>
            <a:ext cx="2746581" cy="117757"/>
            <a:chOff x="1088383" y="2853108"/>
            <a:chExt cx="1606505" cy="89590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D609091-3B41-DD4A-897C-BA46ED1120E7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9B16E8E-33CB-9644-9C9D-03EBDE66DF4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49054C9-9694-0945-8D58-4F718753DE0D}"/>
              </a:ext>
            </a:extLst>
          </p:cNvPr>
          <p:cNvSpPr/>
          <p:nvPr/>
        </p:nvSpPr>
        <p:spPr>
          <a:xfrm flipH="1">
            <a:off x="2511988" y="6168640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F2CA57E-CBE6-8F47-8B1F-9A6EBCC695C6}"/>
              </a:ext>
            </a:extLst>
          </p:cNvPr>
          <p:cNvSpPr/>
          <p:nvPr/>
        </p:nvSpPr>
        <p:spPr>
          <a:xfrm flipH="1">
            <a:off x="2539904" y="6208532"/>
            <a:ext cx="3123152" cy="109242"/>
          </a:xfrm>
          <a:custGeom>
            <a:avLst/>
            <a:gdLst>
              <a:gd name="csX0" fmla="*/ 0 w 3123152"/>
              <a:gd name="csY0" fmla="*/ 18207 h 109242"/>
              <a:gd name="csX1" fmla="*/ 18207 w 3123152"/>
              <a:gd name="csY1" fmla="*/ 0 h 109242"/>
              <a:gd name="csX2" fmla="*/ 563531 w 3123152"/>
              <a:gd name="csY2" fmla="*/ 0 h 109242"/>
              <a:gd name="csX3" fmla="*/ 1016252 w 3123152"/>
              <a:gd name="csY3" fmla="*/ 0 h 109242"/>
              <a:gd name="csX4" fmla="*/ 1530709 w 3123152"/>
              <a:gd name="csY4" fmla="*/ 0 h 109242"/>
              <a:gd name="csX5" fmla="*/ 1952563 w 3123152"/>
              <a:gd name="csY5" fmla="*/ 0 h 109242"/>
              <a:gd name="csX6" fmla="*/ 2374417 w 3123152"/>
              <a:gd name="csY6" fmla="*/ 0 h 109242"/>
              <a:gd name="csX7" fmla="*/ 3104945 w 3123152"/>
              <a:gd name="csY7" fmla="*/ 0 h 109242"/>
              <a:gd name="csX8" fmla="*/ 3123152 w 3123152"/>
              <a:gd name="csY8" fmla="*/ 18207 h 109242"/>
              <a:gd name="csX9" fmla="*/ 3123152 w 3123152"/>
              <a:gd name="csY9" fmla="*/ 91035 h 109242"/>
              <a:gd name="csX10" fmla="*/ 3104945 w 3123152"/>
              <a:gd name="csY10" fmla="*/ 109242 h 109242"/>
              <a:gd name="csX11" fmla="*/ 2590489 w 3123152"/>
              <a:gd name="csY11" fmla="*/ 109242 h 109242"/>
              <a:gd name="csX12" fmla="*/ 2137767 w 3123152"/>
              <a:gd name="csY12" fmla="*/ 109242 h 109242"/>
              <a:gd name="csX13" fmla="*/ 1715913 w 3123152"/>
              <a:gd name="csY13" fmla="*/ 109242 h 109242"/>
              <a:gd name="csX14" fmla="*/ 1263191 w 3123152"/>
              <a:gd name="csY14" fmla="*/ 109242 h 109242"/>
              <a:gd name="csX15" fmla="*/ 717868 w 3123152"/>
              <a:gd name="csY15" fmla="*/ 109242 h 109242"/>
              <a:gd name="csX16" fmla="*/ 18207 w 3123152"/>
              <a:gd name="csY16" fmla="*/ 109242 h 109242"/>
              <a:gd name="csX17" fmla="*/ 0 w 3123152"/>
              <a:gd name="csY17" fmla="*/ 91035 h 109242"/>
              <a:gd name="csX18" fmla="*/ 0 w 3123152"/>
              <a:gd name="csY18" fmla="*/ 18207 h 10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23152" h="109242" fill="none" extrusionOk="0">
                <a:moveTo>
                  <a:pt x="0" y="18207"/>
                </a:moveTo>
                <a:cubicBezTo>
                  <a:pt x="-1356" y="8208"/>
                  <a:pt x="8706" y="-998"/>
                  <a:pt x="18207" y="0"/>
                </a:cubicBezTo>
                <a:cubicBezTo>
                  <a:pt x="182463" y="-61637"/>
                  <a:pt x="451931" y="22962"/>
                  <a:pt x="563531" y="0"/>
                </a:cubicBezTo>
                <a:cubicBezTo>
                  <a:pt x="675131" y="-22962"/>
                  <a:pt x="912261" y="2641"/>
                  <a:pt x="1016252" y="0"/>
                </a:cubicBezTo>
                <a:cubicBezTo>
                  <a:pt x="1120243" y="-2641"/>
                  <a:pt x="1382874" y="60562"/>
                  <a:pt x="1530709" y="0"/>
                </a:cubicBezTo>
                <a:cubicBezTo>
                  <a:pt x="1678544" y="-60562"/>
                  <a:pt x="1864583" y="18370"/>
                  <a:pt x="1952563" y="0"/>
                </a:cubicBezTo>
                <a:cubicBezTo>
                  <a:pt x="2040543" y="-18370"/>
                  <a:pt x="2179979" y="28615"/>
                  <a:pt x="2374417" y="0"/>
                </a:cubicBezTo>
                <a:cubicBezTo>
                  <a:pt x="2568855" y="-28615"/>
                  <a:pt x="2803158" y="1800"/>
                  <a:pt x="3104945" y="0"/>
                </a:cubicBezTo>
                <a:cubicBezTo>
                  <a:pt x="3115971" y="340"/>
                  <a:pt x="3123687" y="9954"/>
                  <a:pt x="3123152" y="18207"/>
                </a:cubicBezTo>
                <a:cubicBezTo>
                  <a:pt x="3124291" y="38676"/>
                  <a:pt x="3118465" y="73140"/>
                  <a:pt x="3123152" y="91035"/>
                </a:cubicBezTo>
                <a:cubicBezTo>
                  <a:pt x="3122584" y="102861"/>
                  <a:pt x="3114385" y="107305"/>
                  <a:pt x="3104945" y="109242"/>
                </a:cubicBezTo>
                <a:cubicBezTo>
                  <a:pt x="2892625" y="142784"/>
                  <a:pt x="2813197" y="85398"/>
                  <a:pt x="2590489" y="109242"/>
                </a:cubicBezTo>
                <a:cubicBezTo>
                  <a:pt x="2367781" y="133086"/>
                  <a:pt x="2354632" y="98212"/>
                  <a:pt x="2137767" y="109242"/>
                </a:cubicBezTo>
                <a:cubicBezTo>
                  <a:pt x="1920902" y="120272"/>
                  <a:pt x="1815349" y="88387"/>
                  <a:pt x="1715913" y="109242"/>
                </a:cubicBezTo>
                <a:cubicBezTo>
                  <a:pt x="1616477" y="130097"/>
                  <a:pt x="1420805" y="87974"/>
                  <a:pt x="1263191" y="109242"/>
                </a:cubicBezTo>
                <a:cubicBezTo>
                  <a:pt x="1105577" y="130510"/>
                  <a:pt x="917363" y="105663"/>
                  <a:pt x="717868" y="109242"/>
                </a:cubicBezTo>
                <a:cubicBezTo>
                  <a:pt x="518373" y="112821"/>
                  <a:pt x="256015" y="101792"/>
                  <a:pt x="18207" y="109242"/>
                </a:cubicBezTo>
                <a:cubicBezTo>
                  <a:pt x="9537" y="109286"/>
                  <a:pt x="1006" y="102132"/>
                  <a:pt x="0" y="91035"/>
                </a:cubicBezTo>
                <a:cubicBezTo>
                  <a:pt x="-3534" y="60943"/>
                  <a:pt x="805" y="41526"/>
                  <a:pt x="0" y="18207"/>
                </a:cubicBezTo>
                <a:close/>
              </a:path>
              <a:path w="3123152" h="109242" stroke="0" extrusionOk="0">
                <a:moveTo>
                  <a:pt x="0" y="18207"/>
                </a:moveTo>
                <a:cubicBezTo>
                  <a:pt x="-1024" y="7520"/>
                  <a:pt x="6503" y="619"/>
                  <a:pt x="18207" y="0"/>
                </a:cubicBezTo>
                <a:cubicBezTo>
                  <a:pt x="239042" y="-38795"/>
                  <a:pt x="450470" y="29682"/>
                  <a:pt x="594398" y="0"/>
                </a:cubicBezTo>
                <a:cubicBezTo>
                  <a:pt x="738326" y="-29682"/>
                  <a:pt x="978433" y="39243"/>
                  <a:pt x="1077987" y="0"/>
                </a:cubicBezTo>
                <a:cubicBezTo>
                  <a:pt x="1177541" y="-39243"/>
                  <a:pt x="1400388" y="36657"/>
                  <a:pt x="1530709" y="0"/>
                </a:cubicBezTo>
                <a:cubicBezTo>
                  <a:pt x="1661030" y="-36657"/>
                  <a:pt x="1897981" y="63166"/>
                  <a:pt x="2076032" y="0"/>
                </a:cubicBezTo>
                <a:cubicBezTo>
                  <a:pt x="2254083" y="-63166"/>
                  <a:pt x="2350109" y="12215"/>
                  <a:pt x="2559621" y="0"/>
                </a:cubicBezTo>
                <a:cubicBezTo>
                  <a:pt x="2769133" y="-12215"/>
                  <a:pt x="2832598" y="42514"/>
                  <a:pt x="3104945" y="0"/>
                </a:cubicBezTo>
                <a:cubicBezTo>
                  <a:pt x="3114838" y="-1540"/>
                  <a:pt x="3121698" y="10173"/>
                  <a:pt x="3123152" y="18207"/>
                </a:cubicBezTo>
                <a:cubicBezTo>
                  <a:pt x="3130523" y="37717"/>
                  <a:pt x="3119669" y="56063"/>
                  <a:pt x="3123152" y="91035"/>
                </a:cubicBezTo>
                <a:cubicBezTo>
                  <a:pt x="3122563" y="101056"/>
                  <a:pt x="3115715" y="107281"/>
                  <a:pt x="3104945" y="109242"/>
                </a:cubicBezTo>
                <a:cubicBezTo>
                  <a:pt x="2991650" y="155209"/>
                  <a:pt x="2767367" y="45548"/>
                  <a:pt x="2559621" y="109242"/>
                </a:cubicBezTo>
                <a:cubicBezTo>
                  <a:pt x="2351875" y="172936"/>
                  <a:pt x="2245768" y="98014"/>
                  <a:pt x="1983430" y="109242"/>
                </a:cubicBezTo>
                <a:cubicBezTo>
                  <a:pt x="1721092" y="120470"/>
                  <a:pt x="1673458" y="88505"/>
                  <a:pt x="1407239" y="109242"/>
                </a:cubicBezTo>
                <a:cubicBezTo>
                  <a:pt x="1141020" y="129979"/>
                  <a:pt x="1061898" y="74532"/>
                  <a:pt x="954518" y="109242"/>
                </a:cubicBezTo>
                <a:cubicBezTo>
                  <a:pt x="847138" y="143952"/>
                  <a:pt x="482019" y="33294"/>
                  <a:pt x="18207" y="109242"/>
                </a:cubicBezTo>
                <a:cubicBezTo>
                  <a:pt x="7476" y="107863"/>
                  <a:pt x="147" y="99096"/>
                  <a:pt x="0" y="91035"/>
                </a:cubicBezTo>
                <a:cubicBezTo>
                  <a:pt x="-384" y="66170"/>
                  <a:pt x="3315" y="43928"/>
                  <a:pt x="0" y="18207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1">
            <a:extLst>
              <a:ext uri="{FF2B5EF4-FFF2-40B4-BE49-F238E27FC236}">
                <a16:creationId xmlns:a16="http://schemas.microsoft.com/office/drawing/2014/main" id="{3D6AA447-9615-104C-8774-02D2E00C9EBD}"/>
              </a:ext>
            </a:extLst>
          </p:cNvPr>
          <p:cNvSpPr>
            <a:spLocks/>
          </p:cNvSpPr>
          <p:nvPr/>
        </p:nvSpPr>
        <p:spPr bwMode="auto">
          <a:xfrm>
            <a:off x="6346031" y="780128"/>
            <a:ext cx="2139212" cy="32428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FCE79538-6A29-0D4E-84EE-03B14B39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98329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2" name="Oval 46">
            <a:extLst>
              <a:ext uri="{FF2B5EF4-FFF2-40B4-BE49-F238E27FC236}">
                <a16:creationId xmlns:a16="http://schemas.microsoft.com/office/drawing/2014/main" id="{2AA08796-8EA9-0D47-9FF5-C21C09C0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935" y="855865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E3107D-E0F0-3E4A-873F-0744C07D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60" y="855866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7269711-490E-B04C-95F9-4D5709828CD4}"/>
              </a:ext>
            </a:extLst>
          </p:cNvPr>
          <p:cNvGrpSpPr/>
          <p:nvPr/>
        </p:nvGrpSpPr>
        <p:grpSpPr>
          <a:xfrm>
            <a:off x="4383114" y="1021071"/>
            <a:ext cx="1606505" cy="89590"/>
            <a:chOff x="1088383" y="2853108"/>
            <a:chExt cx="1606505" cy="89590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A19860EF-31FA-894D-B276-9EAFC155691B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BB041749-8D77-CD45-9F0A-DECB6E9A0774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8E3513F-88F9-9146-8202-F499DF5CA345}"/>
              </a:ext>
            </a:extLst>
          </p:cNvPr>
          <p:cNvSpPr/>
          <p:nvPr/>
        </p:nvSpPr>
        <p:spPr>
          <a:xfrm>
            <a:off x="4632307" y="1195103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AE7C51-A1ED-7F4F-AAC3-8A1197550E1A}"/>
              </a:ext>
            </a:extLst>
          </p:cNvPr>
          <p:cNvGrpSpPr/>
          <p:nvPr/>
        </p:nvGrpSpPr>
        <p:grpSpPr>
          <a:xfrm>
            <a:off x="8788797" y="2728065"/>
            <a:ext cx="1606505" cy="89590"/>
            <a:chOff x="1088383" y="2853108"/>
            <a:chExt cx="1606505" cy="89590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4D9A53F7-2FEF-A245-B42B-37C1145D00C6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8A4FC5CE-57C6-1445-9E5E-77828564751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Rectangle 50">
            <a:extLst>
              <a:ext uri="{FF2B5EF4-FFF2-40B4-BE49-F238E27FC236}">
                <a16:creationId xmlns:a16="http://schemas.microsoft.com/office/drawing/2014/main" id="{20090DF6-1A20-B94B-8138-576D941BD7AC}"/>
              </a:ext>
            </a:extLst>
          </p:cNvPr>
          <p:cNvSpPr/>
          <p:nvPr/>
        </p:nvSpPr>
        <p:spPr>
          <a:xfrm>
            <a:off x="9037990" y="2902097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2AB487-80D1-5446-A042-B2817EDD1847}"/>
              </a:ext>
            </a:extLst>
          </p:cNvPr>
          <p:cNvSpPr/>
          <p:nvPr/>
        </p:nvSpPr>
        <p:spPr>
          <a:xfrm>
            <a:off x="6103042" y="2172644"/>
            <a:ext cx="45576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Edge =&gt; huge number of cells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5CF130-B029-CA4C-8C57-04364CB100DC}"/>
              </a:ext>
            </a:extLst>
          </p:cNvPr>
          <p:cNvSpPr/>
          <p:nvPr/>
        </p:nvSpPr>
        <p:spPr>
          <a:xfrm>
            <a:off x="2310347" y="2214612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Bloch Theorem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DEC599-67B9-2849-9DC9-31B8ADD4B471}"/>
              </a:ext>
            </a:extLst>
          </p:cNvPr>
          <p:cNvSpPr/>
          <p:nvPr/>
        </p:nvSpPr>
        <p:spPr>
          <a:xfrm>
            <a:off x="4943850" y="4043481"/>
            <a:ext cx="568937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Interface =&gt; interfaces in periodic cell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55" name="Group 38">
            <a:extLst>
              <a:ext uri="{FF2B5EF4-FFF2-40B4-BE49-F238E27FC236}">
                <a16:creationId xmlns:a16="http://schemas.microsoft.com/office/drawing/2014/main" id="{0A78A40F-8FD5-CC43-B578-8AAFFE31016E}"/>
              </a:ext>
            </a:extLst>
          </p:cNvPr>
          <p:cNvGrpSpPr>
            <a:grpSpLocks/>
          </p:cNvGrpSpPr>
          <p:nvPr/>
        </p:nvGrpSpPr>
        <p:grpSpPr bwMode="auto">
          <a:xfrm>
            <a:off x="6665809" y="831158"/>
            <a:ext cx="1690910" cy="246580"/>
            <a:chOff x="279400" y="2743200"/>
            <a:chExt cx="4538663" cy="1144588"/>
          </a:xfrm>
        </p:grpSpPr>
        <p:cxnSp>
          <p:nvCxnSpPr>
            <p:cNvPr id="56" name="Straight Connector 3">
              <a:extLst>
                <a:ext uri="{FF2B5EF4-FFF2-40B4-BE49-F238E27FC236}">
                  <a16:creationId xmlns:a16="http://schemas.microsoft.com/office/drawing/2014/main" id="{82B50529-4644-434B-A459-8D4DD6B320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9400" y="3884261"/>
              <a:ext cx="854515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7" name="Straight Connector 7">
              <a:extLst>
                <a:ext uri="{FF2B5EF4-FFF2-40B4-BE49-F238E27FC236}">
                  <a16:creationId xmlns:a16="http://schemas.microsoft.com/office/drawing/2014/main" id="{3038D034-EB69-FB4E-9AEB-9FA8E0A2DA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59457" y="3315494"/>
              <a:ext cx="1144588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8" name="Straight Connector 10">
              <a:extLst>
                <a:ext uri="{FF2B5EF4-FFF2-40B4-BE49-F238E27FC236}">
                  <a16:creationId xmlns:a16="http://schemas.microsoft.com/office/drawing/2014/main" id="{CAF09A42-6E27-4246-84FE-5444F0DC5A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4016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051E3E44-35B2-EF4C-B209-033CFFC067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33915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0" name="Straight Connector 29">
              <a:extLst>
                <a:ext uri="{FF2B5EF4-FFF2-40B4-BE49-F238E27FC236}">
                  <a16:creationId xmlns:a16="http://schemas.microsoft.com/office/drawing/2014/main" id="{6808BC24-4865-2246-B6C7-087E7E4851B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2914" y="3884261"/>
              <a:ext cx="854514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1" name="Straight Connector 30">
              <a:extLst>
                <a:ext uri="{FF2B5EF4-FFF2-40B4-BE49-F238E27FC236}">
                  <a16:creationId xmlns:a16="http://schemas.microsoft.com/office/drawing/2014/main" id="{49F978D7-5BF5-DF48-BECA-DC22CDD28AE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61889" y="3314412"/>
              <a:ext cx="1144588" cy="2164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2" name="Straight Connector 31">
              <a:extLst>
                <a:ext uri="{FF2B5EF4-FFF2-40B4-BE49-F238E27FC236}">
                  <a16:creationId xmlns:a16="http://schemas.microsoft.com/office/drawing/2014/main" id="{595A5F92-E781-0247-BA05-69C975E96B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37529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3" name="Straight Connector 32">
              <a:extLst>
                <a:ext uri="{FF2B5EF4-FFF2-40B4-BE49-F238E27FC236}">
                  <a16:creationId xmlns:a16="http://schemas.microsoft.com/office/drawing/2014/main" id="{BF1FCA0C-977A-F840-9E72-5B5A36E302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7428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4" name="Straight Connector 34">
              <a:extLst>
                <a:ext uri="{FF2B5EF4-FFF2-40B4-BE49-F238E27FC236}">
                  <a16:creationId xmlns:a16="http://schemas.microsoft.com/office/drawing/2014/main" id="{D0E27A35-C505-794C-A731-633CA8F53A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92917" y="3884261"/>
              <a:ext cx="854514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5" name="Straight Connector 35">
              <a:extLst>
                <a:ext uri="{FF2B5EF4-FFF2-40B4-BE49-F238E27FC236}">
                  <a16:creationId xmlns:a16="http://schemas.microsoft.com/office/drawing/2014/main" id="{D9B272D2-4F7C-8848-A5DA-1F83DEC38E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572975" y="3315494"/>
              <a:ext cx="1144588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6" name="Straight Connector 36">
              <a:extLst>
                <a:ext uri="{FF2B5EF4-FFF2-40B4-BE49-F238E27FC236}">
                  <a16:creationId xmlns:a16="http://schemas.microsoft.com/office/drawing/2014/main" id="{255ADC36-CCC1-A049-9BAF-FEEE1CB1DFD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247532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7" name="Straight Connector 37">
              <a:extLst>
                <a:ext uri="{FF2B5EF4-FFF2-40B4-BE49-F238E27FC236}">
                  <a16:creationId xmlns:a16="http://schemas.microsoft.com/office/drawing/2014/main" id="{60D59C6E-A299-AA49-AF90-6457F171046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7431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345953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Straight Connector 65">
            <a:extLst>
              <a:ext uri="{FF2B5EF4-FFF2-40B4-BE49-F238E27FC236}">
                <a16:creationId xmlns:a16="http://schemas.microsoft.com/office/drawing/2014/main" id="{AF03FE64-8DB8-394E-AAA3-1B5E545873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14155" y="2638428"/>
            <a:ext cx="0" cy="1571623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2" name="Straight Connector 65">
            <a:extLst>
              <a:ext uri="{FF2B5EF4-FFF2-40B4-BE49-F238E27FC236}">
                <a16:creationId xmlns:a16="http://schemas.microsoft.com/office/drawing/2014/main" id="{7469F4F0-3533-074D-A084-42301EA10EB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25357" y="1066805"/>
            <a:ext cx="0" cy="1571623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49" name="Straight Connector 56">
            <a:extLst>
              <a:ext uri="{FF2B5EF4-FFF2-40B4-BE49-F238E27FC236}">
                <a16:creationId xmlns:a16="http://schemas.microsoft.com/office/drawing/2014/main" id="{A9702BEB-5FC9-EB48-8C7E-12B8DD5D075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505783" y="2622550"/>
            <a:ext cx="0" cy="15875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1" name="Straight Connector 56">
            <a:extLst>
              <a:ext uri="{FF2B5EF4-FFF2-40B4-BE49-F238E27FC236}">
                <a16:creationId xmlns:a16="http://schemas.microsoft.com/office/drawing/2014/main" id="{C4D3226B-772F-584C-BC57-11B3C34C7C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516985" y="1050927"/>
            <a:ext cx="0" cy="158750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3794" name="Title 1">
            <a:extLst>
              <a:ext uri="{FF2B5EF4-FFF2-40B4-BE49-F238E27FC236}">
                <a16:creationId xmlns:a16="http://schemas.microsoft.com/office/drawing/2014/main" id="{56AB161D-D5DC-2145-8A73-388D5520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Periodic Potential Concept</a:t>
            </a:r>
          </a:p>
        </p:txBody>
      </p:sp>
      <p:grpSp>
        <p:nvGrpSpPr>
          <p:cNvPr id="33795" name="Group 38">
            <a:extLst>
              <a:ext uri="{FF2B5EF4-FFF2-40B4-BE49-F238E27FC236}">
                <a16:creationId xmlns:a16="http://schemas.microsoft.com/office/drawing/2014/main" id="{794AA6B5-DD40-1E49-ADB9-2B6450D7B269}"/>
              </a:ext>
            </a:extLst>
          </p:cNvPr>
          <p:cNvGrpSpPr>
            <a:grpSpLocks/>
          </p:cNvGrpSpPr>
          <p:nvPr/>
        </p:nvGrpSpPr>
        <p:grpSpPr bwMode="auto">
          <a:xfrm>
            <a:off x="4175126" y="2606675"/>
            <a:ext cx="3330575" cy="1030288"/>
            <a:chOff x="279400" y="2743200"/>
            <a:chExt cx="4538663" cy="1144588"/>
          </a:xfrm>
        </p:grpSpPr>
        <p:cxnSp>
          <p:nvCxnSpPr>
            <p:cNvPr id="15395" name="Straight Connector 3">
              <a:extLst>
                <a:ext uri="{FF2B5EF4-FFF2-40B4-BE49-F238E27FC236}">
                  <a16:creationId xmlns:a16="http://schemas.microsoft.com/office/drawing/2014/main" id="{6FECC610-9151-8649-82AC-86722819BD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9400" y="3884261"/>
              <a:ext cx="85451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6" name="Straight Connector 7">
              <a:extLst>
                <a:ext uri="{FF2B5EF4-FFF2-40B4-BE49-F238E27FC236}">
                  <a16:creationId xmlns:a16="http://schemas.microsoft.com/office/drawing/2014/main" id="{0E1BC85D-7D09-5746-B65E-41494BFF3E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59457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7" name="Straight Connector 10">
              <a:extLst>
                <a:ext uri="{FF2B5EF4-FFF2-40B4-BE49-F238E27FC236}">
                  <a16:creationId xmlns:a16="http://schemas.microsoft.com/office/drawing/2014/main" id="{8F7C2ED2-0A80-9C47-9307-D12C6BBF48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4016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8" name="Straight Connector 19">
              <a:extLst>
                <a:ext uri="{FF2B5EF4-FFF2-40B4-BE49-F238E27FC236}">
                  <a16:creationId xmlns:a16="http://schemas.microsoft.com/office/drawing/2014/main" id="{16EB4992-E64B-E544-AB9C-F82963CF7F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33915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9" name="Straight Connector 29">
              <a:extLst>
                <a:ext uri="{FF2B5EF4-FFF2-40B4-BE49-F238E27FC236}">
                  <a16:creationId xmlns:a16="http://schemas.microsoft.com/office/drawing/2014/main" id="{80361463-E35A-894A-9996-42769D386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2914" y="3884261"/>
              <a:ext cx="8545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0" name="Straight Connector 30">
              <a:extLst>
                <a:ext uri="{FF2B5EF4-FFF2-40B4-BE49-F238E27FC236}">
                  <a16:creationId xmlns:a16="http://schemas.microsoft.com/office/drawing/2014/main" id="{AA6A6564-895A-DD42-AC25-592EC5C053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61889" y="3314412"/>
              <a:ext cx="1144588" cy="216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1" name="Straight Connector 31">
              <a:extLst>
                <a:ext uri="{FF2B5EF4-FFF2-40B4-BE49-F238E27FC236}">
                  <a16:creationId xmlns:a16="http://schemas.microsoft.com/office/drawing/2014/main" id="{D4246C2F-30C3-3248-96C7-A6474F24D2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37529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2" name="Straight Connector 32">
              <a:extLst>
                <a:ext uri="{FF2B5EF4-FFF2-40B4-BE49-F238E27FC236}">
                  <a16:creationId xmlns:a16="http://schemas.microsoft.com/office/drawing/2014/main" id="{17292328-0B2A-244D-A228-246EE77D7D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7428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3" name="Straight Connector 34">
              <a:extLst>
                <a:ext uri="{FF2B5EF4-FFF2-40B4-BE49-F238E27FC236}">
                  <a16:creationId xmlns:a16="http://schemas.microsoft.com/office/drawing/2014/main" id="{2A9BBC0E-6C3D-8B4D-A1B2-3C3D670D69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92917" y="3884261"/>
              <a:ext cx="8545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4" name="Straight Connector 35">
              <a:extLst>
                <a:ext uri="{FF2B5EF4-FFF2-40B4-BE49-F238E27FC236}">
                  <a16:creationId xmlns:a16="http://schemas.microsoft.com/office/drawing/2014/main" id="{34532EBC-B096-A04A-9AA3-CB661CC16B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572975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5" name="Straight Connector 36">
              <a:extLst>
                <a:ext uri="{FF2B5EF4-FFF2-40B4-BE49-F238E27FC236}">
                  <a16:creationId xmlns:a16="http://schemas.microsoft.com/office/drawing/2014/main" id="{9850DF09-534E-9848-9085-32BF60B844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24753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6" name="Straight Connector 37">
              <a:extLst>
                <a:ext uri="{FF2B5EF4-FFF2-40B4-BE49-F238E27FC236}">
                  <a16:creationId xmlns:a16="http://schemas.microsoft.com/office/drawing/2014/main" id="{C480AC78-E0E2-C84B-BD86-324E728D6C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7431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grpSp>
        <p:nvGrpSpPr>
          <p:cNvPr id="33796" name="Group 33">
            <a:extLst>
              <a:ext uri="{FF2B5EF4-FFF2-40B4-BE49-F238E27FC236}">
                <a16:creationId xmlns:a16="http://schemas.microsoft.com/office/drawing/2014/main" id="{698BD37D-3B04-BF49-9EC5-FD97107B0442}"/>
              </a:ext>
            </a:extLst>
          </p:cNvPr>
          <p:cNvGrpSpPr>
            <a:grpSpLocks/>
          </p:cNvGrpSpPr>
          <p:nvPr/>
        </p:nvGrpSpPr>
        <p:grpSpPr bwMode="auto">
          <a:xfrm>
            <a:off x="7467601" y="2606675"/>
            <a:ext cx="2125663" cy="1030288"/>
            <a:chOff x="6278563" y="2743200"/>
            <a:chExt cx="3016250" cy="1144588"/>
          </a:xfrm>
        </p:grpSpPr>
        <p:cxnSp>
          <p:nvCxnSpPr>
            <p:cNvPr id="15387" name="Straight Connector 44">
              <a:extLst>
                <a:ext uri="{FF2B5EF4-FFF2-40B4-BE49-F238E27FC236}">
                  <a16:creationId xmlns:a16="http://schemas.microsoft.com/office/drawing/2014/main" id="{FE0CDE38-0DD3-C440-B92B-5E8437EF64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78563" y="3884261"/>
              <a:ext cx="85374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8" name="Straight Connector 45">
              <a:extLst>
                <a:ext uri="{FF2B5EF4-FFF2-40B4-BE49-F238E27FC236}">
                  <a16:creationId xmlns:a16="http://schemas.microsoft.com/office/drawing/2014/main" id="{69502D07-6618-0745-BE61-CCBC214104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558884" y="3314367"/>
              <a:ext cx="1144588" cy="225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9" name="Straight Connector 46">
              <a:extLst>
                <a:ext uri="{FF2B5EF4-FFF2-40B4-BE49-F238E27FC236}">
                  <a16:creationId xmlns:a16="http://schemas.microsoft.com/office/drawing/2014/main" id="{DB93FBCB-CFBE-2A4B-B534-48DF4D5594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23305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0" name="Straight Connector 47">
              <a:extLst>
                <a:ext uri="{FF2B5EF4-FFF2-40B4-BE49-F238E27FC236}">
                  <a16:creationId xmlns:a16="http://schemas.microsoft.com/office/drawing/2014/main" id="{799D95F1-817B-814D-B107-0B83032BA3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32304" y="2743200"/>
              <a:ext cx="67127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1" name="Straight Connector 49">
              <a:extLst>
                <a:ext uri="{FF2B5EF4-FFF2-40B4-BE49-F238E27FC236}">
                  <a16:creationId xmlns:a16="http://schemas.microsoft.com/office/drawing/2014/main" id="{57D27FF6-BE7B-4842-82CC-A3FF20CDE4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69793" y="3884261"/>
              <a:ext cx="85599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2" name="Straight Connector 50">
              <a:extLst>
                <a:ext uri="{FF2B5EF4-FFF2-40B4-BE49-F238E27FC236}">
                  <a16:creationId xmlns:a16="http://schemas.microsoft.com/office/drawing/2014/main" id="{62BFA430-4781-1044-9EB4-6775091E86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051240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3" name="Straight Connector 51">
              <a:extLst>
                <a:ext uri="{FF2B5EF4-FFF2-40B4-BE49-F238E27FC236}">
                  <a16:creationId xmlns:a16="http://schemas.microsoft.com/office/drawing/2014/main" id="{CC70F7AB-5789-1E4A-8DF8-2EBCF84C59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72428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4" name="Straight Connector 52">
              <a:extLst>
                <a:ext uri="{FF2B5EF4-FFF2-40B4-BE49-F238E27FC236}">
                  <a16:creationId xmlns:a16="http://schemas.microsoft.com/office/drawing/2014/main" id="{A345C01C-F802-B748-A2E7-5151C3ACD7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625786" y="2743200"/>
              <a:ext cx="66902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sp>
        <p:nvSpPr>
          <p:cNvPr id="15366" name="Oval 58">
            <a:extLst>
              <a:ext uri="{FF2B5EF4-FFF2-40B4-BE49-F238E27FC236}">
                <a16:creationId xmlns:a16="http://schemas.microsoft.com/office/drawing/2014/main" id="{D49DD806-299E-294F-81AE-7CADF2503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3162300"/>
            <a:ext cx="342900" cy="34290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r>
              <a:rPr lang="en-US" sz="1800" b="1">
                <a:latin typeface="Arial" charset="0"/>
                <a:ea typeface="ＭＳ Ｐゴシック" pitchFamily="34" charset="-128"/>
                <a:cs typeface="Arial" charset="0"/>
              </a:rPr>
              <a:t>e</a:t>
            </a:r>
          </a:p>
        </p:txBody>
      </p:sp>
      <p:sp>
        <p:nvSpPr>
          <p:cNvPr id="15367" name="Right Arrow 60">
            <a:extLst>
              <a:ext uri="{FF2B5EF4-FFF2-40B4-BE49-F238E27FC236}">
                <a16:creationId xmlns:a16="http://schemas.microsoft.com/office/drawing/2014/main" id="{9DE4D283-356E-0C4D-B5A3-5AD156EAC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525" y="3222625"/>
            <a:ext cx="1714500" cy="2746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rgbClr val="588DA5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3800" name="TextBox 61">
            <a:extLst>
              <a:ext uri="{FF2B5EF4-FFF2-40B4-BE49-F238E27FC236}">
                <a16:creationId xmlns:a16="http://schemas.microsoft.com/office/drawing/2014/main" id="{B199D683-703D-5C47-A1D8-E952E7FE5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1847851"/>
            <a:ext cx="2881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Repeated indefinitely</a:t>
            </a:r>
          </a:p>
        </p:txBody>
      </p:sp>
      <p:sp>
        <p:nvSpPr>
          <p:cNvPr id="6152" name="TextBox 62">
            <a:extLst>
              <a:ext uri="{FF2B5EF4-FFF2-40B4-BE49-F238E27FC236}">
                <a16:creationId xmlns:a16="http://schemas.microsoft.com/office/drawing/2014/main" id="{C439BC6B-C8D4-164E-B36C-E5918275F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6" y="4648200"/>
            <a:ext cx="8158163" cy="915988"/>
          </a:xfrm>
          <a:prstGeom prst="rect">
            <a:avLst/>
          </a:prstGeom>
          <a:noFill/>
          <a:ln w="9525">
            <a:solidFill>
              <a:srgbClr val="FDC96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rPr>
              <a:t>As the number of barriers is increased the electrons see no difference between the actual structure and a structure that is simply modeled as being repeated indefinitely (Periodic).</a:t>
            </a:r>
          </a:p>
        </p:txBody>
      </p:sp>
      <p:grpSp>
        <p:nvGrpSpPr>
          <p:cNvPr id="33802" name="Group 43">
            <a:extLst>
              <a:ext uri="{FF2B5EF4-FFF2-40B4-BE49-F238E27FC236}">
                <a16:creationId xmlns:a16="http://schemas.microsoft.com/office/drawing/2014/main" id="{ED22AA7B-3AAF-8948-B592-A2615D06D8B3}"/>
              </a:ext>
            </a:extLst>
          </p:cNvPr>
          <p:cNvGrpSpPr>
            <a:grpSpLocks/>
          </p:cNvGrpSpPr>
          <p:nvPr/>
        </p:nvGrpSpPr>
        <p:grpSpPr bwMode="auto">
          <a:xfrm>
            <a:off x="2095500" y="2674939"/>
            <a:ext cx="2120900" cy="1030287"/>
            <a:chOff x="6278563" y="2743200"/>
            <a:chExt cx="3016250" cy="1144588"/>
          </a:xfrm>
        </p:grpSpPr>
        <p:cxnSp>
          <p:nvCxnSpPr>
            <p:cNvPr id="15379" name="Straight Connector 48">
              <a:extLst>
                <a:ext uri="{FF2B5EF4-FFF2-40B4-BE49-F238E27FC236}">
                  <a16:creationId xmlns:a16="http://schemas.microsoft.com/office/drawing/2014/main" id="{14FFF02B-8694-D241-BECD-9B34E595FF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78563" y="3884261"/>
              <a:ext cx="8534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0" name="Straight Connector 54">
              <a:extLst>
                <a:ext uri="{FF2B5EF4-FFF2-40B4-BE49-F238E27FC236}">
                  <a16:creationId xmlns:a16="http://schemas.microsoft.com/office/drawing/2014/main" id="{55A510DC-ED3E-6449-92BA-B4733A6E09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557411" y="3315495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1" name="Straight Connector 55">
              <a:extLst>
                <a:ext uri="{FF2B5EF4-FFF2-40B4-BE49-F238E27FC236}">
                  <a16:creationId xmlns:a16="http://schemas.microsoft.com/office/drawing/2014/main" id="{B2DCB82B-1336-E041-BA20-DC4151D035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231962" y="3313730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2" name="Straight Connector 57">
              <a:extLst>
                <a:ext uri="{FF2B5EF4-FFF2-40B4-BE49-F238E27FC236}">
                  <a16:creationId xmlns:a16="http://schemas.microsoft.com/office/drawing/2014/main" id="{8E3B1AA4-CDC9-B24C-8AC0-A024781736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31963" y="2743200"/>
              <a:ext cx="67052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3" name="Straight Connector 59">
              <a:extLst>
                <a:ext uri="{FF2B5EF4-FFF2-40B4-BE49-F238E27FC236}">
                  <a16:creationId xmlns:a16="http://schemas.microsoft.com/office/drawing/2014/main" id="{2DADAD23-AFC9-C445-8DB5-63835AD5B7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70885" y="3884261"/>
              <a:ext cx="8534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4" name="Straight Connector 61">
              <a:extLst>
                <a:ext uri="{FF2B5EF4-FFF2-40B4-BE49-F238E27FC236}">
                  <a16:creationId xmlns:a16="http://schemas.microsoft.com/office/drawing/2014/main" id="{BC96B9F3-7DCA-584C-818F-5FDFF45BCB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051990" y="3315495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5" name="Straight Connector 62">
              <a:extLst>
                <a:ext uri="{FF2B5EF4-FFF2-40B4-BE49-F238E27FC236}">
                  <a16:creationId xmlns:a16="http://schemas.microsoft.com/office/drawing/2014/main" id="{41B6922F-D414-A04C-AE12-D8CFBFB961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724283" y="3313730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6" name="Straight Connector 63">
              <a:extLst>
                <a:ext uri="{FF2B5EF4-FFF2-40B4-BE49-F238E27FC236}">
                  <a16:creationId xmlns:a16="http://schemas.microsoft.com/office/drawing/2014/main" id="{0C7CF68A-F8C7-6A4C-B182-D3D6928509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624285" y="2743200"/>
              <a:ext cx="67052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0FF9E99-480F-A84B-8A87-D4710C4F67AB}"/>
              </a:ext>
            </a:extLst>
          </p:cNvPr>
          <p:cNvCxnSpPr/>
          <p:nvPr/>
        </p:nvCxnSpPr>
        <p:spPr>
          <a:xfrm>
            <a:off x="7467601" y="2468564"/>
            <a:ext cx="822325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054C38C-CBB5-7448-9F55-08CBC8938D38}"/>
              </a:ext>
            </a:extLst>
          </p:cNvPr>
          <p:cNvCxnSpPr/>
          <p:nvPr/>
        </p:nvCxnSpPr>
        <p:spPr>
          <a:xfrm rot="10800000">
            <a:off x="3244850" y="2468564"/>
            <a:ext cx="958850" cy="15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6" name="TextBox 74">
            <a:extLst>
              <a:ext uri="{FF2B5EF4-FFF2-40B4-BE49-F238E27FC236}">
                <a16:creationId xmlns:a16="http://schemas.microsoft.com/office/drawing/2014/main" id="{448A7A73-F751-6F49-8A7A-78D324480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75" y="2263776"/>
            <a:ext cx="4064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-∞</a:t>
            </a:r>
          </a:p>
        </p:txBody>
      </p:sp>
      <p:sp>
        <p:nvSpPr>
          <p:cNvPr id="33807" name="TextBox 75">
            <a:extLst>
              <a:ext uri="{FF2B5EF4-FFF2-40B4-BE49-F238E27FC236}">
                <a16:creationId xmlns:a16="http://schemas.microsoft.com/office/drawing/2014/main" id="{5F22EDF8-D97E-B844-8E50-E3405EB85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9925" y="2251076"/>
            <a:ext cx="3317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∞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EBA98D2-9928-3D4D-874C-B3CCE7F8FB86}"/>
              </a:ext>
            </a:extLst>
          </p:cNvPr>
          <p:cNvSpPr/>
          <p:nvPr/>
        </p:nvSpPr>
        <p:spPr>
          <a:xfrm>
            <a:off x="3970339" y="2263776"/>
            <a:ext cx="3976687" cy="185102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3809" name="TextBox 77">
            <a:extLst>
              <a:ext uri="{FF2B5EF4-FFF2-40B4-BE49-F238E27FC236}">
                <a16:creationId xmlns:a16="http://schemas.microsoft.com/office/drawing/2014/main" id="{9C1A8230-80E3-B347-8334-3349C2EE5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8764" y="4114801"/>
            <a:ext cx="1577975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Finite barriers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8F0CD3A-DE31-BE44-BED0-5030CB3528F1}"/>
              </a:ext>
            </a:extLst>
          </p:cNvPr>
          <p:cNvCxnSpPr>
            <a:stCxn id="33809" idx="1"/>
            <a:endCxn id="77" idx="4"/>
          </p:cNvCxnSpPr>
          <p:nvPr/>
        </p:nvCxnSpPr>
        <p:spPr>
          <a:xfrm rot="10800000">
            <a:off x="5959475" y="4114800"/>
            <a:ext cx="1919288" cy="1793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58">
            <a:extLst>
              <a:ext uri="{FF2B5EF4-FFF2-40B4-BE49-F238E27FC236}">
                <a16:creationId xmlns:a16="http://schemas.microsoft.com/office/drawing/2014/main" id="{5F2223FE-BB15-4946-91D5-8F5476880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144" y="1854200"/>
            <a:ext cx="342900" cy="34290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r>
              <a:rPr lang="en-US" sz="1800" b="1">
                <a:latin typeface="Arial" charset="0"/>
                <a:ea typeface="ＭＳ Ｐゴシック" pitchFamily="34" charset="-128"/>
                <a:cs typeface="Arial" charset="0"/>
              </a:rPr>
              <a:t>e</a:t>
            </a:r>
          </a:p>
        </p:txBody>
      </p:sp>
      <p:sp>
        <p:nvSpPr>
          <p:cNvPr id="48" name="Right Arrow 60">
            <a:extLst>
              <a:ext uri="{FF2B5EF4-FFF2-40B4-BE49-F238E27FC236}">
                <a16:creationId xmlns:a16="http://schemas.microsoft.com/office/drawing/2014/main" id="{200E4DE6-016E-6D44-8A25-631B0A631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094" y="1914525"/>
            <a:ext cx="1714500" cy="2746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rgbClr val="588DA5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454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56AB161D-D5DC-2145-8A73-388D5520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Choosing the Smallest Unit Cell</a:t>
            </a:r>
          </a:p>
        </p:txBody>
      </p:sp>
      <p:grpSp>
        <p:nvGrpSpPr>
          <p:cNvPr id="33795" name="Group 38">
            <a:extLst>
              <a:ext uri="{FF2B5EF4-FFF2-40B4-BE49-F238E27FC236}">
                <a16:creationId xmlns:a16="http://schemas.microsoft.com/office/drawing/2014/main" id="{794AA6B5-DD40-1E49-ADB9-2B6450D7B269}"/>
              </a:ext>
            </a:extLst>
          </p:cNvPr>
          <p:cNvGrpSpPr>
            <a:grpSpLocks/>
          </p:cNvGrpSpPr>
          <p:nvPr/>
        </p:nvGrpSpPr>
        <p:grpSpPr bwMode="auto">
          <a:xfrm>
            <a:off x="4175126" y="2606675"/>
            <a:ext cx="3330575" cy="1030288"/>
            <a:chOff x="279400" y="2743200"/>
            <a:chExt cx="4538663" cy="1144588"/>
          </a:xfrm>
        </p:grpSpPr>
        <p:cxnSp>
          <p:nvCxnSpPr>
            <p:cNvPr id="15395" name="Straight Connector 3">
              <a:extLst>
                <a:ext uri="{FF2B5EF4-FFF2-40B4-BE49-F238E27FC236}">
                  <a16:creationId xmlns:a16="http://schemas.microsoft.com/office/drawing/2014/main" id="{6FECC610-9151-8649-82AC-86722819BD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9400" y="3884261"/>
              <a:ext cx="85451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6" name="Straight Connector 7">
              <a:extLst>
                <a:ext uri="{FF2B5EF4-FFF2-40B4-BE49-F238E27FC236}">
                  <a16:creationId xmlns:a16="http://schemas.microsoft.com/office/drawing/2014/main" id="{0E1BC85D-7D09-5746-B65E-41494BFF3E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59457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7" name="Straight Connector 10">
              <a:extLst>
                <a:ext uri="{FF2B5EF4-FFF2-40B4-BE49-F238E27FC236}">
                  <a16:creationId xmlns:a16="http://schemas.microsoft.com/office/drawing/2014/main" id="{8F7C2ED2-0A80-9C47-9307-D12C6BBF48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4016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8" name="Straight Connector 19">
              <a:extLst>
                <a:ext uri="{FF2B5EF4-FFF2-40B4-BE49-F238E27FC236}">
                  <a16:creationId xmlns:a16="http://schemas.microsoft.com/office/drawing/2014/main" id="{16EB4992-E64B-E544-AB9C-F82963CF7F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33915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9" name="Straight Connector 29">
              <a:extLst>
                <a:ext uri="{FF2B5EF4-FFF2-40B4-BE49-F238E27FC236}">
                  <a16:creationId xmlns:a16="http://schemas.microsoft.com/office/drawing/2014/main" id="{80361463-E35A-894A-9996-42769D386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2914" y="3884261"/>
              <a:ext cx="8545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0" name="Straight Connector 30">
              <a:extLst>
                <a:ext uri="{FF2B5EF4-FFF2-40B4-BE49-F238E27FC236}">
                  <a16:creationId xmlns:a16="http://schemas.microsoft.com/office/drawing/2014/main" id="{AA6A6564-895A-DD42-AC25-592EC5C053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61889" y="3314412"/>
              <a:ext cx="1144588" cy="216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1" name="Straight Connector 31">
              <a:extLst>
                <a:ext uri="{FF2B5EF4-FFF2-40B4-BE49-F238E27FC236}">
                  <a16:creationId xmlns:a16="http://schemas.microsoft.com/office/drawing/2014/main" id="{D4246C2F-30C3-3248-96C7-A6474F24D2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37529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2" name="Straight Connector 32">
              <a:extLst>
                <a:ext uri="{FF2B5EF4-FFF2-40B4-BE49-F238E27FC236}">
                  <a16:creationId xmlns:a16="http://schemas.microsoft.com/office/drawing/2014/main" id="{17292328-0B2A-244D-A228-246EE77D7D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7428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3" name="Straight Connector 34">
              <a:extLst>
                <a:ext uri="{FF2B5EF4-FFF2-40B4-BE49-F238E27FC236}">
                  <a16:creationId xmlns:a16="http://schemas.microsoft.com/office/drawing/2014/main" id="{2A9BBC0E-6C3D-8B4D-A1B2-3C3D670D69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92917" y="3884261"/>
              <a:ext cx="8545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4" name="Straight Connector 35">
              <a:extLst>
                <a:ext uri="{FF2B5EF4-FFF2-40B4-BE49-F238E27FC236}">
                  <a16:creationId xmlns:a16="http://schemas.microsoft.com/office/drawing/2014/main" id="{34532EBC-B096-A04A-9AA3-CB661CC16B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572975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5" name="Straight Connector 36">
              <a:extLst>
                <a:ext uri="{FF2B5EF4-FFF2-40B4-BE49-F238E27FC236}">
                  <a16:creationId xmlns:a16="http://schemas.microsoft.com/office/drawing/2014/main" id="{9850DF09-534E-9848-9085-32BF60B844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24753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6" name="Straight Connector 37">
              <a:extLst>
                <a:ext uri="{FF2B5EF4-FFF2-40B4-BE49-F238E27FC236}">
                  <a16:creationId xmlns:a16="http://schemas.microsoft.com/office/drawing/2014/main" id="{C480AC78-E0E2-C84B-BD86-324E728D6C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7431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grpSp>
        <p:nvGrpSpPr>
          <p:cNvPr id="33796" name="Group 33">
            <a:extLst>
              <a:ext uri="{FF2B5EF4-FFF2-40B4-BE49-F238E27FC236}">
                <a16:creationId xmlns:a16="http://schemas.microsoft.com/office/drawing/2014/main" id="{698BD37D-3B04-BF49-9EC5-FD97107B0442}"/>
              </a:ext>
            </a:extLst>
          </p:cNvPr>
          <p:cNvGrpSpPr>
            <a:grpSpLocks/>
          </p:cNvGrpSpPr>
          <p:nvPr/>
        </p:nvGrpSpPr>
        <p:grpSpPr bwMode="auto">
          <a:xfrm>
            <a:off x="7467601" y="2606675"/>
            <a:ext cx="2125663" cy="1030288"/>
            <a:chOff x="6278563" y="2743200"/>
            <a:chExt cx="3016250" cy="1144588"/>
          </a:xfrm>
        </p:grpSpPr>
        <p:cxnSp>
          <p:nvCxnSpPr>
            <p:cNvPr id="15387" name="Straight Connector 44">
              <a:extLst>
                <a:ext uri="{FF2B5EF4-FFF2-40B4-BE49-F238E27FC236}">
                  <a16:creationId xmlns:a16="http://schemas.microsoft.com/office/drawing/2014/main" id="{FE0CDE38-0DD3-C440-B92B-5E8437EF64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78563" y="3884261"/>
              <a:ext cx="85374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8" name="Straight Connector 45">
              <a:extLst>
                <a:ext uri="{FF2B5EF4-FFF2-40B4-BE49-F238E27FC236}">
                  <a16:creationId xmlns:a16="http://schemas.microsoft.com/office/drawing/2014/main" id="{69502D07-6618-0745-BE61-CCBC214104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558884" y="3314367"/>
              <a:ext cx="1144588" cy="225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9" name="Straight Connector 46">
              <a:extLst>
                <a:ext uri="{FF2B5EF4-FFF2-40B4-BE49-F238E27FC236}">
                  <a16:creationId xmlns:a16="http://schemas.microsoft.com/office/drawing/2014/main" id="{DB93FBCB-CFBE-2A4B-B534-48DF4D5594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23305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0" name="Straight Connector 47">
              <a:extLst>
                <a:ext uri="{FF2B5EF4-FFF2-40B4-BE49-F238E27FC236}">
                  <a16:creationId xmlns:a16="http://schemas.microsoft.com/office/drawing/2014/main" id="{799D95F1-817B-814D-B107-0B83032BA3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32304" y="2743200"/>
              <a:ext cx="67127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1" name="Straight Connector 49">
              <a:extLst>
                <a:ext uri="{FF2B5EF4-FFF2-40B4-BE49-F238E27FC236}">
                  <a16:creationId xmlns:a16="http://schemas.microsoft.com/office/drawing/2014/main" id="{57D27FF6-BE7B-4842-82CC-A3FF20CDE4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69793" y="3884261"/>
              <a:ext cx="85599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2" name="Straight Connector 50">
              <a:extLst>
                <a:ext uri="{FF2B5EF4-FFF2-40B4-BE49-F238E27FC236}">
                  <a16:creationId xmlns:a16="http://schemas.microsoft.com/office/drawing/2014/main" id="{62BFA430-4781-1044-9EB4-6775091E86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051240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3" name="Straight Connector 51">
              <a:extLst>
                <a:ext uri="{FF2B5EF4-FFF2-40B4-BE49-F238E27FC236}">
                  <a16:creationId xmlns:a16="http://schemas.microsoft.com/office/drawing/2014/main" id="{CC70F7AB-5789-1E4A-8DF8-2EBCF84C59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72428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4" name="Straight Connector 52">
              <a:extLst>
                <a:ext uri="{FF2B5EF4-FFF2-40B4-BE49-F238E27FC236}">
                  <a16:creationId xmlns:a16="http://schemas.microsoft.com/office/drawing/2014/main" id="{A345C01C-F802-B748-A2E7-5151C3ACD7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625786" y="2743200"/>
              <a:ext cx="66902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sp>
        <p:nvSpPr>
          <p:cNvPr id="15366" name="Oval 58">
            <a:extLst>
              <a:ext uri="{FF2B5EF4-FFF2-40B4-BE49-F238E27FC236}">
                <a16:creationId xmlns:a16="http://schemas.microsoft.com/office/drawing/2014/main" id="{D49DD806-299E-294F-81AE-7CADF2503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7575" y="3162300"/>
            <a:ext cx="342900" cy="34290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r>
              <a:rPr lang="en-US" sz="1800" b="1">
                <a:latin typeface="Arial" charset="0"/>
                <a:ea typeface="ＭＳ Ｐゴシック" pitchFamily="34" charset="-128"/>
                <a:cs typeface="Arial" charset="0"/>
              </a:rPr>
              <a:t>e</a:t>
            </a:r>
          </a:p>
        </p:txBody>
      </p:sp>
      <p:sp>
        <p:nvSpPr>
          <p:cNvPr id="15367" name="Right Arrow 60">
            <a:extLst>
              <a:ext uri="{FF2B5EF4-FFF2-40B4-BE49-F238E27FC236}">
                <a16:creationId xmlns:a16="http://schemas.microsoft.com/office/drawing/2014/main" id="{9DE4D283-356E-0C4D-B5A3-5AD156EAC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525" y="3222625"/>
            <a:ext cx="1714500" cy="2746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rgbClr val="588DA5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33800" name="TextBox 61">
            <a:extLst>
              <a:ext uri="{FF2B5EF4-FFF2-40B4-BE49-F238E27FC236}">
                <a16:creationId xmlns:a16="http://schemas.microsoft.com/office/drawing/2014/main" id="{B199D683-703D-5C47-A1D8-E952E7FE5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5863" y="1847851"/>
            <a:ext cx="28813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Repeated indefinitely</a:t>
            </a:r>
          </a:p>
        </p:txBody>
      </p:sp>
      <p:sp>
        <p:nvSpPr>
          <p:cNvPr id="6152" name="TextBox 62">
            <a:extLst>
              <a:ext uri="{FF2B5EF4-FFF2-40B4-BE49-F238E27FC236}">
                <a16:creationId xmlns:a16="http://schemas.microsoft.com/office/drawing/2014/main" id="{C439BC6B-C8D4-164E-B36C-E5918275F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919" y="4300537"/>
            <a:ext cx="8158163" cy="915988"/>
          </a:xfrm>
          <a:prstGeom prst="rect">
            <a:avLst/>
          </a:prstGeom>
          <a:noFill/>
          <a:ln w="9525">
            <a:solidFill>
              <a:srgbClr val="FDC96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rPr>
              <a:t>As the number of barriers is increased the electrons see no difference between the actual structure and a structure that is simply modeled as being repeated indefinitely (Periodic).</a:t>
            </a:r>
          </a:p>
        </p:txBody>
      </p:sp>
      <p:grpSp>
        <p:nvGrpSpPr>
          <p:cNvPr id="33802" name="Group 43">
            <a:extLst>
              <a:ext uri="{FF2B5EF4-FFF2-40B4-BE49-F238E27FC236}">
                <a16:creationId xmlns:a16="http://schemas.microsoft.com/office/drawing/2014/main" id="{ED22AA7B-3AAF-8948-B592-A2615D06D8B3}"/>
              </a:ext>
            </a:extLst>
          </p:cNvPr>
          <p:cNvGrpSpPr>
            <a:grpSpLocks/>
          </p:cNvGrpSpPr>
          <p:nvPr/>
        </p:nvGrpSpPr>
        <p:grpSpPr bwMode="auto">
          <a:xfrm>
            <a:off x="2095500" y="2674939"/>
            <a:ext cx="2120900" cy="1030287"/>
            <a:chOff x="6278563" y="2743200"/>
            <a:chExt cx="3016250" cy="1144588"/>
          </a:xfrm>
        </p:grpSpPr>
        <p:cxnSp>
          <p:nvCxnSpPr>
            <p:cNvPr id="15379" name="Straight Connector 48">
              <a:extLst>
                <a:ext uri="{FF2B5EF4-FFF2-40B4-BE49-F238E27FC236}">
                  <a16:creationId xmlns:a16="http://schemas.microsoft.com/office/drawing/2014/main" id="{14FFF02B-8694-D241-BECD-9B34E595FF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78563" y="3884261"/>
              <a:ext cx="8534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0" name="Straight Connector 54">
              <a:extLst>
                <a:ext uri="{FF2B5EF4-FFF2-40B4-BE49-F238E27FC236}">
                  <a16:creationId xmlns:a16="http://schemas.microsoft.com/office/drawing/2014/main" id="{55A510DC-ED3E-6449-92BA-B4733A6E09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557411" y="3315495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1" name="Straight Connector 55">
              <a:extLst>
                <a:ext uri="{FF2B5EF4-FFF2-40B4-BE49-F238E27FC236}">
                  <a16:creationId xmlns:a16="http://schemas.microsoft.com/office/drawing/2014/main" id="{B2DCB82B-1336-E041-BA20-DC4151D035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231962" y="3313730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2" name="Straight Connector 57">
              <a:extLst>
                <a:ext uri="{FF2B5EF4-FFF2-40B4-BE49-F238E27FC236}">
                  <a16:creationId xmlns:a16="http://schemas.microsoft.com/office/drawing/2014/main" id="{8E3B1AA4-CDC9-B24C-8AC0-A024781736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31963" y="2743200"/>
              <a:ext cx="67052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3" name="Straight Connector 59">
              <a:extLst>
                <a:ext uri="{FF2B5EF4-FFF2-40B4-BE49-F238E27FC236}">
                  <a16:creationId xmlns:a16="http://schemas.microsoft.com/office/drawing/2014/main" id="{2DADAD23-AFC9-C445-8DB5-63835AD5B7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70885" y="3884261"/>
              <a:ext cx="8534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4" name="Straight Connector 61">
              <a:extLst>
                <a:ext uri="{FF2B5EF4-FFF2-40B4-BE49-F238E27FC236}">
                  <a16:creationId xmlns:a16="http://schemas.microsoft.com/office/drawing/2014/main" id="{BC96B9F3-7DCA-584C-818F-5FDFF45BCB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051990" y="3315495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5" name="Straight Connector 62">
              <a:extLst>
                <a:ext uri="{FF2B5EF4-FFF2-40B4-BE49-F238E27FC236}">
                  <a16:creationId xmlns:a16="http://schemas.microsoft.com/office/drawing/2014/main" id="{41B6922F-D414-A04C-AE12-D8CFBFB961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724283" y="3313730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6" name="Straight Connector 63">
              <a:extLst>
                <a:ext uri="{FF2B5EF4-FFF2-40B4-BE49-F238E27FC236}">
                  <a16:creationId xmlns:a16="http://schemas.microsoft.com/office/drawing/2014/main" id="{0C7CF68A-F8C7-6A4C-B182-D3D6928509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624285" y="2743200"/>
              <a:ext cx="67052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0FF9E99-480F-A84B-8A87-D4710C4F67AB}"/>
              </a:ext>
            </a:extLst>
          </p:cNvPr>
          <p:cNvCxnSpPr>
            <a:cxnSpLocks/>
          </p:cNvCxnSpPr>
          <p:nvPr/>
        </p:nvCxnSpPr>
        <p:spPr>
          <a:xfrm>
            <a:off x="6386513" y="2470150"/>
            <a:ext cx="190341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054C38C-CBB5-7448-9F55-08CBC8938D38}"/>
              </a:ext>
            </a:extLst>
          </p:cNvPr>
          <p:cNvCxnSpPr>
            <a:cxnSpLocks/>
          </p:cNvCxnSpPr>
          <p:nvPr/>
        </p:nvCxnSpPr>
        <p:spPr>
          <a:xfrm flipH="1">
            <a:off x="3244850" y="2468564"/>
            <a:ext cx="2049462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6" name="TextBox 74">
            <a:extLst>
              <a:ext uri="{FF2B5EF4-FFF2-40B4-BE49-F238E27FC236}">
                <a16:creationId xmlns:a16="http://schemas.microsoft.com/office/drawing/2014/main" id="{448A7A73-F751-6F49-8A7A-78D324480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75" y="2263776"/>
            <a:ext cx="40640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-∞</a:t>
            </a:r>
          </a:p>
        </p:txBody>
      </p:sp>
      <p:sp>
        <p:nvSpPr>
          <p:cNvPr id="33807" name="TextBox 75">
            <a:extLst>
              <a:ext uri="{FF2B5EF4-FFF2-40B4-BE49-F238E27FC236}">
                <a16:creationId xmlns:a16="http://schemas.microsoft.com/office/drawing/2014/main" id="{5F22EDF8-D97E-B844-8E50-E3405EB85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9925" y="2251076"/>
            <a:ext cx="3317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ea typeface="ＭＳ Ｐゴシック" panose="020B0600070205080204" pitchFamily="34" charset="-128"/>
              </a:rPr>
              <a:t>∞</a:t>
            </a:r>
          </a:p>
        </p:txBody>
      </p:sp>
      <p:sp>
        <p:nvSpPr>
          <p:cNvPr id="49" name="TextBox 62">
            <a:extLst>
              <a:ext uri="{FF2B5EF4-FFF2-40B4-BE49-F238E27FC236}">
                <a16:creationId xmlns:a16="http://schemas.microsoft.com/office/drawing/2014/main" id="{5A710D4D-FCA7-A749-814E-B8565A29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918" y="5343526"/>
            <a:ext cx="8158163" cy="360099"/>
          </a:xfrm>
          <a:prstGeom prst="rect">
            <a:avLst/>
          </a:prstGeom>
          <a:noFill/>
          <a:ln w="9525">
            <a:solidFill>
              <a:srgbClr val="FDC96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rPr>
              <a:t>Choose the smallest cell to reduce computational work load</a:t>
            </a:r>
          </a:p>
        </p:txBody>
      </p:sp>
      <p:sp>
        <p:nvSpPr>
          <p:cNvPr id="50" name="Oval 58">
            <a:extLst>
              <a:ext uri="{FF2B5EF4-FFF2-40B4-BE49-F238E27FC236}">
                <a16:creationId xmlns:a16="http://schemas.microsoft.com/office/drawing/2014/main" id="{E54F1AED-AA4D-554D-8C16-4C9B17D99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144" y="1854200"/>
            <a:ext cx="342900" cy="34290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r>
              <a:rPr lang="en-US" sz="1800" b="1">
                <a:latin typeface="Arial" charset="0"/>
                <a:ea typeface="ＭＳ Ｐゴシック" pitchFamily="34" charset="-128"/>
                <a:cs typeface="Arial" charset="0"/>
              </a:rPr>
              <a:t>e</a:t>
            </a:r>
          </a:p>
        </p:txBody>
      </p:sp>
      <p:sp>
        <p:nvSpPr>
          <p:cNvPr id="51" name="Right Arrow 60">
            <a:extLst>
              <a:ext uri="{FF2B5EF4-FFF2-40B4-BE49-F238E27FC236}">
                <a16:creationId xmlns:a16="http://schemas.microsoft.com/office/drawing/2014/main" id="{00171143-9418-C042-8A67-6D13C914D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094" y="1914525"/>
            <a:ext cx="1714500" cy="2746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rgbClr val="588DA5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52" name="Straight Connector 56">
            <a:extLst>
              <a:ext uri="{FF2B5EF4-FFF2-40B4-BE49-F238E27FC236}">
                <a16:creationId xmlns:a16="http://schemas.microsoft.com/office/drawing/2014/main" id="{41970C13-CA54-814B-B2EC-2DCC004A46C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86513" y="2622550"/>
            <a:ext cx="0" cy="15875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3" name="Straight Connector 65">
            <a:extLst>
              <a:ext uri="{FF2B5EF4-FFF2-40B4-BE49-F238E27FC236}">
                <a16:creationId xmlns:a16="http://schemas.microsoft.com/office/drawing/2014/main" id="{74BDCDA1-2619-3147-82E3-73588749ED0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69592" y="2638428"/>
            <a:ext cx="0" cy="1571623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4" name="Straight Connector 56">
            <a:extLst>
              <a:ext uri="{FF2B5EF4-FFF2-40B4-BE49-F238E27FC236}">
                <a16:creationId xmlns:a16="http://schemas.microsoft.com/office/drawing/2014/main" id="{81AA6936-389B-2940-986D-1E2434BCC2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97715" y="1050927"/>
            <a:ext cx="0" cy="158750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5" name="Straight Connector 65">
            <a:extLst>
              <a:ext uri="{FF2B5EF4-FFF2-40B4-BE49-F238E27FC236}">
                <a16:creationId xmlns:a16="http://schemas.microsoft.com/office/drawing/2014/main" id="{EEDD32A5-3E46-1242-99BC-089A1EBF08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80794" y="1066805"/>
            <a:ext cx="0" cy="1571623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670275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5" name="Straight Connector 56">
            <a:extLst>
              <a:ext uri="{FF2B5EF4-FFF2-40B4-BE49-F238E27FC236}">
                <a16:creationId xmlns:a16="http://schemas.microsoft.com/office/drawing/2014/main" id="{7998B0E1-C148-B541-A6F7-DDBD909B7C9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47863" y="2606675"/>
            <a:ext cx="0" cy="1587500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5371" name="Straight Connector 65">
            <a:extLst>
              <a:ext uri="{FF2B5EF4-FFF2-40B4-BE49-F238E27FC236}">
                <a16:creationId xmlns:a16="http://schemas.microsoft.com/office/drawing/2014/main" id="{786BDDCD-B971-1C4D-A6F1-6225832A1A9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30942" y="2622553"/>
            <a:ext cx="0" cy="1571623"/>
          </a:xfrm>
          <a:prstGeom prst="line">
            <a:avLst/>
          </a:prstGeom>
          <a:noFill/>
          <a:ln w="28575">
            <a:solidFill>
              <a:srgbClr val="3366FF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3794" name="Title 1">
            <a:extLst>
              <a:ext uri="{FF2B5EF4-FFF2-40B4-BE49-F238E27FC236}">
                <a16:creationId xmlns:a16="http://schemas.microsoft.com/office/drawing/2014/main" id="{56AB161D-D5DC-2145-8A73-388D5520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Solution Ansatz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Choose the Simplest Basis Set</a:t>
            </a:r>
          </a:p>
        </p:txBody>
      </p:sp>
      <p:grpSp>
        <p:nvGrpSpPr>
          <p:cNvPr id="33795" name="Group 38">
            <a:extLst>
              <a:ext uri="{FF2B5EF4-FFF2-40B4-BE49-F238E27FC236}">
                <a16:creationId xmlns:a16="http://schemas.microsoft.com/office/drawing/2014/main" id="{794AA6B5-DD40-1E49-ADB9-2B6450D7B269}"/>
              </a:ext>
            </a:extLst>
          </p:cNvPr>
          <p:cNvGrpSpPr>
            <a:grpSpLocks/>
          </p:cNvGrpSpPr>
          <p:nvPr/>
        </p:nvGrpSpPr>
        <p:grpSpPr bwMode="auto">
          <a:xfrm>
            <a:off x="2819748" y="2606675"/>
            <a:ext cx="3330575" cy="1030288"/>
            <a:chOff x="279400" y="2743200"/>
            <a:chExt cx="4538663" cy="1144588"/>
          </a:xfrm>
        </p:grpSpPr>
        <p:cxnSp>
          <p:nvCxnSpPr>
            <p:cNvPr id="15395" name="Straight Connector 3">
              <a:extLst>
                <a:ext uri="{FF2B5EF4-FFF2-40B4-BE49-F238E27FC236}">
                  <a16:creationId xmlns:a16="http://schemas.microsoft.com/office/drawing/2014/main" id="{6FECC610-9151-8649-82AC-86722819BD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9400" y="3884261"/>
              <a:ext cx="85451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6" name="Straight Connector 7">
              <a:extLst>
                <a:ext uri="{FF2B5EF4-FFF2-40B4-BE49-F238E27FC236}">
                  <a16:creationId xmlns:a16="http://schemas.microsoft.com/office/drawing/2014/main" id="{0E1BC85D-7D09-5746-B65E-41494BFF3EB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59457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7" name="Straight Connector 10">
              <a:extLst>
                <a:ext uri="{FF2B5EF4-FFF2-40B4-BE49-F238E27FC236}">
                  <a16:creationId xmlns:a16="http://schemas.microsoft.com/office/drawing/2014/main" id="{8F7C2ED2-0A80-9C47-9307-D12C6BBF489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4016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8" name="Straight Connector 19">
              <a:extLst>
                <a:ext uri="{FF2B5EF4-FFF2-40B4-BE49-F238E27FC236}">
                  <a16:creationId xmlns:a16="http://schemas.microsoft.com/office/drawing/2014/main" id="{16EB4992-E64B-E544-AB9C-F82963CF7F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33915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9" name="Straight Connector 29">
              <a:extLst>
                <a:ext uri="{FF2B5EF4-FFF2-40B4-BE49-F238E27FC236}">
                  <a16:creationId xmlns:a16="http://schemas.microsoft.com/office/drawing/2014/main" id="{80361463-E35A-894A-9996-42769D3866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2914" y="3884261"/>
              <a:ext cx="8545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0" name="Straight Connector 30">
              <a:extLst>
                <a:ext uri="{FF2B5EF4-FFF2-40B4-BE49-F238E27FC236}">
                  <a16:creationId xmlns:a16="http://schemas.microsoft.com/office/drawing/2014/main" id="{AA6A6564-895A-DD42-AC25-592EC5C0537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61889" y="3314412"/>
              <a:ext cx="1144588" cy="216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1" name="Straight Connector 31">
              <a:extLst>
                <a:ext uri="{FF2B5EF4-FFF2-40B4-BE49-F238E27FC236}">
                  <a16:creationId xmlns:a16="http://schemas.microsoft.com/office/drawing/2014/main" id="{D4246C2F-30C3-3248-96C7-A6474F24D2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37529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2" name="Straight Connector 32">
              <a:extLst>
                <a:ext uri="{FF2B5EF4-FFF2-40B4-BE49-F238E27FC236}">
                  <a16:creationId xmlns:a16="http://schemas.microsoft.com/office/drawing/2014/main" id="{17292328-0B2A-244D-A228-246EE77D7D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7428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3" name="Straight Connector 34">
              <a:extLst>
                <a:ext uri="{FF2B5EF4-FFF2-40B4-BE49-F238E27FC236}">
                  <a16:creationId xmlns:a16="http://schemas.microsoft.com/office/drawing/2014/main" id="{2A9BBC0E-6C3D-8B4D-A1B2-3C3D670D69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92917" y="3884261"/>
              <a:ext cx="85451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4" name="Straight Connector 35">
              <a:extLst>
                <a:ext uri="{FF2B5EF4-FFF2-40B4-BE49-F238E27FC236}">
                  <a16:creationId xmlns:a16="http://schemas.microsoft.com/office/drawing/2014/main" id="{34532EBC-B096-A04A-9AA3-CB661CC16B0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572975" y="3315494"/>
              <a:ext cx="11445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5" name="Straight Connector 36">
              <a:extLst>
                <a:ext uri="{FF2B5EF4-FFF2-40B4-BE49-F238E27FC236}">
                  <a16:creationId xmlns:a16="http://schemas.microsoft.com/office/drawing/2014/main" id="{9850DF09-534E-9848-9085-32BF60B844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247532" y="3313731"/>
              <a:ext cx="114106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406" name="Straight Connector 37">
              <a:extLst>
                <a:ext uri="{FF2B5EF4-FFF2-40B4-BE49-F238E27FC236}">
                  <a16:creationId xmlns:a16="http://schemas.microsoft.com/office/drawing/2014/main" id="{C480AC78-E0E2-C84B-BD86-324E728D6C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7431" y="2743200"/>
              <a:ext cx="67063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grpSp>
        <p:nvGrpSpPr>
          <p:cNvPr id="33796" name="Group 33">
            <a:extLst>
              <a:ext uri="{FF2B5EF4-FFF2-40B4-BE49-F238E27FC236}">
                <a16:creationId xmlns:a16="http://schemas.microsoft.com/office/drawing/2014/main" id="{698BD37D-3B04-BF49-9EC5-FD97107B0442}"/>
              </a:ext>
            </a:extLst>
          </p:cNvPr>
          <p:cNvGrpSpPr>
            <a:grpSpLocks/>
          </p:cNvGrpSpPr>
          <p:nvPr/>
        </p:nvGrpSpPr>
        <p:grpSpPr bwMode="auto">
          <a:xfrm>
            <a:off x="6112223" y="2606675"/>
            <a:ext cx="2125663" cy="1030288"/>
            <a:chOff x="6278563" y="2743200"/>
            <a:chExt cx="3016250" cy="1144588"/>
          </a:xfrm>
        </p:grpSpPr>
        <p:cxnSp>
          <p:nvCxnSpPr>
            <p:cNvPr id="15387" name="Straight Connector 44">
              <a:extLst>
                <a:ext uri="{FF2B5EF4-FFF2-40B4-BE49-F238E27FC236}">
                  <a16:creationId xmlns:a16="http://schemas.microsoft.com/office/drawing/2014/main" id="{FE0CDE38-0DD3-C440-B92B-5E8437EF64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78563" y="3884261"/>
              <a:ext cx="853741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8" name="Straight Connector 45">
              <a:extLst>
                <a:ext uri="{FF2B5EF4-FFF2-40B4-BE49-F238E27FC236}">
                  <a16:creationId xmlns:a16="http://schemas.microsoft.com/office/drawing/2014/main" id="{69502D07-6618-0745-BE61-CCBC214104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558884" y="3314367"/>
              <a:ext cx="1144588" cy="2253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9" name="Straight Connector 46">
              <a:extLst>
                <a:ext uri="{FF2B5EF4-FFF2-40B4-BE49-F238E27FC236}">
                  <a16:creationId xmlns:a16="http://schemas.microsoft.com/office/drawing/2014/main" id="{DB93FBCB-CFBE-2A4B-B534-48DF4D5594D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233052" y="3313731"/>
              <a:ext cx="1141061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0" name="Straight Connector 47">
              <a:extLst>
                <a:ext uri="{FF2B5EF4-FFF2-40B4-BE49-F238E27FC236}">
                  <a16:creationId xmlns:a16="http://schemas.microsoft.com/office/drawing/2014/main" id="{799D95F1-817B-814D-B107-0B83032BA3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32304" y="2743200"/>
              <a:ext cx="671279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1" name="Straight Connector 49">
              <a:extLst>
                <a:ext uri="{FF2B5EF4-FFF2-40B4-BE49-F238E27FC236}">
                  <a16:creationId xmlns:a16="http://schemas.microsoft.com/office/drawing/2014/main" id="{57D27FF6-BE7B-4842-82CC-A3FF20CDE4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69793" y="3884261"/>
              <a:ext cx="855993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2" name="Straight Connector 50">
              <a:extLst>
                <a:ext uri="{FF2B5EF4-FFF2-40B4-BE49-F238E27FC236}">
                  <a16:creationId xmlns:a16="http://schemas.microsoft.com/office/drawing/2014/main" id="{62BFA430-4781-1044-9EB4-6775091E86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051240" y="3315494"/>
              <a:ext cx="1144588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3" name="Straight Connector 51">
              <a:extLst>
                <a:ext uri="{FF2B5EF4-FFF2-40B4-BE49-F238E27FC236}">
                  <a16:creationId xmlns:a16="http://schemas.microsoft.com/office/drawing/2014/main" id="{CC70F7AB-5789-1E4A-8DF8-2EBCF84C59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724282" y="3313731"/>
              <a:ext cx="1141061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94" name="Straight Connector 52">
              <a:extLst>
                <a:ext uri="{FF2B5EF4-FFF2-40B4-BE49-F238E27FC236}">
                  <a16:creationId xmlns:a16="http://schemas.microsoft.com/office/drawing/2014/main" id="{A345C01C-F802-B748-A2E7-5151C3ACD7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625786" y="2743200"/>
              <a:ext cx="669027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sp>
        <p:nvSpPr>
          <p:cNvPr id="15366" name="Oval 58">
            <a:extLst>
              <a:ext uri="{FF2B5EF4-FFF2-40B4-BE49-F238E27FC236}">
                <a16:creationId xmlns:a16="http://schemas.microsoft.com/office/drawing/2014/main" id="{D49DD806-299E-294F-81AE-7CADF2503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625" y="3201315"/>
            <a:ext cx="342900" cy="34290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r>
              <a:rPr lang="en-US" sz="1800" b="1">
                <a:latin typeface="Arial" charset="0"/>
                <a:ea typeface="ＭＳ Ｐゴシック" pitchFamily="34" charset="-128"/>
                <a:cs typeface="Arial" charset="0"/>
              </a:rPr>
              <a:t>e</a:t>
            </a:r>
          </a:p>
        </p:txBody>
      </p:sp>
      <p:sp>
        <p:nvSpPr>
          <p:cNvPr id="15367" name="Right Arrow 60">
            <a:extLst>
              <a:ext uri="{FF2B5EF4-FFF2-40B4-BE49-F238E27FC236}">
                <a16:creationId xmlns:a16="http://schemas.microsoft.com/office/drawing/2014/main" id="{9DE4D283-356E-0C4D-B5A3-5AD156EAC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5583" y="3222625"/>
            <a:ext cx="627064" cy="2746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rgbClr val="588DA5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152" name="TextBox 62">
            <a:extLst>
              <a:ext uri="{FF2B5EF4-FFF2-40B4-BE49-F238E27FC236}">
                <a16:creationId xmlns:a16="http://schemas.microsoft.com/office/drawing/2014/main" id="{C439BC6B-C8D4-164E-B36C-E5918275F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919" y="4300537"/>
            <a:ext cx="8158163" cy="915988"/>
          </a:xfrm>
          <a:prstGeom prst="rect">
            <a:avLst/>
          </a:prstGeom>
          <a:noFill/>
          <a:ln w="9525">
            <a:solidFill>
              <a:srgbClr val="FDC96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rPr>
              <a:t>As the number of barriers is increased the electrons see no difference between the actual structure and a structure that is simply modeled as being repeated indefinitely (Periodic).</a:t>
            </a:r>
          </a:p>
        </p:txBody>
      </p:sp>
      <p:grpSp>
        <p:nvGrpSpPr>
          <p:cNvPr id="33802" name="Group 43">
            <a:extLst>
              <a:ext uri="{FF2B5EF4-FFF2-40B4-BE49-F238E27FC236}">
                <a16:creationId xmlns:a16="http://schemas.microsoft.com/office/drawing/2014/main" id="{ED22AA7B-3AAF-8948-B592-A2615D06D8B3}"/>
              </a:ext>
            </a:extLst>
          </p:cNvPr>
          <p:cNvGrpSpPr>
            <a:grpSpLocks/>
          </p:cNvGrpSpPr>
          <p:nvPr/>
        </p:nvGrpSpPr>
        <p:grpSpPr bwMode="auto">
          <a:xfrm>
            <a:off x="740122" y="2674939"/>
            <a:ext cx="2120900" cy="1030287"/>
            <a:chOff x="6278563" y="2743200"/>
            <a:chExt cx="3016250" cy="1144588"/>
          </a:xfrm>
        </p:grpSpPr>
        <p:cxnSp>
          <p:nvCxnSpPr>
            <p:cNvPr id="15379" name="Straight Connector 48">
              <a:extLst>
                <a:ext uri="{FF2B5EF4-FFF2-40B4-BE49-F238E27FC236}">
                  <a16:creationId xmlns:a16="http://schemas.microsoft.com/office/drawing/2014/main" id="{14FFF02B-8694-D241-BECD-9B34E595FF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78563" y="3884261"/>
              <a:ext cx="853400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0" name="Straight Connector 54">
              <a:extLst>
                <a:ext uri="{FF2B5EF4-FFF2-40B4-BE49-F238E27FC236}">
                  <a16:creationId xmlns:a16="http://schemas.microsoft.com/office/drawing/2014/main" id="{55A510DC-ED3E-6449-92BA-B4733A6E091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6557411" y="3315495"/>
              <a:ext cx="1144588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1" name="Straight Connector 55">
              <a:extLst>
                <a:ext uri="{FF2B5EF4-FFF2-40B4-BE49-F238E27FC236}">
                  <a16:creationId xmlns:a16="http://schemas.microsoft.com/office/drawing/2014/main" id="{B2DCB82B-1336-E041-BA20-DC4151D035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7231962" y="3313730"/>
              <a:ext cx="1141061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2" name="Straight Connector 57">
              <a:extLst>
                <a:ext uri="{FF2B5EF4-FFF2-40B4-BE49-F238E27FC236}">
                  <a16:creationId xmlns:a16="http://schemas.microsoft.com/office/drawing/2014/main" id="{8E3B1AA4-CDC9-B24C-8AC0-A024781736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7131963" y="2743200"/>
              <a:ext cx="670529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3" name="Straight Connector 59">
              <a:extLst>
                <a:ext uri="{FF2B5EF4-FFF2-40B4-BE49-F238E27FC236}">
                  <a16:creationId xmlns:a16="http://schemas.microsoft.com/office/drawing/2014/main" id="{2DADAD23-AFC9-C445-8DB5-63835AD5B7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770885" y="3884261"/>
              <a:ext cx="853400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4" name="Straight Connector 61">
              <a:extLst>
                <a:ext uri="{FF2B5EF4-FFF2-40B4-BE49-F238E27FC236}">
                  <a16:creationId xmlns:a16="http://schemas.microsoft.com/office/drawing/2014/main" id="{BC96B9F3-7DCA-584C-818F-5FDFF45BCB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051990" y="3315495"/>
              <a:ext cx="1144588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5" name="Straight Connector 62">
              <a:extLst>
                <a:ext uri="{FF2B5EF4-FFF2-40B4-BE49-F238E27FC236}">
                  <a16:creationId xmlns:a16="http://schemas.microsoft.com/office/drawing/2014/main" id="{41B6922F-D414-A04C-AE12-D8CFBFB9618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8724283" y="3313730"/>
              <a:ext cx="1141061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15386" name="Straight Connector 63">
              <a:extLst>
                <a:ext uri="{FF2B5EF4-FFF2-40B4-BE49-F238E27FC236}">
                  <a16:creationId xmlns:a16="http://schemas.microsoft.com/office/drawing/2014/main" id="{0C7CF68A-F8C7-6A4C-B182-D3D6928509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624285" y="2743200"/>
              <a:ext cx="670528" cy="0"/>
            </a:xfrm>
            <a:prstGeom prst="line">
              <a:avLst/>
            </a:prstGeom>
            <a:noFill/>
            <a:ln w="57150">
              <a:solidFill>
                <a:srgbClr val="000000">
                  <a:alpha val="0"/>
                </a:srgbClr>
              </a:solidFill>
              <a:prstDash val="sysDot"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  <p:sp>
        <p:nvSpPr>
          <p:cNvPr id="49" name="TextBox 62">
            <a:extLst>
              <a:ext uri="{FF2B5EF4-FFF2-40B4-BE49-F238E27FC236}">
                <a16:creationId xmlns:a16="http://schemas.microsoft.com/office/drawing/2014/main" id="{5A710D4D-FCA7-A749-814E-B8565A29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918" y="5343526"/>
            <a:ext cx="8158163" cy="360099"/>
          </a:xfrm>
          <a:prstGeom prst="rect">
            <a:avLst/>
          </a:prstGeom>
          <a:noFill/>
          <a:ln w="9525">
            <a:solidFill>
              <a:srgbClr val="FDC96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lIns="82296" tIns="41148" rIns="82296" bIns="41148"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/>
                <a:cs typeface="ＭＳ Ｐゴシック"/>
              </a:rPr>
              <a:t>Choose the smallest cell to reduce computational work load</a:t>
            </a:r>
          </a:p>
        </p:txBody>
      </p:sp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AC31B083-7F05-CC40-82D6-9067E6650D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3053" y="1981994"/>
          <a:ext cx="359568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833800" imgH="5270500" progId="Equation.DSMT4">
                  <p:embed/>
                </p:oleObj>
              </mc:Choice>
              <mc:Fallback>
                <p:oleObj name="Equation" r:id="rId2" imgW="41833800" imgH="5270500" progId="Equation.DSMT4">
                  <p:embed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AC31B083-7F05-CC40-82D6-9067E6650D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3053" y="1981994"/>
                        <a:ext cx="3595688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05D61C3C-A3B1-1649-A7F0-C9BFBC6A41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1688" y="3159128"/>
          <a:ext cx="248920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60800" imgH="5562600" progId="Equation.DSMT4">
                  <p:embed/>
                </p:oleObj>
              </mc:Choice>
              <mc:Fallback>
                <p:oleObj name="Equation" r:id="rId4" imgW="29260800" imgH="5562600" progId="Equation.DSMT4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05D61C3C-A3B1-1649-A7F0-C9BFBC6A41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1688" y="3159128"/>
                        <a:ext cx="248920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Line 13">
            <a:extLst>
              <a:ext uri="{FF2B5EF4-FFF2-40B4-BE49-F238E27FC236}">
                <a16:creationId xmlns:a16="http://schemas.microsoft.com/office/drawing/2014/main" id="{B66290A2-1E81-0742-BC50-0196E7A53F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6591" y="1979613"/>
            <a:ext cx="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5" name="Straight Connector 56">
            <a:extLst>
              <a:ext uri="{FF2B5EF4-FFF2-40B4-BE49-F238E27FC236}">
                <a16:creationId xmlns:a16="http://schemas.microsoft.com/office/drawing/2014/main" id="{A373CF96-2C83-A845-9D7F-A23B0CEB01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59065" y="1035052"/>
            <a:ext cx="0" cy="1587500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56" name="Straight Connector 65">
            <a:extLst>
              <a:ext uri="{FF2B5EF4-FFF2-40B4-BE49-F238E27FC236}">
                <a16:creationId xmlns:a16="http://schemas.microsoft.com/office/drawing/2014/main" id="{9C0730E0-B74D-5C40-AD3B-30C8C840BA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42144" y="1050930"/>
            <a:ext cx="0" cy="1571623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2704CE1-8EF4-054E-828E-08ECEE71C1CC}"/>
              </a:ext>
            </a:extLst>
          </p:cNvPr>
          <p:cNvSpPr/>
          <p:nvPr/>
        </p:nvSpPr>
        <p:spPr>
          <a:xfrm>
            <a:off x="6434991" y="2716361"/>
            <a:ext cx="22509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Arial" charset="0"/>
                <a:ea typeface="ＭＳ Ｐゴシック"/>
              </a:rPr>
              <a:t>Decays in barriers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58" name="Object 6">
            <a:extLst>
              <a:ext uri="{FF2B5EF4-FFF2-40B4-BE49-F238E27FC236}">
                <a16:creationId xmlns:a16="http://schemas.microsoft.com/office/drawing/2014/main" id="{03112307-6C69-3044-84C0-0F1FF468EF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2651" y="838199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6000" imgH="2120900" progId="Equation.3">
                  <p:embed/>
                </p:oleObj>
              </mc:Choice>
              <mc:Fallback>
                <p:oleObj name="Equation" r:id="rId6" imgW="4826000" imgH="2120900" progId="Equation.3">
                  <p:embed/>
                  <p:pic>
                    <p:nvPicPr>
                      <p:cNvPr id="58" name="Object 6">
                        <a:extLst>
                          <a:ext uri="{FF2B5EF4-FFF2-40B4-BE49-F238E27FC236}">
                            <a16:creationId xmlns:a16="http://schemas.microsoft.com/office/drawing/2014/main" id="{03112307-6C69-3044-84C0-0F1FF468EF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651" y="838199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CEAD7744-32B9-CE44-BC23-DD1CE8A9C90E}"/>
              </a:ext>
            </a:extLst>
          </p:cNvPr>
          <p:cNvSpPr/>
          <p:nvPr/>
        </p:nvSpPr>
        <p:spPr>
          <a:xfrm>
            <a:off x="6368457" y="1571331"/>
            <a:ext cx="32768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 charset="0"/>
                <a:ea typeface="ＭＳ Ｐゴシック"/>
              </a:rPr>
              <a:t>Propagation above barriers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0" name="Oval 58">
            <a:extLst>
              <a:ext uri="{FF2B5EF4-FFF2-40B4-BE49-F238E27FC236}">
                <a16:creationId xmlns:a16="http://schemas.microsoft.com/office/drawing/2014/main" id="{8146B9CA-C198-BD41-B947-991F95FCD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2742" y="1993316"/>
            <a:ext cx="342900" cy="34290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r>
              <a:rPr lang="en-US" sz="1800" b="1">
                <a:latin typeface="Arial" charset="0"/>
                <a:ea typeface="ＭＳ Ｐゴシック" pitchFamily="34" charset="-128"/>
                <a:cs typeface="Arial" charset="0"/>
              </a:rPr>
              <a:t>e</a:t>
            </a:r>
          </a:p>
        </p:txBody>
      </p:sp>
      <p:sp>
        <p:nvSpPr>
          <p:cNvPr id="61" name="Right Arrow 60">
            <a:extLst>
              <a:ext uri="{FF2B5EF4-FFF2-40B4-BE49-F238E27FC236}">
                <a16:creationId xmlns:a16="http://schemas.microsoft.com/office/drawing/2014/main" id="{192D4794-9190-7A46-AFB8-565A6407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3700" y="2014626"/>
            <a:ext cx="627064" cy="27463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rgbClr val="588DA5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82296" tIns="41148" rIns="82296" bIns="41148"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92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Line 4">
            <a:extLst>
              <a:ext uri="{FF2B5EF4-FFF2-40B4-BE49-F238E27FC236}">
                <a16:creationId xmlns:a16="http://schemas.microsoft.com/office/drawing/2014/main" id="{2A45A849-7EA9-B448-9D99-C19C9CDA04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87789" y="2057401"/>
            <a:ext cx="15875" cy="2041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58D96514-0718-AA46-8366-F4F2CEA68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3988" y="2895600"/>
            <a:ext cx="760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U(x)</a:t>
            </a:r>
          </a:p>
        </p:txBody>
      </p:sp>
      <p:sp>
        <p:nvSpPr>
          <p:cNvPr id="1031" name="Text Box 6">
            <a:extLst>
              <a:ext uri="{FF2B5EF4-FFF2-40B4-BE49-F238E27FC236}">
                <a16:creationId xmlns:a16="http://schemas.microsoft.com/office/drawing/2014/main" id="{A63FBE2E-9DED-044F-AFAC-F0486C812D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0438" y="21336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1032" name="Line 7">
            <a:extLst>
              <a:ext uri="{FF2B5EF4-FFF2-40B4-BE49-F238E27FC236}">
                <a16:creationId xmlns:a16="http://schemas.microsoft.com/office/drawing/2014/main" id="{BDFEF295-2E94-084F-9A1D-69A0EC623C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90964" y="4098926"/>
            <a:ext cx="4035425" cy="1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36167DE-DB46-0640-A9F0-7B9D5411B7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1676400"/>
          <a:ext cx="359568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833800" imgH="5270500" progId="Equation.DSMT4">
                  <p:embed/>
                </p:oleObj>
              </mc:Choice>
              <mc:Fallback>
                <p:oleObj name="Equation" r:id="rId2" imgW="41833800" imgH="52705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36167DE-DB46-0640-A9F0-7B9D5411B7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676400"/>
                        <a:ext cx="3595688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27456AE-64BF-3E44-BB6E-361A971DEA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2195514"/>
          <a:ext cx="248920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260800" imgH="5562600" progId="Equation.DSMT4">
                  <p:embed/>
                </p:oleObj>
              </mc:Choice>
              <mc:Fallback>
                <p:oleObj name="Equation" r:id="rId4" imgW="29260800" imgH="55626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327456AE-64BF-3E44-BB6E-361A971DEA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195514"/>
                        <a:ext cx="248920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10">
            <a:extLst>
              <a:ext uri="{FF2B5EF4-FFF2-40B4-BE49-F238E27FC236}">
                <a16:creationId xmlns:a16="http://schemas.microsoft.com/office/drawing/2014/main" id="{D59FF1A6-D477-FB45-A0AA-BBACE66B7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589" y="5575301"/>
            <a:ext cx="7050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>
                <a:latin typeface="Comic Sans MS" panose="030F0902030302020204" pitchFamily="66" charset="0"/>
              </a:rPr>
              <a:t>But  N atoms have two 2N unknown constants to find ….   </a:t>
            </a:r>
          </a:p>
          <a:p>
            <a:pPr algn="ctr" eaLnBrk="1" hangingPunct="1"/>
            <a:r>
              <a:rPr lang="en-US" altLang="en-US" sz="2000">
                <a:latin typeface="Comic Sans MS" panose="030F0902030302020204" pitchFamily="66" charset="0"/>
              </a:rPr>
              <a:t>For large N, isn’t there a better way ?   </a:t>
            </a:r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949ADA74-C9C0-4241-920B-50F39B7675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2209800"/>
            <a:ext cx="0" cy="762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3">
            <a:extLst>
              <a:ext uri="{FF2B5EF4-FFF2-40B4-BE49-F238E27FC236}">
                <a16:creationId xmlns:a16="http://schemas.microsoft.com/office/drawing/2014/main" id="{0819793E-5222-8A4D-8F34-ACCE226C8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2590800"/>
            <a:ext cx="0" cy="4572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2661CC9-B2DD-DE45-A47B-545FF42D2353}"/>
              </a:ext>
            </a:extLst>
          </p:cNvPr>
          <p:cNvCxnSpPr/>
          <p:nvPr/>
        </p:nvCxnSpPr>
        <p:spPr>
          <a:xfrm>
            <a:off x="5283201" y="4252914"/>
            <a:ext cx="276225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82F4D7D-5D2A-2F41-80B6-16DBB709B791}"/>
              </a:ext>
            </a:extLst>
          </p:cNvPr>
          <p:cNvCxnSpPr/>
          <p:nvPr/>
        </p:nvCxnSpPr>
        <p:spPr>
          <a:xfrm>
            <a:off x="5551488" y="4259264"/>
            <a:ext cx="550862" cy="95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9DB1828-D1AC-B44D-872D-E9432F5F7A52}"/>
              </a:ext>
            </a:extLst>
          </p:cNvPr>
          <p:cNvSpPr txBox="1"/>
          <p:nvPr/>
        </p:nvSpPr>
        <p:spPr>
          <a:xfrm>
            <a:off x="5243359" y="4227513"/>
            <a:ext cx="3273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00BA21-A687-464A-9021-5EC803E44D48}"/>
              </a:ext>
            </a:extLst>
          </p:cNvPr>
          <p:cNvSpPr txBox="1"/>
          <p:nvPr/>
        </p:nvSpPr>
        <p:spPr>
          <a:xfrm>
            <a:off x="5703889" y="4233863"/>
            <a:ext cx="3270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latin typeface="+mn-lt"/>
              </a:rPr>
              <a:t>b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74F3671-7806-F94E-8D04-63B1F93E6EB7}"/>
              </a:ext>
            </a:extLst>
          </p:cNvPr>
          <p:cNvCxnSpPr/>
          <p:nvPr/>
        </p:nvCxnSpPr>
        <p:spPr>
          <a:xfrm>
            <a:off x="5270500" y="4708525"/>
            <a:ext cx="81915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317E0C-3AB0-C04F-BB7F-0040F05A26BC}"/>
              </a:ext>
            </a:extLst>
          </p:cNvPr>
          <p:cNvCxnSpPr/>
          <p:nvPr/>
        </p:nvCxnSpPr>
        <p:spPr>
          <a:xfrm rot="5400000">
            <a:off x="4962525" y="4476750"/>
            <a:ext cx="6350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7DC7FF9-6771-134E-99DA-9CAA3D6B6C6A}"/>
              </a:ext>
            </a:extLst>
          </p:cNvPr>
          <p:cNvCxnSpPr/>
          <p:nvPr/>
        </p:nvCxnSpPr>
        <p:spPr>
          <a:xfrm rot="5400000">
            <a:off x="5773738" y="4510088"/>
            <a:ext cx="635000" cy="6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4282E70-23D0-A342-B0DA-51BFBD1F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89" y="4735513"/>
            <a:ext cx="923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alibri" panose="020F0502020204030204" pitchFamily="34" charset="0"/>
              </a:rPr>
              <a:t>L=a+b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94E583E-ECA0-4C41-B97C-85AA006D6C07}"/>
              </a:ext>
            </a:extLst>
          </p:cNvPr>
          <p:cNvSpPr/>
          <p:nvPr/>
        </p:nvSpPr>
        <p:spPr>
          <a:xfrm>
            <a:off x="3937001" y="3033714"/>
            <a:ext cx="3762375" cy="1038225"/>
          </a:xfrm>
          <a:custGeom>
            <a:avLst/>
            <a:gdLst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19350 w 3762375"/>
              <a:gd name="connsiteY12" fmla="*/ 19050 h 1038225"/>
              <a:gd name="connsiteX13" fmla="*/ 2971800 w 3762375"/>
              <a:gd name="connsiteY13" fmla="*/ 19050 h 1038225"/>
              <a:gd name="connsiteX14" fmla="*/ 2971800 w 3762375"/>
              <a:gd name="connsiteY14" fmla="*/ 962025 h 1038225"/>
              <a:gd name="connsiteX15" fmla="*/ 3238500 w 3762375"/>
              <a:gd name="connsiteY15" fmla="*/ 942975 h 1038225"/>
              <a:gd name="connsiteX16" fmla="*/ 3238500 w 3762375"/>
              <a:gd name="connsiteY16" fmla="*/ 19050 h 1038225"/>
              <a:gd name="connsiteX17" fmla="*/ 3752850 w 3762375"/>
              <a:gd name="connsiteY17" fmla="*/ 9525 h 1038225"/>
              <a:gd name="connsiteX18" fmla="*/ 3762375 w 3762375"/>
              <a:gd name="connsiteY18" fmla="*/ 1038225 h 1038225"/>
              <a:gd name="connsiteX19" fmla="*/ 0 w 3762375"/>
              <a:gd name="connsiteY19" fmla="*/ 1028700 h 1038225"/>
              <a:gd name="connsiteX20" fmla="*/ 0 w 3762375"/>
              <a:gd name="connsiteY20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62375" h="1038225">
                <a:moveTo>
                  <a:pt x="0" y="9525"/>
                </a:moveTo>
                <a:lnTo>
                  <a:pt x="542925" y="9525"/>
                </a:lnTo>
                <a:lnTo>
                  <a:pt x="533400" y="952500"/>
                </a:lnTo>
                <a:lnTo>
                  <a:pt x="800100" y="952500"/>
                </a:lnTo>
                <a:lnTo>
                  <a:pt x="800100" y="19050"/>
                </a:lnTo>
                <a:lnTo>
                  <a:pt x="1352550" y="19050"/>
                </a:lnTo>
                <a:lnTo>
                  <a:pt x="1362075" y="942975"/>
                </a:lnTo>
                <a:lnTo>
                  <a:pt x="1619250" y="942975"/>
                </a:lnTo>
                <a:lnTo>
                  <a:pt x="1619250" y="0"/>
                </a:lnTo>
                <a:lnTo>
                  <a:pt x="2152650" y="0"/>
                </a:lnTo>
                <a:lnTo>
                  <a:pt x="2152650" y="952500"/>
                </a:lnTo>
                <a:lnTo>
                  <a:pt x="2428875" y="942975"/>
                </a:lnTo>
                <a:lnTo>
                  <a:pt x="2426848" y="938922"/>
                </a:lnTo>
                <a:cubicBezTo>
                  <a:pt x="2424349" y="632298"/>
                  <a:pt x="2421849" y="325674"/>
                  <a:pt x="2419350" y="19050"/>
                </a:cubicBezTo>
                <a:lnTo>
                  <a:pt x="2971800" y="19050"/>
                </a:lnTo>
                <a:lnTo>
                  <a:pt x="2971800" y="962025"/>
                </a:lnTo>
                <a:lnTo>
                  <a:pt x="3238500" y="942975"/>
                </a:lnTo>
                <a:lnTo>
                  <a:pt x="3238500" y="19050"/>
                </a:lnTo>
                <a:lnTo>
                  <a:pt x="3752850" y="9525"/>
                </a:lnTo>
                <a:lnTo>
                  <a:pt x="3762375" y="1038225"/>
                </a:lnTo>
                <a:lnTo>
                  <a:pt x="0" y="1028700"/>
                </a:lnTo>
                <a:lnTo>
                  <a:pt x="0" y="9525"/>
                </a:lnTo>
                <a:close/>
              </a:path>
            </a:pathLst>
          </a:cu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045" name="Freeform 4">
            <a:extLst>
              <a:ext uri="{FF2B5EF4-FFF2-40B4-BE49-F238E27FC236}">
                <a16:creationId xmlns:a16="http://schemas.microsoft.com/office/drawing/2014/main" id="{E776EA59-BB27-7944-A7E1-02AEF206D987}"/>
              </a:ext>
            </a:extLst>
          </p:cNvPr>
          <p:cNvSpPr>
            <a:spLocks/>
          </p:cNvSpPr>
          <p:nvPr/>
        </p:nvSpPr>
        <p:spPr bwMode="auto">
          <a:xfrm>
            <a:off x="3913188" y="3043238"/>
            <a:ext cx="3778250" cy="938212"/>
          </a:xfrm>
          <a:custGeom>
            <a:avLst/>
            <a:gdLst>
              <a:gd name="T0" fmla="*/ 0 w 1344"/>
              <a:gd name="T1" fmla="*/ 0 h 192"/>
              <a:gd name="T2" fmla="*/ 1517344227 w 1344"/>
              <a:gd name="T3" fmla="*/ 0 h 192"/>
              <a:gd name="T4" fmla="*/ 151734422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6" name="Line 11">
            <a:extLst>
              <a:ext uri="{FF2B5EF4-FFF2-40B4-BE49-F238E27FC236}">
                <a16:creationId xmlns:a16="http://schemas.microsoft.com/office/drawing/2014/main" id="{7CB3F16A-04F1-F24A-87F8-904ED2EEB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54488" y="3251200"/>
            <a:ext cx="3276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Finally an (almost) Real Problem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48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5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568936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568936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425936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425936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559536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559536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538648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730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1108436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4927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529249"/>
            <a:ext cx="54561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483335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489686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500733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512004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5007336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93113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4016735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956536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956536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505337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602266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719624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719624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1233848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1233848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864079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5A10C4-857C-E74E-9F90-4890714E7ED9}"/>
              </a:ext>
            </a:extLst>
          </p:cNvPr>
          <p:cNvGrpSpPr/>
          <p:nvPr/>
        </p:nvGrpSpPr>
        <p:grpSpPr>
          <a:xfrm>
            <a:off x="6537035" y="5506395"/>
            <a:ext cx="2746581" cy="117757"/>
            <a:chOff x="1088383" y="2853108"/>
            <a:chExt cx="1606505" cy="89590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D609091-3B41-DD4A-897C-BA46ED1120E7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9B16E8E-33CB-9644-9C9D-03EBDE66DF4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Freeform 31">
            <a:extLst>
              <a:ext uri="{FF2B5EF4-FFF2-40B4-BE49-F238E27FC236}">
                <a16:creationId xmlns:a16="http://schemas.microsoft.com/office/drawing/2014/main" id="{3D6AA447-9615-104C-8774-02D2E00C9EBD}"/>
              </a:ext>
            </a:extLst>
          </p:cNvPr>
          <p:cNvSpPr>
            <a:spLocks/>
          </p:cNvSpPr>
          <p:nvPr/>
        </p:nvSpPr>
        <p:spPr bwMode="auto">
          <a:xfrm>
            <a:off x="6346031" y="780128"/>
            <a:ext cx="2139212" cy="324280"/>
          </a:xfrm>
          <a:custGeom>
            <a:avLst/>
            <a:gdLst>
              <a:gd name="T0" fmla="*/ 0 w 1344"/>
              <a:gd name="T1" fmla="*/ 0 h 192"/>
              <a:gd name="T2" fmla="*/ 2147483647 w 1344"/>
              <a:gd name="T3" fmla="*/ 0 h 192"/>
              <a:gd name="T4" fmla="*/ 214748364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FCE79538-6A29-0D4E-84EE-03B14B399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4488" y="98329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42" name="Oval 46">
            <a:extLst>
              <a:ext uri="{FF2B5EF4-FFF2-40B4-BE49-F238E27FC236}">
                <a16:creationId xmlns:a16="http://schemas.microsoft.com/office/drawing/2014/main" id="{2AA08796-8EA9-0D47-9FF5-C21C09C08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2935" y="855865"/>
            <a:ext cx="76200" cy="76200"/>
          </a:xfrm>
          <a:prstGeom prst="ellipse">
            <a:avLst/>
          </a:prstGeom>
          <a:solidFill>
            <a:srgbClr val="00B0F0"/>
          </a:solidFill>
          <a:ln w="9525">
            <a:solidFill>
              <a:srgbClr val="00B0F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0E3107D-E0F0-3E4A-873F-0744C07D6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4460" y="855866"/>
            <a:ext cx="152400" cy="14067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>
            <a:outerShdw blurRad="63500" sx="999" sy="999" rotWithShape="0">
              <a:srgbClr val="000000">
                <a:alpha val="74998"/>
              </a:srgbClr>
            </a:outerShdw>
          </a:effectLst>
        </p:spPr>
        <p:txBody>
          <a:bodyPr lIns="84306" tIns="42153" rIns="84306" bIns="42153" anchor="ctr"/>
          <a:lstStyle/>
          <a:p>
            <a:pPr algn="ctr" defTabSz="844083">
              <a:defRPr/>
            </a:pPr>
            <a:endParaRPr lang="en-US" sz="2215">
              <a:solidFill>
                <a:srgbClr val="FFFFFF"/>
              </a:solidFill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7269711-490E-B04C-95F9-4D5709828CD4}"/>
              </a:ext>
            </a:extLst>
          </p:cNvPr>
          <p:cNvGrpSpPr/>
          <p:nvPr/>
        </p:nvGrpSpPr>
        <p:grpSpPr>
          <a:xfrm>
            <a:off x="4441182" y="532421"/>
            <a:ext cx="1606505" cy="89590"/>
            <a:chOff x="1088383" y="2853108"/>
            <a:chExt cx="1606505" cy="89590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A19860EF-31FA-894D-B276-9EAFC155691B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BB041749-8D77-CD45-9F0A-DECB6E9A0774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8E3513F-88F9-9146-8202-F499DF5CA345}"/>
              </a:ext>
            </a:extLst>
          </p:cNvPr>
          <p:cNvSpPr/>
          <p:nvPr/>
        </p:nvSpPr>
        <p:spPr>
          <a:xfrm>
            <a:off x="4587466" y="794882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0090DF6-1A20-B94B-8138-576D941BD7AC}"/>
              </a:ext>
            </a:extLst>
          </p:cNvPr>
          <p:cNvSpPr/>
          <p:nvPr/>
        </p:nvSpPr>
        <p:spPr>
          <a:xfrm>
            <a:off x="8969467" y="2568030"/>
            <a:ext cx="1196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2AB487-80D1-5446-A042-B2817EDD1847}"/>
              </a:ext>
            </a:extLst>
          </p:cNvPr>
          <p:cNvSpPr/>
          <p:nvPr/>
        </p:nvSpPr>
        <p:spPr>
          <a:xfrm>
            <a:off x="6103042" y="2172644"/>
            <a:ext cx="45576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Edge =&gt; huge number of cells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5CF130-B029-CA4C-8C57-04364CB100DC}"/>
              </a:ext>
            </a:extLst>
          </p:cNvPr>
          <p:cNvSpPr/>
          <p:nvPr/>
        </p:nvSpPr>
        <p:spPr>
          <a:xfrm>
            <a:off x="2310347" y="2214612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Bloch Theorem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DEC599-67B9-2849-9DC9-31B8ADD4B471}"/>
              </a:ext>
            </a:extLst>
          </p:cNvPr>
          <p:cNvSpPr/>
          <p:nvPr/>
        </p:nvSpPr>
        <p:spPr>
          <a:xfrm>
            <a:off x="4943850" y="4043481"/>
            <a:ext cx="568937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Interface =&gt; interfaces in periodic cell</a:t>
            </a:r>
            <a:endParaRPr lang="en-US" b="1" dirty="0">
              <a:solidFill>
                <a:srgbClr val="FF0000"/>
              </a:solidFill>
            </a:endParaRPr>
          </a:p>
        </p:txBody>
      </p:sp>
      <p:grpSp>
        <p:nvGrpSpPr>
          <p:cNvPr id="55" name="Group 38">
            <a:extLst>
              <a:ext uri="{FF2B5EF4-FFF2-40B4-BE49-F238E27FC236}">
                <a16:creationId xmlns:a16="http://schemas.microsoft.com/office/drawing/2014/main" id="{0A78A40F-8FD5-CC43-B578-8AAFFE31016E}"/>
              </a:ext>
            </a:extLst>
          </p:cNvPr>
          <p:cNvGrpSpPr>
            <a:grpSpLocks/>
          </p:cNvGrpSpPr>
          <p:nvPr/>
        </p:nvGrpSpPr>
        <p:grpSpPr bwMode="auto">
          <a:xfrm>
            <a:off x="6665809" y="831158"/>
            <a:ext cx="1690910" cy="246580"/>
            <a:chOff x="279400" y="2743200"/>
            <a:chExt cx="4538663" cy="1144588"/>
          </a:xfrm>
        </p:grpSpPr>
        <p:cxnSp>
          <p:nvCxnSpPr>
            <p:cNvPr id="56" name="Straight Connector 3">
              <a:extLst>
                <a:ext uri="{FF2B5EF4-FFF2-40B4-BE49-F238E27FC236}">
                  <a16:creationId xmlns:a16="http://schemas.microsoft.com/office/drawing/2014/main" id="{82B50529-4644-434B-A459-8D4DD6B320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9400" y="3884261"/>
              <a:ext cx="854515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7" name="Straight Connector 7">
              <a:extLst>
                <a:ext uri="{FF2B5EF4-FFF2-40B4-BE49-F238E27FC236}">
                  <a16:creationId xmlns:a16="http://schemas.microsoft.com/office/drawing/2014/main" id="{3038D034-EB69-FB4E-9AEB-9FA8E0A2DA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559457" y="3315494"/>
              <a:ext cx="1144588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8" name="Straight Connector 10">
              <a:extLst>
                <a:ext uri="{FF2B5EF4-FFF2-40B4-BE49-F238E27FC236}">
                  <a16:creationId xmlns:a16="http://schemas.microsoft.com/office/drawing/2014/main" id="{CAF09A42-6E27-4246-84FE-5444F0DC5A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1234016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59" name="Straight Connector 19">
              <a:extLst>
                <a:ext uri="{FF2B5EF4-FFF2-40B4-BE49-F238E27FC236}">
                  <a16:creationId xmlns:a16="http://schemas.microsoft.com/office/drawing/2014/main" id="{051E3E44-35B2-EF4C-B209-033CFFC067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33915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0" name="Straight Connector 29">
              <a:extLst>
                <a:ext uri="{FF2B5EF4-FFF2-40B4-BE49-F238E27FC236}">
                  <a16:creationId xmlns:a16="http://schemas.microsoft.com/office/drawing/2014/main" id="{6808BC24-4865-2246-B6C7-087E7E4851B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2914" y="3884261"/>
              <a:ext cx="854514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1" name="Straight Connector 30">
              <a:extLst>
                <a:ext uri="{FF2B5EF4-FFF2-40B4-BE49-F238E27FC236}">
                  <a16:creationId xmlns:a16="http://schemas.microsoft.com/office/drawing/2014/main" id="{49F978D7-5BF5-DF48-BECA-DC22CDD28AE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061889" y="3314412"/>
              <a:ext cx="1144588" cy="2164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2" name="Straight Connector 31">
              <a:extLst>
                <a:ext uri="{FF2B5EF4-FFF2-40B4-BE49-F238E27FC236}">
                  <a16:creationId xmlns:a16="http://schemas.microsoft.com/office/drawing/2014/main" id="{595A5F92-E781-0247-BA05-69C975E96BA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2737529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3" name="Straight Connector 32">
              <a:extLst>
                <a:ext uri="{FF2B5EF4-FFF2-40B4-BE49-F238E27FC236}">
                  <a16:creationId xmlns:a16="http://schemas.microsoft.com/office/drawing/2014/main" id="{BF1FCA0C-977A-F840-9E72-5B5A36E302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7428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4" name="Straight Connector 34">
              <a:extLst>
                <a:ext uri="{FF2B5EF4-FFF2-40B4-BE49-F238E27FC236}">
                  <a16:creationId xmlns:a16="http://schemas.microsoft.com/office/drawing/2014/main" id="{D0E27A35-C505-794C-A731-633CA8F53AB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92917" y="3884261"/>
              <a:ext cx="854514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5" name="Straight Connector 35">
              <a:extLst>
                <a:ext uri="{FF2B5EF4-FFF2-40B4-BE49-F238E27FC236}">
                  <a16:creationId xmlns:a16="http://schemas.microsoft.com/office/drawing/2014/main" id="{D9B272D2-4F7C-8848-A5DA-1F83DEC38E5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572975" y="3315494"/>
              <a:ext cx="1144588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6" name="Straight Connector 36">
              <a:extLst>
                <a:ext uri="{FF2B5EF4-FFF2-40B4-BE49-F238E27FC236}">
                  <a16:creationId xmlns:a16="http://schemas.microsoft.com/office/drawing/2014/main" id="{255ADC36-CCC1-A049-9BAF-FEEE1CB1DFD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247532" y="3313731"/>
              <a:ext cx="1141061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  <p:cxnSp>
          <p:nvCxnSpPr>
            <p:cNvPr id="67" name="Straight Connector 37">
              <a:extLst>
                <a:ext uri="{FF2B5EF4-FFF2-40B4-BE49-F238E27FC236}">
                  <a16:creationId xmlns:a16="http://schemas.microsoft.com/office/drawing/2014/main" id="{60D59C6E-A299-AA49-AF90-6457F171046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147431" y="2743200"/>
              <a:ext cx="670632" cy="0"/>
            </a:xfrm>
            <a:prstGeom prst="line">
              <a:avLst/>
            </a:prstGeom>
            <a:noFill/>
            <a:ln w="57150">
              <a:noFill/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65055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>
            <a:extLst>
              <a:ext uri="{FF2B5EF4-FFF2-40B4-BE49-F238E27FC236}">
                <a16:creationId xmlns:a16="http://schemas.microsoft.com/office/drawing/2014/main" id="{8EE4B26D-983A-8542-8AE2-04887E9B4FED}"/>
              </a:ext>
            </a:extLst>
          </p:cNvPr>
          <p:cNvSpPr/>
          <p:nvPr/>
        </p:nvSpPr>
        <p:spPr>
          <a:xfrm>
            <a:off x="4214813" y="2054411"/>
            <a:ext cx="3762375" cy="1038225"/>
          </a:xfrm>
          <a:custGeom>
            <a:avLst/>
            <a:gdLst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19350 w 3762375"/>
              <a:gd name="connsiteY12" fmla="*/ 19050 h 1038225"/>
              <a:gd name="connsiteX13" fmla="*/ 2971800 w 3762375"/>
              <a:gd name="connsiteY13" fmla="*/ 19050 h 1038225"/>
              <a:gd name="connsiteX14" fmla="*/ 2971800 w 3762375"/>
              <a:gd name="connsiteY14" fmla="*/ 962025 h 1038225"/>
              <a:gd name="connsiteX15" fmla="*/ 3238500 w 3762375"/>
              <a:gd name="connsiteY15" fmla="*/ 942975 h 1038225"/>
              <a:gd name="connsiteX16" fmla="*/ 3238500 w 3762375"/>
              <a:gd name="connsiteY16" fmla="*/ 19050 h 1038225"/>
              <a:gd name="connsiteX17" fmla="*/ 3752850 w 3762375"/>
              <a:gd name="connsiteY17" fmla="*/ 9525 h 1038225"/>
              <a:gd name="connsiteX18" fmla="*/ 3762375 w 3762375"/>
              <a:gd name="connsiteY18" fmla="*/ 1038225 h 1038225"/>
              <a:gd name="connsiteX19" fmla="*/ 0 w 3762375"/>
              <a:gd name="connsiteY19" fmla="*/ 1028700 h 1038225"/>
              <a:gd name="connsiteX20" fmla="*/ 0 w 3762375"/>
              <a:gd name="connsiteY20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62375" h="1038225">
                <a:moveTo>
                  <a:pt x="0" y="9525"/>
                </a:moveTo>
                <a:lnTo>
                  <a:pt x="542925" y="9525"/>
                </a:lnTo>
                <a:lnTo>
                  <a:pt x="533400" y="952500"/>
                </a:lnTo>
                <a:lnTo>
                  <a:pt x="800100" y="952500"/>
                </a:lnTo>
                <a:lnTo>
                  <a:pt x="800100" y="19050"/>
                </a:lnTo>
                <a:lnTo>
                  <a:pt x="1352550" y="19050"/>
                </a:lnTo>
                <a:lnTo>
                  <a:pt x="1362075" y="942975"/>
                </a:lnTo>
                <a:lnTo>
                  <a:pt x="1619250" y="942975"/>
                </a:lnTo>
                <a:lnTo>
                  <a:pt x="1619250" y="0"/>
                </a:lnTo>
                <a:lnTo>
                  <a:pt x="2152650" y="0"/>
                </a:lnTo>
                <a:lnTo>
                  <a:pt x="2152650" y="952500"/>
                </a:lnTo>
                <a:lnTo>
                  <a:pt x="2428875" y="942975"/>
                </a:lnTo>
                <a:lnTo>
                  <a:pt x="2426848" y="938922"/>
                </a:lnTo>
                <a:cubicBezTo>
                  <a:pt x="2424349" y="632298"/>
                  <a:pt x="2421849" y="325674"/>
                  <a:pt x="2419350" y="19050"/>
                </a:cubicBezTo>
                <a:lnTo>
                  <a:pt x="2971800" y="19050"/>
                </a:lnTo>
                <a:lnTo>
                  <a:pt x="2971800" y="962025"/>
                </a:lnTo>
                <a:lnTo>
                  <a:pt x="3238500" y="942975"/>
                </a:lnTo>
                <a:lnTo>
                  <a:pt x="3238500" y="19050"/>
                </a:lnTo>
                <a:lnTo>
                  <a:pt x="3752850" y="9525"/>
                </a:lnTo>
                <a:lnTo>
                  <a:pt x="3762375" y="1038225"/>
                </a:lnTo>
                <a:lnTo>
                  <a:pt x="0" y="1028700"/>
                </a:lnTo>
                <a:lnTo>
                  <a:pt x="0" y="9525"/>
                </a:lnTo>
                <a:close/>
              </a:path>
            </a:pathLst>
          </a:cu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078" name="Line 4">
            <a:extLst>
              <a:ext uri="{FF2B5EF4-FFF2-40B4-BE49-F238E27FC236}">
                <a16:creationId xmlns:a16="http://schemas.microsoft.com/office/drawing/2014/main" id="{241A81C8-E627-4648-8EDC-95DBB3647E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41788" y="1032061"/>
            <a:ext cx="15875" cy="2041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Text Box 5">
            <a:extLst>
              <a:ext uri="{FF2B5EF4-FFF2-40B4-BE49-F238E27FC236}">
                <a16:creationId xmlns:a16="http://schemas.microsoft.com/office/drawing/2014/main" id="{B2077699-0B8F-B943-A440-10671BE05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7988" y="1875024"/>
            <a:ext cx="7665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U(x)</a:t>
            </a:r>
          </a:p>
        </p:txBody>
      </p:sp>
      <p:sp>
        <p:nvSpPr>
          <p:cNvPr id="3080" name="Text Box 6">
            <a:extLst>
              <a:ext uri="{FF2B5EF4-FFF2-40B4-BE49-F238E27FC236}">
                <a16:creationId xmlns:a16="http://schemas.microsoft.com/office/drawing/2014/main" id="{7E73E268-BB42-F449-810F-4760446EF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438" y="1113023"/>
            <a:ext cx="341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081" name="Line 7">
            <a:extLst>
              <a:ext uri="{FF2B5EF4-FFF2-40B4-BE49-F238E27FC236}">
                <a16:creationId xmlns:a16="http://schemas.microsoft.com/office/drawing/2014/main" id="{7441DB37-E2E8-5747-AA25-1CA5339A1A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4963" y="3073586"/>
            <a:ext cx="4035425" cy="1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4" name="Object 10">
            <a:extLst>
              <a:ext uri="{FF2B5EF4-FFF2-40B4-BE49-F238E27FC236}">
                <a16:creationId xmlns:a16="http://schemas.microsoft.com/office/drawing/2014/main" id="{D5E58CBB-E67E-8A49-9CFC-DCFBBA8B95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4468" y="4141972"/>
          <a:ext cx="3052763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845000" imgH="6438900" progId="Equation.DSMT4">
                  <p:embed/>
                </p:oleObj>
              </mc:Choice>
              <mc:Fallback>
                <p:oleObj name="Equation" r:id="rId2" imgW="29845000" imgH="6438900" progId="Equation.DSMT4">
                  <p:embed/>
                  <p:pic>
                    <p:nvPicPr>
                      <p:cNvPr id="34" name="Object 10">
                        <a:extLst>
                          <a:ext uri="{FF2B5EF4-FFF2-40B4-BE49-F238E27FC236}">
                            <a16:creationId xmlns:a16="http://schemas.microsoft.com/office/drawing/2014/main" id="{D5E58CBB-E67E-8A49-9CFC-DCFBBA8B95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4468" y="4141972"/>
                        <a:ext cx="3052763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52940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" name="Text Box 10">
            <a:extLst>
              <a:ext uri="{FF2B5EF4-FFF2-40B4-BE49-F238E27FC236}">
                <a16:creationId xmlns:a16="http://schemas.microsoft.com/office/drawing/2014/main" id="{7691F151-AC94-424F-A7AD-DC68A7C2C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3788" y="1178111"/>
            <a:ext cx="3375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U(x)=U(x+a+b)=U(x+L)</a:t>
            </a:r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D7237BC5-B2A1-C246-B043-B85D0C76B2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30837" y="3225986"/>
            <a:ext cx="996950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63E59568-46F6-3043-A6F7-F8193AE650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3387" y="316566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5" name="Line 13">
            <a:extLst>
              <a:ext uri="{FF2B5EF4-FFF2-40B4-BE49-F238E27FC236}">
                <a16:creationId xmlns:a16="http://schemas.microsoft.com/office/drawing/2014/main" id="{1BD01BF9-D797-794F-ACE0-EFBC5E690C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2787" y="316566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6" name="Line 14">
            <a:extLst>
              <a:ext uri="{FF2B5EF4-FFF2-40B4-BE49-F238E27FC236}">
                <a16:creationId xmlns:a16="http://schemas.microsoft.com/office/drawing/2014/main" id="{0AEF2BEA-46A7-2D4F-8B50-D631115EB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6187" y="316566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0FCB5416-3E04-1C44-A502-CA639A8D0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7037" y="3156136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Maiandra GD" panose="020E0502030308020204" pitchFamily="34" charset="77"/>
              </a:rPr>
              <a:t>a</a:t>
            </a:r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5B218829-4579-4E4B-8BDE-34B296587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2487" y="3164073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Maiandra GD" panose="020E0502030308020204" pitchFamily="34" charset="77"/>
              </a:rPr>
              <a:t>b</a:t>
            </a:r>
          </a:p>
        </p:txBody>
      </p:sp>
      <p:sp>
        <p:nvSpPr>
          <p:cNvPr id="3089" name="Line 17">
            <a:extLst>
              <a:ext uri="{FF2B5EF4-FFF2-40B4-BE49-F238E27FC236}">
                <a16:creationId xmlns:a16="http://schemas.microsoft.com/office/drawing/2014/main" id="{16C9EB16-B582-4C46-9625-98919CC904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37187" y="167976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0" name="Line 18">
            <a:extLst>
              <a:ext uri="{FF2B5EF4-FFF2-40B4-BE49-F238E27FC236}">
                <a16:creationId xmlns:a16="http://schemas.microsoft.com/office/drawing/2014/main" id="{A5931B5D-100D-3E44-B187-BB7173A50A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99187" y="167976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44" name="Object 20">
            <a:extLst>
              <a:ext uri="{FF2B5EF4-FFF2-40B4-BE49-F238E27FC236}">
                <a16:creationId xmlns:a16="http://schemas.microsoft.com/office/drawing/2014/main" id="{DB7FE359-65CC-DA40-8B41-CF443D9002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02505" y="4156260"/>
          <a:ext cx="333851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384500" imgH="5270500" progId="Equation.DSMT4">
                  <p:embed/>
                </p:oleObj>
              </mc:Choice>
              <mc:Fallback>
                <p:oleObj name="Equation" r:id="rId4" imgW="28384500" imgH="5270500" progId="Equation.DSMT4">
                  <p:embed/>
                  <p:pic>
                    <p:nvPicPr>
                      <p:cNvPr id="44" name="Object 20">
                        <a:extLst>
                          <a:ext uri="{FF2B5EF4-FFF2-40B4-BE49-F238E27FC236}">
                            <a16:creationId xmlns:a16="http://schemas.microsoft.com/office/drawing/2014/main" id="{DB7FE359-65CC-DA40-8B41-CF443D9002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2505" y="4156260"/>
                        <a:ext cx="3338512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Freeform 20">
            <a:extLst>
              <a:ext uri="{FF2B5EF4-FFF2-40B4-BE49-F238E27FC236}">
                <a16:creationId xmlns:a16="http://schemas.microsoft.com/office/drawing/2014/main" id="{B5F9DE3F-F6C9-024F-90D0-3AAD0F6DA744}"/>
              </a:ext>
            </a:extLst>
          </p:cNvPr>
          <p:cNvSpPr>
            <a:spLocks/>
          </p:cNvSpPr>
          <p:nvPr/>
        </p:nvSpPr>
        <p:spPr bwMode="auto">
          <a:xfrm rot="15227565" flipH="1">
            <a:off x="9393266" y="4739267"/>
            <a:ext cx="304800" cy="457200"/>
          </a:xfrm>
          <a:custGeom>
            <a:avLst/>
            <a:gdLst>
              <a:gd name="T0" fmla="*/ 120967511 w 768"/>
              <a:gd name="T1" fmla="*/ 0 h 432"/>
              <a:gd name="T2" fmla="*/ 37802344 w 768"/>
              <a:gd name="T3" fmla="*/ 161290021 h 432"/>
              <a:gd name="T4" fmla="*/ 37802344 w 768"/>
              <a:gd name="T5" fmla="*/ 322580041 h 432"/>
              <a:gd name="T6" fmla="*/ 0 w 768"/>
              <a:gd name="T7" fmla="*/ 483869996 h 432"/>
              <a:gd name="T8" fmla="*/ 0 60000 65536"/>
              <a:gd name="T9" fmla="*/ 0 60000 65536"/>
              <a:gd name="T10" fmla="*/ 0 60000 65536"/>
              <a:gd name="T11" fmla="*/ 0 60000 65536"/>
              <a:gd name="T12" fmla="*/ 0 w 768"/>
              <a:gd name="T13" fmla="*/ 0 h 432"/>
              <a:gd name="T14" fmla="*/ 768 w 768"/>
              <a:gd name="T15" fmla="*/ 432 h 43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8" h="432">
                <a:moveTo>
                  <a:pt x="768" y="0"/>
                </a:moveTo>
                <a:cubicBezTo>
                  <a:pt x="548" y="48"/>
                  <a:pt x="328" y="96"/>
                  <a:pt x="240" y="144"/>
                </a:cubicBezTo>
                <a:cubicBezTo>
                  <a:pt x="152" y="192"/>
                  <a:pt x="280" y="240"/>
                  <a:pt x="240" y="288"/>
                </a:cubicBezTo>
                <a:cubicBezTo>
                  <a:pt x="200" y="336"/>
                  <a:pt x="100" y="384"/>
                  <a:pt x="0" y="432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Text Box 21">
            <a:extLst>
              <a:ext uri="{FF2B5EF4-FFF2-40B4-BE49-F238E27FC236}">
                <a16:creationId xmlns:a16="http://schemas.microsoft.com/office/drawing/2014/main" id="{D0F448FE-3CA1-6A4A-BE5E-2C93549A1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7602" y="5059548"/>
            <a:ext cx="24048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atin typeface="+mn-lt"/>
              </a:rPr>
              <a:t>not our old (k)</a:t>
            </a:r>
          </a:p>
        </p:txBody>
      </p:sp>
      <p:sp>
        <p:nvSpPr>
          <p:cNvPr id="47" name="AutoShape 22">
            <a:extLst>
              <a:ext uri="{FF2B5EF4-FFF2-40B4-BE49-F238E27FC236}">
                <a16:creationId xmlns:a16="http://schemas.microsoft.com/office/drawing/2014/main" id="{18A0C547-5E41-5B41-8EE2-1D80EE961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9505" y="4340409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A42F1BAE-1EDD-3E44-8D38-9D253F218172}"/>
              </a:ext>
            </a:extLst>
          </p:cNvPr>
          <p:cNvSpPr>
            <a:spLocks/>
          </p:cNvSpPr>
          <p:nvPr/>
        </p:nvSpPr>
        <p:spPr bwMode="auto">
          <a:xfrm>
            <a:off x="4565650" y="2225861"/>
            <a:ext cx="3200400" cy="282575"/>
          </a:xfrm>
          <a:custGeom>
            <a:avLst/>
            <a:gdLst>
              <a:gd name="T0" fmla="*/ 0 w 2016"/>
              <a:gd name="T1" fmla="*/ 2147483647 h 96"/>
              <a:gd name="T2" fmla="*/ 2147483647 w 2016"/>
              <a:gd name="T3" fmla="*/ 0 h 96"/>
              <a:gd name="T4" fmla="*/ 2147483647 w 2016"/>
              <a:gd name="T5" fmla="*/ 2147483647 h 96"/>
              <a:gd name="T6" fmla="*/ 2147483647 w 2016"/>
              <a:gd name="T7" fmla="*/ 0 h 96"/>
              <a:gd name="T8" fmla="*/ 2147483647 w 2016"/>
              <a:gd name="T9" fmla="*/ 2147483647 h 96"/>
              <a:gd name="T10" fmla="*/ 2147483647 w 2016"/>
              <a:gd name="T11" fmla="*/ 0 h 96"/>
              <a:gd name="T12" fmla="*/ 2147483647 w 2016"/>
              <a:gd name="T13" fmla="*/ 2147483647 h 96"/>
              <a:gd name="T14" fmla="*/ 2147483647 w 2016"/>
              <a:gd name="T15" fmla="*/ 0 h 96"/>
              <a:gd name="T16" fmla="*/ 2147483647 w 2016"/>
              <a:gd name="T17" fmla="*/ 2147483647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16"/>
              <a:gd name="T28" fmla="*/ 0 h 96"/>
              <a:gd name="T29" fmla="*/ 2016 w 2016"/>
              <a:gd name="T30" fmla="*/ 96 h 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16" h="96">
                <a:moveTo>
                  <a:pt x="0" y="96"/>
                </a:moveTo>
                <a:cubicBezTo>
                  <a:pt x="56" y="48"/>
                  <a:pt x="112" y="0"/>
                  <a:pt x="192" y="0"/>
                </a:cubicBezTo>
                <a:cubicBezTo>
                  <a:pt x="272" y="0"/>
                  <a:pt x="392" y="96"/>
                  <a:pt x="480" y="96"/>
                </a:cubicBezTo>
                <a:cubicBezTo>
                  <a:pt x="568" y="96"/>
                  <a:pt x="640" y="0"/>
                  <a:pt x="720" y="0"/>
                </a:cubicBezTo>
                <a:cubicBezTo>
                  <a:pt x="800" y="0"/>
                  <a:pt x="880" y="96"/>
                  <a:pt x="960" y="96"/>
                </a:cubicBezTo>
                <a:cubicBezTo>
                  <a:pt x="1040" y="96"/>
                  <a:pt x="1112" y="0"/>
                  <a:pt x="1200" y="0"/>
                </a:cubicBezTo>
                <a:cubicBezTo>
                  <a:pt x="1288" y="0"/>
                  <a:pt x="1400" y="96"/>
                  <a:pt x="1488" y="96"/>
                </a:cubicBezTo>
                <a:cubicBezTo>
                  <a:pt x="1576" y="96"/>
                  <a:pt x="1640" y="0"/>
                  <a:pt x="1728" y="0"/>
                </a:cubicBezTo>
                <a:cubicBezTo>
                  <a:pt x="1816" y="0"/>
                  <a:pt x="1916" y="48"/>
                  <a:pt x="2016" y="9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95" name="Freeform 4">
            <a:extLst>
              <a:ext uri="{FF2B5EF4-FFF2-40B4-BE49-F238E27FC236}">
                <a16:creationId xmlns:a16="http://schemas.microsoft.com/office/drawing/2014/main" id="{B7A6505A-3F05-9945-BD59-5549A1C7F55A}"/>
              </a:ext>
            </a:extLst>
          </p:cNvPr>
          <p:cNvSpPr>
            <a:spLocks/>
          </p:cNvSpPr>
          <p:nvPr/>
        </p:nvSpPr>
        <p:spPr bwMode="auto">
          <a:xfrm>
            <a:off x="4192588" y="2079811"/>
            <a:ext cx="3776663" cy="938213"/>
          </a:xfrm>
          <a:custGeom>
            <a:avLst/>
            <a:gdLst>
              <a:gd name="T0" fmla="*/ 0 w 1344"/>
              <a:gd name="T1" fmla="*/ 0 h 192"/>
              <a:gd name="T2" fmla="*/ 1516069015 w 1344"/>
              <a:gd name="T3" fmla="*/ 0 h 192"/>
              <a:gd name="T4" fmla="*/ 1516069015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Text Box 21">
            <a:extLst>
              <a:ext uri="{FF2B5EF4-FFF2-40B4-BE49-F238E27FC236}">
                <a16:creationId xmlns:a16="http://schemas.microsoft.com/office/drawing/2014/main" id="{615B7624-EBDA-B344-8FBC-7728B7F83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349" y="4757718"/>
            <a:ext cx="37561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>
                <a:latin typeface="+mn-lt"/>
              </a:rPr>
              <a:t> =some period length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5A2F6-35A7-B047-82E5-8D21423E3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Periodic U(x) and Bloch’s Theorem Periodic U(x) and Bloch’s Theorem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67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Line 3">
            <a:extLst>
              <a:ext uri="{FF2B5EF4-FFF2-40B4-BE49-F238E27FC236}">
                <a16:creationId xmlns:a16="http://schemas.microsoft.com/office/drawing/2014/main" id="{29177567-A07D-274A-A5B8-E1C6D2B2699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4100" y="3905250"/>
            <a:ext cx="800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Line 5">
            <a:extLst>
              <a:ext uri="{FF2B5EF4-FFF2-40B4-BE49-F238E27FC236}">
                <a16:creationId xmlns:a16="http://schemas.microsoft.com/office/drawing/2014/main" id="{25B33688-06DA-9E43-9776-32836323DFD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19351" y="1998664"/>
            <a:ext cx="15875" cy="1660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9" name="Text Box 7">
            <a:extLst>
              <a:ext uri="{FF2B5EF4-FFF2-40B4-BE49-F238E27FC236}">
                <a16:creationId xmlns:a16="http://schemas.microsoft.com/office/drawing/2014/main" id="{BD70A2AC-9987-0A4B-8D17-578340F7E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9300" y="219075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16" name="Oval 34">
            <a:extLst>
              <a:ext uri="{FF2B5EF4-FFF2-40B4-BE49-F238E27FC236}">
                <a16:creationId xmlns:a16="http://schemas.microsoft.com/office/drawing/2014/main" id="{D3626417-A2C0-7745-8302-96DB1BECE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7" name="Oval 35">
            <a:extLst>
              <a:ext uri="{FF2B5EF4-FFF2-40B4-BE49-F238E27FC236}">
                <a16:creationId xmlns:a16="http://schemas.microsoft.com/office/drawing/2014/main" id="{88460E5F-0492-FD40-AD39-462521B16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59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12" name="Oval 36">
            <a:extLst>
              <a:ext uri="{FF2B5EF4-FFF2-40B4-BE49-F238E27FC236}">
                <a16:creationId xmlns:a16="http://schemas.microsoft.com/office/drawing/2014/main" id="{A33F4550-C746-5C49-99A2-A6199EDED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379095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9" name="Oval 37">
            <a:extLst>
              <a:ext uri="{FF2B5EF4-FFF2-40B4-BE49-F238E27FC236}">
                <a16:creationId xmlns:a16="http://schemas.microsoft.com/office/drawing/2014/main" id="{8AD85D41-9009-5448-8EC2-4F44D4F19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83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0" name="Oval 38">
            <a:extLst>
              <a:ext uri="{FF2B5EF4-FFF2-40B4-BE49-F238E27FC236}">
                <a16:creationId xmlns:a16="http://schemas.microsoft.com/office/drawing/2014/main" id="{6E04FF8C-029E-BE46-914E-5C76111B9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15" name="Oval 39">
            <a:extLst>
              <a:ext uri="{FF2B5EF4-FFF2-40B4-BE49-F238E27FC236}">
                <a16:creationId xmlns:a16="http://schemas.microsoft.com/office/drawing/2014/main" id="{158B1B9F-D730-D147-80E2-77C84DAA8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1700" y="3790950"/>
            <a:ext cx="228600" cy="228600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2" name="Oval 40">
            <a:extLst>
              <a:ext uri="{FF2B5EF4-FFF2-40B4-BE49-F238E27FC236}">
                <a16:creationId xmlns:a16="http://schemas.microsoft.com/office/drawing/2014/main" id="{D5EE1487-C577-0F46-A649-710118F60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63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23" name="Oval 41">
            <a:extLst>
              <a:ext uri="{FF2B5EF4-FFF2-40B4-BE49-F238E27FC236}">
                <a16:creationId xmlns:a16="http://schemas.microsoft.com/office/drawing/2014/main" id="{E929E91A-B345-4246-BF76-EE43C10FE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18" name="Oval 42">
            <a:extLst>
              <a:ext uri="{FF2B5EF4-FFF2-40B4-BE49-F238E27FC236}">
                <a16:creationId xmlns:a16="http://schemas.microsoft.com/office/drawing/2014/main" id="{1F431BC0-0B9E-2340-A723-7D30CE5C9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3790950"/>
            <a:ext cx="228600" cy="2286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5" name="Oval 43">
            <a:extLst>
              <a:ext uri="{FF2B5EF4-FFF2-40B4-BE49-F238E27FC236}">
                <a16:creationId xmlns:a16="http://schemas.microsoft.com/office/drawing/2014/main" id="{ECBDCF39-C737-0E42-9D54-3404114AF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300" y="3790950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20" name="Text Box 45">
            <a:extLst>
              <a:ext uri="{FF2B5EF4-FFF2-40B4-BE49-F238E27FC236}">
                <a16:creationId xmlns:a16="http://schemas.microsoft.com/office/drawing/2014/main" id="{EC379402-BD18-0443-A67D-7F9232A63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689" y="3736975"/>
            <a:ext cx="32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1</a:t>
            </a:r>
          </a:p>
        </p:txBody>
      </p:sp>
      <p:sp>
        <p:nvSpPr>
          <p:cNvPr id="4121" name="Text Box 47">
            <a:extLst>
              <a:ext uri="{FF2B5EF4-FFF2-40B4-BE49-F238E27FC236}">
                <a16:creationId xmlns:a16="http://schemas.microsoft.com/office/drawing/2014/main" id="{E49F53E5-93E9-F24B-9653-350C27200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76" y="3736975"/>
            <a:ext cx="320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3</a:t>
            </a:r>
          </a:p>
        </p:txBody>
      </p:sp>
      <p:sp>
        <p:nvSpPr>
          <p:cNvPr id="4122" name="Text Box 48">
            <a:extLst>
              <a:ext uri="{FF2B5EF4-FFF2-40B4-BE49-F238E27FC236}">
                <a16:creationId xmlns:a16="http://schemas.microsoft.com/office/drawing/2014/main" id="{14F7662B-F7D8-DC4F-AF0F-F82A41BBF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025" y="3257551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N</a:t>
            </a:r>
          </a:p>
        </p:txBody>
      </p:sp>
      <p:sp>
        <p:nvSpPr>
          <p:cNvPr id="4123" name="Text Box 6">
            <a:extLst>
              <a:ext uri="{FF2B5EF4-FFF2-40B4-BE49-F238E27FC236}">
                <a16:creationId xmlns:a16="http://schemas.microsoft.com/office/drawing/2014/main" id="{999D1414-DF3D-7640-B8FF-31BA617F3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5701" y="2286000"/>
            <a:ext cx="760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U(x)</a:t>
            </a:r>
          </a:p>
        </p:txBody>
      </p:sp>
      <p:graphicFrame>
        <p:nvGraphicFramePr>
          <p:cNvPr id="4098" name="Object 21">
            <a:extLst>
              <a:ext uri="{FF2B5EF4-FFF2-40B4-BE49-F238E27FC236}">
                <a16:creationId xmlns:a16="http://schemas.microsoft.com/office/drawing/2014/main" id="{D5996209-0EC3-E849-9F54-E59C2B216C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4541839"/>
          <a:ext cx="3062287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676600" imgH="5270500" progId="Equation.DSMT4">
                  <p:embed/>
                </p:oleObj>
              </mc:Choice>
              <mc:Fallback>
                <p:oleObj name="Equation" r:id="rId2" imgW="28676600" imgH="5270500" progId="Equation.DSMT4">
                  <p:embed/>
                  <p:pic>
                    <p:nvPicPr>
                      <p:cNvPr id="4098" name="Object 21">
                        <a:extLst>
                          <a:ext uri="{FF2B5EF4-FFF2-40B4-BE49-F238E27FC236}">
                            <a16:creationId xmlns:a16="http://schemas.microsoft.com/office/drawing/2014/main" id="{D5996209-0EC3-E849-9F54-E59C2B216C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4541839"/>
                        <a:ext cx="3062287" cy="566737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9779" name="Object 22">
            <a:extLst>
              <a:ext uri="{FF2B5EF4-FFF2-40B4-BE49-F238E27FC236}">
                <a16:creationId xmlns:a16="http://schemas.microsoft.com/office/drawing/2014/main" id="{6E1951DA-64A8-D447-A9C0-CD5854895D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0050" y="4478338"/>
          <a:ext cx="37846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699700" imgH="5270500" progId="Equation.DSMT4">
                  <p:embed/>
                </p:oleObj>
              </mc:Choice>
              <mc:Fallback>
                <p:oleObj name="Equation" r:id="rId4" imgW="35699700" imgH="5270500" progId="Equation.DSMT4">
                  <p:embed/>
                  <p:pic>
                    <p:nvPicPr>
                      <p:cNvPr id="2379779" name="Object 22">
                        <a:extLst>
                          <a:ext uri="{FF2B5EF4-FFF2-40B4-BE49-F238E27FC236}">
                            <a16:creationId xmlns:a16="http://schemas.microsoft.com/office/drawing/2014/main" id="{6E1951DA-64A8-D447-A9C0-CD5854895D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0050" y="4478338"/>
                        <a:ext cx="3784600" cy="565150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23">
            <a:extLst>
              <a:ext uri="{FF2B5EF4-FFF2-40B4-BE49-F238E27FC236}">
                <a16:creationId xmlns:a16="http://schemas.microsoft.com/office/drawing/2014/main" id="{15BD40E4-01B5-D948-AD41-C11C0114A4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95476" y="1044575"/>
          <a:ext cx="842963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99400" imgH="4686300" progId="Equation.DSMT4">
                  <p:embed/>
                </p:oleObj>
              </mc:Choice>
              <mc:Fallback>
                <p:oleObj name="Equation" r:id="rId6" imgW="7899400" imgH="4686300" progId="Equation.DSMT4">
                  <p:embed/>
                  <p:pic>
                    <p:nvPicPr>
                      <p:cNvPr id="4100" name="Object 23">
                        <a:extLst>
                          <a:ext uri="{FF2B5EF4-FFF2-40B4-BE49-F238E27FC236}">
                            <a16:creationId xmlns:a16="http://schemas.microsoft.com/office/drawing/2014/main" id="{15BD40E4-01B5-D948-AD41-C11C0114A4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6" y="1044575"/>
                        <a:ext cx="842963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24">
            <a:extLst>
              <a:ext uri="{FF2B5EF4-FFF2-40B4-BE49-F238E27FC236}">
                <a16:creationId xmlns:a16="http://schemas.microsoft.com/office/drawing/2014/main" id="{4CFC19B0-A1A0-D740-987F-CA647CC6B3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3738" y="1185864"/>
          <a:ext cx="14033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169900" imgH="4686300" progId="Equation.DSMT4">
                  <p:embed/>
                </p:oleObj>
              </mc:Choice>
              <mc:Fallback>
                <p:oleObj name="Equation" r:id="rId8" imgW="13169900" imgH="4686300" progId="Equation.DSMT4">
                  <p:embed/>
                  <p:pic>
                    <p:nvPicPr>
                      <p:cNvPr id="4101" name="Object 24">
                        <a:extLst>
                          <a:ext uri="{FF2B5EF4-FFF2-40B4-BE49-F238E27FC236}">
                            <a16:creationId xmlns:a16="http://schemas.microsoft.com/office/drawing/2014/main" id="{4CFC19B0-A1A0-D740-987F-CA647CC6B3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3738" y="1185864"/>
                        <a:ext cx="140335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DA9A617-4413-6746-AE0A-40BF39F1D7D6}"/>
              </a:ext>
            </a:extLst>
          </p:cNvPr>
          <p:cNvCxnSpPr/>
          <p:nvPr/>
        </p:nvCxnSpPr>
        <p:spPr>
          <a:xfrm rot="16200000" flipH="1">
            <a:off x="2403476" y="1633538"/>
            <a:ext cx="792162" cy="4746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A87FF380-0B73-2D43-8577-8FDC9AA9C212}"/>
              </a:ext>
            </a:extLst>
          </p:cNvPr>
          <p:cNvSpPr/>
          <p:nvPr/>
        </p:nvSpPr>
        <p:spPr>
          <a:xfrm>
            <a:off x="3071813" y="2230439"/>
            <a:ext cx="2500312" cy="280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C9F1462-1AE9-114E-8E73-FCFBB7AC0856}"/>
              </a:ext>
            </a:extLst>
          </p:cNvPr>
          <p:cNvCxnSpPr/>
          <p:nvPr/>
        </p:nvCxnSpPr>
        <p:spPr>
          <a:xfrm rot="5400000">
            <a:off x="3365500" y="2206625"/>
            <a:ext cx="1035050" cy="127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50">
            <a:extLst>
              <a:ext uri="{FF2B5EF4-FFF2-40B4-BE49-F238E27FC236}">
                <a16:creationId xmlns:a16="http://schemas.microsoft.com/office/drawing/2014/main" id="{F8357DCF-3518-EB47-A798-271BD818C6FA}"/>
              </a:ext>
            </a:extLst>
          </p:cNvPr>
          <p:cNvGrpSpPr>
            <a:grpSpLocks/>
          </p:cNvGrpSpPr>
          <p:nvPr/>
        </p:nvGrpSpPr>
        <p:grpSpPr bwMode="auto">
          <a:xfrm>
            <a:off x="4668839" y="1754188"/>
            <a:ext cx="1997075" cy="952500"/>
            <a:chOff x="3145536" y="1754061"/>
            <a:chExt cx="1996257" cy="952563"/>
          </a:xfrm>
        </p:grpSpPr>
        <p:graphicFrame>
          <p:nvGraphicFramePr>
            <p:cNvPr id="4105" name="Object 29">
              <a:extLst>
                <a:ext uri="{FF2B5EF4-FFF2-40B4-BE49-F238E27FC236}">
                  <a16:creationId xmlns:a16="http://schemas.microsoft.com/office/drawing/2014/main" id="{3A658CF6-EDE8-C24A-BF78-87506250CE0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48596" y="1754061"/>
            <a:ext cx="1593197" cy="503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4922500" imgH="4686300" progId="Equation.DSMT4">
                    <p:embed/>
                  </p:oleObj>
                </mc:Choice>
                <mc:Fallback>
                  <p:oleObj name="Equation" r:id="rId10" imgW="14922500" imgH="4686300" progId="Equation.DSMT4">
                    <p:embed/>
                    <p:pic>
                      <p:nvPicPr>
                        <p:cNvPr id="4105" name="Object 29">
                          <a:extLst>
                            <a:ext uri="{FF2B5EF4-FFF2-40B4-BE49-F238E27FC236}">
                              <a16:creationId xmlns:a16="http://schemas.microsoft.com/office/drawing/2014/main" id="{3A658CF6-EDE8-C24A-BF78-87506250CE0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8596" y="1754061"/>
                          <a:ext cx="1593197" cy="503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CCFF99">
                                  <a:alpha val="47842"/>
                                </a:srgbClr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D95E4E5-7715-6347-8B06-C63E8C45F192}"/>
                </a:ext>
              </a:extLst>
            </p:cNvPr>
            <p:cNvCxnSpPr/>
            <p:nvPr/>
          </p:nvCxnSpPr>
          <p:spPr>
            <a:xfrm rot="5400000">
              <a:off x="3077973" y="2261390"/>
              <a:ext cx="512797" cy="3776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79785" name="Object 31">
            <a:extLst>
              <a:ext uri="{FF2B5EF4-FFF2-40B4-BE49-F238E27FC236}">
                <a16:creationId xmlns:a16="http://schemas.microsoft.com/office/drawing/2014/main" id="{04A23B89-4663-9B4F-B2A1-F270BCBD6E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7975" y="5864225"/>
          <a:ext cx="421798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473900" imgH="5270500" progId="Equation.DSMT4">
                  <p:embed/>
                </p:oleObj>
              </mc:Choice>
              <mc:Fallback>
                <p:oleObj name="Equation" r:id="rId12" imgW="32473900" imgH="5270500" progId="Equation.DSMT4">
                  <p:embed/>
                  <p:pic>
                    <p:nvPicPr>
                      <p:cNvPr id="2379785" name="Object 31">
                        <a:extLst>
                          <a:ext uri="{FF2B5EF4-FFF2-40B4-BE49-F238E27FC236}">
                            <a16:creationId xmlns:a16="http://schemas.microsoft.com/office/drawing/2014/main" id="{04A23B89-4663-9B4F-B2A1-F270BCBD6E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5864225"/>
                        <a:ext cx="4217988" cy="687388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9786" name="Object 32">
            <a:extLst>
              <a:ext uri="{FF2B5EF4-FFF2-40B4-BE49-F238E27FC236}">
                <a16:creationId xmlns:a16="http://schemas.microsoft.com/office/drawing/2014/main" id="{6E4A21B4-C731-C949-B170-6F718F1D8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2038" y="1652589"/>
          <a:ext cx="1655762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506700" imgH="4686300" progId="Equation.DSMT4">
                  <p:embed/>
                </p:oleObj>
              </mc:Choice>
              <mc:Fallback>
                <p:oleObj name="Equation" r:id="rId14" imgW="15506700" imgH="4686300" progId="Equation.DSMT4">
                  <p:embed/>
                  <p:pic>
                    <p:nvPicPr>
                      <p:cNvPr id="2379786" name="Object 32">
                        <a:extLst>
                          <a:ext uri="{FF2B5EF4-FFF2-40B4-BE49-F238E27FC236}">
                            <a16:creationId xmlns:a16="http://schemas.microsoft.com/office/drawing/2014/main" id="{6E4A21B4-C731-C949-B170-6F718F1D8C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2038" y="1652589"/>
                        <a:ext cx="1655762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CB3472B-902E-494D-896B-10EB94609A3A}"/>
              </a:ext>
            </a:extLst>
          </p:cNvPr>
          <p:cNvCxnSpPr/>
          <p:nvPr/>
        </p:nvCxnSpPr>
        <p:spPr>
          <a:xfrm rot="5400000">
            <a:off x="9455151" y="2713038"/>
            <a:ext cx="1000125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51">
            <a:extLst>
              <a:ext uri="{FF2B5EF4-FFF2-40B4-BE49-F238E27FC236}">
                <a16:creationId xmlns:a16="http://schemas.microsoft.com/office/drawing/2014/main" id="{7E2E3CB1-DA1F-1848-BD7E-74CBE1DF9E0E}"/>
              </a:ext>
            </a:extLst>
          </p:cNvPr>
          <p:cNvSpPr/>
          <p:nvPr/>
        </p:nvSpPr>
        <p:spPr>
          <a:xfrm>
            <a:off x="2455864" y="2605089"/>
            <a:ext cx="3762375" cy="1038225"/>
          </a:xfrm>
          <a:custGeom>
            <a:avLst/>
            <a:gdLst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19350 w 3762375"/>
              <a:gd name="connsiteY12" fmla="*/ 19050 h 1038225"/>
              <a:gd name="connsiteX13" fmla="*/ 2971800 w 3762375"/>
              <a:gd name="connsiteY13" fmla="*/ 19050 h 1038225"/>
              <a:gd name="connsiteX14" fmla="*/ 2971800 w 3762375"/>
              <a:gd name="connsiteY14" fmla="*/ 962025 h 1038225"/>
              <a:gd name="connsiteX15" fmla="*/ 3238500 w 3762375"/>
              <a:gd name="connsiteY15" fmla="*/ 942975 h 1038225"/>
              <a:gd name="connsiteX16" fmla="*/ 3238500 w 3762375"/>
              <a:gd name="connsiteY16" fmla="*/ 19050 h 1038225"/>
              <a:gd name="connsiteX17" fmla="*/ 3752850 w 3762375"/>
              <a:gd name="connsiteY17" fmla="*/ 9525 h 1038225"/>
              <a:gd name="connsiteX18" fmla="*/ 3762375 w 3762375"/>
              <a:gd name="connsiteY18" fmla="*/ 1038225 h 1038225"/>
              <a:gd name="connsiteX19" fmla="*/ 0 w 3762375"/>
              <a:gd name="connsiteY19" fmla="*/ 1028700 h 1038225"/>
              <a:gd name="connsiteX20" fmla="*/ 0 w 3762375"/>
              <a:gd name="connsiteY20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62375" h="1038225">
                <a:moveTo>
                  <a:pt x="0" y="9525"/>
                </a:moveTo>
                <a:lnTo>
                  <a:pt x="542925" y="9525"/>
                </a:lnTo>
                <a:lnTo>
                  <a:pt x="533400" y="952500"/>
                </a:lnTo>
                <a:lnTo>
                  <a:pt x="800100" y="952500"/>
                </a:lnTo>
                <a:lnTo>
                  <a:pt x="800100" y="19050"/>
                </a:lnTo>
                <a:lnTo>
                  <a:pt x="1352550" y="19050"/>
                </a:lnTo>
                <a:lnTo>
                  <a:pt x="1362075" y="942975"/>
                </a:lnTo>
                <a:lnTo>
                  <a:pt x="1619250" y="942975"/>
                </a:lnTo>
                <a:lnTo>
                  <a:pt x="1619250" y="0"/>
                </a:lnTo>
                <a:lnTo>
                  <a:pt x="2152650" y="0"/>
                </a:lnTo>
                <a:lnTo>
                  <a:pt x="2152650" y="952500"/>
                </a:lnTo>
                <a:lnTo>
                  <a:pt x="2428875" y="942975"/>
                </a:lnTo>
                <a:lnTo>
                  <a:pt x="2426848" y="938922"/>
                </a:lnTo>
                <a:cubicBezTo>
                  <a:pt x="2424349" y="632298"/>
                  <a:pt x="2421849" y="325674"/>
                  <a:pt x="2419350" y="19050"/>
                </a:cubicBezTo>
                <a:lnTo>
                  <a:pt x="2971800" y="19050"/>
                </a:lnTo>
                <a:lnTo>
                  <a:pt x="2971800" y="962025"/>
                </a:lnTo>
                <a:lnTo>
                  <a:pt x="3238500" y="942975"/>
                </a:lnTo>
                <a:lnTo>
                  <a:pt x="3238500" y="19050"/>
                </a:lnTo>
                <a:lnTo>
                  <a:pt x="3752850" y="9525"/>
                </a:lnTo>
                <a:lnTo>
                  <a:pt x="3762375" y="1038225"/>
                </a:lnTo>
                <a:lnTo>
                  <a:pt x="0" y="1028700"/>
                </a:lnTo>
                <a:lnTo>
                  <a:pt x="0" y="9525"/>
                </a:lnTo>
                <a:close/>
              </a:path>
            </a:pathLst>
          </a:cu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30" name="Line 7">
            <a:extLst>
              <a:ext uri="{FF2B5EF4-FFF2-40B4-BE49-F238E27FC236}">
                <a16:creationId xmlns:a16="http://schemas.microsoft.com/office/drawing/2014/main" id="{960B7891-7CDA-6947-8A6B-B09EB8518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4426" y="3624264"/>
            <a:ext cx="4035425" cy="1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1" name="Freeform 8">
            <a:extLst>
              <a:ext uri="{FF2B5EF4-FFF2-40B4-BE49-F238E27FC236}">
                <a16:creationId xmlns:a16="http://schemas.microsoft.com/office/drawing/2014/main" id="{0F4ACC33-F476-5E40-A551-9CB6D2DFD0A8}"/>
              </a:ext>
            </a:extLst>
          </p:cNvPr>
          <p:cNvSpPr>
            <a:spLocks/>
          </p:cNvSpPr>
          <p:nvPr/>
        </p:nvSpPr>
        <p:spPr bwMode="auto">
          <a:xfrm>
            <a:off x="2806700" y="2776539"/>
            <a:ext cx="3200400" cy="282575"/>
          </a:xfrm>
          <a:custGeom>
            <a:avLst/>
            <a:gdLst>
              <a:gd name="T0" fmla="*/ 0 w 2016"/>
              <a:gd name="T1" fmla="*/ 2147483647 h 96"/>
              <a:gd name="T2" fmla="*/ 2147483647 w 2016"/>
              <a:gd name="T3" fmla="*/ 0 h 96"/>
              <a:gd name="T4" fmla="*/ 2147483647 w 2016"/>
              <a:gd name="T5" fmla="*/ 2147483647 h 96"/>
              <a:gd name="T6" fmla="*/ 2147483647 w 2016"/>
              <a:gd name="T7" fmla="*/ 0 h 96"/>
              <a:gd name="T8" fmla="*/ 2147483647 w 2016"/>
              <a:gd name="T9" fmla="*/ 2147483647 h 96"/>
              <a:gd name="T10" fmla="*/ 2147483647 w 2016"/>
              <a:gd name="T11" fmla="*/ 0 h 96"/>
              <a:gd name="T12" fmla="*/ 2147483647 w 2016"/>
              <a:gd name="T13" fmla="*/ 2147483647 h 96"/>
              <a:gd name="T14" fmla="*/ 2147483647 w 2016"/>
              <a:gd name="T15" fmla="*/ 0 h 96"/>
              <a:gd name="T16" fmla="*/ 2147483647 w 2016"/>
              <a:gd name="T17" fmla="*/ 2147483647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16"/>
              <a:gd name="T28" fmla="*/ 0 h 96"/>
              <a:gd name="T29" fmla="*/ 2016 w 2016"/>
              <a:gd name="T30" fmla="*/ 96 h 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16" h="96">
                <a:moveTo>
                  <a:pt x="0" y="96"/>
                </a:moveTo>
                <a:cubicBezTo>
                  <a:pt x="56" y="48"/>
                  <a:pt x="112" y="0"/>
                  <a:pt x="192" y="0"/>
                </a:cubicBezTo>
                <a:cubicBezTo>
                  <a:pt x="272" y="0"/>
                  <a:pt x="392" y="96"/>
                  <a:pt x="480" y="96"/>
                </a:cubicBezTo>
                <a:cubicBezTo>
                  <a:pt x="568" y="96"/>
                  <a:pt x="640" y="0"/>
                  <a:pt x="720" y="0"/>
                </a:cubicBezTo>
                <a:cubicBezTo>
                  <a:pt x="800" y="0"/>
                  <a:pt x="880" y="96"/>
                  <a:pt x="960" y="96"/>
                </a:cubicBezTo>
                <a:cubicBezTo>
                  <a:pt x="1040" y="96"/>
                  <a:pt x="1112" y="0"/>
                  <a:pt x="1200" y="0"/>
                </a:cubicBezTo>
                <a:cubicBezTo>
                  <a:pt x="1288" y="0"/>
                  <a:pt x="1400" y="96"/>
                  <a:pt x="1488" y="96"/>
                </a:cubicBezTo>
                <a:cubicBezTo>
                  <a:pt x="1576" y="96"/>
                  <a:pt x="1640" y="0"/>
                  <a:pt x="1728" y="0"/>
                </a:cubicBezTo>
                <a:cubicBezTo>
                  <a:pt x="1816" y="0"/>
                  <a:pt x="1916" y="48"/>
                  <a:pt x="2016" y="9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32" name="Freeform 4">
            <a:extLst>
              <a:ext uri="{FF2B5EF4-FFF2-40B4-BE49-F238E27FC236}">
                <a16:creationId xmlns:a16="http://schemas.microsoft.com/office/drawing/2014/main" id="{47C0A5FB-97A3-4248-9AEE-0BF0C96287B1}"/>
              </a:ext>
            </a:extLst>
          </p:cNvPr>
          <p:cNvSpPr>
            <a:spLocks/>
          </p:cNvSpPr>
          <p:nvPr/>
        </p:nvSpPr>
        <p:spPr bwMode="auto">
          <a:xfrm>
            <a:off x="2432050" y="2630488"/>
            <a:ext cx="3778250" cy="938212"/>
          </a:xfrm>
          <a:custGeom>
            <a:avLst/>
            <a:gdLst>
              <a:gd name="T0" fmla="*/ 0 w 1344"/>
              <a:gd name="T1" fmla="*/ 0 h 192"/>
              <a:gd name="T2" fmla="*/ 1517344227 w 1344"/>
              <a:gd name="T3" fmla="*/ 0 h 192"/>
              <a:gd name="T4" fmla="*/ 1517344227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Oval 38">
            <a:extLst>
              <a:ext uri="{FF2B5EF4-FFF2-40B4-BE49-F238E27FC236}">
                <a16:creationId xmlns:a16="http://schemas.microsoft.com/office/drawing/2014/main" id="{D79A9E4A-ED6E-3841-8329-C000FB2D4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413" y="3808413"/>
            <a:ext cx="228600" cy="228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134" name="Text Box 46">
            <a:extLst>
              <a:ext uri="{FF2B5EF4-FFF2-40B4-BE49-F238E27FC236}">
                <a16:creationId xmlns:a16="http://schemas.microsoft.com/office/drawing/2014/main" id="{7CB1CF92-5969-754C-909E-F38E6BEA6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4" y="3751264"/>
            <a:ext cx="320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/>
              <a:t>2</a:t>
            </a:r>
          </a:p>
        </p:txBody>
      </p:sp>
      <p:graphicFrame>
        <p:nvGraphicFramePr>
          <p:cNvPr id="2379787" name="Object 40">
            <a:extLst>
              <a:ext uri="{FF2B5EF4-FFF2-40B4-BE49-F238E27FC236}">
                <a16:creationId xmlns:a16="http://schemas.microsoft.com/office/drawing/2014/main" id="{1B2D9291-59C1-1244-9817-075550BE3C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50101" y="5097463"/>
          <a:ext cx="18002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967200" imgH="5270500" progId="Equation.DSMT4">
                  <p:embed/>
                </p:oleObj>
              </mc:Choice>
              <mc:Fallback>
                <p:oleObj name="Equation" r:id="rId16" imgW="16967200" imgH="5270500" progId="Equation.DSMT4">
                  <p:embed/>
                  <p:pic>
                    <p:nvPicPr>
                      <p:cNvPr id="2379787" name="Object 40">
                        <a:extLst>
                          <a:ext uri="{FF2B5EF4-FFF2-40B4-BE49-F238E27FC236}">
                            <a16:creationId xmlns:a16="http://schemas.microsoft.com/office/drawing/2014/main" id="{1B2D9291-59C1-1244-9817-075550BE3C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101" y="5097463"/>
                        <a:ext cx="1800225" cy="565150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A08EFCC-410B-A641-9C23-431CAB43EC70}"/>
              </a:ext>
            </a:extLst>
          </p:cNvPr>
          <p:cNvCxnSpPr/>
          <p:nvPr/>
        </p:nvCxnSpPr>
        <p:spPr>
          <a:xfrm rot="16200000" flipH="1">
            <a:off x="2790826" y="2501901"/>
            <a:ext cx="488950" cy="31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Phase-factor for N-cells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2450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79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9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79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Line 3">
            <a:extLst>
              <a:ext uri="{FF2B5EF4-FFF2-40B4-BE49-F238E27FC236}">
                <a16:creationId xmlns:a16="http://schemas.microsoft.com/office/drawing/2014/main" id="{DA5E9CC8-740E-3E47-95DE-054BE467F7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4888" y="3017838"/>
            <a:ext cx="8001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" name="Line 5">
            <a:extLst>
              <a:ext uri="{FF2B5EF4-FFF2-40B4-BE49-F238E27FC236}">
                <a16:creationId xmlns:a16="http://schemas.microsoft.com/office/drawing/2014/main" id="{0DD7AD16-7C68-C346-8BFB-E389D4D6146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57439" y="1150939"/>
            <a:ext cx="15875" cy="1660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9" name="Text Box 7">
            <a:extLst>
              <a:ext uri="{FF2B5EF4-FFF2-40B4-BE49-F238E27FC236}">
                <a16:creationId xmlns:a16="http://schemas.microsoft.com/office/drawing/2014/main" id="{437A0E85-04DF-824A-A2DF-9B5EB335D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0088" y="13033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E</a:t>
            </a:r>
          </a:p>
        </p:txBody>
      </p:sp>
      <p:sp>
        <p:nvSpPr>
          <p:cNvPr id="5130" name="Line 8">
            <a:extLst>
              <a:ext uri="{FF2B5EF4-FFF2-40B4-BE49-F238E27FC236}">
                <a16:creationId xmlns:a16="http://schemas.microsoft.com/office/drawing/2014/main" id="{3FCB6ED6-7244-6D4C-B53A-A978871F71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0614" y="2811464"/>
            <a:ext cx="4035425" cy="1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22" name="Object 9">
            <a:extLst>
              <a:ext uri="{FF2B5EF4-FFF2-40B4-BE49-F238E27FC236}">
                <a16:creationId xmlns:a16="http://schemas.microsoft.com/office/drawing/2014/main" id="{1B222C25-646F-1043-A6E0-E26735197E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89500" y="3449639"/>
          <a:ext cx="33464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5122" name="Object 9">
                        <a:extLst>
                          <a:ext uri="{FF2B5EF4-FFF2-40B4-BE49-F238E27FC236}">
                            <a16:creationId xmlns:a16="http://schemas.microsoft.com/office/drawing/2014/main" id="{1B222C25-646F-1043-A6E0-E26735197E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3449639"/>
                        <a:ext cx="3346450" cy="547687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0">
            <a:extLst>
              <a:ext uri="{FF2B5EF4-FFF2-40B4-BE49-F238E27FC236}">
                <a16:creationId xmlns:a16="http://schemas.microsoft.com/office/drawing/2014/main" id="{D3A3B094-C787-F442-A0D9-BDF42052AB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62514" y="4165601"/>
          <a:ext cx="2606675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529800" imgH="4686300" progId="Equation.DSMT4">
                  <p:embed/>
                </p:oleObj>
              </mc:Choice>
              <mc:Fallback>
                <p:oleObj name="Equation" r:id="rId4" imgW="22529800" imgH="4686300" progId="Equation.DSMT4">
                  <p:embed/>
                  <p:pic>
                    <p:nvPicPr>
                      <p:cNvPr id="13" name="Object 10">
                        <a:extLst>
                          <a:ext uri="{FF2B5EF4-FFF2-40B4-BE49-F238E27FC236}">
                            <a16:creationId xmlns:a16="http://schemas.microsoft.com/office/drawing/2014/main" id="{D3A3B094-C787-F442-A0D9-BDF42052AB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514" y="4165601"/>
                        <a:ext cx="2606675" cy="544513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>
            <a:extLst>
              <a:ext uri="{FF2B5EF4-FFF2-40B4-BE49-F238E27FC236}">
                <a16:creationId xmlns:a16="http://schemas.microsoft.com/office/drawing/2014/main" id="{AA63BA86-34C8-2642-89D0-009CF63DAF59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4229100"/>
            <a:ext cx="2209800" cy="2171700"/>
            <a:chOff x="384" y="2664"/>
            <a:chExt cx="1392" cy="1368"/>
          </a:xfrm>
        </p:grpSpPr>
        <p:sp>
          <p:nvSpPr>
            <p:cNvPr id="5152" name="Oval 16">
              <a:extLst>
                <a:ext uri="{FF2B5EF4-FFF2-40B4-BE49-F238E27FC236}">
                  <a16:creationId xmlns:a16="http://schemas.microsoft.com/office/drawing/2014/main" id="{092217BC-6E95-1545-B5AC-ED0D55FE9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712"/>
              <a:ext cx="1248" cy="124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05768814-1441-E343-9B8E-391747441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888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0" name="Oval 18">
              <a:extLst>
                <a:ext uri="{FF2B5EF4-FFF2-40B4-BE49-F238E27FC236}">
                  <a16:creationId xmlns:a16="http://schemas.microsoft.com/office/drawing/2014/main" id="{2313E915-5001-9840-B8EC-DF69435E0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768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1" name="Oval 19">
              <a:extLst>
                <a:ext uri="{FF2B5EF4-FFF2-40B4-BE49-F238E27FC236}">
                  <a16:creationId xmlns:a16="http://schemas.microsoft.com/office/drawing/2014/main" id="{5ABEF0E8-BA31-8B40-8C32-9A0817541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576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2" name="Oval 20">
              <a:extLst>
                <a:ext uri="{FF2B5EF4-FFF2-40B4-BE49-F238E27FC236}">
                  <a16:creationId xmlns:a16="http://schemas.microsoft.com/office/drawing/2014/main" id="{45E6E443-DC19-A145-A614-73F142A0C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144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3" name="Oval 21">
              <a:extLst>
                <a:ext uri="{FF2B5EF4-FFF2-40B4-BE49-F238E27FC236}">
                  <a16:creationId xmlns:a16="http://schemas.microsoft.com/office/drawing/2014/main" id="{969A1D7B-6155-D241-B33D-8DB590DE65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856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CBA8ABDA-CF54-AE4E-9113-3747E8810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664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CA8DA661-8F2C-B746-ABCB-E519051F11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3288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5160" name="Oval 24">
              <a:extLst>
                <a:ext uri="{FF2B5EF4-FFF2-40B4-BE49-F238E27FC236}">
                  <a16:creationId xmlns:a16="http://schemas.microsoft.com/office/drawing/2014/main" id="{F1448B06-4F16-DF4C-8C18-EE0F27140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0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161" name="Oval 25">
              <a:extLst>
                <a:ext uri="{FF2B5EF4-FFF2-40B4-BE49-F238E27FC236}">
                  <a16:creationId xmlns:a16="http://schemas.microsoft.com/office/drawing/2014/main" id="{B9E04C04-862D-BF47-99F0-6EB46A24D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760"/>
              <a:ext cx="144" cy="144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28" name="Oval 26">
              <a:extLst>
                <a:ext uri="{FF2B5EF4-FFF2-40B4-BE49-F238E27FC236}">
                  <a16:creationId xmlns:a16="http://schemas.microsoft.com/office/drawing/2014/main" id="{2C706571-958C-0041-B97F-13F0E4907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432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72BEF331-8E51-4A4B-BD61-D4557CD6E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3672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C7401E3F-9981-094D-8445-9F5423B23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664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/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0D387B43-0202-A548-98BB-531E355B5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3864"/>
              <a:ext cx="144" cy="144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800">
                <a:latin typeface="Microsoft Sans Serif" pitchFamily="34" charset="0"/>
              </a:endParaRPr>
            </a:p>
          </p:txBody>
        </p:sp>
        <p:sp>
          <p:nvSpPr>
            <p:cNvPr id="5166" name="Text Box 30">
              <a:extLst>
                <a:ext uri="{FF2B5EF4-FFF2-40B4-BE49-F238E27FC236}">
                  <a16:creationId xmlns:a16="http://schemas.microsoft.com/office/drawing/2014/main" id="{D08AAC35-1C82-C241-9C6E-F8CE595C6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880"/>
              <a:ext cx="20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/>
                <a:t>1</a:t>
              </a:r>
            </a:p>
          </p:txBody>
        </p:sp>
        <p:sp>
          <p:nvSpPr>
            <p:cNvPr id="5167" name="Text Box 31">
              <a:extLst>
                <a:ext uri="{FF2B5EF4-FFF2-40B4-BE49-F238E27FC236}">
                  <a16:creationId xmlns:a16="http://schemas.microsoft.com/office/drawing/2014/main" id="{777C4B43-9B0A-A74C-A382-92337E6524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2774"/>
              <a:ext cx="20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/>
                <a:t>2</a:t>
              </a:r>
            </a:p>
          </p:txBody>
        </p:sp>
        <p:sp>
          <p:nvSpPr>
            <p:cNvPr id="5168" name="Text Box 32">
              <a:extLst>
                <a:ext uri="{FF2B5EF4-FFF2-40B4-BE49-F238E27FC236}">
                  <a16:creationId xmlns:a16="http://schemas.microsoft.com/office/drawing/2014/main" id="{951011F7-5E6F-B94D-B607-9639F0623A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774"/>
              <a:ext cx="20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/>
                <a:t>3</a:t>
              </a:r>
            </a:p>
          </p:txBody>
        </p:sp>
        <p:sp>
          <p:nvSpPr>
            <p:cNvPr id="5169" name="Text Box 33">
              <a:extLst>
                <a:ext uri="{FF2B5EF4-FFF2-40B4-BE49-F238E27FC236}">
                  <a16:creationId xmlns:a16="http://schemas.microsoft.com/office/drawing/2014/main" id="{1D15E8A1-A580-154A-8EDB-2C84D0A8F8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6" y="3072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>
                  <a:latin typeface="Maiandra GD" panose="020E0502030308020204" pitchFamily="34" charset="77"/>
                </a:rPr>
                <a:t>N-1</a:t>
              </a:r>
            </a:p>
          </p:txBody>
        </p:sp>
      </p:grpSp>
      <p:sp>
        <p:nvSpPr>
          <p:cNvPr id="36" name="Oval 34">
            <a:extLst>
              <a:ext uri="{FF2B5EF4-FFF2-40B4-BE49-F238E27FC236}">
                <a16:creationId xmlns:a16="http://schemas.microsoft.com/office/drawing/2014/main" id="{68779DC6-ADF9-5F48-A5E3-E55B4A4BF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12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37" name="Oval 35">
            <a:extLst>
              <a:ext uri="{FF2B5EF4-FFF2-40B4-BE49-F238E27FC236}">
                <a16:creationId xmlns:a16="http://schemas.microsoft.com/office/drawing/2014/main" id="{1FC221CD-0DF5-8440-93C8-F86AA01E3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66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34" name="Oval 36">
            <a:extLst>
              <a:ext uri="{FF2B5EF4-FFF2-40B4-BE49-F238E27FC236}">
                <a16:creationId xmlns:a16="http://schemas.microsoft.com/office/drawing/2014/main" id="{4A3CB7A5-04AF-9447-848E-F9C8A6D0C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688" y="29035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9" name="Oval 37">
            <a:extLst>
              <a:ext uri="{FF2B5EF4-FFF2-40B4-BE49-F238E27FC236}">
                <a16:creationId xmlns:a16="http://schemas.microsoft.com/office/drawing/2014/main" id="{762BED7E-5C48-8644-BD81-C5A4D600B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0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0" name="Oval 38">
            <a:extLst>
              <a:ext uri="{FF2B5EF4-FFF2-40B4-BE49-F238E27FC236}">
                <a16:creationId xmlns:a16="http://schemas.microsoft.com/office/drawing/2014/main" id="{58374644-661C-0140-9779-656CB8FAF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08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37" name="Oval 39">
            <a:extLst>
              <a:ext uri="{FF2B5EF4-FFF2-40B4-BE49-F238E27FC236}">
                <a16:creationId xmlns:a16="http://schemas.microsoft.com/office/drawing/2014/main" id="{EFD952AC-F97B-1E49-AF09-D042061B2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42488" y="29035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2" name="Oval 40">
            <a:extLst>
              <a:ext uri="{FF2B5EF4-FFF2-40B4-BE49-F238E27FC236}">
                <a16:creationId xmlns:a16="http://schemas.microsoft.com/office/drawing/2014/main" id="{750A1481-FA32-C344-8588-4C5BF4B88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70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3" name="Oval 41">
            <a:extLst>
              <a:ext uri="{FF2B5EF4-FFF2-40B4-BE49-F238E27FC236}">
                <a16:creationId xmlns:a16="http://schemas.microsoft.com/office/drawing/2014/main" id="{7D1A4CE2-AE84-3541-A3FB-0D98417F2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2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40" name="Oval 42">
            <a:extLst>
              <a:ext uri="{FF2B5EF4-FFF2-40B4-BE49-F238E27FC236}">
                <a16:creationId xmlns:a16="http://schemas.microsoft.com/office/drawing/2014/main" id="{6D2A9DC4-B297-5B4B-9DB2-A026D539C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688" y="2903538"/>
            <a:ext cx="228600" cy="2286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45" name="Oval 43">
            <a:extLst>
              <a:ext uri="{FF2B5EF4-FFF2-40B4-BE49-F238E27FC236}">
                <a16:creationId xmlns:a16="http://schemas.microsoft.com/office/drawing/2014/main" id="{1A83D866-934F-3043-BE66-E2E34A2DF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1088" y="2903538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42" name="Text Box 45">
            <a:extLst>
              <a:ext uri="{FF2B5EF4-FFF2-40B4-BE49-F238E27FC236}">
                <a16:creationId xmlns:a16="http://schemas.microsoft.com/office/drawing/2014/main" id="{12C404AB-4EE7-2049-934A-55E073F8E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3064" y="3101976"/>
            <a:ext cx="320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1</a:t>
            </a:r>
          </a:p>
        </p:txBody>
      </p:sp>
      <p:sp>
        <p:nvSpPr>
          <p:cNvPr id="5143" name="Text Box 46">
            <a:extLst>
              <a:ext uri="{FF2B5EF4-FFF2-40B4-BE49-F238E27FC236}">
                <a16:creationId xmlns:a16="http://schemas.microsoft.com/office/drawing/2014/main" id="{5B6B8982-2A15-3A40-8913-184255235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6339" y="3101976"/>
            <a:ext cx="320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2</a:t>
            </a:r>
          </a:p>
        </p:txBody>
      </p:sp>
      <p:sp>
        <p:nvSpPr>
          <p:cNvPr id="5144" name="Text Box 47">
            <a:extLst>
              <a:ext uri="{FF2B5EF4-FFF2-40B4-BE49-F238E27FC236}">
                <a16:creationId xmlns:a16="http://schemas.microsoft.com/office/drawing/2014/main" id="{A420BFF2-507E-D346-9D0C-A414D877D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264" y="3101976"/>
            <a:ext cx="320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3</a:t>
            </a:r>
          </a:p>
        </p:txBody>
      </p:sp>
      <p:sp>
        <p:nvSpPr>
          <p:cNvPr id="5145" name="Text Box 48">
            <a:extLst>
              <a:ext uri="{FF2B5EF4-FFF2-40B4-BE49-F238E27FC236}">
                <a16:creationId xmlns:a16="http://schemas.microsoft.com/office/drawing/2014/main" id="{7974632B-FA9D-AC4E-AC37-AF97CAA8B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0088" y="2370139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/>
              <a:t>N-1</a:t>
            </a:r>
          </a:p>
        </p:txBody>
      </p:sp>
      <p:graphicFrame>
        <p:nvGraphicFramePr>
          <p:cNvPr id="51" name="Object 44">
            <a:extLst>
              <a:ext uri="{FF2B5EF4-FFF2-40B4-BE49-F238E27FC236}">
                <a16:creationId xmlns:a16="http://schemas.microsoft.com/office/drawing/2014/main" id="{F44C8DF8-FA0C-254C-93B0-79D4FAD6B2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0776" y="4902201"/>
          <a:ext cx="390366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2374800" imgH="9067800" progId="Equation.DSMT4">
                  <p:embed/>
                </p:oleObj>
              </mc:Choice>
              <mc:Fallback>
                <p:oleObj name="Equation" r:id="rId6" imgW="52374800" imgH="9067800" progId="Equation.DSMT4">
                  <p:embed/>
                  <p:pic>
                    <p:nvPicPr>
                      <p:cNvPr id="51" name="Object 44">
                        <a:extLst>
                          <a:ext uri="{FF2B5EF4-FFF2-40B4-BE49-F238E27FC236}">
                            <a16:creationId xmlns:a16="http://schemas.microsoft.com/office/drawing/2014/main" id="{F44C8DF8-FA0C-254C-93B0-79D4FAD6B2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0776" y="4902201"/>
                        <a:ext cx="3903663" cy="677863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6" name="Text Box 6">
            <a:extLst>
              <a:ext uri="{FF2B5EF4-FFF2-40B4-BE49-F238E27FC236}">
                <a16:creationId xmlns:a16="http://schemas.microsoft.com/office/drawing/2014/main" id="{5EAC489E-F4D4-0A42-AD64-506791E68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0288" y="1328738"/>
            <a:ext cx="760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U(x)</a:t>
            </a:r>
          </a:p>
        </p:txBody>
      </p:sp>
      <p:graphicFrame>
        <p:nvGraphicFramePr>
          <p:cNvPr id="6" name="Object 46">
            <a:extLst>
              <a:ext uri="{FF2B5EF4-FFF2-40B4-BE49-F238E27FC236}">
                <a16:creationId xmlns:a16="http://schemas.microsoft.com/office/drawing/2014/main" id="{2B98C2A2-2AF1-AC41-BE20-284B02238D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62525" y="5746750"/>
          <a:ext cx="235585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597600" imgH="9067800" progId="Equation.DSMT4">
                  <p:embed/>
                </p:oleObj>
              </mc:Choice>
              <mc:Fallback>
                <p:oleObj name="Equation" r:id="rId8" imgW="31597600" imgH="9067800" progId="Equation.DSMT4">
                  <p:embed/>
                  <p:pic>
                    <p:nvPicPr>
                      <p:cNvPr id="6" name="Object 46">
                        <a:extLst>
                          <a:ext uri="{FF2B5EF4-FFF2-40B4-BE49-F238E27FC236}">
                            <a16:creationId xmlns:a16="http://schemas.microsoft.com/office/drawing/2014/main" id="{2B98C2A2-2AF1-AC41-BE20-284B02238D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2525" y="5746750"/>
                        <a:ext cx="2355850" cy="679450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Freeform 51">
            <a:extLst>
              <a:ext uri="{FF2B5EF4-FFF2-40B4-BE49-F238E27FC236}">
                <a16:creationId xmlns:a16="http://schemas.microsoft.com/office/drawing/2014/main" id="{71D4AE66-1515-6144-86C3-AC0DEAF9A129}"/>
              </a:ext>
            </a:extLst>
          </p:cNvPr>
          <p:cNvSpPr/>
          <p:nvPr/>
        </p:nvSpPr>
        <p:spPr>
          <a:xfrm>
            <a:off x="2441576" y="1798639"/>
            <a:ext cx="3762375" cy="1038225"/>
          </a:xfrm>
          <a:custGeom>
            <a:avLst/>
            <a:gdLst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19350 w 3762375"/>
              <a:gd name="connsiteY12" fmla="*/ 19050 h 1038225"/>
              <a:gd name="connsiteX13" fmla="*/ 2971800 w 3762375"/>
              <a:gd name="connsiteY13" fmla="*/ 19050 h 1038225"/>
              <a:gd name="connsiteX14" fmla="*/ 2971800 w 3762375"/>
              <a:gd name="connsiteY14" fmla="*/ 962025 h 1038225"/>
              <a:gd name="connsiteX15" fmla="*/ 3238500 w 3762375"/>
              <a:gd name="connsiteY15" fmla="*/ 942975 h 1038225"/>
              <a:gd name="connsiteX16" fmla="*/ 3238500 w 3762375"/>
              <a:gd name="connsiteY16" fmla="*/ 19050 h 1038225"/>
              <a:gd name="connsiteX17" fmla="*/ 3752850 w 3762375"/>
              <a:gd name="connsiteY17" fmla="*/ 9525 h 1038225"/>
              <a:gd name="connsiteX18" fmla="*/ 3762375 w 3762375"/>
              <a:gd name="connsiteY18" fmla="*/ 1038225 h 1038225"/>
              <a:gd name="connsiteX19" fmla="*/ 0 w 3762375"/>
              <a:gd name="connsiteY19" fmla="*/ 1028700 h 1038225"/>
              <a:gd name="connsiteX20" fmla="*/ 0 w 3762375"/>
              <a:gd name="connsiteY20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  <a:gd name="connsiteX0" fmla="*/ 0 w 3762375"/>
              <a:gd name="connsiteY0" fmla="*/ 9525 h 1038225"/>
              <a:gd name="connsiteX1" fmla="*/ 542925 w 3762375"/>
              <a:gd name="connsiteY1" fmla="*/ 9525 h 1038225"/>
              <a:gd name="connsiteX2" fmla="*/ 533400 w 3762375"/>
              <a:gd name="connsiteY2" fmla="*/ 952500 h 1038225"/>
              <a:gd name="connsiteX3" fmla="*/ 800100 w 3762375"/>
              <a:gd name="connsiteY3" fmla="*/ 952500 h 1038225"/>
              <a:gd name="connsiteX4" fmla="*/ 800100 w 3762375"/>
              <a:gd name="connsiteY4" fmla="*/ 19050 h 1038225"/>
              <a:gd name="connsiteX5" fmla="*/ 1352550 w 3762375"/>
              <a:gd name="connsiteY5" fmla="*/ 19050 h 1038225"/>
              <a:gd name="connsiteX6" fmla="*/ 1362075 w 3762375"/>
              <a:gd name="connsiteY6" fmla="*/ 942975 h 1038225"/>
              <a:gd name="connsiteX7" fmla="*/ 1619250 w 3762375"/>
              <a:gd name="connsiteY7" fmla="*/ 942975 h 1038225"/>
              <a:gd name="connsiteX8" fmla="*/ 1619250 w 3762375"/>
              <a:gd name="connsiteY8" fmla="*/ 0 h 1038225"/>
              <a:gd name="connsiteX9" fmla="*/ 2152650 w 3762375"/>
              <a:gd name="connsiteY9" fmla="*/ 0 h 1038225"/>
              <a:gd name="connsiteX10" fmla="*/ 2152650 w 3762375"/>
              <a:gd name="connsiteY10" fmla="*/ 952500 h 1038225"/>
              <a:gd name="connsiteX11" fmla="*/ 2428875 w 3762375"/>
              <a:gd name="connsiteY11" fmla="*/ 942975 h 1038225"/>
              <a:gd name="connsiteX12" fmla="*/ 2426848 w 3762375"/>
              <a:gd name="connsiteY12" fmla="*/ 938922 h 1038225"/>
              <a:gd name="connsiteX13" fmla="*/ 2419350 w 3762375"/>
              <a:gd name="connsiteY13" fmla="*/ 19050 h 1038225"/>
              <a:gd name="connsiteX14" fmla="*/ 2971800 w 3762375"/>
              <a:gd name="connsiteY14" fmla="*/ 19050 h 1038225"/>
              <a:gd name="connsiteX15" fmla="*/ 2971800 w 3762375"/>
              <a:gd name="connsiteY15" fmla="*/ 962025 h 1038225"/>
              <a:gd name="connsiteX16" fmla="*/ 3238500 w 3762375"/>
              <a:gd name="connsiteY16" fmla="*/ 942975 h 1038225"/>
              <a:gd name="connsiteX17" fmla="*/ 3238500 w 3762375"/>
              <a:gd name="connsiteY17" fmla="*/ 19050 h 1038225"/>
              <a:gd name="connsiteX18" fmla="*/ 3752850 w 3762375"/>
              <a:gd name="connsiteY18" fmla="*/ 9525 h 1038225"/>
              <a:gd name="connsiteX19" fmla="*/ 3762375 w 3762375"/>
              <a:gd name="connsiteY19" fmla="*/ 1038225 h 1038225"/>
              <a:gd name="connsiteX20" fmla="*/ 0 w 3762375"/>
              <a:gd name="connsiteY20" fmla="*/ 1028700 h 1038225"/>
              <a:gd name="connsiteX21" fmla="*/ 0 w 3762375"/>
              <a:gd name="connsiteY21" fmla="*/ 95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62375" h="1038225">
                <a:moveTo>
                  <a:pt x="0" y="9525"/>
                </a:moveTo>
                <a:lnTo>
                  <a:pt x="542925" y="9525"/>
                </a:lnTo>
                <a:lnTo>
                  <a:pt x="533400" y="952500"/>
                </a:lnTo>
                <a:lnTo>
                  <a:pt x="800100" y="952500"/>
                </a:lnTo>
                <a:lnTo>
                  <a:pt x="800100" y="19050"/>
                </a:lnTo>
                <a:lnTo>
                  <a:pt x="1352550" y="19050"/>
                </a:lnTo>
                <a:lnTo>
                  <a:pt x="1362075" y="942975"/>
                </a:lnTo>
                <a:lnTo>
                  <a:pt x="1619250" y="942975"/>
                </a:lnTo>
                <a:lnTo>
                  <a:pt x="1619250" y="0"/>
                </a:lnTo>
                <a:lnTo>
                  <a:pt x="2152650" y="0"/>
                </a:lnTo>
                <a:lnTo>
                  <a:pt x="2152650" y="952500"/>
                </a:lnTo>
                <a:lnTo>
                  <a:pt x="2428875" y="942975"/>
                </a:lnTo>
                <a:lnTo>
                  <a:pt x="2426848" y="938922"/>
                </a:lnTo>
                <a:cubicBezTo>
                  <a:pt x="2424349" y="632298"/>
                  <a:pt x="2421849" y="325674"/>
                  <a:pt x="2419350" y="19050"/>
                </a:cubicBezTo>
                <a:lnTo>
                  <a:pt x="2971800" y="19050"/>
                </a:lnTo>
                <a:lnTo>
                  <a:pt x="2971800" y="962025"/>
                </a:lnTo>
                <a:lnTo>
                  <a:pt x="3238500" y="942975"/>
                </a:lnTo>
                <a:lnTo>
                  <a:pt x="3238500" y="19050"/>
                </a:lnTo>
                <a:lnTo>
                  <a:pt x="3752850" y="9525"/>
                </a:lnTo>
                <a:lnTo>
                  <a:pt x="3762375" y="1038225"/>
                </a:lnTo>
                <a:lnTo>
                  <a:pt x="0" y="1028700"/>
                </a:lnTo>
                <a:lnTo>
                  <a:pt x="0" y="9525"/>
                </a:lnTo>
                <a:close/>
              </a:path>
            </a:pathLst>
          </a:cu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5148" name="Line 7">
            <a:extLst>
              <a:ext uri="{FF2B5EF4-FFF2-40B4-BE49-F238E27FC236}">
                <a16:creationId xmlns:a16="http://schemas.microsoft.com/office/drawing/2014/main" id="{2970BCE5-F0B5-B34A-BF15-A50AC1F874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1726" y="2817814"/>
            <a:ext cx="4035425" cy="15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9" name="Freeform 8">
            <a:extLst>
              <a:ext uri="{FF2B5EF4-FFF2-40B4-BE49-F238E27FC236}">
                <a16:creationId xmlns:a16="http://schemas.microsoft.com/office/drawing/2014/main" id="{0353EB3F-19AE-124E-8D1F-2ADE940E719A}"/>
              </a:ext>
            </a:extLst>
          </p:cNvPr>
          <p:cNvSpPr>
            <a:spLocks/>
          </p:cNvSpPr>
          <p:nvPr/>
        </p:nvSpPr>
        <p:spPr bwMode="auto">
          <a:xfrm>
            <a:off x="2792413" y="1970089"/>
            <a:ext cx="3200400" cy="282575"/>
          </a:xfrm>
          <a:custGeom>
            <a:avLst/>
            <a:gdLst>
              <a:gd name="T0" fmla="*/ 0 w 2016"/>
              <a:gd name="T1" fmla="*/ 2147483647 h 96"/>
              <a:gd name="T2" fmla="*/ 2147483647 w 2016"/>
              <a:gd name="T3" fmla="*/ 0 h 96"/>
              <a:gd name="T4" fmla="*/ 2147483647 w 2016"/>
              <a:gd name="T5" fmla="*/ 2147483647 h 96"/>
              <a:gd name="T6" fmla="*/ 2147483647 w 2016"/>
              <a:gd name="T7" fmla="*/ 0 h 96"/>
              <a:gd name="T8" fmla="*/ 2147483647 w 2016"/>
              <a:gd name="T9" fmla="*/ 2147483647 h 96"/>
              <a:gd name="T10" fmla="*/ 2147483647 w 2016"/>
              <a:gd name="T11" fmla="*/ 0 h 96"/>
              <a:gd name="T12" fmla="*/ 2147483647 w 2016"/>
              <a:gd name="T13" fmla="*/ 2147483647 h 96"/>
              <a:gd name="T14" fmla="*/ 2147483647 w 2016"/>
              <a:gd name="T15" fmla="*/ 0 h 96"/>
              <a:gd name="T16" fmla="*/ 2147483647 w 2016"/>
              <a:gd name="T17" fmla="*/ 2147483647 h 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16"/>
              <a:gd name="T28" fmla="*/ 0 h 96"/>
              <a:gd name="T29" fmla="*/ 2016 w 2016"/>
              <a:gd name="T30" fmla="*/ 96 h 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16" h="96">
                <a:moveTo>
                  <a:pt x="0" y="96"/>
                </a:moveTo>
                <a:cubicBezTo>
                  <a:pt x="56" y="48"/>
                  <a:pt x="112" y="0"/>
                  <a:pt x="192" y="0"/>
                </a:cubicBezTo>
                <a:cubicBezTo>
                  <a:pt x="272" y="0"/>
                  <a:pt x="392" y="96"/>
                  <a:pt x="480" y="96"/>
                </a:cubicBezTo>
                <a:cubicBezTo>
                  <a:pt x="568" y="96"/>
                  <a:pt x="640" y="0"/>
                  <a:pt x="720" y="0"/>
                </a:cubicBezTo>
                <a:cubicBezTo>
                  <a:pt x="800" y="0"/>
                  <a:pt x="880" y="96"/>
                  <a:pt x="960" y="96"/>
                </a:cubicBezTo>
                <a:cubicBezTo>
                  <a:pt x="1040" y="96"/>
                  <a:pt x="1112" y="0"/>
                  <a:pt x="1200" y="0"/>
                </a:cubicBezTo>
                <a:cubicBezTo>
                  <a:pt x="1288" y="0"/>
                  <a:pt x="1400" y="96"/>
                  <a:pt x="1488" y="96"/>
                </a:cubicBezTo>
                <a:cubicBezTo>
                  <a:pt x="1576" y="96"/>
                  <a:pt x="1640" y="0"/>
                  <a:pt x="1728" y="0"/>
                </a:cubicBezTo>
                <a:cubicBezTo>
                  <a:pt x="1816" y="0"/>
                  <a:pt x="1916" y="48"/>
                  <a:pt x="2016" y="9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" name="Freeform 4">
            <a:extLst>
              <a:ext uri="{FF2B5EF4-FFF2-40B4-BE49-F238E27FC236}">
                <a16:creationId xmlns:a16="http://schemas.microsoft.com/office/drawing/2014/main" id="{1B97DFB1-4890-034C-A8CE-25D06318A671}"/>
              </a:ext>
            </a:extLst>
          </p:cNvPr>
          <p:cNvSpPr>
            <a:spLocks/>
          </p:cNvSpPr>
          <p:nvPr/>
        </p:nvSpPr>
        <p:spPr bwMode="auto">
          <a:xfrm>
            <a:off x="2419351" y="1822451"/>
            <a:ext cx="3776663" cy="938213"/>
          </a:xfrm>
          <a:custGeom>
            <a:avLst/>
            <a:gdLst>
              <a:gd name="T0" fmla="*/ 0 w 1344"/>
              <a:gd name="T1" fmla="*/ 0 h 192"/>
              <a:gd name="T2" fmla="*/ 1516069015 w 1344"/>
              <a:gd name="T3" fmla="*/ 0 h 192"/>
              <a:gd name="T4" fmla="*/ 1516069015 w 1344"/>
              <a:gd name="T5" fmla="*/ 2147483647 h 192"/>
              <a:gd name="T6" fmla="*/ 2147483647 w 1344"/>
              <a:gd name="T7" fmla="*/ 2147483647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2147483647 h 192"/>
              <a:gd name="T14" fmla="*/ 2147483647 w 1344"/>
              <a:gd name="T15" fmla="*/ 2147483647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2147483647 h 192"/>
              <a:gd name="T22" fmla="*/ 2147483647 w 1344"/>
              <a:gd name="T23" fmla="*/ 2147483647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2147483647 h 192"/>
              <a:gd name="T30" fmla="*/ 2147483647 w 1344"/>
              <a:gd name="T31" fmla="*/ 2147483647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Oval 38">
            <a:extLst>
              <a:ext uri="{FF2B5EF4-FFF2-40B4-BE49-F238E27FC236}">
                <a16:creationId xmlns:a16="http://schemas.microsoft.com/office/drawing/2014/main" id="{8EF1468A-38F5-8A41-B6B3-D439DC156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1900" y="2921000"/>
            <a:ext cx="228600" cy="2286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Step 2: Periodic Boundary Condition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98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D4D28E07-3B62-B940-9216-27F796610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888" y="366236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>
                <a:latin typeface="+mn-lt"/>
              </a:rPr>
              <a:t>0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31BEFA25-AFC2-E247-BFBC-53AEEE98E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366236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>
                <a:latin typeface="+mn-lt"/>
              </a:rPr>
              <a:t>a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7DD954E1-F229-3249-8A44-1E42E11A6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3662364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-b</a:t>
            </a:r>
          </a:p>
        </p:txBody>
      </p:sp>
      <p:sp>
        <p:nvSpPr>
          <p:cNvPr id="6157" name="Line 10">
            <a:extLst>
              <a:ext uri="{FF2B5EF4-FFF2-40B4-BE49-F238E27FC236}">
                <a16:creationId xmlns:a16="http://schemas.microsoft.com/office/drawing/2014/main" id="{DFCB9FF9-E3B1-464F-8C1C-C87F57E6A99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5100" y="3659188"/>
            <a:ext cx="3390900" cy="12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6" name="Object 10">
            <a:extLst>
              <a:ext uri="{FF2B5EF4-FFF2-40B4-BE49-F238E27FC236}">
                <a16:creationId xmlns:a16="http://schemas.microsoft.com/office/drawing/2014/main" id="{E21EC903-C880-534E-B333-1F136D1E1C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15250" y="2438400"/>
          <a:ext cx="13525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945600" imgH="10528300" progId="Equation.DSMT4">
                  <p:embed/>
                </p:oleObj>
              </mc:Choice>
              <mc:Fallback>
                <p:oleObj name="Equation" r:id="rId2" imgW="21945600" imgH="10528300" progId="Equation.DSMT4">
                  <p:embed/>
                  <p:pic>
                    <p:nvPicPr>
                      <p:cNvPr id="6146" name="Object 10">
                        <a:extLst>
                          <a:ext uri="{FF2B5EF4-FFF2-40B4-BE49-F238E27FC236}">
                            <a16:creationId xmlns:a16="http://schemas.microsoft.com/office/drawing/2014/main" id="{E21EC903-C880-534E-B333-1F136D1E1C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0" y="2438400"/>
                        <a:ext cx="13525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Line 12">
            <a:extLst>
              <a:ext uri="{FF2B5EF4-FFF2-40B4-BE49-F238E27FC236}">
                <a16:creationId xmlns:a16="http://schemas.microsoft.com/office/drawing/2014/main" id="{DF8A3976-FC08-5F4A-AE4D-2708A9A5F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0163" y="353536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3">
            <a:extLst>
              <a:ext uri="{FF2B5EF4-FFF2-40B4-BE49-F238E27FC236}">
                <a16:creationId xmlns:a16="http://schemas.microsoft.com/office/drawing/2014/main" id="{8220B482-D537-0F4F-B57E-0E1730297B0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59875" y="35829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Freeform 14">
            <a:extLst>
              <a:ext uri="{FF2B5EF4-FFF2-40B4-BE49-F238E27FC236}">
                <a16:creationId xmlns:a16="http://schemas.microsoft.com/office/drawing/2014/main" id="{776E3F62-9FB6-274A-B0D2-0BD91D46BA90}"/>
              </a:ext>
            </a:extLst>
          </p:cNvPr>
          <p:cNvSpPr>
            <a:spLocks/>
          </p:cNvSpPr>
          <p:nvPr/>
        </p:nvSpPr>
        <p:spPr bwMode="auto">
          <a:xfrm>
            <a:off x="6762750" y="2439988"/>
            <a:ext cx="2381250" cy="990600"/>
          </a:xfrm>
          <a:custGeom>
            <a:avLst/>
            <a:gdLst>
              <a:gd name="T0" fmla="*/ 0 w 1392"/>
              <a:gd name="T1" fmla="*/ 0 h 960"/>
              <a:gd name="T2" fmla="*/ 1545131769 w 1392"/>
              <a:gd name="T3" fmla="*/ 0 h 960"/>
              <a:gd name="T4" fmla="*/ 1545131769 w 1392"/>
              <a:gd name="T5" fmla="*/ 1022175373 h 960"/>
              <a:gd name="T6" fmla="*/ 2147483647 w 1392"/>
              <a:gd name="T7" fmla="*/ 1022175373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1392"/>
              <a:gd name="T13" fmla="*/ 0 h 960"/>
              <a:gd name="T14" fmla="*/ 1392 w 139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92" h="960">
                <a:moveTo>
                  <a:pt x="0" y="0"/>
                </a:moveTo>
                <a:lnTo>
                  <a:pt x="528" y="0"/>
                </a:lnTo>
                <a:lnTo>
                  <a:pt x="528" y="960"/>
                </a:lnTo>
                <a:lnTo>
                  <a:pt x="1392" y="96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Text Box 15">
            <a:extLst>
              <a:ext uri="{FF2B5EF4-FFF2-40B4-BE49-F238E27FC236}">
                <a16:creationId xmlns:a16="http://schemas.microsoft.com/office/drawing/2014/main" id="{9FDACCBB-EFB8-C74E-8BA3-D98DFB6DB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8675" y="22479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6147" name="Object 15">
            <a:extLst>
              <a:ext uri="{FF2B5EF4-FFF2-40B4-BE49-F238E27FC236}">
                <a16:creationId xmlns:a16="http://schemas.microsoft.com/office/drawing/2014/main" id="{72395EA9-9174-C049-876D-9520A815ED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4550" y="2592388"/>
          <a:ext cx="1371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237700" imgH="10528300" progId="Equation.DSMT4">
                  <p:embed/>
                </p:oleObj>
              </mc:Choice>
              <mc:Fallback>
                <p:oleObj name="Equation" r:id="rId4" imgW="22237700" imgH="10528300" progId="Equation.DSMT4">
                  <p:embed/>
                  <p:pic>
                    <p:nvPicPr>
                      <p:cNvPr id="6147" name="Object 15">
                        <a:extLst>
                          <a:ext uri="{FF2B5EF4-FFF2-40B4-BE49-F238E27FC236}">
                            <a16:creationId xmlns:a16="http://schemas.microsoft.com/office/drawing/2014/main" id="{72395EA9-9174-C049-876D-9520A815ED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4550" y="2592388"/>
                        <a:ext cx="1371600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16">
            <a:extLst>
              <a:ext uri="{FF2B5EF4-FFF2-40B4-BE49-F238E27FC236}">
                <a16:creationId xmlns:a16="http://schemas.microsoft.com/office/drawing/2014/main" id="{EB912D16-ED35-3744-BF22-FDE7B29C51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00663" y="1493839"/>
          <a:ext cx="3859212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8801000" imgH="6731000" progId="Equation.DSMT4">
                  <p:embed/>
                </p:oleObj>
              </mc:Choice>
              <mc:Fallback>
                <p:oleObj name="Equation" r:id="rId6" imgW="58801000" imgH="6731000" progId="Equation.DSMT4">
                  <p:embed/>
                  <p:pic>
                    <p:nvPicPr>
                      <p:cNvPr id="6148" name="Object 16">
                        <a:extLst>
                          <a:ext uri="{FF2B5EF4-FFF2-40B4-BE49-F238E27FC236}">
                            <a16:creationId xmlns:a16="http://schemas.microsoft.com/office/drawing/2014/main" id="{EB912D16-ED35-3744-BF22-FDE7B29C51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0663" y="1493839"/>
                        <a:ext cx="3859212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2" name="Line 18">
            <a:extLst>
              <a:ext uri="{FF2B5EF4-FFF2-40B4-BE49-F238E27FC236}">
                <a16:creationId xmlns:a16="http://schemas.microsoft.com/office/drawing/2014/main" id="{1684E651-F535-AF49-953B-97B4797DAF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50" y="228758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619B50C4-1648-4347-B547-C86AE1DBEF2C}"/>
              </a:ext>
            </a:extLst>
          </p:cNvPr>
          <p:cNvGrpSpPr>
            <a:grpSpLocks/>
          </p:cNvGrpSpPr>
          <p:nvPr/>
        </p:nvGrpSpPr>
        <p:grpSpPr bwMode="auto">
          <a:xfrm>
            <a:off x="2152650" y="1543050"/>
            <a:ext cx="1905000" cy="2395538"/>
            <a:chOff x="672" y="144"/>
            <a:chExt cx="1200" cy="1509"/>
          </a:xfrm>
        </p:grpSpPr>
        <p:graphicFrame>
          <p:nvGraphicFramePr>
            <p:cNvPr id="6151" name="Object 19">
              <a:extLst>
                <a:ext uri="{FF2B5EF4-FFF2-40B4-BE49-F238E27FC236}">
                  <a16:creationId xmlns:a16="http://schemas.microsoft.com/office/drawing/2014/main" id="{88BD58B2-06E2-FE44-AF0B-C1CFB70ABA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20" y="1056"/>
            <a:ext cx="912" cy="5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6090900" imgH="10528300" progId="Equation.DSMT4">
                    <p:embed/>
                  </p:oleObj>
                </mc:Choice>
                <mc:Fallback>
                  <p:oleObj name="Equation" r:id="rId8" imgW="16090900" imgH="10528300" progId="Equation.DSMT4">
                    <p:embed/>
                    <p:pic>
                      <p:nvPicPr>
                        <p:cNvPr id="6151" name="Object 19">
                          <a:extLst>
                            <a:ext uri="{FF2B5EF4-FFF2-40B4-BE49-F238E27FC236}">
                              <a16:creationId xmlns:a16="http://schemas.microsoft.com/office/drawing/2014/main" id="{88BD58B2-06E2-FE44-AF0B-C1CFB70ABA0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1056"/>
                          <a:ext cx="912" cy="597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rgbClr val="FFFFCC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2" name="Object 20">
              <a:extLst>
                <a:ext uri="{FF2B5EF4-FFF2-40B4-BE49-F238E27FC236}">
                  <a16:creationId xmlns:a16="http://schemas.microsoft.com/office/drawing/2014/main" id="{6C0D658E-B589-0541-A838-9B1EED7FC6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2" y="144"/>
            <a:ext cx="1200" cy="7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5742900" imgH="16383000" progId="Equation.DSMT4">
                    <p:embed/>
                  </p:oleObj>
                </mc:Choice>
                <mc:Fallback>
                  <p:oleObj name="Equation" r:id="rId10" imgW="25742900" imgH="16383000" progId="Equation.DSMT4">
                    <p:embed/>
                    <p:pic>
                      <p:nvPicPr>
                        <p:cNvPr id="6152" name="Object 20">
                          <a:extLst>
                            <a:ext uri="{FF2B5EF4-FFF2-40B4-BE49-F238E27FC236}">
                              <a16:creationId xmlns:a16="http://schemas.microsoft.com/office/drawing/2014/main" id="{6C0D658E-B589-0541-A838-9B1EED7FC62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44"/>
                          <a:ext cx="1200" cy="7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CC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1">
            <a:extLst>
              <a:ext uri="{FF2B5EF4-FFF2-40B4-BE49-F238E27FC236}">
                <a16:creationId xmlns:a16="http://schemas.microsoft.com/office/drawing/2014/main" id="{4271EEEB-0C29-EB40-B1AB-A9799B7D7D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9025" y="4610101"/>
          <a:ext cx="2635250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2766000" imgH="16383000" progId="Equation.DSMT4">
                  <p:embed/>
                </p:oleObj>
              </mc:Choice>
              <mc:Fallback>
                <p:oleObj name="Equation" r:id="rId12" imgW="32766000" imgH="16383000" progId="Equation.DSMT4">
                  <p:embed/>
                  <p:pic>
                    <p:nvPicPr>
                      <p:cNvPr id="21" name="Object 21">
                        <a:extLst>
                          <a:ext uri="{FF2B5EF4-FFF2-40B4-BE49-F238E27FC236}">
                            <a16:creationId xmlns:a16="http://schemas.microsoft.com/office/drawing/2014/main" id="{4271EEEB-0C29-EB40-B1AB-A9799B7D7D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5" y="4610101"/>
                        <a:ext cx="2635250" cy="131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2">
            <a:extLst>
              <a:ext uri="{FF2B5EF4-FFF2-40B4-BE49-F238E27FC236}">
                <a16:creationId xmlns:a16="http://schemas.microsoft.com/office/drawing/2014/main" id="{D801AC83-9387-5849-9A29-5C41B2BA6E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1250" y="4440238"/>
          <a:ext cx="3352800" cy="182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5643800" imgH="24866600" progId="Equation.DSMT4">
                  <p:embed/>
                </p:oleObj>
              </mc:Choice>
              <mc:Fallback>
                <p:oleObj name="Equation" r:id="rId14" imgW="45643800" imgH="24866600" progId="Equation.DSMT4">
                  <p:embed/>
                  <p:pic>
                    <p:nvPicPr>
                      <p:cNvPr id="22" name="Object 22">
                        <a:extLst>
                          <a:ext uri="{FF2B5EF4-FFF2-40B4-BE49-F238E27FC236}">
                            <a16:creationId xmlns:a16="http://schemas.microsoft.com/office/drawing/2014/main" id="{D801AC83-9387-5849-9A29-5C41B2BA6E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1250" y="4440238"/>
                        <a:ext cx="3352800" cy="182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67058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" name="Line 30">
            <a:extLst>
              <a:ext uri="{FF2B5EF4-FFF2-40B4-BE49-F238E27FC236}">
                <a16:creationId xmlns:a16="http://schemas.microsoft.com/office/drawing/2014/main" id="{405037F0-503D-564A-B3D8-AC28101951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7150" y="2439988"/>
            <a:ext cx="0" cy="9906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5" name="Line 31">
            <a:extLst>
              <a:ext uri="{FF2B5EF4-FFF2-40B4-BE49-F238E27FC236}">
                <a16:creationId xmlns:a16="http://schemas.microsoft.com/office/drawing/2014/main" id="{790B7E91-7DD8-A841-868D-93C6FB4B41E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0" y="2419350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6" name="Line 32">
            <a:extLst>
              <a:ext uri="{FF2B5EF4-FFF2-40B4-BE49-F238E27FC236}">
                <a16:creationId xmlns:a16="http://schemas.microsoft.com/office/drawing/2014/main" id="{C3B6E48E-5901-3245-821B-3AFD783DD35D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0" y="2400300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33">
            <a:extLst>
              <a:ext uri="{FF2B5EF4-FFF2-40B4-BE49-F238E27FC236}">
                <a16:creationId xmlns:a16="http://schemas.microsoft.com/office/drawing/2014/main" id="{F6C9F4B7-AE62-EF43-9EED-6BC141AD1E9B}"/>
              </a:ext>
            </a:extLst>
          </p:cNvPr>
          <p:cNvGrpSpPr>
            <a:grpSpLocks/>
          </p:cNvGrpSpPr>
          <p:nvPr/>
        </p:nvGrpSpPr>
        <p:grpSpPr bwMode="auto">
          <a:xfrm>
            <a:off x="9067800" y="2095500"/>
            <a:ext cx="152400" cy="1295400"/>
            <a:chOff x="4752" y="864"/>
            <a:chExt cx="96" cy="816"/>
          </a:xfrm>
        </p:grpSpPr>
        <p:sp>
          <p:nvSpPr>
            <p:cNvPr id="6171" name="Line 34">
              <a:extLst>
                <a:ext uri="{FF2B5EF4-FFF2-40B4-BE49-F238E27FC236}">
                  <a16:creationId xmlns:a16="http://schemas.microsoft.com/office/drawing/2014/main" id="{4EC28CDF-73CC-4743-A3C9-C3553C9CAF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1536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35">
              <a:extLst>
                <a:ext uri="{FF2B5EF4-FFF2-40B4-BE49-F238E27FC236}">
                  <a16:creationId xmlns:a16="http://schemas.microsoft.com/office/drawing/2014/main" id="{09E8A850-4B34-B143-9420-C3A5BD073B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864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6">
            <a:extLst>
              <a:ext uri="{FF2B5EF4-FFF2-40B4-BE49-F238E27FC236}">
                <a16:creationId xmlns:a16="http://schemas.microsoft.com/office/drawing/2014/main" id="{0936F18A-ACD5-7644-AC36-03F570884568}"/>
              </a:ext>
            </a:extLst>
          </p:cNvPr>
          <p:cNvGrpSpPr>
            <a:grpSpLocks/>
          </p:cNvGrpSpPr>
          <p:nvPr/>
        </p:nvGrpSpPr>
        <p:grpSpPr bwMode="auto">
          <a:xfrm>
            <a:off x="6883400" y="2162176"/>
            <a:ext cx="2171700" cy="1228725"/>
            <a:chOff x="3336" y="906"/>
            <a:chExt cx="1368" cy="774"/>
          </a:xfrm>
        </p:grpSpPr>
        <p:sp>
          <p:nvSpPr>
            <p:cNvPr id="6169" name="Line 37">
              <a:extLst>
                <a:ext uri="{FF2B5EF4-FFF2-40B4-BE49-F238E27FC236}">
                  <a16:creationId xmlns:a16="http://schemas.microsoft.com/office/drawing/2014/main" id="{F9C3460B-0975-9644-A0E0-65C1D404D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536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38">
              <a:extLst>
                <a:ext uri="{FF2B5EF4-FFF2-40B4-BE49-F238E27FC236}">
                  <a16:creationId xmlns:a16="http://schemas.microsoft.com/office/drawing/2014/main" id="{13741E5A-870A-5242-BCF4-4C91E77683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6" y="906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036C7C7E-D4C9-9C47-A212-8E3ED44B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Step 3:  Boundary Conditions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639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C3803DF7-1DDD-8445-BC46-C8816375D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5675" y="267176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>
                <a:latin typeface="+mn-lt"/>
              </a:rPr>
              <a:t>0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633E3D9E-B345-C742-98A0-EEE8B0ED1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550" y="267176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>
                <a:latin typeface="+mn-lt"/>
              </a:rPr>
              <a:t>a</a:t>
            </a:r>
          </a:p>
        </p:txBody>
      </p:sp>
      <p:sp>
        <p:nvSpPr>
          <p:cNvPr id="7179" name="Text Box 5">
            <a:extLst>
              <a:ext uri="{FF2B5EF4-FFF2-40B4-BE49-F238E27FC236}">
                <a16:creationId xmlns:a16="http://schemas.microsoft.com/office/drawing/2014/main" id="{49379EBE-BA93-DE43-9026-CBCA1D32C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598011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11807291-0BD6-7D40-AFAD-E6943BF0D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763" y="2674939"/>
            <a:ext cx="458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-b</a:t>
            </a:r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47AF00E4-F944-D642-BB99-6E8272805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9050" y="2670175"/>
            <a:ext cx="3390900" cy="12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en-US">
              <a:latin typeface="+mn-lt"/>
            </a:endParaRPr>
          </a:p>
        </p:txBody>
      </p:sp>
      <p:graphicFrame>
        <p:nvGraphicFramePr>
          <p:cNvPr id="7170" name="Object 10">
            <a:extLst>
              <a:ext uri="{FF2B5EF4-FFF2-40B4-BE49-F238E27FC236}">
                <a16:creationId xmlns:a16="http://schemas.microsoft.com/office/drawing/2014/main" id="{C68CEF32-E191-5642-8ECA-0A3A0E95B6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69200" y="1449388"/>
          <a:ext cx="13525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945600" imgH="10528300" progId="Equation.DSMT4">
                  <p:embed/>
                </p:oleObj>
              </mc:Choice>
              <mc:Fallback>
                <p:oleObj name="Equation" r:id="rId2" imgW="21945600" imgH="10528300" progId="Equation.DSMT4">
                  <p:embed/>
                  <p:pic>
                    <p:nvPicPr>
                      <p:cNvPr id="7170" name="Object 10">
                        <a:extLst>
                          <a:ext uri="{FF2B5EF4-FFF2-40B4-BE49-F238E27FC236}">
                            <a16:creationId xmlns:a16="http://schemas.microsoft.com/office/drawing/2014/main" id="{C68CEF32-E191-5642-8ECA-0A3A0E95B6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9200" y="1449388"/>
                        <a:ext cx="13525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2" name="Line 9">
            <a:extLst>
              <a:ext uri="{FF2B5EF4-FFF2-40B4-BE49-F238E27FC236}">
                <a16:creationId xmlns:a16="http://schemas.microsoft.com/office/drawing/2014/main" id="{A63B8A61-F69E-AF45-88EE-7CC8C152D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473950" y="25463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Line 10">
            <a:extLst>
              <a:ext uri="{FF2B5EF4-FFF2-40B4-BE49-F238E27FC236}">
                <a16:creationId xmlns:a16="http://schemas.microsoft.com/office/drawing/2014/main" id="{010EA276-B2D8-6A42-BACC-6F33CC360FD7}"/>
              </a:ext>
            </a:extLst>
          </p:cNvPr>
          <p:cNvSpPr>
            <a:spLocks noChangeShapeType="1"/>
          </p:cNvSpPr>
          <p:nvPr/>
        </p:nvSpPr>
        <p:spPr bwMode="auto">
          <a:xfrm>
            <a:off x="9013825" y="25939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Freeform 11">
            <a:extLst>
              <a:ext uri="{FF2B5EF4-FFF2-40B4-BE49-F238E27FC236}">
                <a16:creationId xmlns:a16="http://schemas.microsoft.com/office/drawing/2014/main" id="{67892C8B-035C-3747-8C51-F344270D9DCE}"/>
              </a:ext>
            </a:extLst>
          </p:cNvPr>
          <p:cNvSpPr>
            <a:spLocks/>
          </p:cNvSpPr>
          <p:nvPr/>
        </p:nvSpPr>
        <p:spPr bwMode="auto">
          <a:xfrm>
            <a:off x="6616700" y="1450975"/>
            <a:ext cx="2381250" cy="990600"/>
          </a:xfrm>
          <a:custGeom>
            <a:avLst/>
            <a:gdLst>
              <a:gd name="T0" fmla="*/ 0 w 1392"/>
              <a:gd name="T1" fmla="*/ 0 h 960"/>
              <a:gd name="T2" fmla="*/ 1545131769 w 1392"/>
              <a:gd name="T3" fmla="*/ 0 h 960"/>
              <a:gd name="T4" fmla="*/ 1545131769 w 1392"/>
              <a:gd name="T5" fmla="*/ 1022175373 h 960"/>
              <a:gd name="T6" fmla="*/ 2147483647 w 1392"/>
              <a:gd name="T7" fmla="*/ 1022175373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1392"/>
              <a:gd name="T13" fmla="*/ 0 h 960"/>
              <a:gd name="T14" fmla="*/ 1392 w 139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92" h="960">
                <a:moveTo>
                  <a:pt x="0" y="0"/>
                </a:moveTo>
                <a:lnTo>
                  <a:pt x="528" y="0"/>
                </a:lnTo>
                <a:lnTo>
                  <a:pt x="528" y="960"/>
                </a:lnTo>
                <a:lnTo>
                  <a:pt x="1392" y="96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5" name="Text Box 12">
            <a:extLst>
              <a:ext uri="{FF2B5EF4-FFF2-40B4-BE49-F238E27FC236}">
                <a16:creationId xmlns:a16="http://schemas.microsoft.com/office/drawing/2014/main" id="{F3EB20B0-4664-2747-B8DE-2C13B750C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25" y="12588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graphicFrame>
        <p:nvGraphicFramePr>
          <p:cNvPr id="7171" name="Object 15">
            <a:extLst>
              <a:ext uri="{FF2B5EF4-FFF2-40B4-BE49-F238E27FC236}">
                <a16:creationId xmlns:a16="http://schemas.microsoft.com/office/drawing/2014/main" id="{2865EFCA-DCC2-E142-81BB-CC18A9DDEA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78500" y="1603375"/>
          <a:ext cx="1371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237700" imgH="10528300" progId="Equation.DSMT4">
                  <p:embed/>
                </p:oleObj>
              </mc:Choice>
              <mc:Fallback>
                <p:oleObj name="Equation" r:id="rId4" imgW="22237700" imgH="10528300" progId="Equation.DSMT4">
                  <p:embed/>
                  <p:pic>
                    <p:nvPicPr>
                      <p:cNvPr id="7171" name="Object 15">
                        <a:extLst>
                          <a:ext uri="{FF2B5EF4-FFF2-40B4-BE49-F238E27FC236}">
                            <a16:creationId xmlns:a16="http://schemas.microsoft.com/office/drawing/2014/main" id="{2865EFCA-DCC2-E142-81BB-CC18A9DDEA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1603375"/>
                        <a:ext cx="1371600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6" name="Line 15">
            <a:extLst>
              <a:ext uri="{FF2B5EF4-FFF2-40B4-BE49-F238E27FC236}">
                <a16:creationId xmlns:a16="http://schemas.microsoft.com/office/drawing/2014/main" id="{A8EFBAAF-DB94-A441-B968-BCD56DA26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700" y="12985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172" name="Object 17">
            <a:extLst>
              <a:ext uri="{FF2B5EF4-FFF2-40B4-BE49-F238E27FC236}">
                <a16:creationId xmlns:a16="http://schemas.microsoft.com/office/drawing/2014/main" id="{37DF194D-40EB-2B4A-AD3A-468A645414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1406525"/>
          <a:ext cx="14478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090900" imgH="10528300" progId="Equation.DSMT4">
                  <p:embed/>
                </p:oleObj>
              </mc:Choice>
              <mc:Fallback>
                <p:oleObj name="Equation" r:id="rId6" imgW="16090900" imgH="10528300" progId="Equation.DSMT4">
                  <p:embed/>
                  <p:pic>
                    <p:nvPicPr>
                      <p:cNvPr id="7172" name="Object 17">
                        <a:extLst>
                          <a:ext uri="{FF2B5EF4-FFF2-40B4-BE49-F238E27FC236}">
                            <a16:creationId xmlns:a16="http://schemas.microsoft.com/office/drawing/2014/main" id="{37DF194D-40EB-2B4A-AD3A-468A645414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406525"/>
                        <a:ext cx="1447800" cy="94773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FFCC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18">
            <a:extLst>
              <a:ext uri="{FF2B5EF4-FFF2-40B4-BE49-F238E27FC236}">
                <a16:creationId xmlns:a16="http://schemas.microsoft.com/office/drawing/2014/main" id="{804AB652-6F2F-9E46-A1FF-35DF24514C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7364" y="2947988"/>
          <a:ext cx="3748087" cy="204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5643800" imgH="24866600" progId="Equation.DSMT4">
                  <p:embed/>
                </p:oleObj>
              </mc:Choice>
              <mc:Fallback>
                <p:oleObj name="Equation" r:id="rId8" imgW="45643800" imgH="24866600" progId="Equation.DSMT4">
                  <p:embed/>
                  <p:pic>
                    <p:nvPicPr>
                      <p:cNvPr id="7173" name="Object 18">
                        <a:extLst>
                          <a:ext uri="{FF2B5EF4-FFF2-40B4-BE49-F238E27FC236}">
                            <a16:creationId xmlns:a16="http://schemas.microsoft.com/office/drawing/2014/main" id="{804AB652-6F2F-9E46-A1FF-35DF24514C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7364" y="2947988"/>
                        <a:ext cx="3748087" cy="2043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67058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7" name="Line 21">
            <a:extLst>
              <a:ext uri="{FF2B5EF4-FFF2-40B4-BE49-F238E27FC236}">
                <a16:creationId xmlns:a16="http://schemas.microsoft.com/office/drawing/2014/main" id="{BEE37804-39A3-234E-A5C5-617CAE0D2B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1100" y="1450975"/>
            <a:ext cx="0" cy="990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8" name="Line 22">
            <a:extLst>
              <a:ext uri="{FF2B5EF4-FFF2-40B4-BE49-F238E27FC236}">
                <a16:creationId xmlns:a16="http://schemas.microsoft.com/office/drawing/2014/main" id="{C4A7B21E-C33D-0A4B-A308-6EDF93DCAA43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7950" y="1430338"/>
            <a:ext cx="0" cy="990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9" name="Line 23">
            <a:extLst>
              <a:ext uri="{FF2B5EF4-FFF2-40B4-BE49-F238E27FC236}">
                <a16:creationId xmlns:a16="http://schemas.microsoft.com/office/drawing/2014/main" id="{942D32BB-C668-2841-A115-080E019C4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7950" y="1411288"/>
            <a:ext cx="6096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190" name="Group 24">
            <a:extLst>
              <a:ext uri="{FF2B5EF4-FFF2-40B4-BE49-F238E27FC236}">
                <a16:creationId xmlns:a16="http://schemas.microsoft.com/office/drawing/2014/main" id="{A512DE42-4D78-4C48-AB6C-E0C70C32FA75}"/>
              </a:ext>
            </a:extLst>
          </p:cNvPr>
          <p:cNvGrpSpPr>
            <a:grpSpLocks/>
          </p:cNvGrpSpPr>
          <p:nvPr/>
        </p:nvGrpSpPr>
        <p:grpSpPr bwMode="auto">
          <a:xfrm>
            <a:off x="8921750" y="1106488"/>
            <a:ext cx="152400" cy="1295400"/>
            <a:chOff x="4752" y="864"/>
            <a:chExt cx="96" cy="816"/>
          </a:xfrm>
        </p:grpSpPr>
        <p:sp>
          <p:nvSpPr>
            <p:cNvPr id="7199" name="Line 25">
              <a:extLst>
                <a:ext uri="{FF2B5EF4-FFF2-40B4-BE49-F238E27FC236}">
                  <a16:creationId xmlns:a16="http://schemas.microsoft.com/office/drawing/2014/main" id="{844975E6-A818-C943-A29F-6E549F8595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1536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Line 26">
              <a:extLst>
                <a:ext uri="{FF2B5EF4-FFF2-40B4-BE49-F238E27FC236}">
                  <a16:creationId xmlns:a16="http://schemas.microsoft.com/office/drawing/2014/main" id="{76A0B573-4610-2446-BD33-D1A2E83F48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" y="864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191" name="Group 27">
            <a:extLst>
              <a:ext uri="{FF2B5EF4-FFF2-40B4-BE49-F238E27FC236}">
                <a16:creationId xmlns:a16="http://schemas.microsoft.com/office/drawing/2014/main" id="{FEFB9C74-7990-3E47-BA29-25307E65F6D4}"/>
              </a:ext>
            </a:extLst>
          </p:cNvPr>
          <p:cNvGrpSpPr>
            <a:grpSpLocks/>
          </p:cNvGrpSpPr>
          <p:nvPr/>
        </p:nvGrpSpPr>
        <p:grpSpPr bwMode="auto">
          <a:xfrm>
            <a:off x="6737350" y="1173164"/>
            <a:ext cx="2171700" cy="1228725"/>
            <a:chOff x="3336" y="906"/>
            <a:chExt cx="1368" cy="774"/>
          </a:xfrm>
        </p:grpSpPr>
        <p:sp>
          <p:nvSpPr>
            <p:cNvPr id="7197" name="Line 28">
              <a:extLst>
                <a:ext uri="{FF2B5EF4-FFF2-40B4-BE49-F238E27FC236}">
                  <a16:creationId xmlns:a16="http://schemas.microsoft.com/office/drawing/2014/main" id="{2456A46D-4309-BD41-9687-A951FA3ED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04" y="1536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29">
              <a:extLst>
                <a:ext uri="{FF2B5EF4-FFF2-40B4-BE49-F238E27FC236}">
                  <a16:creationId xmlns:a16="http://schemas.microsoft.com/office/drawing/2014/main" id="{0D9FCCCE-FE0A-1D4F-A58B-F55EC2CF6C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6" y="906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62FBA6C7-FB9B-AF41-81B5-D5F3FB030E76}"/>
              </a:ext>
            </a:extLst>
          </p:cNvPr>
          <p:cNvGrpSpPr>
            <a:grpSpLocks/>
          </p:cNvGrpSpPr>
          <p:nvPr/>
        </p:nvGrpSpPr>
        <p:grpSpPr bwMode="auto">
          <a:xfrm>
            <a:off x="5295900" y="3279776"/>
            <a:ext cx="5119688" cy="1725613"/>
            <a:chOff x="2496" y="2544"/>
            <a:chExt cx="3034" cy="909"/>
          </a:xfrm>
        </p:grpSpPr>
        <p:grpSp>
          <p:nvGrpSpPr>
            <p:cNvPr id="7194" name="Group 31">
              <a:extLst>
                <a:ext uri="{FF2B5EF4-FFF2-40B4-BE49-F238E27FC236}">
                  <a16:creationId xmlns:a16="http://schemas.microsoft.com/office/drawing/2014/main" id="{1C3736F1-EDB9-4C4C-9C1F-1457AD859E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6" y="2592"/>
              <a:ext cx="3034" cy="861"/>
              <a:chOff x="2496" y="2592"/>
              <a:chExt cx="3034" cy="861"/>
            </a:xfrm>
          </p:grpSpPr>
          <p:graphicFrame>
            <p:nvGraphicFramePr>
              <p:cNvPr id="7175" name="Object 30">
                <a:extLst>
                  <a:ext uri="{FF2B5EF4-FFF2-40B4-BE49-F238E27FC236}">
                    <a16:creationId xmlns:a16="http://schemas.microsoft.com/office/drawing/2014/main" id="{57232BE0-94D3-4C41-B597-0109A8C5C94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110" y="2592"/>
              <a:ext cx="2420" cy="8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60858400" imgH="21653500" progId="Equation.DSMT4">
                      <p:embed/>
                    </p:oleObj>
                  </mc:Choice>
                  <mc:Fallback>
                    <p:oleObj name="Equation" r:id="rId10" imgW="60858400" imgH="21653500" progId="Equation.DSMT4">
                      <p:embed/>
                      <p:pic>
                        <p:nvPicPr>
                          <p:cNvPr id="7175" name="Object 30">
                            <a:extLst>
                              <a:ext uri="{FF2B5EF4-FFF2-40B4-BE49-F238E27FC236}">
                                <a16:creationId xmlns:a16="http://schemas.microsoft.com/office/drawing/2014/main" id="{57232BE0-94D3-4C41-B597-0109A8C5C94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10" y="2592"/>
                            <a:ext cx="2420" cy="86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CC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196" name="AutoShape 33">
                <a:extLst>
                  <a:ext uri="{FF2B5EF4-FFF2-40B4-BE49-F238E27FC236}">
                    <a16:creationId xmlns:a16="http://schemas.microsoft.com/office/drawing/2014/main" id="{1824487E-EF49-304E-8666-0F8EA24F65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976"/>
                <a:ext cx="288" cy="144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endParaRPr lang="en-US" altLang="en-US"/>
              </a:p>
            </p:txBody>
          </p:sp>
        </p:grpSp>
        <p:sp>
          <p:nvSpPr>
            <p:cNvPr id="7195" name="Text Box 34">
              <a:extLst>
                <a:ext uri="{FF2B5EF4-FFF2-40B4-BE49-F238E27FC236}">
                  <a16:creationId xmlns:a16="http://schemas.microsoft.com/office/drawing/2014/main" id="{5D47DDEB-D74A-5D42-896E-8E4ABFD83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6" y="2544"/>
              <a:ext cx="272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Microsoft Sans Serif" panose="020B0604020202020204" pitchFamily="34" charset="0"/>
                </a:rPr>
                <a:t>4)</a:t>
              </a:r>
            </a:p>
          </p:txBody>
        </p:sp>
      </p:grpSp>
      <p:graphicFrame>
        <p:nvGraphicFramePr>
          <p:cNvPr id="33" name="Object 33">
            <a:extLst>
              <a:ext uri="{FF2B5EF4-FFF2-40B4-BE49-F238E27FC236}">
                <a16:creationId xmlns:a16="http://schemas.microsoft.com/office/drawing/2014/main" id="{FA0080A5-1D8B-CE40-B0CE-70D1F3F84E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6" y="5449889"/>
          <a:ext cx="6399213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8117700" imgH="11112500" progId="Equation.DSMT4">
                  <p:embed/>
                </p:oleObj>
              </mc:Choice>
              <mc:Fallback>
                <p:oleObj name="Equation" r:id="rId12" imgW="78117700" imgH="11112500" progId="Equation.DSMT4">
                  <p:embed/>
                  <p:pic>
                    <p:nvPicPr>
                      <p:cNvPr id="33" name="Object 33">
                        <a:extLst>
                          <a:ext uri="{FF2B5EF4-FFF2-40B4-BE49-F238E27FC236}">
                            <a16:creationId xmlns:a16="http://schemas.microsoft.com/office/drawing/2014/main" id="{FA0080A5-1D8B-CE40-B0CE-70D1F3F84E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6" y="5449889"/>
                        <a:ext cx="6399213" cy="909637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AutoShape 37">
            <a:extLst>
              <a:ext uri="{FF2B5EF4-FFF2-40B4-BE49-F238E27FC236}">
                <a16:creationId xmlns:a16="http://schemas.microsoft.com/office/drawing/2014/main" id="{3742FF92-185C-D74A-989A-18ABA2F76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0939" y="4914900"/>
            <a:ext cx="295275" cy="484188"/>
          </a:xfrm>
          <a:prstGeom prst="downArrow">
            <a:avLst>
              <a:gd name="adj1" fmla="val 50000"/>
              <a:gd name="adj2" fmla="val 4099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13D184-DA85-1249-B514-916DDCD70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Step 4:  Det(matrix)=0 for Energy-levels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08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>
            <a:extLst>
              <a:ext uri="{FF2B5EF4-FFF2-40B4-BE49-F238E27FC236}">
                <a16:creationId xmlns:a16="http://schemas.microsoft.com/office/drawing/2014/main" id="{72BB7197-80EF-5849-9B41-B3E1D6424C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2262135"/>
          <a:ext cx="16002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653500" imgH="9944100" progId="Equation.DSMT4">
                  <p:embed/>
                </p:oleObj>
              </mc:Choice>
              <mc:Fallback>
                <p:oleObj name="Equation" r:id="rId2" imgW="21653500" imgH="9944100" progId="Equation.DSMT4">
                  <p:embed/>
                  <p:pic>
                    <p:nvPicPr>
                      <p:cNvPr id="24578" name="Object 2">
                        <a:extLst>
                          <a:ext uri="{FF2B5EF4-FFF2-40B4-BE49-F238E27FC236}">
                            <a16:creationId xmlns:a16="http://schemas.microsoft.com/office/drawing/2014/main" id="{72BB7197-80EF-5849-9B41-B3E1D6424C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2262135"/>
                        <a:ext cx="1600200" cy="7350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119135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26000" imgH="2120900" progId="Equation.DSMT4">
                  <p:embed/>
                </p:oleObj>
              </mc:Choice>
              <mc:Fallback>
                <p:oleObj name="Equation" r:id="rId4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119135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2B6DB69A-F554-654B-A79D-54B8AA482C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8" y="3252735"/>
          <a:ext cx="1981200" cy="120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800300" imgH="16967200" progId="Equation.DSMT4">
                  <p:embed/>
                </p:oleObj>
              </mc:Choice>
              <mc:Fallback>
                <p:oleObj name="Equation" r:id="rId6" imgW="27800300" imgH="16967200" progId="Equation.DSMT4">
                  <p:embed/>
                  <p:pic>
                    <p:nvPicPr>
                      <p:cNvPr id="24580" name="Object 4">
                        <a:extLst>
                          <a:ext uri="{FF2B5EF4-FFF2-40B4-BE49-F238E27FC236}">
                            <a16:creationId xmlns:a16="http://schemas.microsoft.com/office/drawing/2014/main" id="{2B6DB69A-F554-654B-A79D-54B8AA482C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8" y="3252735"/>
                        <a:ext cx="1981200" cy="1209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231847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423934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801635"/>
            <a:ext cx="21150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 unknowns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for N regions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185934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222448"/>
            <a:ext cx="54561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Conditions at the                edge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Reduces 2 unknowns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176534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182885"/>
            <a:ext cx="49191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Boundary Condition at each interface: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Set 2N-2  equations for 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2N-2 unknowns (for continuous U)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4700534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4813247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4700535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624334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30738" y="3709934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649735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7607300" progId="Equation.DSMT4">
                  <p:embed/>
                </p:oleObj>
              </mc:Choice>
              <mc:Fallback>
                <p:oleObj name="Equation" r:id="rId8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649735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4746572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295465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dirty="0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 dirty="0">
                <a:latin typeface="Calibri" panose="020F0502020204030204" pitchFamily="34" charset="0"/>
              </a:rPr>
              <a:t>for wave function</a:t>
            </a:r>
          </a:p>
        </p:txBody>
      </p:sp>
      <p:graphicFrame>
        <p:nvGraphicFramePr>
          <p:cNvPr id="24582" name="Object 21">
            <a:extLst>
              <a:ext uri="{FF2B5EF4-FFF2-40B4-BE49-F238E27FC236}">
                <a16:creationId xmlns:a16="http://schemas.microsoft.com/office/drawing/2014/main" id="{B6797EF3-D941-2E4A-9646-16628C049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26363" y="1412823"/>
          <a:ext cx="2889250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305500" imgH="5854700" progId="Equation.DSMT4">
                  <p:embed/>
                </p:oleObj>
              </mc:Choice>
              <mc:Fallback>
                <p:oleObj name="Equation" r:id="rId10" imgW="31305500" imgH="5854700" progId="Equation.DSMT4">
                  <p:embed/>
                  <p:pic>
                    <p:nvPicPr>
                      <p:cNvPr id="24582" name="Object 21">
                        <a:extLst>
                          <a:ext uri="{FF2B5EF4-FFF2-40B4-BE49-F238E27FC236}">
                            <a16:creationId xmlns:a16="http://schemas.microsoft.com/office/drawing/2014/main" id="{B6797EF3-D941-2E4A-9646-16628C049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6363" y="1412823"/>
                        <a:ext cx="2889250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Object 22">
            <a:extLst>
              <a:ext uri="{FF2B5EF4-FFF2-40B4-BE49-F238E27FC236}">
                <a16:creationId xmlns:a16="http://schemas.microsoft.com/office/drawing/2014/main" id="{FBAC5F1E-DC20-164E-8151-40345AEA8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5575" y="927047"/>
          <a:ext cx="26987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889700" imgH="5854700" progId="Equation.DSMT4">
                  <p:embed/>
                </p:oleObj>
              </mc:Choice>
              <mc:Fallback>
                <p:oleObj name="Equation" r:id="rId12" imgW="31889700" imgH="5854700" progId="Equation.DSMT4">
                  <p:embed/>
                  <p:pic>
                    <p:nvPicPr>
                      <p:cNvPr id="24583" name="Object 22">
                        <a:extLst>
                          <a:ext uri="{FF2B5EF4-FFF2-40B4-BE49-F238E27FC236}">
                            <a16:creationId xmlns:a16="http://schemas.microsoft.com/office/drawing/2014/main" id="{FBAC5F1E-DC20-164E-8151-40345AEA8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5575" y="927047"/>
                        <a:ext cx="26987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0DD920-01F2-D94E-B891-138CFAF2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Five Steps for Closed System Analytical Solution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0CCDBDE-E062-1E45-B2B3-BAA522954F5B}"/>
              </a:ext>
            </a:extLst>
          </p:cNvPr>
          <p:cNvGrpSpPr/>
          <p:nvPr/>
        </p:nvGrpSpPr>
        <p:grpSpPr>
          <a:xfrm>
            <a:off x="2513534" y="2557278"/>
            <a:ext cx="1606505" cy="89590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E05B53B3-A780-BF4C-BC01-DCAC9E3571E2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4ADADF-3F60-3745-8133-0E8B250D0C33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5A10C4-857C-E74E-9F90-4890714E7ED9}"/>
              </a:ext>
            </a:extLst>
          </p:cNvPr>
          <p:cNvGrpSpPr/>
          <p:nvPr/>
        </p:nvGrpSpPr>
        <p:grpSpPr>
          <a:xfrm>
            <a:off x="6537035" y="5199594"/>
            <a:ext cx="2746581" cy="117757"/>
            <a:chOff x="1088383" y="2853108"/>
            <a:chExt cx="1606505" cy="89590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D609091-3B41-DD4A-897C-BA46ED1120E7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9B16E8E-33CB-9644-9C9D-03EBDE66DF46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7269711-490E-B04C-95F9-4D5709828CD4}"/>
              </a:ext>
            </a:extLst>
          </p:cNvPr>
          <p:cNvGrpSpPr/>
          <p:nvPr/>
        </p:nvGrpSpPr>
        <p:grpSpPr>
          <a:xfrm>
            <a:off x="4441182" y="532421"/>
            <a:ext cx="1606505" cy="89590"/>
            <a:chOff x="1088383" y="2853108"/>
            <a:chExt cx="1606505" cy="89590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A19860EF-31FA-894D-B276-9EAFC155691B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BB041749-8D77-CD45-9F0A-DECB6E9A0774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28E3513F-88F9-9146-8202-F499DF5CA345}"/>
              </a:ext>
            </a:extLst>
          </p:cNvPr>
          <p:cNvSpPr/>
          <p:nvPr/>
        </p:nvSpPr>
        <p:spPr>
          <a:xfrm>
            <a:off x="4587466" y="740651"/>
            <a:ext cx="13981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0090DF6-1A20-B94B-8138-576D941BD7AC}"/>
              </a:ext>
            </a:extLst>
          </p:cNvPr>
          <p:cNvSpPr/>
          <p:nvPr/>
        </p:nvSpPr>
        <p:spPr>
          <a:xfrm>
            <a:off x="8969467" y="2261229"/>
            <a:ext cx="1196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72AB487-80D1-5446-A042-B2817EDD1847}"/>
              </a:ext>
            </a:extLst>
          </p:cNvPr>
          <p:cNvSpPr/>
          <p:nvPr/>
        </p:nvSpPr>
        <p:spPr>
          <a:xfrm>
            <a:off x="6103042" y="1865843"/>
            <a:ext cx="45576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Edge =&gt; huge number of cells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C5CF130-B029-CA4C-8C57-04364CB100DC}"/>
              </a:ext>
            </a:extLst>
          </p:cNvPr>
          <p:cNvSpPr/>
          <p:nvPr/>
        </p:nvSpPr>
        <p:spPr>
          <a:xfrm>
            <a:off x="2310347" y="1907811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Bloch Theorem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DEC599-67B9-2849-9DC9-31B8ADD4B471}"/>
              </a:ext>
            </a:extLst>
          </p:cNvPr>
          <p:cNvSpPr/>
          <p:nvPr/>
        </p:nvSpPr>
        <p:spPr>
          <a:xfrm>
            <a:off x="4943850" y="3736680"/>
            <a:ext cx="5689378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Interface =&gt; interfaces in periodic cell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68" name="Object 33">
            <a:extLst>
              <a:ext uri="{FF2B5EF4-FFF2-40B4-BE49-F238E27FC236}">
                <a16:creationId xmlns:a16="http://schemas.microsoft.com/office/drawing/2014/main" id="{B0770565-4816-DF42-AF24-2C958B7DEC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28679" y="6213612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8117700" imgH="11112500" progId="Equation.DSMT4">
                  <p:embed/>
                </p:oleObj>
              </mc:Choice>
              <mc:Fallback>
                <p:oleObj name="Equation" r:id="rId14" imgW="78117700" imgH="11112500" progId="Equation.DSMT4">
                  <p:embed/>
                  <p:pic>
                    <p:nvPicPr>
                      <p:cNvPr id="68" name="Object 33">
                        <a:extLst>
                          <a:ext uri="{FF2B5EF4-FFF2-40B4-BE49-F238E27FC236}">
                            <a16:creationId xmlns:a16="http://schemas.microsoft.com/office/drawing/2014/main" id="{B0770565-4816-DF42-AF24-2C958B7DECE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679" y="6213612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5001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ECFD8B7C-488C-9944-9CBF-2146E3F824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3339" y="1112504"/>
          <a:ext cx="15970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6000" imgH="2120900" progId="Equation.DSMT4">
                  <p:embed/>
                </p:oleObj>
              </mc:Choice>
              <mc:Fallback>
                <p:oleObj name="Equation" r:id="rId2" imgW="4826000" imgH="2120900" progId="Equation.DSMT4">
                  <p:embed/>
                  <p:pic>
                    <p:nvPicPr>
                      <p:cNvPr id="24579" name="Object 3">
                        <a:extLst>
                          <a:ext uri="{FF2B5EF4-FFF2-40B4-BE49-F238E27FC236}">
                            <a16:creationId xmlns:a16="http://schemas.microsoft.com/office/drawing/2014/main" id="{ECFD8B7C-488C-9944-9CBF-2146E3F824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339" y="1112504"/>
                        <a:ext cx="1597025" cy="7016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Text Box 6">
            <a:extLst>
              <a:ext uri="{FF2B5EF4-FFF2-40B4-BE49-F238E27FC236}">
                <a16:creationId xmlns:a16="http://schemas.microsoft.com/office/drawing/2014/main" id="{1F2A1315-18DB-9B43-A421-8662DD928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864" y="1225216"/>
            <a:ext cx="536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1) </a:t>
            </a:r>
          </a:p>
        </p:txBody>
      </p:sp>
      <p:sp>
        <p:nvSpPr>
          <p:cNvPr id="24585" name="Line 7">
            <a:extLst>
              <a:ext uri="{FF2B5EF4-FFF2-40B4-BE49-F238E27FC236}">
                <a16:creationId xmlns:a16="http://schemas.microsoft.com/office/drawing/2014/main" id="{5162A0C2-ABF2-8742-986F-F15EA13EA6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8338" y="1417303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Text Box 8">
            <a:extLst>
              <a:ext uri="{FF2B5EF4-FFF2-40B4-BE49-F238E27FC236}">
                <a16:creationId xmlns:a16="http://schemas.microsoft.com/office/drawing/2014/main" id="{7B8CC08B-17D0-834F-8DE8-90EE2F82D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9" y="795004"/>
            <a:ext cx="23470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Solution Ansatz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4 unknowns 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for 1 periodic cell</a:t>
            </a:r>
          </a:p>
        </p:txBody>
      </p:sp>
      <p:sp>
        <p:nvSpPr>
          <p:cNvPr id="24587" name="Text Box 9">
            <a:extLst>
              <a:ext uri="{FF2B5EF4-FFF2-40B4-BE49-F238E27FC236}">
                <a16:creationId xmlns:a16="http://schemas.microsoft.com/office/drawing/2014/main" id="{078A830A-DEC5-AB4F-A7F0-0EFE7159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2179303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2)</a:t>
            </a:r>
          </a:p>
        </p:txBody>
      </p:sp>
      <p:sp>
        <p:nvSpPr>
          <p:cNvPr id="24588" name="Text Box 10">
            <a:extLst>
              <a:ext uri="{FF2B5EF4-FFF2-40B4-BE49-F238E27FC236}">
                <a16:creationId xmlns:a16="http://schemas.microsoft.com/office/drawing/2014/main" id="{1F62946D-BF89-0A4D-A3E3-80A6B7E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2215817"/>
            <a:ext cx="49291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Periodic Boundary Conditions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Imposes symmetry</a:t>
            </a:r>
          </a:p>
        </p:txBody>
      </p:sp>
      <p:sp>
        <p:nvSpPr>
          <p:cNvPr id="24589" name="Text Box 11">
            <a:extLst>
              <a:ext uri="{FF2B5EF4-FFF2-40B4-BE49-F238E27FC236}">
                <a16:creationId xmlns:a16="http://schemas.microsoft.com/office/drawing/2014/main" id="{B8BB03C1-5DBF-F040-BAC8-7A7AB776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3738" y="3169903"/>
            <a:ext cx="455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3)</a:t>
            </a:r>
          </a:p>
        </p:txBody>
      </p:sp>
      <p:sp>
        <p:nvSpPr>
          <p:cNvPr id="24590" name="Text Box 12">
            <a:extLst>
              <a:ext uri="{FF2B5EF4-FFF2-40B4-BE49-F238E27FC236}">
                <a16:creationId xmlns:a16="http://schemas.microsoft.com/office/drawing/2014/main" id="{9B2075F1-0BBC-324C-96A2-F2C6504D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5138" y="3305687"/>
            <a:ext cx="46440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Boundary Condition in periodic cell:</a:t>
            </a:r>
          </a:p>
          <a:p>
            <a:pPr eaLnBrk="1" hangingPunct="1"/>
            <a:r>
              <a:rPr lang="en-US" altLang="en-US" dirty="0">
                <a:latin typeface="Calibri" panose="020F0502020204030204" pitchFamily="34" charset="0"/>
              </a:rPr>
              <a:t>Set 4  equations for  4 unknowns</a:t>
            </a:r>
          </a:p>
        </p:txBody>
      </p:sp>
      <p:sp>
        <p:nvSpPr>
          <p:cNvPr id="24591" name="Text Box 13">
            <a:extLst>
              <a:ext uri="{FF2B5EF4-FFF2-40B4-BE49-F238E27FC236}">
                <a16:creationId xmlns:a16="http://schemas.microsoft.com/office/drawing/2014/main" id="{D0D687A5-DC29-684F-AAF5-CECC5FCD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338" y="469390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24592" name="Text Box 14">
            <a:extLst>
              <a:ext uri="{FF2B5EF4-FFF2-40B4-BE49-F238E27FC236}">
                <a16:creationId xmlns:a16="http://schemas.microsoft.com/office/drawing/2014/main" id="{73229C0C-A528-9043-8439-35FCB5C12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4806616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Microsoft Sans Serif" panose="020B0604020202020204" pitchFamily="34" charset="0"/>
            </a:endParaRP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F30F682F-287A-874C-A237-EB3A34758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88" y="4693904"/>
            <a:ext cx="3609514" cy="1200329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>
                <a:latin typeface="+mn-lt"/>
              </a:rPr>
              <a:t>Det</a:t>
            </a:r>
            <a:r>
              <a:rPr lang="en-US" dirty="0">
                <a:latin typeface="+mn-lt"/>
              </a:rPr>
              <a:t> (coefficient matrix)=0</a:t>
            </a:r>
          </a:p>
          <a:p>
            <a:pPr>
              <a:defRPr/>
            </a:pPr>
            <a:r>
              <a:rPr lang="en-US" dirty="0">
                <a:latin typeface="+mn-lt"/>
              </a:rPr>
              <a:t>And find E by graphical </a:t>
            </a:r>
          </a:p>
          <a:p>
            <a:pPr>
              <a:defRPr/>
            </a:pPr>
            <a:r>
              <a:rPr lang="en-US" dirty="0">
                <a:latin typeface="+mn-lt"/>
              </a:rPr>
              <a:t>or numerical solution</a:t>
            </a:r>
          </a:p>
        </p:txBody>
      </p:sp>
      <p:sp>
        <p:nvSpPr>
          <p:cNvPr id="24594" name="Text Box 16">
            <a:extLst>
              <a:ext uri="{FF2B5EF4-FFF2-40B4-BE49-F238E27FC236}">
                <a16:creationId xmlns:a16="http://schemas.microsoft.com/office/drawing/2014/main" id="{7E7E573D-1C35-6D41-B3F8-95AA15133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6" y="461770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Microsoft Sans Serif" panose="020B0604020202020204" pitchFamily="34" charset="0"/>
              </a:rPr>
              <a:t>4)</a:t>
            </a:r>
          </a:p>
        </p:txBody>
      </p:sp>
      <p:sp>
        <p:nvSpPr>
          <p:cNvPr id="24595" name="Line 17">
            <a:extLst>
              <a:ext uri="{FF2B5EF4-FFF2-40B4-BE49-F238E27FC236}">
                <a16:creationId xmlns:a16="http://schemas.microsoft.com/office/drawing/2014/main" id="{D7E71334-840B-F24D-B6E3-A9BE05DC07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78338" y="2560303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24596" name="Line 18">
            <a:extLst>
              <a:ext uri="{FF2B5EF4-FFF2-40B4-BE49-F238E27FC236}">
                <a16:creationId xmlns:a16="http://schemas.microsoft.com/office/drawing/2014/main" id="{BA5112B5-98A3-0646-B3A9-85868AC082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30738" y="3703303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581" name="Object 18">
            <a:extLst>
              <a:ext uri="{FF2B5EF4-FFF2-40B4-BE49-F238E27FC236}">
                <a16:creationId xmlns:a16="http://schemas.microsoft.com/office/drawing/2014/main" id="{366C6447-52EB-8144-A7F3-E5DA3D7898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70689" y="4643104"/>
          <a:ext cx="2681287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968700" imgH="7607300" progId="Equation.DSMT4">
                  <p:embed/>
                </p:oleObj>
              </mc:Choice>
              <mc:Fallback>
                <p:oleObj name="Equation" r:id="rId4" imgW="28968700" imgH="7607300" progId="Equation.DSMT4">
                  <p:embed/>
                  <p:pic>
                    <p:nvPicPr>
                      <p:cNvPr id="24581" name="Object 18">
                        <a:extLst>
                          <a:ext uri="{FF2B5EF4-FFF2-40B4-BE49-F238E27FC236}">
                            <a16:creationId xmlns:a16="http://schemas.microsoft.com/office/drawing/2014/main" id="{366C6447-52EB-8144-A7F3-E5DA3D7898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0689" y="4643104"/>
                        <a:ext cx="2681287" cy="70326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7" name="Text Box 24">
            <a:extLst>
              <a:ext uri="{FF2B5EF4-FFF2-40B4-BE49-F238E27FC236}">
                <a16:creationId xmlns:a16="http://schemas.microsoft.com/office/drawing/2014/main" id="{C4CA6034-634B-B24E-BB71-56EB11CF9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226" y="4739941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5)</a:t>
            </a:r>
          </a:p>
        </p:txBody>
      </p:sp>
      <p:sp>
        <p:nvSpPr>
          <p:cNvPr id="24598" name="Text Box 25">
            <a:extLst>
              <a:ext uri="{FF2B5EF4-FFF2-40B4-BE49-F238E27FC236}">
                <a16:creationId xmlns:a16="http://schemas.microsoft.com/office/drawing/2014/main" id="{48BDC370-AC7E-A048-A591-A4C7CB91C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8919" y="5444792"/>
            <a:ext cx="43956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alibri" panose="020F0502020204030204" pitchFamily="34" charset="0"/>
              </a:rPr>
              <a:t>Normalization of unity probability</a:t>
            </a:r>
          </a:p>
          <a:p>
            <a:pPr algn="ctr"/>
            <a:r>
              <a:rPr lang="en-US" altLang="en-US">
                <a:latin typeface="Calibri" panose="020F0502020204030204" pitchFamily="34" charset="0"/>
              </a:rPr>
              <a:t>for wave function</a:t>
            </a:r>
          </a:p>
        </p:txBody>
      </p:sp>
      <p:sp>
        <p:nvSpPr>
          <p:cNvPr id="24599" name="Rectangle 23">
            <a:extLst>
              <a:ext uri="{FF2B5EF4-FFF2-40B4-BE49-F238E27FC236}">
                <a16:creationId xmlns:a16="http://schemas.microsoft.com/office/drawing/2014/main" id="{F3AA1F6C-453B-AA4B-B5FD-6BEDF09C0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Five Steps for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Periodic</a:t>
            </a:r>
            <a:r>
              <a:rPr lang="en-US" altLang="en-US" dirty="0">
                <a:ea typeface="ＭＳ Ｐゴシック" panose="020B0600070205080204" pitchFamily="34" charset="-128"/>
              </a:rPr>
              <a:t> System Analytical Solution</a:t>
            </a:r>
          </a:p>
        </p:txBody>
      </p:sp>
      <p:graphicFrame>
        <p:nvGraphicFramePr>
          <p:cNvPr id="41" name="Object 21">
            <a:extLst>
              <a:ext uri="{FF2B5EF4-FFF2-40B4-BE49-F238E27FC236}">
                <a16:creationId xmlns:a16="http://schemas.microsoft.com/office/drawing/2014/main" id="{FF44A76B-8A78-244C-9F5E-3AF5731B5B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0210" y="3118347"/>
          <a:ext cx="2635250" cy="131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766000" imgH="16383000" progId="Equation.DSMT4">
                  <p:embed/>
                </p:oleObj>
              </mc:Choice>
              <mc:Fallback>
                <p:oleObj name="Equation" r:id="rId6" imgW="32766000" imgH="16383000" progId="Equation.DSMT4">
                  <p:embed/>
                  <p:pic>
                    <p:nvPicPr>
                      <p:cNvPr id="41" name="Object 21">
                        <a:extLst>
                          <a:ext uri="{FF2B5EF4-FFF2-40B4-BE49-F238E27FC236}">
                            <a16:creationId xmlns:a16="http://schemas.microsoft.com/office/drawing/2014/main" id="{FF44A76B-8A78-244C-9F5E-3AF5731B5B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0210" y="3118347"/>
                        <a:ext cx="2635250" cy="1319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50195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9">
            <a:extLst>
              <a:ext uri="{FF2B5EF4-FFF2-40B4-BE49-F238E27FC236}">
                <a16:creationId xmlns:a16="http://schemas.microsoft.com/office/drawing/2014/main" id="{CD6A33C5-7D55-8248-9641-691CDB1C7D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94629" y="2104983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473900" imgH="5270500" progId="Equation.DSMT4">
                  <p:embed/>
                </p:oleObj>
              </mc:Choice>
              <mc:Fallback>
                <p:oleObj name="Equation" r:id="rId8" imgW="32473900" imgH="5270500" progId="Equation.DSMT4">
                  <p:embed/>
                  <p:pic>
                    <p:nvPicPr>
                      <p:cNvPr id="45" name="Object 9">
                        <a:extLst>
                          <a:ext uri="{FF2B5EF4-FFF2-40B4-BE49-F238E27FC236}">
                            <a16:creationId xmlns:a16="http://schemas.microsoft.com/office/drawing/2014/main" id="{CD6A33C5-7D55-8248-9641-691CDB1C7D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4629" y="2104983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27BC0765-628A-1140-B869-0671F6C73E3E}"/>
              </a:ext>
            </a:extLst>
          </p:cNvPr>
          <p:cNvSpPr/>
          <p:nvPr/>
        </p:nvSpPr>
        <p:spPr>
          <a:xfrm rot="16200000">
            <a:off x="497463" y="3139326"/>
            <a:ext cx="24240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Bloch Theorem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7" name="Object 10">
            <a:extLst>
              <a:ext uri="{FF2B5EF4-FFF2-40B4-BE49-F238E27FC236}">
                <a16:creationId xmlns:a16="http://schemas.microsoft.com/office/drawing/2014/main" id="{53AC5902-8088-574C-83B5-6FB0B894B6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88300" y="740650"/>
          <a:ext cx="13525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945600" imgH="10528300" progId="Equation.DSMT4">
                  <p:embed/>
                </p:oleObj>
              </mc:Choice>
              <mc:Fallback>
                <p:oleObj name="Equation" r:id="rId10" imgW="21945600" imgH="10528300" progId="Equation.DSMT4">
                  <p:embed/>
                  <p:pic>
                    <p:nvPicPr>
                      <p:cNvPr id="47" name="Object 10">
                        <a:extLst>
                          <a:ext uri="{FF2B5EF4-FFF2-40B4-BE49-F238E27FC236}">
                            <a16:creationId xmlns:a16="http://schemas.microsoft.com/office/drawing/2014/main" id="{53AC5902-8088-574C-83B5-6FB0B894B6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88300" y="740650"/>
                        <a:ext cx="13525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15">
            <a:extLst>
              <a:ext uri="{FF2B5EF4-FFF2-40B4-BE49-F238E27FC236}">
                <a16:creationId xmlns:a16="http://schemas.microsoft.com/office/drawing/2014/main" id="{ECC5C66D-3AD3-A74A-8D48-E935E442A8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09730" y="1444291"/>
          <a:ext cx="1371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2237700" imgH="10528300" progId="Equation.DSMT4">
                  <p:embed/>
                </p:oleObj>
              </mc:Choice>
              <mc:Fallback>
                <p:oleObj name="Equation" r:id="rId12" imgW="22237700" imgH="10528300" progId="Equation.DSMT4">
                  <p:embed/>
                  <p:pic>
                    <p:nvPicPr>
                      <p:cNvPr id="48" name="Object 15">
                        <a:extLst>
                          <a:ext uri="{FF2B5EF4-FFF2-40B4-BE49-F238E27FC236}">
                            <a16:creationId xmlns:a16="http://schemas.microsoft.com/office/drawing/2014/main" id="{ECC5C66D-3AD3-A74A-8D48-E935E442A8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9730" y="1444291"/>
                        <a:ext cx="1371600" cy="647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BDE0E72E-FAE0-674E-9451-BB888D9DBF00}"/>
              </a:ext>
            </a:extLst>
          </p:cNvPr>
          <p:cNvGrpSpPr/>
          <p:nvPr/>
        </p:nvGrpSpPr>
        <p:grpSpPr>
          <a:xfrm>
            <a:off x="6537035" y="5215548"/>
            <a:ext cx="2746581" cy="117757"/>
            <a:chOff x="1088383" y="2853108"/>
            <a:chExt cx="1606505" cy="89590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BED2E545-D67D-9D48-9A33-190460AC5378}"/>
                </a:ext>
              </a:extLst>
            </p:cNvPr>
            <p:cNvSpPr/>
            <p:nvPr/>
          </p:nvSpPr>
          <p:spPr>
            <a:xfrm rot="1431493">
              <a:off x="1088383" y="286649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447D3DA7-025E-2B48-8E05-E7DC4FCA5D2D}"/>
                </a:ext>
              </a:extLst>
            </p:cNvPr>
            <p:cNvSpPr/>
            <p:nvPr/>
          </p:nvSpPr>
          <p:spPr>
            <a:xfrm rot="20168507" flipH="1">
              <a:off x="1107741" y="2853108"/>
              <a:ext cx="1587147" cy="76200"/>
            </a:xfrm>
            <a:custGeom>
              <a:avLst/>
              <a:gdLst>
                <a:gd name="csX0" fmla="*/ 0 w 1587147"/>
                <a:gd name="csY0" fmla="*/ 12700 h 76200"/>
                <a:gd name="csX1" fmla="*/ 12700 w 1587147"/>
                <a:gd name="csY1" fmla="*/ 0 h 76200"/>
                <a:gd name="csX2" fmla="*/ 548900 w 1587147"/>
                <a:gd name="csY2" fmla="*/ 0 h 76200"/>
                <a:gd name="csX3" fmla="*/ 1069482 w 1587147"/>
                <a:gd name="csY3" fmla="*/ 0 h 76200"/>
                <a:gd name="csX4" fmla="*/ 1574447 w 1587147"/>
                <a:gd name="csY4" fmla="*/ 0 h 76200"/>
                <a:gd name="csX5" fmla="*/ 1587147 w 1587147"/>
                <a:gd name="csY5" fmla="*/ 12700 h 76200"/>
                <a:gd name="csX6" fmla="*/ 1587147 w 1587147"/>
                <a:gd name="csY6" fmla="*/ 63500 h 76200"/>
                <a:gd name="csX7" fmla="*/ 1574447 w 1587147"/>
                <a:gd name="csY7" fmla="*/ 76200 h 76200"/>
                <a:gd name="csX8" fmla="*/ 1038247 w 1587147"/>
                <a:gd name="csY8" fmla="*/ 76200 h 76200"/>
                <a:gd name="csX9" fmla="*/ 564517 w 1587147"/>
                <a:gd name="csY9" fmla="*/ 76200 h 76200"/>
                <a:gd name="csX10" fmla="*/ 12700 w 1587147"/>
                <a:gd name="csY10" fmla="*/ 76200 h 76200"/>
                <a:gd name="csX11" fmla="*/ 0 w 1587147"/>
                <a:gd name="csY11" fmla="*/ 63500 h 76200"/>
                <a:gd name="csX12" fmla="*/ 0 w 1587147"/>
                <a:gd name="csY12" fmla="*/ 127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87147" h="76200" fill="none" extrusionOk="0">
                  <a:moveTo>
                    <a:pt x="0" y="12700"/>
                  </a:moveTo>
                  <a:cubicBezTo>
                    <a:pt x="-1500" y="5932"/>
                    <a:pt x="5419" y="-184"/>
                    <a:pt x="12700" y="0"/>
                  </a:cubicBezTo>
                  <a:cubicBezTo>
                    <a:pt x="247350" y="-3727"/>
                    <a:pt x="384399" y="52496"/>
                    <a:pt x="548900" y="0"/>
                  </a:cubicBezTo>
                  <a:cubicBezTo>
                    <a:pt x="713401" y="-52496"/>
                    <a:pt x="891509" y="55116"/>
                    <a:pt x="1069482" y="0"/>
                  </a:cubicBezTo>
                  <a:cubicBezTo>
                    <a:pt x="1247455" y="-55116"/>
                    <a:pt x="1452289" y="32888"/>
                    <a:pt x="1574447" y="0"/>
                  </a:cubicBezTo>
                  <a:cubicBezTo>
                    <a:pt x="1580585" y="36"/>
                    <a:pt x="1587752" y="4595"/>
                    <a:pt x="1587147" y="12700"/>
                  </a:cubicBezTo>
                  <a:cubicBezTo>
                    <a:pt x="1590624" y="34529"/>
                    <a:pt x="1585648" y="52076"/>
                    <a:pt x="1587147" y="63500"/>
                  </a:cubicBezTo>
                  <a:cubicBezTo>
                    <a:pt x="1587294" y="70804"/>
                    <a:pt x="1581213" y="76331"/>
                    <a:pt x="1574447" y="76200"/>
                  </a:cubicBezTo>
                  <a:cubicBezTo>
                    <a:pt x="1333540" y="129444"/>
                    <a:pt x="1258920" y="66480"/>
                    <a:pt x="1038247" y="76200"/>
                  </a:cubicBezTo>
                  <a:cubicBezTo>
                    <a:pt x="817574" y="85920"/>
                    <a:pt x="794133" y="73228"/>
                    <a:pt x="564517" y="76200"/>
                  </a:cubicBezTo>
                  <a:cubicBezTo>
                    <a:pt x="334901" y="79172"/>
                    <a:pt x="223627" y="13397"/>
                    <a:pt x="12700" y="76200"/>
                  </a:cubicBezTo>
                  <a:cubicBezTo>
                    <a:pt x="7001" y="76660"/>
                    <a:pt x="172" y="71092"/>
                    <a:pt x="0" y="63500"/>
                  </a:cubicBezTo>
                  <a:cubicBezTo>
                    <a:pt x="-5303" y="47352"/>
                    <a:pt x="1040" y="33090"/>
                    <a:pt x="0" y="12700"/>
                  </a:cubicBezTo>
                  <a:close/>
                </a:path>
                <a:path w="1587147" h="76200" stroke="0" extrusionOk="0">
                  <a:moveTo>
                    <a:pt x="0" y="12700"/>
                  </a:moveTo>
                  <a:cubicBezTo>
                    <a:pt x="-522" y="5364"/>
                    <a:pt x="5413" y="102"/>
                    <a:pt x="12700" y="0"/>
                  </a:cubicBezTo>
                  <a:cubicBezTo>
                    <a:pt x="197878" y="-50293"/>
                    <a:pt x="357418" y="39318"/>
                    <a:pt x="564517" y="0"/>
                  </a:cubicBezTo>
                  <a:cubicBezTo>
                    <a:pt x="771616" y="-39318"/>
                    <a:pt x="875316" y="42887"/>
                    <a:pt x="1069482" y="0"/>
                  </a:cubicBezTo>
                  <a:cubicBezTo>
                    <a:pt x="1263649" y="-42887"/>
                    <a:pt x="1407443" y="26831"/>
                    <a:pt x="1574447" y="0"/>
                  </a:cubicBezTo>
                  <a:cubicBezTo>
                    <a:pt x="1580857" y="-1944"/>
                    <a:pt x="1587520" y="4306"/>
                    <a:pt x="1587147" y="12700"/>
                  </a:cubicBezTo>
                  <a:cubicBezTo>
                    <a:pt x="1590274" y="25194"/>
                    <a:pt x="1581268" y="46600"/>
                    <a:pt x="1587147" y="63500"/>
                  </a:cubicBezTo>
                  <a:cubicBezTo>
                    <a:pt x="1587056" y="69642"/>
                    <a:pt x="1580399" y="77675"/>
                    <a:pt x="1574447" y="76200"/>
                  </a:cubicBezTo>
                  <a:cubicBezTo>
                    <a:pt x="1390658" y="117268"/>
                    <a:pt x="1265201" y="18871"/>
                    <a:pt x="1085100" y="76200"/>
                  </a:cubicBezTo>
                  <a:cubicBezTo>
                    <a:pt x="904999" y="133529"/>
                    <a:pt x="812338" y="35427"/>
                    <a:pt x="564517" y="76200"/>
                  </a:cubicBezTo>
                  <a:cubicBezTo>
                    <a:pt x="316696" y="116973"/>
                    <a:pt x="126579" y="18411"/>
                    <a:pt x="12700" y="76200"/>
                  </a:cubicBezTo>
                  <a:cubicBezTo>
                    <a:pt x="6280" y="75613"/>
                    <a:pt x="686" y="70072"/>
                    <a:pt x="0" y="63500"/>
                  </a:cubicBezTo>
                  <a:cubicBezTo>
                    <a:pt x="-2617" y="47321"/>
                    <a:pt x="5753" y="35622"/>
                    <a:pt x="0" y="12700"/>
                  </a:cubicBezTo>
                  <a:close/>
                </a:path>
              </a:pathLst>
            </a:custGeom>
            <a:solidFill>
              <a:srgbClr val="FF0000"/>
            </a:solidFill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ED758167-9A23-4F43-A5A6-97DA52BB59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9707" y="5882824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8117700" imgH="11112500" progId="Equation.DSMT4">
                  <p:embed/>
                </p:oleObj>
              </mc:Choice>
              <mc:Fallback>
                <p:oleObj name="Equation" r:id="rId14" imgW="78117700" imgH="11112500" progId="Equation.DSMT4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ED758167-9A23-4F43-A5A6-97DA52BB59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9707" y="5882824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632D88-3665-3E4D-A703-B7C770C26047}"/>
              </a:ext>
            </a:extLst>
          </p:cNvPr>
          <p:cNvSpPr/>
          <p:nvPr/>
        </p:nvSpPr>
        <p:spPr>
          <a:xfrm>
            <a:off x="1641021" y="4542746"/>
            <a:ext cx="4877435" cy="2114127"/>
          </a:xfrm>
          <a:custGeom>
            <a:avLst/>
            <a:gdLst>
              <a:gd name="csX0" fmla="*/ 0 w 4877435"/>
              <a:gd name="csY0" fmla="*/ 352362 h 2114127"/>
              <a:gd name="csX1" fmla="*/ 352362 w 4877435"/>
              <a:gd name="csY1" fmla="*/ 0 h 2114127"/>
              <a:gd name="csX2" fmla="*/ 1031918 w 4877435"/>
              <a:gd name="csY2" fmla="*/ 0 h 2114127"/>
              <a:gd name="csX3" fmla="*/ 1586292 w 4877435"/>
              <a:gd name="csY3" fmla="*/ 0 h 2114127"/>
              <a:gd name="csX4" fmla="*/ 2098940 w 4877435"/>
              <a:gd name="csY4" fmla="*/ 0 h 2114127"/>
              <a:gd name="csX5" fmla="*/ 2736768 w 4877435"/>
              <a:gd name="csY5" fmla="*/ 0 h 2114127"/>
              <a:gd name="csX6" fmla="*/ 3291143 w 4877435"/>
              <a:gd name="csY6" fmla="*/ 0 h 2114127"/>
              <a:gd name="csX7" fmla="*/ 3970699 w 4877435"/>
              <a:gd name="csY7" fmla="*/ 0 h 2114127"/>
              <a:gd name="csX8" fmla="*/ 4525073 w 4877435"/>
              <a:gd name="csY8" fmla="*/ 0 h 2114127"/>
              <a:gd name="csX9" fmla="*/ 4877435 w 4877435"/>
              <a:gd name="csY9" fmla="*/ 352362 h 2114127"/>
              <a:gd name="csX10" fmla="*/ 4877435 w 4877435"/>
              <a:gd name="csY10" fmla="*/ 793975 h 2114127"/>
              <a:gd name="csX11" fmla="*/ 4877435 w 4877435"/>
              <a:gd name="csY11" fmla="*/ 1263776 h 2114127"/>
              <a:gd name="csX12" fmla="*/ 4877435 w 4877435"/>
              <a:gd name="csY12" fmla="*/ 1761765 h 2114127"/>
              <a:gd name="csX13" fmla="*/ 4525073 w 4877435"/>
              <a:gd name="csY13" fmla="*/ 2114127 h 2114127"/>
              <a:gd name="csX14" fmla="*/ 3928971 w 4877435"/>
              <a:gd name="csY14" fmla="*/ 2114127 h 2114127"/>
              <a:gd name="csX15" fmla="*/ 3332870 w 4877435"/>
              <a:gd name="csY15" fmla="*/ 2114127 h 2114127"/>
              <a:gd name="csX16" fmla="*/ 2653314 w 4877435"/>
              <a:gd name="csY16" fmla="*/ 2114127 h 2114127"/>
              <a:gd name="csX17" fmla="*/ 2057212 w 4877435"/>
              <a:gd name="csY17" fmla="*/ 2114127 h 2114127"/>
              <a:gd name="csX18" fmla="*/ 1586292 w 4877435"/>
              <a:gd name="csY18" fmla="*/ 2114127 h 2114127"/>
              <a:gd name="csX19" fmla="*/ 1073645 w 4877435"/>
              <a:gd name="csY19" fmla="*/ 2114127 h 2114127"/>
              <a:gd name="csX20" fmla="*/ 352362 w 4877435"/>
              <a:gd name="csY20" fmla="*/ 2114127 h 2114127"/>
              <a:gd name="csX21" fmla="*/ 0 w 4877435"/>
              <a:gd name="csY21" fmla="*/ 1761765 h 2114127"/>
              <a:gd name="csX22" fmla="*/ 0 w 4877435"/>
              <a:gd name="csY22" fmla="*/ 1320152 h 2114127"/>
              <a:gd name="csX23" fmla="*/ 0 w 4877435"/>
              <a:gd name="csY23" fmla="*/ 892633 h 2114127"/>
              <a:gd name="csX24" fmla="*/ 0 w 4877435"/>
              <a:gd name="csY24" fmla="*/ 352362 h 21141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4877435" h="2114127" extrusionOk="0">
                <a:moveTo>
                  <a:pt x="0" y="352362"/>
                </a:moveTo>
                <a:cubicBezTo>
                  <a:pt x="-7324" y="153241"/>
                  <a:pt x="131346" y="9913"/>
                  <a:pt x="352362" y="0"/>
                </a:cubicBezTo>
                <a:cubicBezTo>
                  <a:pt x="561600" y="-8310"/>
                  <a:pt x="825568" y="6085"/>
                  <a:pt x="1031918" y="0"/>
                </a:cubicBezTo>
                <a:cubicBezTo>
                  <a:pt x="1238268" y="-6085"/>
                  <a:pt x="1318174" y="66059"/>
                  <a:pt x="1586292" y="0"/>
                </a:cubicBezTo>
                <a:cubicBezTo>
                  <a:pt x="1854410" y="-66059"/>
                  <a:pt x="1920546" y="4186"/>
                  <a:pt x="2098940" y="0"/>
                </a:cubicBezTo>
                <a:cubicBezTo>
                  <a:pt x="2277334" y="-4186"/>
                  <a:pt x="2445657" y="41056"/>
                  <a:pt x="2736768" y="0"/>
                </a:cubicBezTo>
                <a:cubicBezTo>
                  <a:pt x="3027879" y="-41056"/>
                  <a:pt x="3118920" y="15328"/>
                  <a:pt x="3291143" y="0"/>
                </a:cubicBezTo>
                <a:cubicBezTo>
                  <a:pt x="3463367" y="-15328"/>
                  <a:pt x="3789003" y="37387"/>
                  <a:pt x="3970699" y="0"/>
                </a:cubicBezTo>
                <a:cubicBezTo>
                  <a:pt x="4152395" y="-37387"/>
                  <a:pt x="4271960" y="53744"/>
                  <a:pt x="4525073" y="0"/>
                </a:cubicBezTo>
                <a:cubicBezTo>
                  <a:pt x="4706604" y="21626"/>
                  <a:pt x="4851136" y="127254"/>
                  <a:pt x="4877435" y="352362"/>
                </a:cubicBezTo>
                <a:cubicBezTo>
                  <a:pt x="4895511" y="493283"/>
                  <a:pt x="4866994" y="595764"/>
                  <a:pt x="4877435" y="793975"/>
                </a:cubicBezTo>
                <a:cubicBezTo>
                  <a:pt x="4887876" y="992186"/>
                  <a:pt x="4865060" y="1085571"/>
                  <a:pt x="4877435" y="1263776"/>
                </a:cubicBezTo>
                <a:cubicBezTo>
                  <a:pt x="4889810" y="1441981"/>
                  <a:pt x="4855296" y="1649022"/>
                  <a:pt x="4877435" y="1761765"/>
                </a:cubicBezTo>
                <a:cubicBezTo>
                  <a:pt x="4897668" y="1981153"/>
                  <a:pt x="4725506" y="2109024"/>
                  <a:pt x="4525073" y="2114127"/>
                </a:cubicBezTo>
                <a:cubicBezTo>
                  <a:pt x="4393779" y="2134497"/>
                  <a:pt x="4167049" y="2084245"/>
                  <a:pt x="3928971" y="2114127"/>
                </a:cubicBezTo>
                <a:cubicBezTo>
                  <a:pt x="3690893" y="2144009"/>
                  <a:pt x="3478803" y="2054790"/>
                  <a:pt x="3332870" y="2114127"/>
                </a:cubicBezTo>
                <a:cubicBezTo>
                  <a:pt x="3186937" y="2173464"/>
                  <a:pt x="2970393" y="2095099"/>
                  <a:pt x="2653314" y="2114127"/>
                </a:cubicBezTo>
                <a:cubicBezTo>
                  <a:pt x="2336235" y="2133155"/>
                  <a:pt x="2178183" y="2052072"/>
                  <a:pt x="2057212" y="2114127"/>
                </a:cubicBezTo>
                <a:cubicBezTo>
                  <a:pt x="1936241" y="2176182"/>
                  <a:pt x="1778026" y="2063746"/>
                  <a:pt x="1586292" y="2114127"/>
                </a:cubicBezTo>
                <a:cubicBezTo>
                  <a:pt x="1394558" y="2164508"/>
                  <a:pt x="1269109" y="2098167"/>
                  <a:pt x="1073645" y="2114127"/>
                </a:cubicBezTo>
                <a:cubicBezTo>
                  <a:pt x="878181" y="2130087"/>
                  <a:pt x="580855" y="2038831"/>
                  <a:pt x="352362" y="2114127"/>
                </a:cubicBezTo>
                <a:cubicBezTo>
                  <a:pt x="190626" y="2107172"/>
                  <a:pt x="3836" y="1992791"/>
                  <a:pt x="0" y="1761765"/>
                </a:cubicBezTo>
                <a:cubicBezTo>
                  <a:pt x="-27192" y="1621994"/>
                  <a:pt x="35074" y="1436924"/>
                  <a:pt x="0" y="1320152"/>
                </a:cubicBezTo>
                <a:cubicBezTo>
                  <a:pt x="-35074" y="1203380"/>
                  <a:pt x="17319" y="1093838"/>
                  <a:pt x="0" y="892633"/>
                </a:cubicBezTo>
                <a:cubicBezTo>
                  <a:pt x="-17319" y="691428"/>
                  <a:pt x="16136" y="526830"/>
                  <a:pt x="0" y="35236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47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Bandgaps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Wave packets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Effective mass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6F2DD00E-6443-3D49-A64E-B9CB4B8B0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054988"/>
              </p:ext>
            </p:extLst>
          </p:nvPr>
        </p:nvGraphicFramePr>
        <p:xfrm>
          <a:off x="6400800" y="1253106"/>
          <a:ext cx="4802973" cy="68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117700" imgH="11112500" progId="Equation.DSMT4">
                  <p:embed/>
                </p:oleObj>
              </mc:Choice>
              <mc:Fallback>
                <p:oleObj name="Equation" r:id="rId4" imgW="78117700" imgH="111125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6B750B-37BA-344E-8921-34551DCFBD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253106"/>
                        <a:ext cx="4802973" cy="68273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utoShape 5">
            <a:extLst>
              <a:ext uri="{FF2B5EF4-FFF2-40B4-BE49-F238E27FC236}">
                <a16:creationId xmlns:a16="http://schemas.microsoft.com/office/drawing/2014/main" id="{68C24DE4-344D-AD4B-984C-EC8DEB475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85043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FC7B94-9251-9D45-9FA9-36C26B2FE3CB}"/>
              </a:ext>
            </a:extLst>
          </p:cNvPr>
          <p:cNvSpPr/>
          <p:nvPr/>
        </p:nvSpPr>
        <p:spPr>
          <a:xfrm>
            <a:off x="6384839" y="1235272"/>
            <a:ext cx="4877435" cy="682735"/>
          </a:xfrm>
          <a:custGeom>
            <a:avLst/>
            <a:gdLst>
              <a:gd name="csX0" fmla="*/ 0 w 4877435"/>
              <a:gd name="csY0" fmla="*/ 113791 h 682735"/>
              <a:gd name="csX1" fmla="*/ 113791 w 4877435"/>
              <a:gd name="csY1" fmla="*/ 0 h 682735"/>
              <a:gd name="csX2" fmla="*/ 788020 w 4877435"/>
              <a:gd name="csY2" fmla="*/ 0 h 682735"/>
              <a:gd name="csX3" fmla="*/ 1322753 w 4877435"/>
              <a:gd name="csY3" fmla="*/ 0 h 682735"/>
              <a:gd name="csX4" fmla="*/ 1810987 w 4877435"/>
              <a:gd name="csY4" fmla="*/ 0 h 682735"/>
              <a:gd name="csX5" fmla="*/ 2438718 w 4877435"/>
              <a:gd name="csY5" fmla="*/ 0 h 682735"/>
              <a:gd name="csX6" fmla="*/ 2973451 w 4877435"/>
              <a:gd name="csY6" fmla="*/ 0 h 682735"/>
              <a:gd name="csX7" fmla="*/ 3647679 w 4877435"/>
              <a:gd name="csY7" fmla="*/ 0 h 682735"/>
              <a:gd name="csX8" fmla="*/ 4135914 w 4877435"/>
              <a:gd name="csY8" fmla="*/ 0 h 682735"/>
              <a:gd name="csX9" fmla="*/ 4763644 w 4877435"/>
              <a:gd name="csY9" fmla="*/ 0 h 682735"/>
              <a:gd name="csX10" fmla="*/ 4877435 w 4877435"/>
              <a:gd name="csY10" fmla="*/ 113791 h 682735"/>
              <a:gd name="csX11" fmla="*/ 4877435 w 4877435"/>
              <a:gd name="csY11" fmla="*/ 568944 h 682735"/>
              <a:gd name="csX12" fmla="*/ 4763644 w 4877435"/>
              <a:gd name="csY12" fmla="*/ 682735 h 682735"/>
              <a:gd name="csX13" fmla="*/ 4182412 w 4877435"/>
              <a:gd name="csY13" fmla="*/ 682735 h 682735"/>
              <a:gd name="csX14" fmla="*/ 3694178 w 4877435"/>
              <a:gd name="csY14" fmla="*/ 682735 h 682735"/>
              <a:gd name="csX15" fmla="*/ 3112946 w 4877435"/>
              <a:gd name="csY15" fmla="*/ 682735 h 682735"/>
              <a:gd name="csX16" fmla="*/ 2438718 w 4877435"/>
              <a:gd name="csY16" fmla="*/ 682735 h 682735"/>
              <a:gd name="csX17" fmla="*/ 1857486 w 4877435"/>
              <a:gd name="csY17" fmla="*/ 682735 h 682735"/>
              <a:gd name="csX18" fmla="*/ 1415750 w 4877435"/>
              <a:gd name="csY18" fmla="*/ 682735 h 682735"/>
              <a:gd name="csX19" fmla="*/ 927515 w 4877435"/>
              <a:gd name="csY19" fmla="*/ 682735 h 682735"/>
              <a:gd name="csX20" fmla="*/ 113791 w 4877435"/>
              <a:gd name="csY20" fmla="*/ 682735 h 682735"/>
              <a:gd name="csX21" fmla="*/ 0 w 4877435"/>
              <a:gd name="csY21" fmla="*/ 568944 h 682735"/>
              <a:gd name="csX22" fmla="*/ 0 w 4877435"/>
              <a:gd name="csY22" fmla="*/ 113791 h 6827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877435" h="682735" extrusionOk="0">
                <a:moveTo>
                  <a:pt x="0" y="113791"/>
                </a:moveTo>
                <a:cubicBezTo>
                  <a:pt x="-8661" y="45604"/>
                  <a:pt x="39048" y="4466"/>
                  <a:pt x="113791" y="0"/>
                </a:cubicBezTo>
                <a:cubicBezTo>
                  <a:pt x="336529" y="-79088"/>
                  <a:pt x="507175" y="12165"/>
                  <a:pt x="788020" y="0"/>
                </a:cubicBezTo>
                <a:cubicBezTo>
                  <a:pt x="1068865" y="-12165"/>
                  <a:pt x="1188722" y="13054"/>
                  <a:pt x="1322753" y="0"/>
                </a:cubicBezTo>
                <a:cubicBezTo>
                  <a:pt x="1456784" y="-13054"/>
                  <a:pt x="1710757" y="51744"/>
                  <a:pt x="1810987" y="0"/>
                </a:cubicBezTo>
                <a:cubicBezTo>
                  <a:pt x="1911217" y="-51744"/>
                  <a:pt x="2298584" y="74847"/>
                  <a:pt x="2438718" y="0"/>
                </a:cubicBezTo>
                <a:cubicBezTo>
                  <a:pt x="2578852" y="-74847"/>
                  <a:pt x="2740271" y="39584"/>
                  <a:pt x="2973451" y="0"/>
                </a:cubicBezTo>
                <a:cubicBezTo>
                  <a:pt x="3206631" y="-39584"/>
                  <a:pt x="3489320" y="56780"/>
                  <a:pt x="3647679" y="0"/>
                </a:cubicBezTo>
                <a:cubicBezTo>
                  <a:pt x="3806038" y="-56780"/>
                  <a:pt x="3966267" y="23398"/>
                  <a:pt x="4135914" y="0"/>
                </a:cubicBezTo>
                <a:cubicBezTo>
                  <a:pt x="4305562" y="-23398"/>
                  <a:pt x="4621272" y="21297"/>
                  <a:pt x="4763644" y="0"/>
                </a:cubicBezTo>
                <a:cubicBezTo>
                  <a:pt x="4842299" y="3801"/>
                  <a:pt x="4860112" y="48144"/>
                  <a:pt x="4877435" y="113791"/>
                </a:cubicBezTo>
                <a:cubicBezTo>
                  <a:pt x="4904041" y="214790"/>
                  <a:pt x="4845914" y="356718"/>
                  <a:pt x="4877435" y="568944"/>
                </a:cubicBezTo>
                <a:cubicBezTo>
                  <a:pt x="4885424" y="623895"/>
                  <a:pt x="4833360" y="678304"/>
                  <a:pt x="4763644" y="682735"/>
                </a:cubicBezTo>
                <a:cubicBezTo>
                  <a:pt x="4527016" y="696661"/>
                  <a:pt x="4357651" y="642660"/>
                  <a:pt x="4182412" y="682735"/>
                </a:cubicBezTo>
                <a:cubicBezTo>
                  <a:pt x="4007173" y="722810"/>
                  <a:pt x="3844368" y="664222"/>
                  <a:pt x="3694178" y="682735"/>
                </a:cubicBezTo>
                <a:cubicBezTo>
                  <a:pt x="3543988" y="701248"/>
                  <a:pt x="3255540" y="626309"/>
                  <a:pt x="3112946" y="682735"/>
                </a:cubicBezTo>
                <a:cubicBezTo>
                  <a:pt x="2970352" y="739161"/>
                  <a:pt x="2621299" y="650183"/>
                  <a:pt x="2438718" y="682735"/>
                </a:cubicBezTo>
                <a:cubicBezTo>
                  <a:pt x="2256137" y="715287"/>
                  <a:pt x="2042818" y="660357"/>
                  <a:pt x="1857486" y="682735"/>
                </a:cubicBezTo>
                <a:cubicBezTo>
                  <a:pt x="1672154" y="705113"/>
                  <a:pt x="1529965" y="674363"/>
                  <a:pt x="1415750" y="682735"/>
                </a:cubicBezTo>
                <a:cubicBezTo>
                  <a:pt x="1301535" y="691107"/>
                  <a:pt x="1074017" y="655936"/>
                  <a:pt x="927515" y="682735"/>
                </a:cubicBezTo>
                <a:cubicBezTo>
                  <a:pt x="781014" y="709534"/>
                  <a:pt x="451205" y="638967"/>
                  <a:pt x="113791" y="682735"/>
                </a:cubicBezTo>
                <a:cubicBezTo>
                  <a:pt x="59790" y="680864"/>
                  <a:pt x="736" y="638780"/>
                  <a:pt x="0" y="568944"/>
                </a:cubicBezTo>
                <a:cubicBezTo>
                  <a:pt x="-8533" y="471974"/>
                  <a:pt x="9127" y="323674"/>
                  <a:pt x="0" y="113791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D57CDA0F-CD52-4847-8C40-1FF1240DD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1" y="5792262"/>
            <a:ext cx="90443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000" dirty="0">
                <a:latin typeface="Calibri" panose="020F0502020204030204" pitchFamily="34" charset="0"/>
              </a:rPr>
              <a:t>: Vol. 6, Ch. 3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2000" dirty="0" err="1">
                <a:latin typeface="Calibri" panose="020F0502020204030204" pitchFamily="34" charset="0"/>
              </a:rPr>
              <a:t>Kronig</a:t>
            </a:r>
            <a:r>
              <a:rPr lang="en-US" altLang="en-US" sz="2000" dirty="0">
                <a:latin typeface="Calibri" panose="020F0502020204030204" pitchFamily="34" charset="0"/>
              </a:rPr>
              <a:t> Penney Model,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" </a:t>
            </a:r>
            <a:r>
              <a:rPr lang="en-US" altLang="en-US" sz="2000" dirty="0">
                <a:latin typeface="Calibri" panose="020F0502020204030204" pitchFamily="34" charset="0"/>
                <a:hlinkClick r:id="rId7"/>
              </a:rPr>
              <a:t>https://nanohub.org/resources/kronigpenneylab</a:t>
            </a:r>
            <a:r>
              <a:rPr lang="en-US" altLang="en-US" sz="20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3522267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/>
              <a:t>Bandgaps</a:t>
            </a:r>
          </a:p>
          <a:p>
            <a:pPr lvl="1"/>
            <a:r>
              <a:rPr lang="en-US" sz="2000" dirty="0"/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Wave packets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Effective mass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6F2DD00E-6443-3D49-A64E-B9CB4B8B0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1253106"/>
          <a:ext cx="4802973" cy="68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117700" imgH="11112500" progId="Equation.DSMT4">
                  <p:embed/>
                </p:oleObj>
              </mc:Choice>
              <mc:Fallback>
                <p:oleObj name="Equation" r:id="rId4" imgW="78117700" imgH="111125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6B750B-37BA-344E-8921-34551DCFBD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253106"/>
                        <a:ext cx="4802973" cy="68273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utoShape 5">
            <a:extLst>
              <a:ext uri="{FF2B5EF4-FFF2-40B4-BE49-F238E27FC236}">
                <a16:creationId xmlns:a16="http://schemas.microsoft.com/office/drawing/2014/main" id="{68C24DE4-344D-AD4B-984C-EC8DEB475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2007" y="27432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FC7B94-9251-9D45-9FA9-36C26B2FE3CB}"/>
              </a:ext>
            </a:extLst>
          </p:cNvPr>
          <p:cNvSpPr/>
          <p:nvPr/>
        </p:nvSpPr>
        <p:spPr>
          <a:xfrm>
            <a:off x="6384839" y="1235272"/>
            <a:ext cx="4877435" cy="682735"/>
          </a:xfrm>
          <a:custGeom>
            <a:avLst/>
            <a:gdLst>
              <a:gd name="csX0" fmla="*/ 0 w 4877435"/>
              <a:gd name="csY0" fmla="*/ 113791 h 682735"/>
              <a:gd name="csX1" fmla="*/ 113791 w 4877435"/>
              <a:gd name="csY1" fmla="*/ 0 h 682735"/>
              <a:gd name="csX2" fmla="*/ 788020 w 4877435"/>
              <a:gd name="csY2" fmla="*/ 0 h 682735"/>
              <a:gd name="csX3" fmla="*/ 1322753 w 4877435"/>
              <a:gd name="csY3" fmla="*/ 0 h 682735"/>
              <a:gd name="csX4" fmla="*/ 1810987 w 4877435"/>
              <a:gd name="csY4" fmla="*/ 0 h 682735"/>
              <a:gd name="csX5" fmla="*/ 2438718 w 4877435"/>
              <a:gd name="csY5" fmla="*/ 0 h 682735"/>
              <a:gd name="csX6" fmla="*/ 2973451 w 4877435"/>
              <a:gd name="csY6" fmla="*/ 0 h 682735"/>
              <a:gd name="csX7" fmla="*/ 3647679 w 4877435"/>
              <a:gd name="csY7" fmla="*/ 0 h 682735"/>
              <a:gd name="csX8" fmla="*/ 4135914 w 4877435"/>
              <a:gd name="csY8" fmla="*/ 0 h 682735"/>
              <a:gd name="csX9" fmla="*/ 4763644 w 4877435"/>
              <a:gd name="csY9" fmla="*/ 0 h 682735"/>
              <a:gd name="csX10" fmla="*/ 4877435 w 4877435"/>
              <a:gd name="csY10" fmla="*/ 113791 h 682735"/>
              <a:gd name="csX11" fmla="*/ 4877435 w 4877435"/>
              <a:gd name="csY11" fmla="*/ 568944 h 682735"/>
              <a:gd name="csX12" fmla="*/ 4763644 w 4877435"/>
              <a:gd name="csY12" fmla="*/ 682735 h 682735"/>
              <a:gd name="csX13" fmla="*/ 4182412 w 4877435"/>
              <a:gd name="csY13" fmla="*/ 682735 h 682735"/>
              <a:gd name="csX14" fmla="*/ 3694178 w 4877435"/>
              <a:gd name="csY14" fmla="*/ 682735 h 682735"/>
              <a:gd name="csX15" fmla="*/ 3112946 w 4877435"/>
              <a:gd name="csY15" fmla="*/ 682735 h 682735"/>
              <a:gd name="csX16" fmla="*/ 2438718 w 4877435"/>
              <a:gd name="csY16" fmla="*/ 682735 h 682735"/>
              <a:gd name="csX17" fmla="*/ 1857486 w 4877435"/>
              <a:gd name="csY17" fmla="*/ 682735 h 682735"/>
              <a:gd name="csX18" fmla="*/ 1415750 w 4877435"/>
              <a:gd name="csY18" fmla="*/ 682735 h 682735"/>
              <a:gd name="csX19" fmla="*/ 927515 w 4877435"/>
              <a:gd name="csY19" fmla="*/ 682735 h 682735"/>
              <a:gd name="csX20" fmla="*/ 113791 w 4877435"/>
              <a:gd name="csY20" fmla="*/ 682735 h 682735"/>
              <a:gd name="csX21" fmla="*/ 0 w 4877435"/>
              <a:gd name="csY21" fmla="*/ 568944 h 682735"/>
              <a:gd name="csX22" fmla="*/ 0 w 4877435"/>
              <a:gd name="csY22" fmla="*/ 113791 h 6827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877435" h="682735" extrusionOk="0">
                <a:moveTo>
                  <a:pt x="0" y="113791"/>
                </a:moveTo>
                <a:cubicBezTo>
                  <a:pt x="-8661" y="45604"/>
                  <a:pt x="39048" y="4466"/>
                  <a:pt x="113791" y="0"/>
                </a:cubicBezTo>
                <a:cubicBezTo>
                  <a:pt x="336529" y="-79088"/>
                  <a:pt x="507175" y="12165"/>
                  <a:pt x="788020" y="0"/>
                </a:cubicBezTo>
                <a:cubicBezTo>
                  <a:pt x="1068865" y="-12165"/>
                  <a:pt x="1188722" y="13054"/>
                  <a:pt x="1322753" y="0"/>
                </a:cubicBezTo>
                <a:cubicBezTo>
                  <a:pt x="1456784" y="-13054"/>
                  <a:pt x="1710757" y="51744"/>
                  <a:pt x="1810987" y="0"/>
                </a:cubicBezTo>
                <a:cubicBezTo>
                  <a:pt x="1911217" y="-51744"/>
                  <a:pt x="2298584" y="74847"/>
                  <a:pt x="2438718" y="0"/>
                </a:cubicBezTo>
                <a:cubicBezTo>
                  <a:pt x="2578852" y="-74847"/>
                  <a:pt x="2740271" y="39584"/>
                  <a:pt x="2973451" y="0"/>
                </a:cubicBezTo>
                <a:cubicBezTo>
                  <a:pt x="3206631" y="-39584"/>
                  <a:pt x="3489320" y="56780"/>
                  <a:pt x="3647679" y="0"/>
                </a:cubicBezTo>
                <a:cubicBezTo>
                  <a:pt x="3806038" y="-56780"/>
                  <a:pt x="3966267" y="23398"/>
                  <a:pt x="4135914" y="0"/>
                </a:cubicBezTo>
                <a:cubicBezTo>
                  <a:pt x="4305562" y="-23398"/>
                  <a:pt x="4621272" y="21297"/>
                  <a:pt x="4763644" y="0"/>
                </a:cubicBezTo>
                <a:cubicBezTo>
                  <a:pt x="4842299" y="3801"/>
                  <a:pt x="4860112" y="48144"/>
                  <a:pt x="4877435" y="113791"/>
                </a:cubicBezTo>
                <a:cubicBezTo>
                  <a:pt x="4904041" y="214790"/>
                  <a:pt x="4845914" y="356718"/>
                  <a:pt x="4877435" y="568944"/>
                </a:cubicBezTo>
                <a:cubicBezTo>
                  <a:pt x="4885424" y="623895"/>
                  <a:pt x="4833360" y="678304"/>
                  <a:pt x="4763644" y="682735"/>
                </a:cubicBezTo>
                <a:cubicBezTo>
                  <a:pt x="4527016" y="696661"/>
                  <a:pt x="4357651" y="642660"/>
                  <a:pt x="4182412" y="682735"/>
                </a:cubicBezTo>
                <a:cubicBezTo>
                  <a:pt x="4007173" y="722810"/>
                  <a:pt x="3844368" y="664222"/>
                  <a:pt x="3694178" y="682735"/>
                </a:cubicBezTo>
                <a:cubicBezTo>
                  <a:pt x="3543988" y="701248"/>
                  <a:pt x="3255540" y="626309"/>
                  <a:pt x="3112946" y="682735"/>
                </a:cubicBezTo>
                <a:cubicBezTo>
                  <a:pt x="2970352" y="739161"/>
                  <a:pt x="2621299" y="650183"/>
                  <a:pt x="2438718" y="682735"/>
                </a:cubicBezTo>
                <a:cubicBezTo>
                  <a:pt x="2256137" y="715287"/>
                  <a:pt x="2042818" y="660357"/>
                  <a:pt x="1857486" y="682735"/>
                </a:cubicBezTo>
                <a:cubicBezTo>
                  <a:pt x="1672154" y="705113"/>
                  <a:pt x="1529965" y="674363"/>
                  <a:pt x="1415750" y="682735"/>
                </a:cubicBezTo>
                <a:cubicBezTo>
                  <a:pt x="1301535" y="691107"/>
                  <a:pt x="1074017" y="655936"/>
                  <a:pt x="927515" y="682735"/>
                </a:cubicBezTo>
                <a:cubicBezTo>
                  <a:pt x="781014" y="709534"/>
                  <a:pt x="451205" y="638967"/>
                  <a:pt x="113791" y="682735"/>
                </a:cubicBezTo>
                <a:cubicBezTo>
                  <a:pt x="59790" y="680864"/>
                  <a:pt x="736" y="638780"/>
                  <a:pt x="0" y="568944"/>
                </a:cubicBezTo>
                <a:cubicBezTo>
                  <a:pt x="-8533" y="471974"/>
                  <a:pt x="9127" y="323674"/>
                  <a:pt x="0" y="113791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9410B33-FE32-F04D-B275-19B4FB0007B8}"/>
              </a:ext>
            </a:extLst>
          </p:cNvPr>
          <p:cNvSpPr/>
          <p:nvPr/>
        </p:nvSpPr>
        <p:spPr>
          <a:xfrm>
            <a:off x="555956" y="2529249"/>
            <a:ext cx="4724400" cy="1557365"/>
          </a:xfrm>
          <a:custGeom>
            <a:avLst/>
            <a:gdLst>
              <a:gd name="csX0" fmla="*/ 0 w 4724400"/>
              <a:gd name="csY0" fmla="*/ 259566 h 1557365"/>
              <a:gd name="csX1" fmla="*/ 259566 w 4724400"/>
              <a:gd name="csY1" fmla="*/ 0 h 1557365"/>
              <a:gd name="csX2" fmla="*/ 869330 w 4724400"/>
              <a:gd name="csY2" fmla="*/ 0 h 1557365"/>
              <a:gd name="csX3" fmla="*/ 1352936 w 4724400"/>
              <a:gd name="csY3" fmla="*/ 0 h 1557365"/>
              <a:gd name="csX4" fmla="*/ 1794489 w 4724400"/>
              <a:gd name="csY4" fmla="*/ 0 h 1557365"/>
              <a:gd name="csX5" fmla="*/ 2362200 w 4724400"/>
              <a:gd name="csY5" fmla="*/ 0 h 1557365"/>
              <a:gd name="csX6" fmla="*/ 2845806 w 4724400"/>
              <a:gd name="csY6" fmla="*/ 0 h 1557365"/>
              <a:gd name="csX7" fmla="*/ 3455570 w 4724400"/>
              <a:gd name="csY7" fmla="*/ 0 h 1557365"/>
              <a:gd name="csX8" fmla="*/ 3897123 w 4724400"/>
              <a:gd name="csY8" fmla="*/ 0 h 1557365"/>
              <a:gd name="csX9" fmla="*/ 4464834 w 4724400"/>
              <a:gd name="csY9" fmla="*/ 0 h 1557365"/>
              <a:gd name="csX10" fmla="*/ 4724400 w 4724400"/>
              <a:gd name="csY10" fmla="*/ 259566 h 1557365"/>
              <a:gd name="csX11" fmla="*/ 4724400 w 4724400"/>
              <a:gd name="csY11" fmla="*/ 778683 h 1557365"/>
              <a:gd name="csX12" fmla="*/ 4724400 w 4724400"/>
              <a:gd name="csY12" fmla="*/ 1297799 h 1557365"/>
              <a:gd name="csX13" fmla="*/ 4464834 w 4724400"/>
              <a:gd name="csY13" fmla="*/ 1557365 h 1557365"/>
              <a:gd name="csX14" fmla="*/ 3939176 w 4724400"/>
              <a:gd name="csY14" fmla="*/ 1557365 h 1557365"/>
              <a:gd name="csX15" fmla="*/ 3413517 w 4724400"/>
              <a:gd name="csY15" fmla="*/ 1557365 h 1557365"/>
              <a:gd name="csX16" fmla="*/ 2803753 w 4724400"/>
              <a:gd name="csY16" fmla="*/ 1557365 h 1557365"/>
              <a:gd name="csX17" fmla="*/ 2278095 w 4724400"/>
              <a:gd name="csY17" fmla="*/ 1557365 h 1557365"/>
              <a:gd name="csX18" fmla="*/ 1878594 w 4724400"/>
              <a:gd name="csY18" fmla="*/ 1557365 h 1557365"/>
              <a:gd name="csX19" fmla="*/ 1437041 w 4724400"/>
              <a:gd name="csY19" fmla="*/ 1557365 h 1557365"/>
              <a:gd name="csX20" fmla="*/ 827277 w 4724400"/>
              <a:gd name="csY20" fmla="*/ 1557365 h 1557365"/>
              <a:gd name="csX21" fmla="*/ 259566 w 4724400"/>
              <a:gd name="csY21" fmla="*/ 1557365 h 1557365"/>
              <a:gd name="csX22" fmla="*/ 0 w 4724400"/>
              <a:gd name="csY22" fmla="*/ 1297799 h 1557365"/>
              <a:gd name="csX23" fmla="*/ 0 w 4724400"/>
              <a:gd name="csY23" fmla="*/ 768300 h 1557365"/>
              <a:gd name="csX24" fmla="*/ 0 w 4724400"/>
              <a:gd name="csY24" fmla="*/ 259566 h 15573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4724400" h="1557365" extrusionOk="0">
                <a:moveTo>
                  <a:pt x="0" y="259566"/>
                </a:moveTo>
                <a:cubicBezTo>
                  <a:pt x="-6570" y="112160"/>
                  <a:pt x="84043" y="12073"/>
                  <a:pt x="259566" y="0"/>
                </a:cubicBezTo>
                <a:cubicBezTo>
                  <a:pt x="401698" y="-31599"/>
                  <a:pt x="600340" y="68733"/>
                  <a:pt x="869330" y="0"/>
                </a:cubicBezTo>
                <a:cubicBezTo>
                  <a:pt x="1138320" y="-68733"/>
                  <a:pt x="1134034" y="4404"/>
                  <a:pt x="1352936" y="0"/>
                </a:cubicBezTo>
                <a:cubicBezTo>
                  <a:pt x="1571838" y="-4404"/>
                  <a:pt x="1666174" y="4144"/>
                  <a:pt x="1794489" y="0"/>
                </a:cubicBezTo>
                <a:cubicBezTo>
                  <a:pt x="1922804" y="-4144"/>
                  <a:pt x="2204830" y="7191"/>
                  <a:pt x="2362200" y="0"/>
                </a:cubicBezTo>
                <a:cubicBezTo>
                  <a:pt x="2519570" y="-7191"/>
                  <a:pt x="2678456" y="37086"/>
                  <a:pt x="2845806" y="0"/>
                </a:cubicBezTo>
                <a:cubicBezTo>
                  <a:pt x="3013156" y="-37086"/>
                  <a:pt x="3261355" y="28301"/>
                  <a:pt x="3455570" y="0"/>
                </a:cubicBezTo>
                <a:cubicBezTo>
                  <a:pt x="3649785" y="-28301"/>
                  <a:pt x="3731379" y="27855"/>
                  <a:pt x="3897123" y="0"/>
                </a:cubicBezTo>
                <a:cubicBezTo>
                  <a:pt x="4062867" y="-27855"/>
                  <a:pt x="4199865" y="11703"/>
                  <a:pt x="4464834" y="0"/>
                </a:cubicBezTo>
                <a:cubicBezTo>
                  <a:pt x="4645500" y="8971"/>
                  <a:pt x="4714708" y="114644"/>
                  <a:pt x="4724400" y="259566"/>
                </a:cubicBezTo>
                <a:cubicBezTo>
                  <a:pt x="4774835" y="495327"/>
                  <a:pt x="4689515" y="591133"/>
                  <a:pt x="4724400" y="778683"/>
                </a:cubicBezTo>
                <a:cubicBezTo>
                  <a:pt x="4759285" y="966233"/>
                  <a:pt x="4723200" y="1174324"/>
                  <a:pt x="4724400" y="1297799"/>
                </a:cubicBezTo>
                <a:cubicBezTo>
                  <a:pt x="4740850" y="1461303"/>
                  <a:pt x="4631831" y="1536665"/>
                  <a:pt x="4464834" y="1557365"/>
                </a:cubicBezTo>
                <a:cubicBezTo>
                  <a:pt x="4274900" y="1566432"/>
                  <a:pt x="4058162" y="1528242"/>
                  <a:pt x="3939176" y="1557365"/>
                </a:cubicBezTo>
                <a:cubicBezTo>
                  <a:pt x="3820190" y="1586488"/>
                  <a:pt x="3649444" y="1509594"/>
                  <a:pt x="3413517" y="1557365"/>
                </a:cubicBezTo>
                <a:cubicBezTo>
                  <a:pt x="3177590" y="1605136"/>
                  <a:pt x="3046283" y="1516389"/>
                  <a:pt x="2803753" y="1557365"/>
                </a:cubicBezTo>
                <a:cubicBezTo>
                  <a:pt x="2561223" y="1598341"/>
                  <a:pt x="2422083" y="1549356"/>
                  <a:pt x="2278095" y="1557365"/>
                </a:cubicBezTo>
                <a:cubicBezTo>
                  <a:pt x="2134107" y="1565374"/>
                  <a:pt x="2005685" y="1512888"/>
                  <a:pt x="1878594" y="1557365"/>
                </a:cubicBezTo>
                <a:cubicBezTo>
                  <a:pt x="1751503" y="1601842"/>
                  <a:pt x="1625031" y="1538375"/>
                  <a:pt x="1437041" y="1557365"/>
                </a:cubicBezTo>
                <a:cubicBezTo>
                  <a:pt x="1249051" y="1576355"/>
                  <a:pt x="1003896" y="1521103"/>
                  <a:pt x="827277" y="1557365"/>
                </a:cubicBezTo>
                <a:cubicBezTo>
                  <a:pt x="650658" y="1593627"/>
                  <a:pt x="509226" y="1521670"/>
                  <a:pt x="259566" y="1557365"/>
                </a:cubicBezTo>
                <a:cubicBezTo>
                  <a:pt x="132477" y="1589570"/>
                  <a:pt x="-20604" y="1452019"/>
                  <a:pt x="0" y="1297799"/>
                </a:cubicBezTo>
                <a:cubicBezTo>
                  <a:pt x="-21532" y="1079433"/>
                  <a:pt x="60107" y="900771"/>
                  <a:pt x="0" y="768300"/>
                </a:cubicBezTo>
                <a:cubicBezTo>
                  <a:pt x="-60107" y="635829"/>
                  <a:pt x="20201" y="476155"/>
                  <a:pt x="0" y="259566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6D93DAA9-93CF-A743-88A4-F07746299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1" y="5792262"/>
            <a:ext cx="90443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000" dirty="0">
                <a:latin typeface="Calibri" panose="020F0502020204030204" pitchFamily="34" charset="0"/>
              </a:rPr>
              <a:t>: Vol. 6, Ch. 3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2000" dirty="0" err="1">
                <a:latin typeface="Calibri" panose="020F0502020204030204" pitchFamily="34" charset="0"/>
              </a:rPr>
              <a:t>Kronig</a:t>
            </a:r>
            <a:r>
              <a:rPr lang="en-US" altLang="en-US" sz="2000" dirty="0">
                <a:latin typeface="Calibri" panose="020F0502020204030204" pitchFamily="34" charset="0"/>
              </a:rPr>
              <a:t> Penney Model,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" </a:t>
            </a:r>
            <a:r>
              <a:rPr lang="en-US" altLang="en-US" sz="2000" dirty="0">
                <a:latin typeface="Calibri" panose="020F0502020204030204" pitchFamily="34" charset="0"/>
                <a:hlinkClick r:id="rId7"/>
              </a:rPr>
              <a:t>https://nanohub.org/resources/kronigpenneylab</a:t>
            </a:r>
            <a:r>
              <a:rPr lang="en-US" altLang="en-US" sz="20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1029098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in 1D Periodic Potentials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7.2 Bandstructure - Solutions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0624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/>
              <a:t>Bandgaps</a:t>
            </a:r>
          </a:p>
          <a:p>
            <a:pPr lvl="1"/>
            <a:r>
              <a:rPr lang="en-US" sz="2000" dirty="0"/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Wave packets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Effective mass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6F2DD00E-6443-3D49-A64E-B9CB4B8B0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1253106"/>
          <a:ext cx="4802973" cy="68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117700" imgH="11112500" progId="Equation.DSMT4">
                  <p:embed/>
                </p:oleObj>
              </mc:Choice>
              <mc:Fallback>
                <p:oleObj name="Equation" r:id="rId4" imgW="78117700" imgH="111125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6B750B-37BA-344E-8921-34551DCFBD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1253106"/>
                        <a:ext cx="4802973" cy="68273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AutoShape 5">
            <a:extLst>
              <a:ext uri="{FF2B5EF4-FFF2-40B4-BE49-F238E27FC236}">
                <a16:creationId xmlns:a16="http://schemas.microsoft.com/office/drawing/2014/main" id="{68C24DE4-344D-AD4B-984C-EC8DEB475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305" y="2741995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EFC7B94-9251-9D45-9FA9-36C26B2FE3CB}"/>
              </a:ext>
            </a:extLst>
          </p:cNvPr>
          <p:cNvSpPr/>
          <p:nvPr/>
        </p:nvSpPr>
        <p:spPr>
          <a:xfrm>
            <a:off x="6384839" y="1235272"/>
            <a:ext cx="4877435" cy="682735"/>
          </a:xfrm>
          <a:custGeom>
            <a:avLst/>
            <a:gdLst>
              <a:gd name="csX0" fmla="*/ 0 w 4877435"/>
              <a:gd name="csY0" fmla="*/ 113791 h 682735"/>
              <a:gd name="csX1" fmla="*/ 113791 w 4877435"/>
              <a:gd name="csY1" fmla="*/ 0 h 682735"/>
              <a:gd name="csX2" fmla="*/ 788020 w 4877435"/>
              <a:gd name="csY2" fmla="*/ 0 h 682735"/>
              <a:gd name="csX3" fmla="*/ 1322753 w 4877435"/>
              <a:gd name="csY3" fmla="*/ 0 h 682735"/>
              <a:gd name="csX4" fmla="*/ 1810987 w 4877435"/>
              <a:gd name="csY4" fmla="*/ 0 h 682735"/>
              <a:gd name="csX5" fmla="*/ 2438718 w 4877435"/>
              <a:gd name="csY5" fmla="*/ 0 h 682735"/>
              <a:gd name="csX6" fmla="*/ 2973451 w 4877435"/>
              <a:gd name="csY6" fmla="*/ 0 h 682735"/>
              <a:gd name="csX7" fmla="*/ 3647679 w 4877435"/>
              <a:gd name="csY7" fmla="*/ 0 h 682735"/>
              <a:gd name="csX8" fmla="*/ 4135914 w 4877435"/>
              <a:gd name="csY8" fmla="*/ 0 h 682735"/>
              <a:gd name="csX9" fmla="*/ 4763644 w 4877435"/>
              <a:gd name="csY9" fmla="*/ 0 h 682735"/>
              <a:gd name="csX10" fmla="*/ 4877435 w 4877435"/>
              <a:gd name="csY10" fmla="*/ 113791 h 682735"/>
              <a:gd name="csX11" fmla="*/ 4877435 w 4877435"/>
              <a:gd name="csY11" fmla="*/ 568944 h 682735"/>
              <a:gd name="csX12" fmla="*/ 4763644 w 4877435"/>
              <a:gd name="csY12" fmla="*/ 682735 h 682735"/>
              <a:gd name="csX13" fmla="*/ 4182412 w 4877435"/>
              <a:gd name="csY13" fmla="*/ 682735 h 682735"/>
              <a:gd name="csX14" fmla="*/ 3694178 w 4877435"/>
              <a:gd name="csY14" fmla="*/ 682735 h 682735"/>
              <a:gd name="csX15" fmla="*/ 3112946 w 4877435"/>
              <a:gd name="csY15" fmla="*/ 682735 h 682735"/>
              <a:gd name="csX16" fmla="*/ 2438718 w 4877435"/>
              <a:gd name="csY16" fmla="*/ 682735 h 682735"/>
              <a:gd name="csX17" fmla="*/ 1857486 w 4877435"/>
              <a:gd name="csY17" fmla="*/ 682735 h 682735"/>
              <a:gd name="csX18" fmla="*/ 1415750 w 4877435"/>
              <a:gd name="csY18" fmla="*/ 682735 h 682735"/>
              <a:gd name="csX19" fmla="*/ 927515 w 4877435"/>
              <a:gd name="csY19" fmla="*/ 682735 h 682735"/>
              <a:gd name="csX20" fmla="*/ 113791 w 4877435"/>
              <a:gd name="csY20" fmla="*/ 682735 h 682735"/>
              <a:gd name="csX21" fmla="*/ 0 w 4877435"/>
              <a:gd name="csY21" fmla="*/ 568944 h 682735"/>
              <a:gd name="csX22" fmla="*/ 0 w 4877435"/>
              <a:gd name="csY22" fmla="*/ 113791 h 6827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877435" h="682735" extrusionOk="0">
                <a:moveTo>
                  <a:pt x="0" y="113791"/>
                </a:moveTo>
                <a:cubicBezTo>
                  <a:pt x="-8661" y="45604"/>
                  <a:pt x="39048" y="4466"/>
                  <a:pt x="113791" y="0"/>
                </a:cubicBezTo>
                <a:cubicBezTo>
                  <a:pt x="336529" y="-79088"/>
                  <a:pt x="507175" y="12165"/>
                  <a:pt x="788020" y="0"/>
                </a:cubicBezTo>
                <a:cubicBezTo>
                  <a:pt x="1068865" y="-12165"/>
                  <a:pt x="1188722" y="13054"/>
                  <a:pt x="1322753" y="0"/>
                </a:cubicBezTo>
                <a:cubicBezTo>
                  <a:pt x="1456784" y="-13054"/>
                  <a:pt x="1710757" y="51744"/>
                  <a:pt x="1810987" y="0"/>
                </a:cubicBezTo>
                <a:cubicBezTo>
                  <a:pt x="1911217" y="-51744"/>
                  <a:pt x="2298584" y="74847"/>
                  <a:pt x="2438718" y="0"/>
                </a:cubicBezTo>
                <a:cubicBezTo>
                  <a:pt x="2578852" y="-74847"/>
                  <a:pt x="2740271" y="39584"/>
                  <a:pt x="2973451" y="0"/>
                </a:cubicBezTo>
                <a:cubicBezTo>
                  <a:pt x="3206631" y="-39584"/>
                  <a:pt x="3489320" y="56780"/>
                  <a:pt x="3647679" y="0"/>
                </a:cubicBezTo>
                <a:cubicBezTo>
                  <a:pt x="3806038" y="-56780"/>
                  <a:pt x="3966267" y="23398"/>
                  <a:pt x="4135914" y="0"/>
                </a:cubicBezTo>
                <a:cubicBezTo>
                  <a:pt x="4305562" y="-23398"/>
                  <a:pt x="4621272" y="21297"/>
                  <a:pt x="4763644" y="0"/>
                </a:cubicBezTo>
                <a:cubicBezTo>
                  <a:pt x="4842299" y="3801"/>
                  <a:pt x="4860112" y="48144"/>
                  <a:pt x="4877435" y="113791"/>
                </a:cubicBezTo>
                <a:cubicBezTo>
                  <a:pt x="4904041" y="214790"/>
                  <a:pt x="4845914" y="356718"/>
                  <a:pt x="4877435" y="568944"/>
                </a:cubicBezTo>
                <a:cubicBezTo>
                  <a:pt x="4885424" y="623895"/>
                  <a:pt x="4833360" y="678304"/>
                  <a:pt x="4763644" y="682735"/>
                </a:cubicBezTo>
                <a:cubicBezTo>
                  <a:pt x="4527016" y="696661"/>
                  <a:pt x="4357651" y="642660"/>
                  <a:pt x="4182412" y="682735"/>
                </a:cubicBezTo>
                <a:cubicBezTo>
                  <a:pt x="4007173" y="722810"/>
                  <a:pt x="3844368" y="664222"/>
                  <a:pt x="3694178" y="682735"/>
                </a:cubicBezTo>
                <a:cubicBezTo>
                  <a:pt x="3543988" y="701248"/>
                  <a:pt x="3255540" y="626309"/>
                  <a:pt x="3112946" y="682735"/>
                </a:cubicBezTo>
                <a:cubicBezTo>
                  <a:pt x="2970352" y="739161"/>
                  <a:pt x="2621299" y="650183"/>
                  <a:pt x="2438718" y="682735"/>
                </a:cubicBezTo>
                <a:cubicBezTo>
                  <a:pt x="2256137" y="715287"/>
                  <a:pt x="2042818" y="660357"/>
                  <a:pt x="1857486" y="682735"/>
                </a:cubicBezTo>
                <a:cubicBezTo>
                  <a:pt x="1672154" y="705113"/>
                  <a:pt x="1529965" y="674363"/>
                  <a:pt x="1415750" y="682735"/>
                </a:cubicBezTo>
                <a:cubicBezTo>
                  <a:pt x="1301535" y="691107"/>
                  <a:pt x="1074017" y="655936"/>
                  <a:pt x="927515" y="682735"/>
                </a:cubicBezTo>
                <a:cubicBezTo>
                  <a:pt x="781014" y="709534"/>
                  <a:pt x="451205" y="638967"/>
                  <a:pt x="113791" y="682735"/>
                </a:cubicBezTo>
                <a:cubicBezTo>
                  <a:pt x="59790" y="680864"/>
                  <a:pt x="736" y="638780"/>
                  <a:pt x="0" y="568944"/>
                </a:cubicBezTo>
                <a:cubicBezTo>
                  <a:pt x="-8533" y="471974"/>
                  <a:pt x="9127" y="323674"/>
                  <a:pt x="0" y="113791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9410B33-FE32-F04D-B275-19B4FB0007B8}"/>
              </a:ext>
            </a:extLst>
          </p:cNvPr>
          <p:cNvSpPr/>
          <p:nvPr/>
        </p:nvSpPr>
        <p:spPr>
          <a:xfrm>
            <a:off x="555956" y="2529249"/>
            <a:ext cx="10569244" cy="1557365"/>
          </a:xfrm>
          <a:custGeom>
            <a:avLst/>
            <a:gdLst>
              <a:gd name="csX0" fmla="*/ 0 w 10569244"/>
              <a:gd name="csY0" fmla="*/ 259566 h 1557365"/>
              <a:gd name="csX1" fmla="*/ 259566 w 10569244"/>
              <a:gd name="csY1" fmla="*/ 0 h 1557365"/>
              <a:gd name="csX2" fmla="*/ 1051751 w 10569244"/>
              <a:gd name="csY2" fmla="*/ 0 h 1557365"/>
              <a:gd name="csX3" fmla="*/ 1542433 w 10569244"/>
              <a:gd name="csY3" fmla="*/ 0 h 1557365"/>
              <a:gd name="csX4" fmla="*/ 1932614 w 10569244"/>
              <a:gd name="csY4" fmla="*/ 0 h 1557365"/>
              <a:gd name="csX5" fmla="*/ 2624298 w 10569244"/>
              <a:gd name="csY5" fmla="*/ 0 h 1557365"/>
              <a:gd name="csX6" fmla="*/ 3114980 w 10569244"/>
              <a:gd name="csY6" fmla="*/ 0 h 1557365"/>
              <a:gd name="csX7" fmla="*/ 3907165 w 10569244"/>
              <a:gd name="csY7" fmla="*/ 0 h 1557365"/>
              <a:gd name="csX8" fmla="*/ 4297346 w 10569244"/>
              <a:gd name="csY8" fmla="*/ 0 h 1557365"/>
              <a:gd name="csX9" fmla="*/ 5089532 w 10569244"/>
              <a:gd name="csY9" fmla="*/ 0 h 1557365"/>
              <a:gd name="csX10" fmla="*/ 5379211 w 10569244"/>
              <a:gd name="csY10" fmla="*/ 0 h 1557365"/>
              <a:gd name="csX11" fmla="*/ 5970394 w 10569244"/>
              <a:gd name="csY11" fmla="*/ 0 h 1557365"/>
              <a:gd name="csX12" fmla="*/ 6561577 w 10569244"/>
              <a:gd name="csY12" fmla="*/ 0 h 1557365"/>
              <a:gd name="csX13" fmla="*/ 7052259 w 10569244"/>
              <a:gd name="csY13" fmla="*/ 0 h 1557365"/>
              <a:gd name="csX14" fmla="*/ 7844445 w 10569244"/>
              <a:gd name="csY14" fmla="*/ 0 h 1557365"/>
              <a:gd name="csX15" fmla="*/ 8636630 w 10569244"/>
              <a:gd name="csY15" fmla="*/ 0 h 1557365"/>
              <a:gd name="csX16" fmla="*/ 9026811 w 10569244"/>
              <a:gd name="csY16" fmla="*/ 0 h 1557365"/>
              <a:gd name="csX17" fmla="*/ 9617994 w 10569244"/>
              <a:gd name="csY17" fmla="*/ 0 h 1557365"/>
              <a:gd name="csX18" fmla="*/ 10309678 w 10569244"/>
              <a:gd name="csY18" fmla="*/ 0 h 1557365"/>
              <a:gd name="csX19" fmla="*/ 10569244 w 10569244"/>
              <a:gd name="csY19" fmla="*/ 259566 h 1557365"/>
              <a:gd name="csX20" fmla="*/ 10569244 w 10569244"/>
              <a:gd name="csY20" fmla="*/ 747536 h 1557365"/>
              <a:gd name="csX21" fmla="*/ 10569244 w 10569244"/>
              <a:gd name="csY21" fmla="*/ 1297799 h 1557365"/>
              <a:gd name="csX22" fmla="*/ 10309678 w 10569244"/>
              <a:gd name="csY22" fmla="*/ 1557365 h 1557365"/>
              <a:gd name="csX23" fmla="*/ 9919497 w 10569244"/>
              <a:gd name="csY23" fmla="*/ 1557365 h 1557365"/>
              <a:gd name="csX24" fmla="*/ 9629817 w 10569244"/>
              <a:gd name="csY24" fmla="*/ 1557365 h 1557365"/>
              <a:gd name="csX25" fmla="*/ 9340138 w 10569244"/>
              <a:gd name="csY25" fmla="*/ 1557365 h 1557365"/>
              <a:gd name="csX26" fmla="*/ 8748955 w 10569244"/>
              <a:gd name="csY26" fmla="*/ 1557365 h 1557365"/>
              <a:gd name="csX27" fmla="*/ 8358774 w 10569244"/>
              <a:gd name="csY27" fmla="*/ 1557365 h 1557365"/>
              <a:gd name="csX28" fmla="*/ 7667090 w 10569244"/>
              <a:gd name="csY28" fmla="*/ 1557365 h 1557365"/>
              <a:gd name="csX29" fmla="*/ 7276909 w 10569244"/>
              <a:gd name="csY29" fmla="*/ 1557365 h 1557365"/>
              <a:gd name="csX30" fmla="*/ 6585225 w 10569244"/>
              <a:gd name="csY30" fmla="*/ 1557365 h 1557365"/>
              <a:gd name="csX31" fmla="*/ 6295545 w 10569244"/>
              <a:gd name="csY31" fmla="*/ 1557365 h 1557365"/>
              <a:gd name="csX32" fmla="*/ 5603861 w 10569244"/>
              <a:gd name="csY32" fmla="*/ 1557365 h 1557365"/>
              <a:gd name="csX33" fmla="*/ 5213680 w 10569244"/>
              <a:gd name="csY33" fmla="*/ 1557365 h 1557365"/>
              <a:gd name="csX34" fmla="*/ 4924000 w 10569244"/>
              <a:gd name="csY34" fmla="*/ 1557365 h 1557365"/>
              <a:gd name="csX35" fmla="*/ 4533820 w 10569244"/>
              <a:gd name="csY35" fmla="*/ 1557365 h 1557365"/>
              <a:gd name="csX36" fmla="*/ 3842135 w 10569244"/>
              <a:gd name="csY36" fmla="*/ 1557365 h 1557365"/>
              <a:gd name="csX37" fmla="*/ 3451955 w 10569244"/>
              <a:gd name="csY37" fmla="*/ 1557365 h 1557365"/>
              <a:gd name="csX38" fmla="*/ 3162275 w 10569244"/>
              <a:gd name="csY38" fmla="*/ 1557365 h 1557365"/>
              <a:gd name="csX39" fmla="*/ 2772094 w 10569244"/>
              <a:gd name="csY39" fmla="*/ 1557365 h 1557365"/>
              <a:gd name="csX40" fmla="*/ 2281412 w 10569244"/>
              <a:gd name="csY40" fmla="*/ 1557365 h 1557365"/>
              <a:gd name="csX41" fmla="*/ 1690229 w 10569244"/>
              <a:gd name="csY41" fmla="*/ 1557365 h 1557365"/>
              <a:gd name="csX42" fmla="*/ 1300048 w 10569244"/>
              <a:gd name="csY42" fmla="*/ 1557365 h 1557365"/>
              <a:gd name="csX43" fmla="*/ 259566 w 10569244"/>
              <a:gd name="csY43" fmla="*/ 1557365 h 1557365"/>
              <a:gd name="csX44" fmla="*/ 0 w 10569244"/>
              <a:gd name="csY44" fmla="*/ 1297799 h 1557365"/>
              <a:gd name="csX45" fmla="*/ 0 w 10569244"/>
              <a:gd name="csY45" fmla="*/ 809829 h 1557365"/>
              <a:gd name="csX46" fmla="*/ 0 w 10569244"/>
              <a:gd name="csY46" fmla="*/ 259566 h 15573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569244" h="1557365" extrusionOk="0">
                <a:moveTo>
                  <a:pt x="0" y="259566"/>
                </a:moveTo>
                <a:cubicBezTo>
                  <a:pt x="-6570" y="112160"/>
                  <a:pt x="84043" y="12073"/>
                  <a:pt x="259566" y="0"/>
                </a:cubicBezTo>
                <a:cubicBezTo>
                  <a:pt x="543013" y="-70855"/>
                  <a:pt x="657026" y="72866"/>
                  <a:pt x="1051751" y="0"/>
                </a:cubicBezTo>
                <a:cubicBezTo>
                  <a:pt x="1446477" y="-72866"/>
                  <a:pt x="1401966" y="46947"/>
                  <a:pt x="1542433" y="0"/>
                </a:cubicBezTo>
                <a:cubicBezTo>
                  <a:pt x="1682900" y="-46947"/>
                  <a:pt x="1775304" y="12473"/>
                  <a:pt x="1932614" y="0"/>
                </a:cubicBezTo>
                <a:cubicBezTo>
                  <a:pt x="2089924" y="-12473"/>
                  <a:pt x="2433769" y="79988"/>
                  <a:pt x="2624298" y="0"/>
                </a:cubicBezTo>
                <a:cubicBezTo>
                  <a:pt x="2814827" y="-79988"/>
                  <a:pt x="2947063" y="478"/>
                  <a:pt x="3114980" y="0"/>
                </a:cubicBezTo>
                <a:cubicBezTo>
                  <a:pt x="3282897" y="-478"/>
                  <a:pt x="3563117" y="50001"/>
                  <a:pt x="3907165" y="0"/>
                </a:cubicBezTo>
                <a:cubicBezTo>
                  <a:pt x="4251213" y="-50001"/>
                  <a:pt x="4156901" y="35521"/>
                  <a:pt x="4297346" y="0"/>
                </a:cubicBezTo>
                <a:cubicBezTo>
                  <a:pt x="4437791" y="-35521"/>
                  <a:pt x="4768497" y="51009"/>
                  <a:pt x="5089532" y="0"/>
                </a:cubicBezTo>
                <a:cubicBezTo>
                  <a:pt x="5410567" y="-51009"/>
                  <a:pt x="5246560" y="31989"/>
                  <a:pt x="5379211" y="0"/>
                </a:cubicBezTo>
                <a:cubicBezTo>
                  <a:pt x="5511862" y="-31989"/>
                  <a:pt x="5767382" y="57744"/>
                  <a:pt x="5970394" y="0"/>
                </a:cubicBezTo>
                <a:cubicBezTo>
                  <a:pt x="6173406" y="-57744"/>
                  <a:pt x="6309889" y="22946"/>
                  <a:pt x="6561577" y="0"/>
                </a:cubicBezTo>
                <a:cubicBezTo>
                  <a:pt x="6813265" y="-22946"/>
                  <a:pt x="6867513" y="57717"/>
                  <a:pt x="7052259" y="0"/>
                </a:cubicBezTo>
                <a:cubicBezTo>
                  <a:pt x="7237005" y="-57717"/>
                  <a:pt x="7477915" y="34009"/>
                  <a:pt x="7844445" y="0"/>
                </a:cubicBezTo>
                <a:cubicBezTo>
                  <a:pt x="8210975" y="-34009"/>
                  <a:pt x="8300831" y="94825"/>
                  <a:pt x="8636630" y="0"/>
                </a:cubicBezTo>
                <a:cubicBezTo>
                  <a:pt x="8972429" y="-94825"/>
                  <a:pt x="8943142" y="12904"/>
                  <a:pt x="9026811" y="0"/>
                </a:cubicBezTo>
                <a:cubicBezTo>
                  <a:pt x="9110480" y="-12904"/>
                  <a:pt x="9357812" y="57431"/>
                  <a:pt x="9617994" y="0"/>
                </a:cubicBezTo>
                <a:cubicBezTo>
                  <a:pt x="9878176" y="-57431"/>
                  <a:pt x="10133131" y="80744"/>
                  <a:pt x="10309678" y="0"/>
                </a:cubicBezTo>
                <a:cubicBezTo>
                  <a:pt x="10440277" y="-38371"/>
                  <a:pt x="10577832" y="114467"/>
                  <a:pt x="10569244" y="259566"/>
                </a:cubicBezTo>
                <a:cubicBezTo>
                  <a:pt x="10579285" y="457755"/>
                  <a:pt x="10543509" y="624840"/>
                  <a:pt x="10569244" y="747536"/>
                </a:cubicBezTo>
                <a:cubicBezTo>
                  <a:pt x="10594979" y="870232"/>
                  <a:pt x="10562871" y="1105665"/>
                  <a:pt x="10569244" y="1297799"/>
                </a:cubicBezTo>
                <a:cubicBezTo>
                  <a:pt x="10605977" y="1433381"/>
                  <a:pt x="10454658" y="1572803"/>
                  <a:pt x="10309678" y="1557365"/>
                </a:cubicBezTo>
                <a:cubicBezTo>
                  <a:pt x="10158294" y="1578553"/>
                  <a:pt x="10100273" y="1528415"/>
                  <a:pt x="9919497" y="1557365"/>
                </a:cubicBezTo>
                <a:cubicBezTo>
                  <a:pt x="9738721" y="1586315"/>
                  <a:pt x="9701950" y="1546167"/>
                  <a:pt x="9629817" y="1557365"/>
                </a:cubicBezTo>
                <a:cubicBezTo>
                  <a:pt x="9557684" y="1568563"/>
                  <a:pt x="9480712" y="1552861"/>
                  <a:pt x="9340138" y="1557365"/>
                </a:cubicBezTo>
                <a:cubicBezTo>
                  <a:pt x="9199564" y="1561869"/>
                  <a:pt x="8915028" y="1516381"/>
                  <a:pt x="8748955" y="1557365"/>
                </a:cubicBezTo>
                <a:cubicBezTo>
                  <a:pt x="8582882" y="1598349"/>
                  <a:pt x="8546293" y="1541526"/>
                  <a:pt x="8358774" y="1557365"/>
                </a:cubicBezTo>
                <a:cubicBezTo>
                  <a:pt x="8171255" y="1573204"/>
                  <a:pt x="7987661" y="1503332"/>
                  <a:pt x="7667090" y="1557365"/>
                </a:cubicBezTo>
                <a:cubicBezTo>
                  <a:pt x="7346519" y="1611398"/>
                  <a:pt x="7434417" y="1532869"/>
                  <a:pt x="7276909" y="1557365"/>
                </a:cubicBezTo>
                <a:cubicBezTo>
                  <a:pt x="7119401" y="1581861"/>
                  <a:pt x="6730054" y="1520053"/>
                  <a:pt x="6585225" y="1557365"/>
                </a:cubicBezTo>
                <a:cubicBezTo>
                  <a:pt x="6440396" y="1594677"/>
                  <a:pt x="6400344" y="1525709"/>
                  <a:pt x="6295545" y="1557365"/>
                </a:cubicBezTo>
                <a:cubicBezTo>
                  <a:pt x="6190746" y="1589021"/>
                  <a:pt x="5851032" y="1476179"/>
                  <a:pt x="5603861" y="1557365"/>
                </a:cubicBezTo>
                <a:cubicBezTo>
                  <a:pt x="5356690" y="1638551"/>
                  <a:pt x="5397242" y="1534347"/>
                  <a:pt x="5213680" y="1557365"/>
                </a:cubicBezTo>
                <a:cubicBezTo>
                  <a:pt x="5030118" y="1580383"/>
                  <a:pt x="5025221" y="1552697"/>
                  <a:pt x="4924000" y="1557365"/>
                </a:cubicBezTo>
                <a:cubicBezTo>
                  <a:pt x="4822779" y="1562033"/>
                  <a:pt x="4622491" y="1528454"/>
                  <a:pt x="4533820" y="1557365"/>
                </a:cubicBezTo>
                <a:cubicBezTo>
                  <a:pt x="4445149" y="1586276"/>
                  <a:pt x="4106772" y="1534186"/>
                  <a:pt x="3842135" y="1557365"/>
                </a:cubicBezTo>
                <a:cubicBezTo>
                  <a:pt x="3577498" y="1580544"/>
                  <a:pt x="3531199" y="1548617"/>
                  <a:pt x="3451955" y="1557365"/>
                </a:cubicBezTo>
                <a:cubicBezTo>
                  <a:pt x="3372711" y="1566113"/>
                  <a:pt x="3259683" y="1544541"/>
                  <a:pt x="3162275" y="1557365"/>
                </a:cubicBezTo>
                <a:cubicBezTo>
                  <a:pt x="3064867" y="1570189"/>
                  <a:pt x="2868107" y="1522187"/>
                  <a:pt x="2772094" y="1557365"/>
                </a:cubicBezTo>
                <a:cubicBezTo>
                  <a:pt x="2676081" y="1592543"/>
                  <a:pt x="2384835" y="1518240"/>
                  <a:pt x="2281412" y="1557365"/>
                </a:cubicBezTo>
                <a:cubicBezTo>
                  <a:pt x="2177989" y="1596490"/>
                  <a:pt x="1928264" y="1511495"/>
                  <a:pt x="1690229" y="1557365"/>
                </a:cubicBezTo>
                <a:cubicBezTo>
                  <a:pt x="1452194" y="1603235"/>
                  <a:pt x="1457851" y="1525129"/>
                  <a:pt x="1300048" y="1557365"/>
                </a:cubicBezTo>
                <a:cubicBezTo>
                  <a:pt x="1142245" y="1589601"/>
                  <a:pt x="518294" y="1549024"/>
                  <a:pt x="259566" y="1557365"/>
                </a:cubicBezTo>
                <a:cubicBezTo>
                  <a:pt x="103883" y="1535343"/>
                  <a:pt x="-6510" y="1444179"/>
                  <a:pt x="0" y="1297799"/>
                </a:cubicBezTo>
                <a:cubicBezTo>
                  <a:pt x="-54746" y="1170562"/>
                  <a:pt x="52760" y="980841"/>
                  <a:pt x="0" y="809829"/>
                </a:cubicBezTo>
                <a:cubicBezTo>
                  <a:pt x="-52760" y="638817"/>
                  <a:pt x="18532" y="373568"/>
                  <a:pt x="0" y="259566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rgbClr val="00B050"/>
              </a:solidFill>
            </a:endParaRPr>
          </a:p>
        </p:txBody>
      </p:sp>
      <p:graphicFrame>
        <p:nvGraphicFramePr>
          <p:cNvPr id="16" name="Object 12">
            <a:extLst>
              <a:ext uri="{FF2B5EF4-FFF2-40B4-BE49-F238E27FC236}">
                <a16:creationId xmlns:a16="http://schemas.microsoft.com/office/drawing/2014/main" id="{C0A93486-10A7-224A-8D70-236E07A69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943682"/>
              </p:ext>
            </p:extLst>
          </p:nvPr>
        </p:nvGraphicFramePr>
        <p:xfrm>
          <a:off x="7418388" y="3402190"/>
          <a:ext cx="37068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5880000" imgH="9067800" progId="Equation.DSMT4">
                  <p:embed/>
                </p:oleObj>
              </mc:Choice>
              <mc:Fallback>
                <p:oleObj name="Equation" r:id="rId7" imgW="55880000" imgH="9067800" progId="Equation.DSMT4">
                  <p:embed/>
                  <p:pic>
                    <p:nvPicPr>
                      <p:cNvPr id="14" name="Object 12">
                        <a:extLst>
                          <a:ext uri="{FF2B5EF4-FFF2-40B4-BE49-F238E27FC236}">
                            <a16:creationId xmlns:a16="http://schemas.microsoft.com/office/drawing/2014/main" id="{3453F9F5-0B94-5446-B1EF-0C22B60066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8388" y="3402190"/>
                        <a:ext cx="3706812" cy="600075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5">
            <a:extLst>
              <a:ext uri="{FF2B5EF4-FFF2-40B4-BE49-F238E27FC236}">
                <a16:creationId xmlns:a16="http://schemas.microsoft.com/office/drawing/2014/main" id="{FF38EE97-DC2A-7346-BEE0-DF8EE14271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1483321"/>
              </p:ext>
            </p:extLst>
          </p:nvPr>
        </p:nvGraphicFramePr>
        <p:xfrm>
          <a:off x="7317824" y="2541688"/>
          <a:ext cx="42164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6228000" imgH="10236200" progId="Equation.DSMT4">
                  <p:embed/>
                </p:oleObj>
              </mc:Choice>
              <mc:Fallback>
                <p:oleObj name="Equation" r:id="rId9" imgW="46228000" imgH="10236200" progId="Equation.DSMT4">
                  <p:embed/>
                  <p:pic>
                    <p:nvPicPr>
                      <p:cNvPr id="15" name="Object 5">
                        <a:extLst>
                          <a:ext uri="{FF2B5EF4-FFF2-40B4-BE49-F238E27FC236}">
                            <a16:creationId xmlns:a16="http://schemas.microsoft.com/office/drawing/2014/main" id="{3517028C-37F2-7D4F-9E87-EEDC9D6630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7824" y="2541688"/>
                        <a:ext cx="42164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 Box 4">
            <a:extLst>
              <a:ext uri="{FF2B5EF4-FFF2-40B4-BE49-F238E27FC236}">
                <a16:creationId xmlns:a16="http://schemas.microsoft.com/office/drawing/2014/main" id="{D3E73D43-8D64-5349-A2BD-EC4BBF4794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1" y="5792262"/>
            <a:ext cx="90443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000" dirty="0">
                <a:latin typeface="Calibri" panose="020F0502020204030204" pitchFamily="34" charset="0"/>
              </a:rPr>
              <a:t>: Vol. 6, Ch. 3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2000" dirty="0" err="1">
                <a:latin typeface="Calibri" panose="020F0502020204030204" pitchFamily="34" charset="0"/>
              </a:rPr>
              <a:t>Kronig</a:t>
            </a:r>
            <a:r>
              <a:rPr lang="en-US" altLang="en-US" sz="2000" dirty="0">
                <a:latin typeface="Calibri" panose="020F0502020204030204" pitchFamily="34" charset="0"/>
              </a:rPr>
              <a:t> Penney Model,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" </a:t>
            </a:r>
            <a:r>
              <a:rPr lang="en-US" altLang="en-US" sz="2000" dirty="0">
                <a:latin typeface="Calibri" panose="020F0502020204030204" pitchFamily="34" charset="0"/>
                <a:hlinkClick r:id="rId11"/>
              </a:rPr>
              <a:t>https://nanohub.org/resources/kronigpenneylab</a:t>
            </a:r>
            <a:r>
              <a:rPr lang="en-US" altLang="en-US" sz="20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1301246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5">
            <a:extLst>
              <a:ext uri="{FF2B5EF4-FFF2-40B4-BE49-F238E27FC236}">
                <a16:creationId xmlns:a16="http://schemas.microsoft.com/office/drawing/2014/main" id="{976D9A8D-DECC-D946-9B48-4AA400BE1B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1525588"/>
          <a:ext cx="42164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228000" imgH="10236200" progId="Equation.DSMT4">
                  <p:embed/>
                </p:oleObj>
              </mc:Choice>
              <mc:Fallback>
                <p:oleObj name="Equation" r:id="rId2" imgW="46228000" imgH="10236200" progId="Equation.DSMT4">
                  <p:embed/>
                  <p:pic>
                    <p:nvPicPr>
                      <p:cNvPr id="8194" name="Object 5">
                        <a:extLst>
                          <a:ext uri="{FF2B5EF4-FFF2-40B4-BE49-F238E27FC236}">
                            <a16:creationId xmlns:a16="http://schemas.microsoft.com/office/drawing/2014/main" id="{976D9A8D-DECC-D946-9B48-4AA400BE1B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525588"/>
                        <a:ext cx="42164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Text Box 5">
            <a:extLst>
              <a:ext uri="{FF2B5EF4-FFF2-40B4-BE49-F238E27FC236}">
                <a16:creationId xmlns:a16="http://schemas.microsoft.com/office/drawing/2014/main" id="{4B787C47-90DA-A04B-8F7C-5019425B2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2950" y="3625850"/>
            <a:ext cx="1087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Symbol" pitchFamily="2" charset="2"/>
              </a:rPr>
              <a:t>z</a:t>
            </a:r>
            <a:r>
              <a:rPr lang="en-US" altLang="en-US">
                <a:latin typeface="Maiandra GD" panose="020E0502030308020204" pitchFamily="34" charset="77"/>
              </a:rPr>
              <a:t>=E/U</a:t>
            </a:r>
            <a:endParaRPr lang="en-US" altLang="en-US">
              <a:latin typeface="Symbol" pitchFamily="2" charset="2"/>
            </a:endParaRPr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7AFF40EE-B942-324C-8D38-3F6D18700D73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4114800" y="2468564"/>
            <a:ext cx="0" cy="289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B9EFDF9F-9C10-8E46-AEC0-1CFA17730908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4114801" y="3886200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4ADA082-6FC4-2E43-AB38-6F75406ACAF5}"/>
              </a:ext>
            </a:extLst>
          </p:cNvPr>
          <p:cNvSpPr>
            <a:spLocks noChangeAspect="1"/>
          </p:cNvSpPr>
          <p:nvPr/>
        </p:nvSpPr>
        <p:spPr bwMode="auto">
          <a:xfrm>
            <a:off x="4227513" y="2606675"/>
            <a:ext cx="3719512" cy="2598738"/>
          </a:xfrm>
          <a:custGeom>
            <a:avLst/>
            <a:gdLst>
              <a:gd name="T0" fmla="*/ 0 w 3148"/>
              <a:gd name="T1" fmla="*/ 0 h 2200"/>
              <a:gd name="T2" fmla="*/ 33505146 w 3148"/>
              <a:gd name="T3" fmla="*/ 323718890 h 2200"/>
              <a:gd name="T4" fmla="*/ 44674321 w 3148"/>
              <a:gd name="T5" fmla="*/ 658599356 h 2200"/>
              <a:gd name="T6" fmla="*/ 50258314 w 3148"/>
              <a:gd name="T7" fmla="*/ 1066038768 h 2200"/>
              <a:gd name="T8" fmla="*/ 78179476 w 3148"/>
              <a:gd name="T9" fmla="*/ 1557197965 h 2200"/>
              <a:gd name="T10" fmla="*/ 100515446 w 3148"/>
              <a:gd name="T11" fmla="*/ 2132077537 h 2200"/>
              <a:gd name="T12" fmla="*/ 145189749 w 3148"/>
              <a:gd name="T13" fmla="*/ 2147483647 h 2200"/>
              <a:gd name="T14" fmla="*/ 189862907 w 3148"/>
              <a:gd name="T15" fmla="*/ 2147483647 h 2200"/>
              <a:gd name="T16" fmla="*/ 251290368 w 3148"/>
              <a:gd name="T17" fmla="*/ 2147483647 h 2200"/>
              <a:gd name="T18" fmla="*/ 323884707 w 3148"/>
              <a:gd name="T19" fmla="*/ 2147483647 h 2200"/>
              <a:gd name="T20" fmla="*/ 418816124 w 3148"/>
              <a:gd name="T21" fmla="*/ 2147483647 h 2200"/>
              <a:gd name="T22" fmla="*/ 502579555 w 3148"/>
              <a:gd name="T23" fmla="*/ 2147483647 h 2200"/>
              <a:gd name="T24" fmla="*/ 619848271 w 3148"/>
              <a:gd name="T25" fmla="*/ 2147483647 h 2200"/>
              <a:gd name="T26" fmla="*/ 737116839 w 3148"/>
              <a:gd name="T27" fmla="*/ 1880916708 h 2200"/>
              <a:gd name="T28" fmla="*/ 904643702 w 3148"/>
              <a:gd name="T29" fmla="*/ 1328362648 h 2200"/>
              <a:gd name="T30" fmla="*/ 1038664247 w 3148"/>
              <a:gd name="T31" fmla="*/ 1144178060 h 2200"/>
              <a:gd name="T32" fmla="*/ 1172685974 w 3148"/>
              <a:gd name="T33" fmla="*/ 1060457390 h 2200"/>
              <a:gd name="T34" fmla="*/ 1440728541 w 3148"/>
              <a:gd name="T35" fmla="*/ 1194409281 h 2200"/>
              <a:gd name="T36" fmla="*/ 1636176548 w 3148"/>
              <a:gd name="T37" fmla="*/ 1423244893 h 2200"/>
              <a:gd name="T38" fmla="*/ 1842792540 w 3148"/>
              <a:gd name="T39" fmla="*/ 1730219502 h 2200"/>
              <a:gd name="T40" fmla="*/ 2099666827 w 3148"/>
              <a:gd name="T41" fmla="*/ 1947892063 h 2200"/>
              <a:gd name="T42" fmla="*/ 2147483647 w 3148"/>
              <a:gd name="T43" fmla="*/ 2003705843 h 2200"/>
              <a:gd name="T44" fmla="*/ 2147483647 w 3148"/>
              <a:gd name="T45" fmla="*/ 1986961709 h 2200"/>
              <a:gd name="T46" fmla="*/ 2147483647 w 3148"/>
              <a:gd name="T47" fmla="*/ 1914404976 h 2200"/>
              <a:gd name="T48" fmla="*/ 2147483647 w 3148"/>
              <a:gd name="T49" fmla="*/ 1624174501 h 2200"/>
              <a:gd name="T50" fmla="*/ 2147483647 w 3148"/>
              <a:gd name="T51" fmla="*/ 1395339184 h 2200"/>
              <a:gd name="T52" fmla="*/ 2147483647 w 3148"/>
              <a:gd name="T53" fmla="*/ 1127433926 h 2200"/>
              <a:gd name="T54" fmla="*/ 2147483647 w 3148"/>
              <a:gd name="T55" fmla="*/ 1110689792 h 2200"/>
              <a:gd name="T56" fmla="*/ 2147483647 w 3148"/>
              <a:gd name="T57" fmla="*/ 1144178060 h 2200"/>
              <a:gd name="T58" fmla="*/ 2147483647 w 3148"/>
              <a:gd name="T59" fmla="*/ 1199990659 h 2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148"/>
              <a:gd name="T91" fmla="*/ 0 h 2200"/>
              <a:gd name="T92" fmla="*/ 3148 w 3148"/>
              <a:gd name="T93" fmla="*/ 2200 h 2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148" h="2200">
                <a:moveTo>
                  <a:pt x="0" y="0"/>
                </a:moveTo>
                <a:cubicBezTo>
                  <a:pt x="4" y="39"/>
                  <a:pt x="19" y="153"/>
                  <a:pt x="24" y="232"/>
                </a:cubicBezTo>
                <a:cubicBezTo>
                  <a:pt x="29" y="311"/>
                  <a:pt x="30" y="383"/>
                  <a:pt x="32" y="472"/>
                </a:cubicBezTo>
                <a:cubicBezTo>
                  <a:pt x="34" y="561"/>
                  <a:pt x="32" y="657"/>
                  <a:pt x="36" y="764"/>
                </a:cubicBezTo>
                <a:cubicBezTo>
                  <a:pt x="40" y="871"/>
                  <a:pt x="50" y="989"/>
                  <a:pt x="56" y="1116"/>
                </a:cubicBezTo>
                <a:cubicBezTo>
                  <a:pt x="62" y="1243"/>
                  <a:pt x="64" y="1419"/>
                  <a:pt x="72" y="1528"/>
                </a:cubicBezTo>
                <a:cubicBezTo>
                  <a:pt x="80" y="1637"/>
                  <a:pt x="93" y="1692"/>
                  <a:pt x="104" y="1772"/>
                </a:cubicBezTo>
                <a:cubicBezTo>
                  <a:pt x="115" y="1852"/>
                  <a:pt x="123" y="1946"/>
                  <a:pt x="136" y="2008"/>
                </a:cubicBezTo>
                <a:cubicBezTo>
                  <a:pt x="149" y="2070"/>
                  <a:pt x="164" y="2113"/>
                  <a:pt x="180" y="2144"/>
                </a:cubicBezTo>
                <a:cubicBezTo>
                  <a:pt x="196" y="2175"/>
                  <a:pt x="212" y="2200"/>
                  <a:pt x="232" y="2192"/>
                </a:cubicBezTo>
                <a:cubicBezTo>
                  <a:pt x="252" y="2184"/>
                  <a:pt x="279" y="2143"/>
                  <a:pt x="300" y="2096"/>
                </a:cubicBezTo>
                <a:cubicBezTo>
                  <a:pt x="321" y="2049"/>
                  <a:pt x="336" y="1991"/>
                  <a:pt x="360" y="1912"/>
                </a:cubicBezTo>
                <a:cubicBezTo>
                  <a:pt x="384" y="1833"/>
                  <a:pt x="416" y="1718"/>
                  <a:pt x="444" y="1624"/>
                </a:cubicBezTo>
                <a:cubicBezTo>
                  <a:pt x="472" y="1530"/>
                  <a:pt x="494" y="1460"/>
                  <a:pt x="528" y="1348"/>
                </a:cubicBezTo>
                <a:cubicBezTo>
                  <a:pt x="562" y="1236"/>
                  <a:pt x="612" y="1040"/>
                  <a:pt x="648" y="952"/>
                </a:cubicBezTo>
                <a:cubicBezTo>
                  <a:pt x="684" y="864"/>
                  <a:pt x="712" y="852"/>
                  <a:pt x="744" y="820"/>
                </a:cubicBezTo>
                <a:cubicBezTo>
                  <a:pt x="776" y="788"/>
                  <a:pt x="792" y="754"/>
                  <a:pt x="840" y="760"/>
                </a:cubicBezTo>
                <a:cubicBezTo>
                  <a:pt x="888" y="766"/>
                  <a:pt x="977" y="813"/>
                  <a:pt x="1032" y="856"/>
                </a:cubicBezTo>
                <a:cubicBezTo>
                  <a:pt x="1087" y="899"/>
                  <a:pt x="1124" y="956"/>
                  <a:pt x="1172" y="1020"/>
                </a:cubicBezTo>
                <a:cubicBezTo>
                  <a:pt x="1220" y="1084"/>
                  <a:pt x="1265" y="1177"/>
                  <a:pt x="1320" y="1240"/>
                </a:cubicBezTo>
                <a:cubicBezTo>
                  <a:pt x="1375" y="1303"/>
                  <a:pt x="1441" y="1363"/>
                  <a:pt x="1504" y="1396"/>
                </a:cubicBezTo>
                <a:cubicBezTo>
                  <a:pt x="1567" y="1429"/>
                  <a:pt x="1643" y="1431"/>
                  <a:pt x="1696" y="1436"/>
                </a:cubicBezTo>
                <a:cubicBezTo>
                  <a:pt x="1749" y="1441"/>
                  <a:pt x="1787" y="1435"/>
                  <a:pt x="1824" y="1424"/>
                </a:cubicBezTo>
                <a:cubicBezTo>
                  <a:pt x="1861" y="1413"/>
                  <a:pt x="1860" y="1415"/>
                  <a:pt x="1916" y="1372"/>
                </a:cubicBezTo>
                <a:cubicBezTo>
                  <a:pt x="1972" y="1329"/>
                  <a:pt x="2089" y="1226"/>
                  <a:pt x="2160" y="1164"/>
                </a:cubicBezTo>
                <a:cubicBezTo>
                  <a:pt x="2231" y="1102"/>
                  <a:pt x="2260" y="1059"/>
                  <a:pt x="2344" y="1000"/>
                </a:cubicBezTo>
                <a:cubicBezTo>
                  <a:pt x="2428" y="941"/>
                  <a:pt x="2569" y="842"/>
                  <a:pt x="2664" y="808"/>
                </a:cubicBezTo>
                <a:cubicBezTo>
                  <a:pt x="2759" y="774"/>
                  <a:pt x="2849" y="794"/>
                  <a:pt x="2916" y="796"/>
                </a:cubicBezTo>
                <a:cubicBezTo>
                  <a:pt x="2983" y="798"/>
                  <a:pt x="3030" y="809"/>
                  <a:pt x="3068" y="820"/>
                </a:cubicBezTo>
                <a:cubicBezTo>
                  <a:pt x="3106" y="831"/>
                  <a:pt x="3131" y="852"/>
                  <a:pt x="3148" y="860"/>
                </a:cubicBezTo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70B8DAA2-546F-6D40-ABBC-45DFE20FCCFF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4114800" y="3573463"/>
            <a:ext cx="37988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27">
            <a:extLst>
              <a:ext uri="{FF2B5EF4-FFF2-40B4-BE49-F238E27FC236}">
                <a16:creationId xmlns:a16="http://schemas.microsoft.com/office/drawing/2014/main" id="{A1B5F5B5-F0D9-9543-8E03-799A9838E0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708400"/>
            <a:ext cx="37338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195" name="Object 12">
            <a:extLst>
              <a:ext uri="{FF2B5EF4-FFF2-40B4-BE49-F238E27FC236}">
                <a16:creationId xmlns:a16="http://schemas.microsoft.com/office/drawing/2014/main" id="{A7822D4C-B82A-9147-898E-19EAF25A9E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3338" y="1724026"/>
          <a:ext cx="37068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80000" imgH="9067800" progId="Equation.DSMT4">
                  <p:embed/>
                </p:oleObj>
              </mc:Choice>
              <mc:Fallback>
                <p:oleObj name="Equation" r:id="rId4" imgW="55880000" imgH="9067800" progId="Equation.DSMT4">
                  <p:embed/>
                  <p:pic>
                    <p:nvPicPr>
                      <p:cNvPr id="8195" name="Object 12">
                        <a:extLst>
                          <a:ext uri="{FF2B5EF4-FFF2-40B4-BE49-F238E27FC236}">
                            <a16:creationId xmlns:a16="http://schemas.microsoft.com/office/drawing/2014/main" id="{A7822D4C-B82A-9147-898E-19EAF25A9E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1724026"/>
                        <a:ext cx="3706812" cy="600075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66">
            <a:extLst>
              <a:ext uri="{FF2B5EF4-FFF2-40B4-BE49-F238E27FC236}">
                <a16:creationId xmlns:a16="http://schemas.microsoft.com/office/drawing/2014/main" id="{646EDD04-0F0B-B341-BF8D-83A651968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1" y="3149601"/>
            <a:ext cx="6715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k=0</a:t>
            </a:r>
          </a:p>
        </p:txBody>
      </p:sp>
      <p:sp>
        <p:nvSpPr>
          <p:cNvPr id="14" name="Text Box 67">
            <a:extLst>
              <a:ext uri="{FF2B5EF4-FFF2-40B4-BE49-F238E27FC236}">
                <a16:creationId xmlns:a16="http://schemas.microsoft.com/office/drawing/2014/main" id="{9296DA65-28D0-E74A-A09E-F47333994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844800"/>
            <a:ext cx="1392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kL=2</a:t>
            </a:r>
            <a:r>
              <a:rPr lang="en-US" altLang="en-US" sz="2000">
                <a:solidFill>
                  <a:srgbClr val="FF0000"/>
                </a:solidFill>
                <a:latin typeface="Symbol" pitchFamily="2" charset="2"/>
              </a:rPr>
              <a:t>p</a:t>
            </a:r>
            <a:r>
              <a:rPr lang="en-US" altLang="en-US">
                <a:solidFill>
                  <a:srgbClr val="FF0000"/>
                </a:solidFill>
              </a:rPr>
              <a:t>n</a:t>
            </a:r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/N</a:t>
            </a:r>
          </a:p>
        </p:txBody>
      </p:sp>
      <p:sp>
        <p:nvSpPr>
          <p:cNvPr id="15" name="Line 68">
            <a:extLst>
              <a:ext uri="{FF2B5EF4-FFF2-40B4-BE49-F238E27FC236}">
                <a16:creationId xmlns:a16="http://schemas.microsoft.com/office/drawing/2014/main" id="{7784109C-0E1E-E542-920B-8AA81A2A7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302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69">
            <a:extLst>
              <a:ext uri="{FF2B5EF4-FFF2-40B4-BE49-F238E27FC236}">
                <a16:creationId xmlns:a16="http://schemas.microsoft.com/office/drawing/2014/main" id="{6F45B825-44ED-9B43-9F53-289E7066D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9015413" y="1476375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70">
            <a:extLst>
              <a:ext uri="{FF2B5EF4-FFF2-40B4-BE49-F238E27FC236}">
                <a16:creationId xmlns:a16="http://schemas.microsoft.com/office/drawing/2014/main" id="{FBE7A294-540C-694A-A52A-9F3DCBCE455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37688" y="1477963"/>
            <a:ext cx="0" cy="3429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71">
            <a:extLst>
              <a:ext uri="{FF2B5EF4-FFF2-40B4-BE49-F238E27FC236}">
                <a16:creationId xmlns:a16="http://schemas.microsoft.com/office/drawing/2014/main" id="{2AC24E96-46F2-784E-89DF-08A37D0D8F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6388" y="4205288"/>
            <a:ext cx="37338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Oval 72">
            <a:extLst>
              <a:ext uri="{FF2B5EF4-FFF2-40B4-BE49-F238E27FC236}">
                <a16:creationId xmlns:a16="http://schemas.microsoft.com/office/drawing/2014/main" id="{B0F2F096-80C8-2943-AD06-003CDA172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1988" y="1609725"/>
            <a:ext cx="304800" cy="838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" name="Text Box 66">
            <a:extLst>
              <a:ext uri="{FF2B5EF4-FFF2-40B4-BE49-F238E27FC236}">
                <a16:creationId xmlns:a16="http://schemas.microsoft.com/office/drawing/2014/main" id="{F37DF710-B41D-5249-82AC-591CB5C67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5075" y="3348039"/>
            <a:ext cx="285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4" name="Text Box 66">
            <a:extLst>
              <a:ext uri="{FF2B5EF4-FFF2-40B4-BE49-F238E27FC236}">
                <a16:creationId xmlns:a16="http://schemas.microsoft.com/office/drawing/2014/main" id="{949C231C-FC8A-3246-A4EA-24913A707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7289" y="4006851"/>
            <a:ext cx="3635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-1</a:t>
            </a:r>
          </a:p>
        </p:txBody>
      </p:sp>
      <p:sp>
        <p:nvSpPr>
          <p:cNvPr id="2416662" name="Rectangle 22">
            <a:extLst>
              <a:ext uri="{FF2B5EF4-FFF2-40B4-BE49-F238E27FC236}">
                <a16:creationId xmlns:a16="http://schemas.microsoft.com/office/drawing/2014/main" id="{C4E4815E-287A-134B-8098-8908F1B46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950" y="5359400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FF0000"/>
                </a:solidFill>
              </a:rPr>
              <a:t>Right Hand side is a set of N flat lines between -1 and 1</a:t>
            </a:r>
          </a:p>
        </p:txBody>
      </p:sp>
      <p:sp>
        <p:nvSpPr>
          <p:cNvPr id="2416663" name="Rectangle 23">
            <a:extLst>
              <a:ext uri="{FF2B5EF4-FFF2-40B4-BE49-F238E27FC236}">
                <a16:creationId xmlns:a16="http://schemas.microsoft.com/office/drawing/2014/main" id="{685FA7E8-B6D8-304C-99F9-2B6904131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1226" y="5816600"/>
            <a:ext cx="7827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FF"/>
                </a:solidFill>
              </a:rPr>
              <a:t>Left Hand side is an ocillatory function with damping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Graphical solution to Energy Levels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 animBg="1"/>
      <p:bldP spid="3" grpId="0"/>
      <p:bldP spid="4" grpId="0"/>
      <p:bldP spid="2416662" grpId="0"/>
      <p:bldP spid="24166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2B285F3F-A00C-0740-888F-810B489FE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00" y="2933700"/>
            <a:ext cx="1087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Symbol" pitchFamily="2" charset="2"/>
              </a:rPr>
              <a:t>z</a:t>
            </a:r>
            <a:r>
              <a:rPr lang="en-US" altLang="en-US">
                <a:latin typeface="Maiandra GD" panose="020E0502030308020204" pitchFamily="34" charset="77"/>
              </a:rPr>
              <a:t>=E/U</a:t>
            </a:r>
            <a:endParaRPr lang="en-US" altLang="en-US">
              <a:latin typeface="Symbol" pitchFamily="2" charset="2"/>
            </a:endParaRPr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82BC3878-839B-BD44-A384-BBC5684746ED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714500" y="1414464"/>
            <a:ext cx="0" cy="289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7">
            <a:extLst>
              <a:ext uri="{FF2B5EF4-FFF2-40B4-BE49-F238E27FC236}">
                <a16:creationId xmlns:a16="http://schemas.microsoft.com/office/drawing/2014/main" id="{62A2C737-1167-1241-8E10-5CD2A909C109}"/>
              </a:ext>
            </a:extLst>
          </p:cNvPr>
          <p:cNvSpPr>
            <a:spLocks noChangeAspect="1" noChangeShapeType="1"/>
          </p:cNvSpPr>
          <p:nvPr/>
        </p:nvSpPr>
        <p:spPr bwMode="auto">
          <a:xfrm flipV="1">
            <a:off x="1714501" y="2832100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37A8E8B-9602-2140-B84D-55B9B5F5B871}"/>
              </a:ext>
            </a:extLst>
          </p:cNvPr>
          <p:cNvSpPr>
            <a:spLocks noChangeAspect="1"/>
          </p:cNvSpPr>
          <p:nvPr/>
        </p:nvSpPr>
        <p:spPr bwMode="auto">
          <a:xfrm>
            <a:off x="1827213" y="1552575"/>
            <a:ext cx="3719512" cy="2598738"/>
          </a:xfrm>
          <a:custGeom>
            <a:avLst/>
            <a:gdLst>
              <a:gd name="T0" fmla="*/ 0 w 3148"/>
              <a:gd name="T1" fmla="*/ 0 h 2200"/>
              <a:gd name="T2" fmla="*/ 33505146 w 3148"/>
              <a:gd name="T3" fmla="*/ 323718890 h 2200"/>
              <a:gd name="T4" fmla="*/ 44674321 w 3148"/>
              <a:gd name="T5" fmla="*/ 658599356 h 2200"/>
              <a:gd name="T6" fmla="*/ 50258314 w 3148"/>
              <a:gd name="T7" fmla="*/ 1066038768 h 2200"/>
              <a:gd name="T8" fmla="*/ 78179476 w 3148"/>
              <a:gd name="T9" fmla="*/ 1557197965 h 2200"/>
              <a:gd name="T10" fmla="*/ 100515446 w 3148"/>
              <a:gd name="T11" fmla="*/ 2132077537 h 2200"/>
              <a:gd name="T12" fmla="*/ 145189749 w 3148"/>
              <a:gd name="T13" fmla="*/ 2147483647 h 2200"/>
              <a:gd name="T14" fmla="*/ 189862907 w 3148"/>
              <a:gd name="T15" fmla="*/ 2147483647 h 2200"/>
              <a:gd name="T16" fmla="*/ 251290368 w 3148"/>
              <a:gd name="T17" fmla="*/ 2147483647 h 2200"/>
              <a:gd name="T18" fmla="*/ 323884707 w 3148"/>
              <a:gd name="T19" fmla="*/ 2147483647 h 2200"/>
              <a:gd name="T20" fmla="*/ 418816124 w 3148"/>
              <a:gd name="T21" fmla="*/ 2147483647 h 2200"/>
              <a:gd name="T22" fmla="*/ 502579555 w 3148"/>
              <a:gd name="T23" fmla="*/ 2147483647 h 2200"/>
              <a:gd name="T24" fmla="*/ 619848271 w 3148"/>
              <a:gd name="T25" fmla="*/ 2147483647 h 2200"/>
              <a:gd name="T26" fmla="*/ 737116839 w 3148"/>
              <a:gd name="T27" fmla="*/ 1880916708 h 2200"/>
              <a:gd name="T28" fmla="*/ 904643702 w 3148"/>
              <a:gd name="T29" fmla="*/ 1328362648 h 2200"/>
              <a:gd name="T30" fmla="*/ 1038664247 w 3148"/>
              <a:gd name="T31" fmla="*/ 1144178060 h 2200"/>
              <a:gd name="T32" fmla="*/ 1172685974 w 3148"/>
              <a:gd name="T33" fmla="*/ 1060457390 h 2200"/>
              <a:gd name="T34" fmla="*/ 1440728541 w 3148"/>
              <a:gd name="T35" fmla="*/ 1194409281 h 2200"/>
              <a:gd name="T36" fmla="*/ 1636176548 w 3148"/>
              <a:gd name="T37" fmla="*/ 1423244893 h 2200"/>
              <a:gd name="T38" fmla="*/ 1842792540 w 3148"/>
              <a:gd name="T39" fmla="*/ 1730219502 h 2200"/>
              <a:gd name="T40" fmla="*/ 2099666827 w 3148"/>
              <a:gd name="T41" fmla="*/ 1947892063 h 2200"/>
              <a:gd name="T42" fmla="*/ 2147483647 w 3148"/>
              <a:gd name="T43" fmla="*/ 2003705843 h 2200"/>
              <a:gd name="T44" fmla="*/ 2147483647 w 3148"/>
              <a:gd name="T45" fmla="*/ 1986961709 h 2200"/>
              <a:gd name="T46" fmla="*/ 2147483647 w 3148"/>
              <a:gd name="T47" fmla="*/ 1914404976 h 2200"/>
              <a:gd name="T48" fmla="*/ 2147483647 w 3148"/>
              <a:gd name="T49" fmla="*/ 1624174501 h 2200"/>
              <a:gd name="T50" fmla="*/ 2147483647 w 3148"/>
              <a:gd name="T51" fmla="*/ 1395339184 h 2200"/>
              <a:gd name="T52" fmla="*/ 2147483647 w 3148"/>
              <a:gd name="T53" fmla="*/ 1127433926 h 2200"/>
              <a:gd name="T54" fmla="*/ 2147483647 w 3148"/>
              <a:gd name="T55" fmla="*/ 1110689792 h 2200"/>
              <a:gd name="T56" fmla="*/ 2147483647 w 3148"/>
              <a:gd name="T57" fmla="*/ 1144178060 h 2200"/>
              <a:gd name="T58" fmla="*/ 2147483647 w 3148"/>
              <a:gd name="T59" fmla="*/ 1199990659 h 2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148"/>
              <a:gd name="T91" fmla="*/ 0 h 2200"/>
              <a:gd name="T92" fmla="*/ 3148 w 3148"/>
              <a:gd name="T93" fmla="*/ 2200 h 2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148" h="2200">
                <a:moveTo>
                  <a:pt x="0" y="0"/>
                </a:moveTo>
                <a:cubicBezTo>
                  <a:pt x="4" y="39"/>
                  <a:pt x="19" y="153"/>
                  <a:pt x="24" y="232"/>
                </a:cubicBezTo>
                <a:cubicBezTo>
                  <a:pt x="29" y="311"/>
                  <a:pt x="30" y="383"/>
                  <a:pt x="32" y="472"/>
                </a:cubicBezTo>
                <a:cubicBezTo>
                  <a:pt x="34" y="561"/>
                  <a:pt x="32" y="657"/>
                  <a:pt x="36" y="764"/>
                </a:cubicBezTo>
                <a:cubicBezTo>
                  <a:pt x="40" y="871"/>
                  <a:pt x="50" y="989"/>
                  <a:pt x="56" y="1116"/>
                </a:cubicBezTo>
                <a:cubicBezTo>
                  <a:pt x="62" y="1243"/>
                  <a:pt x="64" y="1419"/>
                  <a:pt x="72" y="1528"/>
                </a:cubicBezTo>
                <a:cubicBezTo>
                  <a:pt x="80" y="1637"/>
                  <a:pt x="93" y="1692"/>
                  <a:pt x="104" y="1772"/>
                </a:cubicBezTo>
                <a:cubicBezTo>
                  <a:pt x="115" y="1852"/>
                  <a:pt x="123" y="1946"/>
                  <a:pt x="136" y="2008"/>
                </a:cubicBezTo>
                <a:cubicBezTo>
                  <a:pt x="149" y="2070"/>
                  <a:pt x="164" y="2113"/>
                  <a:pt x="180" y="2144"/>
                </a:cubicBezTo>
                <a:cubicBezTo>
                  <a:pt x="196" y="2175"/>
                  <a:pt x="212" y="2200"/>
                  <a:pt x="232" y="2192"/>
                </a:cubicBezTo>
                <a:cubicBezTo>
                  <a:pt x="252" y="2184"/>
                  <a:pt x="279" y="2143"/>
                  <a:pt x="300" y="2096"/>
                </a:cubicBezTo>
                <a:cubicBezTo>
                  <a:pt x="321" y="2049"/>
                  <a:pt x="336" y="1991"/>
                  <a:pt x="360" y="1912"/>
                </a:cubicBezTo>
                <a:cubicBezTo>
                  <a:pt x="384" y="1833"/>
                  <a:pt x="416" y="1718"/>
                  <a:pt x="444" y="1624"/>
                </a:cubicBezTo>
                <a:cubicBezTo>
                  <a:pt x="472" y="1530"/>
                  <a:pt x="494" y="1460"/>
                  <a:pt x="528" y="1348"/>
                </a:cubicBezTo>
                <a:cubicBezTo>
                  <a:pt x="562" y="1236"/>
                  <a:pt x="612" y="1040"/>
                  <a:pt x="648" y="952"/>
                </a:cubicBezTo>
                <a:cubicBezTo>
                  <a:pt x="684" y="864"/>
                  <a:pt x="712" y="852"/>
                  <a:pt x="744" y="820"/>
                </a:cubicBezTo>
                <a:cubicBezTo>
                  <a:pt x="776" y="788"/>
                  <a:pt x="792" y="754"/>
                  <a:pt x="840" y="760"/>
                </a:cubicBezTo>
                <a:cubicBezTo>
                  <a:pt x="888" y="766"/>
                  <a:pt x="977" y="813"/>
                  <a:pt x="1032" y="856"/>
                </a:cubicBezTo>
                <a:cubicBezTo>
                  <a:pt x="1087" y="899"/>
                  <a:pt x="1124" y="956"/>
                  <a:pt x="1172" y="1020"/>
                </a:cubicBezTo>
                <a:cubicBezTo>
                  <a:pt x="1220" y="1084"/>
                  <a:pt x="1265" y="1177"/>
                  <a:pt x="1320" y="1240"/>
                </a:cubicBezTo>
                <a:cubicBezTo>
                  <a:pt x="1375" y="1303"/>
                  <a:pt x="1441" y="1363"/>
                  <a:pt x="1504" y="1396"/>
                </a:cubicBezTo>
                <a:cubicBezTo>
                  <a:pt x="1567" y="1429"/>
                  <a:pt x="1643" y="1431"/>
                  <a:pt x="1696" y="1436"/>
                </a:cubicBezTo>
                <a:cubicBezTo>
                  <a:pt x="1749" y="1441"/>
                  <a:pt x="1787" y="1435"/>
                  <a:pt x="1824" y="1424"/>
                </a:cubicBezTo>
                <a:cubicBezTo>
                  <a:pt x="1861" y="1413"/>
                  <a:pt x="1860" y="1415"/>
                  <a:pt x="1916" y="1372"/>
                </a:cubicBezTo>
                <a:cubicBezTo>
                  <a:pt x="1972" y="1329"/>
                  <a:pt x="2089" y="1226"/>
                  <a:pt x="2160" y="1164"/>
                </a:cubicBezTo>
                <a:cubicBezTo>
                  <a:pt x="2231" y="1102"/>
                  <a:pt x="2260" y="1059"/>
                  <a:pt x="2344" y="1000"/>
                </a:cubicBezTo>
                <a:cubicBezTo>
                  <a:pt x="2428" y="941"/>
                  <a:pt x="2569" y="842"/>
                  <a:pt x="2664" y="808"/>
                </a:cubicBezTo>
                <a:cubicBezTo>
                  <a:pt x="2759" y="774"/>
                  <a:pt x="2849" y="794"/>
                  <a:pt x="2916" y="796"/>
                </a:cubicBezTo>
                <a:cubicBezTo>
                  <a:pt x="2983" y="798"/>
                  <a:pt x="3030" y="809"/>
                  <a:pt x="3068" y="820"/>
                </a:cubicBezTo>
                <a:cubicBezTo>
                  <a:pt x="3106" y="831"/>
                  <a:pt x="3131" y="852"/>
                  <a:pt x="3148" y="860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9">
            <a:extLst>
              <a:ext uri="{FF2B5EF4-FFF2-40B4-BE49-F238E27FC236}">
                <a16:creationId xmlns:a16="http://schemas.microsoft.com/office/drawing/2014/main" id="{A6E9EB02-01EB-AD4D-8299-67C83E71F15A}"/>
              </a:ext>
            </a:extLst>
          </p:cNvPr>
          <p:cNvSpPr>
            <a:spLocks noChangeAspect="1" noChangeShapeType="1"/>
          </p:cNvSpPr>
          <p:nvPr/>
        </p:nvSpPr>
        <p:spPr bwMode="auto">
          <a:xfrm flipH="1">
            <a:off x="1714500" y="2519363"/>
            <a:ext cx="37988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F751076D-F56B-7149-AB86-6967134FEC2E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6350000" y="4006850"/>
            <a:ext cx="0" cy="2743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937C929B-571E-1D48-934D-E04B2A14B0F2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4308476" y="3268664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CF7659FC-ACD2-0140-B6E1-72A7AC068386}"/>
              </a:ext>
            </a:extLst>
          </p:cNvPr>
          <p:cNvSpPr>
            <a:spLocks noChangeAspect="1"/>
          </p:cNvSpPr>
          <p:nvPr/>
        </p:nvSpPr>
        <p:spPr bwMode="auto">
          <a:xfrm rot="-5400000">
            <a:off x="4540251" y="2105026"/>
            <a:ext cx="3719512" cy="2598737"/>
          </a:xfrm>
          <a:custGeom>
            <a:avLst/>
            <a:gdLst>
              <a:gd name="T0" fmla="*/ 0 w 3148"/>
              <a:gd name="T1" fmla="*/ 0 h 2200"/>
              <a:gd name="T2" fmla="*/ 33505146 w 3148"/>
              <a:gd name="T3" fmla="*/ 323718766 h 2200"/>
              <a:gd name="T4" fmla="*/ 44674321 w 3148"/>
              <a:gd name="T5" fmla="*/ 658599102 h 2200"/>
              <a:gd name="T6" fmla="*/ 50258314 w 3148"/>
              <a:gd name="T7" fmla="*/ 1066037177 h 2200"/>
              <a:gd name="T8" fmla="*/ 78179476 w 3148"/>
              <a:gd name="T9" fmla="*/ 1557196185 h 2200"/>
              <a:gd name="T10" fmla="*/ 100515446 w 3148"/>
              <a:gd name="T11" fmla="*/ 2132075535 h 2200"/>
              <a:gd name="T12" fmla="*/ 145189749 w 3148"/>
              <a:gd name="T13" fmla="*/ 2147483647 h 2200"/>
              <a:gd name="T14" fmla="*/ 189862907 w 3148"/>
              <a:gd name="T15" fmla="*/ 2147483647 h 2200"/>
              <a:gd name="T16" fmla="*/ 251290368 w 3148"/>
              <a:gd name="T17" fmla="*/ 2147483647 h 2200"/>
              <a:gd name="T18" fmla="*/ 323884707 w 3148"/>
              <a:gd name="T19" fmla="*/ 2147483647 h 2200"/>
              <a:gd name="T20" fmla="*/ 418816124 w 3148"/>
              <a:gd name="T21" fmla="*/ 2147483647 h 2200"/>
              <a:gd name="T22" fmla="*/ 502579555 w 3148"/>
              <a:gd name="T23" fmla="*/ 2147483647 h 2200"/>
              <a:gd name="T24" fmla="*/ 619848271 w 3148"/>
              <a:gd name="T25" fmla="*/ 2147483647 h 2200"/>
              <a:gd name="T26" fmla="*/ 737116839 w 3148"/>
              <a:gd name="T27" fmla="*/ 1880914803 h 2200"/>
              <a:gd name="T28" fmla="*/ 904643702 w 3148"/>
              <a:gd name="T29" fmla="*/ 1328360956 h 2200"/>
              <a:gd name="T30" fmla="*/ 1038664247 w 3148"/>
              <a:gd name="T31" fmla="*/ 1144176439 h 2200"/>
              <a:gd name="T32" fmla="*/ 1172685974 w 3148"/>
              <a:gd name="T33" fmla="*/ 1060456982 h 2200"/>
              <a:gd name="T34" fmla="*/ 1440728541 w 3148"/>
              <a:gd name="T35" fmla="*/ 1194408821 h 2200"/>
              <a:gd name="T36" fmla="*/ 1636176548 w 3148"/>
              <a:gd name="T37" fmla="*/ 1423244345 h 2200"/>
              <a:gd name="T38" fmla="*/ 1842792540 w 3148"/>
              <a:gd name="T39" fmla="*/ 1730218836 h 2200"/>
              <a:gd name="T40" fmla="*/ 2099666827 w 3148"/>
              <a:gd name="T41" fmla="*/ 1947891313 h 2200"/>
              <a:gd name="T42" fmla="*/ 2147483647 w 3148"/>
              <a:gd name="T43" fmla="*/ 2003705072 h 2200"/>
              <a:gd name="T44" fmla="*/ 2147483647 w 3148"/>
              <a:gd name="T45" fmla="*/ 1986960944 h 2200"/>
              <a:gd name="T46" fmla="*/ 2147483647 w 3148"/>
              <a:gd name="T47" fmla="*/ 1914403058 h 2200"/>
              <a:gd name="T48" fmla="*/ 2147483647 w 3148"/>
              <a:gd name="T49" fmla="*/ 1624172695 h 2200"/>
              <a:gd name="T50" fmla="*/ 2147483647 w 3148"/>
              <a:gd name="T51" fmla="*/ 1395337466 h 2200"/>
              <a:gd name="T52" fmla="*/ 2147483647 w 3148"/>
              <a:gd name="T53" fmla="*/ 1127432311 h 2200"/>
              <a:gd name="T54" fmla="*/ 2147483647 w 3148"/>
              <a:gd name="T55" fmla="*/ 1110688184 h 2200"/>
              <a:gd name="T56" fmla="*/ 2147483647 w 3148"/>
              <a:gd name="T57" fmla="*/ 1144176439 h 2200"/>
              <a:gd name="T58" fmla="*/ 2147483647 w 3148"/>
              <a:gd name="T59" fmla="*/ 1199990197 h 22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3148"/>
              <a:gd name="T91" fmla="*/ 0 h 2200"/>
              <a:gd name="T92" fmla="*/ 3148 w 3148"/>
              <a:gd name="T93" fmla="*/ 2200 h 2200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3148" h="2200">
                <a:moveTo>
                  <a:pt x="0" y="0"/>
                </a:moveTo>
                <a:cubicBezTo>
                  <a:pt x="4" y="39"/>
                  <a:pt x="19" y="153"/>
                  <a:pt x="24" y="232"/>
                </a:cubicBezTo>
                <a:cubicBezTo>
                  <a:pt x="29" y="311"/>
                  <a:pt x="30" y="383"/>
                  <a:pt x="32" y="472"/>
                </a:cubicBezTo>
                <a:cubicBezTo>
                  <a:pt x="34" y="561"/>
                  <a:pt x="32" y="657"/>
                  <a:pt x="36" y="764"/>
                </a:cubicBezTo>
                <a:cubicBezTo>
                  <a:pt x="40" y="871"/>
                  <a:pt x="50" y="989"/>
                  <a:pt x="56" y="1116"/>
                </a:cubicBezTo>
                <a:cubicBezTo>
                  <a:pt x="62" y="1243"/>
                  <a:pt x="64" y="1419"/>
                  <a:pt x="72" y="1528"/>
                </a:cubicBezTo>
                <a:cubicBezTo>
                  <a:pt x="80" y="1637"/>
                  <a:pt x="93" y="1692"/>
                  <a:pt x="104" y="1772"/>
                </a:cubicBezTo>
                <a:cubicBezTo>
                  <a:pt x="115" y="1852"/>
                  <a:pt x="123" y="1946"/>
                  <a:pt x="136" y="2008"/>
                </a:cubicBezTo>
                <a:cubicBezTo>
                  <a:pt x="149" y="2070"/>
                  <a:pt x="164" y="2113"/>
                  <a:pt x="180" y="2144"/>
                </a:cubicBezTo>
                <a:cubicBezTo>
                  <a:pt x="196" y="2175"/>
                  <a:pt x="212" y="2200"/>
                  <a:pt x="232" y="2192"/>
                </a:cubicBezTo>
                <a:cubicBezTo>
                  <a:pt x="252" y="2184"/>
                  <a:pt x="279" y="2143"/>
                  <a:pt x="300" y="2096"/>
                </a:cubicBezTo>
                <a:cubicBezTo>
                  <a:pt x="321" y="2049"/>
                  <a:pt x="336" y="1991"/>
                  <a:pt x="360" y="1912"/>
                </a:cubicBezTo>
                <a:cubicBezTo>
                  <a:pt x="384" y="1833"/>
                  <a:pt x="416" y="1718"/>
                  <a:pt x="444" y="1624"/>
                </a:cubicBezTo>
                <a:cubicBezTo>
                  <a:pt x="472" y="1530"/>
                  <a:pt x="494" y="1460"/>
                  <a:pt x="528" y="1348"/>
                </a:cubicBezTo>
                <a:cubicBezTo>
                  <a:pt x="562" y="1236"/>
                  <a:pt x="612" y="1040"/>
                  <a:pt x="648" y="952"/>
                </a:cubicBezTo>
                <a:cubicBezTo>
                  <a:pt x="684" y="864"/>
                  <a:pt x="712" y="852"/>
                  <a:pt x="744" y="820"/>
                </a:cubicBezTo>
                <a:cubicBezTo>
                  <a:pt x="776" y="788"/>
                  <a:pt x="792" y="754"/>
                  <a:pt x="840" y="760"/>
                </a:cubicBezTo>
                <a:cubicBezTo>
                  <a:pt x="888" y="766"/>
                  <a:pt x="977" y="813"/>
                  <a:pt x="1032" y="856"/>
                </a:cubicBezTo>
                <a:cubicBezTo>
                  <a:pt x="1087" y="899"/>
                  <a:pt x="1124" y="956"/>
                  <a:pt x="1172" y="1020"/>
                </a:cubicBezTo>
                <a:cubicBezTo>
                  <a:pt x="1220" y="1084"/>
                  <a:pt x="1265" y="1177"/>
                  <a:pt x="1320" y="1240"/>
                </a:cubicBezTo>
                <a:cubicBezTo>
                  <a:pt x="1375" y="1303"/>
                  <a:pt x="1441" y="1363"/>
                  <a:pt x="1504" y="1396"/>
                </a:cubicBezTo>
                <a:cubicBezTo>
                  <a:pt x="1567" y="1429"/>
                  <a:pt x="1643" y="1431"/>
                  <a:pt x="1696" y="1436"/>
                </a:cubicBezTo>
                <a:cubicBezTo>
                  <a:pt x="1749" y="1441"/>
                  <a:pt x="1787" y="1435"/>
                  <a:pt x="1824" y="1424"/>
                </a:cubicBezTo>
                <a:cubicBezTo>
                  <a:pt x="1861" y="1413"/>
                  <a:pt x="1860" y="1415"/>
                  <a:pt x="1916" y="1372"/>
                </a:cubicBezTo>
                <a:cubicBezTo>
                  <a:pt x="1972" y="1329"/>
                  <a:pt x="2089" y="1226"/>
                  <a:pt x="2160" y="1164"/>
                </a:cubicBezTo>
                <a:cubicBezTo>
                  <a:pt x="2231" y="1102"/>
                  <a:pt x="2260" y="1059"/>
                  <a:pt x="2344" y="1000"/>
                </a:cubicBezTo>
                <a:cubicBezTo>
                  <a:pt x="2428" y="941"/>
                  <a:pt x="2569" y="842"/>
                  <a:pt x="2664" y="808"/>
                </a:cubicBezTo>
                <a:cubicBezTo>
                  <a:pt x="2759" y="774"/>
                  <a:pt x="2849" y="794"/>
                  <a:pt x="2916" y="796"/>
                </a:cubicBezTo>
                <a:cubicBezTo>
                  <a:pt x="2983" y="798"/>
                  <a:pt x="3030" y="809"/>
                  <a:pt x="3068" y="820"/>
                </a:cubicBezTo>
                <a:cubicBezTo>
                  <a:pt x="3106" y="831"/>
                  <a:pt x="3131" y="852"/>
                  <a:pt x="3148" y="860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7F6C4C19-03C9-2743-868B-13C95DD560B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H="1">
            <a:off x="4171156" y="3499644"/>
            <a:ext cx="37988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278A2C0A-8113-E049-88A3-BF60D6D6DC27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9184482" y="4085432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5BDE0898-FC57-0E40-B10D-B7A01C336695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7094538" y="3268663"/>
            <a:ext cx="4195763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B9D2693F-319A-6E44-85DE-CB61BEEE4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00" y="5295901"/>
            <a:ext cx="3825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icrosoft Sans Serif" panose="020B0604020202020204" pitchFamily="34" charset="0"/>
              </a:rPr>
              <a:t>0</a:t>
            </a:r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1F0559EE-3987-BE48-865F-B15F8622D81A}"/>
              </a:ext>
            </a:extLst>
          </p:cNvPr>
          <p:cNvGrpSpPr>
            <a:grpSpLocks/>
          </p:cNvGrpSpPr>
          <p:nvPr/>
        </p:nvGrpSpPr>
        <p:grpSpPr bwMode="auto">
          <a:xfrm>
            <a:off x="9159875" y="1930400"/>
            <a:ext cx="88900" cy="3352800"/>
            <a:chOff x="4792" y="1720"/>
            <a:chExt cx="56" cy="2112"/>
          </a:xfrm>
        </p:grpSpPr>
        <p:sp>
          <p:nvSpPr>
            <p:cNvPr id="36927" name="Oval 18">
              <a:extLst>
                <a:ext uri="{FF2B5EF4-FFF2-40B4-BE49-F238E27FC236}">
                  <a16:creationId xmlns:a16="http://schemas.microsoft.com/office/drawing/2014/main" id="{26B420E1-2162-0441-B87D-946E5B2FD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" y="378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28" name="Oval 19">
              <a:extLst>
                <a:ext uri="{FF2B5EF4-FFF2-40B4-BE49-F238E27FC236}">
                  <a16:creationId xmlns:a16="http://schemas.microsoft.com/office/drawing/2014/main" id="{6FF9E064-F47D-A344-A486-7A0119AF4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" y="324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29" name="Oval 20">
              <a:extLst>
                <a:ext uri="{FF2B5EF4-FFF2-40B4-BE49-F238E27FC236}">
                  <a16:creationId xmlns:a16="http://schemas.microsoft.com/office/drawing/2014/main" id="{D9BF6B74-D929-644F-A668-70958D815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31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30" name="Oval 21">
              <a:extLst>
                <a:ext uri="{FF2B5EF4-FFF2-40B4-BE49-F238E27FC236}">
                  <a16:creationId xmlns:a16="http://schemas.microsoft.com/office/drawing/2014/main" id="{0842F20D-207F-4647-8E80-D25A6EB11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" y="17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</p:grpSp>
      <p:grpSp>
        <p:nvGrpSpPr>
          <p:cNvPr id="3" name="Group 22">
            <a:extLst>
              <a:ext uri="{FF2B5EF4-FFF2-40B4-BE49-F238E27FC236}">
                <a16:creationId xmlns:a16="http://schemas.microsoft.com/office/drawing/2014/main" id="{1A9A410E-1B42-DA41-89FB-529D32680996}"/>
              </a:ext>
            </a:extLst>
          </p:cNvPr>
          <p:cNvGrpSpPr>
            <a:grpSpLocks/>
          </p:cNvGrpSpPr>
          <p:nvPr/>
        </p:nvGrpSpPr>
        <p:grpSpPr bwMode="auto">
          <a:xfrm>
            <a:off x="6134100" y="1968500"/>
            <a:ext cx="3048000" cy="2413000"/>
            <a:chOff x="2880" y="1744"/>
            <a:chExt cx="1920" cy="1520"/>
          </a:xfrm>
        </p:grpSpPr>
        <p:sp>
          <p:nvSpPr>
            <p:cNvPr id="36924" name="Line 23">
              <a:extLst>
                <a:ext uri="{FF2B5EF4-FFF2-40B4-BE49-F238E27FC236}">
                  <a16:creationId xmlns:a16="http://schemas.microsoft.com/office/drawing/2014/main" id="{1959D230-9598-1843-9BE6-9E88E5511A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3264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25" name="Line 24">
              <a:extLst>
                <a:ext uri="{FF2B5EF4-FFF2-40B4-BE49-F238E27FC236}">
                  <a16:creationId xmlns:a16="http://schemas.microsoft.com/office/drawing/2014/main" id="{C6C802E6-C699-5249-B748-2E16AE7B04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3120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26" name="Line 25">
              <a:extLst>
                <a:ext uri="{FF2B5EF4-FFF2-40B4-BE49-F238E27FC236}">
                  <a16:creationId xmlns:a16="http://schemas.microsoft.com/office/drawing/2014/main" id="{926CDBE9-FAC2-4D43-96A2-C15F63561C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744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Line 26">
            <a:extLst>
              <a:ext uri="{FF2B5EF4-FFF2-40B4-BE49-F238E27FC236}">
                <a16:creationId xmlns:a16="http://schemas.microsoft.com/office/drawing/2014/main" id="{E13EC29C-B4BE-104F-B524-E9179B239EF6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H="1">
            <a:off x="4348956" y="3461544"/>
            <a:ext cx="3798888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7">
            <a:extLst>
              <a:ext uri="{FF2B5EF4-FFF2-40B4-BE49-F238E27FC236}">
                <a16:creationId xmlns:a16="http://schemas.microsoft.com/office/drawing/2014/main" id="{D120967F-77A7-574C-9898-02F51D3805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4500" y="2654300"/>
            <a:ext cx="3733800" cy="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28">
            <a:extLst>
              <a:ext uri="{FF2B5EF4-FFF2-40B4-BE49-F238E27FC236}">
                <a16:creationId xmlns:a16="http://schemas.microsoft.com/office/drawing/2014/main" id="{2B87AD7B-51ED-404C-839C-0BAD4835D9D2}"/>
              </a:ext>
            </a:extLst>
          </p:cNvPr>
          <p:cNvGrpSpPr>
            <a:grpSpLocks/>
          </p:cNvGrpSpPr>
          <p:nvPr/>
        </p:nvGrpSpPr>
        <p:grpSpPr bwMode="auto">
          <a:xfrm>
            <a:off x="9412288" y="1562100"/>
            <a:ext cx="76200" cy="3810000"/>
            <a:chOff x="4936" y="1488"/>
            <a:chExt cx="48" cy="2400"/>
          </a:xfrm>
        </p:grpSpPr>
        <p:sp>
          <p:nvSpPr>
            <p:cNvPr id="36919" name="Line 29">
              <a:extLst>
                <a:ext uri="{FF2B5EF4-FFF2-40B4-BE49-F238E27FC236}">
                  <a16:creationId xmlns:a16="http://schemas.microsoft.com/office/drawing/2014/main" id="{575403CA-DCD9-BF4D-8024-D1F74257F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4" y="1488"/>
              <a:ext cx="0" cy="2400"/>
            </a:xfrm>
            <a:prstGeom prst="line">
              <a:avLst/>
            </a:prstGeom>
            <a:noFill/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20" name="Oval 30">
              <a:extLst>
                <a:ext uri="{FF2B5EF4-FFF2-40B4-BE49-F238E27FC236}">
                  <a16:creationId xmlns:a16="http://schemas.microsoft.com/office/drawing/2014/main" id="{F08C59F4-E8D1-464C-AE96-D8DC77314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6" y="3776"/>
              <a:ext cx="48" cy="48"/>
            </a:xfrm>
            <a:prstGeom prst="ellipse">
              <a:avLst/>
            </a:prstGeom>
            <a:solidFill>
              <a:srgbClr val="FF0000"/>
            </a:solidFill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21" name="Oval 31">
              <a:extLst>
                <a:ext uri="{FF2B5EF4-FFF2-40B4-BE49-F238E27FC236}">
                  <a16:creationId xmlns:a16="http://schemas.microsoft.com/office/drawing/2014/main" id="{C7D95ECF-66C6-AD41-AD5E-D698296ACC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6" y="3296"/>
              <a:ext cx="48" cy="48"/>
            </a:xfrm>
            <a:prstGeom prst="ellipse">
              <a:avLst/>
            </a:prstGeom>
            <a:solidFill>
              <a:srgbClr val="FF0000"/>
            </a:solidFill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22" name="Oval 32">
              <a:extLst>
                <a:ext uri="{FF2B5EF4-FFF2-40B4-BE49-F238E27FC236}">
                  <a16:creationId xmlns:a16="http://schemas.microsoft.com/office/drawing/2014/main" id="{505B1571-224C-024E-AA33-F0CE53832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6" y="2960"/>
              <a:ext cx="48" cy="48"/>
            </a:xfrm>
            <a:prstGeom prst="ellipse">
              <a:avLst/>
            </a:prstGeom>
            <a:solidFill>
              <a:srgbClr val="FF0000"/>
            </a:solidFill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23" name="Oval 33">
              <a:extLst>
                <a:ext uri="{FF2B5EF4-FFF2-40B4-BE49-F238E27FC236}">
                  <a16:creationId xmlns:a16="http://schemas.microsoft.com/office/drawing/2014/main" id="{03127D7E-818C-F54E-8C3E-D922430BB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6" y="1936"/>
              <a:ext cx="48" cy="48"/>
            </a:xfrm>
            <a:prstGeom prst="ellipse">
              <a:avLst/>
            </a:prstGeom>
            <a:solidFill>
              <a:srgbClr val="FF0000"/>
            </a:solidFill>
            <a:ln w="317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</p:grpSp>
      <p:sp>
        <p:nvSpPr>
          <p:cNvPr id="34" name="Line 34">
            <a:extLst>
              <a:ext uri="{FF2B5EF4-FFF2-40B4-BE49-F238E27FC236}">
                <a16:creationId xmlns:a16="http://schemas.microsoft.com/office/drawing/2014/main" id="{0FBC02E3-143A-2F47-ACF8-5EE2350AB49E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H="1">
            <a:off x="4844257" y="3472657"/>
            <a:ext cx="3798887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" name="Group 35">
            <a:extLst>
              <a:ext uri="{FF2B5EF4-FFF2-40B4-BE49-F238E27FC236}">
                <a16:creationId xmlns:a16="http://schemas.microsoft.com/office/drawing/2014/main" id="{64FFFCAA-2B7B-744C-ABDE-014E4541D455}"/>
              </a:ext>
            </a:extLst>
          </p:cNvPr>
          <p:cNvGrpSpPr>
            <a:grpSpLocks/>
          </p:cNvGrpSpPr>
          <p:nvPr/>
        </p:nvGrpSpPr>
        <p:grpSpPr bwMode="auto">
          <a:xfrm>
            <a:off x="6210300" y="2324100"/>
            <a:ext cx="3581400" cy="2857500"/>
            <a:chOff x="2928" y="1968"/>
            <a:chExt cx="2256" cy="1800"/>
          </a:xfrm>
        </p:grpSpPr>
        <p:grpSp>
          <p:nvGrpSpPr>
            <p:cNvPr id="36914" name="Group 36">
              <a:extLst>
                <a:ext uri="{FF2B5EF4-FFF2-40B4-BE49-F238E27FC236}">
                  <a16:creationId xmlns:a16="http://schemas.microsoft.com/office/drawing/2014/main" id="{79054C8D-9E2A-CB48-A778-D90A511095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1968"/>
              <a:ext cx="2064" cy="1344"/>
              <a:chOff x="2928" y="1968"/>
              <a:chExt cx="2064" cy="1344"/>
            </a:xfrm>
          </p:grpSpPr>
          <p:sp>
            <p:nvSpPr>
              <p:cNvPr id="36916" name="Line 37">
                <a:extLst>
                  <a:ext uri="{FF2B5EF4-FFF2-40B4-BE49-F238E27FC236}">
                    <a16:creationId xmlns:a16="http://schemas.microsoft.com/office/drawing/2014/main" id="{EF423722-6644-C843-A588-5DC9E58487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8" y="3312"/>
                <a:ext cx="20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7" name="Line 38">
                <a:extLst>
                  <a:ext uri="{FF2B5EF4-FFF2-40B4-BE49-F238E27FC236}">
                    <a16:creationId xmlns:a16="http://schemas.microsoft.com/office/drawing/2014/main" id="{9F4CCFFD-280A-6743-A50C-F630768ADE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44" y="2976"/>
                <a:ext cx="2048" cy="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8" name="Line 39">
                <a:extLst>
                  <a:ext uri="{FF2B5EF4-FFF2-40B4-BE49-F238E27FC236}">
                    <a16:creationId xmlns:a16="http://schemas.microsoft.com/office/drawing/2014/main" id="{5ADA642C-45D8-124D-B812-DBB89176E6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8" y="1968"/>
                <a:ext cx="201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6915" name="Line 40">
              <a:extLst>
                <a:ext uri="{FF2B5EF4-FFF2-40B4-BE49-F238E27FC236}">
                  <a16:creationId xmlns:a16="http://schemas.microsoft.com/office/drawing/2014/main" id="{90A06DA9-E0FD-BF43-B2EC-948DAF09AA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3768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" name="Line 41">
            <a:extLst>
              <a:ext uri="{FF2B5EF4-FFF2-40B4-BE49-F238E27FC236}">
                <a16:creationId xmlns:a16="http://schemas.microsoft.com/office/drawing/2014/main" id="{F0B8B0E6-E042-BE47-A082-6D4AC79A3FC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80600" y="15113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" name="Group 42">
            <a:extLst>
              <a:ext uri="{FF2B5EF4-FFF2-40B4-BE49-F238E27FC236}">
                <a16:creationId xmlns:a16="http://schemas.microsoft.com/office/drawing/2014/main" id="{5B917243-AD05-9847-9306-CF2150EEEBE4}"/>
              </a:ext>
            </a:extLst>
          </p:cNvPr>
          <p:cNvGrpSpPr>
            <a:grpSpLocks/>
          </p:cNvGrpSpPr>
          <p:nvPr/>
        </p:nvGrpSpPr>
        <p:grpSpPr bwMode="auto">
          <a:xfrm>
            <a:off x="9848850" y="2857500"/>
            <a:ext cx="76200" cy="2362200"/>
            <a:chOff x="5232" y="2304"/>
            <a:chExt cx="48" cy="1488"/>
          </a:xfrm>
        </p:grpSpPr>
        <p:sp>
          <p:nvSpPr>
            <p:cNvPr id="36910" name="Oval 43">
              <a:extLst>
                <a:ext uri="{FF2B5EF4-FFF2-40B4-BE49-F238E27FC236}">
                  <a16:creationId xmlns:a16="http://schemas.microsoft.com/office/drawing/2014/main" id="{3560AEB3-9578-DB4D-95CD-566FB4398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374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11" name="Oval 44">
              <a:extLst>
                <a:ext uri="{FF2B5EF4-FFF2-40B4-BE49-F238E27FC236}">
                  <a16:creationId xmlns:a16="http://schemas.microsoft.com/office/drawing/2014/main" id="{57096D4A-7235-384F-A1D8-499B1A2B5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3456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12" name="Oval 45">
              <a:extLst>
                <a:ext uri="{FF2B5EF4-FFF2-40B4-BE49-F238E27FC236}">
                  <a16:creationId xmlns:a16="http://schemas.microsoft.com/office/drawing/2014/main" id="{6B15474F-D194-4544-902E-D11B4C1B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278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13" name="Oval 46">
              <a:extLst>
                <a:ext uri="{FF2B5EF4-FFF2-40B4-BE49-F238E27FC236}">
                  <a16:creationId xmlns:a16="http://schemas.microsoft.com/office/drawing/2014/main" id="{800FD1FF-CA6A-0A4E-AB2E-7D3963780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2" y="23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</p:grpSp>
      <p:grpSp>
        <p:nvGrpSpPr>
          <p:cNvPr id="20" name="Group 47">
            <a:extLst>
              <a:ext uri="{FF2B5EF4-FFF2-40B4-BE49-F238E27FC236}">
                <a16:creationId xmlns:a16="http://schemas.microsoft.com/office/drawing/2014/main" id="{91B4EB9E-3C5A-244E-88C6-B37757CF812F}"/>
              </a:ext>
            </a:extLst>
          </p:cNvPr>
          <p:cNvGrpSpPr>
            <a:grpSpLocks/>
          </p:cNvGrpSpPr>
          <p:nvPr/>
        </p:nvGrpSpPr>
        <p:grpSpPr bwMode="auto">
          <a:xfrm>
            <a:off x="8928100" y="1549400"/>
            <a:ext cx="76200" cy="3810000"/>
            <a:chOff x="4640" y="1480"/>
            <a:chExt cx="48" cy="2400"/>
          </a:xfrm>
        </p:grpSpPr>
        <p:sp>
          <p:nvSpPr>
            <p:cNvPr id="36905" name="Line 48">
              <a:extLst>
                <a:ext uri="{FF2B5EF4-FFF2-40B4-BE49-F238E27FC236}">
                  <a16:creationId xmlns:a16="http://schemas.microsoft.com/office/drawing/2014/main" id="{31BDFCC1-1D7E-B74A-A36F-660B59A559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8" y="1480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6" name="Oval 49">
              <a:extLst>
                <a:ext uri="{FF2B5EF4-FFF2-40B4-BE49-F238E27FC236}">
                  <a16:creationId xmlns:a16="http://schemas.microsoft.com/office/drawing/2014/main" id="{10441C25-C027-E947-8AE9-5773759C6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376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07" name="Oval 50">
              <a:extLst>
                <a:ext uri="{FF2B5EF4-FFF2-40B4-BE49-F238E27FC236}">
                  <a16:creationId xmlns:a16="http://schemas.microsoft.com/office/drawing/2014/main" id="{7EACAD5C-CEAE-C14A-8E3A-03083780D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328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08" name="Oval 51">
              <a:extLst>
                <a:ext uri="{FF2B5EF4-FFF2-40B4-BE49-F238E27FC236}">
                  <a16:creationId xmlns:a16="http://schemas.microsoft.com/office/drawing/2014/main" id="{4BCA15C5-9D19-F840-9D16-5E1A6A333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2952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  <p:sp>
          <p:nvSpPr>
            <p:cNvPr id="36909" name="Oval 52">
              <a:extLst>
                <a:ext uri="{FF2B5EF4-FFF2-40B4-BE49-F238E27FC236}">
                  <a16:creationId xmlns:a16="http://schemas.microsoft.com/office/drawing/2014/main" id="{0F4B1376-FC79-464A-A0F4-94712B412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0" y="192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latin typeface="Microsoft Sans Serif" panose="020B0604020202020204" pitchFamily="34" charset="0"/>
              </a:endParaRPr>
            </a:p>
          </p:txBody>
        </p:sp>
      </p:grpSp>
      <p:grpSp>
        <p:nvGrpSpPr>
          <p:cNvPr id="21" name="Group 53">
            <a:extLst>
              <a:ext uri="{FF2B5EF4-FFF2-40B4-BE49-F238E27FC236}">
                <a16:creationId xmlns:a16="http://schemas.microsoft.com/office/drawing/2014/main" id="{03186829-9E45-294C-AB46-9DF0ACEEFAD7}"/>
              </a:ext>
            </a:extLst>
          </p:cNvPr>
          <p:cNvGrpSpPr>
            <a:grpSpLocks/>
          </p:cNvGrpSpPr>
          <p:nvPr/>
        </p:nvGrpSpPr>
        <p:grpSpPr bwMode="auto">
          <a:xfrm>
            <a:off x="8501063" y="1511300"/>
            <a:ext cx="1409700" cy="3810000"/>
            <a:chOff x="4368" y="1456"/>
            <a:chExt cx="888" cy="2400"/>
          </a:xfrm>
        </p:grpSpPr>
        <p:sp>
          <p:nvSpPr>
            <p:cNvPr id="36895" name="Line 54">
              <a:extLst>
                <a:ext uri="{FF2B5EF4-FFF2-40B4-BE49-F238E27FC236}">
                  <a16:creationId xmlns:a16="http://schemas.microsoft.com/office/drawing/2014/main" id="{59D675CE-D652-0D40-99DB-5CC0771C5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76" y="1456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6896" name="Group 55">
              <a:extLst>
                <a:ext uri="{FF2B5EF4-FFF2-40B4-BE49-F238E27FC236}">
                  <a16:creationId xmlns:a16="http://schemas.microsoft.com/office/drawing/2014/main" id="{96B8A680-A795-6440-905F-8AC866BB63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8" y="2304"/>
              <a:ext cx="48" cy="1488"/>
              <a:chOff x="4368" y="2304"/>
              <a:chExt cx="48" cy="1488"/>
            </a:xfrm>
          </p:grpSpPr>
          <p:sp>
            <p:nvSpPr>
              <p:cNvPr id="36901" name="Oval 56">
                <a:extLst>
                  <a:ext uri="{FF2B5EF4-FFF2-40B4-BE49-F238E27FC236}">
                    <a16:creationId xmlns:a16="http://schemas.microsoft.com/office/drawing/2014/main" id="{99E25730-EAEE-BD4D-A639-B550B5E9E5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374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800"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36902" name="Oval 57">
                <a:extLst>
                  <a:ext uri="{FF2B5EF4-FFF2-40B4-BE49-F238E27FC236}">
                    <a16:creationId xmlns:a16="http://schemas.microsoft.com/office/drawing/2014/main" id="{F2379822-B339-5343-9F2D-1B7D3E8AB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3456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800"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36903" name="Oval 58">
                <a:extLst>
                  <a:ext uri="{FF2B5EF4-FFF2-40B4-BE49-F238E27FC236}">
                    <a16:creationId xmlns:a16="http://schemas.microsoft.com/office/drawing/2014/main" id="{CD52A949-FD12-7E40-A2A1-4D35A3F71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78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800">
                  <a:latin typeface="Microsoft Sans Serif" panose="020B0604020202020204" pitchFamily="34" charset="0"/>
                </a:endParaRPr>
              </a:p>
            </p:txBody>
          </p:sp>
          <p:sp>
            <p:nvSpPr>
              <p:cNvPr id="36904" name="Oval 59">
                <a:extLst>
                  <a:ext uri="{FF2B5EF4-FFF2-40B4-BE49-F238E27FC236}">
                    <a16:creationId xmlns:a16="http://schemas.microsoft.com/office/drawing/2014/main" id="{5C923339-DFA0-2745-AA93-12FC9C2689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30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2800">
                  <a:latin typeface="Microsoft Sans Serif" panose="020B0604020202020204" pitchFamily="34" charset="0"/>
                </a:endParaRPr>
              </a:p>
            </p:txBody>
          </p:sp>
        </p:grpSp>
        <p:sp>
          <p:nvSpPr>
            <p:cNvPr id="36897" name="Freeform 60">
              <a:extLst>
                <a:ext uri="{FF2B5EF4-FFF2-40B4-BE49-F238E27FC236}">
                  <a16:creationId xmlns:a16="http://schemas.microsoft.com/office/drawing/2014/main" id="{30E7D107-9E01-0F41-ADE5-76FE7E23A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" y="3760"/>
              <a:ext cx="860" cy="49"/>
            </a:xfrm>
            <a:custGeom>
              <a:avLst/>
              <a:gdLst>
                <a:gd name="T0" fmla="*/ 0 w 860"/>
                <a:gd name="T1" fmla="*/ 8 h 49"/>
                <a:gd name="T2" fmla="*/ 276 w 860"/>
                <a:gd name="T3" fmla="*/ 32 h 49"/>
                <a:gd name="T4" fmla="*/ 436 w 860"/>
                <a:gd name="T5" fmla="*/ 48 h 49"/>
                <a:gd name="T6" fmla="*/ 580 w 860"/>
                <a:gd name="T7" fmla="*/ 36 h 49"/>
                <a:gd name="T8" fmla="*/ 860 w 860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49"/>
                <a:gd name="T17" fmla="*/ 860 w 860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49">
                  <a:moveTo>
                    <a:pt x="0" y="8"/>
                  </a:moveTo>
                  <a:cubicBezTo>
                    <a:pt x="46" y="13"/>
                    <a:pt x="203" y="25"/>
                    <a:pt x="276" y="32"/>
                  </a:cubicBezTo>
                  <a:cubicBezTo>
                    <a:pt x="349" y="39"/>
                    <a:pt x="385" y="47"/>
                    <a:pt x="436" y="48"/>
                  </a:cubicBezTo>
                  <a:cubicBezTo>
                    <a:pt x="487" y="49"/>
                    <a:pt x="509" y="44"/>
                    <a:pt x="580" y="36"/>
                  </a:cubicBezTo>
                  <a:cubicBezTo>
                    <a:pt x="651" y="28"/>
                    <a:pt x="802" y="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8" name="Freeform 61">
              <a:extLst>
                <a:ext uri="{FF2B5EF4-FFF2-40B4-BE49-F238E27FC236}">
                  <a16:creationId xmlns:a16="http://schemas.microsoft.com/office/drawing/2014/main" id="{6A5931C9-CC03-E140-A48E-7FDC66952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" y="3263"/>
              <a:ext cx="876" cy="213"/>
            </a:xfrm>
            <a:custGeom>
              <a:avLst/>
              <a:gdLst>
                <a:gd name="T0" fmla="*/ 0 w 876"/>
                <a:gd name="T1" fmla="*/ 213 h 213"/>
                <a:gd name="T2" fmla="*/ 276 w 876"/>
                <a:gd name="T3" fmla="*/ 49 h 213"/>
                <a:gd name="T4" fmla="*/ 436 w 876"/>
                <a:gd name="T5" fmla="*/ 1 h 213"/>
                <a:gd name="T6" fmla="*/ 588 w 876"/>
                <a:gd name="T7" fmla="*/ 53 h 213"/>
                <a:gd name="T8" fmla="*/ 876 w 876"/>
                <a:gd name="T9" fmla="*/ 213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99" name="Freeform 62">
              <a:extLst>
                <a:ext uri="{FF2B5EF4-FFF2-40B4-BE49-F238E27FC236}">
                  <a16:creationId xmlns:a16="http://schemas.microsoft.com/office/drawing/2014/main" id="{0B94C4DE-17FF-9F4A-818A-0D12A7F2A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" y="2804"/>
              <a:ext cx="860" cy="321"/>
            </a:xfrm>
            <a:custGeom>
              <a:avLst/>
              <a:gdLst>
                <a:gd name="T0" fmla="*/ 0 w 860"/>
                <a:gd name="T1" fmla="*/ 4 h 321"/>
                <a:gd name="T2" fmla="*/ 268 w 860"/>
                <a:gd name="T3" fmla="*/ 172 h 321"/>
                <a:gd name="T4" fmla="*/ 432 w 860"/>
                <a:gd name="T5" fmla="*/ 320 h 321"/>
                <a:gd name="T6" fmla="*/ 576 w 860"/>
                <a:gd name="T7" fmla="*/ 180 h 321"/>
                <a:gd name="T8" fmla="*/ 860 w 860"/>
                <a:gd name="T9" fmla="*/ 0 h 3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0"/>
                <a:gd name="T16" fmla="*/ 0 h 321"/>
                <a:gd name="T17" fmla="*/ 860 w 860"/>
                <a:gd name="T18" fmla="*/ 321 h 3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0" h="321">
                  <a:moveTo>
                    <a:pt x="0" y="4"/>
                  </a:moveTo>
                  <a:cubicBezTo>
                    <a:pt x="44" y="32"/>
                    <a:pt x="196" y="119"/>
                    <a:pt x="268" y="172"/>
                  </a:cubicBezTo>
                  <a:cubicBezTo>
                    <a:pt x="340" y="225"/>
                    <a:pt x="381" y="319"/>
                    <a:pt x="432" y="320"/>
                  </a:cubicBezTo>
                  <a:cubicBezTo>
                    <a:pt x="483" y="321"/>
                    <a:pt x="505" y="233"/>
                    <a:pt x="576" y="180"/>
                  </a:cubicBezTo>
                  <a:cubicBezTo>
                    <a:pt x="647" y="127"/>
                    <a:pt x="801" y="37"/>
                    <a:pt x="86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0" name="Freeform 63">
              <a:extLst>
                <a:ext uri="{FF2B5EF4-FFF2-40B4-BE49-F238E27FC236}">
                  <a16:creationId xmlns:a16="http://schemas.microsoft.com/office/drawing/2014/main" id="{6A638ED0-BBCC-A547-AC18-C92817E01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" y="1740"/>
              <a:ext cx="872" cy="584"/>
            </a:xfrm>
            <a:custGeom>
              <a:avLst/>
              <a:gdLst>
                <a:gd name="T0" fmla="*/ 0 w 872"/>
                <a:gd name="T1" fmla="*/ 580 h 584"/>
                <a:gd name="T2" fmla="*/ 280 w 872"/>
                <a:gd name="T3" fmla="*/ 200 h 584"/>
                <a:gd name="T4" fmla="*/ 424 w 872"/>
                <a:gd name="T5" fmla="*/ 4 h 584"/>
                <a:gd name="T6" fmla="*/ 584 w 872"/>
                <a:gd name="T7" fmla="*/ 224 h 584"/>
                <a:gd name="T8" fmla="*/ 872 w 872"/>
                <a:gd name="T9" fmla="*/ 584 h 5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2"/>
                <a:gd name="T16" fmla="*/ 0 h 584"/>
                <a:gd name="T17" fmla="*/ 872 w 872"/>
                <a:gd name="T18" fmla="*/ 584 h 5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2" h="584">
                  <a:moveTo>
                    <a:pt x="0" y="580"/>
                  </a:moveTo>
                  <a:cubicBezTo>
                    <a:pt x="47" y="517"/>
                    <a:pt x="209" y="296"/>
                    <a:pt x="280" y="200"/>
                  </a:cubicBezTo>
                  <a:cubicBezTo>
                    <a:pt x="351" y="104"/>
                    <a:pt x="373" y="0"/>
                    <a:pt x="424" y="4"/>
                  </a:cubicBezTo>
                  <a:cubicBezTo>
                    <a:pt x="475" y="8"/>
                    <a:pt x="509" y="127"/>
                    <a:pt x="584" y="224"/>
                  </a:cubicBezTo>
                  <a:cubicBezTo>
                    <a:pt x="659" y="321"/>
                    <a:pt x="812" y="509"/>
                    <a:pt x="872" y="584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" name="Text Box 64">
            <a:extLst>
              <a:ext uri="{FF2B5EF4-FFF2-40B4-BE49-F238E27FC236}">
                <a16:creationId xmlns:a16="http://schemas.microsoft.com/office/drawing/2014/main" id="{2B852C04-D706-8E49-8A7C-6A353B4B2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513" y="530066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65" name="Text Box 66">
            <a:extLst>
              <a:ext uri="{FF2B5EF4-FFF2-40B4-BE49-F238E27FC236}">
                <a16:creationId xmlns:a16="http://schemas.microsoft.com/office/drawing/2014/main" id="{B23F7C0F-BE46-4E47-9FF2-D26874093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1" y="2095501"/>
            <a:ext cx="6715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k=0</a:t>
            </a:r>
          </a:p>
        </p:txBody>
      </p:sp>
      <p:sp>
        <p:nvSpPr>
          <p:cNvPr id="66" name="Text Box 67">
            <a:extLst>
              <a:ext uri="{FF2B5EF4-FFF2-40B4-BE49-F238E27FC236}">
                <a16:creationId xmlns:a16="http://schemas.microsoft.com/office/drawing/2014/main" id="{FD4B4539-4ABB-FA42-B784-48DF62BD1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1" y="1790701"/>
            <a:ext cx="1222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k=2</a:t>
            </a:r>
            <a:r>
              <a:rPr lang="en-US" altLang="en-US" sz="2000">
                <a:solidFill>
                  <a:srgbClr val="FF0000"/>
                </a:solidFill>
                <a:latin typeface="Symbol" pitchFamily="2" charset="2"/>
              </a:rPr>
              <a:t>p</a:t>
            </a:r>
            <a:r>
              <a:rPr lang="en-US" altLang="en-US" sz="2000">
                <a:solidFill>
                  <a:srgbClr val="FF0000"/>
                </a:solidFill>
                <a:latin typeface="Maiandra GD" panose="020E0502030308020204" pitchFamily="34" charset="77"/>
              </a:rPr>
              <a:t>/NL</a:t>
            </a:r>
          </a:p>
        </p:txBody>
      </p:sp>
      <p:sp>
        <p:nvSpPr>
          <p:cNvPr id="67" name="Line 68">
            <a:extLst>
              <a:ext uri="{FF2B5EF4-FFF2-40B4-BE49-F238E27FC236}">
                <a16:creationId xmlns:a16="http://schemas.microsoft.com/office/drawing/2014/main" id="{7BA32C4D-EC9C-7A48-A44E-F94372415A50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4300" y="22479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" name="Text Box 5">
            <a:extLst>
              <a:ext uri="{FF2B5EF4-FFF2-40B4-BE49-F238E27FC236}">
                <a16:creationId xmlns:a16="http://schemas.microsoft.com/office/drawing/2014/main" id="{CC00AE84-91D2-E74A-A470-CFFEE2709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5514" y="703263"/>
            <a:ext cx="1087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Symbol" pitchFamily="2" charset="2"/>
              </a:rPr>
              <a:t>z</a:t>
            </a:r>
            <a:r>
              <a:rPr lang="en-US" altLang="en-US">
                <a:latin typeface="Maiandra GD" panose="020E0502030308020204" pitchFamily="34" charset="77"/>
              </a:rPr>
              <a:t>=E/U</a:t>
            </a:r>
            <a:endParaRPr lang="en-US" altLang="en-US">
              <a:latin typeface="Symbol" pitchFamily="2" charset="2"/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Energy Band Diagram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81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64" grpId="0"/>
      <p:bldP spid="65" grpId="0"/>
      <p:bldP spid="66" grpId="0"/>
      <p:bldP spid="66" grpId="1"/>
      <p:bldP spid="68" grpId="0"/>
      <p:bldP spid="68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Oval 81">
            <a:extLst>
              <a:ext uri="{FF2B5EF4-FFF2-40B4-BE49-F238E27FC236}">
                <a16:creationId xmlns:a16="http://schemas.microsoft.com/office/drawing/2014/main" id="{0DF8087F-64C8-9246-ADF0-23E70B3AA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49958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24" name="Rectangle 4">
            <a:extLst>
              <a:ext uri="{FF2B5EF4-FFF2-40B4-BE49-F238E27FC236}">
                <a16:creationId xmlns:a16="http://schemas.microsoft.com/office/drawing/2014/main" id="{BF2CAC01-6039-1845-9985-CFE6B8D6C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752600"/>
            <a:ext cx="1600200" cy="3352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9225" name="Rectangle 5">
            <a:extLst>
              <a:ext uri="{FF2B5EF4-FFF2-40B4-BE49-F238E27FC236}">
                <a16:creationId xmlns:a16="http://schemas.microsoft.com/office/drawing/2014/main" id="{BEA532D7-C8ED-B946-9D88-1D35F578C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518160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7" name="Object 8">
            <a:extLst>
              <a:ext uri="{FF2B5EF4-FFF2-40B4-BE49-F238E27FC236}">
                <a16:creationId xmlns:a16="http://schemas.microsoft.com/office/drawing/2014/main" id="{A04493F9-9A75-B842-8672-7FB8C7D41E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064" y="1889125"/>
          <a:ext cx="4478337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374800" imgH="33350200" progId="Equation.DSMT4">
                  <p:embed/>
                </p:oleObj>
              </mc:Choice>
              <mc:Fallback>
                <p:oleObj name="Equation" r:id="rId2" imgW="52374800" imgH="33350200" progId="Equation.DSMT4">
                  <p:embed/>
                  <p:pic>
                    <p:nvPicPr>
                      <p:cNvPr id="7" name="Object 8">
                        <a:extLst>
                          <a:ext uri="{FF2B5EF4-FFF2-40B4-BE49-F238E27FC236}">
                            <a16:creationId xmlns:a16="http://schemas.microsoft.com/office/drawing/2014/main" id="{A04493F9-9A75-B842-8672-7FB8C7D41E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4" y="1889125"/>
                        <a:ext cx="4478337" cy="285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Line 34">
            <a:extLst>
              <a:ext uri="{FF2B5EF4-FFF2-40B4-BE49-F238E27FC236}">
                <a16:creationId xmlns:a16="http://schemas.microsoft.com/office/drawing/2014/main" id="{B7C7685D-A483-6F42-A9B9-EAFFB1B52B48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3507582" y="3901282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Text Box 35">
            <a:extLst>
              <a:ext uri="{FF2B5EF4-FFF2-40B4-BE49-F238E27FC236}">
                <a16:creationId xmlns:a16="http://schemas.microsoft.com/office/drawing/2014/main" id="{C1E5D1D7-7C76-0746-93F2-B29E1645D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489743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graphicFrame>
        <p:nvGraphicFramePr>
          <p:cNvPr id="9219" name="Object 11">
            <a:extLst>
              <a:ext uri="{FF2B5EF4-FFF2-40B4-BE49-F238E27FC236}">
                <a16:creationId xmlns:a16="http://schemas.microsoft.com/office/drawing/2014/main" id="{4DFD4643-A053-004F-8A5B-3668536A47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8639" y="5827714"/>
          <a:ext cx="466725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15200" imgH="9067800" progId="Equation.DSMT4">
                  <p:embed/>
                </p:oleObj>
              </mc:Choice>
              <mc:Fallback>
                <p:oleObj name="Equation" r:id="rId4" imgW="7315200" imgH="9067800" progId="Equation.DSMT4">
                  <p:embed/>
                  <p:pic>
                    <p:nvPicPr>
                      <p:cNvPr id="9219" name="Object 11">
                        <a:extLst>
                          <a:ext uri="{FF2B5EF4-FFF2-40B4-BE49-F238E27FC236}">
                            <a16:creationId xmlns:a16="http://schemas.microsoft.com/office/drawing/2014/main" id="{4DFD4643-A053-004F-8A5B-3668536A47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8639" y="5827714"/>
                        <a:ext cx="466725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12">
            <a:extLst>
              <a:ext uri="{FF2B5EF4-FFF2-40B4-BE49-F238E27FC236}">
                <a16:creationId xmlns:a16="http://schemas.microsoft.com/office/drawing/2014/main" id="{48A35158-0028-7A4D-A8C0-13A4F11790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4851" y="5127626"/>
          <a:ext cx="657225" cy="123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944100" imgH="18719800" progId="Equation.DSMT4">
                  <p:embed/>
                </p:oleObj>
              </mc:Choice>
              <mc:Fallback>
                <p:oleObj name="Equation" r:id="rId6" imgW="9944100" imgH="18719800" progId="Equation.DSMT4">
                  <p:embed/>
                  <p:pic>
                    <p:nvPicPr>
                      <p:cNvPr id="9220" name="Object 12">
                        <a:extLst>
                          <a:ext uri="{FF2B5EF4-FFF2-40B4-BE49-F238E27FC236}">
                            <a16:creationId xmlns:a16="http://schemas.microsoft.com/office/drawing/2014/main" id="{48A35158-0028-7A4D-A8C0-13A4F11790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1" y="5127626"/>
                        <a:ext cx="657225" cy="123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3">
            <a:extLst>
              <a:ext uri="{FF2B5EF4-FFF2-40B4-BE49-F238E27FC236}">
                <a16:creationId xmlns:a16="http://schemas.microsoft.com/office/drawing/2014/main" id="{BE2586C5-E4BA-A449-BD00-501769787F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89289" y="5991226"/>
          <a:ext cx="7842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754100" imgH="9067800" progId="Equation.DSMT4">
                  <p:embed/>
                </p:oleObj>
              </mc:Choice>
              <mc:Fallback>
                <p:oleObj name="Equation" r:id="rId8" imgW="13754100" imgH="9067800" progId="Equation.DSMT4">
                  <p:embed/>
                  <p:pic>
                    <p:nvPicPr>
                      <p:cNvPr id="9221" name="Object 13">
                        <a:extLst>
                          <a:ext uri="{FF2B5EF4-FFF2-40B4-BE49-F238E27FC236}">
                            <a16:creationId xmlns:a16="http://schemas.microsoft.com/office/drawing/2014/main" id="{BE2586C5-E4BA-A449-BD00-501769787F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89" y="5991226"/>
                        <a:ext cx="7842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FF99">
                                <a:alpha val="47842"/>
                              </a:srgbClr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8" name="Freeform 47">
            <a:extLst>
              <a:ext uri="{FF2B5EF4-FFF2-40B4-BE49-F238E27FC236}">
                <a16:creationId xmlns:a16="http://schemas.microsoft.com/office/drawing/2014/main" id="{58D89004-47F9-0A4F-863A-008FC1F0F1EF}"/>
              </a:ext>
            </a:extLst>
          </p:cNvPr>
          <p:cNvSpPr>
            <a:spLocks/>
          </p:cNvSpPr>
          <p:nvPr/>
        </p:nvSpPr>
        <p:spPr bwMode="auto">
          <a:xfrm>
            <a:off x="4244975" y="5205413"/>
            <a:ext cx="266700" cy="304800"/>
          </a:xfrm>
          <a:custGeom>
            <a:avLst/>
            <a:gdLst>
              <a:gd name="T0" fmla="*/ 423386295 w 168"/>
              <a:gd name="T1" fmla="*/ 967740089 h 96"/>
              <a:gd name="T2" fmla="*/ 60483753 w 168"/>
              <a:gd name="T3" fmla="*/ 483870045 h 96"/>
              <a:gd name="T4" fmla="*/ 60483753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Freeform 48">
            <a:extLst>
              <a:ext uri="{FF2B5EF4-FFF2-40B4-BE49-F238E27FC236}">
                <a16:creationId xmlns:a16="http://schemas.microsoft.com/office/drawing/2014/main" id="{9DFCA5AE-96F3-1844-A963-97803FA9DA64}"/>
              </a:ext>
            </a:extLst>
          </p:cNvPr>
          <p:cNvSpPr>
            <a:spLocks/>
          </p:cNvSpPr>
          <p:nvPr/>
        </p:nvSpPr>
        <p:spPr bwMode="auto">
          <a:xfrm flipH="1">
            <a:off x="2671763" y="5202238"/>
            <a:ext cx="266700" cy="304800"/>
          </a:xfrm>
          <a:custGeom>
            <a:avLst/>
            <a:gdLst>
              <a:gd name="T0" fmla="*/ 423386295 w 168"/>
              <a:gd name="T1" fmla="*/ 967740089 h 96"/>
              <a:gd name="T2" fmla="*/ 60483753 w 168"/>
              <a:gd name="T3" fmla="*/ 483870045 h 96"/>
              <a:gd name="T4" fmla="*/ 60483753 w 168"/>
              <a:gd name="T5" fmla="*/ 0 h 96"/>
              <a:gd name="T6" fmla="*/ 0 60000 65536"/>
              <a:gd name="T7" fmla="*/ 0 60000 65536"/>
              <a:gd name="T8" fmla="*/ 0 60000 65536"/>
              <a:gd name="T9" fmla="*/ 0 w 168"/>
              <a:gd name="T10" fmla="*/ 0 h 96"/>
              <a:gd name="T11" fmla="*/ 168 w 168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96">
                <a:moveTo>
                  <a:pt x="168" y="96"/>
                </a:moveTo>
                <a:cubicBezTo>
                  <a:pt x="108" y="80"/>
                  <a:pt x="48" y="64"/>
                  <a:pt x="24" y="48"/>
                </a:cubicBezTo>
                <a:cubicBezTo>
                  <a:pt x="0" y="32"/>
                  <a:pt x="12" y="16"/>
                  <a:pt x="2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49">
            <a:extLst>
              <a:ext uri="{FF2B5EF4-FFF2-40B4-BE49-F238E27FC236}">
                <a16:creationId xmlns:a16="http://schemas.microsoft.com/office/drawing/2014/main" id="{25AB8AE8-474B-D640-B41E-C0AC64B7588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327650"/>
            <a:ext cx="0" cy="552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Line 50">
            <a:extLst>
              <a:ext uri="{FF2B5EF4-FFF2-40B4-BE49-F238E27FC236}">
                <a16:creationId xmlns:a16="http://schemas.microsoft.com/office/drawing/2014/main" id="{2F804DF5-32E4-6945-A4B8-CA9A9F1D9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7275" y="532765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Text Box 100">
            <a:extLst>
              <a:ext uri="{FF2B5EF4-FFF2-40B4-BE49-F238E27FC236}">
                <a16:creationId xmlns:a16="http://schemas.microsoft.com/office/drawing/2014/main" id="{FC730A4C-7C1F-2D4F-8F1F-4EAE05D54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6" y="976313"/>
            <a:ext cx="366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9233" name="Line 5">
            <a:extLst>
              <a:ext uri="{FF2B5EF4-FFF2-40B4-BE49-F238E27FC236}">
                <a16:creationId xmlns:a16="http://schemas.microsoft.com/office/drawing/2014/main" id="{E51E5D01-FFF0-DD4A-9630-B44AFF0DAD23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1498601" y="3086101"/>
            <a:ext cx="4195762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4" name="Oval 53">
            <a:extLst>
              <a:ext uri="{FF2B5EF4-FFF2-40B4-BE49-F238E27FC236}">
                <a16:creationId xmlns:a16="http://schemas.microsoft.com/office/drawing/2014/main" id="{4DE6F8FE-D741-314B-8256-6C868CE90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63" y="50371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35" name="Oval 54">
            <a:extLst>
              <a:ext uri="{FF2B5EF4-FFF2-40B4-BE49-F238E27FC236}">
                <a16:creationId xmlns:a16="http://schemas.microsoft.com/office/drawing/2014/main" id="{1A9BBB4B-00BE-2146-AD33-2CBF9A919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463" y="4186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36" name="Oval 55">
            <a:extLst>
              <a:ext uri="{FF2B5EF4-FFF2-40B4-BE49-F238E27FC236}">
                <a16:creationId xmlns:a16="http://schemas.microsoft.com/office/drawing/2014/main" id="{A203B9B1-DA11-D648-849D-A49F28180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3957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37" name="Oval 56">
            <a:extLst>
              <a:ext uri="{FF2B5EF4-FFF2-40B4-BE49-F238E27FC236}">
                <a16:creationId xmlns:a16="http://schemas.microsoft.com/office/drawing/2014/main" id="{70039E29-D21A-484A-8257-77974526C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0763" y="17605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38" name="Oval 57">
            <a:extLst>
              <a:ext uri="{FF2B5EF4-FFF2-40B4-BE49-F238E27FC236}">
                <a16:creationId xmlns:a16="http://schemas.microsoft.com/office/drawing/2014/main" id="{BE86EC90-2850-074C-A40D-CCD91E5BB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063" y="50117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39" name="Oval 58">
            <a:extLst>
              <a:ext uri="{FF2B5EF4-FFF2-40B4-BE49-F238E27FC236}">
                <a16:creationId xmlns:a16="http://schemas.microsoft.com/office/drawing/2014/main" id="{9A808117-5AB3-EF45-9A83-BF74E90E5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063" y="42624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0" name="Oval 59">
            <a:extLst>
              <a:ext uri="{FF2B5EF4-FFF2-40B4-BE49-F238E27FC236}">
                <a16:creationId xmlns:a16="http://schemas.microsoft.com/office/drawing/2014/main" id="{2234D19B-9AAB-6B4D-808A-7E058A5ED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063" y="37290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1" name="Oval 60">
            <a:extLst>
              <a:ext uri="{FF2B5EF4-FFF2-40B4-BE49-F238E27FC236}">
                <a16:creationId xmlns:a16="http://schemas.microsoft.com/office/drawing/2014/main" id="{A442F4CB-69CE-5E4E-AD76-6D2117503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8725" y="20431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2" name="Line 14">
            <a:extLst>
              <a:ext uri="{FF2B5EF4-FFF2-40B4-BE49-F238E27FC236}">
                <a16:creationId xmlns:a16="http://schemas.microsoft.com/office/drawing/2014/main" id="{21DD4B22-9AC4-9145-BA69-B7ABBF7E28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4663" y="1379538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Oval 62">
            <a:extLst>
              <a:ext uri="{FF2B5EF4-FFF2-40B4-BE49-F238E27FC236}">
                <a16:creationId xmlns:a16="http://schemas.microsoft.com/office/drawing/2014/main" id="{B4C5A355-E485-2F4D-B601-EF62B01A0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4973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4" name="Oval 63">
            <a:extLst>
              <a:ext uri="{FF2B5EF4-FFF2-40B4-BE49-F238E27FC236}">
                <a16:creationId xmlns:a16="http://schemas.microsoft.com/office/drawing/2014/main" id="{D0A66F31-47D2-8444-B1D2-0B017B1AA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45164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5" name="Oval 64">
            <a:extLst>
              <a:ext uri="{FF2B5EF4-FFF2-40B4-BE49-F238E27FC236}">
                <a16:creationId xmlns:a16="http://schemas.microsoft.com/office/drawing/2014/main" id="{BFD49602-8226-8A40-B7BB-9C9B71ABC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6563" y="3449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6" name="Oval 65">
            <a:extLst>
              <a:ext uri="{FF2B5EF4-FFF2-40B4-BE49-F238E27FC236}">
                <a16:creationId xmlns:a16="http://schemas.microsoft.com/office/drawing/2014/main" id="{885929A0-CB46-BB47-B805-5D3218891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975" y="26749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7" name="Oval 66">
            <a:extLst>
              <a:ext uri="{FF2B5EF4-FFF2-40B4-BE49-F238E27FC236}">
                <a16:creationId xmlns:a16="http://schemas.microsoft.com/office/drawing/2014/main" id="{2986A936-0D40-EC41-87EB-BAA92F3E8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163" y="50117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8" name="Oval 67">
            <a:extLst>
              <a:ext uri="{FF2B5EF4-FFF2-40B4-BE49-F238E27FC236}">
                <a16:creationId xmlns:a16="http://schemas.microsoft.com/office/drawing/2014/main" id="{421BA864-9E76-9F43-B04B-1D4EAD986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163" y="42497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49" name="Oval 68">
            <a:extLst>
              <a:ext uri="{FF2B5EF4-FFF2-40B4-BE49-F238E27FC236}">
                <a16:creationId xmlns:a16="http://schemas.microsoft.com/office/drawing/2014/main" id="{8886F8B5-8306-A64B-A8E8-13B34181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163" y="37417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0" name="Oval 69">
            <a:extLst>
              <a:ext uri="{FF2B5EF4-FFF2-40B4-BE49-F238E27FC236}">
                <a16:creationId xmlns:a16="http://schemas.microsoft.com/office/drawing/2014/main" id="{A4AF4D01-DEE6-C34D-822D-1BBA9CDA8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163" y="20399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1" name="Line 23">
            <a:extLst>
              <a:ext uri="{FF2B5EF4-FFF2-40B4-BE49-F238E27FC236}">
                <a16:creationId xmlns:a16="http://schemas.microsoft.com/office/drawing/2014/main" id="{1EFA27FB-827F-B249-84D6-A321299D0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13063" y="1379538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Oval 71">
            <a:extLst>
              <a:ext uri="{FF2B5EF4-FFF2-40B4-BE49-F238E27FC236}">
                <a16:creationId xmlns:a16="http://schemas.microsoft.com/office/drawing/2014/main" id="{AB3BB534-53E9-3541-9653-57E918ADA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4973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3" name="Oval 72">
            <a:extLst>
              <a:ext uri="{FF2B5EF4-FFF2-40B4-BE49-F238E27FC236}">
                <a16:creationId xmlns:a16="http://schemas.microsoft.com/office/drawing/2014/main" id="{A61D5F7F-F0C6-C943-A699-FD8703BC9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0363" y="45164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4" name="Oval 73">
            <a:extLst>
              <a:ext uri="{FF2B5EF4-FFF2-40B4-BE49-F238E27FC236}">
                <a16:creationId xmlns:a16="http://schemas.microsoft.com/office/drawing/2014/main" id="{638A83AA-2E83-EA41-B0C8-90390BB3C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963" y="34496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5" name="Oval 74">
            <a:extLst>
              <a:ext uri="{FF2B5EF4-FFF2-40B4-BE49-F238E27FC236}">
                <a16:creationId xmlns:a16="http://schemas.microsoft.com/office/drawing/2014/main" id="{96B303AC-E067-624C-83D4-5BDBFB324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1313" y="26622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6" name="Oval 77">
            <a:extLst>
              <a:ext uri="{FF2B5EF4-FFF2-40B4-BE49-F238E27FC236}">
                <a16:creationId xmlns:a16="http://schemas.microsoft.com/office/drawing/2014/main" id="{40673E2B-BA83-844E-A731-D21A77CE1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3363" y="49895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7" name="Oval 78">
            <a:extLst>
              <a:ext uri="{FF2B5EF4-FFF2-40B4-BE49-F238E27FC236}">
                <a16:creationId xmlns:a16="http://schemas.microsoft.com/office/drawing/2014/main" id="{2C4B4A28-4AA1-ED4B-A389-5A6C0239C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3363" y="43862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8" name="Oval 79">
            <a:extLst>
              <a:ext uri="{FF2B5EF4-FFF2-40B4-BE49-F238E27FC236}">
                <a16:creationId xmlns:a16="http://schemas.microsoft.com/office/drawing/2014/main" id="{4DDD6B54-EDB5-E047-BCC8-AFC14909F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3363" y="35226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59" name="Oval 80">
            <a:extLst>
              <a:ext uri="{FF2B5EF4-FFF2-40B4-BE49-F238E27FC236}">
                <a16:creationId xmlns:a16="http://schemas.microsoft.com/office/drawing/2014/main" id="{E0AC9847-7112-9141-8CB0-0C4516EAE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6688" y="24161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60" name="Oval 82">
            <a:extLst>
              <a:ext uri="{FF2B5EF4-FFF2-40B4-BE49-F238E27FC236}">
                <a16:creationId xmlns:a16="http://schemas.microsoft.com/office/drawing/2014/main" id="{225758AF-4CEB-274F-B3C5-A19A5A8CE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43545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61" name="Oval 83">
            <a:extLst>
              <a:ext uri="{FF2B5EF4-FFF2-40B4-BE49-F238E27FC236}">
                <a16:creationId xmlns:a16="http://schemas.microsoft.com/office/drawing/2014/main" id="{65B4889D-88BE-2547-A39E-A4E51AC94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356076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62" name="Oval 84">
            <a:extLst>
              <a:ext uri="{FF2B5EF4-FFF2-40B4-BE49-F238E27FC236}">
                <a16:creationId xmlns:a16="http://schemas.microsoft.com/office/drawing/2014/main" id="{2A6052B4-F2BC-D342-9C28-9C37E9765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8963" y="23733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9263" name="Freeform 88">
            <a:extLst>
              <a:ext uri="{FF2B5EF4-FFF2-40B4-BE49-F238E27FC236}">
                <a16:creationId xmlns:a16="http://schemas.microsoft.com/office/drawing/2014/main" id="{677BE4E2-86F8-0A48-88FC-0221934C6680}"/>
              </a:ext>
            </a:extLst>
          </p:cNvPr>
          <p:cNvSpPr>
            <a:spLocks/>
          </p:cNvSpPr>
          <p:nvPr/>
        </p:nvSpPr>
        <p:spPr bwMode="auto">
          <a:xfrm>
            <a:off x="2916238" y="3484564"/>
            <a:ext cx="1365250" cy="509587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4" name="Freeform 89">
            <a:extLst>
              <a:ext uri="{FF2B5EF4-FFF2-40B4-BE49-F238E27FC236}">
                <a16:creationId xmlns:a16="http://schemas.microsoft.com/office/drawing/2014/main" id="{AD3D8A02-880B-0F4A-BF87-4533AEE904B8}"/>
              </a:ext>
            </a:extLst>
          </p:cNvPr>
          <p:cNvSpPr>
            <a:spLocks/>
          </p:cNvSpPr>
          <p:nvPr/>
        </p:nvSpPr>
        <p:spPr bwMode="auto">
          <a:xfrm>
            <a:off x="2917825" y="1790700"/>
            <a:ext cx="1371600" cy="927100"/>
          </a:xfrm>
          <a:custGeom>
            <a:avLst/>
            <a:gdLst>
              <a:gd name="T0" fmla="*/ 0 w 872"/>
              <a:gd name="T1" fmla="*/ 2147483647 h 584"/>
              <a:gd name="T2" fmla="*/ 2147483647 w 872"/>
              <a:gd name="T3" fmla="*/ 2147483647 h 584"/>
              <a:gd name="T4" fmla="*/ 2147483647 w 872"/>
              <a:gd name="T5" fmla="*/ 2147483647 h 584"/>
              <a:gd name="T6" fmla="*/ 2147483647 w 872"/>
              <a:gd name="T7" fmla="*/ 2147483647 h 584"/>
              <a:gd name="T8" fmla="*/ 2147483647 w 872"/>
              <a:gd name="T9" fmla="*/ 2147483647 h 584"/>
              <a:gd name="T10" fmla="*/ 2147483647 w 872"/>
              <a:gd name="T11" fmla="*/ 2147483647 h 584"/>
              <a:gd name="T12" fmla="*/ 2147483647 w 872"/>
              <a:gd name="T13" fmla="*/ 2147483647 h 584"/>
              <a:gd name="T14" fmla="*/ 2147483647 w 872"/>
              <a:gd name="T15" fmla="*/ 2147483647 h 584"/>
              <a:gd name="T16" fmla="*/ 2147483647 w 872"/>
              <a:gd name="T17" fmla="*/ 2147483647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5" name="Freeform 90">
            <a:extLst>
              <a:ext uri="{FF2B5EF4-FFF2-40B4-BE49-F238E27FC236}">
                <a16:creationId xmlns:a16="http://schemas.microsoft.com/office/drawing/2014/main" id="{F698C552-5BA1-1E4F-81EE-CEC154E998C6}"/>
              </a:ext>
            </a:extLst>
          </p:cNvPr>
          <p:cNvSpPr>
            <a:spLocks/>
          </p:cNvSpPr>
          <p:nvPr/>
        </p:nvSpPr>
        <p:spPr bwMode="auto">
          <a:xfrm>
            <a:off x="2919413" y="4210050"/>
            <a:ext cx="1390650" cy="338138"/>
          </a:xfrm>
          <a:custGeom>
            <a:avLst/>
            <a:gdLst>
              <a:gd name="T0" fmla="*/ 0 w 876"/>
              <a:gd name="T1" fmla="*/ 536794913 h 213"/>
              <a:gd name="T2" fmla="*/ 695563130 w 876"/>
              <a:gd name="T3" fmla="*/ 123488647 h 213"/>
              <a:gd name="T4" fmla="*/ 1098788216 w 876"/>
              <a:gd name="T5" fmla="*/ 2520954 h 213"/>
              <a:gd name="T6" fmla="*/ 1481851859 w 876"/>
              <a:gd name="T7" fmla="*/ 133569284 h 213"/>
              <a:gd name="T8" fmla="*/ 2147483647 w 876"/>
              <a:gd name="T9" fmla="*/ 536794913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6" name="Freeform 75">
            <a:extLst>
              <a:ext uri="{FF2B5EF4-FFF2-40B4-BE49-F238E27FC236}">
                <a16:creationId xmlns:a16="http://schemas.microsoft.com/office/drawing/2014/main" id="{237F0EE1-CE57-4641-A663-5E1FE8C782A0}"/>
              </a:ext>
            </a:extLst>
          </p:cNvPr>
          <p:cNvSpPr>
            <a:spLocks/>
          </p:cNvSpPr>
          <p:nvPr/>
        </p:nvSpPr>
        <p:spPr bwMode="auto">
          <a:xfrm>
            <a:off x="2919413" y="4999039"/>
            <a:ext cx="1365250" cy="77787"/>
          </a:xfrm>
          <a:custGeom>
            <a:avLst/>
            <a:gdLst>
              <a:gd name="T0" fmla="*/ 0 w 860"/>
              <a:gd name="T1" fmla="*/ 20161120 h 49"/>
              <a:gd name="T2" fmla="*/ 695563126 w 860"/>
              <a:gd name="T3" fmla="*/ 80644481 h 49"/>
              <a:gd name="T4" fmla="*/ 1098788210 w 860"/>
              <a:gd name="T5" fmla="*/ 120966734 h 49"/>
              <a:gd name="T6" fmla="*/ 1461690607 w 860"/>
              <a:gd name="T7" fmla="*/ 90725038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18741" name="Rectangle 53">
            <a:extLst>
              <a:ext uri="{FF2B5EF4-FFF2-40B4-BE49-F238E27FC236}">
                <a16:creationId xmlns:a16="http://schemas.microsoft.com/office/drawing/2014/main" id="{641D90E5-ECE5-9848-91AE-507175D91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7651" y="4897439"/>
            <a:ext cx="51482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/>
              <a:t>4 states per atom, N atoms</a:t>
            </a:r>
            <a:br>
              <a:rPr lang="en-US" altLang="en-US" b="1"/>
            </a:br>
            <a:r>
              <a:rPr lang="en-US" altLang="en-US" b="1"/>
              <a:t>=&gt; 4 bands, N states in each band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Brillouin Zone and Number of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245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87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>
            <a:extLst>
              <a:ext uri="{FF2B5EF4-FFF2-40B4-BE49-F238E27FC236}">
                <a16:creationId xmlns:a16="http://schemas.microsoft.com/office/drawing/2014/main" id="{90F1EE61-23DD-2C40-83F5-D8BE367AA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GaAs Well Comparison – 30 Barriers</a:t>
            </a:r>
          </a:p>
        </p:txBody>
      </p:sp>
      <p:grpSp>
        <p:nvGrpSpPr>
          <p:cNvPr id="37891" name="Group 14">
            <a:extLst>
              <a:ext uri="{FF2B5EF4-FFF2-40B4-BE49-F238E27FC236}">
                <a16:creationId xmlns:a16="http://schemas.microsoft.com/office/drawing/2014/main" id="{A9E5A64E-B120-4B4A-B57D-EEAF1C136445}"/>
              </a:ext>
            </a:extLst>
          </p:cNvPr>
          <p:cNvGrpSpPr>
            <a:grpSpLocks/>
          </p:cNvGrpSpPr>
          <p:nvPr/>
        </p:nvGrpSpPr>
        <p:grpSpPr bwMode="auto">
          <a:xfrm>
            <a:off x="1638300" y="1371601"/>
            <a:ext cx="8580438" cy="4962525"/>
            <a:chOff x="127000" y="1524000"/>
            <a:chExt cx="9533467" cy="551397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E8CF5D-F7D5-3E46-B1B1-CBD9B8E5FB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8424" y="2370675"/>
              <a:ext cx="2972043" cy="4411529"/>
            </a:xfrm>
            <a:prstGeom prst="rect">
              <a:avLst/>
            </a:prstGeom>
            <a:noFill/>
            <a:ln w="9525">
              <a:solidFill>
                <a:srgbClr val="588DA5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>
                <a:defRPr/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A </a:t>
              </a:r>
              <a:r>
                <a:rPr lang="en-US" sz="1800" dirty="0" err="1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GaAs</a:t>
              </a:r>
              <a:r>
                <a:rPr lang="en-US" sz="1800" dirty="0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 structure with 6nm wells, 2nm barriers and 0.4eV barrier height is modeled as follows,</a:t>
              </a:r>
            </a:p>
            <a:p>
              <a:pPr marL="166688" indent="-166688" algn="just">
                <a:buFont typeface="Arial"/>
                <a:buChar char="•"/>
                <a:defRPr/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PPL-Periodic structure repeated indefinitely.</a:t>
              </a:r>
            </a:p>
            <a:p>
              <a:pPr marL="166688" indent="-166688" algn="just">
                <a:buFont typeface="Arial"/>
                <a:buChar char="•"/>
                <a:defRPr/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TB: 30 barriers using tight-binding.</a:t>
              </a:r>
            </a:p>
            <a:p>
              <a:pPr marL="166688" indent="-166688" algn="just">
                <a:buFont typeface="Arial"/>
                <a:buChar char="•"/>
                <a:defRPr/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TM: 30 barriers using transfer matrices.</a:t>
              </a:r>
            </a:p>
            <a:p>
              <a:pPr algn="just">
                <a:defRPr/>
              </a:pPr>
              <a:r>
                <a:rPr lang="en-US" sz="1800" dirty="0">
                  <a:solidFill>
                    <a:srgbClr val="000000"/>
                  </a:solidFill>
                  <a:latin typeface="Arial" charset="0"/>
                  <a:ea typeface="ＭＳ Ｐゴシック" pitchFamily="-112" charset="-128"/>
                </a:rPr>
                <a:t>It can be seen that the results of these three approaches agree well.</a:t>
              </a:r>
            </a:p>
            <a:p>
              <a:pPr marL="166688" indent="-166688" algn="just">
                <a:buFont typeface="Arial"/>
                <a:buChar char="•"/>
                <a:defRPr/>
              </a:pPr>
              <a:endPara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endParaRPr>
            </a:p>
          </p:txBody>
        </p:sp>
        <p:grpSp>
          <p:nvGrpSpPr>
            <p:cNvPr id="37893" name="Group 13">
              <a:extLst>
                <a:ext uri="{FF2B5EF4-FFF2-40B4-BE49-F238E27FC236}">
                  <a16:creationId xmlns:a16="http://schemas.microsoft.com/office/drawing/2014/main" id="{2713357C-99CF-5C47-AAC6-A8DBFCD235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7000" y="1524000"/>
              <a:ext cx="6561668" cy="5513970"/>
              <a:chOff x="127000" y="1524000"/>
              <a:chExt cx="6561668" cy="5513970"/>
            </a:xfrm>
          </p:grpSpPr>
          <p:pic>
            <p:nvPicPr>
              <p:cNvPr id="37894" name="Picture 4">
                <a:extLst>
                  <a:ext uri="{FF2B5EF4-FFF2-40B4-BE49-F238E27FC236}">
                    <a16:creationId xmlns:a16="http://schemas.microsoft.com/office/drawing/2014/main" id="{22464E5B-5622-9542-AC82-5485B86436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621"/>
              <a:stretch>
                <a:fillRect/>
              </a:stretch>
            </p:blipFill>
            <p:spPr bwMode="auto">
              <a:xfrm>
                <a:off x="127000" y="1524000"/>
                <a:ext cx="6477000" cy="5513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4253180-0057-A648-91DF-B088C770E8C9}"/>
                  </a:ext>
                </a:extLst>
              </p:cNvPr>
              <p:cNvSpPr/>
              <p:nvPr/>
            </p:nvSpPr>
            <p:spPr>
              <a:xfrm rot="19795396">
                <a:off x="4402508" y="2614094"/>
                <a:ext cx="1599789" cy="1067164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D6BE953-D554-EE44-B5B7-365A848C747E}"/>
                  </a:ext>
                </a:extLst>
              </p:cNvPr>
              <p:cNvSpPr/>
              <p:nvPr/>
            </p:nvSpPr>
            <p:spPr>
              <a:xfrm rot="20718546">
                <a:off x="1289360" y="5473386"/>
                <a:ext cx="2446423" cy="1067163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032139A-541E-AA4F-84CC-6F22814FE783}"/>
                  </a:ext>
                </a:extLst>
              </p:cNvPr>
              <p:cNvCxnSpPr>
                <a:stCxn id="7" idx="1"/>
                <a:endCxn id="8" idx="4"/>
              </p:cNvCxnSpPr>
              <p:nvPr/>
            </p:nvCxnSpPr>
            <p:spPr>
              <a:xfrm rot="10800000">
                <a:off x="5469622" y="3608937"/>
                <a:ext cx="1218802" cy="96838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268BE5A1-76BE-6142-9A53-C5B67A4FBBAE}"/>
                  </a:ext>
                </a:extLst>
              </p:cNvPr>
              <p:cNvCxnSpPr>
                <a:stCxn id="7" idx="1"/>
                <a:endCxn id="9" idx="6"/>
              </p:cNvCxnSpPr>
              <p:nvPr/>
            </p:nvCxnSpPr>
            <p:spPr>
              <a:xfrm rot="10800000" flipV="1">
                <a:off x="3695216" y="4577322"/>
                <a:ext cx="2993208" cy="112008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904136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>
            <a:extLst>
              <a:ext uri="{FF2B5EF4-FFF2-40B4-BE49-F238E27FC236}">
                <a16:creationId xmlns:a16="http://schemas.microsoft.com/office/drawing/2014/main" id="{471F92DF-DD93-1B40-8EF9-E2455E521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GaAs Well Comparison – 80 Barriers</a:t>
            </a:r>
          </a:p>
        </p:txBody>
      </p:sp>
      <p:grpSp>
        <p:nvGrpSpPr>
          <p:cNvPr id="38915" name="Group 10">
            <a:extLst>
              <a:ext uri="{FF2B5EF4-FFF2-40B4-BE49-F238E27FC236}">
                <a16:creationId xmlns:a16="http://schemas.microsoft.com/office/drawing/2014/main" id="{15B26B0A-F7F4-CE48-83A5-E9D221CA2FA2}"/>
              </a:ext>
            </a:extLst>
          </p:cNvPr>
          <p:cNvGrpSpPr>
            <a:grpSpLocks/>
          </p:cNvGrpSpPr>
          <p:nvPr/>
        </p:nvGrpSpPr>
        <p:grpSpPr bwMode="auto">
          <a:xfrm>
            <a:off x="1774825" y="1577975"/>
            <a:ext cx="5829300" cy="4387850"/>
            <a:chOff x="279400" y="1752600"/>
            <a:chExt cx="6477001" cy="4876800"/>
          </a:xfrm>
        </p:grpSpPr>
        <p:pic>
          <p:nvPicPr>
            <p:cNvPr id="38917" name="Picture 4">
              <a:extLst>
                <a:ext uri="{FF2B5EF4-FFF2-40B4-BE49-F238E27FC236}">
                  <a16:creationId xmlns:a16="http://schemas.microsoft.com/office/drawing/2014/main" id="{D53BABC5-05FC-7D42-A213-37397F71B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400" y="1752600"/>
              <a:ext cx="6069013" cy="487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0411D82-2401-3341-8645-B824ACDF95DB}"/>
                </a:ext>
              </a:extLst>
            </p:cNvPr>
            <p:cNvSpPr/>
            <p:nvPr/>
          </p:nvSpPr>
          <p:spPr>
            <a:xfrm rot="19599418">
              <a:off x="3708401" y="2820062"/>
              <a:ext cx="2591154" cy="838089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C11F413-4A6F-4E41-BD82-08568B169149}"/>
                </a:ext>
              </a:extLst>
            </p:cNvPr>
            <p:cNvSpPr/>
            <p:nvPr/>
          </p:nvSpPr>
          <p:spPr>
            <a:xfrm rot="20885723">
              <a:off x="1440039" y="5138483"/>
              <a:ext cx="2591154" cy="838089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F1E90F8-9F51-BE45-A7AE-0C18537A0362}"/>
                </a:ext>
              </a:extLst>
            </p:cNvPr>
            <p:cNvCxnSpPr>
              <a:endCxn id="5" idx="4"/>
            </p:cNvCxnSpPr>
            <p:nvPr/>
          </p:nvCxnSpPr>
          <p:spPr>
            <a:xfrm rot="10800000" flipV="1">
              <a:off x="5234165" y="3564639"/>
              <a:ext cx="1522236" cy="24702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D482581-ED6B-C74D-AC5D-48E912583377}"/>
                </a:ext>
              </a:extLst>
            </p:cNvPr>
            <p:cNvCxnSpPr>
              <a:endCxn id="6" idx="6"/>
            </p:cNvCxnSpPr>
            <p:nvPr/>
          </p:nvCxnSpPr>
          <p:spPr>
            <a:xfrm rot="10800000" flipV="1">
              <a:off x="4002971" y="3564639"/>
              <a:ext cx="2753430" cy="1725583"/>
            </a:xfrm>
            <a:prstGeom prst="straightConnector1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31145C0-6010-0648-9BE6-55A090B89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2133600"/>
            <a:ext cx="2674938" cy="3970338"/>
          </a:xfrm>
          <a:prstGeom prst="rect">
            <a:avLst/>
          </a:prstGeom>
          <a:noFill/>
          <a:ln w="9525">
            <a:solidFill>
              <a:srgbClr val="588DA5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A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GaAs</a:t>
            </a: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 structure with 6nm wells, 2nm barriers and 0.4eV barrier height is modeled as follows,</a:t>
            </a:r>
          </a:p>
          <a:p>
            <a:pPr marL="166688" indent="-166688" algn="just">
              <a:buFont typeface="Arial"/>
              <a:buChar char="•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PPL-Periodic structure repeated indefinitely.</a:t>
            </a:r>
          </a:p>
          <a:p>
            <a:pPr marL="166688" indent="-166688" algn="just">
              <a:buFont typeface="Arial"/>
              <a:buChar char="•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TB: 80 barriers using tight-binding.</a:t>
            </a:r>
          </a:p>
          <a:p>
            <a:pPr marL="166688" indent="-166688" algn="just">
              <a:buFont typeface="Arial"/>
              <a:buChar char="•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TM: 80 barriers using transfer matrices.</a:t>
            </a:r>
          </a:p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It can be seen that the results of these three approaches agree well.</a:t>
            </a:r>
          </a:p>
          <a:p>
            <a:pPr marL="166688" indent="-166688" algn="just">
              <a:buFont typeface="Arial"/>
              <a:buChar char="•"/>
              <a:defRPr/>
            </a:pPr>
            <a:endParaRPr lang="en-US" sz="1800" dirty="0">
              <a:solidFill>
                <a:srgbClr val="000000"/>
              </a:solidFill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8063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4">
            <a:extLst>
              <a:ext uri="{FF2B5EF4-FFF2-40B4-BE49-F238E27FC236}">
                <a16:creationId xmlns:a16="http://schemas.microsoft.com/office/drawing/2014/main" id="{F6CB8BFA-B302-0B40-B7B8-B8899B7A9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InAs Well Comparison – 30 Barriers</a:t>
            </a:r>
          </a:p>
        </p:txBody>
      </p:sp>
      <p:grpSp>
        <p:nvGrpSpPr>
          <p:cNvPr id="39939" name="Group 10">
            <a:extLst>
              <a:ext uri="{FF2B5EF4-FFF2-40B4-BE49-F238E27FC236}">
                <a16:creationId xmlns:a16="http://schemas.microsoft.com/office/drawing/2014/main" id="{0653C958-C1FC-1042-9861-B509CF22436B}"/>
              </a:ext>
            </a:extLst>
          </p:cNvPr>
          <p:cNvGrpSpPr>
            <a:grpSpLocks/>
          </p:cNvGrpSpPr>
          <p:nvPr/>
        </p:nvGrpSpPr>
        <p:grpSpPr bwMode="auto">
          <a:xfrm>
            <a:off x="1985964" y="914400"/>
            <a:ext cx="5824537" cy="5133975"/>
            <a:chOff x="512763" y="1535113"/>
            <a:chExt cx="6472237" cy="5703887"/>
          </a:xfrm>
        </p:grpSpPr>
        <p:pic>
          <p:nvPicPr>
            <p:cNvPr id="39941" name="Picture 4">
              <a:extLst>
                <a:ext uri="{FF2B5EF4-FFF2-40B4-BE49-F238E27FC236}">
                  <a16:creationId xmlns:a16="http://schemas.microsoft.com/office/drawing/2014/main" id="{7E55BD84-C57D-884B-A8BB-9DAF2F1A4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3" y="1535113"/>
              <a:ext cx="6472237" cy="5703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F312878-31AD-4E47-906D-A87D7E83D42F}"/>
                </a:ext>
              </a:extLst>
            </p:cNvPr>
            <p:cNvSpPr/>
            <p:nvPr/>
          </p:nvSpPr>
          <p:spPr>
            <a:xfrm rot="19075092">
              <a:off x="4090222" y="3275910"/>
              <a:ext cx="2589601" cy="1220498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85B9DE5-9AF1-6D46-AB70-782AD1CDFBEB}"/>
                </a:ext>
              </a:extLst>
            </p:cNvPr>
            <p:cNvSpPr/>
            <p:nvPr/>
          </p:nvSpPr>
          <p:spPr>
            <a:xfrm rot="20440008">
              <a:off x="1648800" y="5207189"/>
              <a:ext cx="2591364" cy="1218735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>
                <a:solidFill>
                  <a:srgbClr val="FFFFFF"/>
                </a:solidFill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1681FDE-7791-C240-A6C4-C2F1654C4692}"/>
                </a:ext>
              </a:extLst>
            </p:cNvPr>
            <p:cNvCxnSpPr>
              <a:endCxn id="5" idx="4"/>
            </p:cNvCxnSpPr>
            <p:nvPr/>
          </p:nvCxnSpPr>
          <p:spPr>
            <a:xfrm rot="10800000" flipV="1">
              <a:off x="5792514" y="3847357"/>
              <a:ext cx="1192486" cy="49207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C301181-043E-9743-87A9-41AF508D587B}"/>
                </a:ext>
              </a:extLst>
            </p:cNvPr>
            <p:cNvCxnSpPr>
              <a:endCxn id="6" idx="6"/>
            </p:cNvCxnSpPr>
            <p:nvPr/>
          </p:nvCxnSpPr>
          <p:spPr>
            <a:xfrm rot="10800000" flipV="1">
              <a:off x="4167840" y="3847357"/>
              <a:ext cx="2817160" cy="15397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0ACC108-8D38-DE4E-8092-33F680AD9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1666874"/>
            <a:ext cx="2674938" cy="3970338"/>
          </a:xfrm>
          <a:prstGeom prst="rect">
            <a:avLst/>
          </a:prstGeom>
          <a:noFill/>
          <a:ln w="9525">
            <a:solidFill>
              <a:srgbClr val="588DA5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An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InAs</a:t>
            </a: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 structure with 6nm wells, 2nm barriers and 0.4eV barrier height is modeled as follows,</a:t>
            </a:r>
          </a:p>
          <a:p>
            <a:pPr marL="166688" indent="-166688" algn="just">
              <a:buFont typeface="Arial"/>
              <a:buChar char="•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PPL-Periodic structure repeated indefinitely.</a:t>
            </a:r>
          </a:p>
          <a:p>
            <a:pPr marL="166688" indent="-166688" algn="just">
              <a:buFont typeface="Arial"/>
              <a:buChar char="•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TB: 30 barriers using tight-binding.</a:t>
            </a:r>
          </a:p>
          <a:p>
            <a:pPr marL="166688" indent="-166688" algn="just">
              <a:buFont typeface="Arial"/>
              <a:buChar char="•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TM: 30 barriers using transfer matrices.</a:t>
            </a:r>
          </a:p>
          <a:p>
            <a:pPr algn="just"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  <a:ea typeface="ＭＳ Ｐゴシック" pitchFamily="-112" charset="-128"/>
              </a:rPr>
              <a:t>It can be seen that the results of these three approaches agree well.</a:t>
            </a:r>
          </a:p>
          <a:p>
            <a:pPr marL="166688" indent="-166688" algn="just">
              <a:buFont typeface="Arial"/>
              <a:buChar char="•"/>
              <a:defRPr/>
            </a:pPr>
            <a:endParaRPr lang="en-US" sz="1800" dirty="0">
              <a:solidFill>
                <a:srgbClr val="000000"/>
              </a:solidFill>
              <a:latin typeface="Arial" charset="0"/>
              <a:ea typeface="ＭＳ Ｐゴシック" pitchFamily="-11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4065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74792A55-90FF-7546-8C37-8B4354350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Key Summary</a:t>
            </a:r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643445A6-A2EA-FB43-853B-CEAC63CD643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47886" y="709863"/>
            <a:ext cx="4876800" cy="5599112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Finite </a:t>
            </a:r>
            <a:r>
              <a:rPr lang="en-US" altLang="en-US" dirty="0" err="1">
                <a:ea typeface="ＭＳ Ｐゴシック" panose="020B0600070205080204" pitchFamily="34" charset="-128"/>
              </a:rPr>
              <a:t>superlattice</a:t>
            </a:r>
            <a:r>
              <a:rPr lang="en-US" altLang="en-US" dirty="0">
                <a:ea typeface="ＭＳ Ｐゴシック" panose="020B0600070205080204" pitchFamily="34" charset="-128"/>
              </a:rPr>
              <a:t> with large number of repeated cells approaches the periodic potential model</a:t>
            </a:r>
          </a:p>
        </p:txBody>
      </p:sp>
      <p:pic>
        <p:nvPicPr>
          <p:cNvPr id="40963" name="Picture 4">
            <a:extLst>
              <a:ext uri="{FF2B5EF4-FFF2-40B4-BE49-F238E27FC236}">
                <a16:creationId xmlns:a16="http://schemas.microsoft.com/office/drawing/2014/main" id="{F83A6E08-137D-FD4A-9A26-09DE947A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5995988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16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/>
              <a:t>Bandgaps</a:t>
            </a:r>
          </a:p>
          <a:p>
            <a:pPr lvl="1"/>
            <a:r>
              <a:rPr lang="en-US" sz="2000" dirty="0"/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Wave packets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Effective mass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6F2DD00E-6443-3D49-A64E-B9CB4B8B0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79275" y="1253106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117700" imgH="11112500" progId="Equation.DSMT4">
                  <p:embed/>
                </p:oleObj>
              </mc:Choice>
              <mc:Fallback>
                <p:oleObj name="Equation" r:id="rId4" imgW="78117700" imgH="111125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6B750B-37BA-344E-8921-34551DCFBD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9275" y="1253106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4">
            <a:extLst>
              <a:ext uri="{FF2B5EF4-FFF2-40B4-BE49-F238E27FC236}">
                <a16:creationId xmlns:a16="http://schemas.microsoft.com/office/drawing/2014/main" id="{3D07086D-8455-F74B-BB79-4445522C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255" y="2566368"/>
            <a:ext cx="2304203" cy="18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502247-FCDA-904C-812F-26F8AB194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3094" y="1850437"/>
            <a:ext cx="2359773" cy="2247910"/>
          </a:xfrm>
          <a:prstGeom prst="rect">
            <a:avLst/>
          </a:prstGeom>
        </p:spPr>
      </p:pic>
      <p:sp>
        <p:nvSpPr>
          <p:cNvPr id="15" name="AutoShape 5">
            <a:extLst>
              <a:ext uri="{FF2B5EF4-FFF2-40B4-BE49-F238E27FC236}">
                <a16:creationId xmlns:a16="http://schemas.microsoft.com/office/drawing/2014/main" id="{68C24DE4-344D-AD4B-984C-EC8DEB475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13" y="3519894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BBD3B077-AA14-D840-B7E1-DC3240077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1" y="5792262"/>
            <a:ext cx="904433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2000" dirty="0">
                <a:latin typeface="Calibri" panose="020F0502020204030204" pitchFamily="34" charset="0"/>
              </a:rPr>
              <a:t>: Vol. 6, Ch. 3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2000" dirty="0" err="1">
                <a:latin typeface="Calibri" panose="020F0502020204030204" pitchFamily="34" charset="0"/>
              </a:rPr>
              <a:t>Kronig</a:t>
            </a:r>
            <a:r>
              <a:rPr lang="en-US" altLang="en-US" sz="2000" dirty="0">
                <a:latin typeface="Calibri" panose="020F0502020204030204" pitchFamily="34" charset="0"/>
              </a:rPr>
              <a:t> Penney Model,</a:t>
            </a:r>
            <a:br>
              <a:rPr lang="en-US" altLang="en-US" sz="2000" dirty="0">
                <a:latin typeface="Calibri" panose="020F0502020204030204" pitchFamily="34" charset="0"/>
              </a:rPr>
            </a:br>
            <a:r>
              <a:rPr lang="en-US" altLang="en-US" sz="2000" dirty="0">
                <a:latin typeface="Calibri" panose="020F0502020204030204" pitchFamily="34" charset="0"/>
              </a:rPr>
              <a:t>" </a:t>
            </a:r>
            <a:r>
              <a:rPr lang="en-US" altLang="en-US" sz="2000" dirty="0">
                <a:latin typeface="Calibri" panose="020F0502020204030204" pitchFamily="34" charset="0"/>
                <a:hlinkClick r:id="rId9"/>
              </a:rPr>
              <a:t>https://nanohub.org/resources/kronigpenneylab</a:t>
            </a:r>
            <a:r>
              <a:rPr lang="en-US" altLang="en-US" sz="20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3945228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/>
              <a:t>Bandgaps</a:t>
            </a:r>
          </a:p>
          <a:p>
            <a:pPr lvl="1"/>
            <a:r>
              <a:rPr lang="en-US" sz="2000" dirty="0"/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/>
              <a:t>Wave packets</a:t>
            </a:r>
          </a:p>
          <a:p>
            <a:pPr lvl="1"/>
            <a:r>
              <a:rPr lang="en-US" sz="2000" dirty="0"/>
              <a:t>Effective mass</a:t>
            </a:r>
          </a:p>
          <a:p>
            <a:pPr lvl="1"/>
            <a:r>
              <a:rPr lang="en-US" sz="2000" dirty="0"/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6F2DD00E-6443-3D49-A64E-B9CB4B8B0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79275" y="1253106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117700" imgH="11112500" progId="Equation.DSMT4">
                  <p:embed/>
                </p:oleObj>
              </mc:Choice>
              <mc:Fallback>
                <p:oleObj name="Equation" r:id="rId4" imgW="78117700" imgH="111125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6B750B-37BA-344E-8921-34551DCFBD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9275" y="1253106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4">
            <a:extLst>
              <a:ext uri="{FF2B5EF4-FFF2-40B4-BE49-F238E27FC236}">
                <a16:creationId xmlns:a16="http://schemas.microsoft.com/office/drawing/2014/main" id="{3D07086D-8455-F74B-BB79-4445522C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255" y="2566368"/>
            <a:ext cx="2304203" cy="18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502247-FCDA-904C-812F-26F8AB194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3094" y="1850437"/>
            <a:ext cx="2359773" cy="2247910"/>
          </a:xfrm>
          <a:prstGeom prst="rect">
            <a:avLst/>
          </a:prstGeom>
        </p:spPr>
      </p:pic>
      <p:sp>
        <p:nvSpPr>
          <p:cNvPr id="15" name="AutoShape 5">
            <a:extLst>
              <a:ext uri="{FF2B5EF4-FFF2-40B4-BE49-F238E27FC236}">
                <a16:creationId xmlns:a16="http://schemas.microsoft.com/office/drawing/2014/main" id="{68C24DE4-344D-AD4B-984C-EC8DEB475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3434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9FBB7C8F-17F5-1E46-BE99-0BB61D892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65" y="5934670"/>
            <a:ext cx="81644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  <a:br>
              <a:rPr lang="en-US" altLang="en-US" sz="1800" dirty="0">
                <a:latin typeface="Calibri" panose="020F0502020204030204" pitchFamily="34" charset="0"/>
              </a:rPr>
            </a:br>
            <a:r>
              <a:rPr lang="en-US" altLang="en-US" sz="18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1800" dirty="0" err="1">
                <a:latin typeface="Calibri" panose="020F0502020204030204" pitchFamily="34" charset="0"/>
              </a:rPr>
              <a:t>Kronig</a:t>
            </a:r>
            <a:r>
              <a:rPr lang="en-US" altLang="en-US" sz="1800" dirty="0">
                <a:latin typeface="Calibri" panose="020F0502020204030204" pitchFamily="34" charset="0"/>
              </a:rPr>
              <a:t> Penney Model,</a:t>
            </a:r>
            <a:br>
              <a:rPr lang="en-US" altLang="en-US" sz="1800" dirty="0">
                <a:latin typeface="Calibri" panose="020F0502020204030204" pitchFamily="34" charset="0"/>
              </a:rPr>
            </a:br>
            <a:r>
              <a:rPr lang="en-US" altLang="en-US" sz="1800" dirty="0">
                <a:latin typeface="Calibri" panose="020F0502020204030204" pitchFamily="34" charset="0"/>
              </a:rPr>
              <a:t>" </a:t>
            </a:r>
            <a:r>
              <a:rPr lang="en-US" altLang="en-US" sz="1800" dirty="0">
                <a:latin typeface="Calibri" panose="020F0502020204030204" pitchFamily="34" charset="0"/>
                <a:hlinkClick r:id="rId9"/>
              </a:rPr>
              <a:t>https://nanohub.org/resources/kronigpenneylab</a:t>
            </a:r>
            <a:r>
              <a:rPr lang="en-US" altLang="en-US" sz="18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3762999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Bandstructure in 1D Periodic Potentials</a:t>
            </a:r>
            <a:br>
              <a:rPr lang="en-US" altLang="en-US" sz="320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7.3 Band Properties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6432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/>
              <a:t>Bandgaps</a:t>
            </a:r>
          </a:p>
          <a:p>
            <a:pPr lvl="1"/>
            <a:r>
              <a:rPr lang="en-US" sz="2000" dirty="0"/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/>
              <a:t>Wave packets</a:t>
            </a:r>
          </a:p>
          <a:p>
            <a:pPr lvl="1"/>
            <a:r>
              <a:rPr lang="en-US" sz="2000" dirty="0"/>
              <a:t>Effective mass</a:t>
            </a:r>
          </a:p>
          <a:p>
            <a:pPr lvl="1"/>
            <a:r>
              <a:rPr lang="en-US" sz="2000" dirty="0"/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473900" imgH="5270500" progId="Equation.DSMT4">
                  <p:embed/>
                </p:oleObj>
              </mc:Choice>
              <mc:Fallback>
                <p:oleObj name="Equation" r:id="rId2" imgW="32473900" imgH="527050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6F2DD00E-6443-3D49-A64E-B9CB4B8B0E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79275" y="1253106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8117700" imgH="11112500" progId="Equation.DSMT4">
                  <p:embed/>
                </p:oleObj>
              </mc:Choice>
              <mc:Fallback>
                <p:oleObj name="Equation" r:id="rId4" imgW="78117700" imgH="1111250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3D6B750B-37BA-344E-8921-34551DCFBD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9275" y="1253106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4">
            <a:extLst>
              <a:ext uri="{FF2B5EF4-FFF2-40B4-BE49-F238E27FC236}">
                <a16:creationId xmlns:a16="http://schemas.microsoft.com/office/drawing/2014/main" id="{3D07086D-8455-F74B-BB79-4445522C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255" y="2566368"/>
            <a:ext cx="2304203" cy="18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502247-FCDA-904C-812F-26F8AB194B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3094" y="1850437"/>
            <a:ext cx="2359773" cy="2247910"/>
          </a:xfrm>
          <a:prstGeom prst="rect">
            <a:avLst/>
          </a:prstGeom>
        </p:spPr>
      </p:pic>
      <p:sp>
        <p:nvSpPr>
          <p:cNvPr id="15" name="AutoShape 5">
            <a:extLst>
              <a:ext uri="{FF2B5EF4-FFF2-40B4-BE49-F238E27FC236}">
                <a16:creationId xmlns:a16="http://schemas.microsoft.com/office/drawing/2014/main" id="{68C24DE4-344D-AD4B-984C-EC8DEB475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3434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B3B3775E-9FD3-CF4D-A278-875A3CEE0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865" y="5934670"/>
            <a:ext cx="816447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  <a:br>
              <a:rPr lang="en-US" altLang="en-US" sz="1800" dirty="0">
                <a:latin typeface="Calibri" panose="020F0502020204030204" pitchFamily="34" charset="0"/>
              </a:rPr>
            </a:br>
            <a:r>
              <a:rPr lang="en-US" altLang="en-US" sz="1800" dirty="0">
                <a:latin typeface="Calibri" panose="020F0502020204030204" pitchFamily="34" charset="0"/>
              </a:rPr>
              <a:t>Daniel Mejia, Gerhard Klimeck (2019), "Periodic Potential Lab - </a:t>
            </a:r>
            <a:r>
              <a:rPr lang="en-US" altLang="en-US" sz="1800" dirty="0" err="1">
                <a:latin typeface="Calibri" panose="020F0502020204030204" pitchFamily="34" charset="0"/>
              </a:rPr>
              <a:t>Kronig</a:t>
            </a:r>
            <a:r>
              <a:rPr lang="en-US" altLang="en-US" sz="1800" dirty="0">
                <a:latin typeface="Calibri" panose="020F0502020204030204" pitchFamily="34" charset="0"/>
              </a:rPr>
              <a:t> Penney Model,</a:t>
            </a:r>
            <a:br>
              <a:rPr lang="en-US" altLang="en-US" sz="1800" dirty="0">
                <a:latin typeface="Calibri" panose="020F0502020204030204" pitchFamily="34" charset="0"/>
              </a:rPr>
            </a:br>
            <a:r>
              <a:rPr lang="en-US" altLang="en-US" sz="1800" dirty="0">
                <a:latin typeface="Calibri" panose="020F0502020204030204" pitchFamily="34" charset="0"/>
              </a:rPr>
              <a:t>" </a:t>
            </a:r>
            <a:r>
              <a:rPr lang="en-US" altLang="en-US" sz="1800" dirty="0">
                <a:latin typeface="Calibri" panose="020F0502020204030204" pitchFamily="34" charset="0"/>
                <a:hlinkClick r:id="rId9"/>
              </a:rPr>
              <a:t>https://nanohub.org/resources/kronigpenneylab</a:t>
            </a:r>
            <a:r>
              <a:rPr lang="en-US" altLang="en-US" sz="1800" dirty="0">
                <a:latin typeface="Calibri" panose="020F0502020204030204" pitchFamily="34" charset="0"/>
              </a:rPr>
              <a:t>.  (DOI: 10.21981/TT2Y-A185).</a:t>
            </a:r>
          </a:p>
        </p:txBody>
      </p:sp>
    </p:spTree>
    <p:extLst>
      <p:ext uri="{BB962C8B-B14F-4D97-AF65-F5344CB8AC3E}">
        <p14:creationId xmlns:p14="http://schemas.microsoft.com/office/powerpoint/2010/main" val="3006265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>
            <a:extLst>
              <a:ext uri="{FF2B5EF4-FFF2-40B4-BE49-F238E27FC236}">
                <a16:creationId xmlns:a16="http://schemas.microsoft.com/office/drawing/2014/main" id="{CD75174B-6578-F642-996B-832599C34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5400" y="544830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0245" name="Line 5">
            <a:extLst>
              <a:ext uri="{FF2B5EF4-FFF2-40B4-BE49-F238E27FC236}">
                <a16:creationId xmlns:a16="http://schemas.microsoft.com/office/drawing/2014/main" id="{D6038575-A429-3045-B4A6-02D19F12CFE8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808038" y="3851275"/>
            <a:ext cx="4195762" cy="20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Oval 6">
            <a:extLst>
              <a:ext uri="{FF2B5EF4-FFF2-40B4-BE49-F238E27FC236}">
                <a16:creationId xmlns:a16="http://schemas.microsoft.com/office/drawing/2014/main" id="{DA1329C1-598A-C649-BAAF-F5F283507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0" y="58023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47" name="Oval 7">
            <a:extLst>
              <a:ext uri="{FF2B5EF4-FFF2-40B4-BE49-F238E27FC236}">
                <a16:creationId xmlns:a16="http://schemas.microsoft.com/office/drawing/2014/main" id="{5CCBE33B-2AE3-424C-B1CD-E9535E596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0" y="49514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48" name="Oval 8">
            <a:extLst>
              <a:ext uri="{FF2B5EF4-FFF2-40B4-BE49-F238E27FC236}">
                <a16:creationId xmlns:a16="http://schemas.microsoft.com/office/drawing/2014/main" id="{91D43333-B590-4545-B3B0-2C6EA5A76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8613" y="47228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49" name="Oval 9">
            <a:extLst>
              <a:ext uri="{FF2B5EF4-FFF2-40B4-BE49-F238E27FC236}">
                <a16:creationId xmlns:a16="http://schemas.microsoft.com/office/drawing/2014/main" id="{9F10C0A3-79AC-484D-86D5-D801210E3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25257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0" name="Oval 10">
            <a:extLst>
              <a:ext uri="{FF2B5EF4-FFF2-40B4-BE49-F238E27FC236}">
                <a16:creationId xmlns:a16="http://schemas.microsoft.com/office/drawing/2014/main" id="{A7E56047-1090-7143-B018-97B58E56B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0" y="57896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1" name="Oval 11">
            <a:extLst>
              <a:ext uri="{FF2B5EF4-FFF2-40B4-BE49-F238E27FC236}">
                <a16:creationId xmlns:a16="http://schemas.microsoft.com/office/drawing/2014/main" id="{C8CE0D18-EE55-3B44-BE17-AB891056E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0" y="50276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2" name="Oval 12">
            <a:extLst>
              <a:ext uri="{FF2B5EF4-FFF2-40B4-BE49-F238E27FC236}">
                <a16:creationId xmlns:a16="http://schemas.microsoft.com/office/drawing/2014/main" id="{739CDCC9-5812-EF4A-BDA5-D59A83417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1500" y="44942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3" name="Oval 13">
            <a:extLst>
              <a:ext uri="{FF2B5EF4-FFF2-40B4-BE49-F238E27FC236}">
                <a16:creationId xmlns:a16="http://schemas.microsoft.com/office/drawing/2014/main" id="{9C330006-B9D2-764E-B096-55AB50597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1338" y="2813050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E6290714-521B-DE43-8A11-D76C82B80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94100" y="21447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5" name="Oval 15">
            <a:extLst>
              <a:ext uri="{FF2B5EF4-FFF2-40B4-BE49-F238E27FC236}">
                <a16:creationId xmlns:a16="http://schemas.microsoft.com/office/drawing/2014/main" id="{38A0EE1F-AE97-BA42-818B-F71C9233A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7388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6" name="Oval 16">
            <a:extLst>
              <a:ext uri="{FF2B5EF4-FFF2-40B4-BE49-F238E27FC236}">
                <a16:creationId xmlns:a16="http://schemas.microsoft.com/office/drawing/2014/main" id="{F0037E2C-2324-3244-889C-19E2B7B0E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2816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7" name="Oval 17">
            <a:extLst>
              <a:ext uri="{FF2B5EF4-FFF2-40B4-BE49-F238E27FC236}">
                <a16:creationId xmlns:a16="http://schemas.microsoft.com/office/drawing/2014/main" id="{53C8C6EF-35E4-FF4A-8214-C7CAE1BCA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0" y="42148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8" name="Oval 18">
            <a:extLst>
              <a:ext uri="{FF2B5EF4-FFF2-40B4-BE49-F238E27FC236}">
                <a16:creationId xmlns:a16="http://schemas.microsoft.com/office/drawing/2014/main" id="{9630852E-1060-BA45-8A7F-FA9BB993F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4528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59" name="Oval 19">
            <a:extLst>
              <a:ext uri="{FF2B5EF4-FFF2-40B4-BE49-F238E27FC236}">
                <a16:creationId xmlns:a16="http://schemas.microsoft.com/office/drawing/2014/main" id="{BE99ED1B-8FB7-7448-9A58-777D45E25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57769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0" name="Oval 20">
            <a:extLst>
              <a:ext uri="{FF2B5EF4-FFF2-40B4-BE49-F238E27FC236}">
                <a16:creationId xmlns:a16="http://schemas.microsoft.com/office/drawing/2014/main" id="{5479940A-6FF0-7A4D-B4DC-5CC172850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50149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1" name="Oval 21">
            <a:extLst>
              <a:ext uri="{FF2B5EF4-FFF2-40B4-BE49-F238E27FC236}">
                <a16:creationId xmlns:a16="http://schemas.microsoft.com/office/drawing/2014/main" id="{1947C0BF-FEBF-A146-95FA-D8B329256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45069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2" name="Oval 22">
            <a:extLst>
              <a:ext uri="{FF2B5EF4-FFF2-40B4-BE49-F238E27FC236}">
                <a16:creationId xmlns:a16="http://schemas.microsoft.com/office/drawing/2014/main" id="{1320B155-BDC3-D44B-B4D7-605367A03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600" y="28051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3" name="Line 23">
            <a:extLst>
              <a:ext uri="{FF2B5EF4-FFF2-40B4-BE49-F238E27FC236}">
                <a16:creationId xmlns:a16="http://schemas.microsoft.com/office/drawing/2014/main" id="{626BF539-A1C2-CB4E-910E-BA0E19FFFF1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21447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4" name="Oval 24">
            <a:extLst>
              <a:ext uri="{FF2B5EF4-FFF2-40B4-BE49-F238E27FC236}">
                <a16:creationId xmlns:a16="http://schemas.microsoft.com/office/drawing/2014/main" id="{90BC1C91-F4C3-4B4A-8AC1-DF61C5F84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7388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5" name="Oval 25">
            <a:extLst>
              <a:ext uri="{FF2B5EF4-FFF2-40B4-BE49-F238E27FC236}">
                <a16:creationId xmlns:a16="http://schemas.microsoft.com/office/drawing/2014/main" id="{D763216D-7DCF-4C45-A19B-6EE9EF50E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2816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6" name="Oval 26">
            <a:extLst>
              <a:ext uri="{FF2B5EF4-FFF2-40B4-BE49-F238E27FC236}">
                <a16:creationId xmlns:a16="http://schemas.microsoft.com/office/drawing/2014/main" id="{04C66A0B-7CC7-C54A-A333-4ED1146ED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42148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7" name="Oval 27">
            <a:extLst>
              <a:ext uri="{FF2B5EF4-FFF2-40B4-BE49-F238E27FC236}">
                <a16:creationId xmlns:a16="http://schemas.microsoft.com/office/drawing/2014/main" id="{78F302C5-124B-3C49-A7AC-E078445B6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3427413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68" name="Freeform 28">
            <a:extLst>
              <a:ext uri="{FF2B5EF4-FFF2-40B4-BE49-F238E27FC236}">
                <a16:creationId xmlns:a16="http://schemas.microsoft.com/office/drawing/2014/main" id="{E078E849-B2B2-7D46-9562-4A22D151DD01}"/>
              </a:ext>
            </a:extLst>
          </p:cNvPr>
          <p:cNvSpPr>
            <a:spLocks/>
          </p:cNvSpPr>
          <p:nvPr/>
        </p:nvSpPr>
        <p:spPr bwMode="auto">
          <a:xfrm>
            <a:off x="2228850" y="5764214"/>
            <a:ext cx="1365250" cy="77787"/>
          </a:xfrm>
          <a:custGeom>
            <a:avLst/>
            <a:gdLst>
              <a:gd name="T0" fmla="*/ 0 w 860"/>
              <a:gd name="T1" fmla="*/ 20161120 h 49"/>
              <a:gd name="T2" fmla="*/ 695563126 w 860"/>
              <a:gd name="T3" fmla="*/ 80644481 h 49"/>
              <a:gd name="T4" fmla="*/ 1098788210 w 860"/>
              <a:gd name="T5" fmla="*/ 120966734 h 49"/>
              <a:gd name="T6" fmla="*/ 1461690607 w 860"/>
              <a:gd name="T7" fmla="*/ 90725038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9" name="Text Box 32">
            <a:extLst>
              <a:ext uri="{FF2B5EF4-FFF2-40B4-BE49-F238E27FC236}">
                <a16:creationId xmlns:a16="http://schemas.microsoft.com/office/drawing/2014/main" id="{517D5F9D-1F7B-2B48-AAD1-FFB850B78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8550" y="5943601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0270" name="Oval 33">
            <a:extLst>
              <a:ext uri="{FF2B5EF4-FFF2-40B4-BE49-F238E27FC236}">
                <a16:creationId xmlns:a16="http://schemas.microsoft.com/office/drawing/2014/main" id="{E3A1C48E-0CA8-354C-9A42-F3ADD1488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75468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1" name="Oval 34">
            <a:extLst>
              <a:ext uri="{FF2B5EF4-FFF2-40B4-BE49-F238E27FC236}">
                <a16:creationId xmlns:a16="http://schemas.microsoft.com/office/drawing/2014/main" id="{335CAB33-A8BC-274F-A657-81E1E5641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1514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2" name="Oval 35">
            <a:extLst>
              <a:ext uri="{FF2B5EF4-FFF2-40B4-BE49-F238E27FC236}">
                <a16:creationId xmlns:a16="http://schemas.microsoft.com/office/drawing/2014/main" id="{ADA2DF1F-80B4-2244-A374-804C85A01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2878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3" name="Oval 36">
            <a:extLst>
              <a:ext uri="{FF2B5EF4-FFF2-40B4-BE49-F238E27FC236}">
                <a16:creationId xmlns:a16="http://schemas.microsoft.com/office/drawing/2014/main" id="{3101D94F-B773-E844-A23B-141A3ED19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152775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4" name="Oval 37">
            <a:extLst>
              <a:ext uri="{FF2B5EF4-FFF2-40B4-BE49-F238E27FC236}">
                <a16:creationId xmlns:a16="http://schemas.microsoft.com/office/drawing/2014/main" id="{E1E100DA-035B-3142-9F6B-7CB622966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75468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5" name="Oval 38">
            <a:extLst>
              <a:ext uri="{FF2B5EF4-FFF2-40B4-BE49-F238E27FC236}">
                <a16:creationId xmlns:a16="http://schemas.microsoft.com/office/drawing/2014/main" id="{325E5881-41C8-4A46-8C94-08C00AE2B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11968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6" name="Oval 39">
            <a:extLst>
              <a:ext uri="{FF2B5EF4-FFF2-40B4-BE49-F238E27FC236}">
                <a16:creationId xmlns:a16="http://schemas.microsoft.com/office/drawing/2014/main" id="{6D512A4F-A9BA-6840-91FD-9249CB7229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32593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7" name="Oval 40">
            <a:extLst>
              <a:ext uri="{FF2B5EF4-FFF2-40B4-BE49-F238E27FC236}">
                <a16:creationId xmlns:a16="http://schemas.microsoft.com/office/drawing/2014/main" id="{D109D611-339F-E042-AD73-CAD12D45C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138488"/>
            <a:ext cx="76200" cy="76200"/>
          </a:xfrm>
          <a:prstGeom prst="ellipse">
            <a:avLst/>
          </a:prstGeom>
          <a:solidFill>
            <a:srgbClr val="FF99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9933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0278" name="Freeform 41">
            <a:extLst>
              <a:ext uri="{FF2B5EF4-FFF2-40B4-BE49-F238E27FC236}">
                <a16:creationId xmlns:a16="http://schemas.microsoft.com/office/drawing/2014/main" id="{2A8ED0C4-4E7A-5642-8F39-B616E7E216DE}"/>
              </a:ext>
            </a:extLst>
          </p:cNvPr>
          <p:cNvSpPr>
            <a:spLocks/>
          </p:cNvSpPr>
          <p:nvPr/>
        </p:nvSpPr>
        <p:spPr bwMode="auto">
          <a:xfrm>
            <a:off x="5410200" y="5448300"/>
            <a:ext cx="3841750" cy="457200"/>
          </a:xfrm>
          <a:custGeom>
            <a:avLst/>
            <a:gdLst>
              <a:gd name="T0" fmla="*/ 0 w 1344"/>
              <a:gd name="T1" fmla="*/ 0 h 192"/>
              <a:gd name="T2" fmla="*/ 1568774755 w 1344"/>
              <a:gd name="T3" fmla="*/ 0 h 192"/>
              <a:gd name="T4" fmla="*/ 1568774755 w 1344"/>
              <a:gd name="T5" fmla="*/ 1088707452 h 192"/>
              <a:gd name="T6" fmla="*/ 2147483647 w 1344"/>
              <a:gd name="T7" fmla="*/ 1088707452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1088707452 h 192"/>
              <a:gd name="T14" fmla="*/ 2147483647 w 1344"/>
              <a:gd name="T15" fmla="*/ 1088707452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1088707452 h 192"/>
              <a:gd name="T22" fmla="*/ 2147483647 w 1344"/>
              <a:gd name="T23" fmla="*/ 1088707452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1088707452 h 192"/>
              <a:gd name="T30" fmla="*/ 2147483647 w 1344"/>
              <a:gd name="T31" fmla="*/ 1088707452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0242" name="Object 40">
            <a:extLst>
              <a:ext uri="{FF2B5EF4-FFF2-40B4-BE49-F238E27FC236}">
                <a16:creationId xmlns:a16="http://schemas.microsoft.com/office/drawing/2014/main" id="{CA7FEE26-A171-FF40-9BBA-0283369966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3500" y="1390650"/>
          <a:ext cx="4381500" cy="180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1206400" imgH="21069300" progId="Equation.DSMT4">
                  <p:embed/>
                </p:oleObj>
              </mc:Choice>
              <mc:Fallback>
                <p:oleObj name="Equation" r:id="rId2" imgW="51206400" imgH="21069300" progId="Equation.DSMT4">
                  <p:embed/>
                  <p:pic>
                    <p:nvPicPr>
                      <p:cNvPr id="10242" name="Object 40">
                        <a:extLst>
                          <a:ext uri="{FF2B5EF4-FFF2-40B4-BE49-F238E27FC236}">
                            <a16:creationId xmlns:a16="http://schemas.microsoft.com/office/drawing/2014/main" id="{CA7FEE26-A171-FF40-9BBA-0283369966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0" y="1390650"/>
                        <a:ext cx="4381500" cy="180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Freeform 43">
            <a:extLst>
              <a:ext uri="{FF2B5EF4-FFF2-40B4-BE49-F238E27FC236}">
                <a16:creationId xmlns:a16="http://schemas.microsoft.com/office/drawing/2014/main" id="{EE762594-6F51-AF43-A499-49B38CB6CA98}"/>
              </a:ext>
            </a:extLst>
          </p:cNvPr>
          <p:cNvSpPr>
            <a:spLocks/>
          </p:cNvSpPr>
          <p:nvPr/>
        </p:nvSpPr>
        <p:spPr bwMode="auto">
          <a:xfrm>
            <a:off x="5638800" y="3670300"/>
            <a:ext cx="3581400" cy="222250"/>
          </a:xfrm>
          <a:custGeom>
            <a:avLst/>
            <a:gdLst>
              <a:gd name="T0" fmla="*/ 0 w 2256"/>
              <a:gd name="T1" fmla="*/ 345262149 h 140"/>
              <a:gd name="T2" fmla="*/ 191531842 w 2256"/>
              <a:gd name="T3" fmla="*/ 267136545 h 140"/>
              <a:gd name="T4" fmla="*/ 405745874 w 2256"/>
              <a:gd name="T5" fmla="*/ 95765921 h 140"/>
              <a:gd name="T6" fmla="*/ 677922730 w 2256"/>
              <a:gd name="T7" fmla="*/ 12601573 h 140"/>
              <a:gd name="T8" fmla="*/ 947578737 w 2256"/>
              <a:gd name="T9" fmla="*/ 95765921 h 140"/>
              <a:gd name="T10" fmla="*/ 1083667115 w 2256"/>
              <a:gd name="T11" fmla="*/ 178931859 h 140"/>
              <a:gd name="T12" fmla="*/ 1217236132 w 2256"/>
              <a:gd name="T13" fmla="*/ 262096235 h 140"/>
              <a:gd name="T14" fmla="*/ 1370964803 w 2256"/>
              <a:gd name="T15" fmla="*/ 332660579 h 140"/>
              <a:gd name="T16" fmla="*/ 1572577216 w 2256"/>
              <a:gd name="T17" fmla="*/ 292338097 h 140"/>
              <a:gd name="T18" fmla="*/ 1743948164 w 2256"/>
              <a:gd name="T19" fmla="*/ 191531841 h 140"/>
              <a:gd name="T20" fmla="*/ 1940520266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5C4F98EA-DE4B-ED44-97B4-5C1CEC50E2B1}"/>
              </a:ext>
            </a:extLst>
          </p:cNvPr>
          <p:cNvSpPr>
            <a:spLocks/>
          </p:cNvSpPr>
          <p:nvPr/>
        </p:nvSpPr>
        <p:spPr bwMode="auto">
          <a:xfrm>
            <a:off x="5638800" y="3670300"/>
            <a:ext cx="4114800" cy="222250"/>
          </a:xfrm>
          <a:custGeom>
            <a:avLst/>
            <a:gdLst>
              <a:gd name="T0" fmla="*/ 0 w 2256"/>
              <a:gd name="T1" fmla="*/ 345262149 h 140"/>
              <a:gd name="T2" fmla="*/ 252832213 w 2256"/>
              <a:gd name="T3" fmla="*/ 267136545 h 140"/>
              <a:gd name="T4" fmla="*/ 535606148 w 2256"/>
              <a:gd name="T5" fmla="*/ 95765921 h 140"/>
              <a:gd name="T6" fmla="*/ 894894059 w 2256"/>
              <a:gd name="T7" fmla="*/ 12601573 h 140"/>
              <a:gd name="T8" fmla="*/ 1250855340 w 2256"/>
              <a:gd name="T9" fmla="*/ 95765921 h 140"/>
              <a:gd name="T10" fmla="*/ 1430500208 w 2256"/>
              <a:gd name="T11" fmla="*/ 178931859 h 140"/>
              <a:gd name="T12" fmla="*/ 1606816393 w 2256"/>
              <a:gd name="T13" fmla="*/ 262096235 h 140"/>
              <a:gd name="T14" fmla="*/ 1809747443 w 2256"/>
              <a:gd name="T15" fmla="*/ 332660579 h 140"/>
              <a:gd name="T16" fmla="*/ 2075887430 w 2256"/>
              <a:gd name="T17" fmla="*/ 292338097 h 140"/>
              <a:gd name="T18" fmla="*/ 2147483647 w 2256"/>
              <a:gd name="T19" fmla="*/ 191531841 h 140"/>
              <a:gd name="T20" fmla="*/ 2147483647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9BB2D736-E8F4-6046-B891-00CE7DA16FF8}"/>
              </a:ext>
            </a:extLst>
          </p:cNvPr>
          <p:cNvSpPr>
            <a:spLocks/>
          </p:cNvSpPr>
          <p:nvPr/>
        </p:nvSpPr>
        <p:spPr bwMode="auto">
          <a:xfrm>
            <a:off x="5638800" y="4768850"/>
            <a:ext cx="3581400" cy="222250"/>
          </a:xfrm>
          <a:custGeom>
            <a:avLst/>
            <a:gdLst>
              <a:gd name="T0" fmla="*/ 0 w 2256"/>
              <a:gd name="T1" fmla="*/ 345262149 h 140"/>
              <a:gd name="T2" fmla="*/ 191531842 w 2256"/>
              <a:gd name="T3" fmla="*/ 267136545 h 140"/>
              <a:gd name="T4" fmla="*/ 405745874 w 2256"/>
              <a:gd name="T5" fmla="*/ 95765921 h 140"/>
              <a:gd name="T6" fmla="*/ 677922730 w 2256"/>
              <a:gd name="T7" fmla="*/ 12601573 h 140"/>
              <a:gd name="T8" fmla="*/ 947578737 w 2256"/>
              <a:gd name="T9" fmla="*/ 95765921 h 140"/>
              <a:gd name="T10" fmla="*/ 1083667115 w 2256"/>
              <a:gd name="T11" fmla="*/ 178931859 h 140"/>
              <a:gd name="T12" fmla="*/ 1217236132 w 2256"/>
              <a:gd name="T13" fmla="*/ 262096235 h 140"/>
              <a:gd name="T14" fmla="*/ 1370964803 w 2256"/>
              <a:gd name="T15" fmla="*/ 332660579 h 140"/>
              <a:gd name="T16" fmla="*/ 1572577216 w 2256"/>
              <a:gd name="T17" fmla="*/ 292338097 h 140"/>
              <a:gd name="T18" fmla="*/ 1743948164 w 2256"/>
              <a:gd name="T19" fmla="*/ 191531841 h 140"/>
              <a:gd name="T20" fmla="*/ 1940520266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F8807FC0-C231-F347-AE24-643964F2010B}"/>
              </a:ext>
            </a:extLst>
          </p:cNvPr>
          <p:cNvSpPr>
            <a:spLocks/>
          </p:cNvSpPr>
          <p:nvPr/>
        </p:nvSpPr>
        <p:spPr bwMode="auto">
          <a:xfrm>
            <a:off x="6324600" y="4768850"/>
            <a:ext cx="4114800" cy="222250"/>
          </a:xfrm>
          <a:custGeom>
            <a:avLst/>
            <a:gdLst>
              <a:gd name="T0" fmla="*/ 0 w 2256"/>
              <a:gd name="T1" fmla="*/ 345262149 h 140"/>
              <a:gd name="T2" fmla="*/ 252832213 w 2256"/>
              <a:gd name="T3" fmla="*/ 267136545 h 140"/>
              <a:gd name="T4" fmla="*/ 535606148 w 2256"/>
              <a:gd name="T5" fmla="*/ 95765921 h 140"/>
              <a:gd name="T6" fmla="*/ 894894059 w 2256"/>
              <a:gd name="T7" fmla="*/ 12601573 h 140"/>
              <a:gd name="T8" fmla="*/ 1250855340 w 2256"/>
              <a:gd name="T9" fmla="*/ 95765921 h 140"/>
              <a:gd name="T10" fmla="*/ 1430500208 w 2256"/>
              <a:gd name="T11" fmla="*/ 178931859 h 140"/>
              <a:gd name="T12" fmla="*/ 1606816393 w 2256"/>
              <a:gd name="T13" fmla="*/ 262096235 h 140"/>
              <a:gd name="T14" fmla="*/ 1809747443 w 2256"/>
              <a:gd name="T15" fmla="*/ 332660579 h 140"/>
              <a:gd name="T16" fmla="*/ 2075887430 w 2256"/>
              <a:gd name="T17" fmla="*/ 292338097 h 140"/>
              <a:gd name="T18" fmla="*/ 2147483647 w 2256"/>
              <a:gd name="T19" fmla="*/ 191531841 h 140"/>
              <a:gd name="T20" fmla="*/ 2147483647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06A308C0-7778-5342-9890-06B642FD52E8}"/>
              </a:ext>
            </a:extLst>
          </p:cNvPr>
          <p:cNvSpPr>
            <a:spLocks/>
          </p:cNvSpPr>
          <p:nvPr/>
        </p:nvSpPr>
        <p:spPr bwMode="auto">
          <a:xfrm>
            <a:off x="7010400" y="4278314"/>
            <a:ext cx="2286000" cy="339725"/>
          </a:xfrm>
          <a:custGeom>
            <a:avLst/>
            <a:gdLst>
              <a:gd name="T0" fmla="*/ 0 w 1440"/>
              <a:gd name="T1" fmla="*/ 526713498 h 214"/>
              <a:gd name="T2" fmla="*/ 967740069 w 1440"/>
              <a:gd name="T3" fmla="*/ 526713498 h 214"/>
              <a:gd name="T4" fmla="*/ 1189513744 w 1440"/>
              <a:gd name="T5" fmla="*/ 476310388 h 214"/>
              <a:gd name="T6" fmla="*/ 1461690526 w 1440"/>
              <a:gd name="T7" fmla="*/ 163810953 h 214"/>
              <a:gd name="T8" fmla="*/ 1743948327 w 1440"/>
              <a:gd name="T9" fmla="*/ 2520950 h 214"/>
              <a:gd name="T10" fmla="*/ 1965722002 w 1440"/>
              <a:gd name="T11" fmla="*/ 173891575 h 214"/>
              <a:gd name="T12" fmla="*/ 2147483647 w 1440"/>
              <a:gd name="T13" fmla="*/ 456149143 h 214"/>
              <a:gd name="T14" fmla="*/ 2147483647 w 1440"/>
              <a:gd name="T15" fmla="*/ 526713498 h 214"/>
              <a:gd name="T16" fmla="*/ 2147483647 w 1440"/>
              <a:gd name="T17" fmla="*/ 526713498 h 214"/>
              <a:gd name="T18" fmla="*/ 2147483647 w 1440"/>
              <a:gd name="T19" fmla="*/ 526713498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0"/>
              <a:gd name="T31" fmla="*/ 0 h 214"/>
              <a:gd name="T32" fmla="*/ 1440 w 1440"/>
              <a:gd name="T33" fmla="*/ 214 h 2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0" h="214">
                <a:moveTo>
                  <a:pt x="0" y="209"/>
                </a:moveTo>
                <a:cubicBezTo>
                  <a:pt x="152" y="209"/>
                  <a:pt x="305" y="212"/>
                  <a:pt x="384" y="209"/>
                </a:cubicBezTo>
                <a:cubicBezTo>
                  <a:pt x="463" y="206"/>
                  <a:pt x="439" y="213"/>
                  <a:pt x="472" y="189"/>
                </a:cubicBezTo>
                <a:cubicBezTo>
                  <a:pt x="505" y="165"/>
                  <a:pt x="543" y="96"/>
                  <a:pt x="580" y="65"/>
                </a:cubicBezTo>
                <a:cubicBezTo>
                  <a:pt x="617" y="34"/>
                  <a:pt x="659" y="0"/>
                  <a:pt x="692" y="1"/>
                </a:cubicBezTo>
                <a:cubicBezTo>
                  <a:pt x="725" y="2"/>
                  <a:pt x="748" y="39"/>
                  <a:pt x="780" y="69"/>
                </a:cubicBezTo>
                <a:cubicBezTo>
                  <a:pt x="812" y="99"/>
                  <a:pt x="846" y="158"/>
                  <a:pt x="884" y="181"/>
                </a:cubicBezTo>
                <a:cubicBezTo>
                  <a:pt x="922" y="204"/>
                  <a:pt x="963" y="204"/>
                  <a:pt x="1008" y="209"/>
                </a:cubicBezTo>
                <a:cubicBezTo>
                  <a:pt x="1053" y="214"/>
                  <a:pt x="1080" y="209"/>
                  <a:pt x="1152" y="209"/>
                </a:cubicBezTo>
                <a:cubicBezTo>
                  <a:pt x="1224" y="209"/>
                  <a:pt x="1332" y="209"/>
                  <a:pt x="1440" y="209"/>
                </a:cubicBezTo>
              </a:path>
            </a:pathLst>
          </a:custGeom>
          <a:solidFill>
            <a:srgbClr val="FFCCFF"/>
          </a:solidFill>
          <a:ln w="19050" cap="flat" cmpd="sng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AE101E31-59A7-1B46-AEEB-16AA64BF8013}"/>
              </a:ext>
            </a:extLst>
          </p:cNvPr>
          <p:cNvSpPr>
            <a:spLocks/>
          </p:cNvSpPr>
          <p:nvPr/>
        </p:nvSpPr>
        <p:spPr bwMode="auto">
          <a:xfrm>
            <a:off x="5029200" y="3162301"/>
            <a:ext cx="2286000" cy="339725"/>
          </a:xfrm>
          <a:custGeom>
            <a:avLst/>
            <a:gdLst>
              <a:gd name="T0" fmla="*/ 0 w 1440"/>
              <a:gd name="T1" fmla="*/ 526713498 h 214"/>
              <a:gd name="T2" fmla="*/ 967740069 w 1440"/>
              <a:gd name="T3" fmla="*/ 526713498 h 214"/>
              <a:gd name="T4" fmla="*/ 1189513744 w 1440"/>
              <a:gd name="T5" fmla="*/ 476310388 h 214"/>
              <a:gd name="T6" fmla="*/ 1461690526 w 1440"/>
              <a:gd name="T7" fmla="*/ 163810953 h 214"/>
              <a:gd name="T8" fmla="*/ 1743948327 w 1440"/>
              <a:gd name="T9" fmla="*/ 2520950 h 214"/>
              <a:gd name="T10" fmla="*/ 1965722002 w 1440"/>
              <a:gd name="T11" fmla="*/ 173891575 h 214"/>
              <a:gd name="T12" fmla="*/ 2147483647 w 1440"/>
              <a:gd name="T13" fmla="*/ 456149143 h 214"/>
              <a:gd name="T14" fmla="*/ 2147483647 w 1440"/>
              <a:gd name="T15" fmla="*/ 526713498 h 214"/>
              <a:gd name="T16" fmla="*/ 2147483647 w 1440"/>
              <a:gd name="T17" fmla="*/ 526713498 h 214"/>
              <a:gd name="T18" fmla="*/ 2147483647 w 1440"/>
              <a:gd name="T19" fmla="*/ 526713498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0"/>
              <a:gd name="T31" fmla="*/ 0 h 214"/>
              <a:gd name="T32" fmla="*/ 1440 w 1440"/>
              <a:gd name="T33" fmla="*/ 214 h 2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0" h="214">
                <a:moveTo>
                  <a:pt x="0" y="209"/>
                </a:moveTo>
                <a:cubicBezTo>
                  <a:pt x="152" y="209"/>
                  <a:pt x="305" y="212"/>
                  <a:pt x="384" y="209"/>
                </a:cubicBezTo>
                <a:cubicBezTo>
                  <a:pt x="463" y="206"/>
                  <a:pt x="439" y="213"/>
                  <a:pt x="472" y="189"/>
                </a:cubicBezTo>
                <a:cubicBezTo>
                  <a:pt x="505" y="165"/>
                  <a:pt x="543" y="96"/>
                  <a:pt x="580" y="65"/>
                </a:cubicBezTo>
                <a:cubicBezTo>
                  <a:pt x="617" y="34"/>
                  <a:pt x="659" y="0"/>
                  <a:pt x="692" y="1"/>
                </a:cubicBezTo>
                <a:cubicBezTo>
                  <a:pt x="725" y="2"/>
                  <a:pt x="748" y="39"/>
                  <a:pt x="780" y="69"/>
                </a:cubicBezTo>
                <a:cubicBezTo>
                  <a:pt x="812" y="99"/>
                  <a:pt x="846" y="158"/>
                  <a:pt x="884" y="181"/>
                </a:cubicBezTo>
                <a:cubicBezTo>
                  <a:pt x="922" y="204"/>
                  <a:pt x="963" y="204"/>
                  <a:pt x="1008" y="209"/>
                </a:cubicBezTo>
                <a:cubicBezTo>
                  <a:pt x="1053" y="214"/>
                  <a:pt x="1080" y="209"/>
                  <a:pt x="1152" y="209"/>
                </a:cubicBezTo>
                <a:cubicBezTo>
                  <a:pt x="1224" y="209"/>
                  <a:pt x="1332" y="209"/>
                  <a:pt x="1440" y="209"/>
                </a:cubicBezTo>
              </a:path>
            </a:pathLst>
          </a:custGeom>
          <a:solidFill>
            <a:srgbClr val="FFCCFF"/>
          </a:solidFill>
          <a:ln w="19050" cap="flat" cmpd="sng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Box 49">
            <a:extLst>
              <a:ext uri="{FF2B5EF4-FFF2-40B4-BE49-F238E27FC236}">
                <a16:creationId xmlns:a16="http://schemas.microsoft.com/office/drawing/2014/main" id="{F1A77E42-E735-D344-9FC3-ED0449B62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6" y="3230563"/>
            <a:ext cx="396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t</a:t>
            </a:r>
            <a:r>
              <a:rPr lang="en-US" altLang="en-US" sz="2800" baseline="-2500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51" name="Text Box 50">
            <a:extLst>
              <a:ext uri="{FF2B5EF4-FFF2-40B4-BE49-F238E27FC236}">
                <a16:creationId xmlns:a16="http://schemas.microsoft.com/office/drawing/2014/main" id="{DAA1F0B6-2D98-EF41-A9E8-D98354729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457701"/>
            <a:ext cx="438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t</a:t>
            </a:r>
            <a:r>
              <a:rPr lang="en-US" altLang="en-US" sz="2800" baseline="-25000">
                <a:latin typeface="Maiandra GD" panose="020E0502030308020204" pitchFamily="34" charset="77"/>
              </a:rPr>
              <a:t>2</a:t>
            </a:r>
          </a:p>
        </p:txBody>
      </p:sp>
      <p:sp>
        <p:nvSpPr>
          <p:cNvPr id="10287" name="Line 53">
            <a:extLst>
              <a:ext uri="{FF2B5EF4-FFF2-40B4-BE49-F238E27FC236}">
                <a16:creationId xmlns:a16="http://schemas.microsoft.com/office/drawing/2014/main" id="{D8BCF385-1E3F-8A40-8756-ADC02F7E1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0550" y="4222750"/>
            <a:ext cx="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8" name="Line 54">
            <a:extLst>
              <a:ext uri="{FF2B5EF4-FFF2-40B4-BE49-F238E27FC236}">
                <a16:creationId xmlns:a16="http://schemas.microsoft.com/office/drawing/2014/main" id="{8CCB50E8-2A28-A74C-8B5E-3F49DBC168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0900" y="4019550"/>
            <a:ext cx="0" cy="2286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9" name="Line 55">
            <a:extLst>
              <a:ext uri="{FF2B5EF4-FFF2-40B4-BE49-F238E27FC236}">
                <a16:creationId xmlns:a16="http://schemas.microsoft.com/office/drawing/2014/main" id="{29AE34FA-3C38-CA49-99B0-EB64502EC8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9750" y="5962650"/>
            <a:ext cx="2266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0" name="Freeform 54">
            <a:extLst>
              <a:ext uri="{FF2B5EF4-FFF2-40B4-BE49-F238E27FC236}">
                <a16:creationId xmlns:a16="http://schemas.microsoft.com/office/drawing/2014/main" id="{CEB23932-8917-424A-A2BD-60CEB1369995}"/>
              </a:ext>
            </a:extLst>
          </p:cNvPr>
          <p:cNvSpPr>
            <a:spLocks/>
          </p:cNvSpPr>
          <p:nvPr/>
        </p:nvSpPr>
        <p:spPr bwMode="auto">
          <a:xfrm>
            <a:off x="2225675" y="4249739"/>
            <a:ext cx="1365250" cy="509587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1" name="Freeform 55">
            <a:extLst>
              <a:ext uri="{FF2B5EF4-FFF2-40B4-BE49-F238E27FC236}">
                <a16:creationId xmlns:a16="http://schemas.microsoft.com/office/drawing/2014/main" id="{284E657E-0D85-F342-BF29-A2BD085AD227}"/>
              </a:ext>
            </a:extLst>
          </p:cNvPr>
          <p:cNvSpPr>
            <a:spLocks/>
          </p:cNvSpPr>
          <p:nvPr/>
        </p:nvSpPr>
        <p:spPr bwMode="auto">
          <a:xfrm>
            <a:off x="2227263" y="2555875"/>
            <a:ext cx="1371600" cy="927100"/>
          </a:xfrm>
          <a:custGeom>
            <a:avLst/>
            <a:gdLst>
              <a:gd name="T0" fmla="*/ 0 w 872"/>
              <a:gd name="T1" fmla="*/ 2147483647 h 584"/>
              <a:gd name="T2" fmla="*/ 2147483647 w 872"/>
              <a:gd name="T3" fmla="*/ 2147483647 h 584"/>
              <a:gd name="T4" fmla="*/ 2147483647 w 872"/>
              <a:gd name="T5" fmla="*/ 2147483647 h 584"/>
              <a:gd name="T6" fmla="*/ 2147483647 w 872"/>
              <a:gd name="T7" fmla="*/ 2147483647 h 584"/>
              <a:gd name="T8" fmla="*/ 2147483647 w 872"/>
              <a:gd name="T9" fmla="*/ 2147483647 h 584"/>
              <a:gd name="T10" fmla="*/ 2147483647 w 872"/>
              <a:gd name="T11" fmla="*/ 2147483647 h 584"/>
              <a:gd name="T12" fmla="*/ 2147483647 w 872"/>
              <a:gd name="T13" fmla="*/ 2147483647 h 584"/>
              <a:gd name="T14" fmla="*/ 2147483647 w 872"/>
              <a:gd name="T15" fmla="*/ 2147483647 h 584"/>
              <a:gd name="T16" fmla="*/ 2147483647 w 872"/>
              <a:gd name="T17" fmla="*/ 2147483647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2" name="Freeform 29">
            <a:extLst>
              <a:ext uri="{FF2B5EF4-FFF2-40B4-BE49-F238E27FC236}">
                <a16:creationId xmlns:a16="http://schemas.microsoft.com/office/drawing/2014/main" id="{82E6094B-7216-3844-8A68-6B909206EBD5}"/>
              </a:ext>
            </a:extLst>
          </p:cNvPr>
          <p:cNvSpPr>
            <a:spLocks/>
          </p:cNvSpPr>
          <p:nvPr/>
        </p:nvSpPr>
        <p:spPr bwMode="auto">
          <a:xfrm>
            <a:off x="2228850" y="4975225"/>
            <a:ext cx="1390650" cy="338138"/>
          </a:xfrm>
          <a:custGeom>
            <a:avLst/>
            <a:gdLst>
              <a:gd name="T0" fmla="*/ 0 w 876"/>
              <a:gd name="T1" fmla="*/ 536794913 h 213"/>
              <a:gd name="T2" fmla="*/ 695563130 w 876"/>
              <a:gd name="T3" fmla="*/ 123488647 h 213"/>
              <a:gd name="T4" fmla="*/ 1098788216 w 876"/>
              <a:gd name="T5" fmla="*/ 2520954 h 213"/>
              <a:gd name="T6" fmla="*/ 1481851859 w 876"/>
              <a:gd name="T7" fmla="*/ 133569284 h 213"/>
              <a:gd name="T8" fmla="*/ 2147483647 w 876"/>
              <a:gd name="T9" fmla="*/ 536794913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Wave Packet and Group Velocity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29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2" name="Rectangle 4">
            <a:extLst>
              <a:ext uri="{FF2B5EF4-FFF2-40B4-BE49-F238E27FC236}">
                <a16:creationId xmlns:a16="http://schemas.microsoft.com/office/drawing/2014/main" id="{02F7C554-41B2-7C43-90C2-40E91DD0A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3751263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1283" name="Freeform 41">
            <a:extLst>
              <a:ext uri="{FF2B5EF4-FFF2-40B4-BE49-F238E27FC236}">
                <a16:creationId xmlns:a16="http://schemas.microsoft.com/office/drawing/2014/main" id="{90253176-CA74-A54A-88AD-1CE7907C5D4A}"/>
              </a:ext>
            </a:extLst>
          </p:cNvPr>
          <p:cNvSpPr>
            <a:spLocks/>
          </p:cNvSpPr>
          <p:nvPr/>
        </p:nvSpPr>
        <p:spPr bwMode="auto">
          <a:xfrm>
            <a:off x="5638800" y="3751263"/>
            <a:ext cx="3841750" cy="457200"/>
          </a:xfrm>
          <a:custGeom>
            <a:avLst/>
            <a:gdLst>
              <a:gd name="T0" fmla="*/ 0 w 1344"/>
              <a:gd name="T1" fmla="*/ 0 h 192"/>
              <a:gd name="T2" fmla="*/ 1568774755 w 1344"/>
              <a:gd name="T3" fmla="*/ 0 h 192"/>
              <a:gd name="T4" fmla="*/ 1568774755 w 1344"/>
              <a:gd name="T5" fmla="*/ 1088707452 h 192"/>
              <a:gd name="T6" fmla="*/ 2147483647 w 1344"/>
              <a:gd name="T7" fmla="*/ 1088707452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1088707452 h 192"/>
              <a:gd name="T14" fmla="*/ 2147483647 w 1344"/>
              <a:gd name="T15" fmla="*/ 1088707452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1088707452 h 192"/>
              <a:gd name="T22" fmla="*/ 2147483647 w 1344"/>
              <a:gd name="T23" fmla="*/ 1088707452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1088707452 h 192"/>
              <a:gd name="T30" fmla="*/ 2147483647 w 1344"/>
              <a:gd name="T31" fmla="*/ 1088707452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1266" name="Object 7">
            <a:extLst>
              <a:ext uri="{FF2B5EF4-FFF2-40B4-BE49-F238E27FC236}">
                <a16:creationId xmlns:a16="http://schemas.microsoft.com/office/drawing/2014/main" id="{8AA56CD6-A7FF-8C49-A89E-F88439DC66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6" y="779464"/>
          <a:ext cx="3541713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564800" imgH="12293600" progId="Equation.DSMT4">
                  <p:embed/>
                </p:oleObj>
              </mc:Choice>
              <mc:Fallback>
                <p:oleObj name="Equation" r:id="rId2" imgW="48564800" imgH="12293600" progId="Equation.DSMT4">
                  <p:embed/>
                  <p:pic>
                    <p:nvPicPr>
                      <p:cNvPr id="11266" name="Object 7">
                        <a:extLst>
                          <a:ext uri="{FF2B5EF4-FFF2-40B4-BE49-F238E27FC236}">
                            <a16:creationId xmlns:a16="http://schemas.microsoft.com/office/drawing/2014/main" id="{8AA56CD6-A7FF-8C49-A89E-F88439DC66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6" y="779464"/>
                        <a:ext cx="3541713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4" name="Freeform 43">
            <a:extLst>
              <a:ext uri="{FF2B5EF4-FFF2-40B4-BE49-F238E27FC236}">
                <a16:creationId xmlns:a16="http://schemas.microsoft.com/office/drawing/2014/main" id="{2B092C97-30EA-FB48-92C0-ACD0AE9D84B2}"/>
              </a:ext>
            </a:extLst>
          </p:cNvPr>
          <p:cNvSpPr>
            <a:spLocks/>
          </p:cNvSpPr>
          <p:nvPr/>
        </p:nvSpPr>
        <p:spPr bwMode="auto">
          <a:xfrm>
            <a:off x="5867400" y="2336800"/>
            <a:ext cx="3581400" cy="222250"/>
          </a:xfrm>
          <a:custGeom>
            <a:avLst/>
            <a:gdLst>
              <a:gd name="T0" fmla="*/ 0 w 2256"/>
              <a:gd name="T1" fmla="*/ 345262149 h 140"/>
              <a:gd name="T2" fmla="*/ 191531842 w 2256"/>
              <a:gd name="T3" fmla="*/ 267136545 h 140"/>
              <a:gd name="T4" fmla="*/ 405745874 w 2256"/>
              <a:gd name="T5" fmla="*/ 95765921 h 140"/>
              <a:gd name="T6" fmla="*/ 677922730 w 2256"/>
              <a:gd name="T7" fmla="*/ 12601573 h 140"/>
              <a:gd name="T8" fmla="*/ 947578737 w 2256"/>
              <a:gd name="T9" fmla="*/ 95765921 h 140"/>
              <a:gd name="T10" fmla="*/ 1083667115 w 2256"/>
              <a:gd name="T11" fmla="*/ 178931859 h 140"/>
              <a:gd name="T12" fmla="*/ 1217236132 w 2256"/>
              <a:gd name="T13" fmla="*/ 262096235 h 140"/>
              <a:gd name="T14" fmla="*/ 1370964803 w 2256"/>
              <a:gd name="T15" fmla="*/ 332660579 h 140"/>
              <a:gd name="T16" fmla="*/ 1572577216 w 2256"/>
              <a:gd name="T17" fmla="*/ 292338097 h 140"/>
              <a:gd name="T18" fmla="*/ 1743948164 w 2256"/>
              <a:gd name="T19" fmla="*/ 191531841 h 140"/>
              <a:gd name="T20" fmla="*/ 1940520266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Freeform 44">
            <a:extLst>
              <a:ext uri="{FF2B5EF4-FFF2-40B4-BE49-F238E27FC236}">
                <a16:creationId xmlns:a16="http://schemas.microsoft.com/office/drawing/2014/main" id="{A554B8A1-6104-9040-8EB3-F3920B1BB396}"/>
              </a:ext>
            </a:extLst>
          </p:cNvPr>
          <p:cNvSpPr>
            <a:spLocks/>
          </p:cNvSpPr>
          <p:nvPr/>
        </p:nvSpPr>
        <p:spPr bwMode="auto">
          <a:xfrm>
            <a:off x="5867400" y="2336800"/>
            <a:ext cx="4114800" cy="222250"/>
          </a:xfrm>
          <a:custGeom>
            <a:avLst/>
            <a:gdLst>
              <a:gd name="T0" fmla="*/ 0 w 2256"/>
              <a:gd name="T1" fmla="*/ 345262149 h 140"/>
              <a:gd name="T2" fmla="*/ 252832213 w 2256"/>
              <a:gd name="T3" fmla="*/ 267136545 h 140"/>
              <a:gd name="T4" fmla="*/ 535606148 w 2256"/>
              <a:gd name="T5" fmla="*/ 95765921 h 140"/>
              <a:gd name="T6" fmla="*/ 894894059 w 2256"/>
              <a:gd name="T7" fmla="*/ 12601573 h 140"/>
              <a:gd name="T8" fmla="*/ 1250855340 w 2256"/>
              <a:gd name="T9" fmla="*/ 95765921 h 140"/>
              <a:gd name="T10" fmla="*/ 1430500208 w 2256"/>
              <a:gd name="T11" fmla="*/ 178931859 h 140"/>
              <a:gd name="T12" fmla="*/ 1606816393 w 2256"/>
              <a:gd name="T13" fmla="*/ 262096235 h 140"/>
              <a:gd name="T14" fmla="*/ 1809747443 w 2256"/>
              <a:gd name="T15" fmla="*/ 332660579 h 140"/>
              <a:gd name="T16" fmla="*/ 2075887430 w 2256"/>
              <a:gd name="T17" fmla="*/ 292338097 h 140"/>
              <a:gd name="T18" fmla="*/ 2147483647 w 2256"/>
              <a:gd name="T19" fmla="*/ 191531841 h 140"/>
              <a:gd name="T20" fmla="*/ 2147483647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6" name="Freeform 45">
            <a:extLst>
              <a:ext uri="{FF2B5EF4-FFF2-40B4-BE49-F238E27FC236}">
                <a16:creationId xmlns:a16="http://schemas.microsoft.com/office/drawing/2014/main" id="{158009ED-FB72-EF41-9499-BB9D34BE025F}"/>
              </a:ext>
            </a:extLst>
          </p:cNvPr>
          <p:cNvSpPr>
            <a:spLocks/>
          </p:cNvSpPr>
          <p:nvPr/>
        </p:nvSpPr>
        <p:spPr bwMode="auto">
          <a:xfrm>
            <a:off x="5867400" y="3257550"/>
            <a:ext cx="3581400" cy="222250"/>
          </a:xfrm>
          <a:custGeom>
            <a:avLst/>
            <a:gdLst>
              <a:gd name="T0" fmla="*/ 0 w 2256"/>
              <a:gd name="T1" fmla="*/ 345262149 h 140"/>
              <a:gd name="T2" fmla="*/ 191531842 w 2256"/>
              <a:gd name="T3" fmla="*/ 267136545 h 140"/>
              <a:gd name="T4" fmla="*/ 405745874 w 2256"/>
              <a:gd name="T5" fmla="*/ 95765921 h 140"/>
              <a:gd name="T6" fmla="*/ 677922730 w 2256"/>
              <a:gd name="T7" fmla="*/ 12601573 h 140"/>
              <a:gd name="T8" fmla="*/ 947578737 w 2256"/>
              <a:gd name="T9" fmla="*/ 95765921 h 140"/>
              <a:gd name="T10" fmla="*/ 1083667115 w 2256"/>
              <a:gd name="T11" fmla="*/ 178931859 h 140"/>
              <a:gd name="T12" fmla="*/ 1217236132 w 2256"/>
              <a:gd name="T13" fmla="*/ 262096235 h 140"/>
              <a:gd name="T14" fmla="*/ 1370964803 w 2256"/>
              <a:gd name="T15" fmla="*/ 332660579 h 140"/>
              <a:gd name="T16" fmla="*/ 1572577216 w 2256"/>
              <a:gd name="T17" fmla="*/ 292338097 h 140"/>
              <a:gd name="T18" fmla="*/ 1743948164 w 2256"/>
              <a:gd name="T19" fmla="*/ 191531841 h 140"/>
              <a:gd name="T20" fmla="*/ 1940520266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Freeform 46">
            <a:extLst>
              <a:ext uri="{FF2B5EF4-FFF2-40B4-BE49-F238E27FC236}">
                <a16:creationId xmlns:a16="http://schemas.microsoft.com/office/drawing/2014/main" id="{B5057835-19A1-434E-9FEA-B7CADB449211}"/>
              </a:ext>
            </a:extLst>
          </p:cNvPr>
          <p:cNvSpPr>
            <a:spLocks/>
          </p:cNvSpPr>
          <p:nvPr/>
        </p:nvSpPr>
        <p:spPr bwMode="auto">
          <a:xfrm>
            <a:off x="6553200" y="3257550"/>
            <a:ext cx="4114800" cy="222250"/>
          </a:xfrm>
          <a:custGeom>
            <a:avLst/>
            <a:gdLst>
              <a:gd name="T0" fmla="*/ 0 w 2256"/>
              <a:gd name="T1" fmla="*/ 345262149 h 140"/>
              <a:gd name="T2" fmla="*/ 252832213 w 2256"/>
              <a:gd name="T3" fmla="*/ 267136545 h 140"/>
              <a:gd name="T4" fmla="*/ 535606148 w 2256"/>
              <a:gd name="T5" fmla="*/ 95765921 h 140"/>
              <a:gd name="T6" fmla="*/ 894894059 w 2256"/>
              <a:gd name="T7" fmla="*/ 12601573 h 140"/>
              <a:gd name="T8" fmla="*/ 1250855340 w 2256"/>
              <a:gd name="T9" fmla="*/ 95765921 h 140"/>
              <a:gd name="T10" fmla="*/ 1430500208 w 2256"/>
              <a:gd name="T11" fmla="*/ 178931859 h 140"/>
              <a:gd name="T12" fmla="*/ 1606816393 w 2256"/>
              <a:gd name="T13" fmla="*/ 262096235 h 140"/>
              <a:gd name="T14" fmla="*/ 1809747443 w 2256"/>
              <a:gd name="T15" fmla="*/ 332660579 h 140"/>
              <a:gd name="T16" fmla="*/ 2075887430 w 2256"/>
              <a:gd name="T17" fmla="*/ 292338097 h 140"/>
              <a:gd name="T18" fmla="*/ 2147483647 w 2256"/>
              <a:gd name="T19" fmla="*/ 191531841 h 140"/>
              <a:gd name="T20" fmla="*/ 2147483647 w 2256"/>
              <a:gd name="T21" fmla="*/ 55443438 h 140"/>
              <a:gd name="T22" fmla="*/ 2147483647 w 2256"/>
              <a:gd name="T23" fmla="*/ 12601573 h 140"/>
              <a:gd name="T24" fmla="*/ 2147483647 w 2256"/>
              <a:gd name="T25" fmla="*/ 70564369 h 140"/>
              <a:gd name="T26" fmla="*/ 2147483647 w 2256"/>
              <a:gd name="T27" fmla="*/ 201612462 h 140"/>
              <a:gd name="T28" fmla="*/ 2147483647 w 2256"/>
              <a:gd name="T29" fmla="*/ 292338097 h 140"/>
              <a:gd name="T30" fmla="*/ 2147483647 w 2256"/>
              <a:gd name="T31" fmla="*/ 342741200 h 140"/>
              <a:gd name="T32" fmla="*/ 2147483647 w 2256"/>
              <a:gd name="T33" fmla="*/ 252015614 h 140"/>
              <a:gd name="T34" fmla="*/ 2147483647 w 2256"/>
              <a:gd name="T35" fmla="*/ 95765921 h 140"/>
              <a:gd name="T36" fmla="*/ 2147483647 w 2256"/>
              <a:gd name="T37" fmla="*/ 12601573 h 140"/>
              <a:gd name="T38" fmla="*/ 2147483647 w 2256"/>
              <a:gd name="T39" fmla="*/ 95765921 h 140"/>
              <a:gd name="T40" fmla="*/ 2147483647 w 2256"/>
              <a:gd name="T41" fmla="*/ 262096235 h 140"/>
              <a:gd name="T42" fmla="*/ 2147483647 w 2256"/>
              <a:gd name="T43" fmla="*/ 352821820 h 140"/>
              <a:gd name="T44" fmla="*/ 2147483647 w 2256"/>
              <a:gd name="T45" fmla="*/ 262096235 h 140"/>
              <a:gd name="T46" fmla="*/ 2147483647 w 2256"/>
              <a:gd name="T47" fmla="*/ 178931859 h 140"/>
              <a:gd name="T48" fmla="*/ 2147483647 w 2256"/>
              <a:gd name="T49" fmla="*/ 12601573 h 140"/>
              <a:gd name="T50" fmla="*/ 2147483647 w 2256"/>
              <a:gd name="T51" fmla="*/ 100806231 h 140"/>
              <a:gd name="T52" fmla="*/ 2147483647 w 2256"/>
              <a:gd name="T53" fmla="*/ 211693132 h 140"/>
              <a:gd name="T54" fmla="*/ 2147483647 w 2256"/>
              <a:gd name="T55" fmla="*/ 302418717 h 140"/>
              <a:gd name="T56" fmla="*/ 2147483647 w 2256"/>
              <a:gd name="T57" fmla="*/ 345262149 h 14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256"/>
              <a:gd name="T88" fmla="*/ 0 h 140"/>
              <a:gd name="T89" fmla="*/ 2256 w 2256"/>
              <a:gd name="T90" fmla="*/ 140 h 14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256" h="140">
                <a:moveTo>
                  <a:pt x="0" y="137"/>
                </a:moveTo>
                <a:cubicBezTo>
                  <a:pt x="12" y="132"/>
                  <a:pt x="49" y="122"/>
                  <a:pt x="76" y="106"/>
                </a:cubicBezTo>
                <a:cubicBezTo>
                  <a:pt x="103" y="90"/>
                  <a:pt x="129" y="55"/>
                  <a:pt x="161" y="38"/>
                </a:cubicBezTo>
                <a:cubicBezTo>
                  <a:pt x="194" y="21"/>
                  <a:pt x="233" y="5"/>
                  <a:pt x="269" y="5"/>
                </a:cubicBezTo>
                <a:cubicBezTo>
                  <a:pt x="304" y="5"/>
                  <a:pt x="349" y="27"/>
                  <a:pt x="376" y="38"/>
                </a:cubicBezTo>
                <a:cubicBezTo>
                  <a:pt x="403" y="49"/>
                  <a:pt x="412" y="60"/>
                  <a:pt x="430" y="71"/>
                </a:cubicBezTo>
                <a:cubicBezTo>
                  <a:pt x="448" y="82"/>
                  <a:pt x="464" y="94"/>
                  <a:pt x="483" y="104"/>
                </a:cubicBezTo>
                <a:cubicBezTo>
                  <a:pt x="502" y="114"/>
                  <a:pt x="521" y="130"/>
                  <a:pt x="544" y="132"/>
                </a:cubicBezTo>
                <a:cubicBezTo>
                  <a:pt x="567" y="134"/>
                  <a:pt x="599" y="125"/>
                  <a:pt x="624" y="116"/>
                </a:cubicBezTo>
                <a:cubicBezTo>
                  <a:pt x="649" y="107"/>
                  <a:pt x="668" y="92"/>
                  <a:pt x="692" y="76"/>
                </a:cubicBezTo>
                <a:cubicBezTo>
                  <a:pt x="716" y="60"/>
                  <a:pt x="742" y="34"/>
                  <a:pt x="770" y="22"/>
                </a:cubicBezTo>
                <a:cubicBezTo>
                  <a:pt x="798" y="10"/>
                  <a:pt x="827" y="4"/>
                  <a:pt x="859" y="5"/>
                </a:cubicBezTo>
                <a:cubicBezTo>
                  <a:pt x="891" y="6"/>
                  <a:pt x="931" y="16"/>
                  <a:pt x="960" y="28"/>
                </a:cubicBezTo>
                <a:cubicBezTo>
                  <a:pt x="989" y="40"/>
                  <a:pt x="1014" y="65"/>
                  <a:pt x="1036" y="80"/>
                </a:cubicBezTo>
                <a:cubicBezTo>
                  <a:pt x="1058" y="95"/>
                  <a:pt x="1069" y="107"/>
                  <a:pt x="1092" y="116"/>
                </a:cubicBezTo>
                <a:cubicBezTo>
                  <a:pt x="1115" y="125"/>
                  <a:pt x="1148" y="139"/>
                  <a:pt x="1176" y="136"/>
                </a:cubicBezTo>
                <a:cubicBezTo>
                  <a:pt x="1204" y="133"/>
                  <a:pt x="1232" y="116"/>
                  <a:pt x="1260" y="100"/>
                </a:cubicBezTo>
                <a:cubicBezTo>
                  <a:pt x="1288" y="84"/>
                  <a:pt x="1311" y="54"/>
                  <a:pt x="1343" y="38"/>
                </a:cubicBezTo>
                <a:cubicBezTo>
                  <a:pt x="1375" y="22"/>
                  <a:pt x="1414" y="5"/>
                  <a:pt x="1450" y="5"/>
                </a:cubicBezTo>
                <a:cubicBezTo>
                  <a:pt x="1486" y="5"/>
                  <a:pt x="1522" y="22"/>
                  <a:pt x="1558" y="38"/>
                </a:cubicBezTo>
                <a:cubicBezTo>
                  <a:pt x="1594" y="55"/>
                  <a:pt x="1633" y="87"/>
                  <a:pt x="1665" y="104"/>
                </a:cubicBezTo>
                <a:cubicBezTo>
                  <a:pt x="1697" y="121"/>
                  <a:pt x="1725" y="140"/>
                  <a:pt x="1752" y="140"/>
                </a:cubicBezTo>
                <a:cubicBezTo>
                  <a:pt x="1779" y="140"/>
                  <a:pt x="1805" y="116"/>
                  <a:pt x="1826" y="104"/>
                </a:cubicBezTo>
                <a:cubicBezTo>
                  <a:pt x="1847" y="92"/>
                  <a:pt x="1853" y="88"/>
                  <a:pt x="1880" y="71"/>
                </a:cubicBezTo>
                <a:cubicBezTo>
                  <a:pt x="1907" y="55"/>
                  <a:pt x="1954" y="10"/>
                  <a:pt x="1987" y="5"/>
                </a:cubicBezTo>
                <a:cubicBezTo>
                  <a:pt x="2020" y="0"/>
                  <a:pt x="2050" y="27"/>
                  <a:pt x="2076" y="40"/>
                </a:cubicBezTo>
                <a:cubicBezTo>
                  <a:pt x="2102" y="53"/>
                  <a:pt x="2122" y="71"/>
                  <a:pt x="2144" y="84"/>
                </a:cubicBezTo>
                <a:cubicBezTo>
                  <a:pt x="2166" y="97"/>
                  <a:pt x="2189" y="111"/>
                  <a:pt x="2208" y="120"/>
                </a:cubicBezTo>
                <a:cubicBezTo>
                  <a:pt x="2227" y="129"/>
                  <a:pt x="2246" y="134"/>
                  <a:pt x="2256" y="137"/>
                </a:cubicBezTo>
              </a:path>
            </a:pathLst>
          </a:custGeom>
          <a:noFill/>
          <a:ln w="1905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8" name="Freeform 47">
            <a:extLst>
              <a:ext uri="{FF2B5EF4-FFF2-40B4-BE49-F238E27FC236}">
                <a16:creationId xmlns:a16="http://schemas.microsoft.com/office/drawing/2014/main" id="{7B940EF1-8E57-AA4B-92F6-55FD652BE772}"/>
              </a:ext>
            </a:extLst>
          </p:cNvPr>
          <p:cNvSpPr>
            <a:spLocks/>
          </p:cNvSpPr>
          <p:nvPr/>
        </p:nvSpPr>
        <p:spPr bwMode="auto">
          <a:xfrm>
            <a:off x="7239000" y="2767014"/>
            <a:ext cx="2286000" cy="339725"/>
          </a:xfrm>
          <a:custGeom>
            <a:avLst/>
            <a:gdLst>
              <a:gd name="T0" fmla="*/ 0 w 1440"/>
              <a:gd name="T1" fmla="*/ 526713498 h 214"/>
              <a:gd name="T2" fmla="*/ 967740069 w 1440"/>
              <a:gd name="T3" fmla="*/ 526713498 h 214"/>
              <a:gd name="T4" fmla="*/ 1189513744 w 1440"/>
              <a:gd name="T5" fmla="*/ 476310388 h 214"/>
              <a:gd name="T6" fmla="*/ 1461690526 w 1440"/>
              <a:gd name="T7" fmla="*/ 163810953 h 214"/>
              <a:gd name="T8" fmla="*/ 1743948327 w 1440"/>
              <a:gd name="T9" fmla="*/ 2520950 h 214"/>
              <a:gd name="T10" fmla="*/ 1965722002 w 1440"/>
              <a:gd name="T11" fmla="*/ 173891575 h 214"/>
              <a:gd name="T12" fmla="*/ 2147483647 w 1440"/>
              <a:gd name="T13" fmla="*/ 456149143 h 214"/>
              <a:gd name="T14" fmla="*/ 2147483647 w 1440"/>
              <a:gd name="T15" fmla="*/ 526713498 h 214"/>
              <a:gd name="T16" fmla="*/ 2147483647 w 1440"/>
              <a:gd name="T17" fmla="*/ 526713498 h 214"/>
              <a:gd name="T18" fmla="*/ 2147483647 w 1440"/>
              <a:gd name="T19" fmla="*/ 526713498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0"/>
              <a:gd name="T31" fmla="*/ 0 h 214"/>
              <a:gd name="T32" fmla="*/ 1440 w 1440"/>
              <a:gd name="T33" fmla="*/ 214 h 2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0" h="214">
                <a:moveTo>
                  <a:pt x="0" y="209"/>
                </a:moveTo>
                <a:cubicBezTo>
                  <a:pt x="152" y="209"/>
                  <a:pt x="305" y="212"/>
                  <a:pt x="384" y="209"/>
                </a:cubicBezTo>
                <a:cubicBezTo>
                  <a:pt x="463" y="206"/>
                  <a:pt x="439" y="213"/>
                  <a:pt x="472" y="189"/>
                </a:cubicBezTo>
                <a:cubicBezTo>
                  <a:pt x="505" y="165"/>
                  <a:pt x="543" y="96"/>
                  <a:pt x="580" y="65"/>
                </a:cubicBezTo>
                <a:cubicBezTo>
                  <a:pt x="617" y="34"/>
                  <a:pt x="659" y="0"/>
                  <a:pt x="692" y="1"/>
                </a:cubicBezTo>
                <a:cubicBezTo>
                  <a:pt x="725" y="2"/>
                  <a:pt x="748" y="39"/>
                  <a:pt x="780" y="69"/>
                </a:cubicBezTo>
                <a:cubicBezTo>
                  <a:pt x="812" y="99"/>
                  <a:pt x="846" y="158"/>
                  <a:pt x="884" y="181"/>
                </a:cubicBezTo>
                <a:cubicBezTo>
                  <a:pt x="922" y="204"/>
                  <a:pt x="963" y="204"/>
                  <a:pt x="1008" y="209"/>
                </a:cubicBezTo>
                <a:cubicBezTo>
                  <a:pt x="1053" y="214"/>
                  <a:pt x="1080" y="209"/>
                  <a:pt x="1152" y="209"/>
                </a:cubicBezTo>
                <a:cubicBezTo>
                  <a:pt x="1224" y="209"/>
                  <a:pt x="1332" y="209"/>
                  <a:pt x="1440" y="209"/>
                </a:cubicBezTo>
              </a:path>
            </a:pathLst>
          </a:custGeom>
          <a:solidFill>
            <a:srgbClr val="FFCCFF"/>
          </a:solidFill>
          <a:ln w="19050" cap="flat" cmpd="sng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89" name="Freeform 48">
            <a:extLst>
              <a:ext uri="{FF2B5EF4-FFF2-40B4-BE49-F238E27FC236}">
                <a16:creationId xmlns:a16="http://schemas.microsoft.com/office/drawing/2014/main" id="{A53B4DDB-94A6-544B-815A-3CF556DA3A79}"/>
              </a:ext>
            </a:extLst>
          </p:cNvPr>
          <p:cNvSpPr>
            <a:spLocks/>
          </p:cNvSpPr>
          <p:nvPr/>
        </p:nvSpPr>
        <p:spPr bwMode="auto">
          <a:xfrm>
            <a:off x="5257800" y="1828801"/>
            <a:ext cx="2286000" cy="339725"/>
          </a:xfrm>
          <a:custGeom>
            <a:avLst/>
            <a:gdLst>
              <a:gd name="T0" fmla="*/ 0 w 1440"/>
              <a:gd name="T1" fmla="*/ 526713498 h 214"/>
              <a:gd name="T2" fmla="*/ 967740069 w 1440"/>
              <a:gd name="T3" fmla="*/ 526713498 h 214"/>
              <a:gd name="T4" fmla="*/ 1189513744 w 1440"/>
              <a:gd name="T5" fmla="*/ 476310388 h 214"/>
              <a:gd name="T6" fmla="*/ 1461690526 w 1440"/>
              <a:gd name="T7" fmla="*/ 163810953 h 214"/>
              <a:gd name="T8" fmla="*/ 1743948327 w 1440"/>
              <a:gd name="T9" fmla="*/ 2520950 h 214"/>
              <a:gd name="T10" fmla="*/ 1965722002 w 1440"/>
              <a:gd name="T11" fmla="*/ 173891575 h 214"/>
              <a:gd name="T12" fmla="*/ 2147483647 w 1440"/>
              <a:gd name="T13" fmla="*/ 456149143 h 214"/>
              <a:gd name="T14" fmla="*/ 2147483647 w 1440"/>
              <a:gd name="T15" fmla="*/ 526713498 h 214"/>
              <a:gd name="T16" fmla="*/ 2147483647 w 1440"/>
              <a:gd name="T17" fmla="*/ 526713498 h 214"/>
              <a:gd name="T18" fmla="*/ 2147483647 w 1440"/>
              <a:gd name="T19" fmla="*/ 526713498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0"/>
              <a:gd name="T31" fmla="*/ 0 h 214"/>
              <a:gd name="T32" fmla="*/ 1440 w 1440"/>
              <a:gd name="T33" fmla="*/ 214 h 2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0" h="214">
                <a:moveTo>
                  <a:pt x="0" y="209"/>
                </a:moveTo>
                <a:cubicBezTo>
                  <a:pt x="152" y="209"/>
                  <a:pt x="305" y="212"/>
                  <a:pt x="384" y="209"/>
                </a:cubicBezTo>
                <a:cubicBezTo>
                  <a:pt x="463" y="206"/>
                  <a:pt x="439" y="213"/>
                  <a:pt x="472" y="189"/>
                </a:cubicBezTo>
                <a:cubicBezTo>
                  <a:pt x="505" y="165"/>
                  <a:pt x="543" y="96"/>
                  <a:pt x="580" y="65"/>
                </a:cubicBezTo>
                <a:cubicBezTo>
                  <a:pt x="617" y="34"/>
                  <a:pt x="659" y="0"/>
                  <a:pt x="692" y="1"/>
                </a:cubicBezTo>
                <a:cubicBezTo>
                  <a:pt x="725" y="2"/>
                  <a:pt x="748" y="39"/>
                  <a:pt x="780" y="69"/>
                </a:cubicBezTo>
                <a:cubicBezTo>
                  <a:pt x="812" y="99"/>
                  <a:pt x="846" y="158"/>
                  <a:pt x="884" y="181"/>
                </a:cubicBezTo>
                <a:cubicBezTo>
                  <a:pt x="922" y="204"/>
                  <a:pt x="963" y="204"/>
                  <a:pt x="1008" y="209"/>
                </a:cubicBezTo>
                <a:cubicBezTo>
                  <a:pt x="1053" y="214"/>
                  <a:pt x="1080" y="209"/>
                  <a:pt x="1152" y="209"/>
                </a:cubicBezTo>
                <a:cubicBezTo>
                  <a:pt x="1224" y="209"/>
                  <a:pt x="1332" y="209"/>
                  <a:pt x="1440" y="209"/>
                </a:cubicBezTo>
              </a:path>
            </a:pathLst>
          </a:custGeom>
          <a:solidFill>
            <a:srgbClr val="FFCCFF"/>
          </a:solidFill>
          <a:ln w="19050" cap="flat" cmpd="sng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90" name="Text Box 49">
            <a:extLst>
              <a:ext uri="{FF2B5EF4-FFF2-40B4-BE49-F238E27FC236}">
                <a16:creationId xmlns:a16="http://schemas.microsoft.com/office/drawing/2014/main" id="{9D8E7C54-FB37-244C-BCE5-79293860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3426" y="1668463"/>
            <a:ext cx="396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t</a:t>
            </a:r>
            <a:r>
              <a:rPr lang="en-US" altLang="en-US" sz="2800" baseline="-25000">
                <a:latin typeface="Maiandra GD" panose="020E0502030308020204" pitchFamily="34" charset="77"/>
              </a:rPr>
              <a:t>1</a:t>
            </a:r>
          </a:p>
        </p:txBody>
      </p:sp>
      <p:sp>
        <p:nvSpPr>
          <p:cNvPr id="11291" name="Text Box 50">
            <a:extLst>
              <a:ext uri="{FF2B5EF4-FFF2-40B4-BE49-F238E27FC236}">
                <a16:creationId xmlns:a16="http://schemas.microsoft.com/office/drawing/2014/main" id="{C1C88E30-6B8E-AC48-B7AC-892DCAB3A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1200" y="2698751"/>
            <a:ext cx="438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t</a:t>
            </a:r>
            <a:r>
              <a:rPr lang="en-US" altLang="en-US" sz="2800" baseline="-25000">
                <a:latin typeface="Maiandra GD" panose="020E0502030308020204" pitchFamily="34" charset="77"/>
              </a:rPr>
              <a:t>2</a:t>
            </a:r>
          </a:p>
        </p:txBody>
      </p:sp>
      <p:graphicFrame>
        <p:nvGraphicFramePr>
          <p:cNvPr id="16" name="Object 16">
            <a:extLst>
              <a:ext uri="{FF2B5EF4-FFF2-40B4-BE49-F238E27FC236}">
                <a16:creationId xmlns:a16="http://schemas.microsoft.com/office/drawing/2014/main" id="{6D874CEE-56E8-A241-99A6-9B1275A4E4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6" y="1676400"/>
          <a:ext cx="2601913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699700" imgH="9944100" progId="Equation.DSMT4">
                  <p:embed/>
                </p:oleObj>
              </mc:Choice>
              <mc:Fallback>
                <p:oleObj name="Equation" r:id="rId4" imgW="35699700" imgH="9944100" progId="Equation.DSMT4">
                  <p:embed/>
                  <p:pic>
                    <p:nvPicPr>
                      <p:cNvPr id="16" name="Object 16">
                        <a:extLst>
                          <a:ext uri="{FF2B5EF4-FFF2-40B4-BE49-F238E27FC236}">
                            <a16:creationId xmlns:a16="http://schemas.microsoft.com/office/drawing/2014/main" id="{6D874CEE-56E8-A241-99A6-9B1275A4E4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6" y="1676400"/>
                        <a:ext cx="2601913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7">
            <a:extLst>
              <a:ext uri="{FF2B5EF4-FFF2-40B4-BE49-F238E27FC236}">
                <a16:creationId xmlns:a16="http://schemas.microsoft.com/office/drawing/2014/main" id="{CA013D5D-195B-E744-92A9-970609EA31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1476" y="4619625"/>
          <a:ext cx="23733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9260800" imgH="9944100" progId="Equation.DSMT4">
                  <p:embed/>
                </p:oleObj>
              </mc:Choice>
              <mc:Fallback>
                <p:oleObj name="Equation" r:id="rId6" imgW="29260800" imgH="9944100" progId="Equation.DSMT4">
                  <p:embed/>
                  <p:pic>
                    <p:nvPicPr>
                      <p:cNvPr id="17" name="Object 17">
                        <a:extLst>
                          <a:ext uri="{FF2B5EF4-FFF2-40B4-BE49-F238E27FC236}">
                            <a16:creationId xmlns:a16="http://schemas.microsoft.com/office/drawing/2014/main" id="{CA013D5D-195B-E744-92A9-970609EA31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1476" y="4619625"/>
                        <a:ext cx="2373313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8">
            <a:extLst>
              <a:ext uri="{FF2B5EF4-FFF2-40B4-BE49-F238E27FC236}">
                <a16:creationId xmlns:a16="http://schemas.microsoft.com/office/drawing/2014/main" id="{E25642DD-4393-B64A-9345-AFFA313FCB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89550" y="779464"/>
          <a:ext cx="2465388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597600" imgH="8483600" progId="Equation.DSMT4">
                  <p:embed/>
                </p:oleObj>
              </mc:Choice>
              <mc:Fallback>
                <p:oleObj name="Equation" r:id="rId8" imgW="31597600" imgH="8483600" progId="Equation.DSMT4">
                  <p:embed/>
                  <p:pic>
                    <p:nvPicPr>
                      <p:cNvPr id="18" name="Object 18">
                        <a:extLst>
                          <a:ext uri="{FF2B5EF4-FFF2-40B4-BE49-F238E27FC236}">
                            <a16:creationId xmlns:a16="http://schemas.microsoft.com/office/drawing/2014/main" id="{E25642DD-4393-B64A-9345-AFFA313FCB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9550" y="779464"/>
                        <a:ext cx="2465388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9">
            <a:extLst>
              <a:ext uri="{FF2B5EF4-FFF2-40B4-BE49-F238E27FC236}">
                <a16:creationId xmlns:a16="http://schemas.microsoft.com/office/drawing/2014/main" id="{28FF3713-8002-9B43-BF16-D8A9556433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2513014"/>
          <a:ext cx="3284538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5059600" imgH="9944100" progId="Equation.DSMT4">
                  <p:embed/>
                </p:oleObj>
              </mc:Choice>
              <mc:Fallback>
                <p:oleObj name="Equation" r:id="rId10" imgW="45059600" imgH="9944100" progId="Equation.DSMT4">
                  <p:embed/>
                  <p:pic>
                    <p:nvPicPr>
                      <p:cNvPr id="3" name="Object 19">
                        <a:extLst>
                          <a:ext uri="{FF2B5EF4-FFF2-40B4-BE49-F238E27FC236}">
                            <a16:creationId xmlns:a16="http://schemas.microsoft.com/office/drawing/2014/main" id="{28FF3713-8002-9B43-BF16-D8A9556433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513014"/>
                        <a:ext cx="3284538" cy="72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20">
            <a:extLst>
              <a:ext uri="{FF2B5EF4-FFF2-40B4-BE49-F238E27FC236}">
                <a16:creationId xmlns:a16="http://schemas.microsoft.com/office/drawing/2014/main" id="{8F9B775B-1608-3E4E-A473-20A0646C47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6" y="3929063"/>
          <a:ext cx="157797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653500" imgH="9067800" progId="Equation.DSMT4">
                  <p:embed/>
                </p:oleObj>
              </mc:Choice>
              <mc:Fallback>
                <p:oleObj name="Equation" r:id="rId12" imgW="21653500" imgH="9067800" progId="Equation.DSMT4">
                  <p:embed/>
                  <p:pic>
                    <p:nvPicPr>
                      <p:cNvPr id="4" name="Object 20">
                        <a:extLst>
                          <a:ext uri="{FF2B5EF4-FFF2-40B4-BE49-F238E27FC236}">
                            <a16:creationId xmlns:a16="http://schemas.microsoft.com/office/drawing/2014/main" id="{8F9B775B-1608-3E4E-A473-20A0646C47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6" y="3929063"/>
                        <a:ext cx="1577975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1">
            <a:extLst>
              <a:ext uri="{FF2B5EF4-FFF2-40B4-BE49-F238E27FC236}">
                <a16:creationId xmlns:a16="http://schemas.microsoft.com/office/drawing/2014/main" id="{DB441400-7914-7149-AFBA-3F23290851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3268663"/>
          <a:ext cx="34353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7104300" imgH="9067800" progId="Equation.DSMT4">
                  <p:embed/>
                </p:oleObj>
              </mc:Choice>
              <mc:Fallback>
                <p:oleObj name="Equation" r:id="rId14" imgW="47104300" imgH="9067800" progId="Equation.DSMT4">
                  <p:embed/>
                  <p:pic>
                    <p:nvPicPr>
                      <p:cNvPr id="5" name="Object 21">
                        <a:extLst>
                          <a:ext uri="{FF2B5EF4-FFF2-40B4-BE49-F238E27FC236}">
                            <a16:creationId xmlns:a16="http://schemas.microsoft.com/office/drawing/2014/main" id="{DB441400-7914-7149-AFBA-3F23290851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268663"/>
                        <a:ext cx="343535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2">
            <a:extLst>
              <a:ext uri="{FF2B5EF4-FFF2-40B4-BE49-F238E27FC236}">
                <a16:creationId xmlns:a16="http://schemas.microsoft.com/office/drawing/2014/main" id="{90C367EA-2226-AE40-AC5A-61E900C22B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9575" y="5618164"/>
          <a:ext cx="2490788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0721300" imgH="9652000" progId="Equation.DSMT4">
                  <p:embed/>
                </p:oleObj>
              </mc:Choice>
              <mc:Fallback>
                <p:oleObj name="Equation" r:id="rId16" imgW="30721300" imgH="9652000" progId="Equation.DSMT4">
                  <p:embed/>
                  <p:pic>
                    <p:nvPicPr>
                      <p:cNvPr id="6" name="Object 22">
                        <a:extLst>
                          <a:ext uri="{FF2B5EF4-FFF2-40B4-BE49-F238E27FC236}">
                            <a16:creationId xmlns:a16="http://schemas.microsoft.com/office/drawing/2014/main" id="{90C367EA-2226-AE40-AC5A-61E900C22B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5618164"/>
                        <a:ext cx="2490788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3">
            <a:extLst>
              <a:ext uri="{FF2B5EF4-FFF2-40B4-BE49-F238E27FC236}">
                <a16:creationId xmlns:a16="http://schemas.microsoft.com/office/drawing/2014/main" id="{A5544870-9900-F24B-BF34-EBD9940F98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0576" y="4524375"/>
          <a:ext cx="279876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4518600" imgH="11112500" progId="Equation.DSMT4">
                  <p:embed/>
                </p:oleObj>
              </mc:Choice>
              <mc:Fallback>
                <p:oleObj name="Equation" r:id="rId18" imgW="34518600" imgH="11112500" progId="Equation.DSMT4">
                  <p:embed/>
                  <p:pic>
                    <p:nvPicPr>
                      <p:cNvPr id="7" name="Object 23">
                        <a:extLst>
                          <a:ext uri="{FF2B5EF4-FFF2-40B4-BE49-F238E27FC236}">
                            <a16:creationId xmlns:a16="http://schemas.microsoft.com/office/drawing/2014/main" id="{A5544870-9900-F24B-BF34-EBD9940F98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0576" y="4524375"/>
                        <a:ext cx="2798763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4">
            <a:extLst>
              <a:ext uri="{FF2B5EF4-FFF2-40B4-BE49-F238E27FC236}">
                <a16:creationId xmlns:a16="http://schemas.microsoft.com/office/drawing/2014/main" id="{543429C8-A27C-EA42-88A4-537487E056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54976" y="817563"/>
          <a:ext cx="854075" cy="37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0528300" imgH="4686300" progId="Equation.DSMT4">
                  <p:embed/>
                </p:oleObj>
              </mc:Choice>
              <mc:Fallback>
                <p:oleObj name="Equation" r:id="rId20" imgW="10528300" imgH="4686300" progId="Equation.DSMT4">
                  <p:embed/>
                  <p:pic>
                    <p:nvPicPr>
                      <p:cNvPr id="8" name="Object 24">
                        <a:extLst>
                          <a:ext uri="{FF2B5EF4-FFF2-40B4-BE49-F238E27FC236}">
                            <a16:creationId xmlns:a16="http://schemas.microsoft.com/office/drawing/2014/main" id="{543429C8-A27C-EA42-88A4-537487E056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4976" y="817563"/>
                        <a:ext cx="854075" cy="37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5">
            <a:extLst>
              <a:ext uri="{FF2B5EF4-FFF2-40B4-BE49-F238E27FC236}">
                <a16:creationId xmlns:a16="http://schemas.microsoft.com/office/drawing/2014/main" id="{48589BF8-6BB2-4B4F-9213-4E3B3CBB17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26401" y="1081088"/>
          <a:ext cx="1565275" cy="73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9304000" imgH="9067800" progId="Equation.DSMT4">
                  <p:embed/>
                </p:oleObj>
              </mc:Choice>
              <mc:Fallback>
                <p:oleObj name="Equation" r:id="rId22" imgW="19304000" imgH="9067800" progId="Equation.DSMT4">
                  <p:embed/>
                  <p:pic>
                    <p:nvPicPr>
                      <p:cNvPr id="9" name="Object 25">
                        <a:extLst>
                          <a:ext uri="{FF2B5EF4-FFF2-40B4-BE49-F238E27FC236}">
                            <a16:creationId xmlns:a16="http://schemas.microsoft.com/office/drawing/2014/main" id="{48589BF8-6BB2-4B4F-9213-4E3B3CBB17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26401" y="1081088"/>
                        <a:ext cx="1565275" cy="735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2" name="Rectangle 26">
            <a:extLst>
              <a:ext uri="{FF2B5EF4-FFF2-40B4-BE49-F238E27FC236}">
                <a16:creationId xmlns:a16="http://schemas.microsoft.com/office/drawing/2014/main" id="{B7722BCB-21B2-1248-AA73-F3966FE98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8738" y="774701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/>
              <a:t>momentum</a:t>
            </a:r>
          </a:p>
        </p:txBody>
      </p:sp>
      <p:sp>
        <p:nvSpPr>
          <p:cNvPr id="2421787" name="Rectangle 27">
            <a:extLst>
              <a:ext uri="{FF2B5EF4-FFF2-40B4-BE49-F238E27FC236}">
                <a16:creationId xmlns:a16="http://schemas.microsoft.com/office/drawing/2014/main" id="{7ED8FB7C-4B49-9A40-A0F6-C03A0C1BC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5975" y="1239838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/>
              <a:t>force</a:t>
            </a:r>
          </a:p>
        </p:txBody>
      </p:sp>
      <p:graphicFrame>
        <p:nvGraphicFramePr>
          <p:cNvPr id="10" name="Object 29">
            <a:extLst>
              <a:ext uri="{FF2B5EF4-FFF2-40B4-BE49-F238E27FC236}">
                <a16:creationId xmlns:a16="http://schemas.microsoft.com/office/drawing/2014/main" id="{FB52B64B-3975-2946-AC67-BE9531818B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60826" y="4591050"/>
          <a:ext cx="18018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2237700" imgH="9944100" progId="Equation.DSMT4">
                  <p:embed/>
                </p:oleObj>
              </mc:Choice>
              <mc:Fallback>
                <p:oleObj name="Equation" r:id="rId24" imgW="22237700" imgH="9944100" progId="Equation.DSMT4">
                  <p:embed/>
                  <p:pic>
                    <p:nvPicPr>
                      <p:cNvPr id="10" name="Object 29">
                        <a:extLst>
                          <a:ext uri="{FF2B5EF4-FFF2-40B4-BE49-F238E27FC236}">
                            <a16:creationId xmlns:a16="http://schemas.microsoft.com/office/drawing/2014/main" id="{FB52B64B-3975-2946-AC67-BE9531818B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0826" y="4591050"/>
                        <a:ext cx="1801813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0">
            <a:extLst>
              <a:ext uri="{FF2B5EF4-FFF2-40B4-BE49-F238E27FC236}">
                <a16:creationId xmlns:a16="http://schemas.microsoft.com/office/drawing/2014/main" id="{6922ED4B-D4D7-B243-94D4-3B76B59953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44939" y="5618164"/>
          <a:ext cx="185102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2821900" imgH="9652000" progId="Equation.DSMT4">
                  <p:embed/>
                </p:oleObj>
              </mc:Choice>
              <mc:Fallback>
                <p:oleObj name="Equation" r:id="rId26" imgW="22821900" imgH="9652000" progId="Equation.DSMT4">
                  <p:embed/>
                  <p:pic>
                    <p:nvPicPr>
                      <p:cNvPr id="11" name="Object 30">
                        <a:extLst>
                          <a:ext uri="{FF2B5EF4-FFF2-40B4-BE49-F238E27FC236}">
                            <a16:creationId xmlns:a16="http://schemas.microsoft.com/office/drawing/2014/main" id="{6922ED4B-D4D7-B243-94D4-3B76B59953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4939" y="5618164"/>
                        <a:ext cx="1851025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31">
            <a:extLst>
              <a:ext uri="{FF2B5EF4-FFF2-40B4-BE49-F238E27FC236}">
                <a16:creationId xmlns:a16="http://schemas.microsoft.com/office/drawing/2014/main" id="{C399AF0C-3029-DA44-B14E-540CEE8A03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7050" y="5651501"/>
          <a:ext cx="1257300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5506700" imgH="9067800" progId="Equation.DSMT4">
                  <p:embed/>
                </p:oleObj>
              </mc:Choice>
              <mc:Fallback>
                <p:oleObj name="Equation" r:id="rId28" imgW="15506700" imgH="9067800" progId="Equation.DSMT4">
                  <p:embed/>
                  <p:pic>
                    <p:nvPicPr>
                      <p:cNvPr id="12" name="Object 31">
                        <a:extLst>
                          <a:ext uri="{FF2B5EF4-FFF2-40B4-BE49-F238E27FC236}">
                            <a16:creationId xmlns:a16="http://schemas.microsoft.com/office/drawing/2014/main" id="{C399AF0C-3029-DA44-B14E-540CEE8A03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050" y="5651501"/>
                        <a:ext cx="1257300" cy="73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2">
            <a:extLst>
              <a:ext uri="{FF2B5EF4-FFF2-40B4-BE49-F238E27FC236}">
                <a16:creationId xmlns:a16="http://schemas.microsoft.com/office/drawing/2014/main" id="{37AB3328-2DCD-884A-9456-433F784D3C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4464" y="5513389"/>
          <a:ext cx="232568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8676600" imgH="11696700" progId="Equation.DSMT4">
                  <p:embed/>
                </p:oleObj>
              </mc:Choice>
              <mc:Fallback>
                <p:oleObj name="Equation" r:id="rId30" imgW="28676600" imgH="11696700" progId="Equation.DSMT4">
                  <p:embed/>
                  <p:pic>
                    <p:nvPicPr>
                      <p:cNvPr id="13" name="Object 32">
                        <a:extLst>
                          <a:ext uri="{FF2B5EF4-FFF2-40B4-BE49-F238E27FC236}">
                            <a16:creationId xmlns:a16="http://schemas.microsoft.com/office/drawing/2014/main" id="{37AB3328-2DCD-884A-9456-433F784D3C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4464" y="5513389"/>
                        <a:ext cx="2325687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Group Velocity for a Given 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566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178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4">
            <a:extLst>
              <a:ext uri="{FF2B5EF4-FFF2-40B4-BE49-F238E27FC236}">
                <a16:creationId xmlns:a16="http://schemas.microsoft.com/office/drawing/2014/main" id="{C398CA41-9D16-5947-8981-E44D142D5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411480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2294" name="Freeform 10">
            <a:extLst>
              <a:ext uri="{FF2B5EF4-FFF2-40B4-BE49-F238E27FC236}">
                <a16:creationId xmlns:a16="http://schemas.microsoft.com/office/drawing/2014/main" id="{073F098D-AC75-6E4E-9290-F9392B05C597}"/>
              </a:ext>
            </a:extLst>
          </p:cNvPr>
          <p:cNvSpPr>
            <a:spLocks/>
          </p:cNvSpPr>
          <p:nvPr/>
        </p:nvSpPr>
        <p:spPr bwMode="auto">
          <a:xfrm>
            <a:off x="4191000" y="2114550"/>
            <a:ext cx="3841750" cy="457200"/>
          </a:xfrm>
          <a:custGeom>
            <a:avLst/>
            <a:gdLst>
              <a:gd name="T0" fmla="*/ 0 w 1344"/>
              <a:gd name="T1" fmla="*/ 0 h 192"/>
              <a:gd name="T2" fmla="*/ 1568774755 w 1344"/>
              <a:gd name="T3" fmla="*/ 0 h 192"/>
              <a:gd name="T4" fmla="*/ 1568774755 w 1344"/>
              <a:gd name="T5" fmla="*/ 1088707452 h 192"/>
              <a:gd name="T6" fmla="*/ 2147483647 w 1344"/>
              <a:gd name="T7" fmla="*/ 1088707452 h 192"/>
              <a:gd name="T8" fmla="*/ 2147483647 w 1344"/>
              <a:gd name="T9" fmla="*/ 0 h 192"/>
              <a:gd name="T10" fmla="*/ 2147483647 w 1344"/>
              <a:gd name="T11" fmla="*/ 0 h 192"/>
              <a:gd name="T12" fmla="*/ 2147483647 w 1344"/>
              <a:gd name="T13" fmla="*/ 1088707452 h 192"/>
              <a:gd name="T14" fmla="*/ 2147483647 w 1344"/>
              <a:gd name="T15" fmla="*/ 1088707452 h 192"/>
              <a:gd name="T16" fmla="*/ 2147483647 w 1344"/>
              <a:gd name="T17" fmla="*/ 0 h 192"/>
              <a:gd name="T18" fmla="*/ 2147483647 w 1344"/>
              <a:gd name="T19" fmla="*/ 0 h 192"/>
              <a:gd name="T20" fmla="*/ 2147483647 w 1344"/>
              <a:gd name="T21" fmla="*/ 1088707452 h 192"/>
              <a:gd name="T22" fmla="*/ 2147483647 w 1344"/>
              <a:gd name="T23" fmla="*/ 1088707452 h 192"/>
              <a:gd name="T24" fmla="*/ 2147483647 w 1344"/>
              <a:gd name="T25" fmla="*/ 0 h 192"/>
              <a:gd name="T26" fmla="*/ 2147483647 w 1344"/>
              <a:gd name="T27" fmla="*/ 0 h 192"/>
              <a:gd name="T28" fmla="*/ 2147483647 w 1344"/>
              <a:gd name="T29" fmla="*/ 1088707452 h 192"/>
              <a:gd name="T30" fmla="*/ 2147483647 w 1344"/>
              <a:gd name="T31" fmla="*/ 1088707452 h 192"/>
              <a:gd name="T32" fmla="*/ 2147483647 w 1344"/>
              <a:gd name="T33" fmla="*/ 0 h 192"/>
              <a:gd name="T34" fmla="*/ 2147483647 w 1344"/>
              <a:gd name="T35" fmla="*/ 0 h 1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44"/>
              <a:gd name="T55" fmla="*/ 0 h 192"/>
              <a:gd name="T56" fmla="*/ 1344 w 1344"/>
              <a:gd name="T57" fmla="*/ 192 h 1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44" h="192">
                <a:moveTo>
                  <a:pt x="0" y="0"/>
                </a:moveTo>
                <a:lnTo>
                  <a:pt x="192" y="0"/>
                </a:lnTo>
                <a:lnTo>
                  <a:pt x="192" y="192"/>
                </a:lnTo>
                <a:lnTo>
                  <a:pt x="288" y="192"/>
                </a:lnTo>
                <a:lnTo>
                  <a:pt x="288" y="0"/>
                </a:lnTo>
                <a:lnTo>
                  <a:pt x="480" y="0"/>
                </a:lnTo>
                <a:lnTo>
                  <a:pt x="480" y="192"/>
                </a:lnTo>
                <a:lnTo>
                  <a:pt x="576" y="192"/>
                </a:lnTo>
                <a:lnTo>
                  <a:pt x="576" y="0"/>
                </a:lnTo>
                <a:lnTo>
                  <a:pt x="768" y="0"/>
                </a:lnTo>
                <a:lnTo>
                  <a:pt x="768" y="192"/>
                </a:lnTo>
                <a:lnTo>
                  <a:pt x="864" y="192"/>
                </a:lnTo>
                <a:lnTo>
                  <a:pt x="864" y="0"/>
                </a:lnTo>
                <a:lnTo>
                  <a:pt x="1056" y="0"/>
                </a:lnTo>
                <a:lnTo>
                  <a:pt x="1056" y="192"/>
                </a:lnTo>
                <a:lnTo>
                  <a:pt x="1152" y="192"/>
                </a:lnTo>
                <a:lnTo>
                  <a:pt x="1152" y="0"/>
                </a:lnTo>
                <a:lnTo>
                  <a:pt x="134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Freeform 11">
            <a:extLst>
              <a:ext uri="{FF2B5EF4-FFF2-40B4-BE49-F238E27FC236}">
                <a16:creationId xmlns:a16="http://schemas.microsoft.com/office/drawing/2014/main" id="{0C6DAF34-E1EA-B54E-B87C-0CBA6A14CDD5}"/>
              </a:ext>
            </a:extLst>
          </p:cNvPr>
          <p:cNvSpPr>
            <a:spLocks/>
          </p:cNvSpPr>
          <p:nvPr/>
        </p:nvSpPr>
        <p:spPr bwMode="auto">
          <a:xfrm>
            <a:off x="5378450" y="1428751"/>
            <a:ext cx="2286000" cy="339725"/>
          </a:xfrm>
          <a:custGeom>
            <a:avLst/>
            <a:gdLst>
              <a:gd name="T0" fmla="*/ 0 w 1440"/>
              <a:gd name="T1" fmla="*/ 526713498 h 214"/>
              <a:gd name="T2" fmla="*/ 967740069 w 1440"/>
              <a:gd name="T3" fmla="*/ 526713498 h 214"/>
              <a:gd name="T4" fmla="*/ 1189513744 w 1440"/>
              <a:gd name="T5" fmla="*/ 476310388 h 214"/>
              <a:gd name="T6" fmla="*/ 1461690526 w 1440"/>
              <a:gd name="T7" fmla="*/ 163810953 h 214"/>
              <a:gd name="T8" fmla="*/ 1743948327 w 1440"/>
              <a:gd name="T9" fmla="*/ 2520950 h 214"/>
              <a:gd name="T10" fmla="*/ 1965722002 w 1440"/>
              <a:gd name="T11" fmla="*/ 173891575 h 214"/>
              <a:gd name="T12" fmla="*/ 2147483647 w 1440"/>
              <a:gd name="T13" fmla="*/ 456149143 h 214"/>
              <a:gd name="T14" fmla="*/ 2147483647 w 1440"/>
              <a:gd name="T15" fmla="*/ 526713498 h 214"/>
              <a:gd name="T16" fmla="*/ 2147483647 w 1440"/>
              <a:gd name="T17" fmla="*/ 526713498 h 214"/>
              <a:gd name="T18" fmla="*/ 2147483647 w 1440"/>
              <a:gd name="T19" fmla="*/ 526713498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0"/>
              <a:gd name="T31" fmla="*/ 0 h 214"/>
              <a:gd name="T32" fmla="*/ 1440 w 1440"/>
              <a:gd name="T33" fmla="*/ 214 h 2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0" h="214">
                <a:moveTo>
                  <a:pt x="0" y="209"/>
                </a:moveTo>
                <a:cubicBezTo>
                  <a:pt x="152" y="209"/>
                  <a:pt x="305" y="212"/>
                  <a:pt x="384" y="209"/>
                </a:cubicBezTo>
                <a:cubicBezTo>
                  <a:pt x="463" y="206"/>
                  <a:pt x="439" y="213"/>
                  <a:pt x="472" y="189"/>
                </a:cubicBezTo>
                <a:cubicBezTo>
                  <a:pt x="505" y="165"/>
                  <a:pt x="543" y="96"/>
                  <a:pt x="580" y="65"/>
                </a:cubicBezTo>
                <a:cubicBezTo>
                  <a:pt x="617" y="34"/>
                  <a:pt x="659" y="0"/>
                  <a:pt x="692" y="1"/>
                </a:cubicBezTo>
                <a:cubicBezTo>
                  <a:pt x="725" y="2"/>
                  <a:pt x="748" y="39"/>
                  <a:pt x="780" y="69"/>
                </a:cubicBezTo>
                <a:cubicBezTo>
                  <a:pt x="812" y="99"/>
                  <a:pt x="846" y="158"/>
                  <a:pt x="884" y="181"/>
                </a:cubicBezTo>
                <a:cubicBezTo>
                  <a:pt x="922" y="204"/>
                  <a:pt x="963" y="204"/>
                  <a:pt x="1008" y="209"/>
                </a:cubicBezTo>
                <a:cubicBezTo>
                  <a:pt x="1053" y="214"/>
                  <a:pt x="1080" y="209"/>
                  <a:pt x="1152" y="209"/>
                </a:cubicBezTo>
                <a:cubicBezTo>
                  <a:pt x="1224" y="209"/>
                  <a:pt x="1332" y="209"/>
                  <a:pt x="1440" y="209"/>
                </a:cubicBezTo>
              </a:path>
            </a:pathLst>
          </a:custGeom>
          <a:noFill/>
          <a:ln w="19050" cap="flat" cmpd="sng">
            <a:solidFill>
              <a:srgbClr val="FF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Freeform 12">
            <a:extLst>
              <a:ext uri="{FF2B5EF4-FFF2-40B4-BE49-F238E27FC236}">
                <a16:creationId xmlns:a16="http://schemas.microsoft.com/office/drawing/2014/main" id="{7F69F805-2349-BC42-BC7C-FC46F56A8D82}"/>
              </a:ext>
            </a:extLst>
          </p:cNvPr>
          <p:cNvSpPr>
            <a:spLocks/>
          </p:cNvSpPr>
          <p:nvPr/>
        </p:nvSpPr>
        <p:spPr bwMode="auto">
          <a:xfrm>
            <a:off x="4083050" y="1428751"/>
            <a:ext cx="2286000" cy="339725"/>
          </a:xfrm>
          <a:custGeom>
            <a:avLst/>
            <a:gdLst>
              <a:gd name="T0" fmla="*/ 0 w 1440"/>
              <a:gd name="T1" fmla="*/ 526713498 h 214"/>
              <a:gd name="T2" fmla="*/ 967740069 w 1440"/>
              <a:gd name="T3" fmla="*/ 526713498 h 214"/>
              <a:gd name="T4" fmla="*/ 1189513744 w 1440"/>
              <a:gd name="T5" fmla="*/ 476310388 h 214"/>
              <a:gd name="T6" fmla="*/ 1461690526 w 1440"/>
              <a:gd name="T7" fmla="*/ 163810953 h 214"/>
              <a:gd name="T8" fmla="*/ 1743948327 w 1440"/>
              <a:gd name="T9" fmla="*/ 2520950 h 214"/>
              <a:gd name="T10" fmla="*/ 1965722002 w 1440"/>
              <a:gd name="T11" fmla="*/ 173891575 h 214"/>
              <a:gd name="T12" fmla="*/ 2147483647 w 1440"/>
              <a:gd name="T13" fmla="*/ 456149143 h 214"/>
              <a:gd name="T14" fmla="*/ 2147483647 w 1440"/>
              <a:gd name="T15" fmla="*/ 526713498 h 214"/>
              <a:gd name="T16" fmla="*/ 2147483647 w 1440"/>
              <a:gd name="T17" fmla="*/ 526713498 h 214"/>
              <a:gd name="T18" fmla="*/ 2147483647 w 1440"/>
              <a:gd name="T19" fmla="*/ 526713498 h 2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0"/>
              <a:gd name="T31" fmla="*/ 0 h 214"/>
              <a:gd name="T32" fmla="*/ 1440 w 1440"/>
              <a:gd name="T33" fmla="*/ 214 h 2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0" h="214">
                <a:moveTo>
                  <a:pt x="0" y="209"/>
                </a:moveTo>
                <a:cubicBezTo>
                  <a:pt x="152" y="209"/>
                  <a:pt x="305" y="212"/>
                  <a:pt x="384" y="209"/>
                </a:cubicBezTo>
                <a:cubicBezTo>
                  <a:pt x="463" y="206"/>
                  <a:pt x="439" y="213"/>
                  <a:pt x="472" y="189"/>
                </a:cubicBezTo>
                <a:cubicBezTo>
                  <a:pt x="505" y="165"/>
                  <a:pt x="543" y="96"/>
                  <a:pt x="580" y="65"/>
                </a:cubicBezTo>
                <a:cubicBezTo>
                  <a:pt x="617" y="34"/>
                  <a:pt x="659" y="0"/>
                  <a:pt x="692" y="1"/>
                </a:cubicBezTo>
                <a:cubicBezTo>
                  <a:pt x="725" y="2"/>
                  <a:pt x="748" y="39"/>
                  <a:pt x="780" y="69"/>
                </a:cubicBezTo>
                <a:cubicBezTo>
                  <a:pt x="812" y="99"/>
                  <a:pt x="846" y="158"/>
                  <a:pt x="884" y="181"/>
                </a:cubicBezTo>
                <a:cubicBezTo>
                  <a:pt x="922" y="204"/>
                  <a:pt x="963" y="204"/>
                  <a:pt x="1008" y="209"/>
                </a:cubicBezTo>
                <a:cubicBezTo>
                  <a:pt x="1053" y="214"/>
                  <a:pt x="1080" y="209"/>
                  <a:pt x="1152" y="209"/>
                </a:cubicBezTo>
                <a:cubicBezTo>
                  <a:pt x="1224" y="209"/>
                  <a:pt x="1332" y="209"/>
                  <a:pt x="1440" y="209"/>
                </a:cubicBezTo>
              </a:path>
            </a:pathLst>
          </a:custGeom>
          <a:noFill/>
          <a:ln w="19050" cap="flat" cmpd="sng">
            <a:solidFill>
              <a:srgbClr val="FF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290" name="Object 9">
            <a:extLst>
              <a:ext uri="{FF2B5EF4-FFF2-40B4-BE49-F238E27FC236}">
                <a16:creationId xmlns:a16="http://schemas.microsoft.com/office/drawing/2014/main" id="{8F1CD93E-EC4E-F849-A043-290FA14E9C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6363" y="5005389"/>
          <a:ext cx="18589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843500" imgH="9067800" progId="Equation.DSMT4">
                  <p:embed/>
                </p:oleObj>
              </mc:Choice>
              <mc:Fallback>
                <p:oleObj name="Equation" r:id="rId2" imgW="17843500" imgH="9067800" progId="Equation.DSMT4">
                  <p:embed/>
                  <p:pic>
                    <p:nvPicPr>
                      <p:cNvPr id="12290" name="Object 9">
                        <a:extLst>
                          <a:ext uri="{FF2B5EF4-FFF2-40B4-BE49-F238E27FC236}">
                            <a16:creationId xmlns:a16="http://schemas.microsoft.com/office/drawing/2014/main" id="{8F1CD93E-EC4E-F849-A043-290FA14E9C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6363" y="5005389"/>
                        <a:ext cx="1858962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10">
            <a:extLst>
              <a:ext uri="{FF2B5EF4-FFF2-40B4-BE49-F238E27FC236}">
                <a16:creationId xmlns:a16="http://schemas.microsoft.com/office/drawing/2014/main" id="{FF0EC534-2FD4-3B48-B95E-2E9F82D56B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39100" y="4972050"/>
          <a:ext cx="19812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485100" imgH="9652000" progId="Equation.DSMT4">
                  <p:embed/>
                </p:oleObj>
              </mc:Choice>
              <mc:Fallback>
                <p:oleObj name="Equation" r:id="rId4" imgW="20485100" imgH="9652000" progId="Equation.DSMT4">
                  <p:embed/>
                  <p:pic>
                    <p:nvPicPr>
                      <p:cNvPr id="12291" name="Object 10">
                        <a:extLst>
                          <a:ext uri="{FF2B5EF4-FFF2-40B4-BE49-F238E27FC236}">
                            <a16:creationId xmlns:a16="http://schemas.microsoft.com/office/drawing/2014/main" id="{FF0EC534-2FD4-3B48-B95E-2E9F82D56B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9100" y="4972050"/>
                        <a:ext cx="19812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Text Box 20">
            <a:extLst>
              <a:ext uri="{FF2B5EF4-FFF2-40B4-BE49-F238E27FC236}">
                <a16:creationId xmlns:a16="http://schemas.microsoft.com/office/drawing/2014/main" id="{D6D7D85F-6043-7946-9C40-5FCE2757D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1700" y="3965576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2298" name="Line 21">
            <a:extLst>
              <a:ext uri="{FF2B5EF4-FFF2-40B4-BE49-F238E27FC236}">
                <a16:creationId xmlns:a16="http://schemas.microsoft.com/office/drawing/2014/main" id="{EA26D5AC-5653-C340-A33F-EAC55246659B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9089232" y="2734470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22">
            <a:extLst>
              <a:ext uri="{FF2B5EF4-FFF2-40B4-BE49-F238E27FC236}">
                <a16:creationId xmlns:a16="http://schemas.microsoft.com/office/drawing/2014/main" id="{93A1E6C2-3FD3-BF47-810D-69DA30F069C9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7939088" y="3997325"/>
            <a:ext cx="1752600" cy="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2C6BBAC4-E58C-2A43-B4F9-A88254C0B42E}"/>
              </a:ext>
            </a:extLst>
          </p:cNvPr>
          <p:cNvSpPr>
            <a:spLocks/>
          </p:cNvSpPr>
          <p:nvPr/>
        </p:nvSpPr>
        <p:spPr bwMode="auto">
          <a:xfrm>
            <a:off x="8020050" y="3467100"/>
            <a:ext cx="1600200" cy="977900"/>
          </a:xfrm>
          <a:custGeom>
            <a:avLst/>
            <a:gdLst>
              <a:gd name="T0" fmla="*/ 0 w 1008"/>
              <a:gd name="T1" fmla="*/ 1532254790 h 616"/>
              <a:gd name="T2" fmla="*/ 282257531 w 1008"/>
              <a:gd name="T3" fmla="*/ 1411287338 h 616"/>
              <a:gd name="T4" fmla="*/ 544353817 w 1008"/>
              <a:gd name="T5" fmla="*/ 1129029949 h 616"/>
              <a:gd name="T6" fmla="*/ 705643778 w 1008"/>
              <a:gd name="T7" fmla="*/ 745966153 h 616"/>
              <a:gd name="T8" fmla="*/ 846772692 w 1008"/>
              <a:gd name="T9" fmla="*/ 425907230 h 616"/>
              <a:gd name="T10" fmla="*/ 947578917 w 1008"/>
              <a:gd name="T11" fmla="*/ 224294710 h 616"/>
              <a:gd name="T12" fmla="*/ 1108868878 w 1008"/>
              <a:gd name="T13" fmla="*/ 63004700 h 616"/>
              <a:gd name="T14" fmla="*/ 1391126310 w 1008"/>
              <a:gd name="T15" fmla="*/ 2520950 h 616"/>
              <a:gd name="T16" fmla="*/ 1653222496 w 1008"/>
              <a:gd name="T17" fmla="*/ 83165942 h 616"/>
              <a:gd name="T18" fmla="*/ 1633061251 w 1008"/>
              <a:gd name="T19" fmla="*/ 83165942 h 616"/>
              <a:gd name="T20" fmla="*/ 1774190364 w 1008"/>
              <a:gd name="T21" fmla="*/ 244455952 h 616"/>
              <a:gd name="T22" fmla="*/ 1854835345 w 1008"/>
              <a:gd name="T23" fmla="*/ 526713440 h 616"/>
              <a:gd name="T24" fmla="*/ 1895157835 w 1008"/>
              <a:gd name="T25" fmla="*/ 766127395 h 616"/>
              <a:gd name="T26" fmla="*/ 1975802815 w 1008"/>
              <a:gd name="T27" fmla="*/ 1068546223 h 616"/>
              <a:gd name="T28" fmla="*/ 2137092776 w 1008"/>
              <a:gd name="T29" fmla="*/ 1350803612 h 616"/>
              <a:gd name="T30" fmla="*/ 2147483647 w 1008"/>
              <a:gd name="T31" fmla="*/ 1491932306 h 616"/>
              <a:gd name="T32" fmla="*/ 2147483647 w 1008"/>
              <a:gd name="T33" fmla="*/ 1552416032 h 6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08"/>
              <a:gd name="T52" fmla="*/ 0 h 616"/>
              <a:gd name="T53" fmla="*/ 1008 w 1008"/>
              <a:gd name="T54" fmla="*/ 616 h 6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08" h="616">
                <a:moveTo>
                  <a:pt x="0" y="608"/>
                </a:moveTo>
                <a:cubicBezTo>
                  <a:pt x="19" y="599"/>
                  <a:pt x="76" y="587"/>
                  <a:pt x="112" y="560"/>
                </a:cubicBezTo>
                <a:cubicBezTo>
                  <a:pt x="148" y="533"/>
                  <a:pt x="188" y="492"/>
                  <a:pt x="216" y="448"/>
                </a:cubicBezTo>
                <a:cubicBezTo>
                  <a:pt x="244" y="404"/>
                  <a:pt x="260" y="342"/>
                  <a:pt x="280" y="296"/>
                </a:cubicBezTo>
                <a:cubicBezTo>
                  <a:pt x="300" y="250"/>
                  <a:pt x="320" y="204"/>
                  <a:pt x="336" y="169"/>
                </a:cubicBezTo>
                <a:cubicBezTo>
                  <a:pt x="352" y="134"/>
                  <a:pt x="359" y="113"/>
                  <a:pt x="376" y="89"/>
                </a:cubicBezTo>
                <a:cubicBezTo>
                  <a:pt x="393" y="65"/>
                  <a:pt x="411" y="40"/>
                  <a:pt x="440" y="25"/>
                </a:cubicBezTo>
                <a:cubicBezTo>
                  <a:pt x="469" y="10"/>
                  <a:pt x="516" y="0"/>
                  <a:pt x="552" y="1"/>
                </a:cubicBezTo>
                <a:cubicBezTo>
                  <a:pt x="588" y="2"/>
                  <a:pt x="640" y="28"/>
                  <a:pt x="656" y="33"/>
                </a:cubicBezTo>
                <a:cubicBezTo>
                  <a:pt x="672" y="38"/>
                  <a:pt x="640" y="22"/>
                  <a:pt x="648" y="33"/>
                </a:cubicBezTo>
                <a:cubicBezTo>
                  <a:pt x="656" y="44"/>
                  <a:pt x="689" y="68"/>
                  <a:pt x="704" y="97"/>
                </a:cubicBezTo>
                <a:cubicBezTo>
                  <a:pt x="719" y="126"/>
                  <a:pt x="728" y="175"/>
                  <a:pt x="736" y="209"/>
                </a:cubicBezTo>
                <a:cubicBezTo>
                  <a:pt x="744" y="243"/>
                  <a:pt x="744" y="268"/>
                  <a:pt x="752" y="304"/>
                </a:cubicBezTo>
                <a:cubicBezTo>
                  <a:pt x="760" y="340"/>
                  <a:pt x="768" y="385"/>
                  <a:pt x="784" y="424"/>
                </a:cubicBezTo>
                <a:cubicBezTo>
                  <a:pt x="800" y="463"/>
                  <a:pt x="827" y="508"/>
                  <a:pt x="848" y="536"/>
                </a:cubicBezTo>
                <a:cubicBezTo>
                  <a:pt x="869" y="564"/>
                  <a:pt x="885" y="579"/>
                  <a:pt x="912" y="592"/>
                </a:cubicBezTo>
                <a:cubicBezTo>
                  <a:pt x="939" y="605"/>
                  <a:pt x="988" y="611"/>
                  <a:pt x="1008" y="61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id="{A6675AD9-DA87-294A-AB4C-19E9F358E475}"/>
              </a:ext>
            </a:extLst>
          </p:cNvPr>
          <p:cNvSpPr>
            <a:spLocks/>
          </p:cNvSpPr>
          <p:nvPr/>
        </p:nvSpPr>
        <p:spPr bwMode="auto">
          <a:xfrm flipV="1">
            <a:off x="7994650" y="3657600"/>
            <a:ext cx="1600200" cy="977900"/>
          </a:xfrm>
          <a:custGeom>
            <a:avLst/>
            <a:gdLst>
              <a:gd name="T0" fmla="*/ 0 w 1008"/>
              <a:gd name="T1" fmla="*/ 1532254790 h 616"/>
              <a:gd name="T2" fmla="*/ 282257531 w 1008"/>
              <a:gd name="T3" fmla="*/ 1411287338 h 616"/>
              <a:gd name="T4" fmla="*/ 544353817 w 1008"/>
              <a:gd name="T5" fmla="*/ 1129029949 h 616"/>
              <a:gd name="T6" fmla="*/ 705643778 w 1008"/>
              <a:gd name="T7" fmla="*/ 745966153 h 616"/>
              <a:gd name="T8" fmla="*/ 846772692 w 1008"/>
              <a:gd name="T9" fmla="*/ 425907230 h 616"/>
              <a:gd name="T10" fmla="*/ 947578917 w 1008"/>
              <a:gd name="T11" fmla="*/ 224294710 h 616"/>
              <a:gd name="T12" fmla="*/ 1108868878 w 1008"/>
              <a:gd name="T13" fmla="*/ 63004700 h 616"/>
              <a:gd name="T14" fmla="*/ 1391126310 w 1008"/>
              <a:gd name="T15" fmla="*/ 2520950 h 616"/>
              <a:gd name="T16" fmla="*/ 1653222496 w 1008"/>
              <a:gd name="T17" fmla="*/ 83165942 h 616"/>
              <a:gd name="T18" fmla="*/ 1633061251 w 1008"/>
              <a:gd name="T19" fmla="*/ 83165942 h 616"/>
              <a:gd name="T20" fmla="*/ 1774190364 w 1008"/>
              <a:gd name="T21" fmla="*/ 244455952 h 616"/>
              <a:gd name="T22" fmla="*/ 1854835345 w 1008"/>
              <a:gd name="T23" fmla="*/ 526713440 h 616"/>
              <a:gd name="T24" fmla="*/ 1895157835 w 1008"/>
              <a:gd name="T25" fmla="*/ 766127395 h 616"/>
              <a:gd name="T26" fmla="*/ 1975802815 w 1008"/>
              <a:gd name="T27" fmla="*/ 1068546223 h 616"/>
              <a:gd name="T28" fmla="*/ 2137092776 w 1008"/>
              <a:gd name="T29" fmla="*/ 1350803612 h 616"/>
              <a:gd name="T30" fmla="*/ 2147483647 w 1008"/>
              <a:gd name="T31" fmla="*/ 1491932306 h 616"/>
              <a:gd name="T32" fmla="*/ 2147483647 w 1008"/>
              <a:gd name="T33" fmla="*/ 1552416032 h 6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08"/>
              <a:gd name="T52" fmla="*/ 0 h 616"/>
              <a:gd name="T53" fmla="*/ 1008 w 1008"/>
              <a:gd name="T54" fmla="*/ 616 h 6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08" h="616">
                <a:moveTo>
                  <a:pt x="0" y="608"/>
                </a:moveTo>
                <a:cubicBezTo>
                  <a:pt x="19" y="599"/>
                  <a:pt x="76" y="587"/>
                  <a:pt x="112" y="560"/>
                </a:cubicBezTo>
                <a:cubicBezTo>
                  <a:pt x="148" y="533"/>
                  <a:pt x="188" y="492"/>
                  <a:pt x="216" y="448"/>
                </a:cubicBezTo>
                <a:cubicBezTo>
                  <a:pt x="244" y="404"/>
                  <a:pt x="260" y="342"/>
                  <a:pt x="280" y="296"/>
                </a:cubicBezTo>
                <a:cubicBezTo>
                  <a:pt x="300" y="250"/>
                  <a:pt x="320" y="204"/>
                  <a:pt x="336" y="169"/>
                </a:cubicBezTo>
                <a:cubicBezTo>
                  <a:pt x="352" y="134"/>
                  <a:pt x="359" y="113"/>
                  <a:pt x="376" y="89"/>
                </a:cubicBezTo>
                <a:cubicBezTo>
                  <a:pt x="393" y="65"/>
                  <a:pt x="411" y="40"/>
                  <a:pt x="440" y="25"/>
                </a:cubicBezTo>
                <a:cubicBezTo>
                  <a:pt x="469" y="10"/>
                  <a:pt x="516" y="0"/>
                  <a:pt x="552" y="1"/>
                </a:cubicBezTo>
                <a:cubicBezTo>
                  <a:pt x="588" y="2"/>
                  <a:pt x="640" y="28"/>
                  <a:pt x="656" y="33"/>
                </a:cubicBezTo>
                <a:cubicBezTo>
                  <a:pt x="672" y="38"/>
                  <a:pt x="640" y="22"/>
                  <a:pt x="648" y="33"/>
                </a:cubicBezTo>
                <a:cubicBezTo>
                  <a:pt x="656" y="44"/>
                  <a:pt x="689" y="68"/>
                  <a:pt x="704" y="97"/>
                </a:cubicBezTo>
                <a:cubicBezTo>
                  <a:pt x="719" y="126"/>
                  <a:pt x="728" y="175"/>
                  <a:pt x="736" y="209"/>
                </a:cubicBezTo>
                <a:cubicBezTo>
                  <a:pt x="744" y="243"/>
                  <a:pt x="744" y="268"/>
                  <a:pt x="752" y="304"/>
                </a:cubicBezTo>
                <a:cubicBezTo>
                  <a:pt x="760" y="340"/>
                  <a:pt x="768" y="385"/>
                  <a:pt x="784" y="424"/>
                </a:cubicBezTo>
                <a:cubicBezTo>
                  <a:pt x="800" y="463"/>
                  <a:pt x="827" y="508"/>
                  <a:pt x="848" y="536"/>
                </a:cubicBezTo>
                <a:cubicBezTo>
                  <a:pt x="869" y="564"/>
                  <a:pt x="885" y="579"/>
                  <a:pt x="912" y="592"/>
                </a:cubicBezTo>
                <a:cubicBezTo>
                  <a:pt x="939" y="605"/>
                  <a:pt x="988" y="611"/>
                  <a:pt x="1008" y="616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Text Box 26">
            <a:extLst>
              <a:ext uri="{FF2B5EF4-FFF2-40B4-BE49-F238E27FC236}">
                <a16:creationId xmlns:a16="http://schemas.microsoft.com/office/drawing/2014/main" id="{B27E1A27-C378-DD45-8794-3F4B77017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7651" y="2895601"/>
            <a:ext cx="9382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1/m*</a:t>
            </a:r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0866F704-4D2C-AF43-A67B-8DFFA7784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0" y="411003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2304" name="Line 16">
            <a:extLst>
              <a:ext uri="{FF2B5EF4-FFF2-40B4-BE49-F238E27FC236}">
                <a16:creationId xmlns:a16="http://schemas.microsoft.com/office/drawing/2014/main" id="{CB75AEAE-4F05-DC49-910B-EA66EFDD323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6263482" y="2828132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Line 17">
            <a:extLst>
              <a:ext uri="{FF2B5EF4-FFF2-40B4-BE49-F238E27FC236}">
                <a16:creationId xmlns:a16="http://schemas.microsoft.com/office/drawing/2014/main" id="{14E55D94-0426-024A-938F-03C5DFC3D617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5561808" y="3680620"/>
            <a:ext cx="827087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F6B359F-4563-3249-84CC-8E2AA9BC16A2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3586164"/>
            <a:ext cx="1498600" cy="1042987"/>
            <a:chOff x="2328" y="2259"/>
            <a:chExt cx="944" cy="657"/>
          </a:xfrm>
        </p:grpSpPr>
        <p:sp>
          <p:nvSpPr>
            <p:cNvPr id="12319" name="Freeform 18">
              <a:extLst>
                <a:ext uri="{FF2B5EF4-FFF2-40B4-BE49-F238E27FC236}">
                  <a16:creationId xmlns:a16="http://schemas.microsoft.com/office/drawing/2014/main" id="{604AF20A-FEB6-9446-81EC-3C0B01509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" y="2259"/>
              <a:ext cx="472" cy="321"/>
            </a:xfrm>
            <a:custGeom>
              <a:avLst/>
              <a:gdLst>
                <a:gd name="T0" fmla="*/ 0 w 472"/>
                <a:gd name="T1" fmla="*/ 321 h 321"/>
                <a:gd name="T2" fmla="*/ 56 w 472"/>
                <a:gd name="T3" fmla="*/ 169 h 321"/>
                <a:gd name="T4" fmla="*/ 96 w 472"/>
                <a:gd name="T5" fmla="*/ 89 h 321"/>
                <a:gd name="T6" fmla="*/ 160 w 472"/>
                <a:gd name="T7" fmla="*/ 25 h 321"/>
                <a:gd name="T8" fmla="*/ 272 w 472"/>
                <a:gd name="T9" fmla="*/ 1 h 321"/>
                <a:gd name="T10" fmla="*/ 376 w 472"/>
                <a:gd name="T11" fmla="*/ 33 h 321"/>
                <a:gd name="T12" fmla="*/ 368 w 472"/>
                <a:gd name="T13" fmla="*/ 33 h 321"/>
                <a:gd name="T14" fmla="*/ 424 w 472"/>
                <a:gd name="T15" fmla="*/ 97 h 321"/>
                <a:gd name="T16" fmla="*/ 456 w 472"/>
                <a:gd name="T17" fmla="*/ 209 h 321"/>
                <a:gd name="T18" fmla="*/ 472 w 472"/>
                <a:gd name="T19" fmla="*/ 297 h 3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72"/>
                <a:gd name="T31" fmla="*/ 0 h 321"/>
                <a:gd name="T32" fmla="*/ 472 w 472"/>
                <a:gd name="T33" fmla="*/ 321 h 3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72" h="321">
                  <a:moveTo>
                    <a:pt x="0" y="321"/>
                  </a:moveTo>
                  <a:cubicBezTo>
                    <a:pt x="9" y="296"/>
                    <a:pt x="40" y="208"/>
                    <a:pt x="56" y="169"/>
                  </a:cubicBezTo>
                  <a:cubicBezTo>
                    <a:pt x="72" y="130"/>
                    <a:pt x="79" y="113"/>
                    <a:pt x="96" y="89"/>
                  </a:cubicBezTo>
                  <a:cubicBezTo>
                    <a:pt x="113" y="65"/>
                    <a:pt x="131" y="40"/>
                    <a:pt x="160" y="25"/>
                  </a:cubicBezTo>
                  <a:cubicBezTo>
                    <a:pt x="189" y="10"/>
                    <a:pt x="236" y="0"/>
                    <a:pt x="272" y="1"/>
                  </a:cubicBezTo>
                  <a:cubicBezTo>
                    <a:pt x="308" y="2"/>
                    <a:pt x="360" y="28"/>
                    <a:pt x="376" y="33"/>
                  </a:cubicBezTo>
                  <a:cubicBezTo>
                    <a:pt x="392" y="38"/>
                    <a:pt x="360" y="22"/>
                    <a:pt x="368" y="33"/>
                  </a:cubicBezTo>
                  <a:cubicBezTo>
                    <a:pt x="376" y="44"/>
                    <a:pt x="409" y="68"/>
                    <a:pt x="424" y="97"/>
                  </a:cubicBezTo>
                  <a:cubicBezTo>
                    <a:pt x="439" y="126"/>
                    <a:pt x="448" y="176"/>
                    <a:pt x="456" y="209"/>
                  </a:cubicBezTo>
                  <a:cubicBezTo>
                    <a:pt x="464" y="242"/>
                    <a:pt x="469" y="279"/>
                    <a:pt x="472" y="297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Freeform 19">
              <a:extLst>
                <a:ext uri="{FF2B5EF4-FFF2-40B4-BE49-F238E27FC236}">
                  <a16:creationId xmlns:a16="http://schemas.microsoft.com/office/drawing/2014/main" id="{90678FC1-F145-D040-B873-FB117EC9D18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328" y="2595"/>
              <a:ext cx="472" cy="321"/>
            </a:xfrm>
            <a:custGeom>
              <a:avLst/>
              <a:gdLst>
                <a:gd name="T0" fmla="*/ 0 w 472"/>
                <a:gd name="T1" fmla="*/ 321 h 321"/>
                <a:gd name="T2" fmla="*/ 56 w 472"/>
                <a:gd name="T3" fmla="*/ 169 h 321"/>
                <a:gd name="T4" fmla="*/ 96 w 472"/>
                <a:gd name="T5" fmla="*/ 89 h 321"/>
                <a:gd name="T6" fmla="*/ 160 w 472"/>
                <a:gd name="T7" fmla="*/ 25 h 321"/>
                <a:gd name="T8" fmla="*/ 272 w 472"/>
                <a:gd name="T9" fmla="*/ 1 h 321"/>
                <a:gd name="T10" fmla="*/ 376 w 472"/>
                <a:gd name="T11" fmla="*/ 33 h 321"/>
                <a:gd name="T12" fmla="*/ 368 w 472"/>
                <a:gd name="T13" fmla="*/ 33 h 321"/>
                <a:gd name="T14" fmla="*/ 424 w 472"/>
                <a:gd name="T15" fmla="*/ 97 h 321"/>
                <a:gd name="T16" fmla="*/ 456 w 472"/>
                <a:gd name="T17" fmla="*/ 209 h 321"/>
                <a:gd name="T18" fmla="*/ 472 w 472"/>
                <a:gd name="T19" fmla="*/ 297 h 3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72"/>
                <a:gd name="T31" fmla="*/ 0 h 321"/>
                <a:gd name="T32" fmla="*/ 472 w 472"/>
                <a:gd name="T33" fmla="*/ 321 h 3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72" h="321">
                  <a:moveTo>
                    <a:pt x="0" y="321"/>
                  </a:moveTo>
                  <a:cubicBezTo>
                    <a:pt x="9" y="296"/>
                    <a:pt x="40" y="208"/>
                    <a:pt x="56" y="169"/>
                  </a:cubicBezTo>
                  <a:cubicBezTo>
                    <a:pt x="72" y="130"/>
                    <a:pt x="79" y="113"/>
                    <a:pt x="96" y="89"/>
                  </a:cubicBezTo>
                  <a:cubicBezTo>
                    <a:pt x="113" y="65"/>
                    <a:pt x="131" y="40"/>
                    <a:pt x="160" y="25"/>
                  </a:cubicBezTo>
                  <a:cubicBezTo>
                    <a:pt x="189" y="10"/>
                    <a:pt x="236" y="0"/>
                    <a:pt x="272" y="1"/>
                  </a:cubicBezTo>
                  <a:cubicBezTo>
                    <a:pt x="308" y="2"/>
                    <a:pt x="360" y="28"/>
                    <a:pt x="376" y="33"/>
                  </a:cubicBezTo>
                  <a:cubicBezTo>
                    <a:pt x="392" y="38"/>
                    <a:pt x="360" y="22"/>
                    <a:pt x="368" y="33"/>
                  </a:cubicBezTo>
                  <a:cubicBezTo>
                    <a:pt x="376" y="44"/>
                    <a:pt x="409" y="68"/>
                    <a:pt x="424" y="97"/>
                  </a:cubicBezTo>
                  <a:cubicBezTo>
                    <a:pt x="439" y="126"/>
                    <a:pt x="448" y="176"/>
                    <a:pt x="456" y="209"/>
                  </a:cubicBezTo>
                  <a:cubicBezTo>
                    <a:pt x="464" y="242"/>
                    <a:pt x="469" y="279"/>
                    <a:pt x="472" y="297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07" name="Text Box 25">
            <a:extLst>
              <a:ext uri="{FF2B5EF4-FFF2-40B4-BE49-F238E27FC236}">
                <a16:creationId xmlns:a16="http://schemas.microsoft.com/office/drawing/2014/main" id="{01BD7634-0133-1744-8604-C919C67ED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2952751"/>
            <a:ext cx="3762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v</a:t>
            </a:r>
          </a:p>
        </p:txBody>
      </p:sp>
      <p:grpSp>
        <p:nvGrpSpPr>
          <p:cNvPr id="3" name="Group 39">
            <a:extLst>
              <a:ext uri="{FF2B5EF4-FFF2-40B4-BE49-F238E27FC236}">
                <a16:creationId xmlns:a16="http://schemas.microsoft.com/office/drawing/2014/main" id="{F2BEEDB6-0AFA-8342-9894-658013C04E45}"/>
              </a:ext>
            </a:extLst>
          </p:cNvPr>
          <p:cNvGrpSpPr>
            <a:grpSpLocks/>
          </p:cNvGrpSpPr>
          <p:nvPr/>
        </p:nvGrpSpPr>
        <p:grpSpPr bwMode="auto">
          <a:xfrm>
            <a:off x="5207000" y="3587750"/>
            <a:ext cx="1511300" cy="1030288"/>
            <a:chOff x="2320" y="2260"/>
            <a:chExt cx="952" cy="649"/>
          </a:xfrm>
        </p:grpSpPr>
        <p:sp>
          <p:nvSpPr>
            <p:cNvPr id="12317" name="Freeform 28">
              <a:extLst>
                <a:ext uri="{FF2B5EF4-FFF2-40B4-BE49-F238E27FC236}">
                  <a16:creationId xmlns:a16="http://schemas.microsoft.com/office/drawing/2014/main" id="{28FEEAEF-8D32-7D45-A500-9C53EED98B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" y="2260"/>
              <a:ext cx="472" cy="321"/>
            </a:xfrm>
            <a:custGeom>
              <a:avLst/>
              <a:gdLst>
                <a:gd name="T0" fmla="*/ 0 w 472"/>
                <a:gd name="T1" fmla="*/ 321 h 321"/>
                <a:gd name="T2" fmla="*/ 56 w 472"/>
                <a:gd name="T3" fmla="*/ 169 h 321"/>
                <a:gd name="T4" fmla="*/ 96 w 472"/>
                <a:gd name="T5" fmla="*/ 89 h 321"/>
                <a:gd name="T6" fmla="*/ 160 w 472"/>
                <a:gd name="T7" fmla="*/ 25 h 321"/>
                <a:gd name="T8" fmla="*/ 272 w 472"/>
                <a:gd name="T9" fmla="*/ 1 h 321"/>
                <a:gd name="T10" fmla="*/ 376 w 472"/>
                <a:gd name="T11" fmla="*/ 33 h 321"/>
                <a:gd name="T12" fmla="*/ 368 w 472"/>
                <a:gd name="T13" fmla="*/ 33 h 321"/>
                <a:gd name="T14" fmla="*/ 424 w 472"/>
                <a:gd name="T15" fmla="*/ 97 h 321"/>
                <a:gd name="T16" fmla="*/ 456 w 472"/>
                <a:gd name="T17" fmla="*/ 209 h 321"/>
                <a:gd name="T18" fmla="*/ 472 w 472"/>
                <a:gd name="T19" fmla="*/ 297 h 3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72"/>
                <a:gd name="T31" fmla="*/ 0 h 321"/>
                <a:gd name="T32" fmla="*/ 472 w 472"/>
                <a:gd name="T33" fmla="*/ 321 h 3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72" h="321">
                  <a:moveTo>
                    <a:pt x="0" y="321"/>
                  </a:moveTo>
                  <a:cubicBezTo>
                    <a:pt x="9" y="296"/>
                    <a:pt x="40" y="208"/>
                    <a:pt x="56" y="169"/>
                  </a:cubicBezTo>
                  <a:cubicBezTo>
                    <a:pt x="72" y="130"/>
                    <a:pt x="79" y="113"/>
                    <a:pt x="96" y="89"/>
                  </a:cubicBezTo>
                  <a:cubicBezTo>
                    <a:pt x="113" y="65"/>
                    <a:pt x="131" y="40"/>
                    <a:pt x="160" y="25"/>
                  </a:cubicBezTo>
                  <a:cubicBezTo>
                    <a:pt x="189" y="10"/>
                    <a:pt x="236" y="0"/>
                    <a:pt x="272" y="1"/>
                  </a:cubicBezTo>
                  <a:cubicBezTo>
                    <a:pt x="308" y="2"/>
                    <a:pt x="360" y="28"/>
                    <a:pt x="376" y="33"/>
                  </a:cubicBezTo>
                  <a:cubicBezTo>
                    <a:pt x="392" y="38"/>
                    <a:pt x="360" y="22"/>
                    <a:pt x="368" y="33"/>
                  </a:cubicBezTo>
                  <a:cubicBezTo>
                    <a:pt x="376" y="44"/>
                    <a:pt x="409" y="68"/>
                    <a:pt x="424" y="97"/>
                  </a:cubicBezTo>
                  <a:cubicBezTo>
                    <a:pt x="439" y="126"/>
                    <a:pt x="448" y="176"/>
                    <a:pt x="456" y="209"/>
                  </a:cubicBezTo>
                  <a:cubicBezTo>
                    <a:pt x="464" y="242"/>
                    <a:pt x="469" y="279"/>
                    <a:pt x="472" y="297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Freeform 29">
              <a:extLst>
                <a:ext uri="{FF2B5EF4-FFF2-40B4-BE49-F238E27FC236}">
                  <a16:creationId xmlns:a16="http://schemas.microsoft.com/office/drawing/2014/main" id="{BC72316D-7383-C94E-BA46-72EC2DFE9EF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800" y="2588"/>
              <a:ext cx="472" cy="321"/>
            </a:xfrm>
            <a:custGeom>
              <a:avLst/>
              <a:gdLst>
                <a:gd name="T0" fmla="*/ 0 w 472"/>
                <a:gd name="T1" fmla="*/ 321 h 321"/>
                <a:gd name="T2" fmla="*/ 56 w 472"/>
                <a:gd name="T3" fmla="*/ 169 h 321"/>
                <a:gd name="T4" fmla="*/ 96 w 472"/>
                <a:gd name="T5" fmla="*/ 89 h 321"/>
                <a:gd name="T6" fmla="*/ 160 w 472"/>
                <a:gd name="T7" fmla="*/ 25 h 321"/>
                <a:gd name="T8" fmla="*/ 272 w 472"/>
                <a:gd name="T9" fmla="*/ 1 h 321"/>
                <a:gd name="T10" fmla="*/ 376 w 472"/>
                <a:gd name="T11" fmla="*/ 33 h 321"/>
                <a:gd name="T12" fmla="*/ 368 w 472"/>
                <a:gd name="T13" fmla="*/ 33 h 321"/>
                <a:gd name="T14" fmla="*/ 424 w 472"/>
                <a:gd name="T15" fmla="*/ 97 h 321"/>
                <a:gd name="T16" fmla="*/ 456 w 472"/>
                <a:gd name="T17" fmla="*/ 209 h 321"/>
                <a:gd name="T18" fmla="*/ 472 w 472"/>
                <a:gd name="T19" fmla="*/ 297 h 3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72"/>
                <a:gd name="T31" fmla="*/ 0 h 321"/>
                <a:gd name="T32" fmla="*/ 472 w 472"/>
                <a:gd name="T33" fmla="*/ 321 h 3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72" h="321">
                  <a:moveTo>
                    <a:pt x="0" y="321"/>
                  </a:moveTo>
                  <a:cubicBezTo>
                    <a:pt x="9" y="296"/>
                    <a:pt x="40" y="208"/>
                    <a:pt x="56" y="169"/>
                  </a:cubicBezTo>
                  <a:cubicBezTo>
                    <a:pt x="72" y="130"/>
                    <a:pt x="79" y="113"/>
                    <a:pt x="96" y="89"/>
                  </a:cubicBezTo>
                  <a:cubicBezTo>
                    <a:pt x="113" y="65"/>
                    <a:pt x="131" y="40"/>
                    <a:pt x="160" y="25"/>
                  </a:cubicBezTo>
                  <a:cubicBezTo>
                    <a:pt x="189" y="10"/>
                    <a:pt x="236" y="0"/>
                    <a:pt x="272" y="1"/>
                  </a:cubicBezTo>
                  <a:cubicBezTo>
                    <a:pt x="308" y="2"/>
                    <a:pt x="360" y="28"/>
                    <a:pt x="376" y="33"/>
                  </a:cubicBezTo>
                  <a:cubicBezTo>
                    <a:pt x="392" y="38"/>
                    <a:pt x="360" y="22"/>
                    <a:pt x="368" y="33"/>
                  </a:cubicBezTo>
                  <a:cubicBezTo>
                    <a:pt x="376" y="44"/>
                    <a:pt x="409" y="68"/>
                    <a:pt x="424" y="97"/>
                  </a:cubicBezTo>
                  <a:cubicBezTo>
                    <a:pt x="439" y="126"/>
                    <a:pt x="448" y="176"/>
                    <a:pt x="456" y="209"/>
                  </a:cubicBezTo>
                  <a:cubicBezTo>
                    <a:pt x="464" y="242"/>
                    <a:pt x="469" y="279"/>
                    <a:pt x="472" y="297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09" name="Line 5">
            <a:extLst>
              <a:ext uri="{FF2B5EF4-FFF2-40B4-BE49-F238E27FC236}">
                <a16:creationId xmlns:a16="http://schemas.microsoft.com/office/drawing/2014/main" id="{87F0198A-87CA-F04D-B27F-954E1687DAEF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2416175" y="3762375"/>
            <a:ext cx="1665288" cy="7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0" name="Freeform 6">
            <a:extLst>
              <a:ext uri="{FF2B5EF4-FFF2-40B4-BE49-F238E27FC236}">
                <a16:creationId xmlns:a16="http://schemas.microsoft.com/office/drawing/2014/main" id="{5B9BC1BD-D07A-6247-9D5F-23C32B830B0B}"/>
              </a:ext>
            </a:extLst>
          </p:cNvPr>
          <p:cNvSpPr>
            <a:spLocks/>
          </p:cNvSpPr>
          <p:nvPr/>
        </p:nvSpPr>
        <p:spPr bwMode="auto">
          <a:xfrm>
            <a:off x="3937000" y="3340100"/>
            <a:ext cx="6350" cy="1271588"/>
          </a:xfrm>
          <a:custGeom>
            <a:avLst/>
            <a:gdLst>
              <a:gd name="T0" fmla="*/ 0 w 4"/>
              <a:gd name="T1" fmla="*/ 0 h 801"/>
              <a:gd name="T2" fmla="*/ 10080623 w 4"/>
              <a:gd name="T3" fmla="*/ 2018646922 h 801"/>
              <a:gd name="T4" fmla="*/ 0 60000 65536"/>
              <a:gd name="T5" fmla="*/ 0 60000 65536"/>
              <a:gd name="T6" fmla="*/ 0 w 4"/>
              <a:gd name="T7" fmla="*/ 0 h 801"/>
              <a:gd name="T8" fmla="*/ 4 w 4"/>
              <a:gd name="T9" fmla="*/ 801 h 8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801">
                <a:moveTo>
                  <a:pt x="0" y="0"/>
                </a:moveTo>
                <a:lnTo>
                  <a:pt x="4" y="80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1" name="Freeform 7">
            <a:extLst>
              <a:ext uri="{FF2B5EF4-FFF2-40B4-BE49-F238E27FC236}">
                <a16:creationId xmlns:a16="http://schemas.microsoft.com/office/drawing/2014/main" id="{730960DA-3E42-344B-9745-B18AD3854411}"/>
              </a:ext>
            </a:extLst>
          </p:cNvPr>
          <p:cNvSpPr>
            <a:spLocks/>
          </p:cNvSpPr>
          <p:nvPr/>
        </p:nvSpPr>
        <p:spPr bwMode="auto">
          <a:xfrm>
            <a:off x="2552700" y="3314700"/>
            <a:ext cx="6350" cy="1284288"/>
          </a:xfrm>
          <a:custGeom>
            <a:avLst/>
            <a:gdLst>
              <a:gd name="T0" fmla="*/ 0 w 4"/>
              <a:gd name="T1" fmla="*/ 0 h 809"/>
              <a:gd name="T2" fmla="*/ 10080623 w 4"/>
              <a:gd name="T3" fmla="*/ 2038808172 h 809"/>
              <a:gd name="T4" fmla="*/ 0 60000 65536"/>
              <a:gd name="T5" fmla="*/ 0 60000 65536"/>
              <a:gd name="T6" fmla="*/ 0 w 4"/>
              <a:gd name="T7" fmla="*/ 0 h 809"/>
              <a:gd name="T8" fmla="*/ 4 w 4"/>
              <a:gd name="T9" fmla="*/ 809 h 8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809">
                <a:moveTo>
                  <a:pt x="0" y="0"/>
                </a:moveTo>
                <a:lnTo>
                  <a:pt x="4" y="80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2" name="Line 9">
            <a:extLst>
              <a:ext uri="{FF2B5EF4-FFF2-40B4-BE49-F238E27FC236}">
                <a16:creationId xmlns:a16="http://schemas.microsoft.com/office/drawing/2014/main" id="{AAD7D06B-917E-ED4D-BE85-081A9D114C0D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3102769" y="3317081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3" name="Freeform 27">
            <a:extLst>
              <a:ext uri="{FF2B5EF4-FFF2-40B4-BE49-F238E27FC236}">
                <a16:creationId xmlns:a16="http://schemas.microsoft.com/office/drawing/2014/main" id="{D00BF3A2-FD23-EB45-A675-A3270A8BD0A3}"/>
              </a:ext>
            </a:extLst>
          </p:cNvPr>
          <p:cNvSpPr>
            <a:spLocks/>
          </p:cNvSpPr>
          <p:nvPr/>
        </p:nvSpPr>
        <p:spPr bwMode="auto">
          <a:xfrm>
            <a:off x="2559050" y="4216400"/>
            <a:ext cx="1390650" cy="338138"/>
          </a:xfrm>
          <a:custGeom>
            <a:avLst/>
            <a:gdLst>
              <a:gd name="T0" fmla="*/ 0 w 876"/>
              <a:gd name="T1" fmla="*/ 536794913 h 213"/>
              <a:gd name="T2" fmla="*/ 695563130 w 876"/>
              <a:gd name="T3" fmla="*/ 123488647 h 213"/>
              <a:gd name="T4" fmla="*/ 1098788216 w 876"/>
              <a:gd name="T5" fmla="*/ 2520954 h 213"/>
              <a:gd name="T6" fmla="*/ 1481851859 w 876"/>
              <a:gd name="T7" fmla="*/ 133569284 h 213"/>
              <a:gd name="T8" fmla="*/ 2147483647 w 876"/>
              <a:gd name="T9" fmla="*/ 536794913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4" name="Text Box 30">
            <a:extLst>
              <a:ext uri="{FF2B5EF4-FFF2-40B4-BE49-F238E27FC236}">
                <a16:creationId xmlns:a16="http://schemas.microsoft.com/office/drawing/2014/main" id="{6B89B5C4-5FE1-1647-91DA-46418BCD5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1788" y="2933701"/>
            <a:ext cx="366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34" name="Text Box 37">
            <a:extLst>
              <a:ext uri="{FF2B5EF4-FFF2-40B4-BE49-F238E27FC236}">
                <a16:creationId xmlns:a16="http://schemas.microsoft.com/office/drawing/2014/main" id="{85497889-E5EF-D541-A0CA-F8D7107F5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4" y="5748339"/>
            <a:ext cx="50129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mass for each band</a:t>
            </a:r>
          </a:p>
          <a:p>
            <a:r>
              <a:rPr lang="en-US" altLang="en-US"/>
              <a:t>mass changes throughout the band</a:t>
            </a:r>
          </a:p>
        </p:txBody>
      </p:sp>
      <p:sp>
        <p:nvSpPr>
          <p:cNvPr id="12316" name="Freeform 50">
            <a:extLst>
              <a:ext uri="{FF2B5EF4-FFF2-40B4-BE49-F238E27FC236}">
                <a16:creationId xmlns:a16="http://schemas.microsoft.com/office/drawing/2014/main" id="{70620FEF-A087-A146-B7A7-8A865430DF2D}"/>
              </a:ext>
            </a:extLst>
          </p:cNvPr>
          <p:cNvSpPr>
            <a:spLocks/>
          </p:cNvSpPr>
          <p:nvPr/>
        </p:nvSpPr>
        <p:spPr bwMode="auto">
          <a:xfrm>
            <a:off x="2573338" y="3481389"/>
            <a:ext cx="1365250" cy="509587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Effective Mass for a Given Band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16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Rectangle 3">
            <a:extLst>
              <a:ext uri="{FF2B5EF4-FFF2-40B4-BE49-F238E27FC236}">
                <a16:creationId xmlns:a16="http://schemas.microsoft.com/office/drawing/2014/main" id="{BC496CAA-8229-9340-AEE3-714034FED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1925" y="222885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2423814" name="Object 6">
            <a:extLst>
              <a:ext uri="{FF2B5EF4-FFF2-40B4-BE49-F238E27FC236}">
                <a16:creationId xmlns:a16="http://schemas.microsoft.com/office/drawing/2014/main" id="{1BFB4404-6F2D-9E4F-B674-FF179AA351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29214" y="2935289"/>
          <a:ext cx="149383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38300" imgH="9067800" progId="Equation.DSMT4">
                  <p:embed/>
                </p:oleObj>
              </mc:Choice>
              <mc:Fallback>
                <p:oleObj name="Equation" r:id="rId2" imgW="14338300" imgH="9067800" progId="Equation.DSMT4">
                  <p:embed/>
                  <p:pic>
                    <p:nvPicPr>
                      <p:cNvPr id="2423814" name="Object 6">
                        <a:extLst>
                          <a:ext uri="{FF2B5EF4-FFF2-40B4-BE49-F238E27FC236}">
                            <a16:creationId xmlns:a16="http://schemas.microsoft.com/office/drawing/2014/main" id="{1BFB4404-6F2D-9E4F-B674-FF179AA351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9214" y="2935289"/>
                        <a:ext cx="1493837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3815" name="Object 7">
            <a:extLst>
              <a:ext uri="{FF2B5EF4-FFF2-40B4-BE49-F238E27FC236}">
                <a16:creationId xmlns:a16="http://schemas.microsoft.com/office/drawing/2014/main" id="{A24D42CE-9E6B-CB4F-8556-AF80C856AA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37500" y="2935288"/>
          <a:ext cx="19812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485100" imgH="9652000" progId="Equation.DSMT4">
                  <p:embed/>
                </p:oleObj>
              </mc:Choice>
              <mc:Fallback>
                <p:oleObj name="Equation" r:id="rId4" imgW="20485100" imgH="9652000" progId="Equation.DSMT4">
                  <p:embed/>
                  <p:pic>
                    <p:nvPicPr>
                      <p:cNvPr id="2423815" name="Object 7">
                        <a:extLst>
                          <a:ext uri="{FF2B5EF4-FFF2-40B4-BE49-F238E27FC236}">
                            <a16:creationId xmlns:a16="http://schemas.microsoft.com/office/drawing/2014/main" id="{A24D42CE-9E6B-CB4F-8556-AF80C856AA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0" y="2935288"/>
                        <a:ext cx="19812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Text Box 10">
            <a:extLst>
              <a:ext uri="{FF2B5EF4-FFF2-40B4-BE49-F238E27FC236}">
                <a16:creationId xmlns:a16="http://schemas.microsoft.com/office/drawing/2014/main" id="{1810BC09-81AB-0540-9A3B-4779566F96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25" y="2079626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3322" name="Line 11">
            <a:extLst>
              <a:ext uri="{FF2B5EF4-FFF2-40B4-BE49-F238E27FC236}">
                <a16:creationId xmlns:a16="http://schemas.microsoft.com/office/drawing/2014/main" id="{1DC3DFBB-9E59-7045-8063-7E746343DEDE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8997157" y="848520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12">
            <a:extLst>
              <a:ext uri="{FF2B5EF4-FFF2-40B4-BE49-F238E27FC236}">
                <a16:creationId xmlns:a16="http://schemas.microsoft.com/office/drawing/2014/main" id="{ACF6F7AB-35BD-4040-B6DC-23C36079D0A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7847013" y="2111375"/>
            <a:ext cx="1752600" cy="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8F1FE789-86F2-0A49-B619-F65F49309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576" y="1009650"/>
            <a:ext cx="9236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1/m*</a:t>
            </a:r>
          </a:p>
        </p:txBody>
      </p:sp>
      <p:sp>
        <p:nvSpPr>
          <p:cNvPr id="13325" name="Text Box 17">
            <a:extLst>
              <a:ext uri="{FF2B5EF4-FFF2-40B4-BE49-F238E27FC236}">
                <a16:creationId xmlns:a16="http://schemas.microsoft.com/office/drawing/2014/main" id="{D63988BA-8B7E-BD4B-B09A-DC4275E23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1175" y="22240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3326" name="Line 18">
            <a:extLst>
              <a:ext uri="{FF2B5EF4-FFF2-40B4-BE49-F238E27FC236}">
                <a16:creationId xmlns:a16="http://schemas.microsoft.com/office/drawing/2014/main" id="{C8EBD6F1-C04E-D141-B741-DEC8B0D33AA6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6171407" y="942182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9">
            <a:extLst>
              <a:ext uri="{FF2B5EF4-FFF2-40B4-BE49-F238E27FC236}">
                <a16:creationId xmlns:a16="http://schemas.microsoft.com/office/drawing/2014/main" id="{B591C65C-57DC-3045-97DF-FB3184F87BD8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5469733" y="1794670"/>
            <a:ext cx="827087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22">
            <a:extLst>
              <a:ext uri="{FF2B5EF4-FFF2-40B4-BE49-F238E27FC236}">
                <a16:creationId xmlns:a16="http://schemas.microsoft.com/office/drawing/2014/main" id="{1880FCC7-AA78-CD4E-A7C5-D826C8513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1066800"/>
            <a:ext cx="364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v</a:t>
            </a:r>
          </a:p>
        </p:txBody>
      </p:sp>
      <p:sp>
        <p:nvSpPr>
          <p:cNvPr id="13329" name="Line 26">
            <a:extLst>
              <a:ext uri="{FF2B5EF4-FFF2-40B4-BE49-F238E27FC236}">
                <a16:creationId xmlns:a16="http://schemas.microsoft.com/office/drawing/2014/main" id="{1CB53323-EFC0-5D43-B3A4-38C7C44BC97D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2324100" y="1876425"/>
            <a:ext cx="1665288" cy="7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Freeform 27">
            <a:extLst>
              <a:ext uri="{FF2B5EF4-FFF2-40B4-BE49-F238E27FC236}">
                <a16:creationId xmlns:a16="http://schemas.microsoft.com/office/drawing/2014/main" id="{E73CD1DE-624D-C443-A77F-4AF9E781604E}"/>
              </a:ext>
            </a:extLst>
          </p:cNvPr>
          <p:cNvSpPr>
            <a:spLocks/>
          </p:cNvSpPr>
          <p:nvPr/>
        </p:nvSpPr>
        <p:spPr bwMode="auto">
          <a:xfrm>
            <a:off x="3844925" y="1454150"/>
            <a:ext cx="6350" cy="1271588"/>
          </a:xfrm>
          <a:custGeom>
            <a:avLst/>
            <a:gdLst>
              <a:gd name="T0" fmla="*/ 0 w 4"/>
              <a:gd name="T1" fmla="*/ 0 h 801"/>
              <a:gd name="T2" fmla="*/ 10080623 w 4"/>
              <a:gd name="T3" fmla="*/ 2018646922 h 801"/>
              <a:gd name="T4" fmla="*/ 0 60000 65536"/>
              <a:gd name="T5" fmla="*/ 0 60000 65536"/>
              <a:gd name="T6" fmla="*/ 0 w 4"/>
              <a:gd name="T7" fmla="*/ 0 h 801"/>
              <a:gd name="T8" fmla="*/ 4 w 4"/>
              <a:gd name="T9" fmla="*/ 801 h 8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801">
                <a:moveTo>
                  <a:pt x="0" y="0"/>
                </a:moveTo>
                <a:lnTo>
                  <a:pt x="4" y="80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Freeform 28">
            <a:extLst>
              <a:ext uri="{FF2B5EF4-FFF2-40B4-BE49-F238E27FC236}">
                <a16:creationId xmlns:a16="http://schemas.microsoft.com/office/drawing/2014/main" id="{55956B93-1470-B84A-A67A-1BB2297D3498}"/>
              </a:ext>
            </a:extLst>
          </p:cNvPr>
          <p:cNvSpPr>
            <a:spLocks/>
          </p:cNvSpPr>
          <p:nvPr/>
        </p:nvSpPr>
        <p:spPr bwMode="auto">
          <a:xfrm>
            <a:off x="2422525" y="1441450"/>
            <a:ext cx="6350" cy="1284288"/>
          </a:xfrm>
          <a:custGeom>
            <a:avLst/>
            <a:gdLst>
              <a:gd name="T0" fmla="*/ 0 w 4"/>
              <a:gd name="T1" fmla="*/ 0 h 809"/>
              <a:gd name="T2" fmla="*/ 10080623 w 4"/>
              <a:gd name="T3" fmla="*/ 2038808172 h 809"/>
              <a:gd name="T4" fmla="*/ 0 60000 65536"/>
              <a:gd name="T5" fmla="*/ 0 60000 65536"/>
              <a:gd name="T6" fmla="*/ 0 w 4"/>
              <a:gd name="T7" fmla="*/ 0 h 809"/>
              <a:gd name="T8" fmla="*/ 4 w 4"/>
              <a:gd name="T9" fmla="*/ 809 h 80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" h="809">
                <a:moveTo>
                  <a:pt x="0" y="0"/>
                </a:moveTo>
                <a:lnTo>
                  <a:pt x="4" y="80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Line 30">
            <a:extLst>
              <a:ext uri="{FF2B5EF4-FFF2-40B4-BE49-F238E27FC236}">
                <a16:creationId xmlns:a16="http://schemas.microsoft.com/office/drawing/2014/main" id="{2F063159-CF19-954B-851F-92FB5CBE6D2D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3010694" y="1431131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00F182EB-9A18-784D-98F0-2A28C24F0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9713" y="1047750"/>
            <a:ext cx="42351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E</a:t>
            </a:r>
          </a:p>
        </p:txBody>
      </p:sp>
      <p:graphicFrame>
        <p:nvGraphicFramePr>
          <p:cNvPr id="2423829" name="Object 21">
            <a:extLst>
              <a:ext uri="{FF2B5EF4-FFF2-40B4-BE49-F238E27FC236}">
                <a16:creationId xmlns:a16="http://schemas.microsoft.com/office/drawing/2014/main" id="{76A4E04B-29EA-3449-8D9F-73E51736E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8226" y="4011613"/>
          <a:ext cx="1992313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777200" imgH="10820400" progId="Equation.DSMT4">
                  <p:embed/>
                </p:oleObj>
              </mc:Choice>
              <mc:Fallback>
                <p:oleObj name="Equation" r:id="rId6" imgW="20777200" imgH="10820400" progId="Equation.DSMT4">
                  <p:embed/>
                  <p:pic>
                    <p:nvPicPr>
                      <p:cNvPr id="2423829" name="Object 21">
                        <a:extLst>
                          <a:ext uri="{FF2B5EF4-FFF2-40B4-BE49-F238E27FC236}">
                            <a16:creationId xmlns:a16="http://schemas.microsoft.com/office/drawing/2014/main" id="{76A4E04B-29EA-3449-8D9F-73E51736E7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226" y="4011613"/>
                        <a:ext cx="1992313" cy="1039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34" name="Freeform 34">
            <a:extLst>
              <a:ext uri="{FF2B5EF4-FFF2-40B4-BE49-F238E27FC236}">
                <a16:creationId xmlns:a16="http://schemas.microsoft.com/office/drawing/2014/main" id="{06CF02AC-2FB4-CC4A-8FF0-5D77A9F1763B}"/>
              </a:ext>
            </a:extLst>
          </p:cNvPr>
          <p:cNvSpPr>
            <a:spLocks/>
          </p:cNvSpPr>
          <p:nvPr/>
        </p:nvSpPr>
        <p:spPr bwMode="auto">
          <a:xfrm>
            <a:off x="2441575" y="1581150"/>
            <a:ext cx="1390650" cy="514350"/>
          </a:xfrm>
          <a:custGeom>
            <a:avLst/>
            <a:gdLst>
              <a:gd name="T0" fmla="*/ 0 w 876"/>
              <a:gd name="T1" fmla="*/ 60483752 h 324"/>
              <a:gd name="T2" fmla="*/ 1149191327 w 876"/>
              <a:gd name="T3" fmla="*/ 816530516 h 324"/>
              <a:gd name="T4" fmla="*/ 2147483647 w 876"/>
              <a:gd name="T5" fmla="*/ 0 h 324"/>
              <a:gd name="T6" fmla="*/ 0 60000 65536"/>
              <a:gd name="T7" fmla="*/ 0 60000 65536"/>
              <a:gd name="T8" fmla="*/ 0 60000 65536"/>
              <a:gd name="T9" fmla="*/ 0 w 876"/>
              <a:gd name="T10" fmla="*/ 0 h 324"/>
              <a:gd name="T11" fmla="*/ 876 w 876"/>
              <a:gd name="T12" fmla="*/ 324 h 32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324">
                <a:moveTo>
                  <a:pt x="0" y="24"/>
                </a:moveTo>
                <a:lnTo>
                  <a:pt x="456" y="324"/>
                </a:lnTo>
                <a:lnTo>
                  <a:pt x="876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Freeform 35">
            <a:extLst>
              <a:ext uri="{FF2B5EF4-FFF2-40B4-BE49-F238E27FC236}">
                <a16:creationId xmlns:a16="http://schemas.microsoft.com/office/drawing/2014/main" id="{09060412-A904-6E4F-9EE8-077C07A8065E}"/>
              </a:ext>
            </a:extLst>
          </p:cNvPr>
          <p:cNvSpPr>
            <a:spLocks/>
          </p:cNvSpPr>
          <p:nvPr/>
        </p:nvSpPr>
        <p:spPr bwMode="auto">
          <a:xfrm>
            <a:off x="2422525" y="2095500"/>
            <a:ext cx="1447800" cy="552450"/>
          </a:xfrm>
          <a:custGeom>
            <a:avLst/>
            <a:gdLst>
              <a:gd name="T0" fmla="*/ 0 w 912"/>
              <a:gd name="T1" fmla="*/ 877014464 h 348"/>
              <a:gd name="T2" fmla="*/ 60483759 w 912"/>
              <a:gd name="T3" fmla="*/ 786288673 h 348"/>
              <a:gd name="T4" fmla="*/ 181451251 w 912"/>
              <a:gd name="T5" fmla="*/ 756046808 h 348"/>
              <a:gd name="T6" fmla="*/ 1179433206 w 912"/>
              <a:gd name="T7" fmla="*/ 0 h 348"/>
              <a:gd name="T8" fmla="*/ 2147483647 w 912"/>
              <a:gd name="T9" fmla="*/ 725804944 h 3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2"/>
              <a:gd name="T16" fmla="*/ 0 h 348"/>
              <a:gd name="T17" fmla="*/ 912 w 912"/>
              <a:gd name="T18" fmla="*/ 348 h 3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2" h="348">
                <a:moveTo>
                  <a:pt x="0" y="348"/>
                </a:moveTo>
                <a:cubicBezTo>
                  <a:pt x="8" y="336"/>
                  <a:pt x="12" y="320"/>
                  <a:pt x="24" y="312"/>
                </a:cubicBezTo>
                <a:cubicBezTo>
                  <a:pt x="38" y="303"/>
                  <a:pt x="72" y="300"/>
                  <a:pt x="72" y="300"/>
                </a:cubicBezTo>
                <a:lnTo>
                  <a:pt x="468" y="0"/>
                </a:lnTo>
                <a:lnTo>
                  <a:pt x="912" y="28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5836A1B5-A013-E642-AE3B-07BF8E40FDB7}"/>
              </a:ext>
            </a:extLst>
          </p:cNvPr>
          <p:cNvSpPr>
            <a:spLocks/>
          </p:cNvSpPr>
          <p:nvPr/>
        </p:nvSpPr>
        <p:spPr bwMode="auto">
          <a:xfrm>
            <a:off x="4975225" y="1771650"/>
            <a:ext cx="1733550" cy="914400"/>
          </a:xfrm>
          <a:custGeom>
            <a:avLst/>
            <a:gdLst>
              <a:gd name="T0" fmla="*/ 0 w 1092"/>
              <a:gd name="T1" fmla="*/ 725804891 h 576"/>
              <a:gd name="T2" fmla="*/ 0 w 1092"/>
              <a:gd name="T3" fmla="*/ 1451609782 h 576"/>
              <a:gd name="T4" fmla="*/ 1451609748 w 1092"/>
              <a:gd name="T5" fmla="*/ 1451609782 h 576"/>
              <a:gd name="T6" fmla="*/ 1451609748 w 1092"/>
              <a:gd name="T7" fmla="*/ 0 h 576"/>
              <a:gd name="T8" fmla="*/ 2147483647 w 1092"/>
              <a:gd name="T9" fmla="*/ 0 h 576"/>
              <a:gd name="T10" fmla="*/ 2147483647 w 1092"/>
              <a:gd name="T11" fmla="*/ 756046753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92"/>
              <a:gd name="T19" fmla="*/ 0 h 576"/>
              <a:gd name="T20" fmla="*/ 1092 w 1092"/>
              <a:gd name="T21" fmla="*/ 576 h 57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92" h="576">
                <a:moveTo>
                  <a:pt x="0" y="288"/>
                </a:moveTo>
                <a:lnTo>
                  <a:pt x="0" y="576"/>
                </a:lnTo>
                <a:lnTo>
                  <a:pt x="576" y="576"/>
                </a:lnTo>
                <a:lnTo>
                  <a:pt x="576" y="0"/>
                </a:lnTo>
                <a:lnTo>
                  <a:pt x="1092" y="0"/>
                </a:lnTo>
                <a:lnTo>
                  <a:pt x="1092" y="30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37">
            <a:extLst>
              <a:ext uri="{FF2B5EF4-FFF2-40B4-BE49-F238E27FC236}">
                <a16:creationId xmlns:a16="http://schemas.microsoft.com/office/drawing/2014/main" id="{A7327851-3ED3-AE4D-9CA4-FF41FF857B26}"/>
              </a:ext>
            </a:extLst>
          </p:cNvPr>
          <p:cNvSpPr>
            <a:spLocks/>
          </p:cNvSpPr>
          <p:nvPr/>
        </p:nvSpPr>
        <p:spPr bwMode="auto">
          <a:xfrm flipV="1">
            <a:off x="4976813" y="1792288"/>
            <a:ext cx="1733550" cy="914400"/>
          </a:xfrm>
          <a:custGeom>
            <a:avLst/>
            <a:gdLst>
              <a:gd name="T0" fmla="*/ 0 w 1092"/>
              <a:gd name="T1" fmla="*/ 725804891 h 576"/>
              <a:gd name="T2" fmla="*/ 0 w 1092"/>
              <a:gd name="T3" fmla="*/ 1451609782 h 576"/>
              <a:gd name="T4" fmla="*/ 1451609748 w 1092"/>
              <a:gd name="T5" fmla="*/ 1451609782 h 576"/>
              <a:gd name="T6" fmla="*/ 1451609748 w 1092"/>
              <a:gd name="T7" fmla="*/ 0 h 576"/>
              <a:gd name="T8" fmla="*/ 2147483647 w 1092"/>
              <a:gd name="T9" fmla="*/ 0 h 576"/>
              <a:gd name="T10" fmla="*/ 2147483647 w 1092"/>
              <a:gd name="T11" fmla="*/ 756046753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92"/>
              <a:gd name="T19" fmla="*/ 0 h 576"/>
              <a:gd name="T20" fmla="*/ 1092 w 1092"/>
              <a:gd name="T21" fmla="*/ 576 h 57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92" h="576">
                <a:moveTo>
                  <a:pt x="0" y="288"/>
                </a:moveTo>
                <a:lnTo>
                  <a:pt x="0" y="576"/>
                </a:lnTo>
                <a:lnTo>
                  <a:pt x="576" y="576"/>
                </a:lnTo>
                <a:lnTo>
                  <a:pt x="576" y="0"/>
                </a:lnTo>
                <a:lnTo>
                  <a:pt x="1092" y="0"/>
                </a:lnTo>
                <a:lnTo>
                  <a:pt x="1092" y="30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Text Box 38">
            <a:extLst>
              <a:ext uri="{FF2B5EF4-FFF2-40B4-BE49-F238E27FC236}">
                <a16:creationId xmlns:a16="http://schemas.microsoft.com/office/drawing/2014/main" id="{75942A74-B4A7-C345-8D09-465F40D7B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3976" y="1277938"/>
            <a:ext cx="52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??</a:t>
            </a:r>
          </a:p>
        </p:txBody>
      </p:sp>
      <p:sp>
        <p:nvSpPr>
          <p:cNvPr id="13339" name="Text Box 17">
            <a:extLst>
              <a:ext uri="{FF2B5EF4-FFF2-40B4-BE49-F238E27FC236}">
                <a16:creationId xmlns:a16="http://schemas.microsoft.com/office/drawing/2014/main" id="{E916C0CD-5910-AD49-B219-8E9093F43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088" y="268763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34" name="Text Box 37">
            <a:extLst>
              <a:ext uri="{FF2B5EF4-FFF2-40B4-BE49-F238E27FC236}">
                <a16:creationId xmlns:a16="http://schemas.microsoft.com/office/drawing/2014/main" id="{1DFB52F7-BD22-F542-833C-07475709B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900" y="4081463"/>
            <a:ext cx="323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800"/>
              <a:t>Mass appears to be ill-defined</a:t>
            </a:r>
          </a:p>
        </p:txBody>
      </p:sp>
      <p:sp>
        <p:nvSpPr>
          <p:cNvPr id="3" name="Text Box 37">
            <a:extLst>
              <a:ext uri="{FF2B5EF4-FFF2-40B4-BE49-F238E27FC236}">
                <a16:creationId xmlns:a16="http://schemas.microsoft.com/office/drawing/2014/main" id="{8C0DB266-46B6-D947-8396-5F4EC427D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150" y="5051426"/>
            <a:ext cx="770255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800"/>
              <a:t>Integral description of the momentum and position change of wavepackets</a:t>
            </a:r>
          </a:p>
          <a:p>
            <a:r>
              <a:rPr lang="en-US" altLang="en-US" sz="1800"/>
              <a:t>Do not need effective mass</a:t>
            </a:r>
          </a:p>
          <a:p>
            <a:r>
              <a:rPr lang="en-US" altLang="en-US" sz="1800"/>
              <a:t>=&gt; Effective mass is not a critical physical property!</a:t>
            </a:r>
          </a:p>
          <a:p>
            <a:r>
              <a:rPr lang="en-US" altLang="en-US" sz="1800"/>
              <a:t>=&gt; Graphene is a material with such linear dispersion!</a:t>
            </a:r>
          </a:p>
          <a:p>
            <a:endParaRPr lang="en-US" altLang="en-US" sz="1800"/>
          </a:p>
        </p:txBody>
      </p:sp>
      <p:graphicFrame>
        <p:nvGraphicFramePr>
          <p:cNvPr id="13317" name="Object 30">
            <a:extLst>
              <a:ext uri="{FF2B5EF4-FFF2-40B4-BE49-F238E27FC236}">
                <a16:creationId xmlns:a16="http://schemas.microsoft.com/office/drawing/2014/main" id="{5EF5C477-BAB0-5A46-8A71-8988E6FDE7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22525" y="3006725"/>
          <a:ext cx="134620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046200" imgH="9067800" progId="Equation.DSMT4">
                  <p:embed/>
                </p:oleObj>
              </mc:Choice>
              <mc:Fallback>
                <p:oleObj name="Equation" r:id="rId8" imgW="14046200" imgH="9067800" progId="Equation.DSMT4">
                  <p:embed/>
                  <p:pic>
                    <p:nvPicPr>
                      <p:cNvPr id="13317" name="Object 30">
                        <a:extLst>
                          <a:ext uri="{FF2B5EF4-FFF2-40B4-BE49-F238E27FC236}">
                            <a16:creationId xmlns:a16="http://schemas.microsoft.com/office/drawing/2014/main" id="{5EF5C477-BAB0-5A46-8A71-8988E6FDE7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2525" y="3006725"/>
                        <a:ext cx="1346200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3839" name="Object 31">
            <a:extLst>
              <a:ext uri="{FF2B5EF4-FFF2-40B4-BE49-F238E27FC236}">
                <a16:creationId xmlns:a16="http://schemas.microsoft.com/office/drawing/2014/main" id="{26A81BE3-94A4-7049-BAF5-CC98F7C9FF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8389" y="3927475"/>
          <a:ext cx="204152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596100" imgH="10820400" progId="Equation.DSMT4">
                  <p:embed/>
                </p:oleObj>
              </mc:Choice>
              <mc:Fallback>
                <p:oleObj name="Equation" r:id="rId10" imgW="19596100" imgH="10820400" progId="Equation.DSMT4">
                  <p:embed/>
                  <p:pic>
                    <p:nvPicPr>
                      <p:cNvPr id="2423839" name="Object 31">
                        <a:extLst>
                          <a:ext uri="{FF2B5EF4-FFF2-40B4-BE49-F238E27FC236}">
                            <a16:creationId xmlns:a16="http://schemas.microsoft.com/office/drawing/2014/main" id="{26A81BE3-94A4-7049-BAF5-CC98F7C9FF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8389" y="3927475"/>
                        <a:ext cx="204152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Effective Mass is not Essential 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05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4">
            <a:extLst>
              <a:ext uri="{FF2B5EF4-FFF2-40B4-BE49-F238E27FC236}">
                <a16:creationId xmlns:a16="http://schemas.microsoft.com/office/drawing/2014/main" id="{4331A217-6B60-E542-8BBE-0024FC35F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411480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4344" name="Line 5">
            <a:extLst>
              <a:ext uri="{FF2B5EF4-FFF2-40B4-BE49-F238E27FC236}">
                <a16:creationId xmlns:a16="http://schemas.microsoft.com/office/drawing/2014/main" id="{32768482-6052-B641-BC65-D4FC60B2140B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904876" y="3267076"/>
            <a:ext cx="4195762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6">
            <a:extLst>
              <a:ext uri="{FF2B5EF4-FFF2-40B4-BE49-F238E27FC236}">
                <a16:creationId xmlns:a16="http://schemas.microsoft.com/office/drawing/2014/main" id="{11CA62F9-354F-4745-BD79-F1BC4CB009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0938" y="15605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Line 7">
            <a:extLst>
              <a:ext uri="{FF2B5EF4-FFF2-40B4-BE49-F238E27FC236}">
                <a16:creationId xmlns:a16="http://schemas.microsoft.com/office/drawing/2014/main" id="{1944DD40-7056-AD41-815A-314F86516F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9338" y="156051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7" name="Freeform 8">
            <a:extLst>
              <a:ext uri="{FF2B5EF4-FFF2-40B4-BE49-F238E27FC236}">
                <a16:creationId xmlns:a16="http://schemas.microsoft.com/office/drawing/2014/main" id="{AF6BD0AB-7452-4140-95A5-30271AD8C974}"/>
              </a:ext>
            </a:extLst>
          </p:cNvPr>
          <p:cNvSpPr>
            <a:spLocks/>
          </p:cNvSpPr>
          <p:nvPr/>
        </p:nvSpPr>
        <p:spPr bwMode="auto">
          <a:xfrm>
            <a:off x="2325688" y="5180014"/>
            <a:ext cx="1365250" cy="77787"/>
          </a:xfrm>
          <a:custGeom>
            <a:avLst/>
            <a:gdLst>
              <a:gd name="T0" fmla="*/ 0 w 860"/>
              <a:gd name="T1" fmla="*/ 20161120 h 49"/>
              <a:gd name="T2" fmla="*/ 695563126 w 860"/>
              <a:gd name="T3" fmla="*/ 80644481 h 49"/>
              <a:gd name="T4" fmla="*/ 1098788210 w 860"/>
              <a:gd name="T5" fmla="*/ 120966734 h 49"/>
              <a:gd name="T6" fmla="*/ 1461690607 w 860"/>
              <a:gd name="T7" fmla="*/ 90725038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8" name="Freeform 9">
            <a:extLst>
              <a:ext uri="{FF2B5EF4-FFF2-40B4-BE49-F238E27FC236}">
                <a16:creationId xmlns:a16="http://schemas.microsoft.com/office/drawing/2014/main" id="{D919073B-AB66-1B43-9D17-8797060F7857}"/>
              </a:ext>
            </a:extLst>
          </p:cNvPr>
          <p:cNvSpPr>
            <a:spLocks/>
          </p:cNvSpPr>
          <p:nvPr/>
        </p:nvSpPr>
        <p:spPr bwMode="auto">
          <a:xfrm>
            <a:off x="2325688" y="4391025"/>
            <a:ext cx="1390650" cy="338138"/>
          </a:xfrm>
          <a:custGeom>
            <a:avLst/>
            <a:gdLst>
              <a:gd name="T0" fmla="*/ 0 w 876"/>
              <a:gd name="T1" fmla="*/ 536794913 h 213"/>
              <a:gd name="T2" fmla="*/ 695563130 w 876"/>
              <a:gd name="T3" fmla="*/ 123488647 h 213"/>
              <a:gd name="T4" fmla="*/ 1098788216 w 876"/>
              <a:gd name="T5" fmla="*/ 2520954 h 213"/>
              <a:gd name="T6" fmla="*/ 1481851859 w 876"/>
              <a:gd name="T7" fmla="*/ 133569284 h 213"/>
              <a:gd name="T8" fmla="*/ 2147483647 w 876"/>
              <a:gd name="T9" fmla="*/ 536794913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9" name="Line 12">
            <a:extLst>
              <a:ext uri="{FF2B5EF4-FFF2-40B4-BE49-F238E27FC236}">
                <a16:creationId xmlns:a16="http://schemas.microsoft.com/office/drawing/2014/main" id="{6F23E6FC-677E-BC4F-8920-B393BEA2FEB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2994819" y="4096544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0" name="Text Box 13">
            <a:extLst>
              <a:ext uri="{FF2B5EF4-FFF2-40B4-BE49-F238E27FC236}">
                <a16:creationId xmlns:a16="http://schemas.microsoft.com/office/drawing/2014/main" id="{DE42FBDC-079A-614C-935F-C2B6E8A0D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463" y="5359401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4351" name="Line 14">
            <a:extLst>
              <a:ext uri="{FF2B5EF4-FFF2-40B4-BE49-F238E27FC236}">
                <a16:creationId xmlns:a16="http://schemas.microsoft.com/office/drawing/2014/main" id="{6BA82360-0B1E-F04C-8ED6-D82B5AC12DD0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5188" y="4267200"/>
            <a:ext cx="1905000" cy="0"/>
          </a:xfrm>
          <a:prstGeom prst="line">
            <a:avLst/>
          </a:prstGeom>
          <a:noFill/>
          <a:ln w="28575">
            <a:solidFill>
              <a:srgbClr val="0000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Text Box 15">
            <a:extLst>
              <a:ext uri="{FF2B5EF4-FFF2-40B4-BE49-F238E27FC236}">
                <a16:creationId xmlns:a16="http://schemas.microsoft.com/office/drawing/2014/main" id="{5213F02E-5A14-0945-AAC6-A40CE3D29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388" y="863601"/>
            <a:ext cx="3667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14353" name="Oval 16">
            <a:extLst>
              <a:ext uri="{FF2B5EF4-FFF2-40B4-BE49-F238E27FC236}">
                <a16:creationId xmlns:a16="http://schemas.microsoft.com/office/drawing/2014/main" id="{BBB1A7B0-EC2B-A044-8C41-281FD43B0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5888" y="4470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54" name="Oval 17">
            <a:extLst>
              <a:ext uri="{FF2B5EF4-FFF2-40B4-BE49-F238E27FC236}">
                <a16:creationId xmlns:a16="http://schemas.microsoft.com/office/drawing/2014/main" id="{18A54B4A-7F20-A643-B164-6501E4CA0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8288" y="44069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55" name="Oval 18">
            <a:extLst>
              <a:ext uri="{FF2B5EF4-FFF2-40B4-BE49-F238E27FC236}">
                <a16:creationId xmlns:a16="http://schemas.microsoft.com/office/drawing/2014/main" id="{18F7D55A-EDE5-7342-90E2-BFB2A304D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8" y="4356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56" name="Oval 19">
            <a:extLst>
              <a:ext uri="{FF2B5EF4-FFF2-40B4-BE49-F238E27FC236}">
                <a16:creationId xmlns:a16="http://schemas.microsoft.com/office/drawing/2014/main" id="{87AD0F8C-F89F-4C40-997C-484AC8F0229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40088" y="4445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57" name="Oval 20">
            <a:extLst>
              <a:ext uri="{FF2B5EF4-FFF2-40B4-BE49-F238E27FC236}">
                <a16:creationId xmlns:a16="http://schemas.microsoft.com/office/drawing/2014/main" id="{95D15748-5E47-0B45-BEA6-7EE1AFD47FF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13088" y="43815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58" name="Oval 21">
            <a:extLst>
              <a:ext uri="{FF2B5EF4-FFF2-40B4-BE49-F238E27FC236}">
                <a16:creationId xmlns:a16="http://schemas.microsoft.com/office/drawing/2014/main" id="{BC3F5188-AE6D-1842-BFF7-716996A4EEB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79788" y="4521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59" name="Oval 22">
            <a:extLst>
              <a:ext uri="{FF2B5EF4-FFF2-40B4-BE49-F238E27FC236}">
                <a16:creationId xmlns:a16="http://schemas.microsoft.com/office/drawing/2014/main" id="{F8C47859-FB48-6E4E-AB5B-5043694F1C3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494088" y="45847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0" name="Oval 23">
            <a:extLst>
              <a:ext uri="{FF2B5EF4-FFF2-40B4-BE49-F238E27FC236}">
                <a16:creationId xmlns:a16="http://schemas.microsoft.com/office/drawing/2014/main" id="{15BB6591-9168-9A47-BAB6-8C4F6EE548B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33788" y="4686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1" name="Oval 24">
            <a:extLst>
              <a:ext uri="{FF2B5EF4-FFF2-40B4-BE49-F238E27FC236}">
                <a16:creationId xmlns:a16="http://schemas.microsoft.com/office/drawing/2014/main" id="{7F2FE640-0795-9E44-A4B5-006572856D4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87588" y="4699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2" name="Oval 25">
            <a:extLst>
              <a:ext uri="{FF2B5EF4-FFF2-40B4-BE49-F238E27FC236}">
                <a16:creationId xmlns:a16="http://schemas.microsoft.com/office/drawing/2014/main" id="{8EE09783-3B88-084F-9C3A-1F546435AF8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14588" y="4622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3" name="Oval 26">
            <a:extLst>
              <a:ext uri="{FF2B5EF4-FFF2-40B4-BE49-F238E27FC236}">
                <a16:creationId xmlns:a16="http://schemas.microsoft.com/office/drawing/2014/main" id="{4561C975-C160-6A41-80A9-724ADEE048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41588" y="4546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4" name="Oval 27">
            <a:extLst>
              <a:ext uri="{FF2B5EF4-FFF2-40B4-BE49-F238E27FC236}">
                <a16:creationId xmlns:a16="http://schemas.microsoft.com/office/drawing/2014/main" id="{E80DD488-CD83-EE4A-B75B-E86955133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4088" y="5156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5" name="Oval 28">
            <a:extLst>
              <a:ext uri="{FF2B5EF4-FFF2-40B4-BE49-F238E27FC236}">
                <a16:creationId xmlns:a16="http://schemas.microsoft.com/office/drawing/2014/main" id="{353418B2-4773-8745-B79B-B2F31E2D6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6488" y="5118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6" name="Oval 29">
            <a:extLst>
              <a:ext uri="{FF2B5EF4-FFF2-40B4-BE49-F238E27FC236}">
                <a16:creationId xmlns:a16="http://schemas.microsoft.com/office/drawing/2014/main" id="{A621F10E-4FAF-EF44-A0B9-D68DA7F3F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988" y="5130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7" name="Oval 30">
            <a:extLst>
              <a:ext uri="{FF2B5EF4-FFF2-40B4-BE49-F238E27FC236}">
                <a16:creationId xmlns:a16="http://schemas.microsoft.com/office/drawing/2014/main" id="{672932CA-30B3-DB47-8501-8FCB72E111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79688" y="5194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8" name="Oval 31">
            <a:extLst>
              <a:ext uri="{FF2B5EF4-FFF2-40B4-BE49-F238E27FC236}">
                <a16:creationId xmlns:a16="http://schemas.microsoft.com/office/drawing/2014/main" id="{C71F1248-44D9-AB4F-9B2F-D728B63998B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52688" y="5156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69" name="Oval 32">
            <a:extLst>
              <a:ext uri="{FF2B5EF4-FFF2-40B4-BE49-F238E27FC236}">
                <a16:creationId xmlns:a16="http://schemas.microsoft.com/office/drawing/2014/main" id="{9456A6D2-8512-C147-AF1B-CBDFF83A14B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19388" y="520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70" name="Oval 33">
            <a:extLst>
              <a:ext uri="{FF2B5EF4-FFF2-40B4-BE49-F238E27FC236}">
                <a16:creationId xmlns:a16="http://schemas.microsoft.com/office/drawing/2014/main" id="{AB5C535A-634B-F747-ACBC-4C8C537D7D0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33688" y="52197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71" name="Oval 34">
            <a:extLst>
              <a:ext uri="{FF2B5EF4-FFF2-40B4-BE49-F238E27FC236}">
                <a16:creationId xmlns:a16="http://schemas.microsoft.com/office/drawing/2014/main" id="{B45F28BB-B176-8F4A-A73A-7492952E505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73388" y="52451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72" name="Oval 35">
            <a:extLst>
              <a:ext uri="{FF2B5EF4-FFF2-40B4-BE49-F238E27FC236}">
                <a16:creationId xmlns:a16="http://schemas.microsoft.com/office/drawing/2014/main" id="{9942C9CD-9C30-5046-A1D9-F3F02067AA1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25788" y="52197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73" name="Oval 36">
            <a:extLst>
              <a:ext uri="{FF2B5EF4-FFF2-40B4-BE49-F238E27FC236}">
                <a16:creationId xmlns:a16="http://schemas.microsoft.com/office/drawing/2014/main" id="{540D7F15-D744-8F40-BCDB-B2DA27CBE2B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52788" y="52197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4374" name="Oval 37">
            <a:extLst>
              <a:ext uri="{FF2B5EF4-FFF2-40B4-BE49-F238E27FC236}">
                <a16:creationId xmlns:a16="http://schemas.microsoft.com/office/drawing/2014/main" id="{B31581C7-6B35-4141-864D-E050C8B1E8E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79788" y="51943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graphicFrame>
        <p:nvGraphicFramePr>
          <p:cNvPr id="39" name="Object 37">
            <a:extLst>
              <a:ext uri="{FF2B5EF4-FFF2-40B4-BE49-F238E27FC236}">
                <a16:creationId xmlns:a16="http://schemas.microsoft.com/office/drawing/2014/main" id="{6F2028FA-7DDC-814B-BE99-60370D401B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5013" y="2968626"/>
          <a:ext cx="2773362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676600" imgH="10236200" progId="Equation.DSMT4">
                  <p:embed/>
                </p:oleObj>
              </mc:Choice>
              <mc:Fallback>
                <p:oleObj name="Equation" r:id="rId2" imgW="28676600" imgH="10236200" progId="Equation.DSMT4">
                  <p:embed/>
                  <p:pic>
                    <p:nvPicPr>
                      <p:cNvPr id="39" name="Object 37">
                        <a:extLst>
                          <a:ext uri="{FF2B5EF4-FFF2-40B4-BE49-F238E27FC236}">
                            <a16:creationId xmlns:a16="http://schemas.microsoft.com/office/drawing/2014/main" id="{6F2028FA-7DDC-814B-BE99-60370D401B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5013" y="2968626"/>
                        <a:ext cx="2773362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8">
            <a:extLst>
              <a:ext uri="{FF2B5EF4-FFF2-40B4-BE49-F238E27FC236}">
                <a16:creationId xmlns:a16="http://schemas.microsoft.com/office/drawing/2014/main" id="{3A16A8D4-4BF2-5141-877F-59D252C55A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16451" y="4652964"/>
          <a:ext cx="21574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698200" imgH="10236200" progId="Equation.DSMT4">
                  <p:embed/>
                </p:oleObj>
              </mc:Choice>
              <mc:Fallback>
                <p:oleObj name="Equation" r:id="rId4" imgW="23698200" imgH="10236200" progId="Equation.DSMT4">
                  <p:embed/>
                  <p:pic>
                    <p:nvPicPr>
                      <p:cNvPr id="40" name="Object 38">
                        <a:extLst>
                          <a:ext uri="{FF2B5EF4-FFF2-40B4-BE49-F238E27FC236}">
                            <a16:creationId xmlns:a16="http://schemas.microsoft.com/office/drawing/2014/main" id="{3A16A8D4-4BF2-5141-877F-59D252C55A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6451" y="4652964"/>
                        <a:ext cx="21574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Text Box 40">
            <a:extLst>
              <a:ext uri="{FF2B5EF4-FFF2-40B4-BE49-F238E27FC236}">
                <a16:creationId xmlns:a16="http://schemas.microsoft.com/office/drawing/2014/main" id="{29C7E30A-1D67-D348-BF3B-292B22A78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8476" y="863600"/>
            <a:ext cx="506100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Need 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inversion symmetry</a:t>
            </a:r>
            <a:br>
              <a:rPr lang="en-US" altLang="en-US"/>
            </a:br>
            <a:r>
              <a:rPr lang="en-US" altLang="en-US"/>
              <a:t>(number of states in +/-k identical)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Pauli exclusion principle</a:t>
            </a:r>
          </a:p>
        </p:txBody>
      </p:sp>
      <p:sp>
        <p:nvSpPr>
          <p:cNvPr id="14376" name="Text Box 41">
            <a:extLst>
              <a:ext uri="{FF2B5EF4-FFF2-40B4-BE49-F238E27FC236}">
                <a16:creationId xmlns:a16="http://schemas.microsoft.com/office/drawing/2014/main" id="{1832F713-F43E-2F48-9C79-22AE30AF1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4" y="5335588"/>
            <a:ext cx="471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-k</a:t>
            </a:r>
          </a:p>
        </p:txBody>
      </p:sp>
      <p:sp>
        <p:nvSpPr>
          <p:cNvPr id="14377" name="Text Box 42">
            <a:extLst>
              <a:ext uri="{FF2B5EF4-FFF2-40B4-BE49-F238E27FC236}">
                <a16:creationId xmlns:a16="http://schemas.microsoft.com/office/drawing/2014/main" id="{EBD75E5E-804E-7E42-A1B9-6C79F4EE6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4976" y="3938588"/>
            <a:ext cx="493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  <a:r>
              <a:rPr lang="en-US" altLang="en-US" sz="2800" baseline="-25000">
                <a:latin typeface="Maiandra GD" panose="020E0502030308020204" pitchFamily="34" charset="77"/>
              </a:rPr>
              <a:t>F</a:t>
            </a:r>
          </a:p>
        </p:txBody>
      </p:sp>
      <p:sp>
        <p:nvSpPr>
          <p:cNvPr id="14378" name="Freeform 43">
            <a:extLst>
              <a:ext uri="{FF2B5EF4-FFF2-40B4-BE49-F238E27FC236}">
                <a16:creationId xmlns:a16="http://schemas.microsoft.com/office/drawing/2014/main" id="{CCAB9511-F5A0-AB41-BBAE-168EBB145FEB}"/>
              </a:ext>
            </a:extLst>
          </p:cNvPr>
          <p:cNvSpPr>
            <a:spLocks/>
          </p:cNvSpPr>
          <p:nvPr/>
        </p:nvSpPr>
        <p:spPr bwMode="auto">
          <a:xfrm>
            <a:off x="2330451" y="1970088"/>
            <a:ext cx="1370013" cy="927100"/>
          </a:xfrm>
          <a:custGeom>
            <a:avLst/>
            <a:gdLst>
              <a:gd name="T0" fmla="*/ 0 w 872"/>
              <a:gd name="T1" fmla="*/ 2147483647 h 584"/>
              <a:gd name="T2" fmla="*/ 2147483647 w 872"/>
              <a:gd name="T3" fmla="*/ 2147483647 h 584"/>
              <a:gd name="T4" fmla="*/ 2147483647 w 872"/>
              <a:gd name="T5" fmla="*/ 2147483647 h 584"/>
              <a:gd name="T6" fmla="*/ 2147483647 w 872"/>
              <a:gd name="T7" fmla="*/ 2147483647 h 584"/>
              <a:gd name="T8" fmla="*/ 2147483647 w 872"/>
              <a:gd name="T9" fmla="*/ 2147483647 h 584"/>
              <a:gd name="T10" fmla="*/ 2147483647 w 872"/>
              <a:gd name="T11" fmla="*/ 2147483647 h 584"/>
              <a:gd name="T12" fmla="*/ 2147483647 w 872"/>
              <a:gd name="T13" fmla="*/ 2147483647 h 584"/>
              <a:gd name="T14" fmla="*/ 2147483647 w 872"/>
              <a:gd name="T15" fmla="*/ 2147483647 h 584"/>
              <a:gd name="T16" fmla="*/ 2147483647 w 872"/>
              <a:gd name="T17" fmla="*/ 2147483647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9" name="Freeform 44">
            <a:extLst>
              <a:ext uri="{FF2B5EF4-FFF2-40B4-BE49-F238E27FC236}">
                <a16:creationId xmlns:a16="http://schemas.microsoft.com/office/drawing/2014/main" id="{0560135E-71E7-1845-A420-0412C796F8B8}"/>
              </a:ext>
            </a:extLst>
          </p:cNvPr>
          <p:cNvSpPr>
            <a:spLocks/>
          </p:cNvSpPr>
          <p:nvPr/>
        </p:nvSpPr>
        <p:spPr bwMode="auto">
          <a:xfrm>
            <a:off x="2332038" y="3687764"/>
            <a:ext cx="1365250" cy="509587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38100" cap="flat" cmpd="sng">
            <a:solidFill>
              <a:srgbClr val="FF00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279428" name="Object 44">
            <a:extLst>
              <a:ext uri="{FF2B5EF4-FFF2-40B4-BE49-F238E27FC236}">
                <a16:creationId xmlns:a16="http://schemas.microsoft.com/office/drawing/2014/main" id="{91599724-5CDA-5B4A-8173-FA6CE7E0F7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64350" y="4581526"/>
          <a:ext cx="3087688" cy="98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934400" imgH="10820400" progId="Equation.DSMT4">
                  <p:embed/>
                </p:oleObj>
              </mc:Choice>
              <mc:Fallback>
                <p:oleObj name="Equation" r:id="rId6" imgW="33934400" imgH="10820400" progId="Equation.DSMT4">
                  <p:embed/>
                  <p:pic>
                    <p:nvPicPr>
                      <p:cNvPr id="2279428" name="Object 44">
                        <a:extLst>
                          <a:ext uri="{FF2B5EF4-FFF2-40B4-BE49-F238E27FC236}">
                            <a16:creationId xmlns:a16="http://schemas.microsoft.com/office/drawing/2014/main" id="{91599724-5CDA-5B4A-8173-FA6CE7E0F7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4350" y="4581526"/>
                        <a:ext cx="3087688" cy="982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7277" name="Rectangle 45">
            <a:extLst>
              <a:ext uri="{FF2B5EF4-FFF2-40B4-BE49-F238E27FC236}">
                <a16:creationId xmlns:a16="http://schemas.microsoft.com/office/drawing/2014/main" id="{EEB47B19-865D-4E48-A8C3-8C85237CF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1" y="3819525"/>
            <a:ext cx="4225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Empty bands carry no current</a:t>
            </a:r>
          </a:p>
        </p:txBody>
      </p:sp>
      <p:sp>
        <p:nvSpPr>
          <p:cNvPr id="2527278" name="Rectangle 46">
            <a:extLst>
              <a:ext uri="{FF2B5EF4-FFF2-40B4-BE49-F238E27FC236}">
                <a16:creationId xmlns:a16="http://schemas.microsoft.com/office/drawing/2014/main" id="{276616F5-8036-6A4E-B858-587D48E46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1" y="4273550"/>
            <a:ext cx="4225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Full bands carry no current</a:t>
            </a:r>
          </a:p>
        </p:txBody>
      </p:sp>
      <p:graphicFrame>
        <p:nvGraphicFramePr>
          <p:cNvPr id="3" name="Object 47">
            <a:extLst>
              <a:ext uri="{FF2B5EF4-FFF2-40B4-BE49-F238E27FC236}">
                <a16:creationId xmlns:a16="http://schemas.microsoft.com/office/drawing/2014/main" id="{55A8B291-2F96-DA4E-A141-22596186C6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06013" y="4824414"/>
          <a:ext cx="506412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562600" imgH="4102100" progId="Equation.DSMT4">
                  <p:embed/>
                </p:oleObj>
              </mc:Choice>
              <mc:Fallback>
                <p:oleObj name="Equation" r:id="rId8" imgW="5562600" imgH="4102100" progId="Equation.DSMT4">
                  <p:embed/>
                  <p:pic>
                    <p:nvPicPr>
                      <p:cNvPr id="3" name="Object 47">
                        <a:extLst>
                          <a:ext uri="{FF2B5EF4-FFF2-40B4-BE49-F238E27FC236}">
                            <a16:creationId xmlns:a16="http://schemas.microsoft.com/office/drawing/2014/main" id="{55A8B291-2F96-DA4E-A141-22596186C6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6013" y="4824414"/>
                        <a:ext cx="506412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Electron and Hole fluxes: Filled/Empty Bands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193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279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527277" grpId="0"/>
      <p:bldP spid="252727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reeform 61">
            <a:extLst>
              <a:ext uri="{FF2B5EF4-FFF2-40B4-BE49-F238E27FC236}">
                <a16:creationId xmlns:a16="http://schemas.microsoft.com/office/drawing/2014/main" id="{D5DBFFDA-9617-F347-941D-8B3F4AF023FA}"/>
              </a:ext>
            </a:extLst>
          </p:cNvPr>
          <p:cNvSpPr>
            <a:spLocks/>
          </p:cNvSpPr>
          <p:nvPr/>
        </p:nvSpPr>
        <p:spPr bwMode="auto">
          <a:xfrm>
            <a:off x="2327275" y="3679825"/>
            <a:ext cx="1365250" cy="509588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3011" name="Group 21">
            <a:extLst>
              <a:ext uri="{FF2B5EF4-FFF2-40B4-BE49-F238E27FC236}">
                <a16:creationId xmlns:a16="http://schemas.microsoft.com/office/drawing/2014/main" id="{7109A6D4-B5BE-3641-87E1-14F58606FABF}"/>
              </a:ext>
            </a:extLst>
          </p:cNvPr>
          <p:cNvGrpSpPr>
            <a:grpSpLocks/>
          </p:cNvGrpSpPr>
          <p:nvPr/>
        </p:nvGrpSpPr>
        <p:grpSpPr bwMode="auto">
          <a:xfrm>
            <a:off x="2297113" y="4375151"/>
            <a:ext cx="1428750" cy="384175"/>
            <a:chOff x="432" y="2558"/>
            <a:chExt cx="910" cy="242"/>
          </a:xfrm>
        </p:grpSpPr>
        <p:sp>
          <p:nvSpPr>
            <p:cNvPr id="43052" name="Oval 23">
              <a:extLst>
                <a:ext uri="{FF2B5EF4-FFF2-40B4-BE49-F238E27FC236}">
                  <a16:creationId xmlns:a16="http://schemas.microsoft.com/office/drawing/2014/main" id="{44C60A07-770F-3C49-96E4-6A23DBD58EF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20" y="264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3" name="Oval 24">
              <a:extLst>
                <a:ext uri="{FF2B5EF4-FFF2-40B4-BE49-F238E27FC236}">
                  <a16:creationId xmlns:a16="http://schemas.microsoft.com/office/drawing/2014/main" id="{29DC0EB2-04CB-634E-9D7C-798294F454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92" y="268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4" name="Oval 25">
              <a:extLst>
                <a:ext uri="{FF2B5EF4-FFF2-40B4-BE49-F238E27FC236}">
                  <a16:creationId xmlns:a16="http://schemas.microsoft.com/office/drawing/2014/main" id="{7C6F237A-5A64-4C44-84DB-2DF8F4C6BB3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94" y="274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5" name="Oval 26">
              <a:extLst>
                <a:ext uri="{FF2B5EF4-FFF2-40B4-BE49-F238E27FC236}">
                  <a16:creationId xmlns:a16="http://schemas.microsoft.com/office/drawing/2014/main" id="{80930BF8-9DF0-8441-91AB-6A8852CF5FB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2" y="275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6" name="Oval 27">
              <a:extLst>
                <a:ext uri="{FF2B5EF4-FFF2-40B4-BE49-F238E27FC236}">
                  <a16:creationId xmlns:a16="http://schemas.microsoft.com/office/drawing/2014/main" id="{551DCE0B-0B9B-CB46-BF91-5B6FA03EBEF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2" y="2704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7" name="Oval 28">
              <a:extLst>
                <a:ext uri="{FF2B5EF4-FFF2-40B4-BE49-F238E27FC236}">
                  <a16:creationId xmlns:a16="http://schemas.microsoft.com/office/drawing/2014/main" id="{03BB9E5A-D1FA-CF4F-A551-41714C115B1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2" y="2656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8" name="Freeform 22">
              <a:extLst>
                <a:ext uri="{FF2B5EF4-FFF2-40B4-BE49-F238E27FC236}">
                  <a16:creationId xmlns:a16="http://schemas.microsoft.com/office/drawing/2014/main" id="{BA66D3E0-198A-DF45-A482-EE1C80EB1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" y="2558"/>
              <a:ext cx="876" cy="213"/>
            </a:xfrm>
            <a:custGeom>
              <a:avLst/>
              <a:gdLst>
                <a:gd name="T0" fmla="*/ 0 w 876"/>
                <a:gd name="T1" fmla="*/ 213 h 213"/>
                <a:gd name="T2" fmla="*/ 276 w 876"/>
                <a:gd name="T3" fmla="*/ 49 h 213"/>
                <a:gd name="T4" fmla="*/ 436 w 876"/>
                <a:gd name="T5" fmla="*/ 1 h 213"/>
                <a:gd name="T6" fmla="*/ 588 w 876"/>
                <a:gd name="T7" fmla="*/ 53 h 213"/>
                <a:gd name="T8" fmla="*/ 876 w 876"/>
                <a:gd name="T9" fmla="*/ 213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012" name="Line 5">
            <a:extLst>
              <a:ext uri="{FF2B5EF4-FFF2-40B4-BE49-F238E27FC236}">
                <a16:creationId xmlns:a16="http://schemas.microsoft.com/office/drawing/2014/main" id="{750B3540-FC7C-EE4A-84EE-CDEAEAA52BEA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908051" y="325913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3" name="Line 6">
            <a:extLst>
              <a:ext uri="{FF2B5EF4-FFF2-40B4-BE49-F238E27FC236}">
                <a16:creationId xmlns:a16="http://schemas.microsoft.com/office/drawing/2014/main" id="{C050FCCE-2051-C949-B5F4-F21375B3B6F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4113" y="155257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Line 7">
            <a:extLst>
              <a:ext uri="{FF2B5EF4-FFF2-40B4-BE49-F238E27FC236}">
                <a16:creationId xmlns:a16="http://schemas.microsoft.com/office/drawing/2014/main" id="{E857B9DF-5116-4E49-9E08-A6FE89C558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2513" y="155257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5" name="Freeform 8">
            <a:extLst>
              <a:ext uri="{FF2B5EF4-FFF2-40B4-BE49-F238E27FC236}">
                <a16:creationId xmlns:a16="http://schemas.microsoft.com/office/drawing/2014/main" id="{449119BE-3E52-7242-9D68-EE73715453E7}"/>
              </a:ext>
            </a:extLst>
          </p:cNvPr>
          <p:cNvSpPr>
            <a:spLocks/>
          </p:cNvSpPr>
          <p:nvPr/>
        </p:nvSpPr>
        <p:spPr bwMode="auto">
          <a:xfrm>
            <a:off x="2328863" y="5172075"/>
            <a:ext cx="1365250" cy="77788"/>
          </a:xfrm>
          <a:custGeom>
            <a:avLst/>
            <a:gdLst>
              <a:gd name="T0" fmla="*/ 0 w 860"/>
              <a:gd name="T1" fmla="*/ 20161380 h 49"/>
              <a:gd name="T2" fmla="*/ 695563126 w 860"/>
              <a:gd name="T3" fmla="*/ 80645518 h 49"/>
              <a:gd name="T4" fmla="*/ 1098788210 w 860"/>
              <a:gd name="T5" fmla="*/ 120968289 h 49"/>
              <a:gd name="T6" fmla="*/ 1461690607 w 860"/>
              <a:gd name="T7" fmla="*/ 90726205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6" name="Line 11">
            <a:extLst>
              <a:ext uri="{FF2B5EF4-FFF2-40B4-BE49-F238E27FC236}">
                <a16:creationId xmlns:a16="http://schemas.microsoft.com/office/drawing/2014/main" id="{925390C0-8527-6242-813F-3089172AEB51}"/>
              </a:ext>
            </a:extLst>
          </p:cNvPr>
          <p:cNvSpPr>
            <a:spLocks noChangeAspect="1" noChangeShapeType="1"/>
          </p:cNvSpPr>
          <p:nvPr/>
        </p:nvSpPr>
        <p:spPr bwMode="auto">
          <a:xfrm rot="-5400000">
            <a:off x="2997994" y="408860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7" name="Text Box 12">
            <a:extLst>
              <a:ext uri="{FF2B5EF4-FFF2-40B4-BE49-F238E27FC236}">
                <a16:creationId xmlns:a16="http://schemas.microsoft.com/office/drawing/2014/main" id="{9BDB4E07-84E2-5741-9B58-749BCC632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535146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43018" name="Line 13">
            <a:extLst>
              <a:ext uri="{FF2B5EF4-FFF2-40B4-BE49-F238E27FC236}">
                <a16:creationId xmlns:a16="http://schemas.microsoft.com/office/drawing/2014/main" id="{7AC6D560-CF89-6247-B03B-22194D8E2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8363" y="42592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Text Box 14">
            <a:extLst>
              <a:ext uri="{FF2B5EF4-FFF2-40B4-BE49-F238E27FC236}">
                <a16:creationId xmlns:a16="http://schemas.microsoft.com/office/drawing/2014/main" id="{50D36005-0025-5049-A343-4DAB12125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63" y="855663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E27D784A-CFAE-4345-90A7-ECE3DB825A8B}"/>
              </a:ext>
            </a:extLst>
          </p:cNvPr>
          <p:cNvGrpSpPr>
            <a:grpSpLocks/>
          </p:cNvGrpSpPr>
          <p:nvPr/>
        </p:nvGrpSpPr>
        <p:grpSpPr bwMode="auto">
          <a:xfrm>
            <a:off x="2659063" y="3843338"/>
            <a:ext cx="660400" cy="381000"/>
            <a:chOff x="664" y="2208"/>
            <a:chExt cx="416" cy="240"/>
          </a:xfrm>
        </p:grpSpPr>
        <p:sp>
          <p:nvSpPr>
            <p:cNvPr id="43047" name="Oval 16">
              <a:extLst>
                <a:ext uri="{FF2B5EF4-FFF2-40B4-BE49-F238E27FC236}">
                  <a16:creationId xmlns:a16="http://schemas.microsoft.com/office/drawing/2014/main" id="{2E83E98E-D081-B34F-94EC-DAB1F0290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220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48" name="Oval 17">
              <a:extLst>
                <a:ext uri="{FF2B5EF4-FFF2-40B4-BE49-F238E27FC236}">
                  <a16:creationId xmlns:a16="http://schemas.microsoft.com/office/drawing/2014/main" id="{186AEBC6-32A9-9544-9385-9A6D6088F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23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49" name="Oval 18">
              <a:extLst>
                <a:ext uri="{FF2B5EF4-FFF2-40B4-BE49-F238E27FC236}">
                  <a16:creationId xmlns:a16="http://schemas.microsoft.com/office/drawing/2014/main" id="{B6235AF1-E487-CF4B-9A73-B874B2614F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0" name="Oval 19">
              <a:extLst>
                <a:ext uri="{FF2B5EF4-FFF2-40B4-BE49-F238E27FC236}">
                  <a16:creationId xmlns:a16="http://schemas.microsoft.com/office/drawing/2014/main" id="{EDB4CC82-A043-9447-A3C3-48DF9C08FC0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32" y="2239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51" name="Oval 20">
              <a:extLst>
                <a:ext uri="{FF2B5EF4-FFF2-40B4-BE49-F238E27FC236}">
                  <a16:creationId xmlns:a16="http://schemas.microsoft.com/office/drawing/2014/main" id="{04C31B3C-3EC0-094E-84BF-14E9819C142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52" y="23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sp>
        <p:nvSpPr>
          <p:cNvPr id="43021" name="Oval 29">
            <a:extLst>
              <a:ext uri="{FF2B5EF4-FFF2-40B4-BE49-F238E27FC236}">
                <a16:creationId xmlns:a16="http://schemas.microsoft.com/office/drawing/2014/main" id="{EF808C4B-325B-C245-B021-0D34CE04D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6313" y="514826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2" name="Oval 30">
            <a:extLst>
              <a:ext uri="{FF2B5EF4-FFF2-40B4-BE49-F238E27FC236}">
                <a16:creationId xmlns:a16="http://schemas.microsoft.com/office/drawing/2014/main" id="{C77E1FFE-D8D5-5040-8B66-F993380B1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663" y="512603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3" name="Oval 31">
            <a:extLst>
              <a:ext uri="{FF2B5EF4-FFF2-40B4-BE49-F238E27FC236}">
                <a16:creationId xmlns:a16="http://schemas.microsoft.com/office/drawing/2014/main" id="{E84AFD98-FCDE-B04B-BCFE-4DB54FAFA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51419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4" name="Oval 32">
            <a:extLst>
              <a:ext uri="{FF2B5EF4-FFF2-40B4-BE49-F238E27FC236}">
                <a16:creationId xmlns:a16="http://schemas.microsoft.com/office/drawing/2014/main" id="{331C1486-68E5-9241-A0B9-25CF091F45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82863" y="51673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5" name="Oval 33">
            <a:extLst>
              <a:ext uri="{FF2B5EF4-FFF2-40B4-BE49-F238E27FC236}">
                <a16:creationId xmlns:a16="http://schemas.microsoft.com/office/drawing/2014/main" id="{A1B1FE1D-0E40-2F43-89AB-DD23FAFB7D2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55863" y="51593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6" name="Oval 34">
            <a:extLst>
              <a:ext uri="{FF2B5EF4-FFF2-40B4-BE49-F238E27FC236}">
                <a16:creationId xmlns:a16="http://schemas.microsoft.com/office/drawing/2014/main" id="{17E9F9ED-F3CD-CB49-B3CF-F97AF2E22E0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22563" y="518318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7" name="Oval 35">
            <a:extLst>
              <a:ext uri="{FF2B5EF4-FFF2-40B4-BE49-F238E27FC236}">
                <a16:creationId xmlns:a16="http://schemas.microsoft.com/office/drawing/2014/main" id="{92D7FF2D-0ACC-FC4D-8A7C-581CA2A6225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7975" y="519588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8" name="Oval 36">
            <a:extLst>
              <a:ext uri="{FF2B5EF4-FFF2-40B4-BE49-F238E27FC236}">
                <a16:creationId xmlns:a16="http://schemas.microsoft.com/office/drawing/2014/main" id="{944EA875-10D2-2241-ADC4-54941EDD577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76563" y="52101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29" name="Oval 37">
            <a:extLst>
              <a:ext uri="{FF2B5EF4-FFF2-40B4-BE49-F238E27FC236}">
                <a16:creationId xmlns:a16="http://schemas.microsoft.com/office/drawing/2014/main" id="{4ED05CB4-EC62-4E46-A900-F58375B0783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28963" y="5200650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30" name="Oval 38">
            <a:extLst>
              <a:ext uri="{FF2B5EF4-FFF2-40B4-BE49-F238E27FC236}">
                <a16:creationId xmlns:a16="http://schemas.microsoft.com/office/drawing/2014/main" id="{F6BC8198-6499-124A-8091-4E3831A2704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55963" y="51847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31" name="Oval 39">
            <a:extLst>
              <a:ext uri="{FF2B5EF4-FFF2-40B4-BE49-F238E27FC236}">
                <a16:creationId xmlns:a16="http://schemas.microsoft.com/office/drawing/2014/main" id="{ACF00DCB-D3E7-9540-80BF-AF28B94D164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82963" y="51673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43032" name="Text Box 57">
            <a:extLst>
              <a:ext uri="{FF2B5EF4-FFF2-40B4-BE49-F238E27FC236}">
                <a16:creationId xmlns:a16="http://schemas.microsoft.com/office/drawing/2014/main" id="{3C09BCA6-7E45-E04D-896B-1F2133082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9" y="3533776"/>
            <a:ext cx="325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43033" name="Text Box 58">
            <a:extLst>
              <a:ext uri="{FF2B5EF4-FFF2-40B4-BE49-F238E27FC236}">
                <a16:creationId xmlns:a16="http://schemas.microsoft.com/office/drawing/2014/main" id="{11FAAC5C-BB9C-5A42-9502-7ED6E8362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4383089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43034" name="Text Box 59">
            <a:extLst>
              <a:ext uri="{FF2B5EF4-FFF2-40B4-BE49-F238E27FC236}">
                <a16:creationId xmlns:a16="http://schemas.microsoft.com/office/drawing/2014/main" id="{7BCC6FD6-C8D9-544C-B3C7-26F3F1114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4954589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43035" name="Freeform 60">
            <a:extLst>
              <a:ext uri="{FF2B5EF4-FFF2-40B4-BE49-F238E27FC236}">
                <a16:creationId xmlns:a16="http://schemas.microsoft.com/office/drawing/2014/main" id="{524C6969-3594-AD49-ABEA-356C5D71FEB0}"/>
              </a:ext>
            </a:extLst>
          </p:cNvPr>
          <p:cNvSpPr>
            <a:spLocks/>
          </p:cNvSpPr>
          <p:nvPr/>
        </p:nvSpPr>
        <p:spPr bwMode="auto">
          <a:xfrm>
            <a:off x="2338388" y="1946275"/>
            <a:ext cx="1370012" cy="927100"/>
          </a:xfrm>
          <a:custGeom>
            <a:avLst/>
            <a:gdLst>
              <a:gd name="T0" fmla="*/ 0 w 872"/>
              <a:gd name="T1" fmla="*/ 2147483647 h 584"/>
              <a:gd name="T2" fmla="*/ 2147483647 w 872"/>
              <a:gd name="T3" fmla="*/ 2147483647 h 584"/>
              <a:gd name="T4" fmla="*/ 2147483647 w 872"/>
              <a:gd name="T5" fmla="*/ 2147483647 h 584"/>
              <a:gd name="T6" fmla="*/ 2147483647 w 872"/>
              <a:gd name="T7" fmla="*/ 2147483647 h 584"/>
              <a:gd name="T8" fmla="*/ 2147483647 w 872"/>
              <a:gd name="T9" fmla="*/ 2147483647 h 584"/>
              <a:gd name="T10" fmla="*/ 2147483647 w 872"/>
              <a:gd name="T11" fmla="*/ 2147483647 h 584"/>
              <a:gd name="T12" fmla="*/ 2147483647 w 872"/>
              <a:gd name="T13" fmla="*/ 2147483647 h 584"/>
              <a:gd name="T14" fmla="*/ 2147483647 w 872"/>
              <a:gd name="T15" fmla="*/ 2147483647 h 584"/>
              <a:gd name="T16" fmla="*/ 2147483647 w 872"/>
              <a:gd name="T17" fmla="*/ 2147483647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6" name="Rectangle 71">
            <a:extLst>
              <a:ext uri="{FF2B5EF4-FFF2-40B4-BE49-F238E27FC236}">
                <a16:creationId xmlns:a16="http://schemas.microsoft.com/office/drawing/2014/main" id="{4E739926-9FC6-6A4E-A81A-3E7611A7F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Partially filled bands</a:t>
            </a:r>
          </a:p>
        </p:txBody>
      </p:sp>
      <p:grpSp>
        <p:nvGrpSpPr>
          <p:cNvPr id="4" name="Group 79">
            <a:extLst>
              <a:ext uri="{FF2B5EF4-FFF2-40B4-BE49-F238E27FC236}">
                <a16:creationId xmlns:a16="http://schemas.microsoft.com/office/drawing/2014/main" id="{FAEE6F1E-D501-4E48-AD2E-8AA8FB5C7F53}"/>
              </a:ext>
            </a:extLst>
          </p:cNvPr>
          <p:cNvGrpSpPr>
            <a:grpSpLocks/>
          </p:cNvGrpSpPr>
          <p:nvPr/>
        </p:nvGrpSpPr>
        <p:grpSpPr bwMode="auto">
          <a:xfrm>
            <a:off x="2673350" y="4338639"/>
            <a:ext cx="673100" cy="192087"/>
            <a:chOff x="649" y="3190"/>
            <a:chExt cx="424" cy="121"/>
          </a:xfrm>
        </p:grpSpPr>
        <p:sp>
          <p:nvSpPr>
            <p:cNvPr id="43042" name="Oval 16">
              <a:extLst>
                <a:ext uri="{FF2B5EF4-FFF2-40B4-BE49-F238E27FC236}">
                  <a16:creationId xmlns:a16="http://schemas.microsoft.com/office/drawing/2014/main" id="{89D53229-5398-7845-AB9D-3DB52FEBD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" y="3258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43" name="Oval 17">
              <a:extLst>
                <a:ext uri="{FF2B5EF4-FFF2-40B4-BE49-F238E27FC236}">
                  <a16:creationId xmlns:a16="http://schemas.microsoft.com/office/drawing/2014/main" id="{499ADB64-F9FF-A04D-9C49-DC6EBE8B7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" y="3215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44" name="Oval 18">
              <a:extLst>
                <a:ext uri="{FF2B5EF4-FFF2-40B4-BE49-F238E27FC236}">
                  <a16:creationId xmlns:a16="http://schemas.microsoft.com/office/drawing/2014/main" id="{3EFB42ED-6FB3-4947-B5BA-EA2A99498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319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45" name="Oval 19">
              <a:extLst>
                <a:ext uri="{FF2B5EF4-FFF2-40B4-BE49-F238E27FC236}">
                  <a16:creationId xmlns:a16="http://schemas.microsoft.com/office/drawing/2014/main" id="{5C43980C-69A5-B44D-AE7E-153FC4EC0B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25" y="3263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43046" name="Oval 20">
              <a:extLst>
                <a:ext uri="{FF2B5EF4-FFF2-40B4-BE49-F238E27FC236}">
                  <a16:creationId xmlns:a16="http://schemas.microsoft.com/office/drawing/2014/main" id="{623E5BB1-78D8-7C44-8EF2-F5838B231D2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4" y="322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sp>
        <p:nvSpPr>
          <p:cNvPr id="43038" name="Rectangle 83">
            <a:extLst>
              <a:ext uri="{FF2B5EF4-FFF2-40B4-BE49-F238E27FC236}">
                <a16:creationId xmlns:a16="http://schemas.microsoft.com/office/drawing/2014/main" id="{AD11C80A-C8A7-9248-A427-2DA3337B8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1" y="3819525"/>
            <a:ext cx="4225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Empty bands carry no current</a:t>
            </a:r>
          </a:p>
        </p:txBody>
      </p:sp>
      <p:sp>
        <p:nvSpPr>
          <p:cNvPr id="43039" name="Rectangle 84">
            <a:extLst>
              <a:ext uri="{FF2B5EF4-FFF2-40B4-BE49-F238E27FC236}">
                <a16:creationId xmlns:a16="http://schemas.microsoft.com/office/drawing/2014/main" id="{D16F58C0-55A2-DD42-B204-D5941E059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1" y="4273550"/>
            <a:ext cx="4225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Full bands carry no current</a:t>
            </a:r>
          </a:p>
        </p:txBody>
      </p:sp>
      <p:sp>
        <p:nvSpPr>
          <p:cNvPr id="2528343" name="Rectangle 87">
            <a:extLst>
              <a:ext uri="{FF2B5EF4-FFF2-40B4-BE49-F238E27FC236}">
                <a16:creationId xmlns:a16="http://schemas.microsoft.com/office/drawing/2014/main" id="{E2B480EA-9457-9C44-A95D-B491AFF2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400" y="4814889"/>
            <a:ext cx="54927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Let’s imagine there is a way to get some electrons from the valence band into the conduction band!</a:t>
            </a:r>
          </a:p>
        </p:txBody>
      </p:sp>
      <p:sp>
        <p:nvSpPr>
          <p:cNvPr id="2528344" name="Rectangle 88">
            <a:extLst>
              <a:ext uri="{FF2B5EF4-FFF2-40B4-BE49-F238E27FC236}">
                <a16:creationId xmlns:a16="http://schemas.microsoft.com/office/drawing/2014/main" id="{A95BFA05-1D9E-DC4D-9956-69157A717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9300" y="1552575"/>
            <a:ext cx="54927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Partial filling can be achieved by: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Optical excitation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Thermal excitation</a:t>
            </a:r>
          </a:p>
          <a:p>
            <a:pPr eaLnBrk="1" hangingPunct="1">
              <a:buFontTx/>
              <a:buChar char="•"/>
            </a:pPr>
            <a:r>
              <a:rPr lang="en-US" altLang="en-US"/>
              <a:t> Doping + a little thermal excitation</a:t>
            </a:r>
          </a:p>
        </p:txBody>
      </p:sp>
    </p:spTree>
    <p:extLst>
      <p:ext uri="{BB962C8B-B14F-4D97-AF65-F5344CB8AC3E}">
        <p14:creationId xmlns:p14="http://schemas.microsoft.com/office/powerpoint/2010/main" val="1173530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8343" grpId="0"/>
      <p:bldP spid="252834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8">
            <a:extLst>
              <a:ext uri="{FF2B5EF4-FFF2-40B4-BE49-F238E27FC236}">
                <a16:creationId xmlns:a16="http://schemas.microsoft.com/office/drawing/2014/main" id="{C0968BBD-DE7D-CB47-A0B8-8D5C3960C58F}"/>
              </a:ext>
            </a:extLst>
          </p:cNvPr>
          <p:cNvGrpSpPr>
            <a:grpSpLocks/>
          </p:cNvGrpSpPr>
          <p:nvPr/>
        </p:nvGrpSpPr>
        <p:grpSpPr bwMode="auto">
          <a:xfrm>
            <a:off x="2290764" y="4418014"/>
            <a:ext cx="1449387" cy="384175"/>
            <a:chOff x="480" y="3696"/>
            <a:chExt cx="913" cy="242"/>
          </a:xfrm>
        </p:grpSpPr>
        <p:sp>
          <p:nvSpPr>
            <p:cNvPr id="15423" name="Freeform 49">
              <a:extLst>
                <a:ext uri="{FF2B5EF4-FFF2-40B4-BE49-F238E27FC236}">
                  <a16:creationId xmlns:a16="http://schemas.microsoft.com/office/drawing/2014/main" id="{966B2344-AE70-E340-AB56-126CD407C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" y="3696"/>
              <a:ext cx="876" cy="213"/>
            </a:xfrm>
            <a:custGeom>
              <a:avLst/>
              <a:gdLst>
                <a:gd name="T0" fmla="*/ 0 w 876"/>
                <a:gd name="T1" fmla="*/ 213 h 213"/>
                <a:gd name="T2" fmla="*/ 276 w 876"/>
                <a:gd name="T3" fmla="*/ 49 h 213"/>
                <a:gd name="T4" fmla="*/ 436 w 876"/>
                <a:gd name="T5" fmla="*/ 1 h 213"/>
                <a:gd name="T6" fmla="*/ 588 w 876"/>
                <a:gd name="T7" fmla="*/ 53 h 213"/>
                <a:gd name="T8" fmla="*/ 876 w 876"/>
                <a:gd name="T9" fmla="*/ 213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24" name="Oval 50">
              <a:extLst>
                <a:ext uri="{FF2B5EF4-FFF2-40B4-BE49-F238E27FC236}">
                  <a16:creationId xmlns:a16="http://schemas.microsoft.com/office/drawing/2014/main" id="{17DD91D5-0B11-6E40-A1B5-4E7B218E3CD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0" y="3746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5" name="Oval 51">
              <a:extLst>
                <a:ext uri="{FF2B5EF4-FFF2-40B4-BE49-F238E27FC236}">
                  <a16:creationId xmlns:a16="http://schemas.microsoft.com/office/drawing/2014/main" id="{0C1011EA-E041-9D40-B57F-35A0FF20945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40" y="3818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6" name="Oval 52">
              <a:extLst>
                <a:ext uri="{FF2B5EF4-FFF2-40B4-BE49-F238E27FC236}">
                  <a16:creationId xmlns:a16="http://schemas.microsoft.com/office/drawing/2014/main" id="{889B5116-A434-294B-BEF2-799256042D8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45" y="3877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7" name="Oval 53">
              <a:extLst>
                <a:ext uri="{FF2B5EF4-FFF2-40B4-BE49-F238E27FC236}">
                  <a16:creationId xmlns:a16="http://schemas.microsoft.com/office/drawing/2014/main" id="{6F4AC7F8-86E8-A242-B0A3-6CD45576EBF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0" y="389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8" name="Oval 54">
              <a:extLst>
                <a:ext uri="{FF2B5EF4-FFF2-40B4-BE49-F238E27FC236}">
                  <a16:creationId xmlns:a16="http://schemas.microsoft.com/office/drawing/2014/main" id="{AD8BE242-BE52-DA4E-A04B-7D0E58433B1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0" y="384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9" name="Oval 55">
              <a:extLst>
                <a:ext uri="{FF2B5EF4-FFF2-40B4-BE49-F238E27FC236}">
                  <a16:creationId xmlns:a16="http://schemas.microsoft.com/office/drawing/2014/main" id="{ABA1ADA3-2C6A-0D4B-B85A-B57035B43F4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40" y="379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sp>
        <p:nvSpPr>
          <p:cNvPr id="15369" name="Rectangle 4">
            <a:extLst>
              <a:ext uri="{FF2B5EF4-FFF2-40B4-BE49-F238E27FC236}">
                <a16:creationId xmlns:a16="http://schemas.microsoft.com/office/drawing/2014/main" id="{CC35DFF4-57AD-A844-B0E8-F2A8C04A6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0" y="3457575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370" name="Line 5">
            <a:extLst>
              <a:ext uri="{FF2B5EF4-FFF2-40B4-BE49-F238E27FC236}">
                <a16:creationId xmlns:a16="http://schemas.microsoft.com/office/drawing/2014/main" id="{8C42039A-1708-B941-AFFD-CA58D37141B0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908051" y="3297239"/>
            <a:ext cx="4195763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Line 6">
            <a:extLst>
              <a:ext uri="{FF2B5EF4-FFF2-40B4-BE49-F238E27FC236}">
                <a16:creationId xmlns:a16="http://schemas.microsoft.com/office/drawing/2014/main" id="{4E97A40C-3D80-5042-94BE-66912C730D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4113" y="159067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Line 7">
            <a:extLst>
              <a:ext uri="{FF2B5EF4-FFF2-40B4-BE49-F238E27FC236}">
                <a16:creationId xmlns:a16="http://schemas.microsoft.com/office/drawing/2014/main" id="{68ABA127-B81A-AF44-883C-F9934EEEC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2513" y="1590675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Freeform 8">
            <a:extLst>
              <a:ext uri="{FF2B5EF4-FFF2-40B4-BE49-F238E27FC236}">
                <a16:creationId xmlns:a16="http://schemas.microsoft.com/office/drawing/2014/main" id="{339030A4-7411-1544-B0B4-381E410FF51C}"/>
              </a:ext>
            </a:extLst>
          </p:cNvPr>
          <p:cNvSpPr>
            <a:spLocks/>
          </p:cNvSpPr>
          <p:nvPr/>
        </p:nvSpPr>
        <p:spPr bwMode="auto">
          <a:xfrm>
            <a:off x="2328863" y="5210175"/>
            <a:ext cx="1365250" cy="77788"/>
          </a:xfrm>
          <a:custGeom>
            <a:avLst/>
            <a:gdLst>
              <a:gd name="T0" fmla="*/ 0 w 860"/>
              <a:gd name="T1" fmla="*/ 20161380 h 49"/>
              <a:gd name="T2" fmla="*/ 695563126 w 860"/>
              <a:gd name="T3" fmla="*/ 80645518 h 49"/>
              <a:gd name="T4" fmla="*/ 1098788210 w 860"/>
              <a:gd name="T5" fmla="*/ 120968289 h 49"/>
              <a:gd name="T6" fmla="*/ 1461690607 w 860"/>
              <a:gd name="T7" fmla="*/ 90726205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11">
            <a:extLst>
              <a:ext uri="{FF2B5EF4-FFF2-40B4-BE49-F238E27FC236}">
                <a16:creationId xmlns:a16="http://schemas.microsoft.com/office/drawing/2014/main" id="{9C41035B-FCE1-5545-ABA4-B45DEC833FCF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2997994" y="4126706"/>
            <a:ext cx="0" cy="2586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Text Box 12">
            <a:extLst>
              <a:ext uri="{FF2B5EF4-FFF2-40B4-BE49-F238E27FC236}">
                <a16:creationId xmlns:a16="http://schemas.microsoft.com/office/drawing/2014/main" id="{EC489340-EAD0-9843-B205-2450B9D1F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3" y="538956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5376" name="Line 13">
            <a:extLst>
              <a:ext uri="{FF2B5EF4-FFF2-40B4-BE49-F238E27FC236}">
                <a16:creationId xmlns:a16="http://schemas.microsoft.com/office/drawing/2014/main" id="{EDFBFB7F-C813-7E41-A471-19DD962ABA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8363" y="4297363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14">
            <a:extLst>
              <a:ext uri="{FF2B5EF4-FFF2-40B4-BE49-F238E27FC236}">
                <a16:creationId xmlns:a16="http://schemas.microsoft.com/office/drawing/2014/main" id="{CDEFC56A-C793-F542-9D4A-4FAD8FE54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63" y="893763"/>
            <a:ext cx="3667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153CE799-6026-E547-9D16-0E9E04564BEA}"/>
              </a:ext>
            </a:extLst>
          </p:cNvPr>
          <p:cNvGrpSpPr>
            <a:grpSpLocks/>
          </p:cNvGrpSpPr>
          <p:nvPr/>
        </p:nvGrpSpPr>
        <p:grpSpPr bwMode="auto">
          <a:xfrm>
            <a:off x="2659063" y="3881438"/>
            <a:ext cx="660400" cy="381000"/>
            <a:chOff x="664" y="2208"/>
            <a:chExt cx="416" cy="240"/>
          </a:xfrm>
        </p:grpSpPr>
        <p:sp>
          <p:nvSpPr>
            <p:cNvPr id="15418" name="Oval 16">
              <a:extLst>
                <a:ext uri="{FF2B5EF4-FFF2-40B4-BE49-F238E27FC236}">
                  <a16:creationId xmlns:a16="http://schemas.microsoft.com/office/drawing/2014/main" id="{175AE2AA-B5AC-454D-BFDD-2382CF5D5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220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9" name="Oval 17">
              <a:extLst>
                <a:ext uri="{FF2B5EF4-FFF2-40B4-BE49-F238E27FC236}">
                  <a16:creationId xmlns:a16="http://schemas.microsoft.com/office/drawing/2014/main" id="{50633285-B4CD-8F40-B4A4-9C067F343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23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0" name="Oval 18">
              <a:extLst>
                <a:ext uri="{FF2B5EF4-FFF2-40B4-BE49-F238E27FC236}">
                  <a16:creationId xmlns:a16="http://schemas.microsoft.com/office/drawing/2014/main" id="{6DFDE2B6-C29A-B74D-8EB7-E2145A81D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1" name="Oval 19">
              <a:extLst>
                <a:ext uri="{FF2B5EF4-FFF2-40B4-BE49-F238E27FC236}">
                  <a16:creationId xmlns:a16="http://schemas.microsoft.com/office/drawing/2014/main" id="{0596A3B9-EF52-4C48-8487-A755FB0B219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32" y="2239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22" name="Oval 20">
              <a:extLst>
                <a:ext uri="{FF2B5EF4-FFF2-40B4-BE49-F238E27FC236}">
                  <a16:creationId xmlns:a16="http://schemas.microsoft.com/office/drawing/2014/main" id="{6C67C1CB-ADB3-2A41-BD61-CB42738E707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52" y="23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grpSp>
        <p:nvGrpSpPr>
          <p:cNvPr id="4" name="Group 21">
            <a:extLst>
              <a:ext uri="{FF2B5EF4-FFF2-40B4-BE49-F238E27FC236}">
                <a16:creationId xmlns:a16="http://schemas.microsoft.com/office/drawing/2014/main" id="{CB75A678-95F5-B845-AB57-A92200F037EB}"/>
              </a:ext>
            </a:extLst>
          </p:cNvPr>
          <p:cNvGrpSpPr>
            <a:grpSpLocks/>
          </p:cNvGrpSpPr>
          <p:nvPr/>
        </p:nvGrpSpPr>
        <p:grpSpPr bwMode="auto">
          <a:xfrm>
            <a:off x="2298700" y="4413251"/>
            <a:ext cx="1428750" cy="384175"/>
            <a:chOff x="432" y="2558"/>
            <a:chExt cx="910" cy="242"/>
          </a:xfrm>
        </p:grpSpPr>
        <p:sp>
          <p:nvSpPr>
            <p:cNvPr id="15411" name="Oval 23">
              <a:extLst>
                <a:ext uri="{FF2B5EF4-FFF2-40B4-BE49-F238E27FC236}">
                  <a16:creationId xmlns:a16="http://schemas.microsoft.com/office/drawing/2014/main" id="{8095CD7B-CB47-064A-BCD8-47433FE5A85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20" y="264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2" name="Oval 24">
              <a:extLst>
                <a:ext uri="{FF2B5EF4-FFF2-40B4-BE49-F238E27FC236}">
                  <a16:creationId xmlns:a16="http://schemas.microsoft.com/office/drawing/2014/main" id="{0CB5322D-A55C-844F-AA02-EE6D4AA2696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192" y="2680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3" name="Oval 25">
              <a:extLst>
                <a:ext uri="{FF2B5EF4-FFF2-40B4-BE49-F238E27FC236}">
                  <a16:creationId xmlns:a16="http://schemas.microsoft.com/office/drawing/2014/main" id="{6FF4DDE9-7E1E-4B44-8456-B901FF1EE8C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294" y="274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4" name="Oval 26">
              <a:extLst>
                <a:ext uri="{FF2B5EF4-FFF2-40B4-BE49-F238E27FC236}">
                  <a16:creationId xmlns:a16="http://schemas.microsoft.com/office/drawing/2014/main" id="{EF11FF02-33EA-AC4E-BECB-232BFD4C1F9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2" y="2752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5" name="Oval 27">
              <a:extLst>
                <a:ext uri="{FF2B5EF4-FFF2-40B4-BE49-F238E27FC236}">
                  <a16:creationId xmlns:a16="http://schemas.microsoft.com/office/drawing/2014/main" id="{720FD89E-65D4-B54D-9804-409AF79D58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12" y="2704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6" name="Oval 28">
              <a:extLst>
                <a:ext uri="{FF2B5EF4-FFF2-40B4-BE49-F238E27FC236}">
                  <a16:creationId xmlns:a16="http://schemas.microsoft.com/office/drawing/2014/main" id="{448554B1-517E-3A4A-B6A0-88967AC1925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2" y="2656"/>
              <a:ext cx="48" cy="4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7" name="Freeform 22">
              <a:extLst>
                <a:ext uri="{FF2B5EF4-FFF2-40B4-BE49-F238E27FC236}">
                  <a16:creationId xmlns:a16="http://schemas.microsoft.com/office/drawing/2014/main" id="{17816C0E-88E6-8F4E-B5C4-287AC7FA5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" y="2558"/>
              <a:ext cx="876" cy="213"/>
            </a:xfrm>
            <a:custGeom>
              <a:avLst/>
              <a:gdLst>
                <a:gd name="T0" fmla="*/ 0 w 876"/>
                <a:gd name="T1" fmla="*/ 213 h 213"/>
                <a:gd name="T2" fmla="*/ 276 w 876"/>
                <a:gd name="T3" fmla="*/ 49 h 213"/>
                <a:gd name="T4" fmla="*/ 436 w 876"/>
                <a:gd name="T5" fmla="*/ 1 h 213"/>
                <a:gd name="T6" fmla="*/ 588 w 876"/>
                <a:gd name="T7" fmla="*/ 53 h 213"/>
                <a:gd name="T8" fmla="*/ 876 w 876"/>
                <a:gd name="T9" fmla="*/ 213 h 2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6"/>
                <a:gd name="T16" fmla="*/ 0 h 213"/>
                <a:gd name="T17" fmla="*/ 876 w 876"/>
                <a:gd name="T18" fmla="*/ 213 h 2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6" h="213">
                  <a:moveTo>
                    <a:pt x="0" y="213"/>
                  </a:moveTo>
                  <a:cubicBezTo>
                    <a:pt x="46" y="186"/>
                    <a:pt x="203" y="84"/>
                    <a:pt x="276" y="49"/>
                  </a:cubicBezTo>
                  <a:cubicBezTo>
                    <a:pt x="349" y="14"/>
                    <a:pt x="384" y="0"/>
                    <a:pt x="436" y="1"/>
                  </a:cubicBezTo>
                  <a:cubicBezTo>
                    <a:pt x="488" y="2"/>
                    <a:pt x="515" y="18"/>
                    <a:pt x="588" y="53"/>
                  </a:cubicBezTo>
                  <a:cubicBezTo>
                    <a:pt x="661" y="88"/>
                    <a:pt x="816" y="180"/>
                    <a:pt x="876" y="213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80" name="Oval 29">
            <a:extLst>
              <a:ext uri="{FF2B5EF4-FFF2-40B4-BE49-F238E27FC236}">
                <a16:creationId xmlns:a16="http://schemas.microsoft.com/office/drawing/2014/main" id="{66E8E7CC-37DA-FF49-BA50-FDB9E4D3C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6313" y="518636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1" name="Oval 30">
            <a:extLst>
              <a:ext uri="{FF2B5EF4-FFF2-40B4-BE49-F238E27FC236}">
                <a16:creationId xmlns:a16="http://schemas.microsoft.com/office/drawing/2014/main" id="{22FDB69E-C72C-684F-91DA-6A06BAEE5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9663" y="516413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2" name="Oval 31">
            <a:extLst>
              <a:ext uri="{FF2B5EF4-FFF2-40B4-BE49-F238E27FC236}">
                <a16:creationId xmlns:a16="http://schemas.microsoft.com/office/drawing/2014/main" id="{D0E34B89-35D1-9144-B254-76DDB04A9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163" y="51800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3" name="Oval 32">
            <a:extLst>
              <a:ext uri="{FF2B5EF4-FFF2-40B4-BE49-F238E27FC236}">
                <a16:creationId xmlns:a16="http://schemas.microsoft.com/office/drawing/2014/main" id="{3CAA229F-FC84-AB4B-83E0-5034B999043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82863" y="52054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4" name="Oval 33">
            <a:extLst>
              <a:ext uri="{FF2B5EF4-FFF2-40B4-BE49-F238E27FC236}">
                <a16:creationId xmlns:a16="http://schemas.microsoft.com/office/drawing/2014/main" id="{296FBFBC-1955-1D4F-A565-6B7EEFBE210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55863" y="51974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5" name="Oval 34">
            <a:extLst>
              <a:ext uri="{FF2B5EF4-FFF2-40B4-BE49-F238E27FC236}">
                <a16:creationId xmlns:a16="http://schemas.microsoft.com/office/drawing/2014/main" id="{233E6459-A540-1F43-9021-3264A9EEFB8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22563" y="522128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6" name="Oval 35">
            <a:extLst>
              <a:ext uri="{FF2B5EF4-FFF2-40B4-BE49-F238E27FC236}">
                <a16:creationId xmlns:a16="http://schemas.microsoft.com/office/drawing/2014/main" id="{C3B61A4E-69FD-E34C-8CFF-F4CD621B2BF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7975" y="5233988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7" name="Oval 36">
            <a:extLst>
              <a:ext uri="{FF2B5EF4-FFF2-40B4-BE49-F238E27FC236}">
                <a16:creationId xmlns:a16="http://schemas.microsoft.com/office/drawing/2014/main" id="{9458D02C-2A38-7146-9DBA-527DD11113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76563" y="52482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8" name="Oval 37">
            <a:extLst>
              <a:ext uri="{FF2B5EF4-FFF2-40B4-BE49-F238E27FC236}">
                <a16:creationId xmlns:a16="http://schemas.microsoft.com/office/drawing/2014/main" id="{ED34AC46-5D3B-E445-8013-C1B439C1D00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28963" y="5238750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89" name="Oval 38">
            <a:extLst>
              <a:ext uri="{FF2B5EF4-FFF2-40B4-BE49-F238E27FC236}">
                <a16:creationId xmlns:a16="http://schemas.microsoft.com/office/drawing/2014/main" id="{4AC7D6CE-65A7-294E-AEC5-EEE4613A259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55963" y="5222875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sp>
        <p:nvSpPr>
          <p:cNvPr id="15390" name="Oval 39">
            <a:extLst>
              <a:ext uri="{FF2B5EF4-FFF2-40B4-BE49-F238E27FC236}">
                <a16:creationId xmlns:a16="http://schemas.microsoft.com/office/drawing/2014/main" id="{F7658D69-2544-B24D-92E1-E9D6F08526B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82963" y="5205413"/>
            <a:ext cx="76200" cy="762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800">
              <a:solidFill>
                <a:srgbClr val="FF0000"/>
              </a:solidFill>
              <a:latin typeface="Microsoft Sans Serif" panose="020B0604020202020204" pitchFamily="34" charset="0"/>
            </a:endParaRPr>
          </a:p>
        </p:txBody>
      </p:sp>
      <p:grpSp>
        <p:nvGrpSpPr>
          <p:cNvPr id="5" name="Group 40">
            <a:extLst>
              <a:ext uri="{FF2B5EF4-FFF2-40B4-BE49-F238E27FC236}">
                <a16:creationId xmlns:a16="http://schemas.microsoft.com/office/drawing/2014/main" id="{1528A794-00ED-2B4A-8ECB-5310D07C4884}"/>
              </a:ext>
            </a:extLst>
          </p:cNvPr>
          <p:cNvGrpSpPr>
            <a:grpSpLocks/>
          </p:cNvGrpSpPr>
          <p:nvPr/>
        </p:nvGrpSpPr>
        <p:grpSpPr bwMode="auto">
          <a:xfrm>
            <a:off x="2501900" y="3757613"/>
            <a:ext cx="685800" cy="508000"/>
            <a:chOff x="576" y="1888"/>
            <a:chExt cx="432" cy="320"/>
          </a:xfrm>
        </p:grpSpPr>
        <p:sp>
          <p:nvSpPr>
            <p:cNvPr id="15406" name="Oval 41">
              <a:extLst>
                <a:ext uri="{FF2B5EF4-FFF2-40B4-BE49-F238E27FC236}">
                  <a16:creationId xmlns:a16="http://schemas.microsoft.com/office/drawing/2014/main" id="{3B38476A-E308-224B-9411-E56E364C2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96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07" name="Oval 42">
              <a:extLst>
                <a:ext uri="{FF2B5EF4-FFF2-40B4-BE49-F238E27FC236}">
                  <a16:creationId xmlns:a16="http://schemas.microsoft.com/office/drawing/2014/main" id="{36736138-9536-8E44-A5F9-3BA827A47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206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08" name="Oval 43">
              <a:extLst>
                <a:ext uri="{FF2B5EF4-FFF2-40B4-BE49-F238E27FC236}">
                  <a16:creationId xmlns:a16="http://schemas.microsoft.com/office/drawing/2014/main" id="{247C362C-323B-7E4D-B39C-B4DDE0858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" y="216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09" name="Oval 44">
              <a:extLst>
                <a:ext uri="{FF2B5EF4-FFF2-40B4-BE49-F238E27FC236}">
                  <a16:creationId xmlns:a16="http://schemas.microsoft.com/office/drawing/2014/main" id="{55692E67-CF22-E944-BFD0-F0EE9051270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6" y="188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5410" name="Oval 45">
              <a:extLst>
                <a:ext uri="{FF2B5EF4-FFF2-40B4-BE49-F238E27FC236}">
                  <a16:creationId xmlns:a16="http://schemas.microsoft.com/office/drawing/2014/main" id="{C272186E-8469-6141-8312-CA7937CAE2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60" y="208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graphicFrame>
        <p:nvGraphicFramePr>
          <p:cNvPr id="47" name="Object 51">
            <a:extLst>
              <a:ext uri="{FF2B5EF4-FFF2-40B4-BE49-F238E27FC236}">
                <a16:creationId xmlns:a16="http://schemas.microsoft.com/office/drawing/2014/main" id="{409B4004-7F80-6D42-9C3F-9A1B8F3CAB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641896"/>
              </p:ext>
            </p:extLst>
          </p:nvPr>
        </p:nvGraphicFramePr>
        <p:xfrm>
          <a:off x="4520919" y="799341"/>
          <a:ext cx="226377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406100" imgH="10236200" progId="Equation.DSMT4">
                  <p:embed/>
                </p:oleObj>
              </mc:Choice>
              <mc:Fallback>
                <p:oleObj name="Equation" r:id="rId3" imgW="23406100" imgH="10236200" progId="Equation.DSMT4">
                  <p:embed/>
                  <p:pic>
                    <p:nvPicPr>
                      <p:cNvPr id="47" name="Object 51">
                        <a:extLst>
                          <a:ext uri="{FF2B5EF4-FFF2-40B4-BE49-F238E27FC236}">
                            <a16:creationId xmlns:a16="http://schemas.microsoft.com/office/drawing/2014/main" id="{409B4004-7F80-6D42-9C3F-9A1B8F3CAB8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0919" y="799341"/>
                        <a:ext cx="2263775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52">
            <a:extLst>
              <a:ext uri="{FF2B5EF4-FFF2-40B4-BE49-F238E27FC236}">
                <a16:creationId xmlns:a16="http://schemas.microsoft.com/office/drawing/2014/main" id="{5B6F6897-7DF8-1849-BF3E-B3F4CB809D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13539" y="2119314"/>
          <a:ext cx="3278187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991800" imgH="10528300" progId="Equation.DSMT4">
                  <p:embed/>
                </p:oleObj>
              </mc:Choice>
              <mc:Fallback>
                <p:oleObj name="Equation" r:id="rId5" imgW="35991800" imgH="10528300" progId="Equation.DSMT4">
                  <p:embed/>
                  <p:pic>
                    <p:nvPicPr>
                      <p:cNvPr id="48" name="Object 52">
                        <a:extLst>
                          <a:ext uri="{FF2B5EF4-FFF2-40B4-BE49-F238E27FC236}">
                            <a16:creationId xmlns:a16="http://schemas.microsoft.com/office/drawing/2014/main" id="{5B6F6897-7DF8-1849-BF3E-B3F4CB809D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3539" y="2119314"/>
                        <a:ext cx="3278187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Text Box 56">
            <a:extLst>
              <a:ext uri="{FF2B5EF4-FFF2-40B4-BE49-F238E27FC236}">
                <a16:creationId xmlns:a16="http://schemas.microsoft.com/office/drawing/2014/main" id="{72ED202F-448E-DD4E-9004-1E82CD7B1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4850" y="4359275"/>
            <a:ext cx="562205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-</a:t>
            </a:r>
            <a:r>
              <a:rPr lang="en-US" sz="2800" dirty="0" err="1">
                <a:latin typeface="+mn-lt"/>
              </a:rPr>
              <a:t>v</a:t>
            </a:r>
            <a:r>
              <a:rPr lang="en-US" sz="2800" baseline="-25000" dirty="0" err="1">
                <a:latin typeface="+mn-lt"/>
              </a:rPr>
              <a:t>e</a:t>
            </a:r>
            <a:r>
              <a:rPr lang="en-US" sz="2800" dirty="0">
                <a:latin typeface="+mn-lt"/>
              </a:rPr>
              <a:t> charge moving with –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dirty="0">
                <a:latin typeface="+mn-lt"/>
              </a:rPr>
              <a:t> mass</a:t>
            </a:r>
          </a:p>
          <a:p>
            <a:pPr>
              <a:defRPr/>
            </a:pPr>
            <a:endParaRPr lang="en-US" sz="1800" dirty="0">
              <a:latin typeface="+mn-lt"/>
            </a:endParaRPr>
          </a:p>
          <a:p>
            <a:pPr>
              <a:defRPr/>
            </a:pPr>
            <a:r>
              <a:rPr lang="en-US" sz="2800" dirty="0">
                <a:latin typeface="+mn-lt"/>
              </a:rPr>
              <a:t>+</a:t>
            </a:r>
            <a:r>
              <a:rPr lang="en-US" sz="2800" dirty="0" err="1">
                <a:latin typeface="+mn-lt"/>
              </a:rPr>
              <a:t>v</a:t>
            </a:r>
            <a:r>
              <a:rPr lang="en-US" sz="2800" baseline="-25000" dirty="0" err="1">
                <a:latin typeface="+mn-lt"/>
              </a:rPr>
              <a:t>e</a:t>
            </a:r>
            <a:r>
              <a:rPr lang="en-US" sz="2800" dirty="0">
                <a:latin typeface="+mn-lt"/>
              </a:rPr>
              <a:t> charge moving with +</a:t>
            </a:r>
            <a:r>
              <a:rPr lang="en-US" sz="2800" dirty="0" err="1">
                <a:latin typeface="+mn-lt"/>
              </a:rPr>
              <a:t>v</a:t>
            </a:r>
            <a:r>
              <a:rPr lang="en-US" sz="2800" baseline="-25000" dirty="0" err="1">
                <a:latin typeface="+mn-lt"/>
              </a:rPr>
              <a:t>e</a:t>
            </a:r>
            <a:r>
              <a:rPr lang="en-US" sz="2800" dirty="0">
                <a:latin typeface="+mn-lt"/>
              </a:rPr>
              <a:t> mass</a:t>
            </a:r>
          </a:p>
        </p:txBody>
      </p:sp>
      <p:sp>
        <p:nvSpPr>
          <p:cNvPr id="15393" name="Text Box 57">
            <a:extLst>
              <a:ext uri="{FF2B5EF4-FFF2-40B4-BE49-F238E27FC236}">
                <a16:creationId xmlns:a16="http://schemas.microsoft.com/office/drawing/2014/main" id="{D974F031-3E67-D244-AB74-A7D652EC3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689" y="3571876"/>
            <a:ext cx="325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3</a:t>
            </a:r>
          </a:p>
        </p:txBody>
      </p:sp>
      <p:sp>
        <p:nvSpPr>
          <p:cNvPr id="15394" name="Text Box 58">
            <a:extLst>
              <a:ext uri="{FF2B5EF4-FFF2-40B4-BE49-F238E27FC236}">
                <a16:creationId xmlns:a16="http://schemas.microsoft.com/office/drawing/2014/main" id="{F6DFB538-E974-014F-9224-BD5A3E542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4421189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2</a:t>
            </a:r>
          </a:p>
        </p:txBody>
      </p:sp>
      <p:sp>
        <p:nvSpPr>
          <p:cNvPr id="15395" name="Text Box 59">
            <a:extLst>
              <a:ext uri="{FF2B5EF4-FFF2-40B4-BE49-F238E27FC236}">
                <a16:creationId xmlns:a16="http://schemas.microsoft.com/office/drawing/2014/main" id="{E4972192-91DD-CF49-9345-6D15ADBFE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4992689"/>
            <a:ext cx="325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Microsoft Sans Serif" panose="020B0604020202020204" pitchFamily="34" charset="0"/>
              </a:rPr>
              <a:t>1</a:t>
            </a:r>
          </a:p>
        </p:txBody>
      </p:sp>
      <p:sp>
        <p:nvSpPr>
          <p:cNvPr id="15396" name="Freeform 60">
            <a:extLst>
              <a:ext uri="{FF2B5EF4-FFF2-40B4-BE49-F238E27FC236}">
                <a16:creationId xmlns:a16="http://schemas.microsoft.com/office/drawing/2014/main" id="{73877B32-D815-1A46-97EF-F0A1F7571D0B}"/>
              </a:ext>
            </a:extLst>
          </p:cNvPr>
          <p:cNvSpPr>
            <a:spLocks/>
          </p:cNvSpPr>
          <p:nvPr/>
        </p:nvSpPr>
        <p:spPr bwMode="auto">
          <a:xfrm>
            <a:off x="2338388" y="1984375"/>
            <a:ext cx="1370012" cy="927100"/>
          </a:xfrm>
          <a:custGeom>
            <a:avLst/>
            <a:gdLst>
              <a:gd name="T0" fmla="*/ 0 w 872"/>
              <a:gd name="T1" fmla="*/ 2147483647 h 584"/>
              <a:gd name="T2" fmla="*/ 2147483647 w 872"/>
              <a:gd name="T3" fmla="*/ 2147483647 h 584"/>
              <a:gd name="T4" fmla="*/ 2147483647 w 872"/>
              <a:gd name="T5" fmla="*/ 2147483647 h 584"/>
              <a:gd name="T6" fmla="*/ 2147483647 w 872"/>
              <a:gd name="T7" fmla="*/ 2147483647 h 584"/>
              <a:gd name="T8" fmla="*/ 2147483647 w 872"/>
              <a:gd name="T9" fmla="*/ 2147483647 h 584"/>
              <a:gd name="T10" fmla="*/ 2147483647 w 872"/>
              <a:gd name="T11" fmla="*/ 2147483647 h 584"/>
              <a:gd name="T12" fmla="*/ 2147483647 w 872"/>
              <a:gd name="T13" fmla="*/ 2147483647 h 584"/>
              <a:gd name="T14" fmla="*/ 2147483647 w 872"/>
              <a:gd name="T15" fmla="*/ 2147483647 h 584"/>
              <a:gd name="T16" fmla="*/ 2147483647 w 872"/>
              <a:gd name="T17" fmla="*/ 2147483647 h 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"/>
              <a:gd name="T28" fmla="*/ 0 h 584"/>
              <a:gd name="T29" fmla="*/ 872 w 872"/>
              <a:gd name="T30" fmla="*/ 584 h 5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" h="584">
                <a:moveTo>
                  <a:pt x="0" y="580"/>
                </a:moveTo>
                <a:cubicBezTo>
                  <a:pt x="13" y="564"/>
                  <a:pt x="50" y="548"/>
                  <a:pt x="78" y="515"/>
                </a:cubicBezTo>
                <a:cubicBezTo>
                  <a:pt x="106" y="482"/>
                  <a:pt x="133" y="436"/>
                  <a:pt x="167" y="383"/>
                </a:cubicBezTo>
                <a:cubicBezTo>
                  <a:pt x="201" y="330"/>
                  <a:pt x="237" y="263"/>
                  <a:pt x="280" y="200"/>
                </a:cubicBezTo>
                <a:cubicBezTo>
                  <a:pt x="323" y="137"/>
                  <a:pt x="373" y="0"/>
                  <a:pt x="424" y="4"/>
                </a:cubicBezTo>
                <a:cubicBezTo>
                  <a:pt x="475" y="8"/>
                  <a:pt x="536" y="152"/>
                  <a:pt x="584" y="224"/>
                </a:cubicBezTo>
                <a:cubicBezTo>
                  <a:pt x="632" y="296"/>
                  <a:pt x="682" y="384"/>
                  <a:pt x="714" y="434"/>
                </a:cubicBezTo>
                <a:cubicBezTo>
                  <a:pt x="747" y="485"/>
                  <a:pt x="753" y="502"/>
                  <a:pt x="779" y="527"/>
                </a:cubicBezTo>
                <a:cubicBezTo>
                  <a:pt x="805" y="552"/>
                  <a:pt x="857" y="570"/>
                  <a:pt x="872" y="58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7" name="Freeform 61">
            <a:extLst>
              <a:ext uri="{FF2B5EF4-FFF2-40B4-BE49-F238E27FC236}">
                <a16:creationId xmlns:a16="http://schemas.microsoft.com/office/drawing/2014/main" id="{2978D1BE-7C3C-5640-9AC6-4BF2EBD768AF}"/>
              </a:ext>
            </a:extLst>
          </p:cNvPr>
          <p:cNvSpPr>
            <a:spLocks/>
          </p:cNvSpPr>
          <p:nvPr/>
        </p:nvSpPr>
        <p:spPr bwMode="auto">
          <a:xfrm>
            <a:off x="2327275" y="3717925"/>
            <a:ext cx="1365250" cy="509588"/>
          </a:xfrm>
          <a:custGeom>
            <a:avLst/>
            <a:gdLst>
              <a:gd name="T0" fmla="*/ 0 w 860"/>
              <a:gd name="T1" fmla="*/ 2147483647 h 321"/>
              <a:gd name="T2" fmla="*/ 2147483647 w 860"/>
              <a:gd name="T3" fmla="*/ 2147483647 h 321"/>
              <a:gd name="T4" fmla="*/ 2147483647 w 860"/>
              <a:gd name="T5" fmla="*/ 2147483647 h 321"/>
              <a:gd name="T6" fmla="*/ 2147483647 w 860"/>
              <a:gd name="T7" fmla="*/ 2147483647 h 321"/>
              <a:gd name="T8" fmla="*/ 2147483647 w 860"/>
              <a:gd name="T9" fmla="*/ 2147483647 h 321"/>
              <a:gd name="T10" fmla="*/ 2147483647 w 860"/>
              <a:gd name="T11" fmla="*/ 2147483647 h 321"/>
              <a:gd name="T12" fmla="*/ 2147483647 w 860"/>
              <a:gd name="T13" fmla="*/ 2147483647 h 321"/>
              <a:gd name="T14" fmla="*/ 2147483647 w 860"/>
              <a:gd name="T15" fmla="*/ 2147483647 h 321"/>
              <a:gd name="T16" fmla="*/ 2147483647 w 860"/>
              <a:gd name="T17" fmla="*/ 0 h 3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60"/>
              <a:gd name="T28" fmla="*/ 0 h 321"/>
              <a:gd name="T29" fmla="*/ 860 w 860"/>
              <a:gd name="T30" fmla="*/ 321 h 32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60" h="321">
                <a:moveTo>
                  <a:pt x="0" y="4"/>
                </a:moveTo>
                <a:cubicBezTo>
                  <a:pt x="6" y="5"/>
                  <a:pt x="41" y="7"/>
                  <a:pt x="47" y="8"/>
                </a:cubicBezTo>
                <a:cubicBezTo>
                  <a:pt x="77" y="23"/>
                  <a:pt x="108" y="37"/>
                  <a:pt x="138" y="52"/>
                </a:cubicBezTo>
                <a:cubicBezTo>
                  <a:pt x="183" y="80"/>
                  <a:pt x="219" y="127"/>
                  <a:pt x="268" y="172"/>
                </a:cubicBezTo>
                <a:cubicBezTo>
                  <a:pt x="317" y="217"/>
                  <a:pt x="381" y="319"/>
                  <a:pt x="432" y="320"/>
                </a:cubicBezTo>
                <a:cubicBezTo>
                  <a:pt x="483" y="321"/>
                  <a:pt x="531" y="223"/>
                  <a:pt x="576" y="180"/>
                </a:cubicBezTo>
                <a:cubicBezTo>
                  <a:pt x="621" y="137"/>
                  <a:pt x="668" y="91"/>
                  <a:pt x="705" y="64"/>
                </a:cubicBezTo>
                <a:cubicBezTo>
                  <a:pt x="742" y="37"/>
                  <a:pt x="772" y="31"/>
                  <a:pt x="798" y="20"/>
                </a:cubicBezTo>
                <a:cubicBezTo>
                  <a:pt x="824" y="9"/>
                  <a:pt x="850" y="3"/>
                  <a:pt x="860" y="0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442244" name="Object 59">
            <a:extLst>
              <a:ext uri="{FF2B5EF4-FFF2-40B4-BE49-F238E27FC236}">
                <a16:creationId xmlns:a16="http://schemas.microsoft.com/office/drawing/2014/main" id="{CB7E0328-7AFA-0C43-BABA-A3B300500F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079897"/>
              </p:ext>
            </p:extLst>
          </p:nvPr>
        </p:nvGraphicFramePr>
        <p:xfrm>
          <a:off x="7069931" y="1017588"/>
          <a:ext cx="538163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562600" imgH="4102100" progId="Equation.DSMT4">
                  <p:embed/>
                </p:oleObj>
              </mc:Choice>
              <mc:Fallback>
                <p:oleObj name="Equation" r:id="rId7" imgW="5562600" imgH="4102100" progId="Equation.DSMT4">
                  <p:embed/>
                  <p:pic>
                    <p:nvPicPr>
                      <p:cNvPr id="2442244" name="Object 59">
                        <a:extLst>
                          <a:ext uri="{FF2B5EF4-FFF2-40B4-BE49-F238E27FC236}">
                            <a16:creationId xmlns:a16="http://schemas.microsoft.com/office/drawing/2014/main" id="{CB7E0328-7AFA-0C43-BABA-A3B300500F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9931" y="1017588"/>
                        <a:ext cx="538163" cy="39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04AC404-CCE3-5044-B2B3-4AC9CC1D4432}"/>
              </a:ext>
            </a:extLst>
          </p:cNvPr>
          <p:cNvCxnSpPr/>
          <p:nvPr/>
        </p:nvCxnSpPr>
        <p:spPr>
          <a:xfrm rot="5400000">
            <a:off x="2570958" y="3525045"/>
            <a:ext cx="236537" cy="1238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969B46E-EE8A-D145-B8F3-91CADEBDF13C}"/>
              </a:ext>
            </a:extLst>
          </p:cNvPr>
          <p:cNvCxnSpPr/>
          <p:nvPr/>
        </p:nvCxnSpPr>
        <p:spPr>
          <a:xfrm>
            <a:off x="2751139" y="3473451"/>
            <a:ext cx="554037" cy="2905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42245" name="Object 62">
            <a:extLst>
              <a:ext uri="{FF2B5EF4-FFF2-40B4-BE49-F238E27FC236}">
                <a16:creationId xmlns:a16="http://schemas.microsoft.com/office/drawing/2014/main" id="{68C75A66-7FFE-AD43-AB0D-928FDF93ED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59288" y="2151064"/>
          <a:ext cx="2157412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3698200" imgH="10236200" progId="Equation.DSMT4">
                  <p:embed/>
                </p:oleObj>
              </mc:Choice>
              <mc:Fallback>
                <p:oleObj name="Equation" r:id="rId9" imgW="23698200" imgH="10236200" progId="Equation.DSMT4">
                  <p:embed/>
                  <p:pic>
                    <p:nvPicPr>
                      <p:cNvPr id="2442245" name="Object 62">
                        <a:extLst>
                          <a:ext uri="{FF2B5EF4-FFF2-40B4-BE49-F238E27FC236}">
                            <a16:creationId xmlns:a16="http://schemas.microsoft.com/office/drawing/2014/main" id="{68C75A66-7FFE-AD43-AB0D-928FDF93ED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288" y="2151064"/>
                        <a:ext cx="2157412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2246" name="Object 63">
            <a:extLst>
              <a:ext uri="{FF2B5EF4-FFF2-40B4-BE49-F238E27FC236}">
                <a16:creationId xmlns:a16="http://schemas.microsoft.com/office/drawing/2014/main" id="{4F86D764-364B-DA4C-860C-95C3C9A463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75438" y="3187701"/>
          <a:ext cx="1865312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485100" imgH="10528300" progId="Equation.DSMT4">
                  <p:embed/>
                </p:oleObj>
              </mc:Choice>
              <mc:Fallback>
                <p:oleObj name="Equation" r:id="rId11" imgW="20485100" imgH="10528300" progId="Equation.DSMT4">
                  <p:embed/>
                  <p:pic>
                    <p:nvPicPr>
                      <p:cNvPr id="2442246" name="Object 63">
                        <a:extLst>
                          <a:ext uri="{FF2B5EF4-FFF2-40B4-BE49-F238E27FC236}">
                            <a16:creationId xmlns:a16="http://schemas.microsoft.com/office/drawing/2014/main" id="{4F86D764-364B-DA4C-860C-95C3C9A463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438" y="3187701"/>
                        <a:ext cx="1865312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272F6F3-E24E-8C4F-8C2C-F2143D96A960}"/>
              </a:ext>
            </a:extLst>
          </p:cNvPr>
          <p:cNvCxnSpPr/>
          <p:nvPr/>
        </p:nvCxnSpPr>
        <p:spPr>
          <a:xfrm rot="16200000" flipV="1">
            <a:off x="2695576" y="4637088"/>
            <a:ext cx="234950" cy="12382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778E911-3806-E440-8424-C319BD22D1F4}"/>
              </a:ext>
            </a:extLst>
          </p:cNvPr>
          <p:cNvCxnSpPr/>
          <p:nvPr/>
        </p:nvCxnSpPr>
        <p:spPr>
          <a:xfrm flipV="1">
            <a:off x="2863850" y="4625975"/>
            <a:ext cx="508000" cy="19685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9F9F5E41-6C90-AE41-B7C3-4244A40A93A1}"/>
              </a:ext>
            </a:extLst>
          </p:cNvPr>
          <p:cNvCxnSpPr/>
          <p:nvPr/>
        </p:nvCxnSpPr>
        <p:spPr>
          <a:xfrm rot="5400000">
            <a:off x="6903244" y="1978819"/>
            <a:ext cx="1371600" cy="8874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25378C4-1851-784B-91C3-2FDA091945EF}"/>
              </a:ext>
            </a:extLst>
          </p:cNvPr>
          <p:cNvCxnSpPr/>
          <p:nvPr/>
        </p:nvCxnSpPr>
        <p:spPr>
          <a:xfrm flipV="1">
            <a:off x="2438400" y="6065837"/>
            <a:ext cx="11049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42247" name="Object 68">
            <a:extLst>
              <a:ext uri="{FF2B5EF4-FFF2-40B4-BE49-F238E27FC236}">
                <a16:creationId xmlns:a16="http://schemas.microsoft.com/office/drawing/2014/main" id="{3CB4AE51-BEA3-5445-9A47-287ECE602F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669724"/>
              </p:ext>
            </p:extLst>
          </p:nvPr>
        </p:nvGraphicFramePr>
        <p:xfrm>
          <a:off x="2982914" y="5638800"/>
          <a:ext cx="3397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505200" imgH="4102100" progId="Equation.DSMT4">
                  <p:embed/>
                </p:oleObj>
              </mc:Choice>
              <mc:Fallback>
                <p:oleObj name="Equation" r:id="rId13" imgW="3505200" imgH="4102100" progId="Equation.DSMT4">
                  <p:embed/>
                  <p:pic>
                    <p:nvPicPr>
                      <p:cNvPr id="2442247" name="Object 68">
                        <a:extLst>
                          <a:ext uri="{FF2B5EF4-FFF2-40B4-BE49-F238E27FC236}">
                            <a16:creationId xmlns:a16="http://schemas.microsoft.com/office/drawing/2014/main" id="{3CB4AE51-BEA3-5445-9A47-287ECE602F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914" y="5638800"/>
                        <a:ext cx="339725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04" name="Rectangle 69">
            <a:extLst>
              <a:ext uri="{FF2B5EF4-FFF2-40B4-BE49-F238E27FC236}">
                <a16:creationId xmlns:a16="http://schemas.microsoft.com/office/drawing/2014/main" id="{8D46A0CC-5641-2847-BFE9-A255530BB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Electron and Hole Fluxes: Partially Filled Bands</a:t>
            </a:r>
          </a:p>
        </p:txBody>
      </p:sp>
      <p:sp>
        <p:nvSpPr>
          <p:cNvPr id="2540614" name="Rectangle 70">
            <a:extLst>
              <a:ext uri="{FF2B5EF4-FFF2-40B4-BE49-F238E27FC236}">
                <a16:creationId xmlns:a16="http://schemas.microsoft.com/office/drawing/2014/main" id="{6DC1A89F-BC7D-C045-A75E-E4000B8D1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1" y="5730875"/>
            <a:ext cx="5948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Shockley example – top view of parking lot</a:t>
            </a:r>
          </a:p>
        </p:txBody>
      </p:sp>
    </p:spTree>
    <p:extLst>
      <p:ext uri="{BB962C8B-B14F-4D97-AF65-F5344CB8AC3E}">
        <p14:creationId xmlns:p14="http://schemas.microsoft.com/office/powerpoint/2010/main" val="260937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44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25406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093B34CB-C71C-0E4F-83C6-6C42E5B70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4625" y="339725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graphicFrame>
        <p:nvGraphicFramePr>
          <p:cNvPr id="16386" name="Object 6">
            <a:extLst>
              <a:ext uri="{FF2B5EF4-FFF2-40B4-BE49-F238E27FC236}">
                <a16:creationId xmlns:a16="http://schemas.microsoft.com/office/drawing/2014/main" id="{7B5E12B6-FB29-A048-A27C-5B41A05314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1625" y="4406900"/>
          <a:ext cx="19812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485100" imgH="9652000" progId="Equation.DSMT4">
                  <p:embed/>
                </p:oleObj>
              </mc:Choice>
              <mc:Fallback>
                <p:oleObj name="Equation" r:id="rId3" imgW="20485100" imgH="9652000" progId="Equation.DSMT4">
                  <p:embed/>
                  <p:pic>
                    <p:nvPicPr>
                      <p:cNvPr id="16386" name="Object 6">
                        <a:extLst>
                          <a:ext uri="{FF2B5EF4-FFF2-40B4-BE49-F238E27FC236}">
                            <a16:creationId xmlns:a16="http://schemas.microsoft.com/office/drawing/2014/main" id="{7B5E12B6-FB29-A048-A27C-5B41A05314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25" y="4406900"/>
                        <a:ext cx="19812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5">
            <a:extLst>
              <a:ext uri="{FF2B5EF4-FFF2-40B4-BE49-F238E27FC236}">
                <a16:creationId xmlns:a16="http://schemas.microsoft.com/office/drawing/2014/main" id="{2ECB2B98-64F5-2741-8C67-8799111D4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2325" y="3248026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16389" name="Line 6">
            <a:extLst>
              <a:ext uri="{FF2B5EF4-FFF2-40B4-BE49-F238E27FC236}">
                <a16:creationId xmlns:a16="http://schemas.microsoft.com/office/drawing/2014/main" id="{AB129723-1AD1-5D4E-BFD7-D9B8CED07D97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>
            <a:off x="5199857" y="2016920"/>
            <a:ext cx="0" cy="2586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0" name="Line 7">
            <a:extLst>
              <a:ext uri="{FF2B5EF4-FFF2-40B4-BE49-F238E27FC236}">
                <a16:creationId xmlns:a16="http://schemas.microsoft.com/office/drawing/2014/main" id="{5F8AB67D-52B6-7041-8DB2-902CFABAE8AC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4049713" y="3279775"/>
            <a:ext cx="1752600" cy="6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2424" name="Freeform 8">
            <a:extLst>
              <a:ext uri="{FF2B5EF4-FFF2-40B4-BE49-F238E27FC236}">
                <a16:creationId xmlns:a16="http://schemas.microsoft.com/office/drawing/2014/main" id="{C2E82E90-F756-5E42-B02A-174522BC3AAB}"/>
              </a:ext>
            </a:extLst>
          </p:cNvPr>
          <p:cNvSpPr>
            <a:spLocks/>
          </p:cNvSpPr>
          <p:nvPr/>
        </p:nvSpPr>
        <p:spPr bwMode="auto">
          <a:xfrm>
            <a:off x="4105275" y="3143250"/>
            <a:ext cx="1600200" cy="406400"/>
          </a:xfrm>
          <a:custGeom>
            <a:avLst/>
            <a:gdLst>
              <a:gd name="T0" fmla="*/ 0 w 1008"/>
              <a:gd name="T1" fmla="*/ 264636310 h 616"/>
              <a:gd name="T2" fmla="*/ 282257531 w 1008"/>
              <a:gd name="T3" fmla="*/ 243744324 h 616"/>
              <a:gd name="T4" fmla="*/ 544353817 w 1008"/>
              <a:gd name="T5" fmla="*/ 194995475 h 616"/>
              <a:gd name="T6" fmla="*/ 705643778 w 1008"/>
              <a:gd name="T7" fmla="*/ 128836047 h 616"/>
              <a:gd name="T8" fmla="*/ 846772692 w 1008"/>
              <a:gd name="T9" fmla="*/ 73558391 h 616"/>
              <a:gd name="T10" fmla="*/ 947578917 w 1008"/>
              <a:gd name="T11" fmla="*/ 38737964 h 616"/>
              <a:gd name="T12" fmla="*/ 1108868878 w 1008"/>
              <a:gd name="T13" fmla="*/ 10881757 h 616"/>
              <a:gd name="T14" fmla="*/ 1391126310 w 1008"/>
              <a:gd name="T15" fmla="*/ 435429 h 616"/>
              <a:gd name="T16" fmla="*/ 1653222496 w 1008"/>
              <a:gd name="T17" fmla="*/ 14363205 h 616"/>
              <a:gd name="T18" fmla="*/ 1633061251 w 1008"/>
              <a:gd name="T19" fmla="*/ 14363205 h 616"/>
              <a:gd name="T20" fmla="*/ 1774190364 w 1008"/>
              <a:gd name="T21" fmla="*/ 42220071 h 616"/>
              <a:gd name="T22" fmla="*/ 1854835345 w 1008"/>
              <a:gd name="T23" fmla="*/ 90968951 h 616"/>
              <a:gd name="T24" fmla="*/ 1895157835 w 1008"/>
              <a:gd name="T25" fmla="*/ 132318155 h 616"/>
              <a:gd name="T26" fmla="*/ 1975802815 w 1008"/>
              <a:gd name="T27" fmla="*/ 184549152 h 616"/>
              <a:gd name="T28" fmla="*/ 2137092776 w 1008"/>
              <a:gd name="T29" fmla="*/ 233298000 h 616"/>
              <a:gd name="T30" fmla="*/ 2147483647 w 1008"/>
              <a:gd name="T31" fmla="*/ 257672095 h 616"/>
              <a:gd name="T32" fmla="*/ 2147483647 w 1008"/>
              <a:gd name="T33" fmla="*/ 268118418 h 6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08"/>
              <a:gd name="T52" fmla="*/ 0 h 616"/>
              <a:gd name="T53" fmla="*/ 1008 w 1008"/>
              <a:gd name="T54" fmla="*/ 616 h 6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08" h="616">
                <a:moveTo>
                  <a:pt x="0" y="608"/>
                </a:moveTo>
                <a:cubicBezTo>
                  <a:pt x="19" y="599"/>
                  <a:pt x="76" y="587"/>
                  <a:pt x="112" y="560"/>
                </a:cubicBezTo>
                <a:cubicBezTo>
                  <a:pt x="148" y="533"/>
                  <a:pt x="188" y="492"/>
                  <a:pt x="216" y="448"/>
                </a:cubicBezTo>
                <a:cubicBezTo>
                  <a:pt x="244" y="404"/>
                  <a:pt x="260" y="342"/>
                  <a:pt x="280" y="296"/>
                </a:cubicBezTo>
                <a:cubicBezTo>
                  <a:pt x="300" y="250"/>
                  <a:pt x="320" y="204"/>
                  <a:pt x="336" y="169"/>
                </a:cubicBezTo>
                <a:cubicBezTo>
                  <a:pt x="352" y="134"/>
                  <a:pt x="359" y="113"/>
                  <a:pt x="376" y="89"/>
                </a:cubicBezTo>
                <a:cubicBezTo>
                  <a:pt x="393" y="65"/>
                  <a:pt x="411" y="40"/>
                  <a:pt x="440" y="25"/>
                </a:cubicBezTo>
                <a:cubicBezTo>
                  <a:pt x="469" y="10"/>
                  <a:pt x="516" y="0"/>
                  <a:pt x="552" y="1"/>
                </a:cubicBezTo>
                <a:cubicBezTo>
                  <a:pt x="588" y="2"/>
                  <a:pt x="640" y="28"/>
                  <a:pt x="656" y="33"/>
                </a:cubicBezTo>
                <a:cubicBezTo>
                  <a:pt x="672" y="38"/>
                  <a:pt x="640" y="22"/>
                  <a:pt x="648" y="33"/>
                </a:cubicBezTo>
                <a:cubicBezTo>
                  <a:pt x="656" y="44"/>
                  <a:pt x="689" y="68"/>
                  <a:pt x="704" y="97"/>
                </a:cubicBezTo>
                <a:cubicBezTo>
                  <a:pt x="719" y="126"/>
                  <a:pt x="728" y="175"/>
                  <a:pt x="736" y="209"/>
                </a:cubicBezTo>
                <a:cubicBezTo>
                  <a:pt x="744" y="243"/>
                  <a:pt x="744" y="268"/>
                  <a:pt x="752" y="304"/>
                </a:cubicBezTo>
                <a:cubicBezTo>
                  <a:pt x="760" y="340"/>
                  <a:pt x="768" y="385"/>
                  <a:pt x="784" y="424"/>
                </a:cubicBezTo>
                <a:cubicBezTo>
                  <a:pt x="800" y="463"/>
                  <a:pt x="827" y="508"/>
                  <a:pt x="848" y="536"/>
                </a:cubicBezTo>
                <a:cubicBezTo>
                  <a:pt x="869" y="564"/>
                  <a:pt x="885" y="579"/>
                  <a:pt x="912" y="592"/>
                </a:cubicBezTo>
                <a:cubicBezTo>
                  <a:pt x="939" y="605"/>
                  <a:pt x="988" y="611"/>
                  <a:pt x="1008" y="616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2425" name="Freeform 9">
            <a:extLst>
              <a:ext uri="{FF2B5EF4-FFF2-40B4-BE49-F238E27FC236}">
                <a16:creationId xmlns:a16="http://schemas.microsoft.com/office/drawing/2014/main" id="{08F8B94B-2E2F-604F-9C9C-B0E5B54807A2}"/>
              </a:ext>
            </a:extLst>
          </p:cNvPr>
          <p:cNvSpPr>
            <a:spLocks/>
          </p:cNvSpPr>
          <p:nvPr/>
        </p:nvSpPr>
        <p:spPr bwMode="auto">
          <a:xfrm flipV="1">
            <a:off x="4105275" y="3016250"/>
            <a:ext cx="1600200" cy="571500"/>
          </a:xfrm>
          <a:custGeom>
            <a:avLst/>
            <a:gdLst>
              <a:gd name="T0" fmla="*/ 0 w 1008"/>
              <a:gd name="T1" fmla="*/ 523328883 h 616"/>
              <a:gd name="T2" fmla="*/ 282257531 w 1008"/>
              <a:gd name="T3" fmla="*/ 482012859 h 616"/>
              <a:gd name="T4" fmla="*/ 544353817 w 1008"/>
              <a:gd name="T5" fmla="*/ 385610311 h 616"/>
              <a:gd name="T6" fmla="*/ 705643778 w 1008"/>
              <a:gd name="T7" fmla="*/ 254778612 h 616"/>
              <a:gd name="T8" fmla="*/ 846772692 w 1008"/>
              <a:gd name="T9" fmla="*/ 145464378 h 616"/>
              <a:gd name="T10" fmla="*/ 947578917 w 1008"/>
              <a:gd name="T11" fmla="*/ 76606048 h 616"/>
              <a:gd name="T12" fmla="*/ 1108868878 w 1008"/>
              <a:gd name="T13" fmla="*/ 21518458 h 616"/>
              <a:gd name="T14" fmla="*/ 1391126310 w 1008"/>
              <a:gd name="T15" fmla="*/ 860961 h 616"/>
              <a:gd name="T16" fmla="*/ 1653222496 w 1008"/>
              <a:gd name="T17" fmla="*/ 28404288 h 616"/>
              <a:gd name="T18" fmla="*/ 1633061251 w 1008"/>
              <a:gd name="T19" fmla="*/ 28404288 h 616"/>
              <a:gd name="T20" fmla="*/ 1774190364 w 1008"/>
              <a:gd name="T21" fmla="*/ 83491878 h 616"/>
              <a:gd name="T22" fmla="*/ 1854835345 w 1008"/>
              <a:gd name="T23" fmla="*/ 179894456 h 616"/>
              <a:gd name="T24" fmla="*/ 1895157835 w 1008"/>
              <a:gd name="T25" fmla="*/ 261664442 h 616"/>
              <a:gd name="T26" fmla="*/ 1975802815 w 1008"/>
              <a:gd name="T27" fmla="*/ 364952820 h 616"/>
              <a:gd name="T28" fmla="*/ 2137092776 w 1008"/>
              <a:gd name="T29" fmla="*/ 461355369 h 616"/>
              <a:gd name="T30" fmla="*/ 2147483647 w 1008"/>
              <a:gd name="T31" fmla="*/ 509557223 h 616"/>
              <a:gd name="T32" fmla="*/ 2147483647 w 1008"/>
              <a:gd name="T33" fmla="*/ 530214713 h 6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08"/>
              <a:gd name="T52" fmla="*/ 0 h 616"/>
              <a:gd name="T53" fmla="*/ 1008 w 1008"/>
              <a:gd name="T54" fmla="*/ 616 h 6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08" h="616">
                <a:moveTo>
                  <a:pt x="0" y="608"/>
                </a:moveTo>
                <a:cubicBezTo>
                  <a:pt x="19" y="599"/>
                  <a:pt x="76" y="587"/>
                  <a:pt x="112" y="560"/>
                </a:cubicBezTo>
                <a:cubicBezTo>
                  <a:pt x="148" y="533"/>
                  <a:pt x="188" y="492"/>
                  <a:pt x="216" y="448"/>
                </a:cubicBezTo>
                <a:cubicBezTo>
                  <a:pt x="244" y="404"/>
                  <a:pt x="260" y="342"/>
                  <a:pt x="280" y="296"/>
                </a:cubicBezTo>
                <a:cubicBezTo>
                  <a:pt x="300" y="250"/>
                  <a:pt x="320" y="204"/>
                  <a:pt x="336" y="169"/>
                </a:cubicBezTo>
                <a:cubicBezTo>
                  <a:pt x="352" y="134"/>
                  <a:pt x="359" y="113"/>
                  <a:pt x="376" y="89"/>
                </a:cubicBezTo>
                <a:cubicBezTo>
                  <a:pt x="393" y="65"/>
                  <a:pt x="411" y="40"/>
                  <a:pt x="440" y="25"/>
                </a:cubicBezTo>
                <a:cubicBezTo>
                  <a:pt x="469" y="10"/>
                  <a:pt x="516" y="0"/>
                  <a:pt x="552" y="1"/>
                </a:cubicBezTo>
                <a:cubicBezTo>
                  <a:pt x="588" y="2"/>
                  <a:pt x="640" y="28"/>
                  <a:pt x="656" y="33"/>
                </a:cubicBezTo>
                <a:cubicBezTo>
                  <a:pt x="672" y="38"/>
                  <a:pt x="640" y="22"/>
                  <a:pt x="648" y="33"/>
                </a:cubicBezTo>
                <a:cubicBezTo>
                  <a:pt x="656" y="44"/>
                  <a:pt x="689" y="68"/>
                  <a:pt x="704" y="97"/>
                </a:cubicBezTo>
                <a:cubicBezTo>
                  <a:pt x="719" y="126"/>
                  <a:pt x="728" y="175"/>
                  <a:pt x="736" y="209"/>
                </a:cubicBezTo>
                <a:cubicBezTo>
                  <a:pt x="744" y="243"/>
                  <a:pt x="744" y="268"/>
                  <a:pt x="752" y="304"/>
                </a:cubicBezTo>
                <a:cubicBezTo>
                  <a:pt x="760" y="340"/>
                  <a:pt x="768" y="385"/>
                  <a:pt x="784" y="424"/>
                </a:cubicBezTo>
                <a:cubicBezTo>
                  <a:pt x="800" y="463"/>
                  <a:pt x="827" y="508"/>
                  <a:pt x="848" y="536"/>
                </a:cubicBezTo>
                <a:cubicBezTo>
                  <a:pt x="869" y="564"/>
                  <a:pt x="885" y="579"/>
                  <a:pt x="912" y="592"/>
                </a:cubicBezTo>
                <a:cubicBezTo>
                  <a:pt x="939" y="605"/>
                  <a:pt x="988" y="611"/>
                  <a:pt x="1008" y="616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Text Box 10">
            <a:extLst>
              <a:ext uri="{FF2B5EF4-FFF2-40B4-BE49-F238E27FC236}">
                <a16:creationId xmlns:a16="http://schemas.microsoft.com/office/drawing/2014/main" id="{B7F3AD26-84BF-9E4A-9E9E-10F9852F9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8176" y="1441451"/>
            <a:ext cx="9382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1/m*</a:t>
            </a:r>
          </a:p>
        </p:txBody>
      </p:sp>
      <p:sp>
        <p:nvSpPr>
          <p:cNvPr id="16394" name="Line 11">
            <a:extLst>
              <a:ext uri="{FF2B5EF4-FFF2-40B4-BE49-F238E27FC236}">
                <a16:creationId xmlns:a16="http://schemas.microsoft.com/office/drawing/2014/main" id="{E52115C3-3538-964E-B126-9C33243B8DB2}"/>
              </a:ext>
            </a:extLst>
          </p:cNvPr>
          <p:cNvSpPr>
            <a:spLocks noChangeAspect="1" noChangeShapeType="1"/>
          </p:cNvSpPr>
          <p:nvPr/>
        </p:nvSpPr>
        <p:spPr bwMode="auto">
          <a:xfrm rot="16200000" flipV="1">
            <a:off x="825501" y="3578226"/>
            <a:ext cx="4195762" cy="206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Line 12">
            <a:extLst>
              <a:ext uri="{FF2B5EF4-FFF2-40B4-BE49-F238E27FC236}">
                <a16:creationId xmlns:a16="http://schemas.microsoft.com/office/drawing/2014/main" id="{FCD67B6E-0F4B-EA4D-8B34-A9D82BBD8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1563" y="187166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13">
            <a:extLst>
              <a:ext uri="{FF2B5EF4-FFF2-40B4-BE49-F238E27FC236}">
                <a16:creationId xmlns:a16="http://schemas.microsoft.com/office/drawing/2014/main" id="{07AD38F4-111C-F946-88AF-803DB8C33F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39963" y="1871663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Freeform 14">
            <a:extLst>
              <a:ext uri="{FF2B5EF4-FFF2-40B4-BE49-F238E27FC236}">
                <a16:creationId xmlns:a16="http://schemas.microsoft.com/office/drawing/2014/main" id="{1008862F-E18F-D643-9050-8807B8BF1281}"/>
              </a:ext>
            </a:extLst>
          </p:cNvPr>
          <p:cNvSpPr>
            <a:spLocks/>
          </p:cNvSpPr>
          <p:nvPr/>
        </p:nvSpPr>
        <p:spPr bwMode="auto">
          <a:xfrm>
            <a:off x="2246313" y="4702175"/>
            <a:ext cx="1390650" cy="338138"/>
          </a:xfrm>
          <a:custGeom>
            <a:avLst/>
            <a:gdLst>
              <a:gd name="T0" fmla="*/ 0 w 876"/>
              <a:gd name="T1" fmla="*/ 536794913 h 213"/>
              <a:gd name="T2" fmla="*/ 695563130 w 876"/>
              <a:gd name="T3" fmla="*/ 123488647 h 213"/>
              <a:gd name="T4" fmla="*/ 1098788216 w 876"/>
              <a:gd name="T5" fmla="*/ 2520954 h 213"/>
              <a:gd name="T6" fmla="*/ 1481851859 w 876"/>
              <a:gd name="T7" fmla="*/ 133569284 h 213"/>
              <a:gd name="T8" fmla="*/ 2147483647 w 876"/>
              <a:gd name="T9" fmla="*/ 536794913 h 21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6"/>
              <a:gd name="T16" fmla="*/ 0 h 213"/>
              <a:gd name="T17" fmla="*/ 876 w 876"/>
              <a:gd name="T18" fmla="*/ 213 h 21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6" h="213">
                <a:moveTo>
                  <a:pt x="0" y="213"/>
                </a:moveTo>
                <a:cubicBezTo>
                  <a:pt x="46" y="186"/>
                  <a:pt x="203" y="84"/>
                  <a:pt x="276" y="49"/>
                </a:cubicBezTo>
                <a:cubicBezTo>
                  <a:pt x="349" y="14"/>
                  <a:pt x="384" y="0"/>
                  <a:pt x="436" y="1"/>
                </a:cubicBezTo>
                <a:cubicBezTo>
                  <a:pt x="488" y="2"/>
                  <a:pt x="515" y="18"/>
                  <a:pt x="588" y="53"/>
                </a:cubicBezTo>
                <a:cubicBezTo>
                  <a:pt x="661" y="88"/>
                  <a:pt x="816" y="180"/>
                  <a:pt x="876" y="213"/>
                </a:cubicBezTo>
              </a:path>
            </a:pathLst>
          </a:custGeom>
          <a:noFill/>
          <a:ln w="28575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Freeform 15">
            <a:extLst>
              <a:ext uri="{FF2B5EF4-FFF2-40B4-BE49-F238E27FC236}">
                <a16:creationId xmlns:a16="http://schemas.microsoft.com/office/drawing/2014/main" id="{068AC758-61C8-D547-B29D-A7E2A26C4BC3}"/>
              </a:ext>
            </a:extLst>
          </p:cNvPr>
          <p:cNvSpPr>
            <a:spLocks/>
          </p:cNvSpPr>
          <p:nvPr/>
        </p:nvSpPr>
        <p:spPr bwMode="auto">
          <a:xfrm>
            <a:off x="2246313" y="3732214"/>
            <a:ext cx="1365250" cy="509587"/>
          </a:xfrm>
          <a:custGeom>
            <a:avLst/>
            <a:gdLst>
              <a:gd name="T0" fmla="*/ 0 w 860"/>
              <a:gd name="T1" fmla="*/ 10080614 h 321"/>
              <a:gd name="T2" fmla="*/ 675401882 w 860"/>
              <a:gd name="T3" fmla="*/ 433466483 h 321"/>
              <a:gd name="T4" fmla="*/ 1088707588 w 860"/>
              <a:gd name="T5" fmla="*/ 806449100 h 321"/>
              <a:gd name="T6" fmla="*/ 1451609985 w 860"/>
              <a:gd name="T7" fmla="*/ 453627706 h 321"/>
              <a:gd name="T8" fmla="*/ 2147483647 w 860"/>
              <a:gd name="T9" fmla="*/ 0 h 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321"/>
              <a:gd name="T17" fmla="*/ 860 w 860"/>
              <a:gd name="T18" fmla="*/ 321 h 32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321">
                <a:moveTo>
                  <a:pt x="0" y="4"/>
                </a:moveTo>
                <a:cubicBezTo>
                  <a:pt x="44" y="32"/>
                  <a:pt x="196" y="119"/>
                  <a:pt x="268" y="172"/>
                </a:cubicBezTo>
                <a:cubicBezTo>
                  <a:pt x="340" y="225"/>
                  <a:pt x="381" y="319"/>
                  <a:pt x="432" y="320"/>
                </a:cubicBezTo>
                <a:cubicBezTo>
                  <a:pt x="483" y="321"/>
                  <a:pt x="505" y="233"/>
                  <a:pt x="576" y="180"/>
                </a:cubicBezTo>
                <a:cubicBezTo>
                  <a:pt x="647" y="127"/>
                  <a:pt x="801" y="37"/>
                  <a:pt x="860" y="0"/>
                </a:cubicBezTo>
              </a:path>
            </a:pathLst>
          </a:custGeom>
          <a:noFill/>
          <a:ln w="28575" cap="flat" cmpd="sng">
            <a:solidFill>
              <a:srgbClr val="00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2432" name="Freeform 16">
            <a:extLst>
              <a:ext uri="{FF2B5EF4-FFF2-40B4-BE49-F238E27FC236}">
                <a16:creationId xmlns:a16="http://schemas.microsoft.com/office/drawing/2014/main" id="{71711A12-9011-3240-AB9B-33E2CA1FD756}"/>
              </a:ext>
            </a:extLst>
          </p:cNvPr>
          <p:cNvSpPr>
            <a:spLocks/>
          </p:cNvSpPr>
          <p:nvPr/>
        </p:nvSpPr>
        <p:spPr bwMode="auto">
          <a:xfrm>
            <a:off x="2246313" y="2284413"/>
            <a:ext cx="1384300" cy="927100"/>
          </a:xfrm>
          <a:custGeom>
            <a:avLst/>
            <a:gdLst>
              <a:gd name="T0" fmla="*/ 0 w 872"/>
              <a:gd name="T1" fmla="*/ 1461690411 h 584"/>
              <a:gd name="T2" fmla="*/ 705643751 w 872"/>
              <a:gd name="T3" fmla="*/ 504031238 h 584"/>
              <a:gd name="T4" fmla="*/ 1068546348 w 872"/>
              <a:gd name="T5" fmla="*/ 10080624 h 584"/>
              <a:gd name="T6" fmla="*/ 1471771235 w 872"/>
              <a:gd name="T7" fmla="*/ 564514962 h 584"/>
              <a:gd name="T8" fmla="*/ 2147483647 w 872"/>
              <a:gd name="T9" fmla="*/ 1471771032 h 5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2"/>
              <a:gd name="T16" fmla="*/ 0 h 584"/>
              <a:gd name="T17" fmla="*/ 872 w 872"/>
              <a:gd name="T18" fmla="*/ 584 h 5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2" h="584">
                <a:moveTo>
                  <a:pt x="0" y="580"/>
                </a:moveTo>
                <a:cubicBezTo>
                  <a:pt x="47" y="517"/>
                  <a:pt x="209" y="296"/>
                  <a:pt x="280" y="200"/>
                </a:cubicBezTo>
                <a:cubicBezTo>
                  <a:pt x="351" y="104"/>
                  <a:pt x="373" y="0"/>
                  <a:pt x="424" y="4"/>
                </a:cubicBezTo>
                <a:cubicBezTo>
                  <a:pt x="475" y="8"/>
                  <a:pt x="509" y="127"/>
                  <a:pt x="584" y="224"/>
                </a:cubicBezTo>
                <a:cubicBezTo>
                  <a:pt x="659" y="321"/>
                  <a:pt x="812" y="509"/>
                  <a:pt x="872" y="584"/>
                </a:cubicBezTo>
              </a:path>
            </a:pathLst>
          </a:custGeom>
          <a:noFill/>
          <a:ln w="38100" cap="flat" cmpd="sng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Text Box 17">
            <a:extLst>
              <a:ext uri="{FF2B5EF4-FFF2-40B4-BE49-F238E27FC236}">
                <a16:creationId xmlns:a16="http://schemas.microsoft.com/office/drawing/2014/main" id="{F73E7CA7-A090-7846-891B-2C018C398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713" y="5645151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k</a:t>
            </a:r>
          </a:p>
        </p:txBody>
      </p:sp>
      <p:sp>
        <p:nvSpPr>
          <p:cNvPr id="2492434" name="Freeform 18">
            <a:extLst>
              <a:ext uri="{FF2B5EF4-FFF2-40B4-BE49-F238E27FC236}">
                <a16:creationId xmlns:a16="http://schemas.microsoft.com/office/drawing/2014/main" id="{A4EB1904-051C-7948-BA8E-F2ABEEED136C}"/>
              </a:ext>
            </a:extLst>
          </p:cNvPr>
          <p:cNvSpPr>
            <a:spLocks/>
          </p:cNvSpPr>
          <p:nvPr/>
        </p:nvSpPr>
        <p:spPr bwMode="auto">
          <a:xfrm>
            <a:off x="2246313" y="5491164"/>
            <a:ext cx="1365250" cy="77787"/>
          </a:xfrm>
          <a:custGeom>
            <a:avLst/>
            <a:gdLst>
              <a:gd name="T0" fmla="*/ 0 w 860"/>
              <a:gd name="T1" fmla="*/ 20161120 h 49"/>
              <a:gd name="T2" fmla="*/ 695563126 w 860"/>
              <a:gd name="T3" fmla="*/ 80644481 h 49"/>
              <a:gd name="T4" fmla="*/ 1098788210 w 860"/>
              <a:gd name="T5" fmla="*/ 120966734 h 49"/>
              <a:gd name="T6" fmla="*/ 1461690607 w 860"/>
              <a:gd name="T7" fmla="*/ 90725038 h 49"/>
              <a:gd name="T8" fmla="*/ 2147483647 w 86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0"/>
              <a:gd name="T16" fmla="*/ 0 h 49"/>
              <a:gd name="T17" fmla="*/ 860 w 86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0" h="49">
                <a:moveTo>
                  <a:pt x="0" y="8"/>
                </a:moveTo>
                <a:cubicBezTo>
                  <a:pt x="46" y="13"/>
                  <a:pt x="203" y="25"/>
                  <a:pt x="276" y="32"/>
                </a:cubicBezTo>
                <a:cubicBezTo>
                  <a:pt x="349" y="39"/>
                  <a:pt x="385" y="47"/>
                  <a:pt x="436" y="48"/>
                </a:cubicBezTo>
                <a:cubicBezTo>
                  <a:pt x="487" y="49"/>
                  <a:pt x="509" y="44"/>
                  <a:pt x="580" y="36"/>
                </a:cubicBezTo>
                <a:cubicBezTo>
                  <a:pt x="651" y="28"/>
                  <a:pt x="802" y="7"/>
                  <a:pt x="86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2" name="Line 19">
            <a:extLst>
              <a:ext uri="{FF2B5EF4-FFF2-40B4-BE49-F238E27FC236}">
                <a16:creationId xmlns:a16="http://schemas.microsoft.com/office/drawing/2014/main" id="{50B0A523-813D-E645-8622-F01FA5E92B0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7213" y="5689600"/>
            <a:ext cx="2266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Text Box 20">
            <a:extLst>
              <a:ext uri="{FF2B5EF4-FFF2-40B4-BE49-F238E27FC236}">
                <a16:creationId xmlns:a16="http://schemas.microsoft.com/office/drawing/2014/main" id="{FC621EEA-402E-5042-98F3-CFBD6E6D2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5646738"/>
            <a:ext cx="4714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-k</a:t>
            </a:r>
          </a:p>
        </p:txBody>
      </p:sp>
      <p:sp>
        <p:nvSpPr>
          <p:cNvPr id="2492437" name="Freeform 21">
            <a:extLst>
              <a:ext uri="{FF2B5EF4-FFF2-40B4-BE49-F238E27FC236}">
                <a16:creationId xmlns:a16="http://schemas.microsoft.com/office/drawing/2014/main" id="{97290F25-002F-CB45-9238-DEF8A7C7976C}"/>
              </a:ext>
            </a:extLst>
          </p:cNvPr>
          <p:cNvSpPr>
            <a:spLocks/>
          </p:cNvSpPr>
          <p:nvPr/>
        </p:nvSpPr>
        <p:spPr bwMode="auto">
          <a:xfrm>
            <a:off x="4106863" y="2751138"/>
            <a:ext cx="1600200" cy="1028700"/>
          </a:xfrm>
          <a:custGeom>
            <a:avLst/>
            <a:gdLst>
              <a:gd name="T0" fmla="*/ 0 w 1008"/>
              <a:gd name="T1" fmla="*/ 1695584580 h 616"/>
              <a:gd name="T2" fmla="*/ 282257531 w 1008"/>
              <a:gd name="T3" fmla="*/ 1561723375 h 616"/>
              <a:gd name="T4" fmla="*/ 544353817 w 1008"/>
              <a:gd name="T5" fmla="*/ 1249377782 h 616"/>
              <a:gd name="T6" fmla="*/ 705643778 w 1008"/>
              <a:gd name="T7" fmla="*/ 825481533 h 616"/>
              <a:gd name="T8" fmla="*/ 846772692 w 1008"/>
              <a:gd name="T9" fmla="*/ 471306609 h 616"/>
              <a:gd name="T10" fmla="*/ 947578917 w 1008"/>
              <a:gd name="T11" fmla="*/ 248202270 h 616"/>
              <a:gd name="T12" fmla="*/ 1108868878 w 1008"/>
              <a:gd name="T13" fmla="*/ 69719473 h 616"/>
              <a:gd name="T14" fmla="*/ 1391126310 w 1008"/>
              <a:gd name="T15" fmla="*/ 2788845 h 616"/>
              <a:gd name="T16" fmla="*/ 1653222496 w 1008"/>
              <a:gd name="T17" fmla="*/ 92030230 h 616"/>
              <a:gd name="T18" fmla="*/ 1633061251 w 1008"/>
              <a:gd name="T19" fmla="*/ 92030230 h 616"/>
              <a:gd name="T20" fmla="*/ 1774190364 w 1008"/>
              <a:gd name="T21" fmla="*/ 270513028 h 616"/>
              <a:gd name="T22" fmla="*/ 1854835345 w 1008"/>
              <a:gd name="T23" fmla="*/ 582857056 h 616"/>
              <a:gd name="T24" fmla="*/ 1895157835 w 1008"/>
              <a:gd name="T25" fmla="*/ 847792290 h 616"/>
              <a:gd name="T26" fmla="*/ 1975802815 w 1008"/>
              <a:gd name="T27" fmla="*/ 1182447180 h 616"/>
              <a:gd name="T28" fmla="*/ 2137092776 w 1008"/>
              <a:gd name="T29" fmla="*/ 1494792773 h 616"/>
              <a:gd name="T30" fmla="*/ 2147483647 w 1008"/>
              <a:gd name="T31" fmla="*/ 1650964735 h 616"/>
              <a:gd name="T32" fmla="*/ 2147483647 w 1008"/>
              <a:gd name="T33" fmla="*/ 1717895337 h 6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08"/>
              <a:gd name="T52" fmla="*/ 0 h 616"/>
              <a:gd name="T53" fmla="*/ 1008 w 1008"/>
              <a:gd name="T54" fmla="*/ 616 h 6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08" h="616">
                <a:moveTo>
                  <a:pt x="0" y="608"/>
                </a:moveTo>
                <a:cubicBezTo>
                  <a:pt x="19" y="599"/>
                  <a:pt x="76" y="587"/>
                  <a:pt x="112" y="560"/>
                </a:cubicBezTo>
                <a:cubicBezTo>
                  <a:pt x="148" y="533"/>
                  <a:pt x="188" y="492"/>
                  <a:pt x="216" y="448"/>
                </a:cubicBezTo>
                <a:cubicBezTo>
                  <a:pt x="244" y="404"/>
                  <a:pt x="260" y="342"/>
                  <a:pt x="280" y="296"/>
                </a:cubicBezTo>
                <a:cubicBezTo>
                  <a:pt x="300" y="250"/>
                  <a:pt x="320" y="204"/>
                  <a:pt x="336" y="169"/>
                </a:cubicBezTo>
                <a:cubicBezTo>
                  <a:pt x="352" y="134"/>
                  <a:pt x="359" y="113"/>
                  <a:pt x="376" y="89"/>
                </a:cubicBezTo>
                <a:cubicBezTo>
                  <a:pt x="393" y="65"/>
                  <a:pt x="411" y="40"/>
                  <a:pt x="440" y="25"/>
                </a:cubicBezTo>
                <a:cubicBezTo>
                  <a:pt x="469" y="10"/>
                  <a:pt x="516" y="0"/>
                  <a:pt x="552" y="1"/>
                </a:cubicBezTo>
                <a:cubicBezTo>
                  <a:pt x="588" y="2"/>
                  <a:pt x="640" y="28"/>
                  <a:pt x="656" y="33"/>
                </a:cubicBezTo>
                <a:cubicBezTo>
                  <a:pt x="672" y="38"/>
                  <a:pt x="640" y="22"/>
                  <a:pt x="648" y="33"/>
                </a:cubicBezTo>
                <a:cubicBezTo>
                  <a:pt x="656" y="44"/>
                  <a:pt x="689" y="68"/>
                  <a:pt x="704" y="97"/>
                </a:cubicBezTo>
                <a:cubicBezTo>
                  <a:pt x="719" y="126"/>
                  <a:pt x="728" y="175"/>
                  <a:pt x="736" y="209"/>
                </a:cubicBezTo>
                <a:cubicBezTo>
                  <a:pt x="744" y="243"/>
                  <a:pt x="744" y="268"/>
                  <a:pt x="752" y="304"/>
                </a:cubicBezTo>
                <a:cubicBezTo>
                  <a:pt x="760" y="340"/>
                  <a:pt x="768" y="385"/>
                  <a:pt x="784" y="424"/>
                </a:cubicBezTo>
                <a:cubicBezTo>
                  <a:pt x="800" y="463"/>
                  <a:pt x="827" y="508"/>
                  <a:pt x="848" y="536"/>
                </a:cubicBezTo>
                <a:cubicBezTo>
                  <a:pt x="869" y="564"/>
                  <a:pt x="885" y="579"/>
                  <a:pt x="912" y="592"/>
                </a:cubicBezTo>
                <a:cubicBezTo>
                  <a:pt x="939" y="605"/>
                  <a:pt x="988" y="611"/>
                  <a:pt x="1008" y="616"/>
                </a:cubicBezTo>
              </a:path>
            </a:pathLst>
          </a:custGeom>
          <a:noFill/>
          <a:ln w="28575" cap="flat" cmpd="sng">
            <a:solidFill>
              <a:srgbClr val="00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2438" name="Freeform 22">
            <a:extLst>
              <a:ext uri="{FF2B5EF4-FFF2-40B4-BE49-F238E27FC236}">
                <a16:creationId xmlns:a16="http://schemas.microsoft.com/office/drawing/2014/main" id="{0964963C-5C93-924C-8992-3D971C7DC6B3}"/>
              </a:ext>
            </a:extLst>
          </p:cNvPr>
          <p:cNvSpPr>
            <a:spLocks/>
          </p:cNvSpPr>
          <p:nvPr/>
        </p:nvSpPr>
        <p:spPr bwMode="auto">
          <a:xfrm flipV="1">
            <a:off x="4081463" y="2586038"/>
            <a:ext cx="1600200" cy="1333500"/>
          </a:xfrm>
          <a:custGeom>
            <a:avLst/>
            <a:gdLst>
              <a:gd name="T0" fmla="*/ 0 w 1008"/>
              <a:gd name="T1" fmla="*/ 2147483647 h 616"/>
              <a:gd name="T2" fmla="*/ 282257531 w 1008"/>
              <a:gd name="T3" fmla="*/ 2147483647 h 616"/>
              <a:gd name="T4" fmla="*/ 544353817 w 1008"/>
              <a:gd name="T5" fmla="*/ 2099435266 h 616"/>
              <a:gd name="T6" fmla="*/ 705643778 w 1008"/>
              <a:gd name="T7" fmla="*/ 1387127906 h 616"/>
              <a:gd name="T8" fmla="*/ 846772692 w 1008"/>
              <a:gd name="T9" fmla="*/ 791975565 h 616"/>
              <a:gd name="T10" fmla="*/ 947578917 w 1008"/>
              <a:gd name="T11" fmla="*/ 417075907 h 616"/>
              <a:gd name="T12" fmla="*/ 1108868878 w 1008"/>
              <a:gd name="T13" fmla="*/ 117155323 h 616"/>
              <a:gd name="T14" fmla="*/ 1391126310 w 1008"/>
              <a:gd name="T15" fmla="*/ 4686733 h 616"/>
              <a:gd name="T16" fmla="*/ 1653222496 w 1008"/>
              <a:gd name="T17" fmla="*/ 154647040 h 616"/>
              <a:gd name="T18" fmla="*/ 1633061251 w 1008"/>
              <a:gd name="T19" fmla="*/ 154647040 h 616"/>
              <a:gd name="T20" fmla="*/ 1774190364 w 1008"/>
              <a:gd name="T21" fmla="*/ 454565427 h 616"/>
              <a:gd name="T22" fmla="*/ 1854835345 w 1008"/>
              <a:gd name="T23" fmla="*/ 979425326 h 616"/>
              <a:gd name="T24" fmla="*/ 1895157835 w 1008"/>
              <a:gd name="T25" fmla="*/ 1424617425 h 616"/>
              <a:gd name="T26" fmla="*/ 1975802815 w 1008"/>
              <a:gd name="T27" fmla="*/ 1986966708 h 616"/>
              <a:gd name="T28" fmla="*/ 2137092776 w 1008"/>
              <a:gd name="T29" fmla="*/ 2147483647 h 616"/>
              <a:gd name="T30" fmla="*/ 2147483647 w 1008"/>
              <a:gd name="T31" fmla="*/ 2147483647 h 616"/>
              <a:gd name="T32" fmla="*/ 2147483647 w 1008"/>
              <a:gd name="T33" fmla="*/ 2147483647 h 61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08"/>
              <a:gd name="T52" fmla="*/ 0 h 616"/>
              <a:gd name="T53" fmla="*/ 1008 w 1008"/>
              <a:gd name="T54" fmla="*/ 616 h 61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08" h="616">
                <a:moveTo>
                  <a:pt x="0" y="608"/>
                </a:moveTo>
                <a:cubicBezTo>
                  <a:pt x="19" y="599"/>
                  <a:pt x="76" y="587"/>
                  <a:pt x="112" y="560"/>
                </a:cubicBezTo>
                <a:cubicBezTo>
                  <a:pt x="148" y="533"/>
                  <a:pt x="188" y="492"/>
                  <a:pt x="216" y="448"/>
                </a:cubicBezTo>
                <a:cubicBezTo>
                  <a:pt x="244" y="404"/>
                  <a:pt x="260" y="342"/>
                  <a:pt x="280" y="296"/>
                </a:cubicBezTo>
                <a:cubicBezTo>
                  <a:pt x="300" y="250"/>
                  <a:pt x="320" y="204"/>
                  <a:pt x="336" y="169"/>
                </a:cubicBezTo>
                <a:cubicBezTo>
                  <a:pt x="352" y="134"/>
                  <a:pt x="359" y="113"/>
                  <a:pt x="376" y="89"/>
                </a:cubicBezTo>
                <a:cubicBezTo>
                  <a:pt x="393" y="65"/>
                  <a:pt x="411" y="40"/>
                  <a:pt x="440" y="25"/>
                </a:cubicBezTo>
                <a:cubicBezTo>
                  <a:pt x="469" y="10"/>
                  <a:pt x="516" y="0"/>
                  <a:pt x="552" y="1"/>
                </a:cubicBezTo>
                <a:cubicBezTo>
                  <a:pt x="588" y="2"/>
                  <a:pt x="640" y="28"/>
                  <a:pt x="656" y="33"/>
                </a:cubicBezTo>
                <a:cubicBezTo>
                  <a:pt x="672" y="38"/>
                  <a:pt x="640" y="22"/>
                  <a:pt x="648" y="33"/>
                </a:cubicBezTo>
                <a:cubicBezTo>
                  <a:pt x="656" y="44"/>
                  <a:pt x="689" y="68"/>
                  <a:pt x="704" y="97"/>
                </a:cubicBezTo>
                <a:cubicBezTo>
                  <a:pt x="719" y="126"/>
                  <a:pt x="728" y="175"/>
                  <a:pt x="736" y="209"/>
                </a:cubicBezTo>
                <a:cubicBezTo>
                  <a:pt x="744" y="243"/>
                  <a:pt x="744" y="268"/>
                  <a:pt x="752" y="304"/>
                </a:cubicBezTo>
                <a:cubicBezTo>
                  <a:pt x="760" y="340"/>
                  <a:pt x="768" y="385"/>
                  <a:pt x="784" y="424"/>
                </a:cubicBezTo>
                <a:cubicBezTo>
                  <a:pt x="800" y="463"/>
                  <a:pt x="827" y="508"/>
                  <a:pt x="848" y="536"/>
                </a:cubicBezTo>
                <a:cubicBezTo>
                  <a:pt x="869" y="564"/>
                  <a:pt x="885" y="579"/>
                  <a:pt x="912" y="592"/>
                </a:cubicBezTo>
                <a:cubicBezTo>
                  <a:pt x="939" y="605"/>
                  <a:pt x="988" y="611"/>
                  <a:pt x="1008" y="616"/>
                </a:cubicBezTo>
              </a:path>
            </a:pathLst>
          </a:custGeom>
          <a:noFill/>
          <a:ln w="28575" cap="flat" cmpd="sng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Text Box 23">
            <a:extLst>
              <a:ext uri="{FF2B5EF4-FFF2-40B4-BE49-F238E27FC236}">
                <a16:creationId xmlns:a16="http://schemas.microsoft.com/office/drawing/2014/main" id="{1BBD3BF8-E981-D241-AFA0-90762C23E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501" y="1201738"/>
            <a:ext cx="3667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Maiandra GD" panose="020E0502030308020204" pitchFamily="34" charset="77"/>
              </a:rPr>
              <a:t>E</a:t>
            </a:r>
          </a:p>
        </p:txBody>
      </p:sp>
      <p:sp>
        <p:nvSpPr>
          <p:cNvPr id="2492452" name="Oval 36">
            <a:extLst>
              <a:ext uri="{FF2B5EF4-FFF2-40B4-BE49-F238E27FC236}">
                <a16:creationId xmlns:a16="http://schemas.microsoft.com/office/drawing/2014/main" id="{B3699178-56A1-DD48-8E91-AFE0031FF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2563" y="4057650"/>
            <a:ext cx="431800" cy="254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2492453" name="Oval 37">
            <a:extLst>
              <a:ext uri="{FF2B5EF4-FFF2-40B4-BE49-F238E27FC236}">
                <a16:creationId xmlns:a16="http://schemas.microsoft.com/office/drawing/2014/main" id="{45D79F75-FF54-654F-AE3C-0B13FA6B2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1450" y="4579938"/>
            <a:ext cx="431800" cy="254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409" name="Rectangle 28">
            <a:extLst>
              <a:ext uri="{FF2B5EF4-FFF2-40B4-BE49-F238E27FC236}">
                <a16:creationId xmlns:a16="http://schemas.microsoft.com/office/drawing/2014/main" id="{99B22DA1-C93E-F54F-B310-0AB9C4827A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Interpretation of the effective mass ? </a:t>
            </a:r>
          </a:p>
        </p:txBody>
      </p:sp>
      <p:sp>
        <p:nvSpPr>
          <p:cNvPr id="57" name="Text Box 56">
            <a:extLst>
              <a:ext uri="{FF2B5EF4-FFF2-40B4-BE49-F238E27FC236}">
                <a16:creationId xmlns:a16="http://schemas.microsoft.com/office/drawing/2014/main" id="{37683133-3A7C-4147-A6B1-DB0F302B6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426" y="779464"/>
            <a:ext cx="3965575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m* not free mass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m* function of k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negative and positive </a:t>
            </a:r>
            <a:br>
              <a:rPr lang="en-US" altLang="en-US">
                <a:latin typeface="Calibri" panose="020F0502020204030204" pitchFamily="34" charset="0"/>
              </a:rPr>
            </a:br>
            <a:r>
              <a:rPr lang="en-US" altLang="en-US">
                <a:latin typeface="Calibri" panose="020F0502020204030204" pitchFamily="34" charset="0"/>
              </a:rPr>
              <a:t>(in the same band!)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But for Transport: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Some bands are more important than others 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Some are always full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Some are always empty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Minimizing energy: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Electrons “fall” to the bottom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Holes “float” to the top</a:t>
            </a:r>
          </a:p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“Constant” Masses at: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Bottom conduction band</a:t>
            </a:r>
          </a:p>
          <a:p>
            <a:pPr eaLnBrk="1" hangingPunct="1">
              <a:buFontTx/>
              <a:buChar char="•"/>
            </a:pPr>
            <a:r>
              <a:rPr lang="en-US" altLang="en-US">
                <a:latin typeface="Calibri" panose="020F0502020204030204" pitchFamily="34" charset="0"/>
              </a:rPr>
              <a:t>Top valence band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B51CE698-3CB2-5C4E-9127-A987D2A6464F}"/>
              </a:ext>
            </a:extLst>
          </p:cNvPr>
          <p:cNvGrpSpPr>
            <a:grpSpLocks/>
          </p:cNvGrpSpPr>
          <p:nvPr/>
        </p:nvGrpSpPr>
        <p:grpSpPr bwMode="auto">
          <a:xfrm>
            <a:off x="2716214" y="4054475"/>
            <a:ext cx="407987" cy="204788"/>
            <a:chOff x="664" y="2208"/>
            <a:chExt cx="416" cy="240"/>
          </a:xfrm>
        </p:grpSpPr>
        <p:sp>
          <p:nvSpPr>
            <p:cNvPr id="16420" name="Oval 16">
              <a:extLst>
                <a:ext uri="{FF2B5EF4-FFF2-40B4-BE49-F238E27FC236}">
                  <a16:creationId xmlns:a16="http://schemas.microsoft.com/office/drawing/2014/main" id="{A632CDFC-D2B3-8644-A166-41ADB210D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" y="220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21" name="Oval 17">
              <a:extLst>
                <a:ext uri="{FF2B5EF4-FFF2-40B4-BE49-F238E27FC236}">
                  <a16:creationId xmlns:a16="http://schemas.microsoft.com/office/drawing/2014/main" id="{1C897E06-B591-234C-872C-6B91DA21A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" y="230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22" name="Oval 18">
              <a:extLst>
                <a:ext uri="{FF2B5EF4-FFF2-40B4-BE49-F238E27FC236}">
                  <a16:creationId xmlns:a16="http://schemas.microsoft.com/office/drawing/2014/main" id="{995C14F5-10A5-7546-BD33-6B376FDF7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0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23" name="Oval 19">
              <a:extLst>
                <a:ext uri="{FF2B5EF4-FFF2-40B4-BE49-F238E27FC236}">
                  <a16:creationId xmlns:a16="http://schemas.microsoft.com/office/drawing/2014/main" id="{8A7F1225-E064-374B-8210-2CE22CCFBEA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32" y="2239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24" name="Oval 20">
              <a:extLst>
                <a:ext uri="{FF2B5EF4-FFF2-40B4-BE49-F238E27FC236}">
                  <a16:creationId xmlns:a16="http://schemas.microsoft.com/office/drawing/2014/main" id="{B5553D5A-9509-2248-BB32-63208696F4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52" y="23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grpSp>
        <p:nvGrpSpPr>
          <p:cNvPr id="5" name="Group 36">
            <a:extLst>
              <a:ext uri="{FF2B5EF4-FFF2-40B4-BE49-F238E27FC236}">
                <a16:creationId xmlns:a16="http://schemas.microsoft.com/office/drawing/2014/main" id="{63CBB5B7-00AD-B449-971D-94F13A1A9EF9}"/>
              </a:ext>
            </a:extLst>
          </p:cNvPr>
          <p:cNvGrpSpPr>
            <a:grpSpLocks/>
          </p:cNvGrpSpPr>
          <p:nvPr/>
        </p:nvGrpSpPr>
        <p:grpSpPr bwMode="auto">
          <a:xfrm>
            <a:off x="2740026" y="4665663"/>
            <a:ext cx="398463" cy="107950"/>
            <a:chOff x="649" y="3190"/>
            <a:chExt cx="424" cy="121"/>
          </a:xfrm>
        </p:grpSpPr>
        <p:sp>
          <p:nvSpPr>
            <p:cNvPr id="16415" name="Oval 16">
              <a:extLst>
                <a:ext uri="{FF2B5EF4-FFF2-40B4-BE49-F238E27FC236}">
                  <a16:creationId xmlns:a16="http://schemas.microsoft.com/office/drawing/2014/main" id="{25C264F3-CC97-A746-ACD8-58DBBA5E7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" y="3258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16" name="Oval 17">
              <a:extLst>
                <a:ext uri="{FF2B5EF4-FFF2-40B4-BE49-F238E27FC236}">
                  <a16:creationId xmlns:a16="http://schemas.microsoft.com/office/drawing/2014/main" id="{8F9C2C57-5F26-174C-8C3C-895ACB440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" y="3215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17" name="Oval 18">
              <a:extLst>
                <a:ext uri="{FF2B5EF4-FFF2-40B4-BE49-F238E27FC236}">
                  <a16:creationId xmlns:a16="http://schemas.microsoft.com/office/drawing/2014/main" id="{F9FF64EE-CDDB-294D-85E5-97F398E7B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" y="319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18" name="Oval 19">
              <a:extLst>
                <a:ext uri="{FF2B5EF4-FFF2-40B4-BE49-F238E27FC236}">
                  <a16:creationId xmlns:a16="http://schemas.microsoft.com/office/drawing/2014/main" id="{7F50193F-4D93-184C-90AE-8C6DD503A8D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25" y="3263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  <p:sp>
          <p:nvSpPr>
            <p:cNvPr id="16419" name="Oval 20">
              <a:extLst>
                <a:ext uri="{FF2B5EF4-FFF2-40B4-BE49-F238E27FC236}">
                  <a16:creationId xmlns:a16="http://schemas.microsoft.com/office/drawing/2014/main" id="{0ED9D135-007B-C241-A982-550E19B6A86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934" y="3220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2800">
                <a:solidFill>
                  <a:srgbClr val="FF0000"/>
                </a:solidFill>
                <a:latin typeface="Microsoft Sans Serif" panose="020B0604020202020204" pitchFamily="34" charset="0"/>
              </a:endParaRPr>
            </a:p>
          </p:txBody>
        </p:sp>
      </p:grpSp>
      <p:sp>
        <p:nvSpPr>
          <p:cNvPr id="2" name="Oval 36">
            <a:extLst>
              <a:ext uri="{FF2B5EF4-FFF2-40B4-BE49-F238E27FC236}">
                <a16:creationId xmlns:a16="http://schemas.microsoft.com/office/drawing/2014/main" id="{6DB4003D-F66F-6B45-9BE9-161ADDAE2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3288" y="2652713"/>
            <a:ext cx="431800" cy="254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3" name="Oval 37">
            <a:extLst>
              <a:ext uri="{FF2B5EF4-FFF2-40B4-BE49-F238E27FC236}">
                <a16:creationId xmlns:a16="http://schemas.microsoft.com/office/drawing/2014/main" id="{D53D77A6-E353-A049-AFF1-88403FDA8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3288" y="3429000"/>
            <a:ext cx="431800" cy="2540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30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92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92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9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9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92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492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92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492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2492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492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492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2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2452" grpId="0" animBg="1"/>
      <p:bldP spid="2492453" grpId="0" animBg="1"/>
      <p:bldP spid="57" grpId="0" build="allAtOnce"/>
      <p:bldP spid="2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>
            <a:extLst>
              <a:ext uri="{FF2B5EF4-FFF2-40B4-BE49-F238E27FC236}">
                <a16:creationId xmlns:a16="http://schemas.microsoft.com/office/drawing/2014/main" id="{A14C5BAC-472B-8F4D-B60A-B01EE94D2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Conclusions</a:t>
            </a:r>
          </a:p>
        </p:txBody>
      </p:sp>
      <p:sp>
        <p:nvSpPr>
          <p:cNvPr id="45059" name="Rectangle 7">
            <a:extLst>
              <a:ext uri="{FF2B5EF4-FFF2-40B4-BE49-F238E27FC236}">
                <a16:creationId xmlns:a16="http://schemas.microsoft.com/office/drawing/2014/main" id="{AF0E1327-8D2F-CA43-A274-53B1F4A22E81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541121" y="757467"/>
            <a:ext cx="5638526" cy="593595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Solution of Schrodinger equation is relatively easy for systems with well-defined periodicity.</a:t>
            </a:r>
          </a:p>
          <a:p>
            <a:pPr>
              <a:lnSpc>
                <a:spcPct val="90000"/>
              </a:lnSpc>
            </a:pPr>
            <a:r>
              <a:rPr lang="en-US" altLang="en-US" sz="2000" dirty="0" err="1">
                <a:ea typeface="ＭＳ Ｐゴシック" panose="020B0600070205080204" pitchFamily="34" charset="-128"/>
              </a:rPr>
              <a:t>Kronig</a:t>
            </a:r>
            <a:r>
              <a:rPr lang="en-US" altLang="en-US" sz="2000" dirty="0">
                <a:ea typeface="ＭＳ Ｐゴシック" panose="020B0600070205080204" pitchFamily="34" charset="-128"/>
              </a:rPr>
              <a:t>-Penney model is analytically solvable. Real band-structures are solved numerically. Such solutions are relatively easy – we will do HW problems on </a:t>
            </a:r>
            <a:r>
              <a:rPr lang="en-US" altLang="en-US" sz="2000" dirty="0" err="1">
                <a:ea typeface="ＭＳ Ｐゴシック" panose="020B0600070205080204" pitchFamily="34" charset="-128"/>
              </a:rPr>
              <a:t>nanohub.org</a:t>
            </a:r>
            <a:r>
              <a:rPr lang="en-US" altLang="en-US" sz="2000" dirty="0">
                <a:ea typeface="ＭＳ Ｐゴシック" panose="020B0600070205080204" pitchFamily="34" charset="-128"/>
              </a:rPr>
              <a:t> on this topic. 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Electrons can only sit in-specific energy bands. 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Effective masses and band gaps summarize information about possible electronic states.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Effective mass is not a fundamental concept. There are systems for which effective mass can not be defined. 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Of all the possible bands, only a few contribute to conduction. These are often called conduction and valence bands. 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59C2B0-7AD0-E045-973E-DF778831B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077977"/>
            <a:ext cx="4006850" cy="1398175"/>
          </a:xfrm>
          <a:prstGeom prst="rect">
            <a:avLst/>
          </a:prstGeom>
        </p:spPr>
      </p:pic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0C8C8904-2C80-4E4B-A1EE-E1FBDD8B41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02189"/>
              </p:ext>
            </p:extLst>
          </p:nvPr>
        </p:nvGraphicFramePr>
        <p:xfrm>
          <a:off x="7239000" y="5578140"/>
          <a:ext cx="19812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485100" imgH="9652000" progId="Equation.DSMT4">
                  <p:embed/>
                </p:oleObj>
              </mc:Choice>
              <mc:Fallback>
                <p:oleObj name="Equation" r:id="rId3" imgW="20485100" imgH="9652000" progId="Equation.DSMT4">
                  <p:embed/>
                  <p:pic>
                    <p:nvPicPr>
                      <p:cNvPr id="12" name="Object 6">
                        <a:extLst>
                          <a:ext uri="{FF2B5EF4-FFF2-40B4-BE49-F238E27FC236}">
                            <a16:creationId xmlns:a16="http://schemas.microsoft.com/office/drawing/2014/main" id="{AE43BB69-852F-A04C-A0DB-926F38A1C8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5578140"/>
                        <a:ext cx="19812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CB9AC5B-A55C-7941-8B5B-27CBA6249B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174577"/>
              </p:ext>
            </p:extLst>
          </p:nvPr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473900" imgH="5270500" progId="Equation.DSMT4">
                  <p:embed/>
                </p:oleObj>
              </mc:Choice>
              <mc:Fallback>
                <p:oleObj name="Equation" r:id="rId5" imgW="32473900" imgH="5270500" progId="Equation.DSMT4">
                  <p:embed/>
                  <p:pic>
                    <p:nvPicPr>
                      <p:cNvPr id="15" name="Object 9">
                        <a:extLst>
                          <a:ext uri="{FF2B5EF4-FFF2-40B4-BE49-F238E27FC236}">
                            <a16:creationId xmlns:a16="http://schemas.microsoft.com/office/drawing/2014/main" id="{9A845A64-CD11-654A-99CB-A0B94A2638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52D38875-358D-9647-9D77-9332C1AC0C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771423"/>
              </p:ext>
            </p:extLst>
          </p:nvPr>
        </p:nvGraphicFramePr>
        <p:xfrm>
          <a:off x="7079275" y="1253106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8117700" imgH="11112500" progId="Equation.DSMT4">
                  <p:embed/>
                </p:oleObj>
              </mc:Choice>
              <mc:Fallback>
                <p:oleObj name="Equation" r:id="rId7" imgW="78117700" imgH="1111250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080781C1-AEA9-C44F-AE4C-6303DA8EE5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9275" y="1253106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4">
            <a:extLst>
              <a:ext uri="{FF2B5EF4-FFF2-40B4-BE49-F238E27FC236}">
                <a16:creationId xmlns:a16="http://schemas.microsoft.com/office/drawing/2014/main" id="{D6846363-E1F0-A74E-93F5-BC9C94E9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882" y="2124965"/>
            <a:ext cx="2304203" cy="18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95EBDD83-DB7D-B844-B41A-6F3AB3637D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705" y="4117757"/>
            <a:ext cx="2671427" cy="27253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3DB72B-C326-8D4F-B320-241188D9E3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9694" y="1857715"/>
            <a:ext cx="2359773" cy="224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87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C4AC83-2267-434E-80E3-3D8CCEF083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400" dirty="0"/>
              <a:t>7.1 Bandstructure - Problem Formulation</a:t>
            </a:r>
          </a:p>
          <a:p>
            <a:pPr lvl="1"/>
            <a:r>
              <a:rPr lang="en-US" sz="2000" dirty="0" err="1"/>
              <a:t>Kronig</a:t>
            </a:r>
            <a:r>
              <a:rPr lang="en-US" sz="2000" dirty="0"/>
              <a:t>-Penney Model setup</a:t>
            </a:r>
          </a:p>
          <a:p>
            <a:pPr lvl="1"/>
            <a:r>
              <a:rPr lang="en-US" sz="2000" dirty="0"/>
              <a:t>Bloch theorem</a:t>
            </a:r>
          </a:p>
          <a:p>
            <a:pPr lvl="1"/>
            <a:r>
              <a:rPr lang="en-US" sz="2000" dirty="0"/>
              <a:t>Analytical solution process</a:t>
            </a:r>
          </a:p>
          <a:p>
            <a:endParaRPr lang="en-US" sz="2400" dirty="0"/>
          </a:p>
          <a:p>
            <a:r>
              <a:rPr lang="en-US" sz="2400" dirty="0"/>
              <a:t>7.2 Bandstructure - Solutions</a:t>
            </a:r>
          </a:p>
          <a:p>
            <a:pPr lvl="1"/>
            <a:r>
              <a:rPr lang="en-US" sz="2000" dirty="0"/>
              <a:t>Bandgaps</a:t>
            </a:r>
          </a:p>
          <a:p>
            <a:pPr lvl="1"/>
            <a:r>
              <a:rPr lang="en-US" sz="2000" dirty="0"/>
              <a:t>Comparison to finite system model</a:t>
            </a:r>
          </a:p>
          <a:p>
            <a:endParaRPr lang="en-US" sz="2400" dirty="0"/>
          </a:p>
          <a:p>
            <a:r>
              <a:rPr lang="en-US" sz="2400" dirty="0"/>
              <a:t>7.3 Band Properties</a:t>
            </a:r>
          </a:p>
          <a:p>
            <a:pPr lvl="1"/>
            <a:r>
              <a:rPr lang="en-US" sz="2000" dirty="0"/>
              <a:t>Wave packets</a:t>
            </a:r>
          </a:p>
          <a:p>
            <a:pPr lvl="1"/>
            <a:r>
              <a:rPr lang="en-US" sz="2000" dirty="0"/>
              <a:t>Effective mass</a:t>
            </a:r>
          </a:p>
          <a:p>
            <a:pPr lvl="1"/>
            <a:r>
              <a:rPr lang="en-US" sz="2000" dirty="0"/>
              <a:t>Electrons and Holes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9C1CD29A-C1D1-A44C-95D9-7E931FD9C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Section 7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</a:rPr>
              <a:t>Bandstructure – in 1D Periodic Potentials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CFFD5D-5B8B-8E43-AFA0-2BAA71F88B2F}"/>
              </a:ext>
            </a:extLst>
          </p:cNvPr>
          <p:cNvSpPr/>
          <p:nvPr/>
        </p:nvSpPr>
        <p:spPr>
          <a:xfrm rot="16200000">
            <a:off x="-432429" y="1277903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494A042-6E86-2546-8647-32FB594FB241}"/>
              </a:ext>
            </a:extLst>
          </p:cNvPr>
          <p:cNvSpPr/>
          <p:nvPr/>
        </p:nvSpPr>
        <p:spPr>
          <a:xfrm rot="16200000">
            <a:off x="-281790" y="3091407"/>
            <a:ext cx="1129465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B34265-678C-B24D-9696-400D12CE6EBC}"/>
              </a:ext>
            </a:extLst>
          </p:cNvPr>
          <p:cNvSpPr/>
          <p:nvPr/>
        </p:nvSpPr>
        <p:spPr>
          <a:xfrm rot="16200000">
            <a:off x="-432430" y="4935501"/>
            <a:ext cx="1430746" cy="433052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One Video Segment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C92B592-1DA9-0145-9831-EDE45B44A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370" y="4082249"/>
            <a:ext cx="4006850" cy="1398175"/>
          </a:xfrm>
          <a:prstGeom prst="rect">
            <a:avLst/>
          </a:prstGeom>
        </p:spPr>
      </p:pic>
      <p:graphicFrame>
        <p:nvGraphicFramePr>
          <p:cNvPr id="28" name="Object 6">
            <a:extLst>
              <a:ext uri="{FF2B5EF4-FFF2-40B4-BE49-F238E27FC236}">
                <a16:creationId xmlns:a16="http://schemas.microsoft.com/office/drawing/2014/main" id="{263020A7-EC8E-D54F-A624-69E093AF4E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745100"/>
              </p:ext>
            </p:extLst>
          </p:nvPr>
        </p:nvGraphicFramePr>
        <p:xfrm>
          <a:off x="6683140" y="5584093"/>
          <a:ext cx="19812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485100" imgH="9652000" progId="Equation.DSMT4">
                  <p:embed/>
                </p:oleObj>
              </mc:Choice>
              <mc:Fallback>
                <p:oleObj name="Equation" r:id="rId3" imgW="20485100" imgH="9652000" progId="Equation.DSMT4">
                  <p:embed/>
                  <p:pic>
                    <p:nvPicPr>
                      <p:cNvPr id="9" name="Object 6">
                        <a:extLst>
                          <a:ext uri="{FF2B5EF4-FFF2-40B4-BE49-F238E27FC236}">
                            <a16:creationId xmlns:a16="http://schemas.microsoft.com/office/drawing/2014/main" id="{0C8C8904-2C80-4E4B-A1EE-E1FBDD8B41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140" y="5584093"/>
                        <a:ext cx="19812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6F2DD00E-6443-3D49-A64E-B9CB4B8B0E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4997857"/>
              </p:ext>
            </p:extLst>
          </p:nvPr>
        </p:nvGraphicFramePr>
        <p:xfrm>
          <a:off x="8686800" y="803981"/>
          <a:ext cx="2635250" cy="43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2473900" imgH="5270500" progId="Equation.DSMT4">
                  <p:embed/>
                </p:oleObj>
              </mc:Choice>
              <mc:Fallback>
                <p:oleObj name="Equation" r:id="rId5" imgW="32473900" imgH="527050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ECB9AC5B-A55C-7941-8B5B-27CBA6249B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803981"/>
                        <a:ext cx="2635250" cy="431291"/>
                      </a:xfrm>
                      <a:prstGeom prst="rect">
                        <a:avLst/>
                      </a:prstGeom>
                      <a:solidFill>
                        <a:srgbClr val="CCFF99">
                          <a:alpha val="47842"/>
                        </a:srgb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3D6B750B-37BA-344E-8921-34551DCFBD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154925"/>
              </p:ext>
            </p:extLst>
          </p:nvPr>
        </p:nvGraphicFramePr>
        <p:xfrm>
          <a:off x="7079275" y="1253106"/>
          <a:ext cx="4533213" cy="64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8117700" imgH="11112500" progId="Equation.DSMT4">
                  <p:embed/>
                </p:oleObj>
              </mc:Choice>
              <mc:Fallback>
                <p:oleObj name="Equation" r:id="rId7" imgW="78117700" imgH="1111250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52D38875-358D-9647-9D77-9332C1AC0C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9275" y="1253106"/>
                        <a:ext cx="4533213" cy="644389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4">
            <a:extLst>
              <a:ext uri="{FF2B5EF4-FFF2-40B4-BE49-F238E27FC236}">
                <a16:creationId xmlns:a16="http://schemas.microsoft.com/office/drawing/2014/main" id="{3D07086D-8455-F74B-BB79-4445522C3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159751"/>
            <a:ext cx="2304203" cy="185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EEEF549E-DEE3-B84A-B2D3-5BCABD458F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911" y="4114444"/>
            <a:ext cx="2671427" cy="272533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502247-FCDA-904C-812F-26F8AB194B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2822" y="1803546"/>
            <a:ext cx="2359773" cy="2247910"/>
          </a:xfrm>
          <a:prstGeom prst="rect">
            <a:avLst/>
          </a:prstGeom>
        </p:spPr>
      </p:pic>
      <p:sp>
        <p:nvSpPr>
          <p:cNvPr id="34" name="Text Box 4">
            <a:extLst>
              <a:ext uri="{FF2B5EF4-FFF2-40B4-BE49-F238E27FC236}">
                <a16:creationId xmlns:a16="http://schemas.microsoft.com/office/drawing/2014/main" id="{51E5D67D-474B-D34D-8FB4-B7EAEA0E6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96" y="5962779"/>
            <a:ext cx="686623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FF0000"/>
                </a:solidFill>
                <a:latin typeface="Calibri" panose="020F0502020204030204" pitchFamily="34" charset="0"/>
              </a:rPr>
              <a:t>Reference</a:t>
            </a:r>
            <a:r>
              <a:rPr lang="en-US" altLang="en-US" sz="1800" dirty="0">
                <a:latin typeface="Calibri" panose="020F0502020204030204" pitchFamily="34" charset="0"/>
              </a:rPr>
              <a:t>: Vol. 6, Ch. 3</a:t>
            </a:r>
            <a:br>
              <a:rPr lang="en-US" altLang="en-US" sz="1800" dirty="0">
                <a:latin typeface="Calibri" panose="020F0502020204030204" pitchFamily="34" charset="0"/>
              </a:rPr>
            </a:br>
            <a:r>
              <a:rPr lang="en-US" altLang="en-US" sz="1600" dirty="0">
                <a:latin typeface="Calibri" panose="020F0502020204030204" pitchFamily="34" charset="0"/>
              </a:rPr>
              <a:t>Daniel Mejia, Gerhard Klimeck (2019), "Periodic Potential Lab - ….,</a:t>
            </a:r>
            <a:br>
              <a:rPr lang="en-US" altLang="en-US" sz="1600" dirty="0">
                <a:latin typeface="Calibri" panose="020F0502020204030204" pitchFamily="34" charset="0"/>
              </a:rPr>
            </a:br>
            <a:r>
              <a:rPr lang="en-US" altLang="en-US" sz="1600" dirty="0">
                <a:latin typeface="Calibri" panose="020F0502020204030204" pitchFamily="34" charset="0"/>
              </a:rPr>
              <a:t>" </a:t>
            </a:r>
            <a:r>
              <a:rPr lang="en-US" altLang="en-US" sz="1600" dirty="0">
                <a:latin typeface="Calibri" panose="020F0502020204030204" pitchFamily="34" charset="0"/>
                <a:hlinkClick r:id="rId12"/>
              </a:rPr>
              <a:t>https://nanohub.org/resources/kronigpenneylab</a:t>
            </a:r>
            <a:r>
              <a:rPr lang="en-US" altLang="en-US" sz="1600" dirty="0">
                <a:latin typeface="Calibri" panose="020F0502020204030204" pitchFamily="34" charset="0"/>
              </a:rPr>
              <a:t>.  (DOI: 10.21981/TT2Y-A185).</a:t>
            </a:r>
            <a:endParaRPr lang="en-US" altLang="en-US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430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3527</TotalTime>
  <Words>2375</Words>
  <Application>Microsoft Office PowerPoint</Application>
  <PresentationFormat>Widescreen</PresentationFormat>
  <Paragraphs>496</Paragraphs>
  <Slides>43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6" baseType="lpstr">
      <vt:lpstr>ＭＳ Ｐゴシック</vt:lpstr>
      <vt:lpstr>Arial</vt:lpstr>
      <vt:lpstr>Calibri</vt:lpstr>
      <vt:lpstr>Comic Sans MS</vt:lpstr>
      <vt:lpstr>Maiandra GD</vt:lpstr>
      <vt:lpstr>Microsoft Sans Serif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7 Bandstructure in 1D Periodic Potentials </vt:lpstr>
      <vt:lpstr>Section 7 Bandstructure – in 1D Periodic Potentials</vt:lpstr>
      <vt:lpstr>Reminder  Transmission through Repeated Wells</vt:lpstr>
      <vt:lpstr>Reminder: Five Steps for Closed System Analytical Solution</vt:lpstr>
      <vt:lpstr>Reminder: Five Steps for Closed System Analytical Solution</vt:lpstr>
      <vt:lpstr>Reminder: Five Steps for Closed System Analytical Solution</vt:lpstr>
      <vt:lpstr>Periodic Potential Concept</vt:lpstr>
      <vt:lpstr>Choosing the Smallest Unit Cell</vt:lpstr>
      <vt:lpstr>Solution Ansatz Choose the Simplest Basis Set</vt:lpstr>
      <vt:lpstr>Finally an (almost) Real Problem …</vt:lpstr>
      <vt:lpstr>Reminder: Five Steps for Closed System Analytical Solution</vt:lpstr>
      <vt:lpstr>Periodic U(x) and Bloch’s Theorem Periodic U(x) and Bloch’s Theorem </vt:lpstr>
      <vt:lpstr>Phase-factor for N-cells</vt:lpstr>
      <vt:lpstr>Step 2: Periodic Boundary Condition</vt:lpstr>
      <vt:lpstr>Step 3:  Boundary Conditions</vt:lpstr>
      <vt:lpstr>Step 4:  Det(matrix)=0 for Energy-levels</vt:lpstr>
      <vt:lpstr>Reminder: Five Steps for Closed System Analytical Solution</vt:lpstr>
      <vt:lpstr>Five Steps for Periodic System Analytical Solution</vt:lpstr>
      <vt:lpstr>Section 7 Bandstructure – in 1D Periodic Potentials</vt:lpstr>
      <vt:lpstr>Section 7 Bandstructure – in 1D Periodic Potentials</vt:lpstr>
      <vt:lpstr>Section 7 Bandstructure in 1D Periodic Potentials 7.2 Bandstructure - Solutions</vt:lpstr>
      <vt:lpstr>Section 7 Bandstructure – in 1D Periodic Potentials</vt:lpstr>
      <vt:lpstr>Graphical solution to Energy Levels</vt:lpstr>
      <vt:lpstr>Energy Band Diagram</vt:lpstr>
      <vt:lpstr>Brillouin Zone and Number of States</vt:lpstr>
      <vt:lpstr>GaAs Well Comparison – 30 Barriers</vt:lpstr>
      <vt:lpstr>GaAs Well Comparison – 80 Barriers</vt:lpstr>
      <vt:lpstr>InAs Well Comparison – 30 Barriers</vt:lpstr>
      <vt:lpstr>Key Summary</vt:lpstr>
      <vt:lpstr>Section 7 Bandstructure – in 1D Periodic Potentials</vt:lpstr>
      <vt:lpstr>Section 7 Bandstructure – in 1D Periodic Potentials</vt:lpstr>
      <vt:lpstr>Section 7 Bandstructure in 1D Periodic Potentials 7.3 Band Properties </vt:lpstr>
      <vt:lpstr>Section 7 Bandstructure – in 1D Periodic Potentials</vt:lpstr>
      <vt:lpstr>Wave Packet and Group Velocity</vt:lpstr>
      <vt:lpstr>Group Velocity for a Given Band</vt:lpstr>
      <vt:lpstr>Effective Mass for a Given Band</vt:lpstr>
      <vt:lpstr>Effective Mass is not Essential … </vt:lpstr>
      <vt:lpstr>Electron and Hole fluxes: Filled/Empty Bands</vt:lpstr>
      <vt:lpstr>Partially filled bands</vt:lpstr>
      <vt:lpstr>Electron and Hole Fluxes: Partially Filled Bands</vt:lpstr>
      <vt:lpstr>Interpretation of the effective mass ? </vt:lpstr>
      <vt:lpstr>Conclusions</vt:lpstr>
      <vt:lpstr>Section 7 Bandstructure – in 1D Periodic Potentials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22</cp:revision>
  <cp:lastPrinted>2012-01-17T05:18:23Z</cp:lastPrinted>
  <dcterms:created xsi:type="dcterms:W3CDTF">2020-06-16T22:10:56Z</dcterms:created>
  <dcterms:modified xsi:type="dcterms:W3CDTF">2026-09-06T21:34:08Z</dcterms:modified>
</cp:coreProperties>
</file>