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09" r:id="rId1"/>
  </p:sldMasterIdLst>
  <p:notesMasterIdLst>
    <p:notesMasterId r:id="rId76"/>
  </p:notesMasterIdLst>
  <p:handoutMasterIdLst>
    <p:handoutMasterId r:id="rId77"/>
  </p:handoutMasterIdLst>
  <p:sldIdLst>
    <p:sldId id="730" r:id="rId2"/>
    <p:sldId id="758" r:id="rId3"/>
    <p:sldId id="760" r:id="rId4"/>
    <p:sldId id="724" r:id="rId5"/>
    <p:sldId id="612" r:id="rId6"/>
    <p:sldId id="595" r:id="rId7"/>
    <p:sldId id="705" r:id="rId8"/>
    <p:sldId id="703" r:id="rId9"/>
    <p:sldId id="706" r:id="rId10"/>
    <p:sldId id="707" r:id="rId11"/>
    <p:sldId id="713" r:id="rId12"/>
    <p:sldId id="716" r:id="rId13"/>
    <p:sldId id="709" r:id="rId14"/>
    <p:sldId id="710" r:id="rId15"/>
    <p:sldId id="708" r:id="rId16"/>
    <p:sldId id="725" r:id="rId17"/>
    <p:sldId id="670" r:id="rId18"/>
    <p:sldId id="757" r:id="rId19"/>
    <p:sldId id="763" r:id="rId20"/>
    <p:sldId id="764" r:id="rId21"/>
    <p:sldId id="613" r:id="rId22"/>
    <p:sldId id="733" r:id="rId23"/>
    <p:sldId id="756" r:id="rId24"/>
    <p:sldId id="614" r:id="rId25"/>
    <p:sldId id="748" r:id="rId26"/>
    <p:sldId id="610" r:id="rId27"/>
    <p:sldId id="754" r:id="rId28"/>
    <p:sldId id="753" r:id="rId29"/>
    <p:sldId id="755" r:id="rId30"/>
    <p:sldId id="752" r:id="rId31"/>
    <p:sldId id="765" r:id="rId32"/>
    <p:sldId id="766" r:id="rId33"/>
    <p:sldId id="629" r:id="rId34"/>
    <p:sldId id="630" r:id="rId35"/>
    <p:sldId id="726" r:id="rId36"/>
    <p:sldId id="632" r:id="rId37"/>
    <p:sldId id="633" r:id="rId38"/>
    <p:sldId id="761" r:id="rId39"/>
    <p:sldId id="762" r:id="rId40"/>
    <p:sldId id="727" r:id="rId41"/>
    <p:sldId id="636" r:id="rId42"/>
    <p:sldId id="637" r:id="rId43"/>
    <p:sldId id="654" r:id="rId44"/>
    <p:sldId id="655" r:id="rId45"/>
    <p:sldId id="656" r:id="rId46"/>
    <p:sldId id="657" r:id="rId47"/>
    <p:sldId id="658" r:id="rId48"/>
    <p:sldId id="659" r:id="rId49"/>
    <p:sldId id="660" r:id="rId50"/>
    <p:sldId id="661" r:id="rId51"/>
    <p:sldId id="662" r:id="rId52"/>
    <p:sldId id="663" r:id="rId53"/>
    <p:sldId id="664" r:id="rId54"/>
    <p:sldId id="665" r:id="rId55"/>
    <p:sldId id="666" r:id="rId56"/>
    <p:sldId id="638" r:id="rId57"/>
    <p:sldId id="640" r:id="rId58"/>
    <p:sldId id="751" r:id="rId59"/>
    <p:sldId id="750" r:id="rId60"/>
    <p:sldId id="767" r:id="rId61"/>
    <p:sldId id="768" r:id="rId62"/>
    <p:sldId id="639" r:id="rId63"/>
    <p:sldId id="642" r:id="rId64"/>
    <p:sldId id="643" r:id="rId65"/>
    <p:sldId id="644" r:id="rId66"/>
    <p:sldId id="646" r:id="rId67"/>
    <p:sldId id="647" r:id="rId68"/>
    <p:sldId id="648" r:id="rId69"/>
    <p:sldId id="769" r:id="rId70"/>
    <p:sldId id="649" r:id="rId71"/>
    <p:sldId id="645" r:id="rId72"/>
    <p:sldId id="740" r:id="rId73"/>
    <p:sldId id="674" r:id="rId74"/>
    <p:sldId id="749" r:id="rId75"/>
  </p:sldIdLst>
  <p:sldSz cx="12192000" cy="6858000"/>
  <p:notesSz cx="7099300" cy="10234613"/>
  <p:kinsoku lang="ja-JP" invalStChars="、。，．・：；？！゛゜ヽヾゝゞ々ー’”）〕］｝〉》」』】°‰′″℃￠％ぁぃぅぇぉっゃゅょゎァィゥェォッャュョヮヵヶ!%),.:;?]}｡｣､･ｧｨｩｪｫｬｭｮｯｰﾞﾟ" invalEndChars="‘“（〔［｛〈《「『【￥＄$([\{｢￡"/>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75" autoAdjust="0"/>
    <p:restoredTop sz="94694" autoAdjust="0"/>
  </p:normalViewPr>
  <p:slideViewPr>
    <p:cSldViewPr snapToObjects="1">
      <p:cViewPr varScale="1">
        <p:scale>
          <a:sx n="117" d="100"/>
          <a:sy n="117" d="100"/>
        </p:scale>
        <p:origin x="264" y="192"/>
      </p:cViewPr>
      <p:guideLst>
        <p:guide orient="horz" pos="2160"/>
        <p:guide pos="3840"/>
      </p:guideLst>
    </p:cSldViewPr>
  </p:slideViewPr>
  <p:outlineViewPr>
    <p:cViewPr>
      <p:scale>
        <a:sx n="33" d="100"/>
        <a:sy n="33" d="100"/>
      </p:scale>
      <p:origin x="264" y="18900"/>
    </p:cViewPr>
  </p:outlineViewPr>
  <p:notesTextViewPr>
    <p:cViewPr>
      <p:scale>
        <a:sx n="100" d="100"/>
        <a:sy n="100" d="100"/>
      </p:scale>
      <p:origin x="0" y="0"/>
    </p:cViewPr>
  </p:notesTextViewPr>
  <p:sorterViewPr>
    <p:cViewPr>
      <p:scale>
        <a:sx n="1" d="1"/>
        <a:sy n="1" d="1"/>
      </p:scale>
      <p:origin x="0" y="0"/>
    </p:cViewPr>
  </p:sorterViewPr>
  <p:notesViewPr>
    <p:cSldViewPr snapToObjects="1">
      <p:cViewPr varScale="1">
        <p:scale>
          <a:sx n="56" d="100"/>
          <a:sy n="56" d="100"/>
        </p:scale>
        <p:origin x="-2628" y="-96"/>
      </p:cViewPr>
      <p:guideLst>
        <p:guide orient="horz" pos="3224"/>
        <p:guide pos="2236"/>
      </p:guideLst>
    </p:cSldViewPr>
  </p:notesViewPr>
  <p:gridSpacing cx="38405" cy="38405"/>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EFB327F-EEF7-F449-9713-E91AD1B5FFE5}"/>
              </a:ext>
            </a:extLst>
          </p:cNvPr>
          <p:cNvSpPr>
            <a:spLocks noGrp="1" noChangeArrowheads="1"/>
          </p:cNvSpPr>
          <p:nvPr>
            <p:ph type="body" sz="quarter" idx="3"/>
          </p:nvPr>
        </p:nvSpPr>
        <p:spPr bwMode="auto">
          <a:xfrm>
            <a:off x="946150" y="4862513"/>
            <a:ext cx="5207000" cy="4603750"/>
          </a:xfrm>
          <a:prstGeom prst="rect">
            <a:avLst/>
          </a:prstGeom>
          <a:noFill/>
          <a:ln w="12700">
            <a:noFill/>
            <a:miter lim="800000"/>
            <a:headEnd/>
            <a:tailEnd/>
          </a:ln>
          <a:effectLst/>
        </p:spPr>
        <p:txBody>
          <a:bodyPr vert="horz" wrap="square" lIns="95647" tIns="46985" rIns="95647" bIns="46985"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0355" name="Rectangle 3">
            <a:extLst>
              <a:ext uri="{FF2B5EF4-FFF2-40B4-BE49-F238E27FC236}">
                <a16:creationId xmlns:a16="http://schemas.microsoft.com/office/drawing/2014/main" id="{66A211E3-0B5C-544A-AA12-CFEC3DD1D679}"/>
              </a:ext>
            </a:extLst>
          </p:cNvPr>
          <p:cNvSpPr>
            <a:spLocks noGrp="1" noRot="1" noChangeAspect="1" noChangeArrowheads="1" noTextEdit="1"/>
          </p:cNvSpPr>
          <p:nvPr>
            <p:ph type="sldImg" idx="2"/>
          </p:nvPr>
        </p:nvSpPr>
        <p:spPr bwMode="auto">
          <a:xfrm>
            <a:off x="152400" y="774700"/>
            <a:ext cx="6794500" cy="38227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A4E54498-D19F-B84D-8B98-CA477029AB40}"/>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0E6D673F-3198-F444-864D-B16C96F1B55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corrections</a:t>
            </a:r>
          </a:p>
        </p:txBody>
      </p:sp>
    </p:spTree>
    <p:extLst>
      <p:ext uri="{BB962C8B-B14F-4D97-AF65-F5344CB8AC3E}">
        <p14:creationId xmlns:p14="http://schemas.microsoft.com/office/powerpoint/2010/main" val="3126775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A4E54498-D19F-B84D-8B98-CA477029AB40}"/>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0E6D673F-3198-F444-864D-B16C96F1B555}"/>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corrections</a:t>
            </a:r>
          </a:p>
        </p:txBody>
      </p:sp>
    </p:spTree>
    <p:extLst>
      <p:ext uri="{BB962C8B-B14F-4D97-AF65-F5344CB8AC3E}">
        <p14:creationId xmlns:p14="http://schemas.microsoft.com/office/powerpoint/2010/main" val="4059900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C9EBDC1D-C223-3A41-9E29-226C3EA36086}"/>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CE6CDA20-88AB-764F-ADCA-B77487581DFD}"/>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ltLang="en-US">
                <a:ea typeface="ＭＳ Ｐゴシック" panose="020B0600070205080204" pitchFamily="34" charset="-128"/>
              </a:rPr>
              <a:t>Typo on the exponent (-3)</a:t>
            </a:r>
          </a:p>
        </p:txBody>
      </p:sp>
    </p:spTree>
    <p:extLst>
      <p:ext uri="{BB962C8B-B14F-4D97-AF65-F5344CB8AC3E}">
        <p14:creationId xmlns:p14="http://schemas.microsoft.com/office/powerpoint/2010/main" val="1000393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1E432117-D9F6-FE40-84F6-6BFE9D209D52}"/>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380F800C-480C-AC47-B84A-3BEC7DDD0C54}"/>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06" tIns="48143" rIns="98006" bIns="48143"/>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812146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4193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54CFB22B-FB1B-9246-9053-7D62F033A700}"/>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828E3B3F-5347-684E-BF0E-E245487113C5}"/>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06" tIns="48143" rIns="98006" bIns="48143"/>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057271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54CFB22B-FB1B-9246-9053-7D62F033A700}"/>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828E3B3F-5347-684E-BF0E-E245487113C5}"/>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06" tIns="48143" rIns="98006" bIns="48143"/>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112447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77D607E6-37FC-7945-9B8D-263AFFC525C1}"/>
              </a:ext>
            </a:extLst>
          </p:cNvPr>
          <p:cNvSpPr>
            <a:spLocks noGrp="1" noRot="1" noChangeAspect="1" noTextEdit="1"/>
          </p:cNvSpPr>
          <p:nvPr>
            <p:ph type="sldImg"/>
          </p:nvPr>
        </p:nvSpPr>
        <p:spPr>
          <a:ln/>
        </p:spPr>
      </p:sp>
      <p:sp>
        <p:nvSpPr>
          <p:cNvPr id="87043" name="Notes Placeholder 2">
            <a:extLst>
              <a:ext uri="{FF2B5EF4-FFF2-40B4-BE49-F238E27FC236}">
                <a16:creationId xmlns:a16="http://schemas.microsoft.com/office/drawing/2014/main" id="{35C446B1-B24B-C74A-A999-27227D417257}"/>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06" tIns="48143" rIns="98006" bIns="48143"/>
          <a:lstStyle/>
          <a:p>
            <a:r>
              <a:rPr lang="en-US" altLang="en-US">
                <a:ea typeface="ＭＳ Ｐゴシック" panose="020B0600070205080204" pitchFamily="34" charset="-128"/>
              </a:rPr>
              <a:t>Typo on formula on the bottom</a:t>
            </a:r>
          </a:p>
        </p:txBody>
      </p:sp>
    </p:spTree>
    <p:extLst>
      <p:ext uri="{BB962C8B-B14F-4D97-AF65-F5344CB8AC3E}">
        <p14:creationId xmlns:p14="http://schemas.microsoft.com/office/powerpoint/2010/main" val="901440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1"/>
          </p:nvPr>
        </p:nvSpPr>
        <p:spPr>
          <a:xfrm>
            <a:off x="539496" y="757467"/>
            <a:ext cx="11106935" cy="56287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2811788"/>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ck_w_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C5367A-EFBC-DB46-840B-CC06BF2AFE4A}"/>
              </a:ext>
            </a:extLst>
          </p:cNvPr>
          <p:cNvSpPr/>
          <p:nvPr userDrawn="1"/>
        </p:nvSpPr>
        <p:spPr>
          <a:xfrm>
            <a:off x="0" y="-65854"/>
            <a:ext cx="12192000" cy="692385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9" name="Picture 8">
            <a:extLst>
              <a:ext uri="{FF2B5EF4-FFF2-40B4-BE49-F238E27FC236}">
                <a16:creationId xmlns:a16="http://schemas.microsoft.com/office/drawing/2014/main" id="{C0783DEB-C21C-8141-B09E-BFDC05952D1E}"/>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5132" y="-65028"/>
            <a:ext cx="2728559" cy="785557"/>
          </a:xfrm>
          <a:prstGeom prst="rect">
            <a:avLst/>
          </a:prstGeom>
        </p:spPr>
      </p:pic>
      <p:pic>
        <p:nvPicPr>
          <p:cNvPr id="10" name="Picture 9">
            <a:extLst>
              <a:ext uri="{FF2B5EF4-FFF2-40B4-BE49-F238E27FC236}">
                <a16:creationId xmlns:a16="http://schemas.microsoft.com/office/drawing/2014/main" id="{621C95DF-73E1-804A-9717-42C838420BCF}"/>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31857"/>
          <a:stretch/>
        </p:blipFill>
        <p:spPr>
          <a:xfrm>
            <a:off x="11647252" y="-56210"/>
            <a:ext cx="545570" cy="786384"/>
          </a:xfrm>
          <a:prstGeom prst="rect">
            <a:avLst/>
          </a:prstGeom>
        </p:spPr>
      </p:pic>
      <p:sp>
        <p:nvSpPr>
          <p:cNvPr id="4" name="Title 3">
            <a:extLst>
              <a:ext uri="{FF2B5EF4-FFF2-40B4-BE49-F238E27FC236}">
                <a16:creationId xmlns:a16="http://schemas.microsoft.com/office/drawing/2014/main" id="{9901A4F6-25FD-1543-866F-DF60BF2BA5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6424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719301" y="1195489"/>
            <a:ext cx="10702193" cy="1470025"/>
          </a:xfrm>
        </p:spPr>
        <p:txBody>
          <a:bodyPr/>
          <a:lstStyle>
            <a:lvl1pPr algn="ctr">
              <a:defRPr sz="3600">
                <a:solidFill>
                  <a:schemeClr val="tx1"/>
                </a:solidFill>
              </a:defRPr>
            </a:lvl1pPr>
          </a:lstStyle>
          <a:p>
            <a:r>
              <a:rPr lang="en-US"/>
              <a:t>Click to edit Master title style</a:t>
            </a:r>
          </a:p>
        </p:txBody>
      </p:sp>
      <p:sp>
        <p:nvSpPr>
          <p:cNvPr id="5124" name="Rectangle 4"/>
          <p:cNvSpPr>
            <a:spLocks noGrp="1" noChangeArrowheads="1"/>
          </p:cNvSpPr>
          <p:nvPr>
            <p:ph type="subTitle" idx="1"/>
          </p:nvPr>
        </p:nvSpPr>
        <p:spPr>
          <a:xfrm>
            <a:off x="719301" y="2776115"/>
            <a:ext cx="10702193" cy="2590800"/>
          </a:xfrm>
        </p:spPr>
        <p:txBody>
          <a:bodyPr/>
          <a:lstStyle>
            <a:lvl1pPr marL="0" indent="0" algn="ctr">
              <a:buFontTx/>
              <a:buNone/>
              <a:defRPr sz="2000"/>
            </a:lvl1pPr>
          </a:lstStyle>
          <a:p>
            <a:r>
              <a:rPr lang="en-US" dirty="0"/>
              <a:t>Click to edit Master subtitle style</a:t>
            </a:r>
          </a:p>
        </p:txBody>
      </p:sp>
      <p:pic>
        <p:nvPicPr>
          <p:cNvPr id="5" name="Picture 4">
            <a:extLst>
              <a:ext uri="{FF2B5EF4-FFF2-40B4-BE49-F238E27FC236}">
                <a16:creationId xmlns:a16="http://schemas.microsoft.com/office/drawing/2014/main" id="{EA34BDBB-848B-7E46-922A-070FD98C1F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6587" y="4272306"/>
            <a:ext cx="2767619" cy="2189218"/>
          </a:xfrm>
          <a:prstGeom prst="rect">
            <a:avLst/>
          </a:prstGeom>
        </p:spPr>
      </p:pic>
    </p:spTree>
    <p:extLst>
      <p:ext uri="{BB962C8B-B14F-4D97-AF65-F5344CB8AC3E}">
        <p14:creationId xmlns:p14="http://schemas.microsoft.com/office/powerpoint/2010/main" val="2926657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7C9713-6140-5E4B-B82A-1C1309AB5431}"/>
              </a:ext>
            </a:extLst>
          </p:cNvPr>
          <p:cNvSpPr/>
          <p:nvPr userDrawn="1"/>
        </p:nvSpPr>
        <p:spPr>
          <a:xfrm>
            <a:off x="0" y="-65854"/>
            <a:ext cx="12192000" cy="692385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123" name="Rectangle 3"/>
          <p:cNvSpPr>
            <a:spLocks noGrp="1" noChangeArrowheads="1"/>
          </p:cNvSpPr>
          <p:nvPr>
            <p:ph type="ctrTitle"/>
          </p:nvPr>
        </p:nvSpPr>
        <p:spPr>
          <a:xfrm>
            <a:off x="719301" y="730016"/>
            <a:ext cx="10702193" cy="1470025"/>
          </a:xfrm>
        </p:spPr>
        <p:txBody>
          <a:bodyPr/>
          <a:lstStyle>
            <a:lvl1pPr algn="ctr">
              <a:defRPr sz="3600">
                <a:solidFill>
                  <a:schemeClr val="bg1"/>
                </a:solidFill>
              </a:defRPr>
            </a:lvl1pPr>
          </a:lstStyle>
          <a:p>
            <a:r>
              <a:rPr lang="en-US" dirty="0"/>
              <a:t>Click to edit Master title style</a:t>
            </a:r>
          </a:p>
        </p:txBody>
      </p:sp>
      <p:sp>
        <p:nvSpPr>
          <p:cNvPr id="5124" name="Rectangle 4"/>
          <p:cNvSpPr>
            <a:spLocks noGrp="1" noChangeArrowheads="1"/>
          </p:cNvSpPr>
          <p:nvPr>
            <p:ph type="subTitle" idx="1"/>
          </p:nvPr>
        </p:nvSpPr>
        <p:spPr>
          <a:xfrm>
            <a:off x="719301" y="2742323"/>
            <a:ext cx="10702193" cy="1416372"/>
          </a:xfrm>
        </p:spPr>
        <p:txBody>
          <a:bodyPr/>
          <a:lstStyle>
            <a:lvl1pPr marL="0" indent="0" algn="ctr">
              <a:buFontTx/>
              <a:buNone/>
              <a:defRPr sz="2000">
                <a:solidFill>
                  <a:schemeClr val="bg1"/>
                </a:solidFill>
              </a:defRPr>
            </a:lvl1pPr>
          </a:lstStyle>
          <a:p>
            <a:r>
              <a:rPr lang="en-US" dirty="0"/>
              <a:t>Click to edit Master subtitle style</a:t>
            </a:r>
          </a:p>
        </p:txBody>
      </p:sp>
      <p:pic>
        <p:nvPicPr>
          <p:cNvPr id="10" name="Picture 9">
            <a:extLst>
              <a:ext uri="{FF2B5EF4-FFF2-40B4-BE49-F238E27FC236}">
                <a16:creationId xmlns:a16="http://schemas.microsoft.com/office/drawing/2014/main" id="{97E01B2E-6A69-A941-A3AA-07D92A538E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5265" y="5237603"/>
            <a:ext cx="2649945" cy="890381"/>
          </a:xfrm>
          <a:prstGeom prst="rect">
            <a:avLst/>
          </a:prstGeom>
          <a:effectLst/>
        </p:spPr>
      </p:pic>
      <p:pic>
        <p:nvPicPr>
          <p:cNvPr id="11" name="Purdue Logo" descr="Purdue Logo">
            <a:extLst>
              <a:ext uri="{FF2B5EF4-FFF2-40B4-BE49-F238E27FC236}">
                <a16:creationId xmlns:a16="http://schemas.microsoft.com/office/drawing/2014/main" id="{72564FBE-CBB7-E248-A8B7-10BF7B81F4EF}"/>
              </a:ext>
            </a:extLst>
          </p:cNvPr>
          <p:cNvPicPr>
            <a:picLocks noChangeAspect="1"/>
          </p:cNvPicPr>
          <p:nvPr userDrawn="1"/>
        </p:nvPicPr>
        <p:blipFill>
          <a:blip r:embed="rId3"/>
          <a:stretch>
            <a:fillRect/>
          </a:stretch>
        </p:blipFill>
        <p:spPr>
          <a:xfrm>
            <a:off x="2643422" y="5432218"/>
            <a:ext cx="3212623" cy="575052"/>
          </a:xfrm>
          <a:prstGeom prst="rect">
            <a:avLst/>
          </a:prstGeom>
        </p:spPr>
      </p:pic>
      <p:pic>
        <p:nvPicPr>
          <p:cNvPr id="12" name="Picture 11">
            <a:extLst>
              <a:ext uri="{FF2B5EF4-FFF2-40B4-BE49-F238E27FC236}">
                <a16:creationId xmlns:a16="http://schemas.microsoft.com/office/drawing/2014/main" id="{8987580D-343F-BE44-A495-35449B2DB81D}"/>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5132" y="-65028"/>
            <a:ext cx="2728559" cy="785557"/>
          </a:xfrm>
          <a:prstGeom prst="rect">
            <a:avLst/>
          </a:prstGeom>
        </p:spPr>
      </p:pic>
      <p:pic>
        <p:nvPicPr>
          <p:cNvPr id="13" name="Picture 12">
            <a:extLst>
              <a:ext uri="{FF2B5EF4-FFF2-40B4-BE49-F238E27FC236}">
                <a16:creationId xmlns:a16="http://schemas.microsoft.com/office/drawing/2014/main" id="{F4FC5C3D-7571-1B43-93A0-E87A4507B792}"/>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r="31857"/>
          <a:stretch/>
        </p:blipFill>
        <p:spPr>
          <a:xfrm>
            <a:off x="11647252" y="-56210"/>
            <a:ext cx="545570" cy="786384"/>
          </a:xfrm>
          <a:prstGeom prst="rect">
            <a:avLst/>
          </a:prstGeom>
        </p:spPr>
      </p:pic>
    </p:spTree>
    <p:extLst>
      <p:ext uri="{BB962C8B-B14F-4D97-AF65-F5344CB8AC3E}">
        <p14:creationId xmlns:p14="http://schemas.microsoft.com/office/powerpoint/2010/main" val="2099114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AE4DC117-2E26-6444-BC68-A4BC850DF958}"/>
              </a:ext>
            </a:extLst>
          </p:cNvPr>
          <p:cNvSpPr>
            <a:spLocks noGrp="1" noChangeArrowheads="1"/>
          </p:cNvSpPr>
          <p:nvPr>
            <p:ph type="sldNum" sz="quarter" idx="10"/>
          </p:nvPr>
        </p:nvSpPr>
        <p:spPr>
          <a:ln/>
        </p:spPr>
        <p:txBody>
          <a:bodyPr/>
          <a:lstStyle>
            <a:lvl1pPr>
              <a:defRPr/>
            </a:lvl1pPr>
          </a:lstStyle>
          <a:p>
            <a:fld id="{3840C7DE-D14A-1843-AB06-08FB78E61341}" type="slidenum">
              <a:rPr lang="en-US" altLang="en-US"/>
              <a:pPr/>
              <a:t>‹#›</a:t>
            </a:fld>
            <a:endParaRPr lang="en-US" altLang="en-US"/>
          </a:p>
        </p:txBody>
      </p:sp>
    </p:spTree>
    <p:extLst>
      <p:ext uri="{BB962C8B-B14F-4D97-AF65-F5344CB8AC3E}">
        <p14:creationId xmlns:p14="http://schemas.microsoft.com/office/powerpoint/2010/main" val="3572214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539496" y="740650"/>
            <a:ext cx="5454903" cy="55539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hart Placeholder 3"/>
          <p:cNvSpPr>
            <a:spLocks noGrp="1"/>
          </p:cNvSpPr>
          <p:nvPr>
            <p:ph type="chart" sz="half" idx="2"/>
          </p:nvPr>
        </p:nvSpPr>
        <p:spPr>
          <a:xfrm>
            <a:off x="6197600" y="740650"/>
            <a:ext cx="5448831" cy="5553996"/>
          </a:xfrm>
        </p:spPr>
        <p:txBody>
          <a:bodyPr/>
          <a:lstStyle/>
          <a:p>
            <a:pPr lvl="0"/>
            <a:r>
              <a:rPr lang="en-US" noProof="0"/>
              <a:t>Click icon to add chart</a:t>
            </a:r>
          </a:p>
        </p:txBody>
      </p:sp>
      <p:sp>
        <p:nvSpPr>
          <p:cNvPr id="6" name="Title 5">
            <a:extLst>
              <a:ext uri="{FF2B5EF4-FFF2-40B4-BE49-F238E27FC236}">
                <a16:creationId xmlns:a16="http://schemas.microsoft.com/office/drawing/2014/main" id="{87DCCC4F-C3BD-4F4F-AEF2-CF67A21BD0D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241907"/>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2368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1C8D7BEF-D8A7-764E-A0A9-41F1F43A2C0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63801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01A4F6-25FD-1543-866F-DF60BF2BA5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6392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_no_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F0B94E-6AD4-754A-BAA9-490CDE9D29E9}"/>
              </a:ext>
            </a:extLst>
          </p:cNvPr>
          <p:cNvSpPr/>
          <p:nvPr userDrawn="1"/>
        </p:nvSpPr>
        <p:spPr>
          <a:xfrm>
            <a:off x="-1059" y="6347780"/>
            <a:ext cx="12193059" cy="510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CE4A7D22-D22B-5C4E-8F67-B6D96EB6901F}"/>
              </a:ext>
            </a:extLst>
          </p:cNvPr>
          <p:cNvSpPr>
            <a:spLocks noGrp="1"/>
          </p:cNvSpPr>
          <p:nvPr>
            <p:ph type="title"/>
          </p:nvPr>
        </p:nvSpPr>
        <p:spPr>
          <a:xfrm>
            <a:off x="541121" y="-27450"/>
            <a:ext cx="11108964" cy="723331"/>
          </a:xfrm>
        </p:spPr>
        <p:txBody>
          <a:bodyPr/>
          <a:lstStyle/>
          <a:p>
            <a:r>
              <a:rPr lang="en-US"/>
              <a:t>Click to edit Master title style</a:t>
            </a:r>
          </a:p>
        </p:txBody>
      </p:sp>
      <p:sp>
        <p:nvSpPr>
          <p:cNvPr id="8" name="Rectangle 7">
            <a:extLst>
              <a:ext uri="{FF2B5EF4-FFF2-40B4-BE49-F238E27FC236}">
                <a16:creationId xmlns:a16="http://schemas.microsoft.com/office/drawing/2014/main" id="{3ABCCD3C-8003-C14B-84F5-2CD068C5288D}"/>
              </a:ext>
            </a:extLst>
          </p:cNvPr>
          <p:cNvSpPr/>
          <p:nvPr userDrawn="1"/>
        </p:nvSpPr>
        <p:spPr>
          <a:xfrm>
            <a:off x="-794" y="1242617"/>
            <a:ext cx="541915" cy="562546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3033C4E-5CAF-4C49-A0B6-04D837C33436}"/>
              </a:ext>
            </a:extLst>
          </p:cNvPr>
          <p:cNvSpPr/>
          <p:nvPr userDrawn="1"/>
        </p:nvSpPr>
        <p:spPr>
          <a:xfrm>
            <a:off x="11650085" y="1259984"/>
            <a:ext cx="541915" cy="562546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2272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no_footer_header_bod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F0B94E-6AD4-754A-BAA9-490CDE9D29E9}"/>
              </a:ext>
            </a:extLst>
          </p:cNvPr>
          <p:cNvSpPr/>
          <p:nvPr userDrawn="1"/>
        </p:nvSpPr>
        <p:spPr>
          <a:xfrm>
            <a:off x="-1059" y="6347780"/>
            <a:ext cx="12193059" cy="510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CE4A7D22-D22B-5C4E-8F67-B6D96EB6901F}"/>
              </a:ext>
            </a:extLst>
          </p:cNvPr>
          <p:cNvSpPr>
            <a:spLocks noGrp="1"/>
          </p:cNvSpPr>
          <p:nvPr>
            <p:ph type="title"/>
          </p:nvPr>
        </p:nvSpPr>
        <p:spPr>
          <a:xfrm>
            <a:off x="541121" y="-27450"/>
            <a:ext cx="11108964" cy="723331"/>
          </a:xfrm>
        </p:spPr>
        <p:txBody>
          <a:bodyPr/>
          <a:lstStyle/>
          <a:p>
            <a:r>
              <a:rPr lang="en-US"/>
              <a:t>Click to edit Master title style</a:t>
            </a:r>
          </a:p>
        </p:txBody>
      </p:sp>
      <p:sp>
        <p:nvSpPr>
          <p:cNvPr id="8" name="Text Placeholder 4">
            <a:extLst>
              <a:ext uri="{FF2B5EF4-FFF2-40B4-BE49-F238E27FC236}">
                <a16:creationId xmlns:a16="http://schemas.microsoft.com/office/drawing/2014/main" id="{D84FBA97-B8FC-9D48-BC8E-4532FC3153FB}"/>
              </a:ext>
            </a:extLst>
          </p:cNvPr>
          <p:cNvSpPr>
            <a:spLocks noGrp="1"/>
          </p:cNvSpPr>
          <p:nvPr>
            <p:ph type="body" sz="quarter" idx="11"/>
          </p:nvPr>
        </p:nvSpPr>
        <p:spPr>
          <a:xfrm>
            <a:off x="541121" y="757467"/>
            <a:ext cx="11108964" cy="59359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567C624-039F-D44C-9687-14F7E45A0D6B}"/>
              </a:ext>
            </a:extLst>
          </p:cNvPr>
          <p:cNvSpPr/>
          <p:nvPr userDrawn="1"/>
        </p:nvSpPr>
        <p:spPr>
          <a:xfrm>
            <a:off x="-794" y="1242617"/>
            <a:ext cx="541915" cy="562546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8C133E-2190-CA44-B994-9D1C670CCD9D}"/>
              </a:ext>
            </a:extLst>
          </p:cNvPr>
          <p:cNvSpPr/>
          <p:nvPr userDrawn="1"/>
        </p:nvSpPr>
        <p:spPr>
          <a:xfrm>
            <a:off x="11650085" y="1259984"/>
            <a:ext cx="541915" cy="562546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0161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ck_w_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C5367A-EFBC-DB46-840B-CC06BF2AFE4A}"/>
              </a:ext>
            </a:extLst>
          </p:cNvPr>
          <p:cNvSpPr/>
          <p:nvPr userDrawn="1"/>
        </p:nvSpPr>
        <p:spPr>
          <a:xfrm>
            <a:off x="0" y="-65854"/>
            <a:ext cx="12192000" cy="692385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9" name="Picture 8">
            <a:extLst>
              <a:ext uri="{FF2B5EF4-FFF2-40B4-BE49-F238E27FC236}">
                <a16:creationId xmlns:a16="http://schemas.microsoft.com/office/drawing/2014/main" id="{C6EE502A-9406-F04A-846F-DB4AA6D70C1F}"/>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5132" y="-65028"/>
            <a:ext cx="2728559" cy="785557"/>
          </a:xfrm>
          <a:prstGeom prst="rect">
            <a:avLst/>
          </a:prstGeom>
        </p:spPr>
      </p:pic>
      <p:pic>
        <p:nvPicPr>
          <p:cNvPr id="11" name="Picture 10">
            <a:extLst>
              <a:ext uri="{FF2B5EF4-FFF2-40B4-BE49-F238E27FC236}">
                <a16:creationId xmlns:a16="http://schemas.microsoft.com/office/drawing/2014/main" id="{D460C039-5280-4A44-BF55-7CB9F609D927}"/>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31857"/>
          <a:stretch/>
        </p:blipFill>
        <p:spPr>
          <a:xfrm>
            <a:off x="11647252" y="-56210"/>
            <a:ext cx="545570" cy="786384"/>
          </a:xfrm>
          <a:prstGeom prst="rect">
            <a:avLst/>
          </a:prstGeom>
        </p:spPr>
      </p:pic>
      <p:sp>
        <p:nvSpPr>
          <p:cNvPr id="4" name="Title 3">
            <a:extLst>
              <a:ext uri="{FF2B5EF4-FFF2-40B4-BE49-F238E27FC236}">
                <a16:creationId xmlns:a16="http://schemas.microsoft.com/office/drawing/2014/main" id="{9901A4F6-25FD-1543-866F-DF60BF2BA5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0401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ck_w_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C5367A-EFBC-DB46-840B-CC06BF2AFE4A}"/>
              </a:ext>
            </a:extLst>
          </p:cNvPr>
          <p:cNvSpPr/>
          <p:nvPr userDrawn="1"/>
        </p:nvSpPr>
        <p:spPr>
          <a:xfrm>
            <a:off x="0" y="-65854"/>
            <a:ext cx="12192000" cy="692385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Picture Placeholder 11">
            <a:extLst>
              <a:ext uri="{FF2B5EF4-FFF2-40B4-BE49-F238E27FC236}">
                <a16:creationId xmlns:a16="http://schemas.microsoft.com/office/drawing/2014/main" id="{E740753F-5244-C04A-AD49-890093ADCC15}"/>
              </a:ext>
            </a:extLst>
          </p:cNvPr>
          <p:cNvSpPr>
            <a:spLocks noGrp="1"/>
          </p:cNvSpPr>
          <p:nvPr>
            <p:ph type="pic" sz="quarter" idx="10"/>
          </p:nvPr>
        </p:nvSpPr>
        <p:spPr>
          <a:xfrm rot="10800000" flipH="1" flipV="1">
            <a:off x="721495" y="927679"/>
            <a:ext cx="10749853" cy="4936789"/>
          </a:xfrm>
        </p:spPr>
        <p:txBody>
          <a:bodyPr/>
          <a:lstStyle/>
          <a:p>
            <a:endParaRPr lang="en-US"/>
          </a:p>
        </p:txBody>
      </p:sp>
      <p:pic>
        <p:nvPicPr>
          <p:cNvPr id="9" name="Picture 8">
            <a:extLst>
              <a:ext uri="{FF2B5EF4-FFF2-40B4-BE49-F238E27FC236}">
                <a16:creationId xmlns:a16="http://schemas.microsoft.com/office/drawing/2014/main" id="{F266AF71-7247-284D-9F50-FB6A48386551}"/>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5132" y="-65028"/>
            <a:ext cx="2728559" cy="785557"/>
          </a:xfrm>
          <a:prstGeom prst="rect">
            <a:avLst/>
          </a:prstGeom>
        </p:spPr>
      </p:pic>
      <p:pic>
        <p:nvPicPr>
          <p:cNvPr id="11" name="Picture 10">
            <a:extLst>
              <a:ext uri="{FF2B5EF4-FFF2-40B4-BE49-F238E27FC236}">
                <a16:creationId xmlns:a16="http://schemas.microsoft.com/office/drawing/2014/main" id="{639A86C3-6E68-1944-A0A9-FAC1D46D77E3}"/>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31857"/>
          <a:stretch/>
        </p:blipFill>
        <p:spPr>
          <a:xfrm>
            <a:off x="11647252" y="-56210"/>
            <a:ext cx="545570" cy="786384"/>
          </a:xfrm>
          <a:prstGeom prst="rect">
            <a:avLst/>
          </a:prstGeom>
        </p:spPr>
      </p:pic>
      <p:sp>
        <p:nvSpPr>
          <p:cNvPr id="4" name="Title 3">
            <a:extLst>
              <a:ext uri="{FF2B5EF4-FFF2-40B4-BE49-F238E27FC236}">
                <a16:creationId xmlns:a16="http://schemas.microsoft.com/office/drawing/2014/main" id="{9901A4F6-25FD-1543-866F-DF60BF2BA5F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19125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ECF7C5E9-BC67-1348-BCAF-279B9C409389}"/>
              </a:ext>
            </a:extLst>
          </p:cNvPr>
          <p:cNvSpPr/>
          <p:nvPr userDrawn="1"/>
        </p:nvSpPr>
        <p:spPr>
          <a:xfrm>
            <a:off x="-794" y="703162"/>
            <a:ext cx="541915" cy="562546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D6ABEAB-0448-1F4B-B023-75766AD53A18}"/>
              </a:ext>
            </a:extLst>
          </p:cNvPr>
          <p:cNvSpPr/>
          <p:nvPr userDrawn="1"/>
        </p:nvSpPr>
        <p:spPr>
          <a:xfrm>
            <a:off x="0" y="-65854"/>
            <a:ext cx="12192000" cy="788167"/>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34" name="Rectangle 18">
            <a:extLst>
              <a:ext uri="{FF2B5EF4-FFF2-40B4-BE49-F238E27FC236}">
                <a16:creationId xmlns:a16="http://schemas.microsoft.com/office/drawing/2014/main" id="{8D9EEE24-8F3A-7945-A1C3-1E75873C1D79}"/>
              </a:ext>
            </a:extLst>
          </p:cNvPr>
          <p:cNvSpPr>
            <a:spLocks noChangeArrowheads="1"/>
          </p:cNvSpPr>
          <p:nvPr userDrawn="1"/>
        </p:nvSpPr>
        <p:spPr bwMode="auto">
          <a:xfrm>
            <a:off x="2904835" y="1079650"/>
            <a:ext cx="1847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p>
        </p:txBody>
      </p:sp>
      <p:sp>
        <p:nvSpPr>
          <p:cNvPr id="19" name="Rectangle 18">
            <a:extLst>
              <a:ext uri="{FF2B5EF4-FFF2-40B4-BE49-F238E27FC236}">
                <a16:creationId xmlns:a16="http://schemas.microsoft.com/office/drawing/2014/main" id="{C443751D-A4F9-D14E-B573-C8FE5662082A}"/>
              </a:ext>
            </a:extLst>
          </p:cNvPr>
          <p:cNvSpPr/>
          <p:nvPr userDrawn="1"/>
        </p:nvSpPr>
        <p:spPr>
          <a:xfrm>
            <a:off x="-1059" y="6347780"/>
            <a:ext cx="12192000" cy="51022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TextBox 20">
            <a:extLst>
              <a:ext uri="{FF2B5EF4-FFF2-40B4-BE49-F238E27FC236}">
                <a16:creationId xmlns:a16="http://schemas.microsoft.com/office/drawing/2014/main" id="{E3DA6D8B-828A-A14B-BE12-C575FD028958}"/>
              </a:ext>
            </a:extLst>
          </p:cNvPr>
          <p:cNvSpPr txBox="1"/>
          <p:nvPr userDrawn="1"/>
        </p:nvSpPr>
        <p:spPr>
          <a:xfrm>
            <a:off x="5107589" y="6424590"/>
            <a:ext cx="1976823" cy="253916"/>
          </a:xfrm>
          <a:prstGeom prst="rect">
            <a:avLst/>
          </a:prstGeom>
          <a:solidFill>
            <a:schemeClr val="bg1">
              <a:lumMod val="75000"/>
            </a:schemeClr>
          </a:solidFill>
        </p:spPr>
        <p:txBody>
          <a:bodyPr wrap="none" rtlCol="0">
            <a:spAutoFit/>
          </a:bodyPr>
          <a:lstStyle/>
          <a:p>
            <a:pPr algn="ctr"/>
            <a:r>
              <a:rPr lang="en-US" sz="1050" baseline="0" dirty="0">
                <a:latin typeface="+mn-lt"/>
              </a:rPr>
              <a:t>Klimeck – Solid State Devices</a:t>
            </a:r>
          </a:p>
        </p:txBody>
      </p:sp>
      <p:sp>
        <p:nvSpPr>
          <p:cNvPr id="28" name="Rectangle 11">
            <a:extLst>
              <a:ext uri="{FF2B5EF4-FFF2-40B4-BE49-F238E27FC236}">
                <a16:creationId xmlns:a16="http://schemas.microsoft.com/office/drawing/2014/main" id="{640D1246-A6E1-5445-AFFB-54DB84A8C9F3}"/>
              </a:ext>
            </a:extLst>
          </p:cNvPr>
          <p:cNvSpPr txBox="1">
            <a:spLocks noChangeArrowheads="1"/>
          </p:cNvSpPr>
          <p:nvPr userDrawn="1"/>
        </p:nvSpPr>
        <p:spPr>
          <a:xfrm>
            <a:off x="5740400" y="6602571"/>
            <a:ext cx="711200" cy="244475"/>
          </a:xfrm>
          <a:prstGeom prst="rect">
            <a:avLst/>
          </a:prstGeom>
          <a:ln/>
        </p:spPr>
        <p:txBody>
          <a:bodyPr/>
          <a:lstStyle>
            <a:defPPr>
              <a:defRPr lang="en-US"/>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algn="ctr"/>
            <a:fld id="{86B8C8E3-1205-9544-AA20-9A96ABEFB590}" type="slidenum">
              <a:rPr lang="en-US" altLang="en-US" sz="1050" smtClean="0">
                <a:latin typeface="+mn-lt"/>
              </a:rPr>
              <a:pPr algn="ctr"/>
              <a:t>‹#›</a:t>
            </a:fld>
            <a:endParaRPr lang="en-US" altLang="en-US" sz="1050" dirty="0">
              <a:latin typeface="+mn-lt"/>
            </a:endParaRPr>
          </a:p>
        </p:txBody>
      </p:sp>
      <p:pic>
        <p:nvPicPr>
          <p:cNvPr id="24" name="Picture 23">
            <a:extLst>
              <a:ext uri="{FF2B5EF4-FFF2-40B4-BE49-F238E27FC236}">
                <a16:creationId xmlns:a16="http://schemas.microsoft.com/office/drawing/2014/main" id="{F036CC0B-4B96-4141-8CC5-BDC2E5A63DE5}"/>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tretch>
            <a:fillRect/>
          </a:stretch>
        </p:blipFill>
        <p:spPr bwMode="auto">
          <a:xfrm>
            <a:off x="69101" y="6504018"/>
            <a:ext cx="1210818" cy="218115"/>
          </a:xfrm>
          <a:prstGeom prst="rect">
            <a:avLst/>
          </a:prstGeom>
          <a:solidFill>
            <a:schemeClr val="bg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47EA996A-8000-794B-81D8-0FF5031DBA22}"/>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11177445" y="6438756"/>
            <a:ext cx="986545" cy="331479"/>
          </a:xfrm>
          <a:prstGeom prst="rect">
            <a:avLst/>
          </a:prstGeom>
          <a:effectLst/>
        </p:spPr>
      </p:pic>
      <p:pic>
        <p:nvPicPr>
          <p:cNvPr id="35" name="Picture 34">
            <a:extLst>
              <a:ext uri="{FF2B5EF4-FFF2-40B4-BE49-F238E27FC236}">
                <a16:creationId xmlns:a16="http://schemas.microsoft.com/office/drawing/2014/main" id="{042FBC9F-33F5-2C4B-B5AA-3C310B361F21}"/>
              </a:ext>
            </a:extLst>
          </p:cNvPr>
          <p:cNvPicPr>
            <a:picLocks noChangeAspect="1"/>
          </p:cNvPicPr>
          <p:nvPr userDrawn="1"/>
        </p:nvPicPr>
        <p:blipFill>
          <a:blip r:embed="rId17" cstate="hqprint">
            <a:extLst>
              <a:ext uri="{28A0092B-C50C-407E-A947-70E740481C1C}">
                <a14:useLocalDpi xmlns:a14="http://schemas.microsoft.com/office/drawing/2010/main" val="0"/>
              </a:ext>
            </a:extLst>
          </a:blip>
          <a:srcRect/>
          <a:stretch/>
        </p:blipFill>
        <p:spPr>
          <a:xfrm>
            <a:off x="-5132" y="-65028"/>
            <a:ext cx="2728559" cy="785557"/>
          </a:xfrm>
          <a:prstGeom prst="rect">
            <a:avLst/>
          </a:prstGeom>
        </p:spPr>
      </p:pic>
      <p:sp>
        <p:nvSpPr>
          <p:cNvPr id="36" name="Rectangle 35">
            <a:extLst>
              <a:ext uri="{FF2B5EF4-FFF2-40B4-BE49-F238E27FC236}">
                <a16:creationId xmlns:a16="http://schemas.microsoft.com/office/drawing/2014/main" id="{6273BA1B-28B9-4D44-8BBE-9125E37F3D8E}"/>
              </a:ext>
            </a:extLst>
          </p:cNvPr>
          <p:cNvSpPr/>
          <p:nvPr userDrawn="1"/>
        </p:nvSpPr>
        <p:spPr>
          <a:xfrm>
            <a:off x="0" y="6302592"/>
            <a:ext cx="539496" cy="54864"/>
          </a:xfrm>
          <a:prstGeom prst="rect">
            <a:avLst/>
          </a:prstGeom>
          <a:solidFill>
            <a:srgbClr val="175C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noFill/>
              </a:ln>
              <a:solidFill>
                <a:srgbClr val="0070C0"/>
              </a:solidFill>
              <a:effectLst/>
            </a:endParaRPr>
          </a:p>
        </p:txBody>
      </p:sp>
      <p:sp>
        <p:nvSpPr>
          <p:cNvPr id="37" name="Rectangle 36">
            <a:extLst>
              <a:ext uri="{FF2B5EF4-FFF2-40B4-BE49-F238E27FC236}">
                <a16:creationId xmlns:a16="http://schemas.microsoft.com/office/drawing/2014/main" id="{0F05590D-2301-AB4B-A6BA-CEA398B609D3}"/>
              </a:ext>
            </a:extLst>
          </p:cNvPr>
          <p:cNvSpPr/>
          <p:nvPr userDrawn="1"/>
        </p:nvSpPr>
        <p:spPr>
          <a:xfrm>
            <a:off x="11650085" y="720529"/>
            <a:ext cx="541915" cy="562546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B248212-25C0-D249-BCEF-CF04F29AE89C}"/>
              </a:ext>
            </a:extLst>
          </p:cNvPr>
          <p:cNvSpPr/>
          <p:nvPr userDrawn="1"/>
        </p:nvSpPr>
        <p:spPr>
          <a:xfrm>
            <a:off x="11652504" y="6305352"/>
            <a:ext cx="539496" cy="54864"/>
          </a:xfrm>
          <a:prstGeom prst="rect">
            <a:avLst/>
          </a:prstGeom>
          <a:solidFill>
            <a:srgbClr val="175C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noFill/>
              </a:ln>
              <a:solidFill>
                <a:srgbClr val="0070C0"/>
              </a:solidFill>
              <a:effectLst/>
            </a:endParaRPr>
          </a:p>
        </p:txBody>
      </p:sp>
      <p:pic>
        <p:nvPicPr>
          <p:cNvPr id="39" name="Picture 38">
            <a:extLst>
              <a:ext uri="{FF2B5EF4-FFF2-40B4-BE49-F238E27FC236}">
                <a16:creationId xmlns:a16="http://schemas.microsoft.com/office/drawing/2014/main" id="{0031D8E3-8CA7-AB4B-B3B3-E19BDB70EBD9}"/>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r="31857"/>
          <a:stretch/>
        </p:blipFill>
        <p:spPr>
          <a:xfrm>
            <a:off x="11647252" y="-56210"/>
            <a:ext cx="545570" cy="786384"/>
          </a:xfrm>
          <a:prstGeom prst="rect">
            <a:avLst/>
          </a:prstGeom>
        </p:spPr>
      </p:pic>
      <p:sp>
        <p:nvSpPr>
          <p:cNvPr id="1026" name="Rectangle 4">
            <a:extLst>
              <a:ext uri="{FF2B5EF4-FFF2-40B4-BE49-F238E27FC236}">
                <a16:creationId xmlns:a16="http://schemas.microsoft.com/office/drawing/2014/main" id="{8CD9CDAC-A752-C147-8365-27CE8E986DFB}"/>
              </a:ext>
            </a:extLst>
          </p:cNvPr>
          <p:cNvSpPr>
            <a:spLocks noGrp="1" noChangeArrowheads="1"/>
          </p:cNvSpPr>
          <p:nvPr>
            <p:ph type="body" idx="1"/>
          </p:nvPr>
        </p:nvSpPr>
        <p:spPr bwMode="auto">
          <a:xfrm>
            <a:off x="539496" y="740650"/>
            <a:ext cx="11114633"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5" name="Rectangle 3">
            <a:extLst>
              <a:ext uri="{FF2B5EF4-FFF2-40B4-BE49-F238E27FC236}">
                <a16:creationId xmlns:a16="http://schemas.microsoft.com/office/drawing/2014/main" id="{05195DE2-4DB8-0E44-8256-C392A042CD5D}"/>
              </a:ext>
            </a:extLst>
          </p:cNvPr>
          <p:cNvSpPr>
            <a:spLocks noGrp="1" noChangeArrowheads="1"/>
          </p:cNvSpPr>
          <p:nvPr>
            <p:ph type="title"/>
          </p:nvPr>
        </p:nvSpPr>
        <p:spPr bwMode="auto">
          <a:xfrm>
            <a:off x="539497" y="-27450"/>
            <a:ext cx="11106934" cy="72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Tree>
    <p:extLst>
      <p:ext uri="{BB962C8B-B14F-4D97-AF65-F5344CB8AC3E}">
        <p14:creationId xmlns:p14="http://schemas.microsoft.com/office/powerpoint/2010/main" val="3626039966"/>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21" r:id="rId7"/>
    <p:sldLayoutId id="2147483816" r:id="rId8"/>
    <p:sldLayoutId id="2147483817" r:id="rId9"/>
    <p:sldLayoutId id="2147483818" r:id="rId10"/>
    <p:sldLayoutId id="2147483819" r:id="rId11"/>
    <p:sldLayoutId id="2147483820" r:id="rId12"/>
    <p:sldLayoutId id="2147483822" r:id="rId13"/>
  </p:sldLayoutIdLst>
  <p:hf hdr="0" dt="0"/>
  <p:txStyles>
    <p:titleStyle>
      <a:lvl1pPr algn="ctr" rtl="0" eaLnBrk="0" fontAlgn="base" hangingPunct="0">
        <a:spcBef>
          <a:spcPct val="0"/>
        </a:spcBef>
        <a:spcAft>
          <a:spcPct val="0"/>
        </a:spcAft>
        <a:defRPr sz="2400" b="1">
          <a:solidFill>
            <a:srgbClr val="DCDCDC"/>
          </a:solidFill>
          <a:latin typeface="+mj-lt"/>
          <a:ea typeface="ＭＳ Ｐゴシック" charset="-128"/>
          <a:cs typeface="ＭＳ Ｐゴシック" charset="-128"/>
        </a:defRPr>
      </a:lvl1pPr>
      <a:lvl2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2pPr>
      <a:lvl3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3pPr>
      <a:lvl4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4pPr>
      <a:lvl5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DCDCDC"/>
          </a:solidFill>
          <a:latin typeface="Trebuchet MS" charset="0"/>
        </a:defRPr>
      </a:lvl6pPr>
      <a:lvl7pPr marL="914400" algn="r" rtl="0" eaLnBrk="1" fontAlgn="base" hangingPunct="1">
        <a:spcBef>
          <a:spcPct val="0"/>
        </a:spcBef>
        <a:spcAft>
          <a:spcPct val="0"/>
        </a:spcAft>
        <a:defRPr sz="2400" b="1">
          <a:solidFill>
            <a:srgbClr val="DCDCDC"/>
          </a:solidFill>
          <a:latin typeface="Trebuchet MS" charset="0"/>
        </a:defRPr>
      </a:lvl7pPr>
      <a:lvl8pPr marL="1371600" algn="r" rtl="0" eaLnBrk="1" fontAlgn="base" hangingPunct="1">
        <a:spcBef>
          <a:spcPct val="0"/>
        </a:spcBef>
        <a:spcAft>
          <a:spcPct val="0"/>
        </a:spcAft>
        <a:defRPr sz="2400" b="1">
          <a:solidFill>
            <a:srgbClr val="DCDCDC"/>
          </a:solidFill>
          <a:latin typeface="Trebuchet MS" charset="0"/>
        </a:defRPr>
      </a:lvl8pPr>
      <a:lvl9pPr marL="1828800" algn="r" rtl="0" eaLnBrk="1" fontAlgn="base" hangingPunct="1">
        <a:spcBef>
          <a:spcPct val="0"/>
        </a:spcBef>
        <a:spcAft>
          <a:spcPct val="0"/>
        </a:spcAft>
        <a:defRPr sz="2400" b="1">
          <a:solidFill>
            <a:srgbClr val="DCDCDC"/>
          </a:solidFill>
          <a:latin typeface="Trebuchet MS" charset="0"/>
        </a:defRPr>
      </a:lvl9pPr>
    </p:titleStyle>
    <p:bodyStyle>
      <a:lvl1pPr marL="169863" indent="-169863" algn="l" rtl="0" eaLnBrk="0" fontAlgn="base" hangingPunct="0">
        <a:spcBef>
          <a:spcPct val="20000"/>
        </a:spcBef>
        <a:spcAft>
          <a:spcPct val="0"/>
        </a:spcAft>
        <a:buChar char="•"/>
        <a:defRPr sz="2200">
          <a:solidFill>
            <a:schemeClr val="tx1"/>
          </a:solidFill>
          <a:latin typeface="+mn-lt"/>
          <a:ea typeface="ＭＳ Ｐゴシック" charset="-128"/>
          <a:cs typeface="ＭＳ Ｐゴシック" charset="-128"/>
        </a:defRPr>
      </a:lvl1pPr>
      <a:lvl2pPr marL="454025" indent="-169863" algn="l" rtl="0" eaLnBrk="0" fontAlgn="base" hangingPunct="0">
        <a:spcBef>
          <a:spcPct val="20000"/>
        </a:spcBef>
        <a:spcAft>
          <a:spcPct val="0"/>
        </a:spcAft>
        <a:buFont typeface="Arial" panose="020B0604020202020204" pitchFamily="34" charset="0"/>
        <a:buChar char="»"/>
        <a:defRPr>
          <a:solidFill>
            <a:schemeClr val="tx1"/>
          </a:solidFill>
          <a:latin typeface="+mn-lt"/>
          <a:ea typeface="ＭＳ Ｐゴシック" charset="-128"/>
          <a:cs typeface="ＭＳ Ｐゴシック"/>
        </a:defRPr>
      </a:lvl2pPr>
      <a:lvl3pPr marL="804863" indent="-236538" algn="l" rtl="0" eaLnBrk="0" fontAlgn="base" hangingPunct="0">
        <a:spcBef>
          <a:spcPct val="20000"/>
        </a:spcBef>
        <a:spcAft>
          <a:spcPct val="0"/>
        </a:spcAft>
        <a:buFont typeface="Wingdings" pitchFamily="2" charset="2"/>
        <a:buChar char="ü"/>
        <a:defRPr sz="1600">
          <a:solidFill>
            <a:schemeClr val="tx1"/>
          </a:solidFill>
          <a:latin typeface="+mn-lt"/>
          <a:ea typeface="ＭＳ Ｐゴシック" charset="-128"/>
          <a:cs typeface="ＭＳ Ｐゴシック"/>
        </a:defRPr>
      </a:lvl3pPr>
      <a:lvl4pPr marL="1089025" indent="-169863" algn="l" rtl="0" eaLnBrk="0" fontAlgn="base" hangingPunct="0">
        <a:spcBef>
          <a:spcPct val="20000"/>
        </a:spcBef>
        <a:spcAft>
          <a:spcPct val="0"/>
        </a:spcAft>
        <a:buChar char="–"/>
        <a:defRPr sz="1600">
          <a:solidFill>
            <a:schemeClr val="tx1"/>
          </a:solidFill>
          <a:latin typeface="+mn-lt"/>
          <a:ea typeface="ＭＳ Ｐゴシック" charset="-128"/>
          <a:cs typeface="ＭＳ Ｐゴシック"/>
        </a:defRPr>
      </a:lvl4pPr>
      <a:lvl5pPr marL="1373188" indent="-169863" algn="l" rtl="0" eaLnBrk="0" fontAlgn="base" hangingPunct="0">
        <a:spcBef>
          <a:spcPct val="20000"/>
        </a:spcBef>
        <a:spcAft>
          <a:spcPct val="0"/>
        </a:spcAft>
        <a:buFont typeface="Wingdings 3" pitchFamily="2" charset="2"/>
        <a:buChar char="´"/>
        <a:defRPr sz="1400">
          <a:solidFill>
            <a:schemeClr val="tx1"/>
          </a:solidFill>
          <a:latin typeface="+mn-lt"/>
          <a:ea typeface="ＭＳ Ｐゴシック" charset="-128"/>
          <a:cs typeface="ＭＳ Ｐゴシック"/>
        </a:defRPr>
      </a:lvl5pPr>
      <a:lvl6pPr marL="18303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6pPr>
      <a:lvl7pPr marL="22875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7pPr>
      <a:lvl8pPr marL="27447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8pPr>
      <a:lvl9pPr marL="3201988" indent="-169863" algn="l" rtl="0" eaLnBrk="1" fontAlgn="base" hangingPunct="1">
        <a:spcBef>
          <a:spcPct val="20000"/>
        </a:spcBef>
        <a:spcAft>
          <a:spcPct val="0"/>
        </a:spcAft>
        <a:buFont typeface="Wingdings 3" charset="2"/>
        <a:buChar char="´"/>
        <a:defRPr sz="1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ekco@purdue.edu"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emf"/><Relationship Id="rId7" Type="http://schemas.openxmlformats.org/officeDocument/2006/relationships/image" Target="../media/image18.jpeg"/><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18.jpeg"/><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5.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emf"/><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hyperlink" Target="mailto:gekco@purdue.edu"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emf"/><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7" Type="http://schemas.openxmlformats.org/officeDocument/2006/relationships/image" Target="../media/image28.png"/><Relationship Id="rId2" Type="http://schemas.openxmlformats.org/officeDocument/2006/relationships/image" Target="../media/image26.emf"/><Relationship Id="rId1" Type="http://schemas.openxmlformats.org/officeDocument/2006/relationships/slideLayout" Target="../slideLayouts/slideLayout7.xml"/><Relationship Id="rId6" Type="http://schemas.openxmlformats.org/officeDocument/2006/relationships/oleObject" Target="../embeddings/oleObject2.bin"/><Relationship Id="rId5" Type="http://schemas.openxmlformats.org/officeDocument/2006/relationships/image" Target="../media/image25.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28.png"/><Relationship Id="rId18" Type="http://schemas.openxmlformats.org/officeDocument/2006/relationships/oleObject" Target="../embeddings/oleObject10.bin"/><Relationship Id="rId26" Type="http://schemas.openxmlformats.org/officeDocument/2006/relationships/oleObject" Target="../embeddings/oleObject14.bin"/><Relationship Id="rId3" Type="http://schemas.openxmlformats.org/officeDocument/2006/relationships/image" Target="../media/image29.png"/><Relationship Id="rId21" Type="http://schemas.openxmlformats.org/officeDocument/2006/relationships/image" Target="../media/image37.png"/><Relationship Id="rId7" Type="http://schemas.openxmlformats.org/officeDocument/2006/relationships/image" Target="../media/image31.png"/><Relationship Id="rId12" Type="http://schemas.openxmlformats.org/officeDocument/2006/relationships/oleObject" Target="../embeddings/oleObject2.bin"/><Relationship Id="rId17" Type="http://schemas.openxmlformats.org/officeDocument/2006/relationships/image" Target="../media/image35.png"/><Relationship Id="rId25" Type="http://schemas.openxmlformats.org/officeDocument/2006/relationships/image" Target="../media/image39.png"/><Relationship Id="rId2" Type="http://schemas.openxmlformats.org/officeDocument/2006/relationships/oleObject" Target="../embeddings/oleObject3.bin"/><Relationship Id="rId16" Type="http://schemas.openxmlformats.org/officeDocument/2006/relationships/oleObject" Target="../embeddings/oleObject9.bin"/><Relationship Id="rId20" Type="http://schemas.openxmlformats.org/officeDocument/2006/relationships/oleObject" Target="../embeddings/oleObject11.bin"/><Relationship Id="rId29"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oleObject" Target="../embeddings/oleObject5.bin"/><Relationship Id="rId11" Type="http://schemas.openxmlformats.org/officeDocument/2006/relationships/image" Target="../media/image33.png"/><Relationship Id="rId24" Type="http://schemas.openxmlformats.org/officeDocument/2006/relationships/oleObject" Target="../embeddings/oleObject13.bin"/><Relationship Id="rId5" Type="http://schemas.openxmlformats.org/officeDocument/2006/relationships/image" Target="../media/image30.png"/><Relationship Id="rId15" Type="http://schemas.openxmlformats.org/officeDocument/2006/relationships/image" Target="../media/image34.png"/><Relationship Id="rId23" Type="http://schemas.openxmlformats.org/officeDocument/2006/relationships/image" Target="../media/image38.png"/><Relationship Id="rId28" Type="http://schemas.openxmlformats.org/officeDocument/2006/relationships/image" Target="../media/image41.png"/><Relationship Id="rId10" Type="http://schemas.openxmlformats.org/officeDocument/2006/relationships/oleObject" Target="../embeddings/oleObject7.bin"/><Relationship Id="rId19" Type="http://schemas.openxmlformats.org/officeDocument/2006/relationships/image" Target="../media/image36.png"/><Relationship Id="rId4" Type="http://schemas.openxmlformats.org/officeDocument/2006/relationships/oleObject" Target="../embeddings/oleObject4.bin"/><Relationship Id="rId9" Type="http://schemas.openxmlformats.org/officeDocument/2006/relationships/image" Target="../media/image32.png"/><Relationship Id="rId14" Type="http://schemas.openxmlformats.org/officeDocument/2006/relationships/oleObject" Target="../embeddings/oleObject8.bin"/><Relationship Id="rId22" Type="http://schemas.openxmlformats.org/officeDocument/2006/relationships/oleObject" Target="../embeddings/oleObject12.bin"/><Relationship Id="rId27" Type="http://schemas.openxmlformats.org/officeDocument/2006/relationships/image" Target="../media/image40.png"/></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28.png"/><Relationship Id="rId18" Type="http://schemas.openxmlformats.org/officeDocument/2006/relationships/oleObject" Target="../embeddings/oleObject10.bin"/><Relationship Id="rId26" Type="http://schemas.openxmlformats.org/officeDocument/2006/relationships/oleObject" Target="../embeddings/oleObject14.bin"/><Relationship Id="rId3" Type="http://schemas.openxmlformats.org/officeDocument/2006/relationships/image" Target="../media/image29.png"/><Relationship Id="rId21" Type="http://schemas.openxmlformats.org/officeDocument/2006/relationships/image" Target="../media/image37.png"/><Relationship Id="rId7" Type="http://schemas.openxmlformats.org/officeDocument/2006/relationships/image" Target="../media/image31.png"/><Relationship Id="rId12" Type="http://schemas.openxmlformats.org/officeDocument/2006/relationships/oleObject" Target="../embeddings/oleObject2.bin"/><Relationship Id="rId17" Type="http://schemas.openxmlformats.org/officeDocument/2006/relationships/image" Target="../media/image35.png"/><Relationship Id="rId25" Type="http://schemas.openxmlformats.org/officeDocument/2006/relationships/image" Target="../media/image39.png"/><Relationship Id="rId2" Type="http://schemas.openxmlformats.org/officeDocument/2006/relationships/oleObject" Target="../embeddings/oleObject3.bin"/><Relationship Id="rId16" Type="http://schemas.openxmlformats.org/officeDocument/2006/relationships/oleObject" Target="../embeddings/oleObject9.bin"/><Relationship Id="rId20" Type="http://schemas.openxmlformats.org/officeDocument/2006/relationships/oleObject" Target="../embeddings/oleObject11.bin"/><Relationship Id="rId29"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oleObject" Target="../embeddings/oleObject5.bin"/><Relationship Id="rId11" Type="http://schemas.openxmlformats.org/officeDocument/2006/relationships/image" Target="../media/image33.png"/><Relationship Id="rId24" Type="http://schemas.openxmlformats.org/officeDocument/2006/relationships/oleObject" Target="../embeddings/oleObject13.bin"/><Relationship Id="rId5" Type="http://schemas.openxmlformats.org/officeDocument/2006/relationships/image" Target="../media/image30.png"/><Relationship Id="rId15" Type="http://schemas.openxmlformats.org/officeDocument/2006/relationships/image" Target="../media/image34.png"/><Relationship Id="rId23" Type="http://schemas.openxmlformats.org/officeDocument/2006/relationships/image" Target="../media/image38.png"/><Relationship Id="rId28" Type="http://schemas.openxmlformats.org/officeDocument/2006/relationships/image" Target="../media/image41.png"/><Relationship Id="rId10" Type="http://schemas.openxmlformats.org/officeDocument/2006/relationships/oleObject" Target="../embeddings/oleObject7.bin"/><Relationship Id="rId19" Type="http://schemas.openxmlformats.org/officeDocument/2006/relationships/image" Target="../media/image36.png"/><Relationship Id="rId4" Type="http://schemas.openxmlformats.org/officeDocument/2006/relationships/oleObject" Target="../embeddings/oleObject4.bin"/><Relationship Id="rId9" Type="http://schemas.openxmlformats.org/officeDocument/2006/relationships/image" Target="../media/image32.png"/><Relationship Id="rId14" Type="http://schemas.openxmlformats.org/officeDocument/2006/relationships/oleObject" Target="../embeddings/oleObject8.bin"/><Relationship Id="rId22" Type="http://schemas.openxmlformats.org/officeDocument/2006/relationships/oleObject" Target="../embeddings/oleObject12.bin"/><Relationship Id="rId27"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7.xml"/><Relationship Id="rId5" Type="http://schemas.openxmlformats.org/officeDocument/2006/relationships/image" Target="../media/image47.emf"/><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 Id="rId5" Type="http://schemas.openxmlformats.org/officeDocument/2006/relationships/image" Target="../media/image50.emf"/><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hyperlink" Target="mailto:gekco@purdue.edu" TargetMode="Externa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0.emf"/><Relationship Id="rId5" Type="http://schemas.openxmlformats.org/officeDocument/2006/relationships/image" Target="../media/image23.png"/><Relationship Id="rId4" Type="http://schemas.openxmlformats.org/officeDocument/2006/relationships/image" Target="../media/image49.emf"/></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61.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67.emf"/><Relationship Id="rId5" Type="http://schemas.openxmlformats.org/officeDocument/2006/relationships/image" Target="../media/image23.png"/><Relationship Id="rId4" Type="http://schemas.openxmlformats.org/officeDocument/2006/relationships/image" Target="../media/image66.emf"/></Relationships>
</file>

<file path=ppt/slides/_rels/slide39.xml.rels><?xml version="1.0" encoding="UTF-8" standalone="yes"?>
<Relationships xmlns="http://schemas.openxmlformats.org/package/2006/relationships"><Relationship Id="rId3" Type="http://schemas.openxmlformats.org/officeDocument/2006/relationships/image" Target="../media/image68.emf"/><Relationship Id="rId7" Type="http://schemas.openxmlformats.org/officeDocument/2006/relationships/image" Target="../media/image71.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70.emf"/><Relationship Id="rId5" Type="http://schemas.openxmlformats.org/officeDocument/2006/relationships/image" Target="../media/image23.png"/><Relationship Id="rId4" Type="http://schemas.openxmlformats.org/officeDocument/2006/relationships/image" Target="../media/image69.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15.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e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72.emf"/><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90.emf"/><Relationship Id="rId7" Type="http://schemas.openxmlformats.org/officeDocument/2006/relationships/image" Target="../media/image23.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88.emf"/><Relationship Id="rId5" Type="http://schemas.openxmlformats.org/officeDocument/2006/relationships/image" Target="../media/image92.emf"/><Relationship Id="rId4" Type="http://schemas.openxmlformats.org/officeDocument/2006/relationships/image" Target="../media/image91.emf"/></Relationships>
</file>

<file path=ppt/slides/_rels/slide59.xml.rels><?xml version="1.0" encoding="UTF-8" standalone="yes"?>
<Relationships xmlns="http://schemas.openxmlformats.org/package/2006/relationships"><Relationship Id="rId3" Type="http://schemas.openxmlformats.org/officeDocument/2006/relationships/image" Target="../media/image93.emf"/><Relationship Id="rId7" Type="http://schemas.openxmlformats.org/officeDocument/2006/relationships/image" Target="../media/image74.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95.emf"/><Relationship Id="rId5" Type="http://schemas.openxmlformats.org/officeDocument/2006/relationships/image" Target="../media/image23.png"/><Relationship Id="rId4" Type="http://schemas.openxmlformats.org/officeDocument/2006/relationships/image" Target="../media/image94.emf"/></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6.emf"/><Relationship Id="rId4" Type="http://schemas.openxmlformats.org/officeDocument/2006/relationships/oleObject" Target="../embeddings/oleObject1.bin"/></Relationships>
</file>

<file path=ppt/slides/_rels/slide60.xml.rels><?xml version="1.0" encoding="UTF-8" standalone="yes"?>
<Relationships xmlns="http://schemas.openxmlformats.org/package/2006/relationships"><Relationship Id="rId2" Type="http://schemas.openxmlformats.org/officeDocument/2006/relationships/hyperlink" Target="mailto:gekco@purdue.edu" TargetMode="Externa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93.emf"/><Relationship Id="rId7" Type="http://schemas.openxmlformats.org/officeDocument/2006/relationships/image" Target="../media/image74.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95.emf"/><Relationship Id="rId5" Type="http://schemas.openxmlformats.org/officeDocument/2006/relationships/image" Target="../media/image23.png"/><Relationship Id="rId4" Type="http://schemas.openxmlformats.org/officeDocument/2006/relationships/image" Target="../media/image94.emf"/></Relationships>
</file>

<file path=ppt/slides/_rels/slide6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2.emf"/><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97.emf"/><Relationship Id="rId7" Type="http://schemas.openxmlformats.org/officeDocument/2006/relationships/image" Target="../media/image99.emf"/><Relationship Id="rId2" Type="http://schemas.openxmlformats.org/officeDocument/2006/relationships/oleObject" Target="../embeddings/oleObject15.bin"/><Relationship Id="rId1" Type="http://schemas.openxmlformats.org/officeDocument/2006/relationships/slideLayout" Target="../slideLayouts/slideLayout6.xml"/><Relationship Id="rId6" Type="http://schemas.openxmlformats.org/officeDocument/2006/relationships/oleObject" Target="../embeddings/oleObject17.bin"/><Relationship Id="rId5" Type="http://schemas.openxmlformats.org/officeDocument/2006/relationships/image" Target="../media/image98.emf"/><Relationship Id="rId4" Type="http://schemas.openxmlformats.org/officeDocument/2006/relationships/oleObject" Target="../embeddings/oleObject16.bin"/></Relationships>
</file>

<file path=ppt/slides/_rels/slide67.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1.emf"/></Relationships>
</file>

<file path=ppt/slides/_rels/slide68.xml.rels><?xml version="1.0" encoding="UTF-8" standalone="yes"?>
<Relationships xmlns="http://schemas.openxmlformats.org/package/2006/relationships"><Relationship Id="rId8" Type="http://schemas.openxmlformats.org/officeDocument/2006/relationships/image" Target="../media/image105.emf"/><Relationship Id="rId3" Type="http://schemas.openxmlformats.org/officeDocument/2006/relationships/image" Target="../media/image102.png"/><Relationship Id="rId7" Type="http://schemas.openxmlformats.org/officeDocument/2006/relationships/oleObject" Target="../embeddings/oleObject19.bin"/><Relationship Id="rId12" Type="http://schemas.openxmlformats.org/officeDocument/2006/relationships/image" Target="../media/image107.emf"/><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04.emf"/><Relationship Id="rId11" Type="http://schemas.openxmlformats.org/officeDocument/2006/relationships/oleObject" Target="../embeddings/oleObject21.bin"/><Relationship Id="rId5" Type="http://schemas.openxmlformats.org/officeDocument/2006/relationships/oleObject" Target="../embeddings/oleObject18.bin"/><Relationship Id="rId10" Type="http://schemas.openxmlformats.org/officeDocument/2006/relationships/image" Target="../media/image106.emf"/><Relationship Id="rId4" Type="http://schemas.openxmlformats.org/officeDocument/2006/relationships/image" Target="../media/image103.png"/><Relationship Id="rId9" Type="http://schemas.openxmlformats.org/officeDocument/2006/relationships/oleObject" Target="../embeddings/oleObject20.bin"/></Relationships>
</file>

<file path=ppt/slides/_rels/slide69.xml.rels><?xml version="1.0" encoding="UTF-8" standalone="yes"?>
<Relationships xmlns="http://schemas.openxmlformats.org/package/2006/relationships"><Relationship Id="rId8" Type="http://schemas.openxmlformats.org/officeDocument/2006/relationships/image" Target="../media/image105.emf"/><Relationship Id="rId13" Type="http://schemas.openxmlformats.org/officeDocument/2006/relationships/image" Target="../media/image108.png"/><Relationship Id="rId3" Type="http://schemas.openxmlformats.org/officeDocument/2006/relationships/image" Target="../media/image102.png"/><Relationship Id="rId7" Type="http://schemas.openxmlformats.org/officeDocument/2006/relationships/oleObject" Target="../embeddings/oleObject23.bin"/><Relationship Id="rId12" Type="http://schemas.openxmlformats.org/officeDocument/2006/relationships/image" Target="../media/image107.emf"/><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04.emf"/><Relationship Id="rId11" Type="http://schemas.openxmlformats.org/officeDocument/2006/relationships/oleObject" Target="../embeddings/oleObject25.bin"/><Relationship Id="rId5" Type="http://schemas.openxmlformats.org/officeDocument/2006/relationships/oleObject" Target="../embeddings/oleObject22.bin"/><Relationship Id="rId10" Type="http://schemas.openxmlformats.org/officeDocument/2006/relationships/image" Target="../media/image106.emf"/><Relationship Id="rId4" Type="http://schemas.openxmlformats.org/officeDocument/2006/relationships/image" Target="../media/image103.png"/><Relationship Id="rId9" Type="http://schemas.openxmlformats.org/officeDocument/2006/relationships/oleObject" Target="../embeddings/oleObject2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6.emf"/></Relationships>
</file>

<file path=ppt/slides/_rels/slide70.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image" Target="../media/image109.png"/><Relationship Id="rId7" Type="http://schemas.openxmlformats.org/officeDocument/2006/relationships/image" Target="../media/image106.em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oleObject" Target="../embeddings/oleObject27.bin"/><Relationship Id="rId5" Type="http://schemas.openxmlformats.org/officeDocument/2006/relationships/image" Target="../media/image105.emf"/><Relationship Id="rId4" Type="http://schemas.openxmlformats.org/officeDocument/2006/relationships/oleObject" Target="../embeddings/oleObject26.bin"/><Relationship Id="rId9" Type="http://schemas.openxmlformats.org/officeDocument/2006/relationships/image" Target="../media/image110.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4.emf"/><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13.emf"/><Relationship Id="rId5" Type="http://schemas.openxmlformats.org/officeDocument/2006/relationships/image" Target="../media/image57.png"/><Relationship Id="rId4" Type="http://schemas.openxmlformats.org/officeDocument/2006/relationships/image" Target="../media/image11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CCCFE-9018-A747-A316-0EE93A1BE881}"/>
              </a:ext>
            </a:extLst>
          </p:cNvPr>
          <p:cNvSpPr>
            <a:spLocks noGrp="1"/>
          </p:cNvSpPr>
          <p:nvPr>
            <p:ph type="ctrTitle"/>
          </p:nvPr>
        </p:nvSpPr>
        <p:spPr>
          <a:xfrm>
            <a:off x="2063476" y="1047891"/>
            <a:ext cx="8026645" cy="1420985"/>
          </a:xfrm>
        </p:spPr>
        <p:txBody>
          <a:bodyPr/>
          <a:lstStyle/>
          <a:p>
            <a:r>
              <a:rPr lang="en-US" altLang="en-US" dirty="0">
                <a:solidFill>
                  <a:srgbClr val="00B050"/>
                </a:solidFill>
                <a:ea typeface="ＭＳ Ｐゴシック" panose="020B0600070205080204" pitchFamily="34" charset="-128"/>
              </a:rPr>
              <a:t>Section 3</a:t>
            </a:r>
            <a:br>
              <a:rPr lang="en-US" altLang="en-US" dirty="0">
                <a:solidFill>
                  <a:srgbClr val="00B050"/>
                </a:solidFill>
                <a:ea typeface="ＭＳ Ｐゴシック" panose="020B0600070205080204" pitchFamily="34" charset="-128"/>
              </a:rPr>
            </a:br>
            <a:r>
              <a:rPr lang="en-US" altLang="en-US" sz="3200" dirty="0">
                <a:solidFill>
                  <a:srgbClr val="00B050"/>
                </a:solidFill>
                <a:ea typeface="ＭＳ Ｐゴシック" panose="020B0600070205080204" pitchFamily="34" charset="-128"/>
              </a:rPr>
              <a:t>Crystals</a:t>
            </a:r>
            <a:endParaRPr lang="en-US" dirty="0">
              <a:solidFill>
                <a:srgbClr val="00B050"/>
              </a:solidFill>
            </a:endParaRPr>
          </a:p>
        </p:txBody>
      </p:sp>
      <p:sp>
        <p:nvSpPr>
          <p:cNvPr id="11" name="Subtitle 10">
            <a:extLst>
              <a:ext uri="{FF2B5EF4-FFF2-40B4-BE49-F238E27FC236}">
                <a16:creationId xmlns:a16="http://schemas.microsoft.com/office/drawing/2014/main" id="{8BEE62B1-4016-EB4D-BC3E-C653E394CEF1}"/>
              </a:ext>
            </a:extLst>
          </p:cNvPr>
          <p:cNvSpPr>
            <a:spLocks noGrp="1"/>
          </p:cNvSpPr>
          <p:nvPr>
            <p:ph type="subTitle" idx="1"/>
          </p:nvPr>
        </p:nvSpPr>
        <p:spPr>
          <a:xfrm>
            <a:off x="2063476" y="2796855"/>
            <a:ext cx="8026645" cy="2590800"/>
          </a:xfrm>
        </p:spPr>
        <p:txBody>
          <a:bodyPr/>
          <a:lstStyle/>
          <a:p>
            <a:pPr eaLnBrk="1" fontAlgn="auto" hangingPunct="1">
              <a:spcBef>
                <a:spcPct val="0"/>
              </a:spcBef>
              <a:spcAft>
                <a:spcPts val="0"/>
              </a:spcAft>
              <a:defRPr/>
            </a:pPr>
            <a:r>
              <a:rPr lang="en-US" kern="1200" dirty="0"/>
              <a:t>Gerhard Klimeck</a:t>
            </a:r>
          </a:p>
          <a:p>
            <a:pPr eaLnBrk="1" fontAlgn="auto" hangingPunct="1">
              <a:spcBef>
                <a:spcPct val="0"/>
              </a:spcBef>
              <a:spcAft>
                <a:spcPts val="0"/>
              </a:spcAft>
              <a:defRPr/>
            </a:pPr>
            <a:br>
              <a:rPr lang="en-US" kern="1200" dirty="0"/>
            </a:br>
            <a:r>
              <a:rPr lang="en-US" kern="1200" dirty="0">
                <a:hlinkClick r:id="rId2">
                  <a:extLst>
                    <a:ext uri="{A12FA001-AC4F-418D-AE19-62706E023703}">
                      <ahyp:hlinkClr xmlns:ahyp="http://schemas.microsoft.com/office/drawing/2018/hyperlinkcolor" val="tx"/>
                    </a:ext>
                  </a:extLst>
                </a:hlinkClick>
              </a:rPr>
              <a:t>gekco@purdue.edu</a:t>
            </a:r>
            <a:endParaRPr lang="en-US" kern="1200" dirty="0"/>
          </a:p>
        </p:txBody>
      </p:sp>
      <p:sp>
        <p:nvSpPr>
          <p:cNvPr id="6" name="Title 9">
            <a:extLst>
              <a:ext uri="{FF2B5EF4-FFF2-40B4-BE49-F238E27FC236}">
                <a16:creationId xmlns:a16="http://schemas.microsoft.com/office/drawing/2014/main" id="{DF76DFC7-2969-F549-9507-8689FC0076B7}"/>
              </a:ext>
            </a:extLst>
          </p:cNvPr>
          <p:cNvSpPr txBox="1">
            <a:spLocks/>
          </p:cNvSpPr>
          <p:nvPr/>
        </p:nvSpPr>
        <p:spPr bwMode="auto">
          <a:xfrm>
            <a:off x="2059426" y="-65855"/>
            <a:ext cx="8026645" cy="80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rgbClr val="DCDCDC"/>
                </a:solidFill>
                <a:latin typeface="+mj-lt"/>
                <a:ea typeface="ＭＳ Ｐゴシック" charset="-128"/>
                <a:cs typeface="ＭＳ Ｐゴシック" charset="-128"/>
              </a:defRPr>
            </a:lvl1pPr>
            <a:lvl2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2pPr>
            <a:lvl3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3pPr>
            <a:lvl4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4pPr>
            <a:lvl5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DCDCDC"/>
                </a:solidFill>
                <a:latin typeface="Trebuchet MS" charset="0"/>
              </a:defRPr>
            </a:lvl6pPr>
            <a:lvl7pPr marL="914400" algn="r" rtl="0" eaLnBrk="1" fontAlgn="base" hangingPunct="1">
              <a:spcBef>
                <a:spcPct val="0"/>
              </a:spcBef>
              <a:spcAft>
                <a:spcPct val="0"/>
              </a:spcAft>
              <a:defRPr sz="2400" b="1">
                <a:solidFill>
                  <a:srgbClr val="DCDCDC"/>
                </a:solidFill>
                <a:latin typeface="Trebuchet MS" charset="0"/>
              </a:defRPr>
            </a:lvl7pPr>
            <a:lvl8pPr marL="1371600" algn="r" rtl="0" eaLnBrk="1" fontAlgn="base" hangingPunct="1">
              <a:spcBef>
                <a:spcPct val="0"/>
              </a:spcBef>
              <a:spcAft>
                <a:spcPct val="0"/>
              </a:spcAft>
              <a:defRPr sz="2400" b="1">
                <a:solidFill>
                  <a:srgbClr val="DCDCDC"/>
                </a:solidFill>
                <a:latin typeface="Trebuchet MS" charset="0"/>
              </a:defRPr>
            </a:lvl8pPr>
            <a:lvl9pPr marL="1828800" algn="r" rtl="0" eaLnBrk="1" fontAlgn="base" hangingPunct="1">
              <a:spcBef>
                <a:spcPct val="0"/>
              </a:spcBef>
              <a:spcAft>
                <a:spcPct val="0"/>
              </a:spcAft>
              <a:defRPr sz="2400" b="1">
                <a:solidFill>
                  <a:srgbClr val="DCDCDC"/>
                </a:solidFill>
                <a:latin typeface="Trebuchet MS" charset="0"/>
              </a:defRPr>
            </a:lvl9pPr>
          </a:lstStyle>
          <a:p>
            <a:r>
              <a:rPr lang="en-US" altLang="en-US" sz="3600" kern="0" dirty="0">
                <a:solidFill>
                  <a:srgbClr val="0070C0"/>
                </a:solidFill>
                <a:ea typeface="ＭＳ Ｐゴシック" panose="020B0600070205080204" pitchFamily="34" charset="-128"/>
              </a:rPr>
              <a:t>Solid State Devices</a:t>
            </a:r>
            <a:endParaRPr lang="en-US" altLang="en-US" sz="3600" kern="0" dirty="0">
              <a:solidFill>
                <a:srgbClr val="00B050"/>
              </a:solidFill>
              <a:ea typeface="ＭＳ Ｐゴシック" panose="020B0600070205080204" pitchFamily="34" charset="-128"/>
            </a:endParaRPr>
          </a:p>
        </p:txBody>
      </p:sp>
    </p:spTree>
    <p:extLst>
      <p:ext uri="{BB962C8B-B14F-4D97-AF65-F5344CB8AC3E}">
        <p14:creationId xmlns:p14="http://schemas.microsoft.com/office/powerpoint/2010/main" val="22234808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 with a Basis</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055942" y="6130875"/>
          <a:ext cx="3176587" cy="758825"/>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5942" y="6130875"/>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76425" y="5008831"/>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76425" y="4594674"/>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76425" y="5394061"/>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7888328" y="795459"/>
            <a:ext cx="2739462" cy="1145271"/>
            <a:chOff x="3327" y="1296"/>
            <a:chExt cx="2325"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1249"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7944879" y="2003814"/>
            <a:ext cx="2549591" cy="1348377"/>
            <a:chOff x="3381" y="2473"/>
            <a:chExt cx="213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1087" cy="437"/>
            </a:xfrm>
            <a:prstGeom prst="rect">
              <a:avLst/>
            </a:prstGeom>
            <a:noFill/>
            <a:ln w="9525">
              <a:noFill/>
              <a:miter lim="800000"/>
              <a:headEnd/>
              <a:tailEnd/>
            </a:ln>
            <a:effectLst/>
          </p:spPr>
          <p:txBody>
            <a:bodyPr wrap="none">
              <a:spAutoFit/>
            </a:bodyPr>
            <a:lstStyle/>
            <a:p>
              <a:pPr>
                <a:defRPr/>
              </a:pPr>
              <a:r>
                <a:rPr lang="en-US" sz="1400" dirty="0" err="1">
                  <a:latin typeface="+mn-lt"/>
                </a:rPr>
                <a:t>Bravais</a:t>
              </a:r>
              <a:r>
                <a:rPr lang="en-US" sz="1400" dirty="0">
                  <a:latin typeface="+mn-lt"/>
                </a:rPr>
                <a:t> lattice</a:t>
              </a:r>
            </a:p>
            <a:p>
              <a:pPr>
                <a:defRPr/>
              </a:pPr>
              <a:r>
                <a:rPr lang="en-US" sz="14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3459635" y="1111805"/>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3894739" y="1304881"/>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3462355" y="1503396"/>
            <a:ext cx="600986" cy="394312"/>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3029971" y="1313040"/>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3892019" y="916008"/>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3717732" y="531213"/>
            <a:ext cx="184731" cy="338554"/>
          </a:xfrm>
          <a:prstGeom prst="rect">
            <a:avLst/>
          </a:prstGeom>
          <a:noFill/>
          <a:ln w="9525">
            <a:noFill/>
            <a:miter lim="800000"/>
            <a:headEnd/>
            <a:tailEnd/>
          </a:ln>
          <a:effectLst/>
        </p:spPr>
        <p:txBody>
          <a:bodyPr wrap="none">
            <a:spAutoFit/>
          </a:bodyPr>
          <a:lstStyle/>
          <a:p>
            <a:pPr algn="ctr">
              <a:defRPr/>
            </a:pPr>
            <a:endParaRPr lang="en-US" sz="1600" dirty="0">
              <a:solidFill>
                <a:srgbClr val="C00000"/>
              </a:solidFill>
              <a:latin typeface="+mn-lt"/>
            </a:endParaRP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3592887" y="1470764"/>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4017112" y="127496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4017112" y="166656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3853949" y="1470764"/>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3429723" y="1666561"/>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3853949" y="1079172"/>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4278174" y="127496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3592887" y="1079172"/>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3429723" y="127496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3168661" y="127496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3853949" y="1862357"/>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3592887" y="1862357"/>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3168661" y="166656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4305368" y="1644806"/>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3415107" y="912268"/>
            <a:ext cx="201235" cy="19783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3897458" y="1911305"/>
            <a:ext cx="79542" cy="81582"/>
          </a:xfrm>
          <a:prstGeom prst="line">
            <a:avLst/>
          </a:prstGeom>
        </p:spPr>
        <p:style>
          <a:lnRef idx="1">
            <a:schemeClr val="accent1"/>
          </a:lnRef>
          <a:fillRef idx="0">
            <a:schemeClr val="accent1"/>
          </a:fillRef>
          <a:effectRef idx="0">
            <a:schemeClr val="accent1"/>
          </a:effectRef>
          <a:fontRef idx="minor">
            <a:schemeClr val="tx1"/>
          </a:fontRef>
        </p:style>
      </p:cxn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3833" y="2088760"/>
            <a:ext cx="1647721" cy="120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BDFA85D9-A7CA-924F-B0B9-FD7D3F299424}"/>
              </a:ext>
            </a:extLst>
          </p:cNvPr>
          <p:cNvGrpSpPr/>
          <p:nvPr/>
        </p:nvGrpSpPr>
        <p:grpSpPr>
          <a:xfrm>
            <a:off x="-4951234" y="827336"/>
            <a:ext cx="4886325" cy="3581400"/>
            <a:chOff x="78615" y="961345"/>
            <a:chExt cx="4886325" cy="3581400"/>
          </a:xfrm>
        </p:grpSpPr>
        <p:pic>
          <p:nvPicPr>
            <p:cNvPr id="154" name="Picture 4">
              <a:extLst>
                <a:ext uri="{FF2B5EF4-FFF2-40B4-BE49-F238E27FC236}">
                  <a16:creationId xmlns:a16="http://schemas.microsoft.com/office/drawing/2014/main" id="{7182E165-6EFF-4D4E-9294-4A7D10F370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0815" y="961345"/>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8" name="Picture 8">
              <a:extLst>
                <a:ext uri="{FF2B5EF4-FFF2-40B4-BE49-F238E27FC236}">
                  <a16:creationId xmlns:a16="http://schemas.microsoft.com/office/drawing/2014/main" id="{805DDE3F-A976-8D43-8648-B236D1EBE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15" y="970870"/>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9" name="Rectangle 9">
              <a:extLst>
                <a:ext uri="{FF2B5EF4-FFF2-40B4-BE49-F238E27FC236}">
                  <a16:creationId xmlns:a16="http://schemas.microsoft.com/office/drawing/2014/main" id="{073FF20A-2D01-6843-88C9-118DBA1493FB}"/>
                </a:ext>
              </a:extLst>
            </p:cNvPr>
            <p:cNvSpPr>
              <a:spLocks noChangeArrowheads="1"/>
            </p:cNvSpPr>
            <p:nvPr/>
          </p:nvSpPr>
          <p:spPr bwMode="auto">
            <a:xfrm>
              <a:off x="993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0" name="Freeform 10">
              <a:extLst>
                <a:ext uri="{FF2B5EF4-FFF2-40B4-BE49-F238E27FC236}">
                  <a16:creationId xmlns:a16="http://schemas.microsoft.com/office/drawing/2014/main" id="{27B45D4E-AE7C-8C4E-94A9-7DD36E380B49}"/>
                </a:ext>
              </a:extLst>
            </p:cNvPr>
            <p:cNvSpPr>
              <a:spLocks/>
            </p:cNvSpPr>
            <p:nvPr/>
          </p:nvSpPr>
          <p:spPr bwMode="auto">
            <a:xfrm>
              <a:off x="1916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1" name="Rectangle 11">
              <a:extLst>
                <a:ext uri="{FF2B5EF4-FFF2-40B4-BE49-F238E27FC236}">
                  <a16:creationId xmlns:a16="http://schemas.microsoft.com/office/drawing/2014/main" id="{C7D446A8-4930-8E48-97EB-5FACF583AA4B}"/>
                </a:ext>
              </a:extLst>
            </p:cNvPr>
            <p:cNvSpPr>
              <a:spLocks noChangeArrowheads="1"/>
            </p:cNvSpPr>
            <p:nvPr/>
          </p:nvSpPr>
          <p:spPr bwMode="auto">
            <a:xfrm>
              <a:off x="731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2" name="Group 12">
              <a:extLst>
                <a:ext uri="{FF2B5EF4-FFF2-40B4-BE49-F238E27FC236}">
                  <a16:creationId xmlns:a16="http://schemas.microsoft.com/office/drawing/2014/main" id="{95B6CD2C-937A-514A-950F-FF242D37E3C4}"/>
                </a:ext>
              </a:extLst>
            </p:cNvPr>
            <p:cNvGrpSpPr>
              <a:grpSpLocks/>
            </p:cNvGrpSpPr>
            <p:nvPr/>
          </p:nvGrpSpPr>
          <p:grpSpPr bwMode="auto">
            <a:xfrm>
              <a:off x="1469265" y="3209245"/>
              <a:ext cx="933450" cy="771525"/>
              <a:chOff x="1974" y="2040"/>
              <a:chExt cx="588" cy="486"/>
            </a:xfrm>
          </p:grpSpPr>
          <p:sp>
            <p:nvSpPr>
              <p:cNvPr id="163" name="Rectangle 13">
                <a:extLst>
                  <a:ext uri="{FF2B5EF4-FFF2-40B4-BE49-F238E27FC236}">
                    <a16:creationId xmlns:a16="http://schemas.microsoft.com/office/drawing/2014/main" id="{E8551FCE-9CD2-894A-9735-A174CF82EBFC}"/>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4" name="Rectangle 14">
                <a:extLst>
                  <a:ext uri="{FF2B5EF4-FFF2-40B4-BE49-F238E27FC236}">
                    <a16:creationId xmlns:a16="http://schemas.microsoft.com/office/drawing/2014/main" id="{BE9F0304-E895-C744-ACB1-C8289CE4B524}"/>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65" name="Rectangle 15">
              <a:extLst>
                <a:ext uri="{FF2B5EF4-FFF2-40B4-BE49-F238E27FC236}">
                  <a16:creationId xmlns:a16="http://schemas.microsoft.com/office/drawing/2014/main" id="{607AC7BF-BB23-2949-BEB2-4518A1BEF494}"/>
                </a:ext>
              </a:extLst>
            </p:cNvPr>
            <p:cNvSpPr>
              <a:spLocks noChangeArrowheads="1"/>
            </p:cNvSpPr>
            <p:nvPr/>
          </p:nvSpPr>
          <p:spPr bwMode="auto">
            <a:xfrm>
              <a:off x="1307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6" name="Rectangle 16">
              <a:extLst>
                <a:ext uri="{FF2B5EF4-FFF2-40B4-BE49-F238E27FC236}">
                  <a16:creationId xmlns:a16="http://schemas.microsoft.com/office/drawing/2014/main" id="{BD01716E-E776-3144-8AA3-9B107FC88716}"/>
                </a:ext>
              </a:extLst>
            </p:cNvPr>
            <p:cNvSpPr>
              <a:spLocks noChangeArrowheads="1"/>
            </p:cNvSpPr>
            <p:nvPr/>
          </p:nvSpPr>
          <p:spPr bwMode="auto">
            <a:xfrm>
              <a:off x="2602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7" name="Group 17">
              <a:extLst>
                <a:ext uri="{FF2B5EF4-FFF2-40B4-BE49-F238E27FC236}">
                  <a16:creationId xmlns:a16="http://schemas.microsoft.com/office/drawing/2014/main" id="{FCA97E66-FD57-884F-B9AD-4CDEDC0051D3}"/>
                </a:ext>
              </a:extLst>
            </p:cNvPr>
            <p:cNvGrpSpPr>
              <a:grpSpLocks/>
            </p:cNvGrpSpPr>
            <p:nvPr/>
          </p:nvGrpSpPr>
          <p:grpSpPr bwMode="auto">
            <a:xfrm>
              <a:off x="2374140" y="3247345"/>
              <a:ext cx="1905000" cy="685800"/>
              <a:chOff x="2544" y="2064"/>
              <a:chExt cx="1200" cy="432"/>
            </a:xfrm>
          </p:grpSpPr>
          <p:sp>
            <p:nvSpPr>
              <p:cNvPr id="168" name="Freeform 18">
                <a:extLst>
                  <a:ext uri="{FF2B5EF4-FFF2-40B4-BE49-F238E27FC236}">
                    <a16:creationId xmlns:a16="http://schemas.microsoft.com/office/drawing/2014/main" id="{ACBB33E8-530F-854A-9846-3A9AFFC09729}"/>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9" name="Freeform 19">
                <a:extLst>
                  <a:ext uri="{FF2B5EF4-FFF2-40B4-BE49-F238E27FC236}">
                    <a16:creationId xmlns:a16="http://schemas.microsoft.com/office/drawing/2014/main" id="{E5F4E878-DF3D-504E-A8F9-306CC516CCA4}"/>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170" name="Rectangle 20">
              <a:extLst>
                <a:ext uri="{FF2B5EF4-FFF2-40B4-BE49-F238E27FC236}">
                  <a16:creationId xmlns:a16="http://schemas.microsoft.com/office/drawing/2014/main" id="{24A85F8B-6056-9B49-9BAE-59E34D930D83}"/>
                </a:ext>
              </a:extLst>
            </p:cNvPr>
            <p:cNvSpPr>
              <a:spLocks noChangeArrowheads="1"/>
            </p:cNvSpPr>
            <p:nvPr/>
          </p:nvSpPr>
          <p:spPr bwMode="auto">
            <a:xfrm>
              <a:off x="2413359" y="1152150"/>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1" name="Rectangle 11">
              <a:extLst>
                <a:ext uri="{FF2B5EF4-FFF2-40B4-BE49-F238E27FC236}">
                  <a16:creationId xmlns:a16="http://schemas.microsoft.com/office/drawing/2014/main" id="{13AB1D2F-E7D6-284A-9A64-B85DA0EC48D1}"/>
                </a:ext>
              </a:extLst>
            </p:cNvPr>
            <p:cNvSpPr>
              <a:spLocks noChangeArrowheads="1"/>
            </p:cNvSpPr>
            <p:nvPr/>
          </p:nvSpPr>
          <p:spPr bwMode="auto">
            <a:xfrm>
              <a:off x="1199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2" name="Rectangle 11">
              <a:extLst>
                <a:ext uri="{FF2B5EF4-FFF2-40B4-BE49-F238E27FC236}">
                  <a16:creationId xmlns:a16="http://schemas.microsoft.com/office/drawing/2014/main" id="{41115418-2880-0B41-880A-BE75A9012B85}"/>
                </a:ext>
              </a:extLst>
            </p:cNvPr>
            <p:cNvSpPr>
              <a:spLocks noChangeArrowheads="1"/>
            </p:cNvSpPr>
            <p:nvPr/>
          </p:nvSpPr>
          <p:spPr bwMode="auto">
            <a:xfrm>
              <a:off x="1682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3" name="Group 172">
              <a:extLst>
                <a:ext uri="{FF2B5EF4-FFF2-40B4-BE49-F238E27FC236}">
                  <a16:creationId xmlns:a16="http://schemas.microsoft.com/office/drawing/2014/main" id="{F6C043F1-2476-724C-AFAE-FC637B9B70D7}"/>
                </a:ext>
              </a:extLst>
            </p:cNvPr>
            <p:cNvGrpSpPr/>
            <p:nvPr/>
          </p:nvGrpSpPr>
          <p:grpSpPr>
            <a:xfrm>
              <a:off x="534750" y="3224368"/>
              <a:ext cx="1003255" cy="1164757"/>
              <a:chOff x="535021" y="3228295"/>
              <a:chExt cx="1003255" cy="1164757"/>
            </a:xfrm>
          </p:grpSpPr>
          <p:sp>
            <p:nvSpPr>
              <p:cNvPr id="174" name="TextBox 154">
                <a:extLst>
                  <a:ext uri="{FF2B5EF4-FFF2-40B4-BE49-F238E27FC236}">
                    <a16:creationId xmlns:a16="http://schemas.microsoft.com/office/drawing/2014/main" id="{4488FA40-3CFD-E243-8BF0-188D6CAD4E12}"/>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175" name="Straight Arrow Connector 174">
                <a:extLst>
                  <a:ext uri="{FF2B5EF4-FFF2-40B4-BE49-F238E27FC236}">
                    <a16:creationId xmlns:a16="http://schemas.microsoft.com/office/drawing/2014/main" id="{76A18019-52B3-D64A-B6E4-C7A9198E0B5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6" name="TextBox 154">
                <a:extLst>
                  <a:ext uri="{FF2B5EF4-FFF2-40B4-BE49-F238E27FC236}">
                    <a16:creationId xmlns:a16="http://schemas.microsoft.com/office/drawing/2014/main" id="{AC29088F-219C-2744-AD70-4309B7C54C7D}"/>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177" name="Straight Arrow Connector 176">
                <a:extLst>
                  <a:ext uri="{FF2B5EF4-FFF2-40B4-BE49-F238E27FC236}">
                    <a16:creationId xmlns:a16="http://schemas.microsoft.com/office/drawing/2014/main" id="{A924CEC4-9217-ED4D-A802-C1EC6718A8F7}"/>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8E38B6CB-CE7D-5F45-8993-27453AA11BB6}"/>
                </a:ext>
              </a:extLst>
            </p:cNvPr>
            <p:cNvGrpSpPr/>
            <p:nvPr/>
          </p:nvGrpSpPr>
          <p:grpSpPr>
            <a:xfrm>
              <a:off x="2885257" y="3247345"/>
              <a:ext cx="936683" cy="1114191"/>
              <a:chOff x="975667" y="3278861"/>
              <a:chExt cx="936683" cy="1114191"/>
            </a:xfrm>
          </p:grpSpPr>
          <p:sp>
            <p:nvSpPr>
              <p:cNvPr id="179" name="TextBox 154">
                <a:extLst>
                  <a:ext uri="{FF2B5EF4-FFF2-40B4-BE49-F238E27FC236}">
                    <a16:creationId xmlns:a16="http://schemas.microsoft.com/office/drawing/2014/main" id="{C805E87E-F345-E34D-988E-3D5B0F0E83D0}"/>
                  </a:ext>
                </a:extLst>
              </p:cNvPr>
              <p:cNvSpPr txBox="1">
                <a:spLocks noChangeArrowheads="1"/>
              </p:cNvSpPr>
              <p:nvPr/>
            </p:nvSpPr>
            <p:spPr bwMode="auto">
              <a:xfrm>
                <a:off x="1023873" y="337776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180" name="Straight Arrow Connector 179">
                <a:extLst>
                  <a:ext uri="{FF2B5EF4-FFF2-40B4-BE49-F238E27FC236}">
                    <a16:creationId xmlns:a16="http://schemas.microsoft.com/office/drawing/2014/main" id="{472F8109-75BA-DF4C-894C-FA2740730883}"/>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1" name="TextBox 154">
                <a:extLst>
                  <a:ext uri="{FF2B5EF4-FFF2-40B4-BE49-F238E27FC236}">
                    <a16:creationId xmlns:a16="http://schemas.microsoft.com/office/drawing/2014/main" id="{82742B0F-664C-DF40-8904-04EE23387362}"/>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182" name="Straight Arrow Connector 181">
                <a:extLst>
                  <a:ext uri="{FF2B5EF4-FFF2-40B4-BE49-F238E27FC236}">
                    <a16:creationId xmlns:a16="http://schemas.microsoft.com/office/drawing/2014/main" id="{5B4D8825-7480-044C-8497-35F958295E3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32C2C87A-4D9B-0842-8D64-98EB3BE51D17}"/>
                </a:ext>
              </a:extLst>
            </p:cNvPr>
            <p:cNvGrpSpPr/>
            <p:nvPr/>
          </p:nvGrpSpPr>
          <p:grpSpPr>
            <a:xfrm>
              <a:off x="331802" y="1471164"/>
              <a:ext cx="889549" cy="1079383"/>
              <a:chOff x="562503" y="3228295"/>
              <a:chExt cx="889549" cy="1079383"/>
            </a:xfrm>
          </p:grpSpPr>
          <p:sp>
            <p:nvSpPr>
              <p:cNvPr id="184" name="TextBox 154">
                <a:extLst>
                  <a:ext uri="{FF2B5EF4-FFF2-40B4-BE49-F238E27FC236}">
                    <a16:creationId xmlns:a16="http://schemas.microsoft.com/office/drawing/2014/main" id="{B13B19EE-5B9D-FC4F-AD84-4DF668D5A708}"/>
                  </a:ext>
                </a:extLst>
              </p:cNvPr>
              <p:cNvSpPr txBox="1">
                <a:spLocks noChangeArrowheads="1"/>
              </p:cNvSpPr>
              <p:nvPr/>
            </p:nvSpPr>
            <p:spPr bwMode="auto">
              <a:xfrm>
                <a:off x="562503" y="36322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185" name="Straight Arrow Connector 184">
                <a:extLst>
                  <a:ext uri="{FF2B5EF4-FFF2-40B4-BE49-F238E27FC236}">
                    <a16:creationId xmlns:a16="http://schemas.microsoft.com/office/drawing/2014/main" id="{461B6696-2CFF-D048-8DAC-4AC92DF474C5}"/>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54">
                <a:extLst>
                  <a:ext uri="{FF2B5EF4-FFF2-40B4-BE49-F238E27FC236}">
                    <a16:creationId xmlns:a16="http://schemas.microsoft.com/office/drawing/2014/main" id="{2EEEED9E-04AA-AA44-8C6D-DE5AE209F27B}"/>
                  </a:ext>
                </a:extLst>
              </p:cNvPr>
              <p:cNvSpPr txBox="1">
                <a:spLocks noChangeArrowheads="1"/>
              </p:cNvSpPr>
              <p:nvPr/>
            </p:nvSpPr>
            <p:spPr bwMode="auto">
              <a:xfrm>
                <a:off x="858220" y="3940966"/>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187" name="Straight Arrow Connector 186">
                <a:extLst>
                  <a:ext uri="{FF2B5EF4-FFF2-40B4-BE49-F238E27FC236}">
                    <a16:creationId xmlns:a16="http://schemas.microsoft.com/office/drawing/2014/main" id="{288EE107-DBAA-2940-B547-971669A5CC8C}"/>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E20E3CDB-5F62-7849-8DA3-121C3C498815}"/>
                </a:ext>
              </a:extLst>
            </p:cNvPr>
            <p:cNvGrpSpPr/>
            <p:nvPr/>
          </p:nvGrpSpPr>
          <p:grpSpPr>
            <a:xfrm>
              <a:off x="1977935" y="1152150"/>
              <a:ext cx="1392561" cy="1814973"/>
              <a:chOff x="535021" y="2578079"/>
              <a:chExt cx="1392561" cy="1814973"/>
            </a:xfrm>
          </p:grpSpPr>
          <p:sp>
            <p:nvSpPr>
              <p:cNvPr id="189" name="TextBox 154">
                <a:extLst>
                  <a:ext uri="{FF2B5EF4-FFF2-40B4-BE49-F238E27FC236}">
                    <a16:creationId xmlns:a16="http://schemas.microsoft.com/office/drawing/2014/main" id="{95456EA1-BA8A-B940-AE7D-7B575C9A65A8}"/>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190" name="Straight Arrow Connector 189">
                <a:extLst>
                  <a:ext uri="{FF2B5EF4-FFF2-40B4-BE49-F238E27FC236}">
                    <a16:creationId xmlns:a16="http://schemas.microsoft.com/office/drawing/2014/main" id="{8BAAA320-4495-674A-8D7F-F9A18B727682}"/>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1" name="TextBox 154">
                <a:extLst>
                  <a:ext uri="{FF2B5EF4-FFF2-40B4-BE49-F238E27FC236}">
                    <a16:creationId xmlns:a16="http://schemas.microsoft.com/office/drawing/2014/main" id="{1D3A1D8E-07FD-0040-B88C-93C79BF5EC96}"/>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192" name="Straight Arrow Connector 191">
                <a:extLst>
                  <a:ext uri="{FF2B5EF4-FFF2-40B4-BE49-F238E27FC236}">
                    <a16:creationId xmlns:a16="http://schemas.microsoft.com/office/drawing/2014/main" id="{CCD40B7E-2A6F-0845-86CA-E0A773CF93B2}"/>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93" name="Rectangle 20">
              <a:extLst>
                <a:ext uri="{FF2B5EF4-FFF2-40B4-BE49-F238E27FC236}">
                  <a16:creationId xmlns:a16="http://schemas.microsoft.com/office/drawing/2014/main" id="{0C830335-7079-EF42-B2DF-AFED53C632DE}"/>
                </a:ext>
              </a:extLst>
            </p:cNvPr>
            <p:cNvSpPr>
              <a:spLocks noChangeArrowheads="1"/>
            </p:cNvSpPr>
            <p:nvPr/>
          </p:nvSpPr>
          <p:spPr bwMode="auto">
            <a:xfrm>
              <a:off x="3341182" y="1166197"/>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8517924" y="4458359"/>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sp>
        <p:nvSpPr>
          <p:cNvPr id="195" name="Text Box 4">
            <a:extLst>
              <a:ext uri="{FF2B5EF4-FFF2-40B4-BE49-F238E27FC236}">
                <a16:creationId xmlns:a16="http://schemas.microsoft.com/office/drawing/2014/main" id="{01447A2E-8BF8-AE49-A2E6-04B2F43BB4A5}"/>
              </a:ext>
            </a:extLst>
          </p:cNvPr>
          <p:cNvSpPr txBox="1">
            <a:spLocks noChangeArrowheads="1"/>
          </p:cNvSpPr>
          <p:nvPr/>
        </p:nvSpPr>
        <p:spPr bwMode="auto">
          <a:xfrm>
            <a:off x="2449692" y="3483028"/>
            <a:ext cx="7460185" cy="1015663"/>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latin typeface="Comic Sans MS" panose="030F0902030302020204" pitchFamily="66" charset="0"/>
              </a:rPr>
              <a:t>Conversion into a Bravais lattice:</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Combine complex components into a single repeated basis</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Establish basis vectors</a:t>
            </a:r>
          </a:p>
        </p:txBody>
      </p:sp>
    </p:spTree>
    <p:extLst>
      <p:ext uri="{BB962C8B-B14F-4D97-AF65-F5344CB8AC3E}">
        <p14:creationId xmlns:p14="http://schemas.microsoft.com/office/powerpoint/2010/main" val="409740737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Picture 27">
            <a:extLst>
              <a:ext uri="{FF2B5EF4-FFF2-40B4-BE49-F238E27FC236}">
                <a16:creationId xmlns:a16="http://schemas.microsoft.com/office/drawing/2014/main" id="{A89C7935-30B9-C149-A33C-D1794DF78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3201" y="754731"/>
            <a:ext cx="4009234" cy="544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 with a Basis – in Art</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055942" y="8479620"/>
          <a:ext cx="3176587" cy="758825"/>
        </p:xfrm>
        <a:graphic>
          <a:graphicData uri="http://schemas.openxmlformats.org/presentationml/2006/ole">
            <mc:AlternateContent xmlns:mc="http://schemas.openxmlformats.org/markup-compatibility/2006">
              <mc:Choice xmlns:v="urn:schemas-microsoft-com:vml" Requires="v">
                <p:oleObj name="Equation" r:id="rId3" imgW="15506700" imgH="4978400" progId="Equation.DSMT4">
                  <p:embed/>
                </p:oleObj>
              </mc:Choice>
              <mc:Fallback>
                <p:oleObj name="Equation" r:id="rId3"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5942" y="8479620"/>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76425" y="7357577"/>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76425" y="6943420"/>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76425" y="7742807"/>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7888328" y="795459"/>
            <a:ext cx="2739462" cy="1145271"/>
            <a:chOff x="3327" y="1296"/>
            <a:chExt cx="2325"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1249"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7944879" y="2003814"/>
            <a:ext cx="2549591" cy="1348377"/>
            <a:chOff x="3381" y="2473"/>
            <a:chExt cx="213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1087" cy="437"/>
            </a:xfrm>
            <a:prstGeom prst="rect">
              <a:avLst/>
            </a:prstGeom>
            <a:noFill/>
            <a:ln w="9525">
              <a:noFill/>
              <a:miter lim="800000"/>
              <a:headEnd/>
              <a:tailEnd/>
            </a:ln>
            <a:effectLst/>
          </p:spPr>
          <p:txBody>
            <a:bodyPr wrap="none">
              <a:spAutoFit/>
            </a:bodyPr>
            <a:lstStyle/>
            <a:p>
              <a:pPr>
                <a:defRPr/>
              </a:pPr>
              <a:r>
                <a:rPr lang="en-US" sz="1400" dirty="0" err="1">
                  <a:latin typeface="+mn-lt"/>
                </a:rPr>
                <a:t>Bravais</a:t>
              </a:r>
              <a:r>
                <a:rPr lang="en-US" sz="1400" dirty="0">
                  <a:latin typeface="+mn-lt"/>
                </a:rPr>
                <a:t> lattice</a:t>
              </a:r>
            </a:p>
            <a:p>
              <a:pPr>
                <a:defRPr/>
              </a:pPr>
              <a:r>
                <a:rPr lang="en-US" sz="14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6486076" y="1112241"/>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6921180" y="1305317"/>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6488796" y="1503832"/>
            <a:ext cx="600986" cy="394312"/>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6056412" y="1313476"/>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6918460" y="916444"/>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6744173" y="531649"/>
            <a:ext cx="184731" cy="338554"/>
          </a:xfrm>
          <a:prstGeom prst="rect">
            <a:avLst/>
          </a:prstGeom>
          <a:noFill/>
          <a:ln w="9525">
            <a:noFill/>
            <a:miter lim="800000"/>
            <a:headEnd/>
            <a:tailEnd/>
          </a:ln>
          <a:effectLst/>
        </p:spPr>
        <p:txBody>
          <a:bodyPr wrap="none">
            <a:spAutoFit/>
          </a:bodyPr>
          <a:lstStyle/>
          <a:p>
            <a:pPr algn="ctr">
              <a:defRPr/>
            </a:pPr>
            <a:endParaRPr lang="en-US" sz="1600" dirty="0">
              <a:solidFill>
                <a:srgbClr val="C00000"/>
              </a:solidFill>
              <a:latin typeface="+mn-lt"/>
            </a:endParaRP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6619328" y="1471200"/>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7043553" y="1275404"/>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7043553" y="1666997"/>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6880390" y="1471200"/>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6456164" y="1666997"/>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6880390" y="107960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7304615" y="1275404"/>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6619328" y="107960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6456164" y="1275404"/>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6195102" y="1275404"/>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6880390" y="1862793"/>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6619328" y="1862793"/>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6195102" y="1666997"/>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7331809" y="1645242"/>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6441548" y="912704"/>
            <a:ext cx="201235" cy="19783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6923899" y="1911741"/>
            <a:ext cx="79542" cy="81582"/>
          </a:xfrm>
          <a:prstGeom prst="line">
            <a:avLst/>
          </a:prstGeom>
        </p:spPr>
        <p:style>
          <a:lnRef idx="1">
            <a:schemeClr val="accent1"/>
          </a:lnRef>
          <a:fillRef idx="0">
            <a:schemeClr val="accent1"/>
          </a:fillRef>
          <a:effectRef idx="0">
            <a:schemeClr val="accent1"/>
          </a:effectRef>
          <a:fontRef idx="minor">
            <a:schemeClr val="tx1"/>
          </a:fontRef>
        </p:style>
      </p:cxn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0274" y="2089196"/>
            <a:ext cx="1647721" cy="120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BDFA85D9-A7CA-924F-B0B9-FD7D3F299424}"/>
              </a:ext>
            </a:extLst>
          </p:cNvPr>
          <p:cNvGrpSpPr/>
          <p:nvPr/>
        </p:nvGrpSpPr>
        <p:grpSpPr>
          <a:xfrm>
            <a:off x="-4951234" y="827336"/>
            <a:ext cx="4886325" cy="3581400"/>
            <a:chOff x="78615" y="961345"/>
            <a:chExt cx="4886325" cy="3581400"/>
          </a:xfrm>
        </p:grpSpPr>
        <p:pic>
          <p:nvPicPr>
            <p:cNvPr id="154" name="Picture 4">
              <a:extLst>
                <a:ext uri="{FF2B5EF4-FFF2-40B4-BE49-F238E27FC236}">
                  <a16:creationId xmlns:a16="http://schemas.microsoft.com/office/drawing/2014/main" id="{7182E165-6EFF-4D4E-9294-4A7D10F37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0815" y="961345"/>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8" name="Picture 8">
              <a:extLst>
                <a:ext uri="{FF2B5EF4-FFF2-40B4-BE49-F238E27FC236}">
                  <a16:creationId xmlns:a16="http://schemas.microsoft.com/office/drawing/2014/main" id="{805DDE3F-A976-8D43-8648-B236D1EBE2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615" y="970870"/>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9" name="Rectangle 9">
              <a:extLst>
                <a:ext uri="{FF2B5EF4-FFF2-40B4-BE49-F238E27FC236}">
                  <a16:creationId xmlns:a16="http://schemas.microsoft.com/office/drawing/2014/main" id="{073FF20A-2D01-6843-88C9-118DBA1493FB}"/>
                </a:ext>
              </a:extLst>
            </p:cNvPr>
            <p:cNvSpPr>
              <a:spLocks noChangeArrowheads="1"/>
            </p:cNvSpPr>
            <p:nvPr/>
          </p:nvSpPr>
          <p:spPr bwMode="auto">
            <a:xfrm>
              <a:off x="993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0" name="Freeform 10">
              <a:extLst>
                <a:ext uri="{FF2B5EF4-FFF2-40B4-BE49-F238E27FC236}">
                  <a16:creationId xmlns:a16="http://schemas.microsoft.com/office/drawing/2014/main" id="{27B45D4E-AE7C-8C4E-94A9-7DD36E380B49}"/>
                </a:ext>
              </a:extLst>
            </p:cNvPr>
            <p:cNvSpPr>
              <a:spLocks/>
            </p:cNvSpPr>
            <p:nvPr/>
          </p:nvSpPr>
          <p:spPr bwMode="auto">
            <a:xfrm>
              <a:off x="1916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1" name="Rectangle 11">
              <a:extLst>
                <a:ext uri="{FF2B5EF4-FFF2-40B4-BE49-F238E27FC236}">
                  <a16:creationId xmlns:a16="http://schemas.microsoft.com/office/drawing/2014/main" id="{C7D446A8-4930-8E48-97EB-5FACF583AA4B}"/>
                </a:ext>
              </a:extLst>
            </p:cNvPr>
            <p:cNvSpPr>
              <a:spLocks noChangeArrowheads="1"/>
            </p:cNvSpPr>
            <p:nvPr/>
          </p:nvSpPr>
          <p:spPr bwMode="auto">
            <a:xfrm>
              <a:off x="731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2" name="Group 12">
              <a:extLst>
                <a:ext uri="{FF2B5EF4-FFF2-40B4-BE49-F238E27FC236}">
                  <a16:creationId xmlns:a16="http://schemas.microsoft.com/office/drawing/2014/main" id="{95B6CD2C-937A-514A-950F-FF242D37E3C4}"/>
                </a:ext>
              </a:extLst>
            </p:cNvPr>
            <p:cNvGrpSpPr>
              <a:grpSpLocks/>
            </p:cNvGrpSpPr>
            <p:nvPr/>
          </p:nvGrpSpPr>
          <p:grpSpPr bwMode="auto">
            <a:xfrm>
              <a:off x="1469265" y="3209245"/>
              <a:ext cx="933450" cy="771525"/>
              <a:chOff x="1974" y="2040"/>
              <a:chExt cx="588" cy="486"/>
            </a:xfrm>
          </p:grpSpPr>
          <p:sp>
            <p:nvSpPr>
              <p:cNvPr id="163" name="Rectangle 13">
                <a:extLst>
                  <a:ext uri="{FF2B5EF4-FFF2-40B4-BE49-F238E27FC236}">
                    <a16:creationId xmlns:a16="http://schemas.microsoft.com/office/drawing/2014/main" id="{E8551FCE-9CD2-894A-9735-A174CF82EBFC}"/>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4" name="Rectangle 14">
                <a:extLst>
                  <a:ext uri="{FF2B5EF4-FFF2-40B4-BE49-F238E27FC236}">
                    <a16:creationId xmlns:a16="http://schemas.microsoft.com/office/drawing/2014/main" id="{BE9F0304-E895-C744-ACB1-C8289CE4B524}"/>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65" name="Rectangle 15">
              <a:extLst>
                <a:ext uri="{FF2B5EF4-FFF2-40B4-BE49-F238E27FC236}">
                  <a16:creationId xmlns:a16="http://schemas.microsoft.com/office/drawing/2014/main" id="{607AC7BF-BB23-2949-BEB2-4518A1BEF494}"/>
                </a:ext>
              </a:extLst>
            </p:cNvPr>
            <p:cNvSpPr>
              <a:spLocks noChangeArrowheads="1"/>
            </p:cNvSpPr>
            <p:nvPr/>
          </p:nvSpPr>
          <p:spPr bwMode="auto">
            <a:xfrm>
              <a:off x="1307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6" name="Rectangle 16">
              <a:extLst>
                <a:ext uri="{FF2B5EF4-FFF2-40B4-BE49-F238E27FC236}">
                  <a16:creationId xmlns:a16="http://schemas.microsoft.com/office/drawing/2014/main" id="{BD01716E-E776-3144-8AA3-9B107FC88716}"/>
                </a:ext>
              </a:extLst>
            </p:cNvPr>
            <p:cNvSpPr>
              <a:spLocks noChangeArrowheads="1"/>
            </p:cNvSpPr>
            <p:nvPr/>
          </p:nvSpPr>
          <p:spPr bwMode="auto">
            <a:xfrm>
              <a:off x="2602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7" name="Group 17">
              <a:extLst>
                <a:ext uri="{FF2B5EF4-FFF2-40B4-BE49-F238E27FC236}">
                  <a16:creationId xmlns:a16="http://schemas.microsoft.com/office/drawing/2014/main" id="{FCA97E66-FD57-884F-B9AD-4CDEDC0051D3}"/>
                </a:ext>
              </a:extLst>
            </p:cNvPr>
            <p:cNvGrpSpPr>
              <a:grpSpLocks/>
            </p:cNvGrpSpPr>
            <p:nvPr/>
          </p:nvGrpSpPr>
          <p:grpSpPr bwMode="auto">
            <a:xfrm>
              <a:off x="2374140" y="3247345"/>
              <a:ext cx="1905000" cy="685800"/>
              <a:chOff x="2544" y="2064"/>
              <a:chExt cx="1200" cy="432"/>
            </a:xfrm>
          </p:grpSpPr>
          <p:sp>
            <p:nvSpPr>
              <p:cNvPr id="168" name="Freeform 18">
                <a:extLst>
                  <a:ext uri="{FF2B5EF4-FFF2-40B4-BE49-F238E27FC236}">
                    <a16:creationId xmlns:a16="http://schemas.microsoft.com/office/drawing/2014/main" id="{ACBB33E8-530F-854A-9846-3A9AFFC09729}"/>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9" name="Freeform 19">
                <a:extLst>
                  <a:ext uri="{FF2B5EF4-FFF2-40B4-BE49-F238E27FC236}">
                    <a16:creationId xmlns:a16="http://schemas.microsoft.com/office/drawing/2014/main" id="{E5F4E878-DF3D-504E-A8F9-306CC516CCA4}"/>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170" name="Rectangle 20">
              <a:extLst>
                <a:ext uri="{FF2B5EF4-FFF2-40B4-BE49-F238E27FC236}">
                  <a16:creationId xmlns:a16="http://schemas.microsoft.com/office/drawing/2014/main" id="{24A85F8B-6056-9B49-9BAE-59E34D930D83}"/>
                </a:ext>
              </a:extLst>
            </p:cNvPr>
            <p:cNvSpPr>
              <a:spLocks noChangeArrowheads="1"/>
            </p:cNvSpPr>
            <p:nvPr/>
          </p:nvSpPr>
          <p:spPr bwMode="auto">
            <a:xfrm>
              <a:off x="2413359" y="1152150"/>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1" name="Rectangle 11">
              <a:extLst>
                <a:ext uri="{FF2B5EF4-FFF2-40B4-BE49-F238E27FC236}">
                  <a16:creationId xmlns:a16="http://schemas.microsoft.com/office/drawing/2014/main" id="{13AB1D2F-E7D6-284A-9A64-B85DA0EC48D1}"/>
                </a:ext>
              </a:extLst>
            </p:cNvPr>
            <p:cNvSpPr>
              <a:spLocks noChangeArrowheads="1"/>
            </p:cNvSpPr>
            <p:nvPr/>
          </p:nvSpPr>
          <p:spPr bwMode="auto">
            <a:xfrm>
              <a:off x="1199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2" name="Rectangle 11">
              <a:extLst>
                <a:ext uri="{FF2B5EF4-FFF2-40B4-BE49-F238E27FC236}">
                  <a16:creationId xmlns:a16="http://schemas.microsoft.com/office/drawing/2014/main" id="{41115418-2880-0B41-880A-BE75A9012B85}"/>
                </a:ext>
              </a:extLst>
            </p:cNvPr>
            <p:cNvSpPr>
              <a:spLocks noChangeArrowheads="1"/>
            </p:cNvSpPr>
            <p:nvPr/>
          </p:nvSpPr>
          <p:spPr bwMode="auto">
            <a:xfrm>
              <a:off x="1682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3" name="Group 172">
              <a:extLst>
                <a:ext uri="{FF2B5EF4-FFF2-40B4-BE49-F238E27FC236}">
                  <a16:creationId xmlns:a16="http://schemas.microsoft.com/office/drawing/2014/main" id="{F6C043F1-2476-724C-AFAE-FC637B9B70D7}"/>
                </a:ext>
              </a:extLst>
            </p:cNvPr>
            <p:cNvGrpSpPr/>
            <p:nvPr/>
          </p:nvGrpSpPr>
          <p:grpSpPr>
            <a:xfrm>
              <a:off x="534750" y="3224368"/>
              <a:ext cx="1003255" cy="1164757"/>
              <a:chOff x="535021" y="3228295"/>
              <a:chExt cx="1003255" cy="1164757"/>
            </a:xfrm>
          </p:grpSpPr>
          <p:sp>
            <p:nvSpPr>
              <p:cNvPr id="174" name="TextBox 154">
                <a:extLst>
                  <a:ext uri="{FF2B5EF4-FFF2-40B4-BE49-F238E27FC236}">
                    <a16:creationId xmlns:a16="http://schemas.microsoft.com/office/drawing/2014/main" id="{4488FA40-3CFD-E243-8BF0-188D6CAD4E12}"/>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175" name="Straight Arrow Connector 174">
                <a:extLst>
                  <a:ext uri="{FF2B5EF4-FFF2-40B4-BE49-F238E27FC236}">
                    <a16:creationId xmlns:a16="http://schemas.microsoft.com/office/drawing/2014/main" id="{76A18019-52B3-D64A-B6E4-C7A9198E0B5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6" name="TextBox 154">
                <a:extLst>
                  <a:ext uri="{FF2B5EF4-FFF2-40B4-BE49-F238E27FC236}">
                    <a16:creationId xmlns:a16="http://schemas.microsoft.com/office/drawing/2014/main" id="{AC29088F-219C-2744-AD70-4309B7C54C7D}"/>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177" name="Straight Arrow Connector 176">
                <a:extLst>
                  <a:ext uri="{FF2B5EF4-FFF2-40B4-BE49-F238E27FC236}">
                    <a16:creationId xmlns:a16="http://schemas.microsoft.com/office/drawing/2014/main" id="{A924CEC4-9217-ED4D-A802-C1EC6718A8F7}"/>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8E38B6CB-CE7D-5F45-8993-27453AA11BB6}"/>
                </a:ext>
              </a:extLst>
            </p:cNvPr>
            <p:cNvGrpSpPr/>
            <p:nvPr/>
          </p:nvGrpSpPr>
          <p:grpSpPr>
            <a:xfrm>
              <a:off x="2885257" y="3247345"/>
              <a:ext cx="936683" cy="1114191"/>
              <a:chOff x="975667" y="3278861"/>
              <a:chExt cx="936683" cy="1114191"/>
            </a:xfrm>
          </p:grpSpPr>
          <p:sp>
            <p:nvSpPr>
              <p:cNvPr id="179" name="TextBox 154">
                <a:extLst>
                  <a:ext uri="{FF2B5EF4-FFF2-40B4-BE49-F238E27FC236}">
                    <a16:creationId xmlns:a16="http://schemas.microsoft.com/office/drawing/2014/main" id="{C805E87E-F345-E34D-988E-3D5B0F0E83D0}"/>
                  </a:ext>
                </a:extLst>
              </p:cNvPr>
              <p:cNvSpPr txBox="1">
                <a:spLocks noChangeArrowheads="1"/>
              </p:cNvSpPr>
              <p:nvPr/>
            </p:nvSpPr>
            <p:spPr bwMode="auto">
              <a:xfrm>
                <a:off x="1023873" y="337776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180" name="Straight Arrow Connector 179">
                <a:extLst>
                  <a:ext uri="{FF2B5EF4-FFF2-40B4-BE49-F238E27FC236}">
                    <a16:creationId xmlns:a16="http://schemas.microsoft.com/office/drawing/2014/main" id="{472F8109-75BA-DF4C-894C-FA2740730883}"/>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1" name="TextBox 154">
                <a:extLst>
                  <a:ext uri="{FF2B5EF4-FFF2-40B4-BE49-F238E27FC236}">
                    <a16:creationId xmlns:a16="http://schemas.microsoft.com/office/drawing/2014/main" id="{82742B0F-664C-DF40-8904-04EE23387362}"/>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182" name="Straight Arrow Connector 181">
                <a:extLst>
                  <a:ext uri="{FF2B5EF4-FFF2-40B4-BE49-F238E27FC236}">
                    <a16:creationId xmlns:a16="http://schemas.microsoft.com/office/drawing/2014/main" id="{5B4D8825-7480-044C-8497-35F958295E3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32C2C87A-4D9B-0842-8D64-98EB3BE51D17}"/>
                </a:ext>
              </a:extLst>
            </p:cNvPr>
            <p:cNvGrpSpPr/>
            <p:nvPr/>
          </p:nvGrpSpPr>
          <p:grpSpPr>
            <a:xfrm>
              <a:off x="331802" y="1471164"/>
              <a:ext cx="889549" cy="1079383"/>
              <a:chOff x="562503" y="3228295"/>
              <a:chExt cx="889549" cy="1079383"/>
            </a:xfrm>
          </p:grpSpPr>
          <p:sp>
            <p:nvSpPr>
              <p:cNvPr id="184" name="TextBox 154">
                <a:extLst>
                  <a:ext uri="{FF2B5EF4-FFF2-40B4-BE49-F238E27FC236}">
                    <a16:creationId xmlns:a16="http://schemas.microsoft.com/office/drawing/2014/main" id="{B13B19EE-5B9D-FC4F-AD84-4DF668D5A708}"/>
                  </a:ext>
                </a:extLst>
              </p:cNvPr>
              <p:cNvSpPr txBox="1">
                <a:spLocks noChangeArrowheads="1"/>
              </p:cNvSpPr>
              <p:nvPr/>
            </p:nvSpPr>
            <p:spPr bwMode="auto">
              <a:xfrm>
                <a:off x="562503" y="36322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185" name="Straight Arrow Connector 184">
                <a:extLst>
                  <a:ext uri="{FF2B5EF4-FFF2-40B4-BE49-F238E27FC236}">
                    <a16:creationId xmlns:a16="http://schemas.microsoft.com/office/drawing/2014/main" id="{461B6696-2CFF-D048-8DAC-4AC92DF474C5}"/>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54">
                <a:extLst>
                  <a:ext uri="{FF2B5EF4-FFF2-40B4-BE49-F238E27FC236}">
                    <a16:creationId xmlns:a16="http://schemas.microsoft.com/office/drawing/2014/main" id="{2EEEED9E-04AA-AA44-8C6D-DE5AE209F27B}"/>
                  </a:ext>
                </a:extLst>
              </p:cNvPr>
              <p:cNvSpPr txBox="1">
                <a:spLocks noChangeArrowheads="1"/>
              </p:cNvSpPr>
              <p:nvPr/>
            </p:nvSpPr>
            <p:spPr bwMode="auto">
              <a:xfrm>
                <a:off x="858220" y="3940966"/>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187" name="Straight Arrow Connector 186">
                <a:extLst>
                  <a:ext uri="{FF2B5EF4-FFF2-40B4-BE49-F238E27FC236}">
                    <a16:creationId xmlns:a16="http://schemas.microsoft.com/office/drawing/2014/main" id="{288EE107-DBAA-2940-B547-971669A5CC8C}"/>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E20E3CDB-5F62-7849-8DA3-121C3C498815}"/>
                </a:ext>
              </a:extLst>
            </p:cNvPr>
            <p:cNvGrpSpPr/>
            <p:nvPr/>
          </p:nvGrpSpPr>
          <p:grpSpPr>
            <a:xfrm>
              <a:off x="1977935" y="1152150"/>
              <a:ext cx="1392561" cy="1814973"/>
              <a:chOff x="535021" y="2578079"/>
              <a:chExt cx="1392561" cy="1814973"/>
            </a:xfrm>
          </p:grpSpPr>
          <p:sp>
            <p:nvSpPr>
              <p:cNvPr id="189" name="TextBox 154">
                <a:extLst>
                  <a:ext uri="{FF2B5EF4-FFF2-40B4-BE49-F238E27FC236}">
                    <a16:creationId xmlns:a16="http://schemas.microsoft.com/office/drawing/2014/main" id="{95456EA1-BA8A-B940-AE7D-7B575C9A65A8}"/>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190" name="Straight Arrow Connector 189">
                <a:extLst>
                  <a:ext uri="{FF2B5EF4-FFF2-40B4-BE49-F238E27FC236}">
                    <a16:creationId xmlns:a16="http://schemas.microsoft.com/office/drawing/2014/main" id="{8BAAA320-4495-674A-8D7F-F9A18B727682}"/>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1" name="TextBox 154">
                <a:extLst>
                  <a:ext uri="{FF2B5EF4-FFF2-40B4-BE49-F238E27FC236}">
                    <a16:creationId xmlns:a16="http://schemas.microsoft.com/office/drawing/2014/main" id="{1D3A1D8E-07FD-0040-B88C-93C79BF5EC96}"/>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192" name="Straight Arrow Connector 191">
                <a:extLst>
                  <a:ext uri="{FF2B5EF4-FFF2-40B4-BE49-F238E27FC236}">
                    <a16:creationId xmlns:a16="http://schemas.microsoft.com/office/drawing/2014/main" id="{CCD40B7E-2A6F-0845-86CA-E0A773CF93B2}"/>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93" name="Rectangle 20">
              <a:extLst>
                <a:ext uri="{FF2B5EF4-FFF2-40B4-BE49-F238E27FC236}">
                  <a16:creationId xmlns:a16="http://schemas.microsoft.com/office/drawing/2014/main" id="{0C830335-7079-EF42-B2DF-AFED53C632DE}"/>
                </a:ext>
              </a:extLst>
            </p:cNvPr>
            <p:cNvSpPr>
              <a:spLocks noChangeArrowheads="1"/>
            </p:cNvSpPr>
            <p:nvPr/>
          </p:nvSpPr>
          <p:spPr bwMode="auto">
            <a:xfrm>
              <a:off x="3341182" y="1166197"/>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8517924" y="4458359"/>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sp>
        <p:nvSpPr>
          <p:cNvPr id="197" name="Text Box 30">
            <a:extLst>
              <a:ext uri="{FF2B5EF4-FFF2-40B4-BE49-F238E27FC236}">
                <a16:creationId xmlns:a16="http://schemas.microsoft.com/office/drawing/2014/main" id="{ED9648C4-4689-7347-A4ED-C18065A8038C}"/>
              </a:ext>
            </a:extLst>
          </p:cNvPr>
          <p:cNvSpPr txBox="1">
            <a:spLocks noChangeArrowheads="1"/>
          </p:cNvSpPr>
          <p:nvPr/>
        </p:nvSpPr>
        <p:spPr bwMode="auto">
          <a:xfrm>
            <a:off x="1503201" y="5201545"/>
            <a:ext cx="1303562" cy="954107"/>
          </a:xfrm>
          <a:prstGeom prst="rect">
            <a:avLst/>
          </a:prstGeom>
          <a:noFill/>
          <a:ln w="12700">
            <a:noFill/>
            <a:miter lim="800000"/>
            <a:headEnd/>
            <a:tailEnd/>
          </a:ln>
          <a:effectLst/>
        </p:spPr>
        <p:txBody>
          <a:bodyPr wrap="none">
            <a:spAutoFit/>
          </a:bodyPr>
          <a:lstStyle/>
          <a:p>
            <a:pPr algn="ctr" eaLnBrk="0" hangingPunct="0">
              <a:defRPr/>
            </a:pPr>
            <a:r>
              <a:rPr lang="en-US" sz="2800" dirty="0">
                <a:latin typeface="+mn-lt"/>
              </a:rPr>
              <a:t>Escher</a:t>
            </a:r>
            <a:br>
              <a:rPr lang="en-US" sz="2800" dirty="0">
                <a:latin typeface="+mn-lt"/>
              </a:rPr>
            </a:br>
            <a:r>
              <a:rPr lang="en-US" sz="2800" dirty="0">
                <a:latin typeface="+mn-lt"/>
              </a:rPr>
              <a:t>Tiling</a:t>
            </a:r>
          </a:p>
        </p:txBody>
      </p:sp>
      <p:pic>
        <p:nvPicPr>
          <p:cNvPr id="198" name="Picture 32" descr="a482">
            <a:extLst>
              <a:ext uri="{FF2B5EF4-FFF2-40B4-BE49-F238E27FC236}">
                <a16:creationId xmlns:a16="http://schemas.microsoft.com/office/drawing/2014/main" id="{8300BE60-A983-584C-B7A6-F8DB5764A3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0223" y="4335800"/>
            <a:ext cx="29337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 name="Text Box 33">
            <a:extLst>
              <a:ext uri="{FF2B5EF4-FFF2-40B4-BE49-F238E27FC236}">
                <a16:creationId xmlns:a16="http://schemas.microsoft.com/office/drawing/2014/main" id="{7A74A782-5CA5-6C43-AD64-8AF6986948AB}"/>
              </a:ext>
            </a:extLst>
          </p:cNvPr>
          <p:cNvSpPr txBox="1">
            <a:spLocks noChangeArrowheads="1"/>
          </p:cNvSpPr>
          <p:nvPr/>
        </p:nvSpPr>
        <p:spPr bwMode="auto">
          <a:xfrm>
            <a:off x="9032433" y="5209357"/>
            <a:ext cx="1225015" cy="954107"/>
          </a:xfrm>
          <a:prstGeom prst="rect">
            <a:avLst/>
          </a:prstGeom>
          <a:noFill/>
          <a:ln w="12700">
            <a:noFill/>
            <a:miter lim="800000"/>
            <a:headEnd/>
            <a:tailEnd/>
          </a:ln>
          <a:effectLst/>
        </p:spPr>
        <p:txBody>
          <a:bodyPr wrap="none">
            <a:spAutoFit/>
          </a:bodyPr>
          <a:lstStyle/>
          <a:p>
            <a:pPr algn="ctr" eaLnBrk="0" hangingPunct="0">
              <a:defRPr/>
            </a:pPr>
            <a:r>
              <a:rPr lang="en-US" sz="2800" dirty="0">
                <a:latin typeface="+mn-lt"/>
              </a:rPr>
              <a:t>Kepler</a:t>
            </a:r>
            <a:br>
              <a:rPr lang="en-US" sz="2800" dirty="0">
                <a:latin typeface="+mn-lt"/>
              </a:rPr>
            </a:br>
            <a:r>
              <a:rPr lang="en-US" sz="2800" dirty="0">
                <a:latin typeface="+mn-lt"/>
              </a:rPr>
              <a:t>Tiling</a:t>
            </a:r>
          </a:p>
        </p:txBody>
      </p:sp>
      <p:sp>
        <p:nvSpPr>
          <p:cNvPr id="200" name="Rectangle 10">
            <a:extLst>
              <a:ext uri="{FF2B5EF4-FFF2-40B4-BE49-F238E27FC236}">
                <a16:creationId xmlns:a16="http://schemas.microsoft.com/office/drawing/2014/main" id="{BD9C0E2E-DF0D-4D4D-9CED-971E725BD249}"/>
              </a:ext>
            </a:extLst>
          </p:cNvPr>
          <p:cNvSpPr>
            <a:spLocks noChangeArrowheads="1"/>
          </p:cNvSpPr>
          <p:nvPr/>
        </p:nvSpPr>
        <p:spPr bwMode="auto">
          <a:xfrm rot="20367548">
            <a:off x="6906536" y="5131139"/>
            <a:ext cx="615950" cy="630237"/>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Arial" charset="0"/>
              <a:ea typeface="ＭＳ Ｐゴシック" charset="0"/>
            </a:endParaRPr>
          </a:p>
        </p:txBody>
      </p:sp>
      <p:sp>
        <p:nvSpPr>
          <p:cNvPr id="201" name="Freeform 11">
            <a:extLst>
              <a:ext uri="{FF2B5EF4-FFF2-40B4-BE49-F238E27FC236}">
                <a16:creationId xmlns:a16="http://schemas.microsoft.com/office/drawing/2014/main" id="{8712C119-9E9B-2948-99DD-D39FF1365728}"/>
              </a:ext>
            </a:extLst>
          </p:cNvPr>
          <p:cNvSpPr>
            <a:spLocks/>
          </p:cNvSpPr>
          <p:nvPr/>
        </p:nvSpPr>
        <p:spPr bwMode="auto">
          <a:xfrm>
            <a:off x="2876953" y="2635532"/>
            <a:ext cx="1244042" cy="1698028"/>
          </a:xfrm>
          <a:custGeom>
            <a:avLst/>
            <a:gdLst>
              <a:gd name="T0" fmla="*/ 2147483647 w 422"/>
              <a:gd name="T1" fmla="*/ 0 h 576"/>
              <a:gd name="T2" fmla="*/ 0 w 422"/>
              <a:gd name="T3" fmla="*/ 2147483647 h 576"/>
              <a:gd name="T4" fmla="*/ 2147483647 w 422"/>
              <a:gd name="T5" fmla="*/ 2147483647 h 576"/>
              <a:gd name="T6" fmla="*/ 2147483647 w 422"/>
              <a:gd name="T7" fmla="*/ 2147483647 h 576"/>
              <a:gd name="T8" fmla="*/ 2147483647 w 422"/>
              <a:gd name="T9" fmla="*/ 0 h 5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2" h="576">
                <a:moveTo>
                  <a:pt x="217" y="0"/>
                </a:moveTo>
                <a:lnTo>
                  <a:pt x="0" y="288"/>
                </a:lnTo>
                <a:lnTo>
                  <a:pt x="204" y="576"/>
                </a:lnTo>
                <a:lnTo>
                  <a:pt x="422" y="294"/>
                </a:lnTo>
                <a:lnTo>
                  <a:pt x="217" y="0"/>
                </a:lnTo>
                <a:close/>
              </a:path>
            </a:pathLst>
          </a:custGeom>
          <a:noFill/>
          <a:ln w="5715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p>
        </p:txBody>
      </p:sp>
      <p:sp>
        <p:nvSpPr>
          <p:cNvPr id="202" name="Text Box 4">
            <a:extLst>
              <a:ext uri="{FF2B5EF4-FFF2-40B4-BE49-F238E27FC236}">
                <a16:creationId xmlns:a16="http://schemas.microsoft.com/office/drawing/2014/main" id="{C2AC3957-5257-5741-97D3-FC54C8D8515C}"/>
              </a:ext>
            </a:extLst>
          </p:cNvPr>
          <p:cNvSpPr txBox="1">
            <a:spLocks noChangeArrowheads="1"/>
          </p:cNvSpPr>
          <p:nvPr/>
        </p:nvSpPr>
        <p:spPr bwMode="auto">
          <a:xfrm>
            <a:off x="4623652" y="3497503"/>
            <a:ext cx="6044348" cy="830997"/>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latin typeface="Comic Sans MS" panose="030F0902030302020204" pitchFamily="66" charset="0"/>
              </a:rPr>
              <a:t>Conversion into a Bravais lattice:</a:t>
            </a:r>
          </a:p>
          <a:p>
            <a:pPr marL="342900" indent="-342900" eaLnBrk="1" hangingPunct="1">
              <a:buFont typeface="Arial" panose="020B0604020202020204" pitchFamily="34" charset="0"/>
              <a:buChar char="•"/>
            </a:pPr>
            <a:r>
              <a:rPr lang="en-US" altLang="en-US" sz="1600" dirty="0">
                <a:latin typeface="Comic Sans MS" panose="030F0902030302020204" pitchFamily="66" charset="0"/>
              </a:rPr>
              <a:t>Combine complex components into a single repeated basis</a:t>
            </a:r>
          </a:p>
          <a:p>
            <a:pPr marL="342900" indent="-342900" eaLnBrk="1" hangingPunct="1">
              <a:buFont typeface="Arial" panose="020B0604020202020204" pitchFamily="34" charset="0"/>
              <a:buChar char="•"/>
            </a:pPr>
            <a:r>
              <a:rPr lang="en-US" altLang="en-US" sz="1600" dirty="0">
                <a:latin typeface="Comic Sans MS" panose="030F0902030302020204" pitchFamily="66" charset="0"/>
              </a:rPr>
              <a:t>Establish basis vectors</a:t>
            </a:r>
          </a:p>
        </p:txBody>
      </p:sp>
    </p:spTree>
    <p:extLst>
      <p:ext uri="{BB962C8B-B14F-4D97-AF65-F5344CB8AC3E}">
        <p14:creationId xmlns:p14="http://schemas.microsoft.com/office/powerpoint/2010/main" val="145665925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dissolve">
                                      <p:cBhvr>
                                        <p:cTn id="7" dur="500"/>
                                        <p:tgtEl>
                                          <p:spTgt spid="20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6"/>
                                        </p:tgtEl>
                                        <p:attrNameLst>
                                          <p:attrName>style.visibility</p:attrName>
                                        </p:attrNameLst>
                                      </p:cBhvr>
                                      <p:to>
                                        <p:strVal val="visible"/>
                                      </p:to>
                                    </p:set>
                                    <p:animEffect transition="in" filter="dissolve">
                                      <p:cBhvr>
                                        <p:cTn id="12" dur="500"/>
                                        <p:tgtEl>
                                          <p:spTgt spid="19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97"/>
                                        </p:tgtEl>
                                        <p:attrNameLst>
                                          <p:attrName>style.visibility</p:attrName>
                                        </p:attrNameLst>
                                      </p:cBhvr>
                                      <p:to>
                                        <p:strVal val="visible"/>
                                      </p:to>
                                    </p:set>
                                    <p:animEffect transition="in" filter="dissolve">
                                      <p:cBhvr>
                                        <p:cTn id="15" dur="500"/>
                                        <p:tgtEl>
                                          <p:spTgt spid="19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01"/>
                                        </p:tgtEl>
                                        <p:attrNameLst>
                                          <p:attrName>style.visibility</p:attrName>
                                        </p:attrNameLst>
                                      </p:cBhvr>
                                      <p:to>
                                        <p:strVal val="visible"/>
                                      </p:to>
                                    </p:set>
                                    <p:animEffect transition="in" filter="dissolve">
                                      <p:cBhvr>
                                        <p:cTn id="20" dur="5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p:bldP spid="200" grpId="0" animBg="1"/>
      <p:bldP spid="20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Non-Periodic Repeated Cells</a:t>
            </a:r>
            <a:br>
              <a:rPr lang="en-US" altLang="en-US" dirty="0">
                <a:ea typeface="ＭＳ Ｐゴシック" panose="020B0600070205080204" pitchFamily="34" charset="-128"/>
              </a:rPr>
            </a:br>
            <a:r>
              <a:rPr lang="en-US" altLang="en-US" dirty="0">
                <a:ea typeface="ＭＳ Ｐゴシック" panose="020B0600070205080204" pitchFamily="34" charset="-128"/>
              </a:rPr>
              <a:t>NOT a Bravais Lattice</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055942" y="8479620"/>
          <a:ext cx="3176587" cy="758825"/>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5942" y="8479620"/>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76425" y="7357577"/>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76425" y="6943420"/>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76425" y="7742807"/>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3" name="Group 2">
            <a:extLst>
              <a:ext uri="{FF2B5EF4-FFF2-40B4-BE49-F238E27FC236}">
                <a16:creationId xmlns:a16="http://schemas.microsoft.com/office/drawing/2014/main" id="{BDFA85D9-A7CA-924F-B0B9-FD7D3F299424}"/>
              </a:ext>
            </a:extLst>
          </p:cNvPr>
          <p:cNvGrpSpPr/>
          <p:nvPr/>
        </p:nvGrpSpPr>
        <p:grpSpPr>
          <a:xfrm>
            <a:off x="-4951234" y="827336"/>
            <a:ext cx="4886325" cy="3581400"/>
            <a:chOff x="78615" y="961345"/>
            <a:chExt cx="4886325" cy="3581400"/>
          </a:xfrm>
        </p:grpSpPr>
        <p:pic>
          <p:nvPicPr>
            <p:cNvPr id="154" name="Picture 4">
              <a:extLst>
                <a:ext uri="{FF2B5EF4-FFF2-40B4-BE49-F238E27FC236}">
                  <a16:creationId xmlns:a16="http://schemas.microsoft.com/office/drawing/2014/main" id="{7182E165-6EFF-4D4E-9294-4A7D10F370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0815" y="961345"/>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8" name="Picture 8">
              <a:extLst>
                <a:ext uri="{FF2B5EF4-FFF2-40B4-BE49-F238E27FC236}">
                  <a16:creationId xmlns:a16="http://schemas.microsoft.com/office/drawing/2014/main" id="{805DDE3F-A976-8D43-8648-B236D1EBE2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15" y="970870"/>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9" name="Rectangle 9">
              <a:extLst>
                <a:ext uri="{FF2B5EF4-FFF2-40B4-BE49-F238E27FC236}">
                  <a16:creationId xmlns:a16="http://schemas.microsoft.com/office/drawing/2014/main" id="{073FF20A-2D01-6843-88C9-118DBA1493FB}"/>
                </a:ext>
              </a:extLst>
            </p:cNvPr>
            <p:cNvSpPr>
              <a:spLocks noChangeArrowheads="1"/>
            </p:cNvSpPr>
            <p:nvPr/>
          </p:nvSpPr>
          <p:spPr bwMode="auto">
            <a:xfrm>
              <a:off x="993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0" name="Freeform 10">
              <a:extLst>
                <a:ext uri="{FF2B5EF4-FFF2-40B4-BE49-F238E27FC236}">
                  <a16:creationId xmlns:a16="http://schemas.microsoft.com/office/drawing/2014/main" id="{27B45D4E-AE7C-8C4E-94A9-7DD36E380B49}"/>
                </a:ext>
              </a:extLst>
            </p:cNvPr>
            <p:cNvSpPr>
              <a:spLocks/>
            </p:cNvSpPr>
            <p:nvPr/>
          </p:nvSpPr>
          <p:spPr bwMode="auto">
            <a:xfrm>
              <a:off x="1916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1" name="Rectangle 11">
              <a:extLst>
                <a:ext uri="{FF2B5EF4-FFF2-40B4-BE49-F238E27FC236}">
                  <a16:creationId xmlns:a16="http://schemas.microsoft.com/office/drawing/2014/main" id="{C7D446A8-4930-8E48-97EB-5FACF583AA4B}"/>
                </a:ext>
              </a:extLst>
            </p:cNvPr>
            <p:cNvSpPr>
              <a:spLocks noChangeArrowheads="1"/>
            </p:cNvSpPr>
            <p:nvPr/>
          </p:nvSpPr>
          <p:spPr bwMode="auto">
            <a:xfrm>
              <a:off x="731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2" name="Group 12">
              <a:extLst>
                <a:ext uri="{FF2B5EF4-FFF2-40B4-BE49-F238E27FC236}">
                  <a16:creationId xmlns:a16="http://schemas.microsoft.com/office/drawing/2014/main" id="{95B6CD2C-937A-514A-950F-FF242D37E3C4}"/>
                </a:ext>
              </a:extLst>
            </p:cNvPr>
            <p:cNvGrpSpPr>
              <a:grpSpLocks/>
            </p:cNvGrpSpPr>
            <p:nvPr/>
          </p:nvGrpSpPr>
          <p:grpSpPr bwMode="auto">
            <a:xfrm>
              <a:off x="1469265" y="3209245"/>
              <a:ext cx="933450" cy="771525"/>
              <a:chOff x="1974" y="2040"/>
              <a:chExt cx="588" cy="486"/>
            </a:xfrm>
          </p:grpSpPr>
          <p:sp>
            <p:nvSpPr>
              <p:cNvPr id="163" name="Rectangle 13">
                <a:extLst>
                  <a:ext uri="{FF2B5EF4-FFF2-40B4-BE49-F238E27FC236}">
                    <a16:creationId xmlns:a16="http://schemas.microsoft.com/office/drawing/2014/main" id="{E8551FCE-9CD2-894A-9735-A174CF82EBFC}"/>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4" name="Rectangle 14">
                <a:extLst>
                  <a:ext uri="{FF2B5EF4-FFF2-40B4-BE49-F238E27FC236}">
                    <a16:creationId xmlns:a16="http://schemas.microsoft.com/office/drawing/2014/main" id="{BE9F0304-E895-C744-ACB1-C8289CE4B524}"/>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65" name="Rectangle 15">
              <a:extLst>
                <a:ext uri="{FF2B5EF4-FFF2-40B4-BE49-F238E27FC236}">
                  <a16:creationId xmlns:a16="http://schemas.microsoft.com/office/drawing/2014/main" id="{607AC7BF-BB23-2949-BEB2-4518A1BEF494}"/>
                </a:ext>
              </a:extLst>
            </p:cNvPr>
            <p:cNvSpPr>
              <a:spLocks noChangeArrowheads="1"/>
            </p:cNvSpPr>
            <p:nvPr/>
          </p:nvSpPr>
          <p:spPr bwMode="auto">
            <a:xfrm>
              <a:off x="1307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6" name="Rectangle 16">
              <a:extLst>
                <a:ext uri="{FF2B5EF4-FFF2-40B4-BE49-F238E27FC236}">
                  <a16:creationId xmlns:a16="http://schemas.microsoft.com/office/drawing/2014/main" id="{BD01716E-E776-3144-8AA3-9B107FC88716}"/>
                </a:ext>
              </a:extLst>
            </p:cNvPr>
            <p:cNvSpPr>
              <a:spLocks noChangeArrowheads="1"/>
            </p:cNvSpPr>
            <p:nvPr/>
          </p:nvSpPr>
          <p:spPr bwMode="auto">
            <a:xfrm>
              <a:off x="2602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7" name="Group 17">
              <a:extLst>
                <a:ext uri="{FF2B5EF4-FFF2-40B4-BE49-F238E27FC236}">
                  <a16:creationId xmlns:a16="http://schemas.microsoft.com/office/drawing/2014/main" id="{FCA97E66-FD57-884F-B9AD-4CDEDC0051D3}"/>
                </a:ext>
              </a:extLst>
            </p:cNvPr>
            <p:cNvGrpSpPr>
              <a:grpSpLocks/>
            </p:cNvGrpSpPr>
            <p:nvPr/>
          </p:nvGrpSpPr>
          <p:grpSpPr bwMode="auto">
            <a:xfrm>
              <a:off x="2374140" y="3247345"/>
              <a:ext cx="1905000" cy="685800"/>
              <a:chOff x="2544" y="2064"/>
              <a:chExt cx="1200" cy="432"/>
            </a:xfrm>
          </p:grpSpPr>
          <p:sp>
            <p:nvSpPr>
              <p:cNvPr id="168" name="Freeform 18">
                <a:extLst>
                  <a:ext uri="{FF2B5EF4-FFF2-40B4-BE49-F238E27FC236}">
                    <a16:creationId xmlns:a16="http://schemas.microsoft.com/office/drawing/2014/main" id="{ACBB33E8-530F-854A-9846-3A9AFFC09729}"/>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9" name="Freeform 19">
                <a:extLst>
                  <a:ext uri="{FF2B5EF4-FFF2-40B4-BE49-F238E27FC236}">
                    <a16:creationId xmlns:a16="http://schemas.microsoft.com/office/drawing/2014/main" id="{E5F4E878-DF3D-504E-A8F9-306CC516CCA4}"/>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170" name="Rectangle 20">
              <a:extLst>
                <a:ext uri="{FF2B5EF4-FFF2-40B4-BE49-F238E27FC236}">
                  <a16:creationId xmlns:a16="http://schemas.microsoft.com/office/drawing/2014/main" id="{24A85F8B-6056-9B49-9BAE-59E34D930D83}"/>
                </a:ext>
              </a:extLst>
            </p:cNvPr>
            <p:cNvSpPr>
              <a:spLocks noChangeArrowheads="1"/>
            </p:cNvSpPr>
            <p:nvPr/>
          </p:nvSpPr>
          <p:spPr bwMode="auto">
            <a:xfrm>
              <a:off x="2413359" y="1152150"/>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1" name="Rectangle 11">
              <a:extLst>
                <a:ext uri="{FF2B5EF4-FFF2-40B4-BE49-F238E27FC236}">
                  <a16:creationId xmlns:a16="http://schemas.microsoft.com/office/drawing/2014/main" id="{13AB1D2F-E7D6-284A-9A64-B85DA0EC48D1}"/>
                </a:ext>
              </a:extLst>
            </p:cNvPr>
            <p:cNvSpPr>
              <a:spLocks noChangeArrowheads="1"/>
            </p:cNvSpPr>
            <p:nvPr/>
          </p:nvSpPr>
          <p:spPr bwMode="auto">
            <a:xfrm>
              <a:off x="1199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2" name="Rectangle 11">
              <a:extLst>
                <a:ext uri="{FF2B5EF4-FFF2-40B4-BE49-F238E27FC236}">
                  <a16:creationId xmlns:a16="http://schemas.microsoft.com/office/drawing/2014/main" id="{41115418-2880-0B41-880A-BE75A9012B85}"/>
                </a:ext>
              </a:extLst>
            </p:cNvPr>
            <p:cNvSpPr>
              <a:spLocks noChangeArrowheads="1"/>
            </p:cNvSpPr>
            <p:nvPr/>
          </p:nvSpPr>
          <p:spPr bwMode="auto">
            <a:xfrm>
              <a:off x="1682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3" name="Group 172">
              <a:extLst>
                <a:ext uri="{FF2B5EF4-FFF2-40B4-BE49-F238E27FC236}">
                  <a16:creationId xmlns:a16="http://schemas.microsoft.com/office/drawing/2014/main" id="{F6C043F1-2476-724C-AFAE-FC637B9B70D7}"/>
                </a:ext>
              </a:extLst>
            </p:cNvPr>
            <p:cNvGrpSpPr/>
            <p:nvPr/>
          </p:nvGrpSpPr>
          <p:grpSpPr>
            <a:xfrm>
              <a:off x="534750" y="3224368"/>
              <a:ext cx="1003255" cy="1164757"/>
              <a:chOff x="535021" y="3228295"/>
              <a:chExt cx="1003255" cy="1164757"/>
            </a:xfrm>
          </p:grpSpPr>
          <p:sp>
            <p:nvSpPr>
              <p:cNvPr id="174" name="TextBox 154">
                <a:extLst>
                  <a:ext uri="{FF2B5EF4-FFF2-40B4-BE49-F238E27FC236}">
                    <a16:creationId xmlns:a16="http://schemas.microsoft.com/office/drawing/2014/main" id="{4488FA40-3CFD-E243-8BF0-188D6CAD4E12}"/>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175" name="Straight Arrow Connector 174">
                <a:extLst>
                  <a:ext uri="{FF2B5EF4-FFF2-40B4-BE49-F238E27FC236}">
                    <a16:creationId xmlns:a16="http://schemas.microsoft.com/office/drawing/2014/main" id="{76A18019-52B3-D64A-B6E4-C7A9198E0B5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6" name="TextBox 154">
                <a:extLst>
                  <a:ext uri="{FF2B5EF4-FFF2-40B4-BE49-F238E27FC236}">
                    <a16:creationId xmlns:a16="http://schemas.microsoft.com/office/drawing/2014/main" id="{AC29088F-219C-2744-AD70-4309B7C54C7D}"/>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177" name="Straight Arrow Connector 176">
                <a:extLst>
                  <a:ext uri="{FF2B5EF4-FFF2-40B4-BE49-F238E27FC236}">
                    <a16:creationId xmlns:a16="http://schemas.microsoft.com/office/drawing/2014/main" id="{A924CEC4-9217-ED4D-A802-C1EC6718A8F7}"/>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8E38B6CB-CE7D-5F45-8993-27453AA11BB6}"/>
                </a:ext>
              </a:extLst>
            </p:cNvPr>
            <p:cNvGrpSpPr/>
            <p:nvPr/>
          </p:nvGrpSpPr>
          <p:grpSpPr>
            <a:xfrm>
              <a:off x="2885257" y="3247345"/>
              <a:ext cx="936683" cy="1114191"/>
              <a:chOff x="975667" y="3278861"/>
              <a:chExt cx="936683" cy="1114191"/>
            </a:xfrm>
          </p:grpSpPr>
          <p:sp>
            <p:nvSpPr>
              <p:cNvPr id="179" name="TextBox 154">
                <a:extLst>
                  <a:ext uri="{FF2B5EF4-FFF2-40B4-BE49-F238E27FC236}">
                    <a16:creationId xmlns:a16="http://schemas.microsoft.com/office/drawing/2014/main" id="{C805E87E-F345-E34D-988E-3D5B0F0E83D0}"/>
                  </a:ext>
                </a:extLst>
              </p:cNvPr>
              <p:cNvSpPr txBox="1">
                <a:spLocks noChangeArrowheads="1"/>
              </p:cNvSpPr>
              <p:nvPr/>
            </p:nvSpPr>
            <p:spPr bwMode="auto">
              <a:xfrm>
                <a:off x="1023873" y="337776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180" name="Straight Arrow Connector 179">
                <a:extLst>
                  <a:ext uri="{FF2B5EF4-FFF2-40B4-BE49-F238E27FC236}">
                    <a16:creationId xmlns:a16="http://schemas.microsoft.com/office/drawing/2014/main" id="{472F8109-75BA-DF4C-894C-FA2740730883}"/>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1" name="TextBox 154">
                <a:extLst>
                  <a:ext uri="{FF2B5EF4-FFF2-40B4-BE49-F238E27FC236}">
                    <a16:creationId xmlns:a16="http://schemas.microsoft.com/office/drawing/2014/main" id="{82742B0F-664C-DF40-8904-04EE23387362}"/>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182" name="Straight Arrow Connector 181">
                <a:extLst>
                  <a:ext uri="{FF2B5EF4-FFF2-40B4-BE49-F238E27FC236}">
                    <a16:creationId xmlns:a16="http://schemas.microsoft.com/office/drawing/2014/main" id="{5B4D8825-7480-044C-8497-35F958295E3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32C2C87A-4D9B-0842-8D64-98EB3BE51D17}"/>
                </a:ext>
              </a:extLst>
            </p:cNvPr>
            <p:cNvGrpSpPr/>
            <p:nvPr/>
          </p:nvGrpSpPr>
          <p:grpSpPr>
            <a:xfrm>
              <a:off x="331802" y="1471164"/>
              <a:ext cx="889549" cy="1079383"/>
              <a:chOff x="562503" y="3228295"/>
              <a:chExt cx="889549" cy="1079383"/>
            </a:xfrm>
          </p:grpSpPr>
          <p:sp>
            <p:nvSpPr>
              <p:cNvPr id="184" name="TextBox 154">
                <a:extLst>
                  <a:ext uri="{FF2B5EF4-FFF2-40B4-BE49-F238E27FC236}">
                    <a16:creationId xmlns:a16="http://schemas.microsoft.com/office/drawing/2014/main" id="{B13B19EE-5B9D-FC4F-AD84-4DF668D5A708}"/>
                  </a:ext>
                </a:extLst>
              </p:cNvPr>
              <p:cNvSpPr txBox="1">
                <a:spLocks noChangeArrowheads="1"/>
              </p:cNvSpPr>
              <p:nvPr/>
            </p:nvSpPr>
            <p:spPr bwMode="auto">
              <a:xfrm>
                <a:off x="562503" y="36322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185" name="Straight Arrow Connector 184">
                <a:extLst>
                  <a:ext uri="{FF2B5EF4-FFF2-40B4-BE49-F238E27FC236}">
                    <a16:creationId xmlns:a16="http://schemas.microsoft.com/office/drawing/2014/main" id="{461B6696-2CFF-D048-8DAC-4AC92DF474C5}"/>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54">
                <a:extLst>
                  <a:ext uri="{FF2B5EF4-FFF2-40B4-BE49-F238E27FC236}">
                    <a16:creationId xmlns:a16="http://schemas.microsoft.com/office/drawing/2014/main" id="{2EEEED9E-04AA-AA44-8C6D-DE5AE209F27B}"/>
                  </a:ext>
                </a:extLst>
              </p:cNvPr>
              <p:cNvSpPr txBox="1">
                <a:spLocks noChangeArrowheads="1"/>
              </p:cNvSpPr>
              <p:nvPr/>
            </p:nvSpPr>
            <p:spPr bwMode="auto">
              <a:xfrm>
                <a:off x="858220" y="3940966"/>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187" name="Straight Arrow Connector 186">
                <a:extLst>
                  <a:ext uri="{FF2B5EF4-FFF2-40B4-BE49-F238E27FC236}">
                    <a16:creationId xmlns:a16="http://schemas.microsoft.com/office/drawing/2014/main" id="{288EE107-DBAA-2940-B547-971669A5CC8C}"/>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E20E3CDB-5F62-7849-8DA3-121C3C498815}"/>
                </a:ext>
              </a:extLst>
            </p:cNvPr>
            <p:cNvGrpSpPr/>
            <p:nvPr/>
          </p:nvGrpSpPr>
          <p:grpSpPr>
            <a:xfrm>
              <a:off x="1977935" y="1152150"/>
              <a:ext cx="1392561" cy="1814973"/>
              <a:chOff x="535021" y="2578079"/>
              <a:chExt cx="1392561" cy="1814973"/>
            </a:xfrm>
          </p:grpSpPr>
          <p:sp>
            <p:nvSpPr>
              <p:cNvPr id="189" name="TextBox 154">
                <a:extLst>
                  <a:ext uri="{FF2B5EF4-FFF2-40B4-BE49-F238E27FC236}">
                    <a16:creationId xmlns:a16="http://schemas.microsoft.com/office/drawing/2014/main" id="{95456EA1-BA8A-B940-AE7D-7B575C9A65A8}"/>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190" name="Straight Arrow Connector 189">
                <a:extLst>
                  <a:ext uri="{FF2B5EF4-FFF2-40B4-BE49-F238E27FC236}">
                    <a16:creationId xmlns:a16="http://schemas.microsoft.com/office/drawing/2014/main" id="{8BAAA320-4495-674A-8D7F-F9A18B727682}"/>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1" name="TextBox 154">
                <a:extLst>
                  <a:ext uri="{FF2B5EF4-FFF2-40B4-BE49-F238E27FC236}">
                    <a16:creationId xmlns:a16="http://schemas.microsoft.com/office/drawing/2014/main" id="{1D3A1D8E-07FD-0040-B88C-93C79BF5EC96}"/>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192" name="Straight Arrow Connector 191">
                <a:extLst>
                  <a:ext uri="{FF2B5EF4-FFF2-40B4-BE49-F238E27FC236}">
                    <a16:creationId xmlns:a16="http://schemas.microsoft.com/office/drawing/2014/main" id="{CCD40B7E-2A6F-0845-86CA-E0A773CF93B2}"/>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93" name="Rectangle 20">
              <a:extLst>
                <a:ext uri="{FF2B5EF4-FFF2-40B4-BE49-F238E27FC236}">
                  <a16:creationId xmlns:a16="http://schemas.microsoft.com/office/drawing/2014/main" id="{0C830335-7079-EF42-B2DF-AFED53C632DE}"/>
                </a:ext>
              </a:extLst>
            </p:cNvPr>
            <p:cNvSpPr>
              <a:spLocks noChangeArrowheads="1"/>
            </p:cNvSpPr>
            <p:nvPr/>
          </p:nvSpPr>
          <p:spPr bwMode="auto">
            <a:xfrm>
              <a:off x="3341182" y="1166197"/>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8517924" y="4458359"/>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9646142" y="787228"/>
            <a:ext cx="1841845" cy="473241"/>
            <a:chOff x="3327" y="1296"/>
            <a:chExt cx="3783"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1800"/>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2707" cy="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5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9669508" y="1286537"/>
            <a:ext cx="1579052" cy="572987"/>
            <a:chOff x="3381" y="2473"/>
            <a:chExt cx="3194" cy="1159"/>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2150" cy="872"/>
            </a:xfrm>
            <a:prstGeom prst="rect">
              <a:avLst/>
            </a:prstGeom>
            <a:noFill/>
            <a:ln w="9525">
              <a:noFill/>
              <a:miter lim="800000"/>
              <a:headEnd/>
              <a:tailEnd/>
            </a:ln>
            <a:effectLst/>
          </p:spPr>
          <p:txBody>
            <a:bodyPr wrap="none">
              <a:spAutoFit/>
            </a:bodyPr>
            <a:lstStyle/>
            <a:p>
              <a:pPr>
                <a:defRPr/>
              </a:pPr>
              <a:r>
                <a:rPr lang="en-US" sz="1100" dirty="0" err="1">
                  <a:latin typeface="+mn-lt"/>
                </a:rPr>
                <a:t>Bravais</a:t>
              </a:r>
              <a:r>
                <a:rPr lang="en-US" sz="1100" dirty="0">
                  <a:latin typeface="+mn-lt"/>
                </a:rPr>
                <a:t> lattice</a:t>
              </a:r>
            </a:p>
            <a:p>
              <a:pPr>
                <a:defRPr/>
              </a:pPr>
              <a:r>
                <a:rPr lang="en-US" sz="11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9066712" y="918127"/>
            <a:ext cx="248336" cy="161811"/>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9246502" y="997908"/>
            <a:ext cx="248336" cy="161811"/>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9067836" y="1079938"/>
            <a:ext cx="248336" cy="162935"/>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8889169" y="1001280"/>
            <a:ext cx="248336" cy="161811"/>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9245379" y="837221"/>
            <a:ext cx="248336" cy="161811"/>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9119163" y="678219"/>
            <a:ext cx="184731" cy="276999"/>
          </a:xfrm>
          <a:prstGeom prst="rect">
            <a:avLst/>
          </a:prstGeom>
          <a:noFill/>
          <a:ln w="9525">
            <a:noFill/>
            <a:miter lim="800000"/>
            <a:headEnd/>
            <a:tailEnd/>
          </a:ln>
          <a:effectLst/>
        </p:spPr>
        <p:txBody>
          <a:bodyPr wrap="none">
            <a:spAutoFit/>
          </a:bodyPr>
          <a:lstStyle/>
          <a:p>
            <a:pPr algn="ctr">
              <a:defRPr/>
            </a:pPr>
            <a:endParaRPr lang="en-US" sz="1200" dirty="0">
              <a:solidFill>
                <a:srgbClr val="C00000"/>
              </a:solidFill>
              <a:latin typeface="+mn-lt"/>
            </a:endParaRP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9121773" y="1066453"/>
            <a:ext cx="26968" cy="26968"/>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9297068" y="985547"/>
            <a:ext cx="26968" cy="26968"/>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9297068" y="1147358"/>
            <a:ext cx="26968" cy="26968"/>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9229647" y="1066453"/>
            <a:ext cx="26968" cy="26968"/>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9054351" y="1147358"/>
            <a:ext cx="26968" cy="26968"/>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9229647" y="904642"/>
            <a:ext cx="26968" cy="26968"/>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9404943" y="985547"/>
            <a:ext cx="26968" cy="26968"/>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9121773" y="904642"/>
            <a:ext cx="26968" cy="26968"/>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9054351" y="985547"/>
            <a:ext cx="26968" cy="26968"/>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8946477" y="985547"/>
            <a:ext cx="26968" cy="26968"/>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9229647" y="1228264"/>
            <a:ext cx="26968" cy="26968"/>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9121773" y="1228264"/>
            <a:ext cx="26968" cy="26968"/>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8946477" y="1147358"/>
            <a:ext cx="26968" cy="26968"/>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9416180" y="1138369"/>
            <a:ext cx="26968" cy="26968"/>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200"/>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9048313" y="835676"/>
            <a:ext cx="83153" cy="8174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9247626" y="1248491"/>
            <a:ext cx="32868" cy="33711"/>
          </a:xfrm>
          <a:prstGeom prst="line">
            <a:avLst/>
          </a:prstGeom>
        </p:spPr>
        <p:style>
          <a:lnRef idx="1">
            <a:schemeClr val="accent1"/>
          </a:lnRef>
          <a:fillRef idx="0">
            <a:schemeClr val="accent1"/>
          </a:fillRef>
          <a:effectRef idx="0">
            <a:schemeClr val="accent1"/>
          </a:effectRef>
          <a:fontRef idx="minor">
            <a:schemeClr val="tx1"/>
          </a:fontRef>
        </p:style>
      </p:cxn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861840" y="1321817"/>
            <a:ext cx="680861" cy="499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 name="Picture 32" descr="a482">
            <a:extLst>
              <a:ext uri="{FF2B5EF4-FFF2-40B4-BE49-F238E27FC236}">
                <a16:creationId xmlns:a16="http://schemas.microsoft.com/office/drawing/2014/main" id="{8300BE60-A983-584C-B7A6-F8DB5764A3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0770" y="896328"/>
            <a:ext cx="850616" cy="85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 name="Rectangle 10">
            <a:extLst>
              <a:ext uri="{FF2B5EF4-FFF2-40B4-BE49-F238E27FC236}">
                <a16:creationId xmlns:a16="http://schemas.microsoft.com/office/drawing/2014/main" id="{BD9C0E2E-DF0D-4D4D-9CED-971E725BD249}"/>
              </a:ext>
            </a:extLst>
          </p:cNvPr>
          <p:cNvSpPr>
            <a:spLocks noChangeArrowheads="1"/>
          </p:cNvSpPr>
          <p:nvPr/>
        </p:nvSpPr>
        <p:spPr bwMode="auto">
          <a:xfrm rot="20367548">
            <a:off x="8253849" y="1126935"/>
            <a:ext cx="178593" cy="182735"/>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sz="1800">
              <a:latin typeface="Arial" charset="0"/>
              <a:ea typeface="ＭＳ Ｐゴシック" charset="0"/>
            </a:endParaRPr>
          </a:p>
        </p:txBody>
      </p:sp>
      <p:pic>
        <p:nvPicPr>
          <p:cNvPr id="196" name="Picture 27">
            <a:extLst>
              <a:ext uri="{FF2B5EF4-FFF2-40B4-BE49-F238E27FC236}">
                <a16:creationId xmlns:a16="http://schemas.microsoft.com/office/drawing/2014/main" id="{A89C7935-30B9-C149-A33C-D1794DF78198}"/>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164366" y="809276"/>
            <a:ext cx="731530" cy="992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1" name="Freeform 11">
            <a:extLst>
              <a:ext uri="{FF2B5EF4-FFF2-40B4-BE49-F238E27FC236}">
                <a16:creationId xmlns:a16="http://schemas.microsoft.com/office/drawing/2014/main" id="{8712C119-9E9B-2948-99DD-D39FF1365728}"/>
              </a:ext>
            </a:extLst>
          </p:cNvPr>
          <p:cNvSpPr>
            <a:spLocks/>
          </p:cNvSpPr>
          <p:nvPr/>
        </p:nvSpPr>
        <p:spPr bwMode="auto">
          <a:xfrm>
            <a:off x="7415024" y="1152450"/>
            <a:ext cx="226989" cy="309824"/>
          </a:xfrm>
          <a:custGeom>
            <a:avLst/>
            <a:gdLst>
              <a:gd name="T0" fmla="*/ 2147483647 w 422"/>
              <a:gd name="T1" fmla="*/ 0 h 576"/>
              <a:gd name="T2" fmla="*/ 0 w 422"/>
              <a:gd name="T3" fmla="*/ 2147483647 h 576"/>
              <a:gd name="T4" fmla="*/ 2147483647 w 422"/>
              <a:gd name="T5" fmla="*/ 2147483647 h 576"/>
              <a:gd name="T6" fmla="*/ 2147483647 w 422"/>
              <a:gd name="T7" fmla="*/ 2147483647 h 576"/>
              <a:gd name="T8" fmla="*/ 2147483647 w 422"/>
              <a:gd name="T9" fmla="*/ 0 h 5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2" h="576">
                <a:moveTo>
                  <a:pt x="217" y="0"/>
                </a:moveTo>
                <a:lnTo>
                  <a:pt x="0" y="288"/>
                </a:lnTo>
                <a:lnTo>
                  <a:pt x="204" y="576"/>
                </a:lnTo>
                <a:lnTo>
                  <a:pt x="422" y="294"/>
                </a:lnTo>
                <a:lnTo>
                  <a:pt x="217" y="0"/>
                </a:lnTo>
                <a:close/>
              </a:path>
            </a:pathLst>
          </a:custGeom>
          <a:noFill/>
          <a:ln w="5715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sz="1800"/>
          </a:p>
        </p:txBody>
      </p:sp>
      <p:sp>
        <p:nvSpPr>
          <p:cNvPr id="202" name="Text Box 4">
            <a:extLst>
              <a:ext uri="{FF2B5EF4-FFF2-40B4-BE49-F238E27FC236}">
                <a16:creationId xmlns:a16="http://schemas.microsoft.com/office/drawing/2014/main" id="{C2AC3957-5257-5741-97D3-FC54C8D8515C}"/>
              </a:ext>
            </a:extLst>
          </p:cNvPr>
          <p:cNvSpPr txBox="1">
            <a:spLocks noChangeArrowheads="1"/>
          </p:cNvSpPr>
          <p:nvPr/>
        </p:nvSpPr>
        <p:spPr bwMode="auto">
          <a:xfrm>
            <a:off x="12637286" y="2622798"/>
            <a:ext cx="5724150" cy="738664"/>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dirty="0">
                <a:latin typeface="Comic Sans MS" panose="030F0902030302020204" pitchFamily="66" charset="0"/>
              </a:rPr>
              <a:t>Conversion into a Bravais lattice:</a:t>
            </a:r>
          </a:p>
          <a:p>
            <a:pPr marL="342900" indent="-342900" eaLnBrk="1" hangingPunct="1">
              <a:buFont typeface="Arial" panose="020B0604020202020204" pitchFamily="34" charset="0"/>
              <a:buChar char="•"/>
            </a:pPr>
            <a:r>
              <a:rPr lang="en-US" altLang="en-US" sz="1400" dirty="0">
                <a:latin typeface="Comic Sans MS" panose="030F0902030302020204" pitchFamily="66" charset="0"/>
              </a:rPr>
              <a:t>Combine complex components into a single repeated basis</a:t>
            </a:r>
          </a:p>
          <a:p>
            <a:pPr marL="342900" indent="-342900" eaLnBrk="1" hangingPunct="1">
              <a:buFont typeface="Arial" panose="020B0604020202020204" pitchFamily="34" charset="0"/>
              <a:buChar char="•"/>
            </a:pPr>
            <a:r>
              <a:rPr lang="en-US" altLang="en-US" sz="1400" dirty="0">
                <a:latin typeface="Comic Sans MS" panose="030F0902030302020204" pitchFamily="66" charset="0"/>
              </a:rPr>
              <a:t>Establish basis vectors</a:t>
            </a:r>
          </a:p>
        </p:txBody>
      </p:sp>
      <p:pic>
        <p:nvPicPr>
          <p:cNvPr id="204" name="Picture 11" descr="rhombs">
            <a:extLst>
              <a:ext uri="{FF2B5EF4-FFF2-40B4-BE49-F238E27FC236}">
                <a16:creationId xmlns:a16="http://schemas.microsoft.com/office/drawing/2014/main" id="{28506EF3-6434-FF4B-8266-CB9ABF03401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6437" y="2326106"/>
            <a:ext cx="2938463"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 name="Picture 14" descr="The image “http://www.sciencenews.org/articles/20070224/f8196_6249.jpg” cannot be displayed, because it contains errors.">
            <a:extLst>
              <a:ext uri="{FF2B5EF4-FFF2-40B4-BE49-F238E27FC236}">
                <a16:creationId xmlns:a16="http://schemas.microsoft.com/office/drawing/2014/main" id="{CC34E857-1E2D-A64A-87B8-2F8E0393D8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32937" y="2326106"/>
            <a:ext cx="3255963" cy="362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 name="Text Box 15">
            <a:extLst>
              <a:ext uri="{FF2B5EF4-FFF2-40B4-BE49-F238E27FC236}">
                <a16:creationId xmlns:a16="http://schemas.microsoft.com/office/drawing/2014/main" id="{16F5552A-2335-E04B-972C-FF28698B19C8}"/>
              </a:ext>
            </a:extLst>
          </p:cNvPr>
          <p:cNvSpPr txBox="1">
            <a:spLocks noChangeArrowheads="1"/>
          </p:cNvSpPr>
          <p:nvPr/>
        </p:nvSpPr>
        <p:spPr bwMode="auto">
          <a:xfrm>
            <a:off x="7287802" y="1830807"/>
            <a:ext cx="2178032" cy="461665"/>
          </a:xfrm>
          <a:prstGeom prst="rect">
            <a:avLst/>
          </a:prstGeom>
          <a:noFill/>
          <a:ln w="12700">
            <a:noFill/>
            <a:miter lim="800000"/>
            <a:headEnd/>
            <a:tailEnd/>
          </a:ln>
          <a:effectLst/>
        </p:spPr>
        <p:txBody>
          <a:bodyPr wrap="none">
            <a:spAutoFit/>
          </a:bodyPr>
          <a:lstStyle/>
          <a:p>
            <a:pPr algn="ctr" eaLnBrk="0" hangingPunct="0">
              <a:defRPr/>
            </a:pPr>
            <a:r>
              <a:rPr lang="en-US" b="1" dirty="0">
                <a:solidFill>
                  <a:srgbClr val="FF0000"/>
                </a:solidFill>
                <a:latin typeface="+mn-lt"/>
              </a:rPr>
              <a:t>Ancient Tiles </a:t>
            </a:r>
          </a:p>
        </p:txBody>
      </p:sp>
      <p:sp>
        <p:nvSpPr>
          <p:cNvPr id="207" name="Text Box 5">
            <a:extLst>
              <a:ext uri="{FF2B5EF4-FFF2-40B4-BE49-F238E27FC236}">
                <a16:creationId xmlns:a16="http://schemas.microsoft.com/office/drawing/2014/main" id="{8BAEE446-424D-B842-B390-062E47AD04E6}"/>
              </a:ext>
            </a:extLst>
          </p:cNvPr>
          <p:cNvSpPr txBox="1">
            <a:spLocks noChangeArrowheads="1"/>
          </p:cNvSpPr>
          <p:nvPr/>
        </p:nvSpPr>
        <p:spPr bwMode="auto">
          <a:xfrm>
            <a:off x="3236494" y="1845095"/>
            <a:ext cx="2179636" cy="461665"/>
          </a:xfrm>
          <a:prstGeom prst="rect">
            <a:avLst/>
          </a:prstGeom>
          <a:noFill/>
          <a:ln w="12700">
            <a:noFill/>
            <a:miter lim="800000"/>
            <a:headEnd/>
            <a:tailEnd/>
          </a:ln>
          <a:effectLst/>
        </p:spPr>
        <p:txBody>
          <a:bodyPr wrap="none">
            <a:spAutoFit/>
          </a:bodyPr>
          <a:lstStyle/>
          <a:p>
            <a:pPr algn="ctr" eaLnBrk="0" hangingPunct="0">
              <a:defRPr/>
            </a:pPr>
            <a:r>
              <a:rPr lang="en-US" b="1" dirty="0">
                <a:solidFill>
                  <a:srgbClr val="FF0000"/>
                </a:solidFill>
                <a:latin typeface="+mn-lt"/>
              </a:rPr>
              <a:t>Penrose Tiles</a:t>
            </a:r>
          </a:p>
        </p:txBody>
      </p:sp>
      <p:sp>
        <p:nvSpPr>
          <p:cNvPr id="208" name="Rectangle 9">
            <a:extLst>
              <a:ext uri="{FF2B5EF4-FFF2-40B4-BE49-F238E27FC236}">
                <a16:creationId xmlns:a16="http://schemas.microsoft.com/office/drawing/2014/main" id="{ED11706C-C26E-054B-A123-4ABB033A6EE3}"/>
              </a:ext>
            </a:extLst>
          </p:cNvPr>
          <p:cNvSpPr>
            <a:spLocks noChangeArrowheads="1"/>
          </p:cNvSpPr>
          <p:nvPr/>
        </p:nvSpPr>
        <p:spPr bwMode="auto">
          <a:xfrm>
            <a:off x="3717111" y="6457391"/>
            <a:ext cx="469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t>Two different unit cells in </a:t>
            </a:r>
            <a:r>
              <a:rPr lang="en-US" altLang="en-US" sz="2000" b="1" dirty="0">
                <a:solidFill>
                  <a:srgbClr val="FF0000"/>
                </a:solidFill>
              </a:rPr>
              <a:t>random order</a:t>
            </a:r>
          </a:p>
        </p:txBody>
      </p:sp>
      <p:sp>
        <p:nvSpPr>
          <p:cNvPr id="152" name="Text Box 4">
            <a:extLst>
              <a:ext uri="{FF2B5EF4-FFF2-40B4-BE49-F238E27FC236}">
                <a16:creationId xmlns:a16="http://schemas.microsoft.com/office/drawing/2014/main" id="{F78E30E4-AF1F-D740-AA43-20CFECE60260}"/>
              </a:ext>
            </a:extLst>
          </p:cNvPr>
          <p:cNvSpPr txBox="1">
            <a:spLocks noChangeArrowheads="1"/>
          </p:cNvSpPr>
          <p:nvPr/>
        </p:nvSpPr>
        <p:spPr bwMode="auto">
          <a:xfrm>
            <a:off x="2403102" y="5592237"/>
            <a:ext cx="7888163" cy="707886"/>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latin typeface="Comic Sans MS" panose="030F0902030302020204" pitchFamily="66" charset="0"/>
              </a:rPr>
              <a:t>… these CANNOT be transformed to Bravais lattice</a:t>
            </a:r>
          </a:p>
          <a:p>
            <a:pPr algn="ctr" eaLnBrk="1" hangingPunct="1"/>
            <a:r>
              <a:rPr lang="en-US" altLang="en-US" sz="2000" dirty="0">
                <a:latin typeface="Comic Sans MS" panose="030F0902030302020204" pitchFamily="66" charset="0"/>
              </a:rPr>
              <a:t>ex. Aluminum-Manganese compounds, non-sticky coats</a:t>
            </a:r>
          </a:p>
        </p:txBody>
      </p:sp>
      <p:sp>
        <p:nvSpPr>
          <p:cNvPr id="209" name="Text Box 4">
            <a:extLst>
              <a:ext uri="{FF2B5EF4-FFF2-40B4-BE49-F238E27FC236}">
                <a16:creationId xmlns:a16="http://schemas.microsoft.com/office/drawing/2014/main" id="{F1FC965D-FA61-7F45-A796-FDEDC79F2410}"/>
              </a:ext>
            </a:extLst>
          </p:cNvPr>
          <p:cNvSpPr txBox="1">
            <a:spLocks noChangeArrowheads="1"/>
          </p:cNvSpPr>
          <p:nvPr/>
        </p:nvSpPr>
        <p:spPr bwMode="auto">
          <a:xfrm>
            <a:off x="1645617" y="6421056"/>
            <a:ext cx="9022383" cy="461665"/>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dirty="0">
                <a:latin typeface="Comic Sans MS" panose="030F0902030302020204" pitchFamily="66" charset="0"/>
              </a:rPr>
              <a:t>A Bravais Lattice must contain long-range order!</a:t>
            </a:r>
          </a:p>
        </p:txBody>
      </p:sp>
    </p:spTree>
    <p:extLst>
      <p:ext uri="{BB962C8B-B14F-4D97-AF65-F5344CB8AC3E}">
        <p14:creationId xmlns:p14="http://schemas.microsoft.com/office/powerpoint/2010/main" val="12685009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dissolve">
                                      <p:cBhvr>
                                        <p:cTn id="7" dur="500"/>
                                        <p:tgtEl>
                                          <p:spTgt spid="20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06"/>
                                        </p:tgtEl>
                                        <p:attrNameLst>
                                          <p:attrName>style.visibility</p:attrName>
                                        </p:attrNameLst>
                                      </p:cBhvr>
                                      <p:to>
                                        <p:strVal val="visible"/>
                                      </p:to>
                                    </p:set>
                                    <p:animEffect transition="in" filter="dissolve">
                                      <p:cBhvr>
                                        <p:cTn id="10" dur="500"/>
                                        <p:tgtEl>
                                          <p:spTgt spid="20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2"/>
                                        </p:tgtEl>
                                        <p:attrNameLst>
                                          <p:attrName>style.visibility</p:attrName>
                                        </p:attrNameLst>
                                      </p:cBhvr>
                                      <p:to>
                                        <p:strVal val="visible"/>
                                      </p:to>
                                    </p:set>
                                    <p:animEffect transition="in" filter="dissolve">
                                      <p:cBhvr>
                                        <p:cTn id="15" dur="500"/>
                                        <p:tgtEl>
                                          <p:spTgt spid="152"/>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09"/>
                                        </p:tgtEl>
                                        <p:attrNameLst>
                                          <p:attrName>style.visibility</p:attrName>
                                        </p:attrNameLst>
                                      </p:cBhvr>
                                      <p:to>
                                        <p:strVal val="visible"/>
                                      </p:to>
                                    </p:set>
                                    <p:animEffect transition="in" filter="dissolve">
                                      <p:cBhvr>
                                        <p:cTn id="20"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p:bldP spid="152" grpId="0" animBg="1"/>
      <p:bldP spid="20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How to define ONE primitive cell?</a:t>
            </a:r>
            <a:br>
              <a:rPr lang="en-US" altLang="en-US" dirty="0">
                <a:ea typeface="ＭＳ Ｐゴシック" panose="020B0600070205080204" pitchFamily="34" charset="-128"/>
              </a:rPr>
            </a:br>
            <a:r>
              <a:rPr lang="en-US" altLang="en-US" dirty="0">
                <a:ea typeface="ＭＳ Ｐゴシック" panose="020B0600070205080204" pitchFamily="34" charset="-128"/>
              </a:rPr>
              <a:t>Wigner-Seitz Primitive Cell</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627613" y="6413831"/>
          <a:ext cx="2135058" cy="510024"/>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7613" y="6413831"/>
                        <a:ext cx="2135058" cy="510024"/>
                      </a:xfrm>
                      <a:prstGeom prst="rect">
                        <a:avLst/>
                      </a:prstGeom>
                      <a:noFill/>
                      <a:ln>
                        <a:noFill/>
                      </a:ln>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76425" y="5331474"/>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76425" y="4917317"/>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76425" y="5716704"/>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14295111" y="1003452"/>
            <a:ext cx="2739462" cy="1145271"/>
            <a:chOff x="3327" y="1296"/>
            <a:chExt cx="2325"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1249"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14351661" y="2211807"/>
            <a:ext cx="2549591" cy="1348377"/>
            <a:chOff x="3381" y="2473"/>
            <a:chExt cx="213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1087" cy="437"/>
            </a:xfrm>
            <a:prstGeom prst="rect">
              <a:avLst/>
            </a:prstGeom>
            <a:noFill/>
            <a:ln w="9525">
              <a:noFill/>
              <a:miter lim="800000"/>
              <a:headEnd/>
              <a:tailEnd/>
            </a:ln>
            <a:effectLst/>
          </p:spPr>
          <p:txBody>
            <a:bodyPr wrap="none">
              <a:spAutoFit/>
            </a:bodyPr>
            <a:lstStyle/>
            <a:p>
              <a:pPr>
                <a:defRPr/>
              </a:pPr>
              <a:r>
                <a:rPr lang="en-US" sz="1400" dirty="0" err="1">
                  <a:latin typeface="+mn-lt"/>
                </a:rPr>
                <a:t>Bravais</a:t>
              </a:r>
              <a:r>
                <a:rPr lang="en-US" sz="1400" dirty="0">
                  <a:latin typeface="+mn-lt"/>
                </a:rPr>
                <a:t> lattice</a:t>
              </a:r>
            </a:p>
            <a:p>
              <a:pPr>
                <a:defRPr/>
              </a:pPr>
              <a:r>
                <a:rPr lang="en-US" sz="14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12954833" y="1251995"/>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13389937" y="1445071"/>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12957553" y="1643586"/>
            <a:ext cx="600986" cy="394312"/>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12525169" y="1453230"/>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13387217" y="1056198"/>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13212929" y="671403"/>
            <a:ext cx="184731" cy="338554"/>
          </a:xfrm>
          <a:prstGeom prst="rect">
            <a:avLst/>
          </a:prstGeom>
          <a:noFill/>
          <a:ln w="9525">
            <a:noFill/>
            <a:miter lim="800000"/>
            <a:headEnd/>
            <a:tailEnd/>
          </a:ln>
          <a:effectLst/>
        </p:spPr>
        <p:txBody>
          <a:bodyPr wrap="none">
            <a:spAutoFit/>
          </a:bodyPr>
          <a:lstStyle/>
          <a:p>
            <a:pPr algn="ctr">
              <a:defRPr/>
            </a:pPr>
            <a:endParaRPr lang="en-US" sz="1600" dirty="0">
              <a:solidFill>
                <a:srgbClr val="C00000"/>
              </a:solidFill>
              <a:latin typeface="+mn-lt"/>
            </a:endParaRP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13088084" y="1610954"/>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13512309" y="141515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13512309" y="180675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13349146" y="1610954"/>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12924920" y="1806751"/>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13349146" y="1219362"/>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13773371" y="141515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13088084" y="1219362"/>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12924920" y="141515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12663858" y="141515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13349146" y="2002547"/>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13088084" y="2002547"/>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12663858" y="180675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13800565" y="1784996"/>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12910305" y="1052458"/>
            <a:ext cx="201235" cy="19783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13392656" y="2051495"/>
            <a:ext cx="79542" cy="81582"/>
          </a:xfrm>
          <a:prstGeom prst="line">
            <a:avLst/>
          </a:prstGeom>
        </p:spPr>
        <p:style>
          <a:lnRef idx="1">
            <a:schemeClr val="accent1"/>
          </a:lnRef>
          <a:fillRef idx="0">
            <a:schemeClr val="accent1"/>
          </a:fillRef>
          <a:effectRef idx="0">
            <a:schemeClr val="accent1"/>
          </a:effectRef>
          <a:fontRef idx="minor">
            <a:schemeClr val="tx1"/>
          </a:fontRef>
        </p:style>
      </p:cxn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93" t="9415" r="10165" b="1869"/>
          <a:stretch/>
        </p:blipFill>
        <p:spPr bwMode="auto">
          <a:xfrm>
            <a:off x="6787320" y="937343"/>
            <a:ext cx="3283349" cy="2645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BDFA85D9-A7CA-924F-B0B9-FD7D3F299424}"/>
              </a:ext>
            </a:extLst>
          </p:cNvPr>
          <p:cNvGrpSpPr/>
          <p:nvPr/>
        </p:nvGrpSpPr>
        <p:grpSpPr>
          <a:xfrm>
            <a:off x="1889552" y="961113"/>
            <a:ext cx="3876388" cy="2841173"/>
            <a:chOff x="78615" y="961345"/>
            <a:chExt cx="4886325" cy="3581400"/>
          </a:xfrm>
        </p:grpSpPr>
        <p:pic>
          <p:nvPicPr>
            <p:cNvPr id="154" name="Picture 4">
              <a:extLst>
                <a:ext uri="{FF2B5EF4-FFF2-40B4-BE49-F238E27FC236}">
                  <a16:creationId xmlns:a16="http://schemas.microsoft.com/office/drawing/2014/main" id="{7182E165-6EFF-4D4E-9294-4A7D10F370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0815" y="961345"/>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8" name="Picture 8">
              <a:extLst>
                <a:ext uri="{FF2B5EF4-FFF2-40B4-BE49-F238E27FC236}">
                  <a16:creationId xmlns:a16="http://schemas.microsoft.com/office/drawing/2014/main" id="{805DDE3F-A976-8D43-8648-B236D1EBE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15" y="970870"/>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9" name="Rectangle 9">
              <a:extLst>
                <a:ext uri="{FF2B5EF4-FFF2-40B4-BE49-F238E27FC236}">
                  <a16:creationId xmlns:a16="http://schemas.microsoft.com/office/drawing/2014/main" id="{073FF20A-2D01-6843-88C9-118DBA1493FB}"/>
                </a:ext>
              </a:extLst>
            </p:cNvPr>
            <p:cNvSpPr>
              <a:spLocks noChangeArrowheads="1"/>
            </p:cNvSpPr>
            <p:nvPr/>
          </p:nvSpPr>
          <p:spPr bwMode="auto">
            <a:xfrm>
              <a:off x="993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0" name="Freeform 10">
              <a:extLst>
                <a:ext uri="{FF2B5EF4-FFF2-40B4-BE49-F238E27FC236}">
                  <a16:creationId xmlns:a16="http://schemas.microsoft.com/office/drawing/2014/main" id="{27B45D4E-AE7C-8C4E-94A9-7DD36E380B49}"/>
                </a:ext>
              </a:extLst>
            </p:cNvPr>
            <p:cNvSpPr>
              <a:spLocks/>
            </p:cNvSpPr>
            <p:nvPr/>
          </p:nvSpPr>
          <p:spPr bwMode="auto">
            <a:xfrm>
              <a:off x="1916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1" name="Rectangle 11">
              <a:extLst>
                <a:ext uri="{FF2B5EF4-FFF2-40B4-BE49-F238E27FC236}">
                  <a16:creationId xmlns:a16="http://schemas.microsoft.com/office/drawing/2014/main" id="{C7D446A8-4930-8E48-97EB-5FACF583AA4B}"/>
                </a:ext>
              </a:extLst>
            </p:cNvPr>
            <p:cNvSpPr>
              <a:spLocks noChangeArrowheads="1"/>
            </p:cNvSpPr>
            <p:nvPr/>
          </p:nvSpPr>
          <p:spPr bwMode="auto">
            <a:xfrm>
              <a:off x="731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2" name="Group 12">
              <a:extLst>
                <a:ext uri="{FF2B5EF4-FFF2-40B4-BE49-F238E27FC236}">
                  <a16:creationId xmlns:a16="http://schemas.microsoft.com/office/drawing/2014/main" id="{95B6CD2C-937A-514A-950F-FF242D37E3C4}"/>
                </a:ext>
              </a:extLst>
            </p:cNvPr>
            <p:cNvGrpSpPr>
              <a:grpSpLocks/>
            </p:cNvGrpSpPr>
            <p:nvPr/>
          </p:nvGrpSpPr>
          <p:grpSpPr bwMode="auto">
            <a:xfrm>
              <a:off x="1469265" y="3209245"/>
              <a:ext cx="933450" cy="771525"/>
              <a:chOff x="1974" y="2040"/>
              <a:chExt cx="588" cy="486"/>
            </a:xfrm>
          </p:grpSpPr>
          <p:sp>
            <p:nvSpPr>
              <p:cNvPr id="163" name="Rectangle 13">
                <a:extLst>
                  <a:ext uri="{FF2B5EF4-FFF2-40B4-BE49-F238E27FC236}">
                    <a16:creationId xmlns:a16="http://schemas.microsoft.com/office/drawing/2014/main" id="{E8551FCE-9CD2-894A-9735-A174CF82EBFC}"/>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4" name="Rectangle 14">
                <a:extLst>
                  <a:ext uri="{FF2B5EF4-FFF2-40B4-BE49-F238E27FC236}">
                    <a16:creationId xmlns:a16="http://schemas.microsoft.com/office/drawing/2014/main" id="{BE9F0304-E895-C744-ACB1-C8289CE4B524}"/>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65" name="Rectangle 15">
              <a:extLst>
                <a:ext uri="{FF2B5EF4-FFF2-40B4-BE49-F238E27FC236}">
                  <a16:creationId xmlns:a16="http://schemas.microsoft.com/office/drawing/2014/main" id="{607AC7BF-BB23-2949-BEB2-4518A1BEF494}"/>
                </a:ext>
              </a:extLst>
            </p:cNvPr>
            <p:cNvSpPr>
              <a:spLocks noChangeArrowheads="1"/>
            </p:cNvSpPr>
            <p:nvPr/>
          </p:nvSpPr>
          <p:spPr bwMode="auto">
            <a:xfrm>
              <a:off x="1307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6" name="Rectangle 16">
              <a:extLst>
                <a:ext uri="{FF2B5EF4-FFF2-40B4-BE49-F238E27FC236}">
                  <a16:creationId xmlns:a16="http://schemas.microsoft.com/office/drawing/2014/main" id="{BD01716E-E776-3144-8AA3-9B107FC88716}"/>
                </a:ext>
              </a:extLst>
            </p:cNvPr>
            <p:cNvSpPr>
              <a:spLocks noChangeArrowheads="1"/>
            </p:cNvSpPr>
            <p:nvPr/>
          </p:nvSpPr>
          <p:spPr bwMode="auto">
            <a:xfrm>
              <a:off x="2602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7" name="Group 17">
              <a:extLst>
                <a:ext uri="{FF2B5EF4-FFF2-40B4-BE49-F238E27FC236}">
                  <a16:creationId xmlns:a16="http://schemas.microsoft.com/office/drawing/2014/main" id="{FCA97E66-FD57-884F-B9AD-4CDEDC0051D3}"/>
                </a:ext>
              </a:extLst>
            </p:cNvPr>
            <p:cNvGrpSpPr>
              <a:grpSpLocks/>
            </p:cNvGrpSpPr>
            <p:nvPr/>
          </p:nvGrpSpPr>
          <p:grpSpPr bwMode="auto">
            <a:xfrm>
              <a:off x="2374140" y="3247345"/>
              <a:ext cx="1905000" cy="685800"/>
              <a:chOff x="2544" y="2064"/>
              <a:chExt cx="1200" cy="432"/>
            </a:xfrm>
          </p:grpSpPr>
          <p:sp>
            <p:nvSpPr>
              <p:cNvPr id="168" name="Freeform 18">
                <a:extLst>
                  <a:ext uri="{FF2B5EF4-FFF2-40B4-BE49-F238E27FC236}">
                    <a16:creationId xmlns:a16="http://schemas.microsoft.com/office/drawing/2014/main" id="{ACBB33E8-530F-854A-9846-3A9AFFC09729}"/>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9" name="Freeform 19">
                <a:extLst>
                  <a:ext uri="{FF2B5EF4-FFF2-40B4-BE49-F238E27FC236}">
                    <a16:creationId xmlns:a16="http://schemas.microsoft.com/office/drawing/2014/main" id="{E5F4E878-DF3D-504E-A8F9-306CC516CCA4}"/>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170" name="Rectangle 20">
              <a:extLst>
                <a:ext uri="{FF2B5EF4-FFF2-40B4-BE49-F238E27FC236}">
                  <a16:creationId xmlns:a16="http://schemas.microsoft.com/office/drawing/2014/main" id="{24A85F8B-6056-9B49-9BAE-59E34D930D83}"/>
                </a:ext>
              </a:extLst>
            </p:cNvPr>
            <p:cNvSpPr>
              <a:spLocks noChangeArrowheads="1"/>
            </p:cNvSpPr>
            <p:nvPr/>
          </p:nvSpPr>
          <p:spPr bwMode="auto">
            <a:xfrm>
              <a:off x="2413359" y="1152150"/>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1" name="Rectangle 11">
              <a:extLst>
                <a:ext uri="{FF2B5EF4-FFF2-40B4-BE49-F238E27FC236}">
                  <a16:creationId xmlns:a16="http://schemas.microsoft.com/office/drawing/2014/main" id="{13AB1D2F-E7D6-284A-9A64-B85DA0EC48D1}"/>
                </a:ext>
              </a:extLst>
            </p:cNvPr>
            <p:cNvSpPr>
              <a:spLocks noChangeArrowheads="1"/>
            </p:cNvSpPr>
            <p:nvPr/>
          </p:nvSpPr>
          <p:spPr bwMode="auto">
            <a:xfrm>
              <a:off x="1199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2" name="Rectangle 11">
              <a:extLst>
                <a:ext uri="{FF2B5EF4-FFF2-40B4-BE49-F238E27FC236}">
                  <a16:creationId xmlns:a16="http://schemas.microsoft.com/office/drawing/2014/main" id="{41115418-2880-0B41-880A-BE75A9012B85}"/>
                </a:ext>
              </a:extLst>
            </p:cNvPr>
            <p:cNvSpPr>
              <a:spLocks noChangeArrowheads="1"/>
            </p:cNvSpPr>
            <p:nvPr/>
          </p:nvSpPr>
          <p:spPr bwMode="auto">
            <a:xfrm>
              <a:off x="1682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3" name="Group 172">
              <a:extLst>
                <a:ext uri="{FF2B5EF4-FFF2-40B4-BE49-F238E27FC236}">
                  <a16:creationId xmlns:a16="http://schemas.microsoft.com/office/drawing/2014/main" id="{F6C043F1-2476-724C-AFAE-FC637B9B70D7}"/>
                </a:ext>
              </a:extLst>
            </p:cNvPr>
            <p:cNvGrpSpPr/>
            <p:nvPr/>
          </p:nvGrpSpPr>
          <p:grpSpPr>
            <a:xfrm>
              <a:off x="534750" y="3224368"/>
              <a:ext cx="1003255" cy="1263602"/>
              <a:chOff x="535021" y="3228295"/>
              <a:chExt cx="1003255" cy="1263602"/>
            </a:xfrm>
          </p:grpSpPr>
          <p:sp>
            <p:nvSpPr>
              <p:cNvPr id="174" name="TextBox 154">
                <a:extLst>
                  <a:ext uri="{FF2B5EF4-FFF2-40B4-BE49-F238E27FC236}">
                    <a16:creationId xmlns:a16="http://schemas.microsoft.com/office/drawing/2014/main" id="{4488FA40-3CFD-E243-8BF0-188D6CAD4E12}"/>
                  </a:ext>
                </a:extLst>
              </p:cNvPr>
              <p:cNvSpPr txBox="1">
                <a:spLocks noChangeArrowheads="1"/>
              </p:cNvSpPr>
              <p:nvPr/>
            </p:nvSpPr>
            <p:spPr bwMode="auto">
              <a:xfrm>
                <a:off x="535021" y="3406889"/>
                <a:ext cx="531814"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175" name="Straight Arrow Connector 174">
                <a:extLst>
                  <a:ext uri="{FF2B5EF4-FFF2-40B4-BE49-F238E27FC236}">
                    <a16:creationId xmlns:a16="http://schemas.microsoft.com/office/drawing/2014/main" id="{76A18019-52B3-D64A-B6E4-C7A9198E0B5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6" name="TextBox 154">
                <a:extLst>
                  <a:ext uri="{FF2B5EF4-FFF2-40B4-BE49-F238E27FC236}">
                    <a16:creationId xmlns:a16="http://schemas.microsoft.com/office/drawing/2014/main" id="{AC29088F-219C-2744-AD70-4309B7C54C7D}"/>
                  </a:ext>
                </a:extLst>
              </p:cNvPr>
              <p:cNvSpPr txBox="1">
                <a:spLocks noChangeArrowheads="1"/>
              </p:cNvSpPr>
              <p:nvPr/>
            </p:nvSpPr>
            <p:spPr bwMode="auto">
              <a:xfrm>
                <a:off x="1006462" y="4026341"/>
                <a:ext cx="531814"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177" name="Straight Arrow Connector 176">
                <a:extLst>
                  <a:ext uri="{FF2B5EF4-FFF2-40B4-BE49-F238E27FC236}">
                    <a16:creationId xmlns:a16="http://schemas.microsoft.com/office/drawing/2014/main" id="{A924CEC4-9217-ED4D-A802-C1EC6718A8F7}"/>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8E38B6CB-CE7D-5F45-8993-27453AA11BB6}"/>
                </a:ext>
              </a:extLst>
            </p:cNvPr>
            <p:cNvGrpSpPr/>
            <p:nvPr/>
          </p:nvGrpSpPr>
          <p:grpSpPr>
            <a:xfrm>
              <a:off x="2885257" y="3247345"/>
              <a:ext cx="936683" cy="1213035"/>
              <a:chOff x="975667" y="3278861"/>
              <a:chExt cx="936683" cy="1213035"/>
            </a:xfrm>
          </p:grpSpPr>
          <p:sp>
            <p:nvSpPr>
              <p:cNvPr id="179" name="TextBox 154">
                <a:extLst>
                  <a:ext uri="{FF2B5EF4-FFF2-40B4-BE49-F238E27FC236}">
                    <a16:creationId xmlns:a16="http://schemas.microsoft.com/office/drawing/2014/main" id="{C805E87E-F345-E34D-988E-3D5B0F0E83D0}"/>
                  </a:ext>
                </a:extLst>
              </p:cNvPr>
              <p:cNvSpPr txBox="1">
                <a:spLocks noChangeArrowheads="1"/>
              </p:cNvSpPr>
              <p:nvPr/>
            </p:nvSpPr>
            <p:spPr bwMode="auto">
              <a:xfrm>
                <a:off x="1023872" y="3377763"/>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180" name="Straight Arrow Connector 179">
                <a:extLst>
                  <a:ext uri="{FF2B5EF4-FFF2-40B4-BE49-F238E27FC236}">
                    <a16:creationId xmlns:a16="http://schemas.microsoft.com/office/drawing/2014/main" id="{472F8109-75BA-DF4C-894C-FA2740730883}"/>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1" name="TextBox 154">
                <a:extLst>
                  <a:ext uri="{FF2B5EF4-FFF2-40B4-BE49-F238E27FC236}">
                    <a16:creationId xmlns:a16="http://schemas.microsoft.com/office/drawing/2014/main" id="{82742B0F-664C-DF40-8904-04EE23387362}"/>
                  </a:ext>
                </a:extLst>
              </p:cNvPr>
              <p:cNvSpPr txBox="1">
                <a:spLocks noChangeArrowheads="1"/>
              </p:cNvSpPr>
              <p:nvPr/>
            </p:nvSpPr>
            <p:spPr bwMode="auto">
              <a:xfrm>
                <a:off x="1006463" y="4026340"/>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182" name="Straight Arrow Connector 181">
                <a:extLst>
                  <a:ext uri="{FF2B5EF4-FFF2-40B4-BE49-F238E27FC236}">
                    <a16:creationId xmlns:a16="http://schemas.microsoft.com/office/drawing/2014/main" id="{5B4D8825-7480-044C-8497-35F958295E3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32C2C87A-4D9B-0842-8D64-98EB3BE51D17}"/>
                </a:ext>
              </a:extLst>
            </p:cNvPr>
            <p:cNvGrpSpPr/>
            <p:nvPr/>
          </p:nvGrpSpPr>
          <p:grpSpPr>
            <a:xfrm>
              <a:off x="331802" y="1471164"/>
              <a:ext cx="889549" cy="1178226"/>
              <a:chOff x="562503" y="3228295"/>
              <a:chExt cx="889549" cy="1178226"/>
            </a:xfrm>
          </p:grpSpPr>
          <p:sp>
            <p:nvSpPr>
              <p:cNvPr id="184" name="TextBox 154">
                <a:extLst>
                  <a:ext uri="{FF2B5EF4-FFF2-40B4-BE49-F238E27FC236}">
                    <a16:creationId xmlns:a16="http://schemas.microsoft.com/office/drawing/2014/main" id="{B13B19EE-5B9D-FC4F-AD84-4DF668D5A708}"/>
                  </a:ext>
                </a:extLst>
              </p:cNvPr>
              <p:cNvSpPr txBox="1">
                <a:spLocks noChangeArrowheads="1"/>
              </p:cNvSpPr>
              <p:nvPr/>
            </p:nvSpPr>
            <p:spPr bwMode="auto">
              <a:xfrm>
                <a:off x="562503" y="3632289"/>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185" name="Straight Arrow Connector 184">
                <a:extLst>
                  <a:ext uri="{FF2B5EF4-FFF2-40B4-BE49-F238E27FC236}">
                    <a16:creationId xmlns:a16="http://schemas.microsoft.com/office/drawing/2014/main" id="{461B6696-2CFF-D048-8DAC-4AC92DF474C5}"/>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54">
                <a:extLst>
                  <a:ext uri="{FF2B5EF4-FFF2-40B4-BE49-F238E27FC236}">
                    <a16:creationId xmlns:a16="http://schemas.microsoft.com/office/drawing/2014/main" id="{2EEEED9E-04AA-AA44-8C6D-DE5AE209F27B}"/>
                  </a:ext>
                </a:extLst>
              </p:cNvPr>
              <p:cNvSpPr txBox="1">
                <a:spLocks noChangeArrowheads="1"/>
              </p:cNvSpPr>
              <p:nvPr/>
            </p:nvSpPr>
            <p:spPr bwMode="auto">
              <a:xfrm>
                <a:off x="858220" y="3940965"/>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187" name="Straight Arrow Connector 186">
                <a:extLst>
                  <a:ext uri="{FF2B5EF4-FFF2-40B4-BE49-F238E27FC236}">
                    <a16:creationId xmlns:a16="http://schemas.microsoft.com/office/drawing/2014/main" id="{288EE107-DBAA-2940-B547-971669A5CC8C}"/>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E20E3CDB-5F62-7849-8DA3-121C3C498815}"/>
                </a:ext>
              </a:extLst>
            </p:cNvPr>
            <p:cNvGrpSpPr/>
            <p:nvPr/>
          </p:nvGrpSpPr>
          <p:grpSpPr>
            <a:xfrm>
              <a:off x="1977935" y="1152150"/>
              <a:ext cx="1392561" cy="1913817"/>
              <a:chOff x="535021" y="2578079"/>
              <a:chExt cx="1392561" cy="1913817"/>
            </a:xfrm>
          </p:grpSpPr>
          <p:sp>
            <p:nvSpPr>
              <p:cNvPr id="189" name="TextBox 154">
                <a:extLst>
                  <a:ext uri="{FF2B5EF4-FFF2-40B4-BE49-F238E27FC236}">
                    <a16:creationId xmlns:a16="http://schemas.microsoft.com/office/drawing/2014/main" id="{95456EA1-BA8A-B940-AE7D-7B575C9A65A8}"/>
                  </a:ext>
                </a:extLst>
              </p:cNvPr>
              <p:cNvSpPr txBox="1">
                <a:spLocks noChangeArrowheads="1"/>
              </p:cNvSpPr>
              <p:nvPr/>
            </p:nvSpPr>
            <p:spPr bwMode="auto">
              <a:xfrm>
                <a:off x="535021" y="3406889"/>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190" name="Straight Arrow Connector 189">
                <a:extLst>
                  <a:ext uri="{FF2B5EF4-FFF2-40B4-BE49-F238E27FC236}">
                    <a16:creationId xmlns:a16="http://schemas.microsoft.com/office/drawing/2014/main" id="{8BAAA320-4495-674A-8D7F-F9A18B727682}"/>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1" name="TextBox 154">
                <a:extLst>
                  <a:ext uri="{FF2B5EF4-FFF2-40B4-BE49-F238E27FC236}">
                    <a16:creationId xmlns:a16="http://schemas.microsoft.com/office/drawing/2014/main" id="{1D3A1D8E-07FD-0040-B88C-93C79BF5EC96}"/>
                  </a:ext>
                </a:extLst>
              </p:cNvPr>
              <p:cNvSpPr txBox="1">
                <a:spLocks noChangeArrowheads="1"/>
              </p:cNvSpPr>
              <p:nvPr/>
            </p:nvSpPr>
            <p:spPr bwMode="auto">
              <a:xfrm>
                <a:off x="1006462" y="4026340"/>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192" name="Straight Arrow Connector 191">
                <a:extLst>
                  <a:ext uri="{FF2B5EF4-FFF2-40B4-BE49-F238E27FC236}">
                    <a16:creationId xmlns:a16="http://schemas.microsoft.com/office/drawing/2014/main" id="{CCD40B7E-2A6F-0845-86CA-E0A773CF93B2}"/>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93" name="Rectangle 20">
              <a:extLst>
                <a:ext uri="{FF2B5EF4-FFF2-40B4-BE49-F238E27FC236}">
                  <a16:creationId xmlns:a16="http://schemas.microsoft.com/office/drawing/2014/main" id="{0C830335-7079-EF42-B2DF-AFED53C632DE}"/>
                </a:ext>
              </a:extLst>
            </p:cNvPr>
            <p:cNvSpPr>
              <a:spLocks noChangeArrowheads="1"/>
            </p:cNvSpPr>
            <p:nvPr/>
          </p:nvSpPr>
          <p:spPr bwMode="auto">
            <a:xfrm>
              <a:off x="3341182" y="1166197"/>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1882018" y="4068661"/>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sp>
        <p:nvSpPr>
          <p:cNvPr id="141" name="Oval 4">
            <a:extLst>
              <a:ext uri="{FF2B5EF4-FFF2-40B4-BE49-F238E27FC236}">
                <a16:creationId xmlns:a16="http://schemas.microsoft.com/office/drawing/2014/main" id="{E284A13E-52FE-7A44-BA7D-769A34E33B88}"/>
              </a:ext>
            </a:extLst>
          </p:cNvPr>
          <p:cNvSpPr>
            <a:spLocks noChangeArrowheads="1"/>
          </p:cNvSpPr>
          <p:nvPr/>
        </p:nvSpPr>
        <p:spPr bwMode="auto">
          <a:xfrm>
            <a:off x="7902255" y="193242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2" name="Oval 5">
            <a:extLst>
              <a:ext uri="{FF2B5EF4-FFF2-40B4-BE49-F238E27FC236}">
                <a16:creationId xmlns:a16="http://schemas.microsoft.com/office/drawing/2014/main" id="{6DA96BF6-9537-BA40-B0EB-95EB1AE17884}"/>
              </a:ext>
            </a:extLst>
          </p:cNvPr>
          <p:cNvSpPr>
            <a:spLocks noChangeArrowheads="1"/>
          </p:cNvSpPr>
          <p:nvPr/>
        </p:nvSpPr>
        <p:spPr bwMode="auto">
          <a:xfrm>
            <a:off x="8553920" y="193242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3" name="Oval 6">
            <a:extLst>
              <a:ext uri="{FF2B5EF4-FFF2-40B4-BE49-F238E27FC236}">
                <a16:creationId xmlns:a16="http://schemas.microsoft.com/office/drawing/2014/main" id="{2E93D47A-B6BF-254F-A678-A22CBC11DB3B}"/>
              </a:ext>
            </a:extLst>
          </p:cNvPr>
          <p:cNvSpPr>
            <a:spLocks noChangeArrowheads="1"/>
          </p:cNvSpPr>
          <p:nvPr/>
        </p:nvSpPr>
        <p:spPr bwMode="auto">
          <a:xfrm>
            <a:off x="9245210" y="193242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7" name="Oval 7">
            <a:extLst>
              <a:ext uri="{FF2B5EF4-FFF2-40B4-BE49-F238E27FC236}">
                <a16:creationId xmlns:a16="http://schemas.microsoft.com/office/drawing/2014/main" id="{F4CB1D80-1789-C240-B1FC-D53E3B7D550B}"/>
              </a:ext>
            </a:extLst>
          </p:cNvPr>
          <p:cNvSpPr>
            <a:spLocks noChangeArrowheads="1"/>
          </p:cNvSpPr>
          <p:nvPr/>
        </p:nvSpPr>
        <p:spPr bwMode="auto">
          <a:xfrm>
            <a:off x="8896515" y="21623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5" name="Oval 8">
            <a:extLst>
              <a:ext uri="{FF2B5EF4-FFF2-40B4-BE49-F238E27FC236}">
                <a16:creationId xmlns:a16="http://schemas.microsoft.com/office/drawing/2014/main" id="{4EFA62FD-3BC6-4647-ADDB-1284EE09170E}"/>
              </a:ext>
            </a:extLst>
          </p:cNvPr>
          <p:cNvSpPr>
            <a:spLocks noChangeArrowheads="1"/>
          </p:cNvSpPr>
          <p:nvPr/>
        </p:nvSpPr>
        <p:spPr bwMode="auto">
          <a:xfrm>
            <a:off x="8515515" y="243047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6" name="Oval 9">
            <a:extLst>
              <a:ext uri="{FF2B5EF4-FFF2-40B4-BE49-F238E27FC236}">
                <a16:creationId xmlns:a16="http://schemas.microsoft.com/office/drawing/2014/main" id="{15DA54A2-C69F-A749-99B1-7342B8013A5B}"/>
              </a:ext>
            </a:extLst>
          </p:cNvPr>
          <p:cNvSpPr>
            <a:spLocks noChangeArrowheads="1"/>
          </p:cNvSpPr>
          <p:nvPr/>
        </p:nvSpPr>
        <p:spPr bwMode="auto">
          <a:xfrm>
            <a:off x="7880930" y="243047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7" name="Oval 10">
            <a:extLst>
              <a:ext uri="{FF2B5EF4-FFF2-40B4-BE49-F238E27FC236}">
                <a16:creationId xmlns:a16="http://schemas.microsoft.com/office/drawing/2014/main" id="{A41A3D08-4B8A-8C4F-BF03-2A783ED42FFD}"/>
              </a:ext>
            </a:extLst>
          </p:cNvPr>
          <p:cNvSpPr>
            <a:spLocks noChangeArrowheads="1"/>
          </p:cNvSpPr>
          <p:nvPr/>
        </p:nvSpPr>
        <p:spPr bwMode="auto">
          <a:xfrm>
            <a:off x="7249370" y="243047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8" name="Oval 11">
            <a:extLst>
              <a:ext uri="{FF2B5EF4-FFF2-40B4-BE49-F238E27FC236}">
                <a16:creationId xmlns:a16="http://schemas.microsoft.com/office/drawing/2014/main" id="{29684272-E699-3B40-959F-87280E57B3C4}"/>
              </a:ext>
            </a:extLst>
          </p:cNvPr>
          <p:cNvSpPr>
            <a:spLocks noChangeArrowheads="1"/>
          </p:cNvSpPr>
          <p:nvPr/>
        </p:nvSpPr>
        <p:spPr bwMode="auto">
          <a:xfrm>
            <a:off x="7556610" y="2171827"/>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00" name="Oval 13">
            <a:extLst>
              <a:ext uri="{FF2B5EF4-FFF2-40B4-BE49-F238E27FC236}">
                <a16:creationId xmlns:a16="http://schemas.microsoft.com/office/drawing/2014/main" id="{FC91351F-C89A-F047-8DB7-C0BE45EEE692}"/>
              </a:ext>
            </a:extLst>
          </p:cNvPr>
          <p:cNvSpPr>
            <a:spLocks noChangeArrowheads="1"/>
          </p:cNvSpPr>
          <p:nvPr/>
        </p:nvSpPr>
        <p:spPr bwMode="auto">
          <a:xfrm>
            <a:off x="8204780" y="2190877"/>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21" name="Text Box 4">
            <a:extLst>
              <a:ext uri="{FF2B5EF4-FFF2-40B4-BE49-F238E27FC236}">
                <a16:creationId xmlns:a16="http://schemas.microsoft.com/office/drawing/2014/main" id="{23F91DD9-56C1-1041-84B8-2FBB61452FEE}"/>
              </a:ext>
            </a:extLst>
          </p:cNvPr>
          <p:cNvSpPr txBox="1">
            <a:spLocks noChangeArrowheads="1"/>
          </p:cNvSpPr>
          <p:nvPr/>
        </p:nvSpPr>
        <p:spPr bwMode="auto">
          <a:xfrm>
            <a:off x="12662520" y="3778823"/>
            <a:ext cx="4714192" cy="1015663"/>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latin typeface="Comic Sans MS" panose="030F0902030302020204" pitchFamily="66" charset="0"/>
              </a:rPr>
              <a:t>Conversion into a Bravais lattice:</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Combine A and B int a single basis</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Obtain a rhombic Bravais lattice</a:t>
            </a:r>
          </a:p>
        </p:txBody>
      </p:sp>
      <p:pic>
        <p:nvPicPr>
          <p:cNvPr id="222" name="Picture 32" descr="a482">
            <a:extLst>
              <a:ext uri="{FF2B5EF4-FFF2-40B4-BE49-F238E27FC236}">
                <a16:creationId xmlns:a16="http://schemas.microsoft.com/office/drawing/2014/main" id="{3D26AC9F-91C5-1F47-8593-7E616D23E5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31573" y="998797"/>
            <a:ext cx="850616" cy="85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 name="Rectangle 10">
            <a:extLst>
              <a:ext uri="{FF2B5EF4-FFF2-40B4-BE49-F238E27FC236}">
                <a16:creationId xmlns:a16="http://schemas.microsoft.com/office/drawing/2014/main" id="{B96F8782-88B2-744F-A738-6813B5506EE0}"/>
              </a:ext>
            </a:extLst>
          </p:cNvPr>
          <p:cNvSpPr>
            <a:spLocks noChangeArrowheads="1"/>
          </p:cNvSpPr>
          <p:nvPr/>
        </p:nvSpPr>
        <p:spPr bwMode="auto">
          <a:xfrm rot="20367548">
            <a:off x="13614651" y="1229404"/>
            <a:ext cx="178593" cy="182735"/>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sz="1800">
              <a:latin typeface="Arial" charset="0"/>
              <a:ea typeface="ＭＳ Ｐゴシック" charset="0"/>
            </a:endParaRPr>
          </a:p>
        </p:txBody>
      </p:sp>
      <p:pic>
        <p:nvPicPr>
          <p:cNvPr id="224" name="Picture 27">
            <a:extLst>
              <a:ext uri="{FF2B5EF4-FFF2-40B4-BE49-F238E27FC236}">
                <a16:creationId xmlns:a16="http://schemas.microsoft.com/office/drawing/2014/main" id="{6F1E558D-FCA5-8A47-8E8F-E671363A0A8A}"/>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2525169" y="911745"/>
            <a:ext cx="731530" cy="992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25" name="Freeform 11">
            <a:extLst>
              <a:ext uri="{FF2B5EF4-FFF2-40B4-BE49-F238E27FC236}">
                <a16:creationId xmlns:a16="http://schemas.microsoft.com/office/drawing/2014/main" id="{AB4C20AB-27F6-0C47-8EFC-E14929142A35}"/>
              </a:ext>
            </a:extLst>
          </p:cNvPr>
          <p:cNvSpPr>
            <a:spLocks/>
          </p:cNvSpPr>
          <p:nvPr/>
        </p:nvSpPr>
        <p:spPr bwMode="auto">
          <a:xfrm>
            <a:off x="12775826" y="1254919"/>
            <a:ext cx="226989" cy="309824"/>
          </a:xfrm>
          <a:custGeom>
            <a:avLst/>
            <a:gdLst>
              <a:gd name="T0" fmla="*/ 2147483647 w 422"/>
              <a:gd name="T1" fmla="*/ 0 h 576"/>
              <a:gd name="T2" fmla="*/ 0 w 422"/>
              <a:gd name="T3" fmla="*/ 2147483647 h 576"/>
              <a:gd name="T4" fmla="*/ 2147483647 w 422"/>
              <a:gd name="T5" fmla="*/ 2147483647 h 576"/>
              <a:gd name="T6" fmla="*/ 2147483647 w 422"/>
              <a:gd name="T7" fmla="*/ 2147483647 h 576"/>
              <a:gd name="T8" fmla="*/ 2147483647 w 422"/>
              <a:gd name="T9" fmla="*/ 0 h 5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2" h="576">
                <a:moveTo>
                  <a:pt x="217" y="0"/>
                </a:moveTo>
                <a:lnTo>
                  <a:pt x="0" y="288"/>
                </a:lnTo>
                <a:lnTo>
                  <a:pt x="204" y="576"/>
                </a:lnTo>
                <a:lnTo>
                  <a:pt x="422" y="294"/>
                </a:lnTo>
                <a:lnTo>
                  <a:pt x="217" y="0"/>
                </a:lnTo>
                <a:close/>
              </a:path>
            </a:pathLst>
          </a:custGeom>
          <a:noFill/>
          <a:ln w="5715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sz="1800"/>
          </a:p>
        </p:txBody>
      </p:sp>
    </p:spTree>
    <p:extLst>
      <p:ext uri="{BB962C8B-B14F-4D97-AF65-F5344CB8AC3E}">
        <p14:creationId xmlns:p14="http://schemas.microsoft.com/office/powerpoint/2010/main" val="17459405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dissolve">
                                      <p:cBhvr>
                                        <p:cTn id="7" dur="500"/>
                                        <p:tgtEl>
                                          <p:spTgt spid="14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2"/>
                                        </p:tgtEl>
                                        <p:attrNameLst>
                                          <p:attrName>style.visibility</p:attrName>
                                        </p:attrNameLst>
                                      </p:cBhvr>
                                      <p:to>
                                        <p:strVal val="visible"/>
                                      </p:to>
                                    </p:set>
                                    <p:animEffect transition="in" filter="dissolve">
                                      <p:cBhvr>
                                        <p:cTn id="10" dur="500"/>
                                        <p:tgtEl>
                                          <p:spTgt spid="152"/>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53"/>
                                        </p:tgtEl>
                                        <p:attrNameLst>
                                          <p:attrName>style.visibility</p:attrName>
                                        </p:attrNameLst>
                                      </p:cBhvr>
                                      <p:to>
                                        <p:strVal val="visible"/>
                                      </p:to>
                                    </p:set>
                                    <p:animEffect transition="in" filter="dissolve">
                                      <p:cBhvr>
                                        <p:cTn id="13" dur="500"/>
                                        <p:tgtEl>
                                          <p:spTgt spid="153"/>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57"/>
                                        </p:tgtEl>
                                        <p:attrNameLst>
                                          <p:attrName>style.visibility</p:attrName>
                                        </p:attrNameLst>
                                      </p:cBhvr>
                                      <p:to>
                                        <p:strVal val="visible"/>
                                      </p:to>
                                    </p:set>
                                    <p:animEffect transition="in" filter="dissolve">
                                      <p:cBhvr>
                                        <p:cTn id="16" dur="500"/>
                                        <p:tgtEl>
                                          <p:spTgt spid="157"/>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95"/>
                                        </p:tgtEl>
                                        <p:attrNameLst>
                                          <p:attrName>style.visibility</p:attrName>
                                        </p:attrNameLst>
                                      </p:cBhvr>
                                      <p:to>
                                        <p:strVal val="visible"/>
                                      </p:to>
                                    </p:set>
                                    <p:animEffect transition="in" filter="dissolve">
                                      <p:cBhvr>
                                        <p:cTn id="19" dur="500"/>
                                        <p:tgtEl>
                                          <p:spTgt spid="195"/>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96"/>
                                        </p:tgtEl>
                                        <p:attrNameLst>
                                          <p:attrName>style.visibility</p:attrName>
                                        </p:attrNameLst>
                                      </p:cBhvr>
                                      <p:to>
                                        <p:strVal val="visible"/>
                                      </p:to>
                                    </p:set>
                                    <p:animEffect transition="in" filter="dissolve">
                                      <p:cBhvr>
                                        <p:cTn id="22" dur="500"/>
                                        <p:tgtEl>
                                          <p:spTgt spid="196"/>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97"/>
                                        </p:tgtEl>
                                        <p:attrNameLst>
                                          <p:attrName>style.visibility</p:attrName>
                                        </p:attrNameLst>
                                      </p:cBhvr>
                                      <p:to>
                                        <p:strVal val="visible"/>
                                      </p:to>
                                    </p:set>
                                    <p:animEffect transition="in" filter="dissolve">
                                      <p:cBhvr>
                                        <p:cTn id="25" dur="500"/>
                                        <p:tgtEl>
                                          <p:spTgt spid="197"/>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98"/>
                                        </p:tgtEl>
                                        <p:attrNameLst>
                                          <p:attrName>style.visibility</p:attrName>
                                        </p:attrNameLst>
                                      </p:cBhvr>
                                      <p:to>
                                        <p:strVal val="visible"/>
                                      </p:to>
                                    </p:set>
                                    <p:animEffect transition="in" filter="dissolve">
                                      <p:cBhvr>
                                        <p:cTn id="28" dur="500"/>
                                        <p:tgtEl>
                                          <p:spTgt spid="198"/>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200"/>
                                        </p:tgtEl>
                                        <p:attrNameLst>
                                          <p:attrName>style.visibility</p:attrName>
                                        </p:attrNameLst>
                                      </p:cBhvr>
                                      <p:to>
                                        <p:strVal val="visible"/>
                                      </p:to>
                                    </p:set>
                                    <p:animEffect transition="in" filter="dissolve">
                                      <p:cBhvr>
                                        <p:cTn id="31" dur="5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52" grpId="0" animBg="1"/>
      <p:bldP spid="153" grpId="0" animBg="1"/>
      <p:bldP spid="157" grpId="0" animBg="1"/>
      <p:bldP spid="195" grpId="0" animBg="1"/>
      <p:bldP spid="196" grpId="0" animBg="1"/>
      <p:bldP spid="197" grpId="0" animBg="1"/>
      <p:bldP spid="198" grpId="0" animBg="1"/>
      <p:bldP spid="20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How to define ONE primitive cell?</a:t>
            </a:r>
            <a:br>
              <a:rPr lang="en-US" altLang="en-US" dirty="0">
                <a:ea typeface="ＭＳ Ｐゴシック" panose="020B0600070205080204" pitchFamily="34" charset="-128"/>
              </a:rPr>
            </a:br>
            <a:r>
              <a:rPr lang="en-US" altLang="en-US" dirty="0">
                <a:ea typeface="ＭＳ Ｐゴシック" panose="020B0600070205080204" pitchFamily="34" charset="-128"/>
              </a:rPr>
              <a:t>Wigner-Seitz Primitive Cell</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627613" y="6413831"/>
          <a:ext cx="2135058" cy="510024"/>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7613" y="6413831"/>
                        <a:ext cx="2135058" cy="510024"/>
                      </a:xfrm>
                      <a:prstGeom prst="rect">
                        <a:avLst/>
                      </a:prstGeom>
                      <a:noFill/>
                      <a:ln>
                        <a:noFill/>
                      </a:ln>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76425" y="5331474"/>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76425" y="4917317"/>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76425" y="5716704"/>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65458" y="1558138"/>
            <a:ext cx="1647721" cy="120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BDFA85D9-A7CA-924F-B0B9-FD7D3F299424}"/>
              </a:ext>
            </a:extLst>
          </p:cNvPr>
          <p:cNvGrpSpPr/>
          <p:nvPr/>
        </p:nvGrpSpPr>
        <p:grpSpPr>
          <a:xfrm>
            <a:off x="1889552" y="961113"/>
            <a:ext cx="3876388" cy="2841173"/>
            <a:chOff x="78615" y="961345"/>
            <a:chExt cx="4886325" cy="3581400"/>
          </a:xfrm>
        </p:grpSpPr>
        <p:pic>
          <p:nvPicPr>
            <p:cNvPr id="154" name="Picture 4">
              <a:extLst>
                <a:ext uri="{FF2B5EF4-FFF2-40B4-BE49-F238E27FC236}">
                  <a16:creationId xmlns:a16="http://schemas.microsoft.com/office/drawing/2014/main" id="{7182E165-6EFF-4D4E-9294-4A7D10F370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0815" y="961345"/>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8" name="Picture 8">
              <a:extLst>
                <a:ext uri="{FF2B5EF4-FFF2-40B4-BE49-F238E27FC236}">
                  <a16:creationId xmlns:a16="http://schemas.microsoft.com/office/drawing/2014/main" id="{805DDE3F-A976-8D43-8648-B236D1EBE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15" y="970870"/>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9" name="Rectangle 9">
              <a:extLst>
                <a:ext uri="{FF2B5EF4-FFF2-40B4-BE49-F238E27FC236}">
                  <a16:creationId xmlns:a16="http://schemas.microsoft.com/office/drawing/2014/main" id="{073FF20A-2D01-6843-88C9-118DBA1493FB}"/>
                </a:ext>
              </a:extLst>
            </p:cNvPr>
            <p:cNvSpPr>
              <a:spLocks noChangeArrowheads="1"/>
            </p:cNvSpPr>
            <p:nvPr/>
          </p:nvSpPr>
          <p:spPr bwMode="auto">
            <a:xfrm>
              <a:off x="993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0" name="Freeform 10">
              <a:extLst>
                <a:ext uri="{FF2B5EF4-FFF2-40B4-BE49-F238E27FC236}">
                  <a16:creationId xmlns:a16="http://schemas.microsoft.com/office/drawing/2014/main" id="{27B45D4E-AE7C-8C4E-94A9-7DD36E380B49}"/>
                </a:ext>
              </a:extLst>
            </p:cNvPr>
            <p:cNvSpPr>
              <a:spLocks/>
            </p:cNvSpPr>
            <p:nvPr/>
          </p:nvSpPr>
          <p:spPr bwMode="auto">
            <a:xfrm>
              <a:off x="1916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1" name="Rectangle 11">
              <a:extLst>
                <a:ext uri="{FF2B5EF4-FFF2-40B4-BE49-F238E27FC236}">
                  <a16:creationId xmlns:a16="http://schemas.microsoft.com/office/drawing/2014/main" id="{C7D446A8-4930-8E48-97EB-5FACF583AA4B}"/>
                </a:ext>
              </a:extLst>
            </p:cNvPr>
            <p:cNvSpPr>
              <a:spLocks noChangeArrowheads="1"/>
            </p:cNvSpPr>
            <p:nvPr/>
          </p:nvSpPr>
          <p:spPr bwMode="auto">
            <a:xfrm>
              <a:off x="731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2" name="Group 12">
              <a:extLst>
                <a:ext uri="{FF2B5EF4-FFF2-40B4-BE49-F238E27FC236}">
                  <a16:creationId xmlns:a16="http://schemas.microsoft.com/office/drawing/2014/main" id="{95B6CD2C-937A-514A-950F-FF242D37E3C4}"/>
                </a:ext>
              </a:extLst>
            </p:cNvPr>
            <p:cNvGrpSpPr>
              <a:grpSpLocks/>
            </p:cNvGrpSpPr>
            <p:nvPr/>
          </p:nvGrpSpPr>
          <p:grpSpPr bwMode="auto">
            <a:xfrm>
              <a:off x="1469265" y="3209245"/>
              <a:ext cx="933450" cy="771525"/>
              <a:chOff x="1974" y="2040"/>
              <a:chExt cx="588" cy="486"/>
            </a:xfrm>
          </p:grpSpPr>
          <p:sp>
            <p:nvSpPr>
              <p:cNvPr id="163" name="Rectangle 13">
                <a:extLst>
                  <a:ext uri="{FF2B5EF4-FFF2-40B4-BE49-F238E27FC236}">
                    <a16:creationId xmlns:a16="http://schemas.microsoft.com/office/drawing/2014/main" id="{E8551FCE-9CD2-894A-9735-A174CF82EBFC}"/>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4" name="Rectangle 14">
                <a:extLst>
                  <a:ext uri="{FF2B5EF4-FFF2-40B4-BE49-F238E27FC236}">
                    <a16:creationId xmlns:a16="http://schemas.microsoft.com/office/drawing/2014/main" id="{BE9F0304-E895-C744-ACB1-C8289CE4B524}"/>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65" name="Rectangle 15">
              <a:extLst>
                <a:ext uri="{FF2B5EF4-FFF2-40B4-BE49-F238E27FC236}">
                  <a16:creationId xmlns:a16="http://schemas.microsoft.com/office/drawing/2014/main" id="{607AC7BF-BB23-2949-BEB2-4518A1BEF494}"/>
                </a:ext>
              </a:extLst>
            </p:cNvPr>
            <p:cNvSpPr>
              <a:spLocks noChangeArrowheads="1"/>
            </p:cNvSpPr>
            <p:nvPr/>
          </p:nvSpPr>
          <p:spPr bwMode="auto">
            <a:xfrm>
              <a:off x="1307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6" name="Rectangle 16">
              <a:extLst>
                <a:ext uri="{FF2B5EF4-FFF2-40B4-BE49-F238E27FC236}">
                  <a16:creationId xmlns:a16="http://schemas.microsoft.com/office/drawing/2014/main" id="{BD01716E-E776-3144-8AA3-9B107FC88716}"/>
                </a:ext>
              </a:extLst>
            </p:cNvPr>
            <p:cNvSpPr>
              <a:spLocks noChangeArrowheads="1"/>
            </p:cNvSpPr>
            <p:nvPr/>
          </p:nvSpPr>
          <p:spPr bwMode="auto">
            <a:xfrm>
              <a:off x="2602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7" name="Group 17">
              <a:extLst>
                <a:ext uri="{FF2B5EF4-FFF2-40B4-BE49-F238E27FC236}">
                  <a16:creationId xmlns:a16="http://schemas.microsoft.com/office/drawing/2014/main" id="{FCA97E66-FD57-884F-B9AD-4CDEDC0051D3}"/>
                </a:ext>
              </a:extLst>
            </p:cNvPr>
            <p:cNvGrpSpPr>
              <a:grpSpLocks/>
            </p:cNvGrpSpPr>
            <p:nvPr/>
          </p:nvGrpSpPr>
          <p:grpSpPr bwMode="auto">
            <a:xfrm>
              <a:off x="2374140" y="3247345"/>
              <a:ext cx="1905000" cy="685800"/>
              <a:chOff x="2544" y="2064"/>
              <a:chExt cx="1200" cy="432"/>
            </a:xfrm>
          </p:grpSpPr>
          <p:sp>
            <p:nvSpPr>
              <p:cNvPr id="168" name="Freeform 18">
                <a:extLst>
                  <a:ext uri="{FF2B5EF4-FFF2-40B4-BE49-F238E27FC236}">
                    <a16:creationId xmlns:a16="http://schemas.microsoft.com/office/drawing/2014/main" id="{ACBB33E8-530F-854A-9846-3A9AFFC09729}"/>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9" name="Freeform 19">
                <a:extLst>
                  <a:ext uri="{FF2B5EF4-FFF2-40B4-BE49-F238E27FC236}">
                    <a16:creationId xmlns:a16="http://schemas.microsoft.com/office/drawing/2014/main" id="{E5F4E878-DF3D-504E-A8F9-306CC516CCA4}"/>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170" name="Rectangle 20">
              <a:extLst>
                <a:ext uri="{FF2B5EF4-FFF2-40B4-BE49-F238E27FC236}">
                  <a16:creationId xmlns:a16="http://schemas.microsoft.com/office/drawing/2014/main" id="{24A85F8B-6056-9B49-9BAE-59E34D930D83}"/>
                </a:ext>
              </a:extLst>
            </p:cNvPr>
            <p:cNvSpPr>
              <a:spLocks noChangeArrowheads="1"/>
            </p:cNvSpPr>
            <p:nvPr/>
          </p:nvSpPr>
          <p:spPr bwMode="auto">
            <a:xfrm>
              <a:off x="2413359" y="1152150"/>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1" name="Rectangle 11">
              <a:extLst>
                <a:ext uri="{FF2B5EF4-FFF2-40B4-BE49-F238E27FC236}">
                  <a16:creationId xmlns:a16="http://schemas.microsoft.com/office/drawing/2014/main" id="{13AB1D2F-E7D6-284A-9A64-B85DA0EC48D1}"/>
                </a:ext>
              </a:extLst>
            </p:cNvPr>
            <p:cNvSpPr>
              <a:spLocks noChangeArrowheads="1"/>
            </p:cNvSpPr>
            <p:nvPr/>
          </p:nvSpPr>
          <p:spPr bwMode="auto">
            <a:xfrm>
              <a:off x="1199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2" name="Rectangle 11">
              <a:extLst>
                <a:ext uri="{FF2B5EF4-FFF2-40B4-BE49-F238E27FC236}">
                  <a16:creationId xmlns:a16="http://schemas.microsoft.com/office/drawing/2014/main" id="{41115418-2880-0B41-880A-BE75A9012B85}"/>
                </a:ext>
              </a:extLst>
            </p:cNvPr>
            <p:cNvSpPr>
              <a:spLocks noChangeArrowheads="1"/>
            </p:cNvSpPr>
            <p:nvPr/>
          </p:nvSpPr>
          <p:spPr bwMode="auto">
            <a:xfrm>
              <a:off x="1682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3" name="Group 172">
              <a:extLst>
                <a:ext uri="{FF2B5EF4-FFF2-40B4-BE49-F238E27FC236}">
                  <a16:creationId xmlns:a16="http://schemas.microsoft.com/office/drawing/2014/main" id="{F6C043F1-2476-724C-AFAE-FC637B9B70D7}"/>
                </a:ext>
              </a:extLst>
            </p:cNvPr>
            <p:cNvGrpSpPr/>
            <p:nvPr/>
          </p:nvGrpSpPr>
          <p:grpSpPr>
            <a:xfrm>
              <a:off x="534750" y="3224368"/>
              <a:ext cx="1003255" cy="1263602"/>
              <a:chOff x="535021" y="3228295"/>
              <a:chExt cx="1003255" cy="1263602"/>
            </a:xfrm>
          </p:grpSpPr>
          <p:sp>
            <p:nvSpPr>
              <p:cNvPr id="174" name="TextBox 154">
                <a:extLst>
                  <a:ext uri="{FF2B5EF4-FFF2-40B4-BE49-F238E27FC236}">
                    <a16:creationId xmlns:a16="http://schemas.microsoft.com/office/drawing/2014/main" id="{4488FA40-3CFD-E243-8BF0-188D6CAD4E12}"/>
                  </a:ext>
                </a:extLst>
              </p:cNvPr>
              <p:cNvSpPr txBox="1">
                <a:spLocks noChangeArrowheads="1"/>
              </p:cNvSpPr>
              <p:nvPr/>
            </p:nvSpPr>
            <p:spPr bwMode="auto">
              <a:xfrm>
                <a:off x="535021" y="3406889"/>
                <a:ext cx="531814"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175" name="Straight Arrow Connector 174">
                <a:extLst>
                  <a:ext uri="{FF2B5EF4-FFF2-40B4-BE49-F238E27FC236}">
                    <a16:creationId xmlns:a16="http://schemas.microsoft.com/office/drawing/2014/main" id="{76A18019-52B3-D64A-B6E4-C7A9198E0B5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6" name="TextBox 154">
                <a:extLst>
                  <a:ext uri="{FF2B5EF4-FFF2-40B4-BE49-F238E27FC236}">
                    <a16:creationId xmlns:a16="http://schemas.microsoft.com/office/drawing/2014/main" id="{AC29088F-219C-2744-AD70-4309B7C54C7D}"/>
                  </a:ext>
                </a:extLst>
              </p:cNvPr>
              <p:cNvSpPr txBox="1">
                <a:spLocks noChangeArrowheads="1"/>
              </p:cNvSpPr>
              <p:nvPr/>
            </p:nvSpPr>
            <p:spPr bwMode="auto">
              <a:xfrm>
                <a:off x="1006462" y="4026341"/>
                <a:ext cx="531814"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177" name="Straight Arrow Connector 176">
                <a:extLst>
                  <a:ext uri="{FF2B5EF4-FFF2-40B4-BE49-F238E27FC236}">
                    <a16:creationId xmlns:a16="http://schemas.microsoft.com/office/drawing/2014/main" id="{A924CEC4-9217-ED4D-A802-C1EC6718A8F7}"/>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8E38B6CB-CE7D-5F45-8993-27453AA11BB6}"/>
                </a:ext>
              </a:extLst>
            </p:cNvPr>
            <p:cNvGrpSpPr/>
            <p:nvPr/>
          </p:nvGrpSpPr>
          <p:grpSpPr>
            <a:xfrm>
              <a:off x="2885257" y="3247345"/>
              <a:ext cx="936683" cy="1213035"/>
              <a:chOff x="975667" y="3278861"/>
              <a:chExt cx="936683" cy="1213035"/>
            </a:xfrm>
          </p:grpSpPr>
          <p:sp>
            <p:nvSpPr>
              <p:cNvPr id="179" name="TextBox 154">
                <a:extLst>
                  <a:ext uri="{FF2B5EF4-FFF2-40B4-BE49-F238E27FC236}">
                    <a16:creationId xmlns:a16="http://schemas.microsoft.com/office/drawing/2014/main" id="{C805E87E-F345-E34D-988E-3D5B0F0E83D0}"/>
                  </a:ext>
                </a:extLst>
              </p:cNvPr>
              <p:cNvSpPr txBox="1">
                <a:spLocks noChangeArrowheads="1"/>
              </p:cNvSpPr>
              <p:nvPr/>
            </p:nvSpPr>
            <p:spPr bwMode="auto">
              <a:xfrm>
                <a:off x="1023872" y="3377763"/>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180" name="Straight Arrow Connector 179">
                <a:extLst>
                  <a:ext uri="{FF2B5EF4-FFF2-40B4-BE49-F238E27FC236}">
                    <a16:creationId xmlns:a16="http://schemas.microsoft.com/office/drawing/2014/main" id="{472F8109-75BA-DF4C-894C-FA2740730883}"/>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1" name="TextBox 154">
                <a:extLst>
                  <a:ext uri="{FF2B5EF4-FFF2-40B4-BE49-F238E27FC236}">
                    <a16:creationId xmlns:a16="http://schemas.microsoft.com/office/drawing/2014/main" id="{82742B0F-664C-DF40-8904-04EE23387362}"/>
                  </a:ext>
                </a:extLst>
              </p:cNvPr>
              <p:cNvSpPr txBox="1">
                <a:spLocks noChangeArrowheads="1"/>
              </p:cNvSpPr>
              <p:nvPr/>
            </p:nvSpPr>
            <p:spPr bwMode="auto">
              <a:xfrm>
                <a:off x="1006463" y="4026340"/>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182" name="Straight Arrow Connector 181">
                <a:extLst>
                  <a:ext uri="{FF2B5EF4-FFF2-40B4-BE49-F238E27FC236}">
                    <a16:creationId xmlns:a16="http://schemas.microsoft.com/office/drawing/2014/main" id="{5B4D8825-7480-044C-8497-35F958295E3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32C2C87A-4D9B-0842-8D64-98EB3BE51D17}"/>
                </a:ext>
              </a:extLst>
            </p:cNvPr>
            <p:cNvGrpSpPr/>
            <p:nvPr/>
          </p:nvGrpSpPr>
          <p:grpSpPr>
            <a:xfrm>
              <a:off x="331802" y="1471164"/>
              <a:ext cx="889549" cy="1178226"/>
              <a:chOff x="562503" y="3228295"/>
              <a:chExt cx="889549" cy="1178226"/>
            </a:xfrm>
          </p:grpSpPr>
          <p:sp>
            <p:nvSpPr>
              <p:cNvPr id="184" name="TextBox 154">
                <a:extLst>
                  <a:ext uri="{FF2B5EF4-FFF2-40B4-BE49-F238E27FC236}">
                    <a16:creationId xmlns:a16="http://schemas.microsoft.com/office/drawing/2014/main" id="{B13B19EE-5B9D-FC4F-AD84-4DF668D5A708}"/>
                  </a:ext>
                </a:extLst>
              </p:cNvPr>
              <p:cNvSpPr txBox="1">
                <a:spLocks noChangeArrowheads="1"/>
              </p:cNvSpPr>
              <p:nvPr/>
            </p:nvSpPr>
            <p:spPr bwMode="auto">
              <a:xfrm>
                <a:off x="562503" y="3632289"/>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185" name="Straight Arrow Connector 184">
                <a:extLst>
                  <a:ext uri="{FF2B5EF4-FFF2-40B4-BE49-F238E27FC236}">
                    <a16:creationId xmlns:a16="http://schemas.microsoft.com/office/drawing/2014/main" id="{461B6696-2CFF-D048-8DAC-4AC92DF474C5}"/>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54">
                <a:extLst>
                  <a:ext uri="{FF2B5EF4-FFF2-40B4-BE49-F238E27FC236}">
                    <a16:creationId xmlns:a16="http://schemas.microsoft.com/office/drawing/2014/main" id="{2EEEED9E-04AA-AA44-8C6D-DE5AE209F27B}"/>
                  </a:ext>
                </a:extLst>
              </p:cNvPr>
              <p:cNvSpPr txBox="1">
                <a:spLocks noChangeArrowheads="1"/>
              </p:cNvSpPr>
              <p:nvPr/>
            </p:nvSpPr>
            <p:spPr bwMode="auto">
              <a:xfrm>
                <a:off x="858220" y="3940965"/>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187" name="Straight Arrow Connector 186">
                <a:extLst>
                  <a:ext uri="{FF2B5EF4-FFF2-40B4-BE49-F238E27FC236}">
                    <a16:creationId xmlns:a16="http://schemas.microsoft.com/office/drawing/2014/main" id="{288EE107-DBAA-2940-B547-971669A5CC8C}"/>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E20E3CDB-5F62-7849-8DA3-121C3C498815}"/>
                </a:ext>
              </a:extLst>
            </p:cNvPr>
            <p:cNvGrpSpPr/>
            <p:nvPr/>
          </p:nvGrpSpPr>
          <p:grpSpPr>
            <a:xfrm>
              <a:off x="1977935" y="1152150"/>
              <a:ext cx="1392561" cy="1913817"/>
              <a:chOff x="535021" y="2578079"/>
              <a:chExt cx="1392561" cy="1913817"/>
            </a:xfrm>
          </p:grpSpPr>
          <p:sp>
            <p:nvSpPr>
              <p:cNvPr id="189" name="TextBox 154">
                <a:extLst>
                  <a:ext uri="{FF2B5EF4-FFF2-40B4-BE49-F238E27FC236}">
                    <a16:creationId xmlns:a16="http://schemas.microsoft.com/office/drawing/2014/main" id="{95456EA1-BA8A-B940-AE7D-7B575C9A65A8}"/>
                  </a:ext>
                </a:extLst>
              </p:cNvPr>
              <p:cNvSpPr txBox="1">
                <a:spLocks noChangeArrowheads="1"/>
              </p:cNvSpPr>
              <p:nvPr/>
            </p:nvSpPr>
            <p:spPr bwMode="auto">
              <a:xfrm>
                <a:off x="535021" y="3406889"/>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190" name="Straight Arrow Connector 189">
                <a:extLst>
                  <a:ext uri="{FF2B5EF4-FFF2-40B4-BE49-F238E27FC236}">
                    <a16:creationId xmlns:a16="http://schemas.microsoft.com/office/drawing/2014/main" id="{8BAAA320-4495-674A-8D7F-F9A18B727682}"/>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1" name="TextBox 154">
                <a:extLst>
                  <a:ext uri="{FF2B5EF4-FFF2-40B4-BE49-F238E27FC236}">
                    <a16:creationId xmlns:a16="http://schemas.microsoft.com/office/drawing/2014/main" id="{1D3A1D8E-07FD-0040-B88C-93C79BF5EC96}"/>
                  </a:ext>
                </a:extLst>
              </p:cNvPr>
              <p:cNvSpPr txBox="1">
                <a:spLocks noChangeArrowheads="1"/>
              </p:cNvSpPr>
              <p:nvPr/>
            </p:nvSpPr>
            <p:spPr bwMode="auto">
              <a:xfrm>
                <a:off x="1006462" y="4026340"/>
                <a:ext cx="531813" cy="465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192" name="Straight Arrow Connector 191">
                <a:extLst>
                  <a:ext uri="{FF2B5EF4-FFF2-40B4-BE49-F238E27FC236}">
                    <a16:creationId xmlns:a16="http://schemas.microsoft.com/office/drawing/2014/main" id="{CCD40B7E-2A6F-0845-86CA-E0A773CF93B2}"/>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93" name="Rectangle 20">
              <a:extLst>
                <a:ext uri="{FF2B5EF4-FFF2-40B4-BE49-F238E27FC236}">
                  <a16:creationId xmlns:a16="http://schemas.microsoft.com/office/drawing/2014/main" id="{0C830335-7079-EF42-B2DF-AFED53C632DE}"/>
                </a:ext>
              </a:extLst>
            </p:cNvPr>
            <p:cNvSpPr>
              <a:spLocks noChangeArrowheads="1"/>
            </p:cNvSpPr>
            <p:nvPr/>
          </p:nvSpPr>
          <p:spPr bwMode="auto">
            <a:xfrm>
              <a:off x="3341182" y="1166197"/>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1882018" y="4068661"/>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sp>
        <p:nvSpPr>
          <p:cNvPr id="141" name="Oval 4">
            <a:extLst>
              <a:ext uri="{FF2B5EF4-FFF2-40B4-BE49-F238E27FC236}">
                <a16:creationId xmlns:a16="http://schemas.microsoft.com/office/drawing/2014/main" id="{E284A13E-52FE-7A44-BA7D-769A34E33B88}"/>
              </a:ext>
            </a:extLst>
          </p:cNvPr>
          <p:cNvSpPr>
            <a:spLocks noChangeArrowheads="1"/>
          </p:cNvSpPr>
          <p:nvPr/>
        </p:nvSpPr>
        <p:spPr bwMode="auto">
          <a:xfrm>
            <a:off x="7091351" y="10955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2" name="Oval 5">
            <a:extLst>
              <a:ext uri="{FF2B5EF4-FFF2-40B4-BE49-F238E27FC236}">
                <a16:creationId xmlns:a16="http://schemas.microsoft.com/office/drawing/2014/main" id="{6DA96BF6-9537-BA40-B0EB-95EB1AE17884}"/>
              </a:ext>
            </a:extLst>
          </p:cNvPr>
          <p:cNvSpPr>
            <a:spLocks noChangeArrowheads="1"/>
          </p:cNvSpPr>
          <p:nvPr/>
        </p:nvSpPr>
        <p:spPr bwMode="auto">
          <a:xfrm>
            <a:off x="8539151" y="10955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3" name="Oval 6">
            <a:extLst>
              <a:ext uri="{FF2B5EF4-FFF2-40B4-BE49-F238E27FC236}">
                <a16:creationId xmlns:a16="http://schemas.microsoft.com/office/drawing/2014/main" id="{2E93D47A-B6BF-254F-A678-A22CBC11DB3B}"/>
              </a:ext>
            </a:extLst>
          </p:cNvPr>
          <p:cNvSpPr>
            <a:spLocks noChangeArrowheads="1"/>
          </p:cNvSpPr>
          <p:nvPr/>
        </p:nvSpPr>
        <p:spPr bwMode="auto">
          <a:xfrm>
            <a:off x="9986951" y="11717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7" name="Oval 7">
            <a:extLst>
              <a:ext uri="{FF2B5EF4-FFF2-40B4-BE49-F238E27FC236}">
                <a16:creationId xmlns:a16="http://schemas.microsoft.com/office/drawing/2014/main" id="{F4CB1D80-1789-C240-B1FC-D53E3B7D550B}"/>
              </a:ext>
            </a:extLst>
          </p:cNvPr>
          <p:cNvSpPr>
            <a:spLocks noChangeArrowheads="1"/>
          </p:cNvSpPr>
          <p:nvPr/>
        </p:nvSpPr>
        <p:spPr bwMode="auto">
          <a:xfrm>
            <a:off x="9605951" y="21623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5" name="Oval 8">
            <a:extLst>
              <a:ext uri="{FF2B5EF4-FFF2-40B4-BE49-F238E27FC236}">
                <a16:creationId xmlns:a16="http://schemas.microsoft.com/office/drawing/2014/main" id="{4EFA62FD-3BC6-4647-ADDB-1284EE09170E}"/>
              </a:ext>
            </a:extLst>
          </p:cNvPr>
          <p:cNvSpPr>
            <a:spLocks noChangeArrowheads="1"/>
          </p:cNvSpPr>
          <p:nvPr/>
        </p:nvSpPr>
        <p:spPr bwMode="auto">
          <a:xfrm>
            <a:off x="9224951" y="32291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6" name="Oval 9">
            <a:extLst>
              <a:ext uri="{FF2B5EF4-FFF2-40B4-BE49-F238E27FC236}">
                <a16:creationId xmlns:a16="http://schemas.microsoft.com/office/drawing/2014/main" id="{15DA54A2-C69F-A749-99B1-7342B8013A5B}"/>
              </a:ext>
            </a:extLst>
          </p:cNvPr>
          <p:cNvSpPr>
            <a:spLocks noChangeArrowheads="1"/>
          </p:cNvSpPr>
          <p:nvPr/>
        </p:nvSpPr>
        <p:spPr bwMode="auto">
          <a:xfrm>
            <a:off x="7853351" y="32291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7" name="Oval 10">
            <a:extLst>
              <a:ext uri="{FF2B5EF4-FFF2-40B4-BE49-F238E27FC236}">
                <a16:creationId xmlns:a16="http://schemas.microsoft.com/office/drawing/2014/main" id="{A41A3D08-4B8A-8C4F-BF03-2A783ED42FFD}"/>
              </a:ext>
            </a:extLst>
          </p:cNvPr>
          <p:cNvSpPr>
            <a:spLocks noChangeArrowheads="1"/>
          </p:cNvSpPr>
          <p:nvPr/>
        </p:nvSpPr>
        <p:spPr bwMode="auto">
          <a:xfrm>
            <a:off x="6386501" y="32291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8" name="Oval 11">
            <a:extLst>
              <a:ext uri="{FF2B5EF4-FFF2-40B4-BE49-F238E27FC236}">
                <a16:creationId xmlns:a16="http://schemas.microsoft.com/office/drawing/2014/main" id="{29684272-E699-3B40-959F-87280E57B3C4}"/>
              </a:ext>
            </a:extLst>
          </p:cNvPr>
          <p:cNvSpPr>
            <a:spLocks noChangeArrowheads="1"/>
          </p:cNvSpPr>
          <p:nvPr/>
        </p:nvSpPr>
        <p:spPr bwMode="auto">
          <a:xfrm>
            <a:off x="6729401" y="2171827"/>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00" name="Oval 13">
            <a:extLst>
              <a:ext uri="{FF2B5EF4-FFF2-40B4-BE49-F238E27FC236}">
                <a16:creationId xmlns:a16="http://schemas.microsoft.com/office/drawing/2014/main" id="{FC91351F-C89A-F047-8DB7-C0BE45EEE692}"/>
              </a:ext>
            </a:extLst>
          </p:cNvPr>
          <p:cNvSpPr>
            <a:spLocks noChangeArrowheads="1"/>
          </p:cNvSpPr>
          <p:nvPr/>
        </p:nvSpPr>
        <p:spPr bwMode="auto">
          <a:xfrm>
            <a:off x="8177201" y="2190877"/>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 name="Rectangle 1">
            <a:extLst>
              <a:ext uri="{FF2B5EF4-FFF2-40B4-BE49-F238E27FC236}">
                <a16:creationId xmlns:a16="http://schemas.microsoft.com/office/drawing/2014/main" id="{0FECE5F1-AA51-F946-8A2B-02A3EC6ECF80}"/>
              </a:ext>
            </a:extLst>
          </p:cNvPr>
          <p:cNvSpPr/>
          <p:nvPr/>
        </p:nvSpPr>
        <p:spPr>
          <a:xfrm>
            <a:off x="7120425" y="3520470"/>
            <a:ext cx="1811714" cy="461665"/>
          </a:xfrm>
          <a:prstGeom prst="rect">
            <a:avLst/>
          </a:prstGeom>
        </p:spPr>
        <p:txBody>
          <a:bodyPr wrap="none">
            <a:spAutoFit/>
          </a:bodyPr>
          <a:lstStyle/>
          <a:p>
            <a:r>
              <a:rPr lang="en-US" dirty="0" err="1">
                <a:latin typeface="Arial" charset="0"/>
              </a:rPr>
              <a:t>Eg.</a:t>
            </a:r>
            <a:r>
              <a:rPr lang="en-US" dirty="0">
                <a:latin typeface="Arial" charset="0"/>
              </a:rPr>
              <a:t>: oblique</a:t>
            </a:r>
            <a:endParaRPr lang="en-US" dirty="0"/>
          </a:p>
        </p:txBody>
      </p:sp>
    </p:spTree>
    <p:extLst>
      <p:ext uri="{BB962C8B-B14F-4D97-AF65-F5344CB8AC3E}">
        <p14:creationId xmlns:p14="http://schemas.microsoft.com/office/powerpoint/2010/main" val="9562943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E26751B5-0C6E-3248-A8BC-4D5EFA8694BD}"/>
              </a:ext>
            </a:extLst>
          </p:cNvPr>
          <p:cNvSpPr/>
          <p:nvPr/>
        </p:nvSpPr>
        <p:spPr>
          <a:xfrm>
            <a:off x="1511771" y="6376422"/>
            <a:ext cx="9144000" cy="49432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How to define ONE primitive cell?</a:t>
            </a:r>
            <a:br>
              <a:rPr lang="en-US" altLang="en-US" dirty="0">
                <a:ea typeface="ＭＳ Ｐゴシック" panose="020B0600070205080204" pitchFamily="34" charset="-128"/>
              </a:rPr>
            </a:br>
            <a:r>
              <a:rPr lang="en-US" altLang="en-US" dirty="0">
                <a:ea typeface="ＭＳ Ｐゴシック" panose="020B0600070205080204" pitchFamily="34" charset="-128"/>
              </a:rPr>
              <a:t>Wigner-Seitz Primitive Cell</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568911" y="9348912"/>
          <a:ext cx="2135058" cy="510024"/>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8911" y="9348912"/>
                        <a:ext cx="2135058" cy="510024"/>
                      </a:xfrm>
                      <a:prstGeom prst="rect">
                        <a:avLst/>
                      </a:prstGeom>
                      <a:noFill/>
                      <a:ln>
                        <a:noFill/>
                      </a:ln>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17723" y="8266555"/>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17723" y="7852398"/>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17723" y="8651785"/>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14295111" y="1003452"/>
            <a:ext cx="2739462" cy="1145271"/>
            <a:chOff x="3327" y="1296"/>
            <a:chExt cx="2325"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1249"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14351661" y="2211807"/>
            <a:ext cx="2549591" cy="1348377"/>
            <a:chOff x="3381" y="2473"/>
            <a:chExt cx="213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1087" cy="437"/>
            </a:xfrm>
            <a:prstGeom prst="rect">
              <a:avLst/>
            </a:prstGeom>
            <a:noFill/>
            <a:ln w="9525">
              <a:noFill/>
              <a:miter lim="800000"/>
              <a:headEnd/>
              <a:tailEnd/>
            </a:ln>
            <a:effectLst/>
          </p:spPr>
          <p:txBody>
            <a:bodyPr wrap="none">
              <a:spAutoFit/>
            </a:bodyPr>
            <a:lstStyle/>
            <a:p>
              <a:pPr>
                <a:defRPr/>
              </a:pPr>
              <a:r>
                <a:rPr lang="en-US" sz="1400" dirty="0" err="1">
                  <a:latin typeface="+mn-lt"/>
                </a:rPr>
                <a:t>Bravais</a:t>
              </a:r>
              <a:r>
                <a:rPr lang="en-US" sz="1400" dirty="0">
                  <a:latin typeface="+mn-lt"/>
                </a:rPr>
                <a:t> lattice</a:t>
              </a:r>
            </a:p>
            <a:p>
              <a:pPr>
                <a:defRPr/>
              </a:pPr>
              <a:r>
                <a:rPr lang="en-US" sz="14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12954833" y="1251995"/>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13389937" y="1445071"/>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12957553" y="1643586"/>
            <a:ext cx="600986" cy="394312"/>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12525169" y="1453230"/>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13387217" y="1056198"/>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13212929" y="671403"/>
            <a:ext cx="184731" cy="338554"/>
          </a:xfrm>
          <a:prstGeom prst="rect">
            <a:avLst/>
          </a:prstGeom>
          <a:noFill/>
          <a:ln w="9525">
            <a:noFill/>
            <a:miter lim="800000"/>
            <a:headEnd/>
            <a:tailEnd/>
          </a:ln>
          <a:effectLst/>
        </p:spPr>
        <p:txBody>
          <a:bodyPr wrap="none">
            <a:spAutoFit/>
          </a:bodyPr>
          <a:lstStyle/>
          <a:p>
            <a:pPr algn="ctr">
              <a:defRPr/>
            </a:pPr>
            <a:endParaRPr lang="en-US" sz="1600" dirty="0">
              <a:solidFill>
                <a:srgbClr val="C00000"/>
              </a:solidFill>
              <a:latin typeface="+mn-lt"/>
            </a:endParaRP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13088084" y="1610954"/>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13512309" y="141515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13512309" y="180675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13349146" y="1610954"/>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12924920" y="1806751"/>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13349146" y="1219362"/>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13773371" y="141515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13088084" y="1219362"/>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12924920" y="141515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12663858" y="141515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13349146" y="2002547"/>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13088084" y="2002547"/>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12663858" y="180675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13800565" y="1784996"/>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12910305" y="1052458"/>
            <a:ext cx="201235" cy="19783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13392656" y="2051495"/>
            <a:ext cx="79542" cy="81582"/>
          </a:xfrm>
          <a:prstGeom prst="line">
            <a:avLst/>
          </a:prstGeom>
        </p:spPr>
        <p:style>
          <a:lnRef idx="1">
            <a:schemeClr val="accent1"/>
          </a:lnRef>
          <a:fillRef idx="0">
            <a:schemeClr val="accent1"/>
          </a:fillRef>
          <a:effectRef idx="0">
            <a:schemeClr val="accent1"/>
          </a:effectRef>
          <a:fontRef idx="minor">
            <a:schemeClr val="tx1"/>
          </a:fontRef>
        </p:style>
      </p:cxnSp>
      <p:sp>
        <p:nvSpPr>
          <p:cNvPr id="155" name="Rectangle 30">
            <a:extLst>
              <a:ext uri="{FF2B5EF4-FFF2-40B4-BE49-F238E27FC236}">
                <a16:creationId xmlns:a16="http://schemas.microsoft.com/office/drawing/2014/main" id="{25482C82-BAF8-4B42-A272-15D1115F2AE3}"/>
              </a:ext>
            </a:extLst>
          </p:cNvPr>
          <p:cNvSpPr>
            <a:spLocks noChangeArrowheads="1"/>
          </p:cNvSpPr>
          <p:nvPr/>
        </p:nvSpPr>
        <p:spPr bwMode="auto">
          <a:xfrm>
            <a:off x="12459030" y="3582916"/>
            <a:ext cx="42068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t>Conversion into a Bravais lattice:</a:t>
            </a:r>
          </a:p>
          <a:p>
            <a:pPr eaLnBrk="1" hangingPunct="1">
              <a:buFontTx/>
              <a:buChar char="-"/>
            </a:pPr>
            <a:r>
              <a:rPr lang="en-US" altLang="en-US" sz="2000" dirty="0"/>
              <a:t>Combine A and B int a single basis</a:t>
            </a:r>
          </a:p>
          <a:p>
            <a:pPr eaLnBrk="1" hangingPunct="1">
              <a:buFontTx/>
              <a:buChar char="-"/>
            </a:pPr>
            <a:r>
              <a:rPr lang="en-US" altLang="en-US" sz="2000" dirty="0"/>
              <a:t>Obtain a rhombic Bravais lattice</a:t>
            </a:r>
          </a:p>
        </p:txBody>
      </p: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59030" y="2228950"/>
            <a:ext cx="1647721" cy="120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1896269" y="4951355"/>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sp>
        <p:nvSpPr>
          <p:cNvPr id="141" name="Oval 4">
            <a:extLst>
              <a:ext uri="{FF2B5EF4-FFF2-40B4-BE49-F238E27FC236}">
                <a16:creationId xmlns:a16="http://schemas.microsoft.com/office/drawing/2014/main" id="{E284A13E-52FE-7A44-BA7D-769A34E33B88}"/>
              </a:ext>
            </a:extLst>
          </p:cNvPr>
          <p:cNvSpPr>
            <a:spLocks noChangeArrowheads="1"/>
          </p:cNvSpPr>
          <p:nvPr/>
        </p:nvSpPr>
        <p:spPr bwMode="auto">
          <a:xfrm>
            <a:off x="7091351" y="10955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2" name="Oval 5">
            <a:extLst>
              <a:ext uri="{FF2B5EF4-FFF2-40B4-BE49-F238E27FC236}">
                <a16:creationId xmlns:a16="http://schemas.microsoft.com/office/drawing/2014/main" id="{6DA96BF6-9537-BA40-B0EB-95EB1AE17884}"/>
              </a:ext>
            </a:extLst>
          </p:cNvPr>
          <p:cNvSpPr>
            <a:spLocks noChangeArrowheads="1"/>
          </p:cNvSpPr>
          <p:nvPr/>
        </p:nvSpPr>
        <p:spPr bwMode="auto">
          <a:xfrm>
            <a:off x="8539151" y="10955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3" name="Oval 6">
            <a:extLst>
              <a:ext uri="{FF2B5EF4-FFF2-40B4-BE49-F238E27FC236}">
                <a16:creationId xmlns:a16="http://schemas.microsoft.com/office/drawing/2014/main" id="{2E93D47A-B6BF-254F-A678-A22CBC11DB3B}"/>
              </a:ext>
            </a:extLst>
          </p:cNvPr>
          <p:cNvSpPr>
            <a:spLocks noChangeArrowheads="1"/>
          </p:cNvSpPr>
          <p:nvPr/>
        </p:nvSpPr>
        <p:spPr bwMode="auto">
          <a:xfrm>
            <a:off x="9986951" y="11717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7" name="Oval 7">
            <a:extLst>
              <a:ext uri="{FF2B5EF4-FFF2-40B4-BE49-F238E27FC236}">
                <a16:creationId xmlns:a16="http://schemas.microsoft.com/office/drawing/2014/main" id="{F4CB1D80-1789-C240-B1FC-D53E3B7D550B}"/>
              </a:ext>
            </a:extLst>
          </p:cNvPr>
          <p:cNvSpPr>
            <a:spLocks noChangeArrowheads="1"/>
          </p:cNvSpPr>
          <p:nvPr/>
        </p:nvSpPr>
        <p:spPr bwMode="auto">
          <a:xfrm>
            <a:off x="9668885" y="216285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5" name="Oval 8">
            <a:extLst>
              <a:ext uri="{FF2B5EF4-FFF2-40B4-BE49-F238E27FC236}">
                <a16:creationId xmlns:a16="http://schemas.microsoft.com/office/drawing/2014/main" id="{4EFA62FD-3BC6-4647-ADDB-1284EE09170E}"/>
              </a:ext>
            </a:extLst>
          </p:cNvPr>
          <p:cNvSpPr>
            <a:spLocks noChangeArrowheads="1"/>
          </p:cNvSpPr>
          <p:nvPr/>
        </p:nvSpPr>
        <p:spPr bwMode="auto">
          <a:xfrm>
            <a:off x="9246430" y="323697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6" name="Oval 9">
            <a:extLst>
              <a:ext uri="{FF2B5EF4-FFF2-40B4-BE49-F238E27FC236}">
                <a16:creationId xmlns:a16="http://schemas.microsoft.com/office/drawing/2014/main" id="{15DA54A2-C69F-A749-99B1-7342B8013A5B}"/>
              </a:ext>
            </a:extLst>
          </p:cNvPr>
          <p:cNvSpPr>
            <a:spLocks noChangeArrowheads="1"/>
          </p:cNvSpPr>
          <p:nvPr/>
        </p:nvSpPr>
        <p:spPr bwMode="auto">
          <a:xfrm>
            <a:off x="7862630" y="323697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7" name="Oval 10">
            <a:extLst>
              <a:ext uri="{FF2B5EF4-FFF2-40B4-BE49-F238E27FC236}">
                <a16:creationId xmlns:a16="http://schemas.microsoft.com/office/drawing/2014/main" id="{A41A3D08-4B8A-8C4F-BF03-2A783ED42FFD}"/>
              </a:ext>
            </a:extLst>
          </p:cNvPr>
          <p:cNvSpPr>
            <a:spLocks noChangeArrowheads="1"/>
          </p:cNvSpPr>
          <p:nvPr/>
        </p:nvSpPr>
        <p:spPr bwMode="auto">
          <a:xfrm>
            <a:off x="6365875" y="323697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8" name="Oval 11">
            <a:extLst>
              <a:ext uri="{FF2B5EF4-FFF2-40B4-BE49-F238E27FC236}">
                <a16:creationId xmlns:a16="http://schemas.microsoft.com/office/drawing/2014/main" id="{29684272-E699-3B40-959F-87280E57B3C4}"/>
              </a:ext>
            </a:extLst>
          </p:cNvPr>
          <p:cNvSpPr>
            <a:spLocks noChangeArrowheads="1"/>
          </p:cNvSpPr>
          <p:nvPr/>
        </p:nvSpPr>
        <p:spPr bwMode="auto">
          <a:xfrm>
            <a:off x="6750105" y="216285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9" name="Line 12">
            <a:extLst>
              <a:ext uri="{FF2B5EF4-FFF2-40B4-BE49-F238E27FC236}">
                <a16:creationId xmlns:a16="http://schemas.microsoft.com/office/drawing/2014/main" id="{B86B809B-6032-8243-AE44-D7DF7F46B3DB}"/>
              </a:ext>
            </a:extLst>
          </p:cNvPr>
          <p:cNvSpPr>
            <a:spLocks noChangeShapeType="1"/>
          </p:cNvSpPr>
          <p:nvPr/>
        </p:nvSpPr>
        <p:spPr bwMode="auto">
          <a:xfrm flipH="1">
            <a:off x="6826306" y="2241332"/>
            <a:ext cx="1478885" cy="139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Oval 13">
            <a:extLst>
              <a:ext uri="{FF2B5EF4-FFF2-40B4-BE49-F238E27FC236}">
                <a16:creationId xmlns:a16="http://schemas.microsoft.com/office/drawing/2014/main" id="{FC91351F-C89A-F047-8DB7-C0BE45EEE692}"/>
              </a:ext>
            </a:extLst>
          </p:cNvPr>
          <p:cNvSpPr>
            <a:spLocks noChangeArrowheads="1"/>
          </p:cNvSpPr>
          <p:nvPr/>
        </p:nvSpPr>
        <p:spPr bwMode="auto">
          <a:xfrm>
            <a:off x="8208275" y="2161635"/>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01" name="Line 14">
            <a:extLst>
              <a:ext uri="{FF2B5EF4-FFF2-40B4-BE49-F238E27FC236}">
                <a16:creationId xmlns:a16="http://schemas.microsoft.com/office/drawing/2014/main" id="{C1B87833-8700-9747-B96C-20D255CA896B}"/>
              </a:ext>
            </a:extLst>
          </p:cNvPr>
          <p:cNvSpPr>
            <a:spLocks noChangeShapeType="1"/>
          </p:cNvSpPr>
          <p:nvPr/>
        </p:nvSpPr>
        <p:spPr bwMode="auto">
          <a:xfrm flipH="1" flipV="1">
            <a:off x="7548551" y="1628902"/>
            <a:ext cx="0" cy="12192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 name="Line 18">
            <a:extLst>
              <a:ext uri="{FF2B5EF4-FFF2-40B4-BE49-F238E27FC236}">
                <a16:creationId xmlns:a16="http://schemas.microsoft.com/office/drawing/2014/main" id="{9DD3BB05-8F69-A94C-9A7E-A1424EC4CF10}"/>
              </a:ext>
            </a:extLst>
          </p:cNvPr>
          <p:cNvSpPr>
            <a:spLocks noChangeShapeType="1"/>
          </p:cNvSpPr>
          <p:nvPr/>
        </p:nvSpPr>
        <p:spPr bwMode="auto">
          <a:xfrm flipH="1" flipV="1">
            <a:off x="7243751" y="1247902"/>
            <a:ext cx="990600" cy="9906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 name="Line 19">
            <a:extLst>
              <a:ext uri="{FF2B5EF4-FFF2-40B4-BE49-F238E27FC236}">
                <a16:creationId xmlns:a16="http://schemas.microsoft.com/office/drawing/2014/main" id="{E9210E49-E07D-BD4F-9295-0801EE98AA55}"/>
              </a:ext>
            </a:extLst>
          </p:cNvPr>
          <p:cNvSpPr>
            <a:spLocks noChangeShapeType="1"/>
          </p:cNvSpPr>
          <p:nvPr/>
        </p:nvSpPr>
        <p:spPr bwMode="auto">
          <a:xfrm flipH="1">
            <a:off x="9865747" y="3012426"/>
            <a:ext cx="381000" cy="10668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 name="Line 20">
            <a:extLst>
              <a:ext uri="{FF2B5EF4-FFF2-40B4-BE49-F238E27FC236}">
                <a16:creationId xmlns:a16="http://schemas.microsoft.com/office/drawing/2014/main" id="{34D64171-8BD2-F247-9BD3-4017622E3B9C}"/>
              </a:ext>
            </a:extLst>
          </p:cNvPr>
          <p:cNvSpPr>
            <a:spLocks noChangeShapeType="1"/>
          </p:cNvSpPr>
          <p:nvPr/>
        </p:nvSpPr>
        <p:spPr bwMode="auto">
          <a:xfrm flipH="1">
            <a:off x="8310551" y="1247902"/>
            <a:ext cx="1676400" cy="9906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8" name="Line 21">
            <a:extLst>
              <a:ext uri="{FF2B5EF4-FFF2-40B4-BE49-F238E27FC236}">
                <a16:creationId xmlns:a16="http://schemas.microsoft.com/office/drawing/2014/main" id="{7F5D8BC8-2625-864A-B18B-0FB01F7ACE09}"/>
              </a:ext>
            </a:extLst>
          </p:cNvPr>
          <p:cNvSpPr>
            <a:spLocks noChangeShapeType="1"/>
          </p:cNvSpPr>
          <p:nvPr/>
        </p:nvSpPr>
        <p:spPr bwMode="auto">
          <a:xfrm>
            <a:off x="8310551" y="2314702"/>
            <a:ext cx="914400" cy="9144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9" name="Line 22">
            <a:extLst>
              <a:ext uri="{FF2B5EF4-FFF2-40B4-BE49-F238E27FC236}">
                <a16:creationId xmlns:a16="http://schemas.microsoft.com/office/drawing/2014/main" id="{2250C31C-9477-7F4C-AEFA-41E4611B0262}"/>
              </a:ext>
            </a:extLst>
          </p:cNvPr>
          <p:cNvSpPr>
            <a:spLocks noChangeShapeType="1"/>
          </p:cNvSpPr>
          <p:nvPr/>
        </p:nvSpPr>
        <p:spPr bwMode="auto">
          <a:xfrm flipH="1">
            <a:off x="7929551" y="2314702"/>
            <a:ext cx="304800" cy="9144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 name="Line 23">
            <a:extLst>
              <a:ext uri="{FF2B5EF4-FFF2-40B4-BE49-F238E27FC236}">
                <a16:creationId xmlns:a16="http://schemas.microsoft.com/office/drawing/2014/main" id="{7983ACAA-429F-4A41-959F-E0A4ECE961F1}"/>
              </a:ext>
            </a:extLst>
          </p:cNvPr>
          <p:cNvSpPr>
            <a:spLocks noChangeShapeType="1"/>
          </p:cNvSpPr>
          <p:nvPr/>
        </p:nvSpPr>
        <p:spPr bwMode="auto">
          <a:xfrm flipH="1">
            <a:off x="6481751" y="2314702"/>
            <a:ext cx="1676400" cy="9906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2" name="Line 25">
            <a:extLst>
              <a:ext uri="{FF2B5EF4-FFF2-40B4-BE49-F238E27FC236}">
                <a16:creationId xmlns:a16="http://schemas.microsoft.com/office/drawing/2014/main" id="{9A3E5E77-4D8A-EF45-8165-A70E9528FF07}"/>
              </a:ext>
            </a:extLst>
          </p:cNvPr>
          <p:cNvSpPr>
            <a:spLocks noChangeShapeType="1"/>
          </p:cNvSpPr>
          <p:nvPr/>
        </p:nvSpPr>
        <p:spPr bwMode="auto">
          <a:xfrm flipH="1">
            <a:off x="8215595" y="2392065"/>
            <a:ext cx="914400" cy="9144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3" name="Line 26">
            <a:extLst>
              <a:ext uri="{FF2B5EF4-FFF2-40B4-BE49-F238E27FC236}">
                <a16:creationId xmlns:a16="http://schemas.microsoft.com/office/drawing/2014/main" id="{A1F374A4-D496-4441-AAB2-448A509087C6}"/>
              </a:ext>
            </a:extLst>
          </p:cNvPr>
          <p:cNvSpPr>
            <a:spLocks noChangeShapeType="1"/>
          </p:cNvSpPr>
          <p:nvPr/>
        </p:nvSpPr>
        <p:spPr bwMode="auto">
          <a:xfrm flipH="1" flipV="1">
            <a:off x="7091351" y="2543302"/>
            <a:ext cx="457200" cy="8382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4" name="Line 27">
            <a:extLst>
              <a:ext uri="{FF2B5EF4-FFF2-40B4-BE49-F238E27FC236}">
                <a16:creationId xmlns:a16="http://schemas.microsoft.com/office/drawing/2014/main" id="{A277144C-B6CE-9147-9E23-0ABDE39BDB57}"/>
              </a:ext>
            </a:extLst>
          </p:cNvPr>
          <p:cNvSpPr>
            <a:spLocks noChangeShapeType="1"/>
          </p:cNvSpPr>
          <p:nvPr/>
        </p:nvSpPr>
        <p:spPr bwMode="auto">
          <a:xfrm flipH="1" flipV="1">
            <a:off x="8996351" y="1781302"/>
            <a:ext cx="0" cy="12192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 name="Line 28">
            <a:extLst>
              <a:ext uri="{FF2B5EF4-FFF2-40B4-BE49-F238E27FC236}">
                <a16:creationId xmlns:a16="http://schemas.microsoft.com/office/drawing/2014/main" id="{7C265B92-D48A-5945-8D74-57D3F3A73D64}"/>
              </a:ext>
            </a:extLst>
          </p:cNvPr>
          <p:cNvSpPr>
            <a:spLocks noChangeShapeType="1"/>
          </p:cNvSpPr>
          <p:nvPr/>
        </p:nvSpPr>
        <p:spPr bwMode="auto">
          <a:xfrm flipH="1" flipV="1">
            <a:off x="7319951" y="2695702"/>
            <a:ext cx="1524000" cy="5334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 name="Line 29">
            <a:extLst>
              <a:ext uri="{FF2B5EF4-FFF2-40B4-BE49-F238E27FC236}">
                <a16:creationId xmlns:a16="http://schemas.microsoft.com/office/drawing/2014/main" id="{4AFD4573-E0F4-544C-AE7C-EE9A8497D003}"/>
              </a:ext>
            </a:extLst>
          </p:cNvPr>
          <p:cNvSpPr>
            <a:spLocks noChangeShapeType="1"/>
          </p:cNvSpPr>
          <p:nvPr/>
        </p:nvSpPr>
        <p:spPr bwMode="auto">
          <a:xfrm flipH="1">
            <a:off x="7243751" y="1400302"/>
            <a:ext cx="914400" cy="9144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 name="Line 30">
            <a:extLst>
              <a:ext uri="{FF2B5EF4-FFF2-40B4-BE49-F238E27FC236}">
                <a16:creationId xmlns:a16="http://schemas.microsoft.com/office/drawing/2014/main" id="{E3CDB2BC-3C72-7F44-8686-4491EB23077A}"/>
              </a:ext>
            </a:extLst>
          </p:cNvPr>
          <p:cNvSpPr>
            <a:spLocks noChangeShapeType="1"/>
          </p:cNvSpPr>
          <p:nvPr/>
        </p:nvSpPr>
        <p:spPr bwMode="auto">
          <a:xfrm flipH="1" flipV="1">
            <a:off x="8920151" y="1400302"/>
            <a:ext cx="457200" cy="8382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8" name="Line 31">
            <a:extLst>
              <a:ext uri="{FF2B5EF4-FFF2-40B4-BE49-F238E27FC236}">
                <a16:creationId xmlns:a16="http://schemas.microsoft.com/office/drawing/2014/main" id="{3D709FC2-CCCB-2147-A16F-EF0B033C5016}"/>
              </a:ext>
            </a:extLst>
          </p:cNvPr>
          <p:cNvSpPr>
            <a:spLocks noChangeShapeType="1"/>
          </p:cNvSpPr>
          <p:nvPr/>
        </p:nvSpPr>
        <p:spPr bwMode="auto">
          <a:xfrm flipH="1" flipV="1">
            <a:off x="7548551" y="1431940"/>
            <a:ext cx="1676400" cy="6096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9" name="Freeform 32">
            <a:extLst>
              <a:ext uri="{FF2B5EF4-FFF2-40B4-BE49-F238E27FC236}">
                <a16:creationId xmlns:a16="http://schemas.microsoft.com/office/drawing/2014/main" id="{BD7A2E5F-6349-E343-B2E6-ADC181D28C38}"/>
              </a:ext>
            </a:extLst>
          </p:cNvPr>
          <p:cNvSpPr>
            <a:spLocks/>
          </p:cNvSpPr>
          <p:nvPr/>
        </p:nvSpPr>
        <p:spPr bwMode="auto">
          <a:xfrm>
            <a:off x="7491695" y="3910477"/>
            <a:ext cx="1447800" cy="1476375"/>
          </a:xfrm>
          <a:custGeom>
            <a:avLst/>
            <a:gdLst>
              <a:gd name="T0" fmla="*/ 0 w 912"/>
              <a:gd name="T1" fmla="*/ 2147483647 h 930"/>
              <a:gd name="T2" fmla="*/ 2147483647 w 912"/>
              <a:gd name="T3" fmla="*/ 0 h 930"/>
              <a:gd name="T4" fmla="*/ 2147483647 w 912"/>
              <a:gd name="T5" fmla="*/ 2147483647 h 930"/>
              <a:gd name="T6" fmla="*/ 2147483647 w 912"/>
              <a:gd name="T7" fmla="*/ 2147483647 h 930"/>
              <a:gd name="T8" fmla="*/ 2147483647 w 912"/>
              <a:gd name="T9" fmla="*/ 2147483647 h 930"/>
              <a:gd name="T10" fmla="*/ 0 w 912"/>
              <a:gd name="T11" fmla="*/ 2147483647 h 930"/>
              <a:gd name="T12" fmla="*/ 0 w 912"/>
              <a:gd name="T13" fmla="*/ 2147483647 h 930"/>
              <a:gd name="T14" fmla="*/ 0 60000 65536"/>
              <a:gd name="T15" fmla="*/ 0 60000 65536"/>
              <a:gd name="T16" fmla="*/ 0 60000 65536"/>
              <a:gd name="T17" fmla="*/ 0 60000 65536"/>
              <a:gd name="T18" fmla="*/ 0 60000 65536"/>
              <a:gd name="T19" fmla="*/ 0 60000 65536"/>
              <a:gd name="T20" fmla="*/ 0 60000 65536"/>
              <a:gd name="T21" fmla="*/ 0 w 912"/>
              <a:gd name="T22" fmla="*/ 0 h 930"/>
              <a:gd name="T23" fmla="*/ 912 w 912"/>
              <a:gd name="T24" fmla="*/ 930 h 9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930">
                <a:moveTo>
                  <a:pt x="0" y="210"/>
                </a:moveTo>
                <a:lnTo>
                  <a:pt x="210" y="0"/>
                </a:lnTo>
                <a:lnTo>
                  <a:pt x="912" y="258"/>
                </a:lnTo>
                <a:lnTo>
                  <a:pt x="912" y="690"/>
                </a:lnTo>
                <a:lnTo>
                  <a:pt x="672" y="930"/>
                </a:lnTo>
                <a:lnTo>
                  <a:pt x="0" y="690"/>
                </a:lnTo>
                <a:lnTo>
                  <a:pt x="0" y="210"/>
                </a:lnTo>
                <a:close/>
              </a:path>
            </a:pathLst>
          </a:custGeom>
          <a:solidFill>
            <a:srgbClr val="FFFF00">
              <a:alpha val="41176"/>
            </a:srgbClr>
          </a:solidFill>
          <a:ln w="9525" cap="flat" cmpd="sng">
            <a:solidFill>
              <a:schemeClr val="tx1"/>
            </a:solidFill>
            <a:prstDash val="solid"/>
            <a:round/>
            <a:headEnd/>
            <a:tailEnd/>
          </a:ln>
        </p:spPr>
        <p:txBody>
          <a:bodyPr/>
          <a:lstStyle/>
          <a:p>
            <a:endParaRPr lang="en-US" dirty="0"/>
          </a:p>
        </p:txBody>
      </p:sp>
      <p:sp>
        <p:nvSpPr>
          <p:cNvPr id="220" name="Oval 10">
            <a:extLst>
              <a:ext uri="{FF2B5EF4-FFF2-40B4-BE49-F238E27FC236}">
                <a16:creationId xmlns:a16="http://schemas.microsoft.com/office/drawing/2014/main" id="{75894AD4-E046-FD44-BCE6-B36C81DA72DD}"/>
              </a:ext>
            </a:extLst>
          </p:cNvPr>
          <p:cNvSpPr>
            <a:spLocks noChangeArrowheads="1"/>
          </p:cNvSpPr>
          <p:nvPr/>
        </p:nvSpPr>
        <p:spPr bwMode="auto">
          <a:xfrm>
            <a:off x="9659587" y="2680713"/>
            <a:ext cx="152400" cy="152400"/>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21" name="Text Box 3">
            <a:extLst>
              <a:ext uri="{FF2B5EF4-FFF2-40B4-BE49-F238E27FC236}">
                <a16:creationId xmlns:a16="http://schemas.microsoft.com/office/drawing/2014/main" id="{58144F0A-33C0-5348-A212-CEDA62966ED2}"/>
              </a:ext>
            </a:extLst>
          </p:cNvPr>
          <p:cNvSpPr txBox="1">
            <a:spLocks noChangeArrowheads="1"/>
          </p:cNvSpPr>
          <p:nvPr/>
        </p:nvSpPr>
        <p:spPr bwMode="auto">
          <a:xfrm>
            <a:off x="1756235" y="820757"/>
            <a:ext cx="4529102" cy="3985706"/>
          </a:xfrm>
          <a:prstGeom prst="rect">
            <a:avLst/>
          </a:prstGeom>
          <a:gradFill flip="none" rotWithShape="1">
            <a:gsLst>
              <a:gs pos="0">
                <a:schemeClr val="accent1">
                  <a:tint val="66000"/>
                  <a:satMod val="160000"/>
                  <a:tint val="66000"/>
                  <a:satMod val="160000"/>
                </a:schemeClr>
              </a:gs>
              <a:gs pos="50000">
                <a:schemeClr val="accent1">
                  <a:tint val="66000"/>
                  <a:satMod val="160000"/>
                  <a:tint val="44500"/>
                  <a:satMod val="160000"/>
                </a:schemeClr>
              </a:gs>
              <a:gs pos="100000">
                <a:schemeClr val="accent1">
                  <a:tint val="66000"/>
                  <a:satMod val="160000"/>
                  <a:tint val="23500"/>
                  <a:satMod val="160000"/>
                </a:schemeClr>
              </a:gs>
            </a:gsLst>
            <a:lin ang="0" scaled="1"/>
            <a:tileRect/>
          </a:gradFill>
          <a:ln w="19050">
            <a:solidFill>
              <a:schemeClr val="bg1"/>
            </a:solidFill>
            <a:miter lim="800000"/>
            <a:headEnd/>
            <a:tailEnd/>
          </a:ln>
          <a:effectLst/>
        </p:spPr>
        <p:txBody>
          <a:bodyPr wrap="square">
            <a:spAutoFit/>
          </a:bodyPr>
          <a:lstStyle/>
          <a:p>
            <a:pPr>
              <a:buClr>
                <a:schemeClr val="tx1"/>
              </a:buClr>
              <a:buSzPct val="80000"/>
              <a:buFont typeface="Arial" pitchFamily="34" charset="0"/>
              <a:buChar char="•"/>
              <a:defRPr/>
            </a:pPr>
            <a:r>
              <a:rPr lang="en-US" sz="2300" dirty="0">
                <a:latin typeface="+mn-lt"/>
              </a:rPr>
              <a:t> Choose a reference atom</a:t>
            </a:r>
          </a:p>
          <a:p>
            <a:pPr>
              <a:buClr>
                <a:schemeClr val="tx1"/>
              </a:buClr>
              <a:buSzPct val="80000"/>
              <a:buFont typeface="Arial" pitchFamily="34" charset="0"/>
              <a:buChar char="•"/>
              <a:defRPr/>
            </a:pPr>
            <a:endParaRPr lang="en-US" sz="2300" dirty="0">
              <a:latin typeface="+mn-lt"/>
            </a:endParaRPr>
          </a:p>
          <a:p>
            <a:pPr>
              <a:buClr>
                <a:schemeClr val="tx1"/>
              </a:buClr>
              <a:buSzPct val="80000"/>
              <a:buFont typeface="Arial" pitchFamily="34" charset="0"/>
              <a:buChar char="•"/>
              <a:defRPr/>
            </a:pPr>
            <a:r>
              <a:rPr lang="en-US" sz="2300" dirty="0">
                <a:latin typeface="+mn-lt"/>
              </a:rPr>
              <a:t> Connect to all its neighbors </a:t>
            </a:r>
          </a:p>
          <a:p>
            <a:pPr>
              <a:buClr>
                <a:schemeClr val="tx1"/>
              </a:buClr>
              <a:buSzPct val="80000"/>
              <a:defRPr/>
            </a:pPr>
            <a:r>
              <a:rPr lang="en-US" sz="2300" dirty="0">
                <a:latin typeface="+mn-lt"/>
              </a:rPr>
              <a:t>  by straight lines</a:t>
            </a:r>
          </a:p>
          <a:p>
            <a:pPr>
              <a:buClr>
                <a:schemeClr val="tx1"/>
              </a:buClr>
              <a:buSzPct val="80000"/>
              <a:buFont typeface="Arial" pitchFamily="34" charset="0"/>
              <a:buChar char="•"/>
              <a:defRPr/>
            </a:pPr>
            <a:endParaRPr lang="en-US" sz="2300" dirty="0">
              <a:latin typeface="+mn-lt"/>
            </a:endParaRPr>
          </a:p>
          <a:p>
            <a:pPr>
              <a:buClr>
                <a:schemeClr val="tx1"/>
              </a:buClr>
              <a:buSzPct val="80000"/>
              <a:buFont typeface="Arial" pitchFamily="34" charset="0"/>
              <a:buChar char="•"/>
              <a:defRPr/>
            </a:pPr>
            <a:r>
              <a:rPr lang="en-US" sz="2300" dirty="0">
                <a:latin typeface="+mn-lt"/>
              </a:rPr>
              <a:t> Draw lines (in 2D) or planes </a:t>
            </a:r>
          </a:p>
          <a:p>
            <a:pPr>
              <a:buClr>
                <a:schemeClr val="tx1"/>
              </a:buClr>
              <a:buSzPct val="80000"/>
              <a:defRPr/>
            </a:pPr>
            <a:r>
              <a:rPr lang="en-US" sz="2300" dirty="0">
                <a:latin typeface="+mn-lt"/>
              </a:rPr>
              <a:t>  (in 3D) normal to and at the</a:t>
            </a:r>
          </a:p>
          <a:p>
            <a:pPr>
              <a:buClr>
                <a:schemeClr val="tx1"/>
              </a:buClr>
              <a:buSzPct val="80000"/>
              <a:defRPr/>
            </a:pPr>
            <a:r>
              <a:rPr lang="en-US" sz="2300" dirty="0">
                <a:latin typeface="+mn-lt"/>
              </a:rPr>
              <a:t>  midpoints of connecting lines</a:t>
            </a:r>
          </a:p>
          <a:p>
            <a:pPr>
              <a:buClr>
                <a:schemeClr val="tx1"/>
              </a:buClr>
              <a:buSzPct val="80000"/>
              <a:buFont typeface="Arial" pitchFamily="34" charset="0"/>
              <a:buChar char="•"/>
              <a:defRPr/>
            </a:pPr>
            <a:endParaRPr lang="en-US" sz="2300" dirty="0">
              <a:latin typeface="+mn-lt"/>
            </a:endParaRPr>
          </a:p>
          <a:p>
            <a:pPr>
              <a:buClr>
                <a:schemeClr val="tx1"/>
              </a:buClr>
              <a:buSzPct val="80000"/>
              <a:buFont typeface="Arial" pitchFamily="34" charset="0"/>
              <a:buChar char="•"/>
              <a:defRPr/>
            </a:pPr>
            <a:r>
              <a:rPr lang="en-US" sz="2300" dirty="0">
                <a:latin typeface="+mn-lt"/>
              </a:rPr>
              <a:t> Smallest area/volume enclosed</a:t>
            </a:r>
          </a:p>
          <a:p>
            <a:pPr>
              <a:buClr>
                <a:schemeClr val="tx1"/>
              </a:buClr>
              <a:buSzPct val="80000"/>
              <a:defRPr/>
            </a:pPr>
            <a:r>
              <a:rPr lang="en-US" sz="2300" dirty="0">
                <a:latin typeface="+mn-lt"/>
              </a:rPr>
              <a:t>  is the Wigner-Seitz primitive cell</a:t>
            </a:r>
          </a:p>
        </p:txBody>
      </p:sp>
      <p:sp>
        <p:nvSpPr>
          <p:cNvPr id="223" name="Text Box 4">
            <a:extLst>
              <a:ext uri="{FF2B5EF4-FFF2-40B4-BE49-F238E27FC236}">
                <a16:creationId xmlns:a16="http://schemas.microsoft.com/office/drawing/2014/main" id="{4C530309-C314-B34E-AA7B-7ADA153C3707}"/>
              </a:ext>
            </a:extLst>
          </p:cNvPr>
          <p:cNvSpPr txBox="1">
            <a:spLocks noChangeArrowheads="1"/>
          </p:cNvSpPr>
          <p:nvPr/>
        </p:nvSpPr>
        <p:spPr bwMode="auto">
          <a:xfrm>
            <a:off x="1787847" y="6044471"/>
            <a:ext cx="8655994" cy="707886"/>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latin typeface="Comic Sans MS" panose="030F0902030302020204" pitchFamily="66" charset="0"/>
              </a:rPr>
              <a:t>Wigner-Seitz cell is ONE definition of a Unit Cell  that always works</a:t>
            </a:r>
          </a:p>
          <a:p>
            <a:pPr algn="ctr" eaLnBrk="1" hangingPunct="1"/>
            <a:r>
              <a:rPr lang="en-US" altLang="en-US" sz="2000" dirty="0">
                <a:latin typeface="Comic Sans MS" panose="030F0902030302020204" pitchFamily="66" charset="0"/>
              </a:rPr>
              <a:t>There are other ways of construction!</a:t>
            </a:r>
          </a:p>
        </p:txBody>
      </p:sp>
      <p:sp>
        <p:nvSpPr>
          <p:cNvPr id="224" name="Line 12">
            <a:extLst>
              <a:ext uri="{FF2B5EF4-FFF2-40B4-BE49-F238E27FC236}">
                <a16:creationId xmlns:a16="http://schemas.microsoft.com/office/drawing/2014/main" id="{D064E674-A189-6E44-B3EC-CF4C458424A4}"/>
              </a:ext>
            </a:extLst>
          </p:cNvPr>
          <p:cNvSpPr>
            <a:spLocks noChangeShapeType="1"/>
          </p:cNvSpPr>
          <p:nvPr/>
        </p:nvSpPr>
        <p:spPr bwMode="auto">
          <a:xfrm flipH="1">
            <a:off x="8303996" y="2233459"/>
            <a:ext cx="1478885" cy="139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 name="Line 12">
            <a:extLst>
              <a:ext uri="{FF2B5EF4-FFF2-40B4-BE49-F238E27FC236}">
                <a16:creationId xmlns:a16="http://schemas.microsoft.com/office/drawing/2014/main" id="{A533A418-1B78-054D-84D1-F9DB258162FF}"/>
              </a:ext>
            </a:extLst>
          </p:cNvPr>
          <p:cNvSpPr>
            <a:spLocks noChangeShapeType="1"/>
          </p:cNvSpPr>
          <p:nvPr/>
        </p:nvSpPr>
        <p:spPr bwMode="auto">
          <a:xfrm flipH="1">
            <a:off x="6460556" y="3311116"/>
            <a:ext cx="1478885" cy="139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 name="Line 12">
            <a:extLst>
              <a:ext uri="{FF2B5EF4-FFF2-40B4-BE49-F238E27FC236}">
                <a16:creationId xmlns:a16="http://schemas.microsoft.com/office/drawing/2014/main" id="{5950D091-8DA6-C147-8054-0928332681A1}"/>
              </a:ext>
            </a:extLst>
          </p:cNvPr>
          <p:cNvSpPr>
            <a:spLocks noChangeShapeType="1"/>
          </p:cNvSpPr>
          <p:nvPr/>
        </p:nvSpPr>
        <p:spPr bwMode="auto">
          <a:xfrm flipH="1">
            <a:off x="7939441" y="3303243"/>
            <a:ext cx="1478885" cy="139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 name="Text Box 4">
            <a:extLst>
              <a:ext uri="{FF2B5EF4-FFF2-40B4-BE49-F238E27FC236}">
                <a16:creationId xmlns:a16="http://schemas.microsoft.com/office/drawing/2014/main" id="{C8BD0E79-9AA0-674F-B874-A33CAFA64B87}"/>
              </a:ext>
            </a:extLst>
          </p:cNvPr>
          <p:cNvSpPr txBox="1">
            <a:spLocks noChangeArrowheads="1"/>
          </p:cNvSpPr>
          <p:nvPr/>
        </p:nvSpPr>
        <p:spPr bwMode="auto">
          <a:xfrm rot="2626914">
            <a:off x="2136109" y="3731164"/>
            <a:ext cx="8655994" cy="400110"/>
          </a:xfrm>
          <a:prstGeom prst="rect">
            <a:avLst/>
          </a:prstGeom>
          <a:solidFill>
            <a:srgbClr val="FF0000"/>
          </a:solidFill>
          <a:ln w="9525">
            <a:solidFill>
              <a:srgbClr val="FF0000"/>
            </a:solid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latin typeface="Comic Sans MS" panose="030F0902030302020204" pitchFamily="66" charset="0"/>
              </a:rPr>
              <a:t>Need work on cell</a:t>
            </a:r>
          </a:p>
        </p:txBody>
      </p:sp>
    </p:spTree>
    <p:extLst>
      <p:ext uri="{BB962C8B-B14F-4D97-AF65-F5344CB8AC3E}">
        <p14:creationId xmlns:p14="http://schemas.microsoft.com/office/powerpoint/2010/main" val="199003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99"/>
                                        </p:tgtEl>
                                        <p:attrNameLst>
                                          <p:attrName>style.visibility</p:attrName>
                                        </p:attrNameLst>
                                      </p:cBhvr>
                                      <p:to>
                                        <p:strVal val="visible"/>
                                      </p:to>
                                    </p:set>
                                    <p:animEffect transition="in" filter="wipe(right)">
                                      <p:cBhvr>
                                        <p:cTn id="11" dur="1000"/>
                                        <p:tgtEl>
                                          <p:spTgt spid="199"/>
                                        </p:tgtEl>
                                      </p:cBhvr>
                                    </p:animEffect>
                                  </p:childTnLst>
                                </p:cTn>
                              </p:par>
                              <p:par>
                                <p:cTn id="12" presetID="22" presetClass="entr" presetSubtype="8" fill="hold" nodeType="withEffect">
                                  <p:stCondLst>
                                    <p:cond delay="0"/>
                                  </p:stCondLst>
                                  <p:childTnLst>
                                    <p:set>
                                      <p:cBhvr>
                                        <p:cTn id="13" dur="1" fill="hold">
                                          <p:stCondLst>
                                            <p:cond delay="0"/>
                                          </p:stCondLst>
                                        </p:cTn>
                                        <p:tgtEl>
                                          <p:spTgt spid="221">
                                            <p:txEl>
                                              <p:pRg st="2" end="2"/>
                                            </p:txEl>
                                          </p:spTgt>
                                        </p:tgtEl>
                                        <p:attrNameLst>
                                          <p:attrName>style.visibility</p:attrName>
                                        </p:attrNameLst>
                                      </p:cBhvr>
                                      <p:to>
                                        <p:strVal val="visible"/>
                                      </p:to>
                                    </p:set>
                                    <p:animEffect transition="in" filter="wipe(left)">
                                      <p:cBhvr>
                                        <p:cTn id="14" dur="1000"/>
                                        <p:tgtEl>
                                          <p:spTgt spid="221">
                                            <p:txEl>
                                              <p:pRg st="2" end="2"/>
                                            </p:txEl>
                                          </p:spTgt>
                                        </p:tgtEl>
                                      </p:cBhvr>
                                    </p:animEffect>
                                  </p:childTnLst>
                                </p:cTn>
                              </p:par>
                              <p:par>
                                <p:cTn id="15" presetID="22" presetClass="entr" presetSubtype="8" fill="hold" nodeType="withEffect">
                                  <p:stCondLst>
                                    <p:cond delay="0"/>
                                  </p:stCondLst>
                                  <p:childTnLst>
                                    <p:set>
                                      <p:cBhvr>
                                        <p:cTn id="16" dur="1" fill="hold">
                                          <p:stCondLst>
                                            <p:cond delay="0"/>
                                          </p:stCondLst>
                                        </p:cTn>
                                        <p:tgtEl>
                                          <p:spTgt spid="221">
                                            <p:txEl>
                                              <p:pRg st="3" end="3"/>
                                            </p:txEl>
                                          </p:spTgt>
                                        </p:tgtEl>
                                        <p:attrNameLst>
                                          <p:attrName>style.visibility</p:attrName>
                                        </p:attrNameLst>
                                      </p:cBhvr>
                                      <p:to>
                                        <p:strVal val="visible"/>
                                      </p:to>
                                    </p:set>
                                    <p:animEffect transition="in" filter="wipe(left)">
                                      <p:cBhvr>
                                        <p:cTn id="17" dur="1000"/>
                                        <p:tgtEl>
                                          <p:spTgt spid="22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1">
                                            <p:txEl>
                                              <p:pRg st="5" end="5"/>
                                            </p:txEl>
                                          </p:spTgt>
                                        </p:tgtEl>
                                        <p:attrNameLst>
                                          <p:attrName>style.visibility</p:attrName>
                                        </p:attrNameLst>
                                      </p:cBhvr>
                                      <p:to>
                                        <p:strVal val="visible"/>
                                      </p:to>
                                    </p:set>
                                    <p:animEffect transition="in" filter="wipe(left)">
                                      <p:cBhvr>
                                        <p:cTn id="22" dur="1000"/>
                                        <p:tgtEl>
                                          <p:spTgt spid="221">
                                            <p:txEl>
                                              <p:pRg st="5" end="5"/>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21">
                                            <p:txEl>
                                              <p:pRg st="6" end="6"/>
                                            </p:txEl>
                                          </p:spTgt>
                                        </p:tgtEl>
                                        <p:attrNameLst>
                                          <p:attrName>style.visibility</p:attrName>
                                        </p:attrNameLst>
                                      </p:cBhvr>
                                      <p:to>
                                        <p:strVal val="visible"/>
                                      </p:to>
                                    </p:set>
                                    <p:animEffect transition="in" filter="wipe(left)">
                                      <p:cBhvr>
                                        <p:cTn id="25" dur="1000"/>
                                        <p:tgtEl>
                                          <p:spTgt spid="221">
                                            <p:txEl>
                                              <p:pRg st="6" end="6"/>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221">
                                            <p:txEl>
                                              <p:pRg st="7" end="7"/>
                                            </p:txEl>
                                          </p:spTgt>
                                        </p:tgtEl>
                                        <p:attrNameLst>
                                          <p:attrName>style.visibility</p:attrName>
                                        </p:attrNameLst>
                                      </p:cBhvr>
                                      <p:to>
                                        <p:strVal val="visible"/>
                                      </p:to>
                                    </p:set>
                                    <p:animEffect transition="in" filter="wipe(left)">
                                      <p:cBhvr>
                                        <p:cTn id="28" dur="1000"/>
                                        <p:tgtEl>
                                          <p:spTgt spid="221">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01"/>
                                        </p:tgtEl>
                                        <p:attrNameLst>
                                          <p:attrName>style.visibility</p:attrName>
                                        </p:attrNameLst>
                                      </p:cBhvr>
                                      <p:to>
                                        <p:strVal val="visible"/>
                                      </p:to>
                                    </p:set>
                                    <p:animEffect transition="in" filter="wipe(down)">
                                      <p:cBhvr>
                                        <p:cTn id="33" dur="1000"/>
                                        <p:tgtEl>
                                          <p:spTgt spid="20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19"/>
                                        </p:tgtEl>
                                        <p:attrNameLst>
                                          <p:attrName>style.visibility</p:attrName>
                                        </p:attrNameLst>
                                      </p:cBhvr>
                                      <p:to>
                                        <p:strVal val="visible"/>
                                      </p:to>
                                    </p:set>
                                    <p:animEffect transition="in" filter="wipe(left)">
                                      <p:cBhvr>
                                        <p:cTn id="38" dur="1000"/>
                                        <p:tgtEl>
                                          <p:spTgt spid="2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21">
                                            <p:txEl>
                                              <p:pRg st="9" end="9"/>
                                            </p:txEl>
                                          </p:spTgt>
                                        </p:tgtEl>
                                        <p:attrNameLst>
                                          <p:attrName>style.visibility</p:attrName>
                                        </p:attrNameLst>
                                      </p:cBhvr>
                                      <p:to>
                                        <p:strVal val="visible"/>
                                      </p:to>
                                    </p:set>
                                    <p:animEffect transition="in" filter="wipe(left)">
                                      <p:cBhvr>
                                        <p:cTn id="43" dur="1000"/>
                                        <p:tgtEl>
                                          <p:spTgt spid="221">
                                            <p:txEl>
                                              <p:pRg st="9" end="9"/>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221">
                                            <p:txEl>
                                              <p:pRg st="10" end="10"/>
                                            </p:txEl>
                                          </p:spTgt>
                                        </p:tgtEl>
                                        <p:attrNameLst>
                                          <p:attrName>style.visibility</p:attrName>
                                        </p:attrNameLst>
                                      </p:cBhvr>
                                      <p:to>
                                        <p:strVal val="visible"/>
                                      </p:to>
                                    </p:set>
                                    <p:animEffect transition="in" filter="wipe(left)">
                                      <p:cBhvr>
                                        <p:cTn id="46" dur="1000"/>
                                        <p:tgtEl>
                                          <p:spTgt spid="221">
                                            <p:txEl>
                                              <p:pRg st="10" end="1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23"/>
                                        </p:tgtEl>
                                        <p:attrNameLst>
                                          <p:attrName>style.visibility</p:attrName>
                                        </p:attrNameLst>
                                      </p:cBhvr>
                                      <p:to>
                                        <p:strVal val="visible"/>
                                      </p:to>
                                    </p:set>
                                    <p:animEffect transition="in" filter="dissolve">
                                      <p:cBhvr>
                                        <p:cTn id="51" dur="500"/>
                                        <p:tgtEl>
                                          <p:spTgt spid="22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224"/>
                                        </p:tgtEl>
                                        <p:attrNameLst>
                                          <p:attrName>style.visibility</p:attrName>
                                        </p:attrNameLst>
                                      </p:cBhvr>
                                      <p:to>
                                        <p:strVal val="visible"/>
                                      </p:to>
                                    </p:set>
                                    <p:animEffect transition="in" filter="wipe(right)">
                                      <p:cBhvr>
                                        <p:cTn id="56" dur="1000"/>
                                        <p:tgtEl>
                                          <p:spTgt spid="22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nodeType="clickEffect">
                                  <p:stCondLst>
                                    <p:cond delay="0"/>
                                  </p:stCondLst>
                                  <p:childTnLst>
                                    <p:set>
                                      <p:cBhvr>
                                        <p:cTn id="60" dur="1" fill="hold">
                                          <p:stCondLst>
                                            <p:cond delay="0"/>
                                          </p:stCondLst>
                                        </p:cTn>
                                        <p:tgtEl>
                                          <p:spTgt spid="225"/>
                                        </p:tgtEl>
                                        <p:attrNameLst>
                                          <p:attrName>style.visibility</p:attrName>
                                        </p:attrNameLst>
                                      </p:cBhvr>
                                      <p:to>
                                        <p:strVal val="visible"/>
                                      </p:to>
                                    </p:set>
                                    <p:animEffect transition="in" filter="wipe(right)">
                                      <p:cBhvr>
                                        <p:cTn id="61" dur="1000"/>
                                        <p:tgtEl>
                                          <p:spTgt spid="22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nodeType="clickEffect">
                                  <p:stCondLst>
                                    <p:cond delay="0"/>
                                  </p:stCondLst>
                                  <p:childTnLst>
                                    <p:set>
                                      <p:cBhvr>
                                        <p:cTn id="65" dur="1" fill="hold">
                                          <p:stCondLst>
                                            <p:cond delay="0"/>
                                          </p:stCondLst>
                                        </p:cTn>
                                        <p:tgtEl>
                                          <p:spTgt spid="226"/>
                                        </p:tgtEl>
                                        <p:attrNameLst>
                                          <p:attrName>style.visibility</p:attrName>
                                        </p:attrNameLst>
                                      </p:cBhvr>
                                      <p:to>
                                        <p:strVal val="visible"/>
                                      </p:to>
                                    </p:set>
                                    <p:animEffect transition="in" filter="wipe(right)">
                                      <p:cBhvr>
                                        <p:cTn id="66" dur="1000"/>
                                        <p:tgtEl>
                                          <p:spTgt spid="226"/>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227"/>
                                        </p:tgtEl>
                                        <p:attrNameLst>
                                          <p:attrName>style.visibility</p:attrName>
                                        </p:attrNameLst>
                                      </p:cBhvr>
                                      <p:to>
                                        <p:strVal val="visible"/>
                                      </p:to>
                                    </p:set>
                                    <p:animEffect transition="in" filter="dissolve">
                                      <p:cBhvr>
                                        <p:cTn id="71" dur="50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p:bldP spid="223" grpId="0" animBg="1"/>
      <p:bldP spid="2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E26751B5-0C6E-3248-A8BC-4D5EFA8694BD}"/>
              </a:ext>
            </a:extLst>
          </p:cNvPr>
          <p:cNvSpPr/>
          <p:nvPr/>
        </p:nvSpPr>
        <p:spPr>
          <a:xfrm>
            <a:off x="1511771" y="6376422"/>
            <a:ext cx="9144000" cy="49432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How to define ONE primitive cell?</a:t>
            </a:r>
            <a:br>
              <a:rPr lang="en-US" altLang="en-US" dirty="0">
                <a:ea typeface="ＭＳ Ｐゴシック" panose="020B0600070205080204" pitchFamily="34" charset="-128"/>
              </a:rPr>
            </a:br>
            <a:r>
              <a:rPr lang="en-US" altLang="en-US" dirty="0">
                <a:ea typeface="ＭＳ Ｐゴシック" panose="020B0600070205080204" pitchFamily="34" charset="-128"/>
              </a:rPr>
              <a:t>Wigner-Seitz Primitive Cell</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568911" y="9348912"/>
          <a:ext cx="2135058" cy="510024"/>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8911" y="9348912"/>
                        <a:ext cx="2135058" cy="510024"/>
                      </a:xfrm>
                      <a:prstGeom prst="rect">
                        <a:avLst/>
                      </a:prstGeom>
                      <a:noFill/>
                      <a:ln>
                        <a:noFill/>
                      </a:ln>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17723" y="8266555"/>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17723" y="7852398"/>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17723" y="8651785"/>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14295111" y="1003452"/>
            <a:ext cx="2739462" cy="1145271"/>
            <a:chOff x="3327" y="1296"/>
            <a:chExt cx="2325"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1249"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14351661" y="2211807"/>
            <a:ext cx="2549591" cy="1348377"/>
            <a:chOff x="3381" y="2473"/>
            <a:chExt cx="213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1087" cy="437"/>
            </a:xfrm>
            <a:prstGeom prst="rect">
              <a:avLst/>
            </a:prstGeom>
            <a:noFill/>
            <a:ln w="9525">
              <a:noFill/>
              <a:miter lim="800000"/>
              <a:headEnd/>
              <a:tailEnd/>
            </a:ln>
            <a:effectLst/>
          </p:spPr>
          <p:txBody>
            <a:bodyPr wrap="none">
              <a:spAutoFit/>
            </a:bodyPr>
            <a:lstStyle/>
            <a:p>
              <a:pPr>
                <a:defRPr/>
              </a:pPr>
              <a:r>
                <a:rPr lang="en-US" sz="1400" dirty="0" err="1">
                  <a:latin typeface="+mn-lt"/>
                </a:rPr>
                <a:t>Bravais</a:t>
              </a:r>
              <a:r>
                <a:rPr lang="en-US" sz="1400" dirty="0">
                  <a:latin typeface="+mn-lt"/>
                </a:rPr>
                <a:t> lattice</a:t>
              </a:r>
            </a:p>
            <a:p>
              <a:pPr>
                <a:defRPr/>
              </a:pPr>
              <a:r>
                <a:rPr lang="en-US" sz="14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12954833" y="1251995"/>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13389937" y="1445071"/>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12957553" y="1643586"/>
            <a:ext cx="600986" cy="394312"/>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12525169" y="1453230"/>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13387217" y="1056198"/>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13212929" y="671403"/>
            <a:ext cx="184731" cy="338554"/>
          </a:xfrm>
          <a:prstGeom prst="rect">
            <a:avLst/>
          </a:prstGeom>
          <a:noFill/>
          <a:ln w="9525">
            <a:noFill/>
            <a:miter lim="800000"/>
            <a:headEnd/>
            <a:tailEnd/>
          </a:ln>
          <a:effectLst/>
        </p:spPr>
        <p:txBody>
          <a:bodyPr wrap="none">
            <a:spAutoFit/>
          </a:bodyPr>
          <a:lstStyle/>
          <a:p>
            <a:pPr algn="ctr">
              <a:defRPr/>
            </a:pPr>
            <a:endParaRPr lang="en-US" sz="1600" dirty="0">
              <a:solidFill>
                <a:srgbClr val="C00000"/>
              </a:solidFill>
              <a:latin typeface="+mn-lt"/>
            </a:endParaRP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13088084" y="1610954"/>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13512309" y="141515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13512309" y="180675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13349146" y="1610954"/>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12924920" y="1806751"/>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13349146" y="1219362"/>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13773371" y="141515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13088084" y="1219362"/>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12924920" y="141515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12663858" y="141515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13349146" y="2002547"/>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13088084" y="2002547"/>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12663858" y="180675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13800565" y="1784996"/>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12910305" y="1052458"/>
            <a:ext cx="201235" cy="19783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13392656" y="2051495"/>
            <a:ext cx="79542" cy="81582"/>
          </a:xfrm>
          <a:prstGeom prst="line">
            <a:avLst/>
          </a:prstGeom>
        </p:spPr>
        <p:style>
          <a:lnRef idx="1">
            <a:schemeClr val="accent1"/>
          </a:lnRef>
          <a:fillRef idx="0">
            <a:schemeClr val="accent1"/>
          </a:fillRef>
          <a:effectRef idx="0">
            <a:schemeClr val="accent1"/>
          </a:effectRef>
          <a:fontRef idx="minor">
            <a:schemeClr val="tx1"/>
          </a:fontRef>
        </p:style>
      </p:cxnSp>
      <p:sp>
        <p:nvSpPr>
          <p:cNvPr id="155" name="Rectangle 30">
            <a:extLst>
              <a:ext uri="{FF2B5EF4-FFF2-40B4-BE49-F238E27FC236}">
                <a16:creationId xmlns:a16="http://schemas.microsoft.com/office/drawing/2014/main" id="{25482C82-BAF8-4B42-A272-15D1115F2AE3}"/>
              </a:ext>
            </a:extLst>
          </p:cNvPr>
          <p:cNvSpPr>
            <a:spLocks noChangeArrowheads="1"/>
          </p:cNvSpPr>
          <p:nvPr/>
        </p:nvSpPr>
        <p:spPr bwMode="auto">
          <a:xfrm>
            <a:off x="12459030" y="3582916"/>
            <a:ext cx="42068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t>Conversion into a Bravais lattice:</a:t>
            </a:r>
          </a:p>
          <a:p>
            <a:pPr eaLnBrk="1" hangingPunct="1">
              <a:buFontTx/>
              <a:buChar char="-"/>
            </a:pPr>
            <a:r>
              <a:rPr lang="en-US" altLang="en-US" sz="2000" dirty="0"/>
              <a:t>Combine A and B int a single basis</a:t>
            </a:r>
          </a:p>
          <a:p>
            <a:pPr eaLnBrk="1" hangingPunct="1">
              <a:buFontTx/>
              <a:buChar char="-"/>
            </a:pPr>
            <a:r>
              <a:rPr lang="en-US" altLang="en-US" sz="2000" dirty="0"/>
              <a:t>Obtain a rhombic Bravais lattice</a:t>
            </a:r>
          </a:p>
        </p:txBody>
      </p: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59030" y="2228950"/>
            <a:ext cx="1647721" cy="120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1896269" y="4951355"/>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sp>
        <p:nvSpPr>
          <p:cNvPr id="141" name="Oval 4">
            <a:extLst>
              <a:ext uri="{FF2B5EF4-FFF2-40B4-BE49-F238E27FC236}">
                <a16:creationId xmlns:a16="http://schemas.microsoft.com/office/drawing/2014/main" id="{E284A13E-52FE-7A44-BA7D-769A34E33B88}"/>
              </a:ext>
            </a:extLst>
          </p:cNvPr>
          <p:cNvSpPr>
            <a:spLocks noChangeArrowheads="1"/>
          </p:cNvSpPr>
          <p:nvPr/>
        </p:nvSpPr>
        <p:spPr bwMode="auto">
          <a:xfrm>
            <a:off x="7091351" y="10955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2" name="Oval 5">
            <a:extLst>
              <a:ext uri="{FF2B5EF4-FFF2-40B4-BE49-F238E27FC236}">
                <a16:creationId xmlns:a16="http://schemas.microsoft.com/office/drawing/2014/main" id="{6DA96BF6-9537-BA40-B0EB-95EB1AE17884}"/>
              </a:ext>
            </a:extLst>
          </p:cNvPr>
          <p:cNvSpPr>
            <a:spLocks noChangeArrowheads="1"/>
          </p:cNvSpPr>
          <p:nvPr/>
        </p:nvSpPr>
        <p:spPr bwMode="auto">
          <a:xfrm>
            <a:off x="8539151" y="10955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3" name="Oval 6">
            <a:extLst>
              <a:ext uri="{FF2B5EF4-FFF2-40B4-BE49-F238E27FC236}">
                <a16:creationId xmlns:a16="http://schemas.microsoft.com/office/drawing/2014/main" id="{2E93D47A-B6BF-254F-A678-A22CBC11DB3B}"/>
              </a:ext>
            </a:extLst>
          </p:cNvPr>
          <p:cNvSpPr>
            <a:spLocks noChangeArrowheads="1"/>
          </p:cNvSpPr>
          <p:nvPr/>
        </p:nvSpPr>
        <p:spPr bwMode="auto">
          <a:xfrm>
            <a:off x="9986951" y="11717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57" name="Oval 7">
            <a:extLst>
              <a:ext uri="{FF2B5EF4-FFF2-40B4-BE49-F238E27FC236}">
                <a16:creationId xmlns:a16="http://schemas.microsoft.com/office/drawing/2014/main" id="{F4CB1D80-1789-C240-B1FC-D53E3B7D550B}"/>
              </a:ext>
            </a:extLst>
          </p:cNvPr>
          <p:cNvSpPr>
            <a:spLocks noChangeArrowheads="1"/>
          </p:cNvSpPr>
          <p:nvPr/>
        </p:nvSpPr>
        <p:spPr bwMode="auto">
          <a:xfrm>
            <a:off x="9605951" y="21623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5" name="Oval 8">
            <a:extLst>
              <a:ext uri="{FF2B5EF4-FFF2-40B4-BE49-F238E27FC236}">
                <a16:creationId xmlns:a16="http://schemas.microsoft.com/office/drawing/2014/main" id="{4EFA62FD-3BC6-4647-ADDB-1284EE09170E}"/>
              </a:ext>
            </a:extLst>
          </p:cNvPr>
          <p:cNvSpPr>
            <a:spLocks noChangeArrowheads="1"/>
          </p:cNvSpPr>
          <p:nvPr/>
        </p:nvSpPr>
        <p:spPr bwMode="auto">
          <a:xfrm>
            <a:off x="9224951" y="32291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6" name="Oval 9">
            <a:extLst>
              <a:ext uri="{FF2B5EF4-FFF2-40B4-BE49-F238E27FC236}">
                <a16:creationId xmlns:a16="http://schemas.microsoft.com/office/drawing/2014/main" id="{15DA54A2-C69F-A749-99B1-7342B8013A5B}"/>
              </a:ext>
            </a:extLst>
          </p:cNvPr>
          <p:cNvSpPr>
            <a:spLocks noChangeArrowheads="1"/>
          </p:cNvSpPr>
          <p:nvPr/>
        </p:nvSpPr>
        <p:spPr bwMode="auto">
          <a:xfrm>
            <a:off x="7853351" y="32291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7" name="Oval 10">
            <a:extLst>
              <a:ext uri="{FF2B5EF4-FFF2-40B4-BE49-F238E27FC236}">
                <a16:creationId xmlns:a16="http://schemas.microsoft.com/office/drawing/2014/main" id="{A41A3D08-4B8A-8C4F-BF03-2A783ED42FFD}"/>
              </a:ext>
            </a:extLst>
          </p:cNvPr>
          <p:cNvSpPr>
            <a:spLocks noChangeArrowheads="1"/>
          </p:cNvSpPr>
          <p:nvPr/>
        </p:nvSpPr>
        <p:spPr bwMode="auto">
          <a:xfrm>
            <a:off x="6386501" y="3229102"/>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8" name="Oval 11">
            <a:extLst>
              <a:ext uri="{FF2B5EF4-FFF2-40B4-BE49-F238E27FC236}">
                <a16:creationId xmlns:a16="http://schemas.microsoft.com/office/drawing/2014/main" id="{29684272-E699-3B40-959F-87280E57B3C4}"/>
              </a:ext>
            </a:extLst>
          </p:cNvPr>
          <p:cNvSpPr>
            <a:spLocks noChangeArrowheads="1"/>
          </p:cNvSpPr>
          <p:nvPr/>
        </p:nvSpPr>
        <p:spPr bwMode="auto">
          <a:xfrm>
            <a:off x="6729401" y="2171827"/>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99" name="Line 12">
            <a:extLst>
              <a:ext uri="{FF2B5EF4-FFF2-40B4-BE49-F238E27FC236}">
                <a16:creationId xmlns:a16="http://schemas.microsoft.com/office/drawing/2014/main" id="{B86B809B-6032-8243-AE44-D7DF7F46B3DB}"/>
              </a:ext>
            </a:extLst>
          </p:cNvPr>
          <p:cNvSpPr>
            <a:spLocks noChangeShapeType="1"/>
          </p:cNvSpPr>
          <p:nvPr/>
        </p:nvSpPr>
        <p:spPr bwMode="auto">
          <a:xfrm flipH="1">
            <a:off x="6862751" y="2238502"/>
            <a:ext cx="12954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 name="Oval 13">
            <a:extLst>
              <a:ext uri="{FF2B5EF4-FFF2-40B4-BE49-F238E27FC236}">
                <a16:creationId xmlns:a16="http://schemas.microsoft.com/office/drawing/2014/main" id="{FC91351F-C89A-F047-8DB7-C0BE45EEE692}"/>
              </a:ext>
            </a:extLst>
          </p:cNvPr>
          <p:cNvSpPr>
            <a:spLocks noChangeArrowheads="1"/>
          </p:cNvSpPr>
          <p:nvPr/>
        </p:nvSpPr>
        <p:spPr bwMode="auto">
          <a:xfrm>
            <a:off x="8177201" y="2190877"/>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01" name="Line 14">
            <a:extLst>
              <a:ext uri="{FF2B5EF4-FFF2-40B4-BE49-F238E27FC236}">
                <a16:creationId xmlns:a16="http://schemas.microsoft.com/office/drawing/2014/main" id="{C1B87833-8700-9747-B96C-20D255CA896B}"/>
              </a:ext>
            </a:extLst>
          </p:cNvPr>
          <p:cNvSpPr>
            <a:spLocks noChangeShapeType="1"/>
          </p:cNvSpPr>
          <p:nvPr/>
        </p:nvSpPr>
        <p:spPr bwMode="auto">
          <a:xfrm flipH="1" flipV="1">
            <a:off x="7548551" y="1628902"/>
            <a:ext cx="0" cy="1219200"/>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02" name="Group 15">
            <a:extLst>
              <a:ext uri="{FF2B5EF4-FFF2-40B4-BE49-F238E27FC236}">
                <a16:creationId xmlns:a16="http://schemas.microsoft.com/office/drawing/2014/main" id="{7216721F-F76B-4B4B-973F-C5694B87DD9B}"/>
              </a:ext>
            </a:extLst>
          </p:cNvPr>
          <p:cNvGrpSpPr>
            <a:grpSpLocks/>
          </p:cNvGrpSpPr>
          <p:nvPr/>
        </p:nvGrpSpPr>
        <p:grpSpPr bwMode="auto">
          <a:xfrm>
            <a:off x="6481751" y="1171702"/>
            <a:ext cx="3505200" cy="2133600"/>
            <a:chOff x="1344" y="3552"/>
            <a:chExt cx="2208" cy="1344"/>
          </a:xfrm>
        </p:grpSpPr>
        <p:sp>
          <p:nvSpPr>
            <p:cNvPr id="203" name="Line 16">
              <a:extLst>
                <a:ext uri="{FF2B5EF4-FFF2-40B4-BE49-F238E27FC236}">
                  <a16:creationId xmlns:a16="http://schemas.microsoft.com/office/drawing/2014/main" id="{8DFFE887-6944-3C4E-8CF6-4052E18DD9D9}"/>
                </a:ext>
              </a:extLst>
            </p:cNvPr>
            <p:cNvSpPr>
              <a:spLocks noChangeShapeType="1"/>
            </p:cNvSpPr>
            <p:nvPr/>
          </p:nvSpPr>
          <p:spPr bwMode="auto">
            <a:xfrm>
              <a:off x="2496" y="4248"/>
              <a:ext cx="81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04" name="Group 17">
              <a:extLst>
                <a:ext uri="{FF2B5EF4-FFF2-40B4-BE49-F238E27FC236}">
                  <a16:creationId xmlns:a16="http://schemas.microsoft.com/office/drawing/2014/main" id="{D62261F5-42E0-0142-899F-4E3B0C45AE7F}"/>
                </a:ext>
              </a:extLst>
            </p:cNvPr>
            <p:cNvGrpSpPr>
              <a:grpSpLocks/>
            </p:cNvGrpSpPr>
            <p:nvPr/>
          </p:nvGrpSpPr>
          <p:grpSpPr bwMode="auto">
            <a:xfrm>
              <a:off x="1344" y="3552"/>
              <a:ext cx="2208" cy="1344"/>
              <a:chOff x="3216" y="1728"/>
              <a:chExt cx="2208" cy="1344"/>
            </a:xfrm>
          </p:grpSpPr>
          <p:sp>
            <p:nvSpPr>
              <p:cNvPr id="205" name="Line 18">
                <a:extLst>
                  <a:ext uri="{FF2B5EF4-FFF2-40B4-BE49-F238E27FC236}">
                    <a16:creationId xmlns:a16="http://schemas.microsoft.com/office/drawing/2014/main" id="{9DD3BB05-8F69-A94C-9A7E-A1424EC4CF10}"/>
                  </a:ext>
                </a:extLst>
              </p:cNvPr>
              <p:cNvSpPr>
                <a:spLocks noChangeShapeType="1"/>
              </p:cNvSpPr>
              <p:nvPr/>
            </p:nvSpPr>
            <p:spPr bwMode="auto">
              <a:xfrm flipH="1" flipV="1">
                <a:off x="3696" y="1776"/>
                <a:ext cx="624" cy="624"/>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 name="Line 19">
                <a:extLst>
                  <a:ext uri="{FF2B5EF4-FFF2-40B4-BE49-F238E27FC236}">
                    <a16:creationId xmlns:a16="http://schemas.microsoft.com/office/drawing/2014/main" id="{E9210E49-E07D-BD4F-9295-0801EE98AA55}"/>
                  </a:ext>
                </a:extLst>
              </p:cNvPr>
              <p:cNvSpPr>
                <a:spLocks noChangeShapeType="1"/>
              </p:cNvSpPr>
              <p:nvPr/>
            </p:nvSpPr>
            <p:spPr bwMode="auto">
              <a:xfrm flipH="1">
                <a:off x="4320" y="1728"/>
                <a:ext cx="240" cy="67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 name="Line 20">
                <a:extLst>
                  <a:ext uri="{FF2B5EF4-FFF2-40B4-BE49-F238E27FC236}">
                    <a16:creationId xmlns:a16="http://schemas.microsoft.com/office/drawing/2014/main" id="{34D64171-8BD2-F247-9BD3-4017622E3B9C}"/>
                  </a:ext>
                </a:extLst>
              </p:cNvPr>
              <p:cNvSpPr>
                <a:spLocks noChangeShapeType="1"/>
              </p:cNvSpPr>
              <p:nvPr/>
            </p:nvSpPr>
            <p:spPr bwMode="auto">
              <a:xfrm flipH="1">
                <a:off x="4368" y="1776"/>
                <a:ext cx="1056" cy="624"/>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8" name="Line 21">
                <a:extLst>
                  <a:ext uri="{FF2B5EF4-FFF2-40B4-BE49-F238E27FC236}">
                    <a16:creationId xmlns:a16="http://schemas.microsoft.com/office/drawing/2014/main" id="{7F5D8BC8-2625-864A-B18B-0FB01F7ACE09}"/>
                  </a:ext>
                </a:extLst>
              </p:cNvPr>
              <p:cNvSpPr>
                <a:spLocks noChangeShapeType="1"/>
              </p:cNvSpPr>
              <p:nvPr/>
            </p:nvSpPr>
            <p:spPr bwMode="auto">
              <a:xfrm>
                <a:off x="4368" y="2448"/>
                <a:ext cx="576" cy="576"/>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9" name="Line 22">
                <a:extLst>
                  <a:ext uri="{FF2B5EF4-FFF2-40B4-BE49-F238E27FC236}">
                    <a16:creationId xmlns:a16="http://schemas.microsoft.com/office/drawing/2014/main" id="{2250C31C-9477-7F4C-AEFA-41E4611B0262}"/>
                  </a:ext>
                </a:extLst>
              </p:cNvPr>
              <p:cNvSpPr>
                <a:spLocks noChangeShapeType="1"/>
              </p:cNvSpPr>
              <p:nvPr/>
            </p:nvSpPr>
            <p:spPr bwMode="auto">
              <a:xfrm flipH="1">
                <a:off x="4128" y="2448"/>
                <a:ext cx="192" cy="576"/>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0" name="Line 23">
                <a:extLst>
                  <a:ext uri="{FF2B5EF4-FFF2-40B4-BE49-F238E27FC236}">
                    <a16:creationId xmlns:a16="http://schemas.microsoft.com/office/drawing/2014/main" id="{7983ACAA-429F-4A41-959F-E0A4ECE961F1}"/>
                  </a:ext>
                </a:extLst>
              </p:cNvPr>
              <p:cNvSpPr>
                <a:spLocks noChangeShapeType="1"/>
              </p:cNvSpPr>
              <p:nvPr/>
            </p:nvSpPr>
            <p:spPr bwMode="auto">
              <a:xfrm flipH="1">
                <a:off x="3216" y="2448"/>
                <a:ext cx="1056" cy="624"/>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11" name="Group 24">
            <a:extLst>
              <a:ext uri="{FF2B5EF4-FFF2-40B4-BE49-F238E27FC236}">
                <a16:creationId xmlns:a16="http://schemas.microsoft.com/office/drawing/2014/main" id="{3D56C70F-D55A-2142-9DB5-DE021AB895F4}"/>
              </a:ext>
            </a:extLst>
          </p:cNvPr>
          <p:cNvGrpSpPr>
            <a:grpSpLocks/>
          </p:cNvGrpSpPr>
          <p:nvPr/>
        </p:nvGrpSpPr>
        <p:grpSpPr bwMode="auto">
          <a:xfrm>
            <a:off x="7091351" y="1400302"/>
            <a:ext cx="2286000" cy="2057400"/>
            <a:chOff x="3600" y="1872"/>
            <a:chExt cx="1440" cy="1296"/>
          </a:xfrm>
        </p:grpSpPr>
        <p:sp>
          <p:nvSpPr>
            <p:cNvPr id="212" name="Line 25">
              <a:extLst>
                <a:ext uri="{FF2B5EF4-FFF2-40B4-BE49-F238E27FC236}">
                  <a16:creationId xmlns:a16="http://schemas.microsoft.com/office/drawing/2014/main" id="{9A3E5E77-4D8A-EF45-8165-A70E9528FF07}"/>
                </a:ext>
              </a:extLst>
            </p:cNvPr>
            <p:cNvSpPr>
              <a:spLocks noChangeShapeType="1"/>
            </p:cNvSpPr>
            <p:nvPr/>
          </p:nvSpPr>
          <p:spPr bwMode="auto">
            <a:xfrm flipH="1">
              <a:off x="4368" y="2592"/>
              <a:ext cx="576" cy="576"/>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3" name="Line 26">
              <a:extLst>
                <a:ext uri="{FF2B5EF4-FFF2-40B4-BE49-F238E27FC236}">
                  <a16:creationId xmlns:a16="http://schemas.microsoft.com/office/drawing/2014/main" id="{A1F374A4-D496-4441-AAB2-448A509087C6}"/>
                </a:ext>
              </a:extLst>
            </p:cNvPr>
            <p:cNvSpPr>
              <a:spLocks noChangeShapeType="1"/>
            </p:cNvSpPr>
            <p:nvPr/>
          </p:nvSpPr>
          <p:spPr bwMode="auto">
            <a:xfrm flipH="1" flipV="1">
              <a:off x="3600" y="2592"/>
              <a:ext cx="288" cy="52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4" name="Line 27">
              <a:extLst>
                <a:ext uri="{FF2B5EF4-FFF2-40B4-BE49-F238E27FC236}">
                  <a16:creationId xmlns:a16="http://schemas.microsoft.com/office/drawing/2014/main" id="{A277144C-B6CE-9147-9E23-0ABDE39BDB57}"/>
                </a:ext>
              </a:extLst>
            </p:cNvPr>
            <p:cNvSpPr>
              <a:spLocks noChangeShapeType="1"/>
            </p:cNvSpPr>
            <p:nvPr/>
          </p:nvSpPr>
          <p:spPr bwMode="auto">
            <a:xfrm flipH="1" flipV="1">
              <a:off x="4800" y="2112"/>
              <a:ext cx="0" cy="76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 name="Line 28">
              <a:extLst>
                <a:ext uri="{FF2B5EF4-FFF2-40B4-BE49-F238E27FC236}">
                  <a16:creationId xmlns:a16="http://schemas.microsoft.com/office/drawing/2014/main" id="{7C265B92-D48A-5945-8D74-57D3F3A73D64}"/>
                </a:ext>
              </a:extLst>
            </p:cNvPr>
            <p:cNvSpPr>
              <a:spLocks noChangeShapeType="1"/>
            </p:cNvSpPr>
            <p:nvPr/>
          </p:nvSpPr>
          <p:spPr bwMode="auto">
            <a:xfrm flipH="1" flipV="1">
              <a:off x="3744" y="2688"/>
              <a:ext cx="960" cy="336"/>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 name="Line 29">
              <a:extLst>
                <a:ext uri="{FF2B5EF4-FFF2-40B4-BE49-F238E27FC236}">
                  <a16:creationId xmlns:a16="http://schemas.microsoft.com/office/drawing/2014/main" id="{4AFD4573-E0F4-544C-AE7C-EE9A8497D003}"/>
                </a:ext>
              </a:extLst>
            </p:cNvPr>
            <p:cNvSpPr>
              <a:spLocks noChangeShapeType="1"/>
            </p:cNvSpPr>
            <p:nvPr/>
          </p:nvSpPr>
          <p:spPr bwMode="auto">
            <a:xfrm flipH="1">
              <a:off x="3696" y="1872"/>
              <a:ext cx="576" cy="576"/>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 name="Line 30">
              <a:extLst>
                <a:ext uri="{FF2B5EF4-FFF2-40B4-BE49-F238E27FC236}">
                  <a16:creationId xmlns:a16="http://schemas.microsoft.com/office/drawing/2014/main" id="{E3CDB2BC-3C72-7F44-8686-4491EB23077A}"/>
                </a:ext>
              </a:extLst>
            </p:cNvPr>
            <p:cNvSpPr>
              <a:spLocks noChangeShapeType="1"/>
            </p:cNvSpPr>
            <p:nvPr/>
          </p:nvSpPr>
          <p:spPr bwMode="auto">
            <a:xfrm flipH="1" flipV="1">
              <a:off x="4752" y="1872"/>
              <a:ext cx="288" cy="52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8" name="Line 31">
              <a:extLst>
                <a:ext uri="{FF2B5EF4-FFF2-40B4-BE49-F238E27FC236}">
                  <a16:creationId xmlns:a16="http://schemas.microsoft.com/office/drawing/2014/main" id="{3D709FC2-CCCB-2147-A16F-EF0B033C5016}"/>
                </a:ext>
              </a:extLst>
            </p:cNvPr>
            <p:cNvSpPr>
              <a:spLocks noChangeShapeType="1"/>
            </p:cNvSpPr>
            <p:nvPr/>
          </p:nvSpPr>
          <p:spPr bwMode="auto">
            <a:xfrm flipH="1" flipV="1">
              <a:off x="3888" y="1968"/>
              <a:ext cx="1056" cy="38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19" name="Freeform 32">
            <a:extLst>
              <a:ext uri="{FF2B5EF4-FFF2-40B4-BE49-F238E27FC236}">
                <a16:creationId xmlns:a16="http://schemas.microsoft.com/office/drawing/2014/main" id="{BD7A2E5F-6349-E343-B2E6-ADC181D28C38}"/>
              </a:ext>
            </a:extLst>
          </p:cNvPr>
          <p:cNvSpPr>
            <a:spLocks/>
          </p:cNvSpPr>
          <p:nvPr/>
        </p:nvSpPr>
        <p:spPr bwMode="auto">
          <a:xfrm>
            <a:off x="7548551" y="1686053"/>
            <a:ext cx="1447800" cy="1476375"/>
          </a:xfrm>
          <a:custGeom>
            <a:avLst/>
            <a:gdLst>
              <a:gd name="T0" fmla="*/ 0 w 912"/>
              <a:gd name="T1" fmla="*/ 2147483647 h 930"/>
              <a:gd name="T2" fmla="*/ 2147483647 w 912"/>
              <a:gd name="T3" fmla="*/ 0 h 930"/>
              <a:gd name="T4" fmla="*/ 2147483647 w 912"/>
              <a:gd name="T5" fmla="*/ 2147483647 h 930"/>
              <a:gd name="T6" fmla="*/ 2147483647 w 912"/>
              <a:gd name="T7" fmla="*/ 2147483647 h 930"/>
              <a:gd name="T8" fmla="*/ 2147483647 w 912"/>
              <a:gd name="T9" fmla="*/ 2147483647 h 930"/>
              <a:gd name="T10" fmla="*/ 0 w 912"/>
              <a:gd name="T11" fmla="*/ 2147483647 h 930"/>
              <a:gd name="T12" fmla="*/ 0 w 912"/>
              <a:gd name="T13" fmla="*/ 2147483647 h 930"/>
              <a:gd name="T14" fmla="*/ 0 60000 65536"/>
              <a:gd name="T15" fmla="*/ 0 60000 65536"/>
              <a:gd name="T16" fmla="*/ 0 60000 65536"/>
              <a:gd name="T17" fmla="*/ 0 60000 65536"/>
              <a:gd name="T18" fmla="*/ 0 60000 65536"/>
              <a:gd name="T19" fmla="*/ 0 60000 65536"/>
              <a:gd name="T20" fmla="*/ 0 60000 65536"/>
              <a:gd name="T21" fmla="*/ 0 w 912"/>
              <a:gd name="T22" fmla="*/ 0 h 930"/>
              <a:gd name="T23" fmla="*/ 912 w 912"/>
              <a:gd name="T24" fmla="*/ 930 h 9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930">
                <a:moveTo>
                  <a:pt x="0" y="210"/>
                </a:moveTo>
                <a:lnTo>
                  <a:pt x="210" y="0"/>
                </a:lnTo>
                <a:lnTo>
                  <a:pt x="912" y="258"/>
                </a:lnTo>
                <a:lnTo>
                  <a:pt x="912" y="690"/>
                </a:lnTo>
                <a:lnTo>
                  <a:pt x="672" y="930"/>
                </a:lnTo>
                <a:lnTo>
                  <a:pt x="0" y="690"/>
                </a:lnTo>
                <a:lnTo>
                  <a:pt x="0" y="210"/>
                </a:lnTo>
                <a:close/>
              </a:path>
            </a:pathLst>
          </a:custGeom>
          <a:solidFill>
            <a:srgbClr val="FFFF00">
              <a:alpha val="41176"/>
            </a:srgbClr>
          </a:solidFill>
          <a:ln w="9525" cap="flat" cmpd="sng">
            <a:solidFill>
              <a:schemeClr val="tx1"/>
            </a:solidFill>
            <a:prstDash val="solid"/>
            <a:round/>
            <a:headEnd/>
            <a:tailEnd/>
          </a:ln>
        </p:spPr>
        <p:txBody>
          <a:bodyPr/>
          <a:lstStyle/>
          <a:p>
            <a:endParaRPr lang="en-US" dirty="0"/>
          </a:p>
        </p:txBody>
      </p:sp>
      <p:sp>
        <p:nvSpPr>
          <p:cNvPr id="220" name="Oval 10">
            <a:extLst>
              <a:ext uri="{FF2B5EF4-FFF2-40B4-BE49-F238E27FC236}">
                <a16:creationId xmlns:a16="http://schemas.microsoft.com/office/drawing/2014/main" id="{75894AD4-E046-FD44-BCE6-B36C81DA72DD}"/>
              </a:ext>
            </a:extLst>
          </p:cNvPr>
          <p:cNvSpPr>
            <a:spLocks noChangeArrowheads="1"/>
          </p:cNvSpPr>
          <p:nvPr/>
        </p:nvSpPr>
        <p:spPr bwMode="auto">
          <a:xfrm>
            <a:off x="8189901" y="2187702"/>
            <a:ext cx="152400" cy="152400"/>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21" name="Text Box 3">
            <a:extLst>
              <a:ext uri="{FF2B5EF4-FFF2-40B4-BE49-F238E27FC236}">
                <a16:creationId xmlns:a16="http://schemas.microsoft.com/office/drawing/2014/main" id="{58144F0A-33C0-5348-A212-CEDA62966ED2}"/>
              </a:ext>
            </a:extLst>
          </p:cNvPr>
          <p:cNvSpPr txBox="1">
            <a:spLocks noChangeArrowheads="1"/>
          </p:cNvSpPr>
          <p:nvPr/>
        </p:nvSpPr>
        <p:spPr bwMode="auto">
          <a:xfrm>
            <a:off x="1756235" y="820757"/>
            <a:ext cx="4529102" cy="3985706"/>
          </a:xfrm>
          <a:prstGeom prst="rect">
            <a:avLst/>
          </a:prstGeom>
          <a:gradFill flip="none" rotWithShape="1">
            <a:gsLst>
              <a:gs pos="0">
                <a:schemeClr val="accent1">
                  <a:tint val="66000"/>
                  <a:satMod val="160000"/>
                  <a:tint val="66000"/>
                  <a:satMod val="160000"/>
                </a:schemeClr>
              </a:gs>
              <a:gs pos="50000">
                <a:schemeClr val="accent1">
                  <a:tint val="66000"/>
                  <a:satMod val="160000"/>
                  <a:tint val="44500"/>
                  <a:satMod val="160000"/>
                </a:schemeClr>
              </a:gs>
              <a:gs pos="100000">
                <a:schemeClr val="accent1">
                  <a:tint val="66000"/>
                  <a:satMod val="160000"/>
                  <a:tint val="23500"/>
                  <a:satMod val="160000"/>
                </a:schemeClr>
              </a:gs>
            </a:gsLst>
            <a:lin ang="0" scaled="1"/>
            <a:tileRect/>
          </a:gradFill>
          <a:ln w="19050">
            <a:solidFill>
              <a:schemeClr val="bg1"/>
            </a:solidFill>
            <a:miter lim="800000"/>
            <a:headEnd/>
            <a:tailEnd/>
          </a:ln>
          <a:effectLst/>
        </p:spPr>
        <p:txBody>
          <a:bodyPr wrap="square">
            <a:spAutoFit/>
          </a:bodyPr>
          <a:lstStyle/>
          <a:p>
            <a:pPr>
              <a:buClr>
                <a:schemeClr val="tx1"/>
              </a:buClr>
              <a:buSzPct val="80000"/>
              <a:buFont typeface="Arial" pitchFamily="34" charset="0"/>
              <a:buChar char="•"/>
              <a:defRPr/>
            </a:pPr>
            <a:r>
              <a:rPr lang="en-US" sz="2300" dirty="0">
                <a:latin typeface="+mn-lt"/>
              </a:rPr>
              <a:t> Choose a reference atom</a:t>
            </a:r>
          </a:p>
          <a:p>
            <a:pPr>
              <a:buClr>
                <a:schemeClr val="tx1"/>
              </a:buClr>
              <a:buSzPct val="80000"/>
              <a:buFont typeface="Arial" pitchFamily="34" charset="0"/>
              <a:buChar char="•"/>
              <a:defRPr/>
            </a:pPr>
            <a:endParaRPr lang="en-US" sz="2300" dirty="0">
              <a:latin typeface="+mn-lt"/>
            </a:endParaRPr>
          </a:p>
          <a:p>
            <a:pPr>
              <a:buClr>
                <a:schemeClr val="tx1"/>
              </a:buClr>
              <a:buSzPct val="80000"/>
              <a:buFont typeface="Arial" pitchFamily="34" charset="0"/>
              <a:buChar char="•"/>
              <a:defRPr/>
            </a:pPr>
            <a:r>
              <a:rPr lang="en-US" sz="2300" dirty="0">
                <a:latin typeface="+mn-lt"/>
              </a:rPr>
              <a:t> Connect to all its neighbors </a:t>
            </a:r>
          </a:p>
          <a:p>
            <a:pPr>
              <a:buClr>
                <a:schemeClr val="tx1"/>
              </a:buClr>
              <a:buSzPct val="80000"/>
              <a:defRPr/>
            </a:pPr>
            <a:r>
              <a:rPr lang="en-US" sz="2300" dirty="0">
                <a:latin typeface="+mn-lt"/>
              </a:rPr>
              <a:t>  by straight lines</a:t>
            </a:r>
          </a:p>
          <a:p>
            <a:pPr>
              <a:buClr>
                <a:schemeClr val="tx1"/>
              </a:buClr>
              <a:buSzPct val="80000"/>
              <a:buFont typeface="Arial" pitchFamily="34" charset="0"/>
              <a:buChar char="•"/>
              <a:defRPr/>
            </a:pPr>
            <a:endParaRPr lang="en-US" sz="2300" dirty="0">
              <a:latin typeface="+mn-lt"/>
            </a:endParaRPr>
          </a:p>
          <a:p>
            <a:pPr>
              <a:buClr>
                <a:schemeClr val="tx1"/>
              </a:buClr>
              <a:buSzPct val="80000"/>
              <a:buFont typeface="Arial" pitchFamily="34" charset="0"/>
              <a:buChar char="•"/>
              <a:defRPr/>
            </a:pPr>
            <a:r>
              <a:rPr lang="en-US" sz="2300" dirty="0">
                <a:latin typeface="+mn-lt"/>
              </a:rPr>
              <a:t> Draw lines (in 2D) or planes </a:t>
            </a:r>
          </a:p>
          <a:p>
            <a:pPr>
              <a:buClr>
                <a:schemeClr val="tx1"/>
              </a:buClr>
              <a:buSzPct val="80000"/>
              <a:defRPr/>
            </a:pPr>
            <a:r>
              <a:rPr lang="en-US" sz="2300" dirty="0">
                <a:latin typeface="+mn-lt"/>
              </a:rPr>
              <a:t>  (in 3D) normal to and at the</a:t>
            </a:r>
          </a:p>
          <a:p>
            <a:pPr>
              <a:buClr>
                <a:schemeClr val="tx1"/>
              </a:buClr>
              <a:buSzPct val="80000"/>
              <a:defRPr/>
            </a:pPr>
            <a:r>
              <a:rPr lang="en-US" sz="2300" dirty="0">
                <a:latin typeface="+mn-lt"/>
              </a:rPr>
              <a:t>  midpoints of connecting lines</a:t>
            </a:r>
          </a:p>
          <a:p>
            <a:pPr>
              <a:buClr>
                <a:schemeClr val="tx1"/>
              </a:buClr>
              <a:buSzPct val="80000"/>
              <a:buFont typeface="Arial" pitchFamily="34" charset="0"/>
              <a:buChar char="•"/>
              <a:defRPr/>
            </a:pPr>
            <a:endParaRPr lang="en-US" sz="2300" dirty="0">
              <a:latin typeface="+mn-lt"/>
            </a:endParaRPr>
          </a:p>
          <a:p>
            <a:pPr>
              <a:buClr>
                <a:schemeClr val="tx1"/>
              </a:buClr>
              <a:buSzPct val="80000"/>
              <a:buFont typeface="Arial" pitchFamily="34" charset="0"/>
              <a:buChar char="•"/>
              <a:defRPr/>
            </a:pPr>
            <a:r>
              <a:rPr lang="en-US" sz="2300" dirty="0">
                <a:latin typeface="+mn-lt"/>
              </a:rPr>
              <a:t> Smallest area/volume enclosed</a:t>
            </a:r>
          </a:p>
          <a:p>
            <a:pPr>
              <a:buClr>
                <a:schemeClr val="tx1"/>
              </a:buClr>
              <a:buSzPct val="80000"/>
              <a:defRPr/>
            </a:pPr>
            <a:r>
              <a:rPr lang="en-US" sz="2300" dirty="0">
                <a:latin typeface="+mn-lt"/>
              </a:rPr>
              <a:t>  is the Wigner-Seitz primitive cell</a:t>
            </a:r>
          </a:p>
        </p:txBody>
      </p:sp>
      <p:sp>
        <p:nvSpPr>
          <p:cNvPr id="223" name="Text Box 4">
            <a:extLst>
              <a:ext uri="{FF2B5EF4-FFF2-40B4-BE49-F238E27FC236}">
                <a16:creationId xmlns:a16="http://schemas.microsoft.com/office/drawing/2014/main" id="{4C530309-C314-B34E-AA7B-7ADA153C3707}"/>
              </a:ext>
            </a:extLst>
          </p:cNvPr>
          <p:cNvSpPr txBox="1">
            <a:spLocks noChangeArrowheads="1"/>
          </p:cNvSpPr>
          <p:nvPr/>
        </p:nvSpPr>
        <p:spPr bwMode="auto">
          <a:xfrm>
            <a:off x="1787847" y="6044471"/>
            <a:ext cx="8655994" cy="707886"/>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latin typeface="Comic Sans MS" panose="030F0902030302020204" pitchFamily="66" charset="0"/>
              </a:rPr>
              <a:t>Wigner-Seitz cell is ONE definition of a Unit Cell  that always works</a:t>
            </a:r>
          </a:p>
          <a:p>
            <a:pPr algn="ctr" eaLnBrk="1" hangingPunct="1"/>
            <a:r>
              <a:rPr lang="en-US" altLang="en-US" sz="2000" dirty="0">
                <a:latin typeface="Comic Sans MS" panose="030F0902030302020204" pitchFamily="66" charset="0"/>
              </a:rPr>
              <a:t>There are other ways of construction!</a:t>
            </a:r>
          </a:p>
        </p:txBody>
      </p:sp>
    </p:spTree>
    <p:extLst>
      <p:ext uri="{BB962C8B-B14F-4D97-AF65-F5344CB8AC3E}">
        <p14:creationId xmlns:p14="http://schemas.microsoft.com/office/powerpoint/2010/main" val="40746285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99"/>
                                        </p:tgtEl>
                                        <p:attrNameLst>
                                          <p:attrName>style.visibility</p:attrName>
                                        </p:attrNameLst>
                                      </p:cBhvr>
                                      <p:to>
                                        <p:strVal val="visible"/>
                                      </p:to>
                                    </p:set>
                                    <p:animEffect transition="in" filter="wipe(right)">
                                      <p:cBhvr>
                                        <p:cTn id="11" dur="1000"/>
                                        <p:tgtEl>
                                          <p:spTgt spid="199"/>
                                        </p:tgtEl>
                                      </p:cBhvr>
                                    </p:animEffect>
                                  </p:childTnLst>
                                </p:cTn>
                              </p:par>
                              <p:par>
                                <p:cTn id="12" presetID="22" presetClass="entr" presetSubtype="8" fill="hold" nodeType="withEffect">
                                  <p:stCondLst>
                                    <p:cond delay="0"/>
                                  </p:stCondLst>
                                  <p:childTnLst>
                                    <p:set>
                                      <p:cBhvr>
                                        <p:cTn id="13" dur="1" fill="hold">
                                          <p:stCondLst>
                                            <p:cond delay="0"/>
                                          </p:stCondLst>
                                        </p:cTn>
                                        <p:tgtEl>
                                          <p:spTgt spid="221">
                                            <p:txEl>
                                              <p:pRg st="2" end="2"/>
                                            </p:txEl>
                                          </p:spTgt>
                                        </p:tgtEl>
                                        <p:attrNameLst>
                                          <p:attrName>style.visibility</p:attrName>
                                        </p:attrNameLst>
                                      </p:cBhvr>
                                      <p:to>
                                        <p:strVal val="visible"/>
                                      </p:to>
                                    </p:set>
                                    <p:animEffect transition="in" filter="wipe(left)">
                                      <p:cBhvr>
                                        <p:cTn id="14" dur="1000"/>
                                        <p:tgtEl>
                                          <p:spTgt spid="221">
                                            <p:txEl>
                                              <p:pRg st="2" end="2"/>
                                            </p:txEl>
                                          </p:spTgt>
                                        </p:tgtEl>
                                      </p:cBhvr>
                                    </p:animEffect>
                                  </p:childTnLst>
                                </p:cTn>
                              </p:par>
                              <p:par>
                                <p:cTn id="15" presetID="22" presetClass="entr" presetSubtype="8" fill="hold" nodeType="withEffect">
                                  <p:stCondLst>
                                    <p:cond delay="0"/>
                                  </p:stCondLst>
                                  <p:childTnLst>
                                    <p:set>
                                      <p:cBhvr>
                                        <p:cTn id="16" dur="1" fill="hold">
                                          <p:stCondLst>
                                            <p:cond delay="0"/>
                                          </p:stCondLst>
                                        </p:cTn>
                                        <p:tgtEl>
                                          <p:spTgt spid="221">
                                            <p:txEl>
                                              <p:pRg st="3" end="3"/>
                                            </p:txEl>
                                          </p:spTgt>
                                        </p:tgtEl>
                                        <p:attrNameLst>
                                          <p:attrName>style.visibility</p:attrName>
                                        </p:attrNameLst>
                                      </p:cBhvr>
                                      <p:to>
                                        <p:strVal val="visible"/>
                                      </p:to>
                                    </p:set>
                                    <p:animEffect transition="in" filter="wipe(left)">
                                      <p:cBhvr>
                                        <p:cTn id="17" dur="1000"/>
                                        <p:tgtEl>
                                          <p:spTgt spid="221">
                                            <p:txEl>
                                              <p:pRg st="3" end="3"/>
                                            </p:txEl>
                                          </p:spTgt>
                                        </p:tgtEl>
                                      </p:cBhvr>
                                    </p:animEffect>
                                  </p:childTnLst>
                                </p:cTn>
                              </p:par>
                            </p:childTnLst>
                          </p:cTn>
                        </p:par>
                        <p:par>
                          <p:cTn id="18" fill="hold">
                            <p:stCondLst>
                              <p:cond delay="1000"/>
                            </p:stCondLst>
                            <p:childTnLst>
                              <p:par>
                                <p:cTn id="19" presetID="22" presetClass="entr" presetSubtype="8" fill="hold" nodeType="afterEffect">
                                  <p:stCondLst>
                                    <p:cond delay="500"/>
                                  </p:stCondLst>
                                  <p:childTnLst>
                                    <p:set>
                                      <p:cBhvr>
                                        <p:cTn id="20" dur="1" fill="hold">
                                          <p:stCondLst>
                                            <p:cond delay="0"/>
                                          </p:stCondLst>
                                        </p:cTn>
                                        <p:tgtEl>
                                          <p:spTgt spid="202"/>
                                        </p:tgtEl>
                                        <p:attrNameLst>
                                          <p:attrName>style.visibility</p:attrName>
                                        </p:attrNameLst>
                                      </p:cBhvr>
                                      <p:to>
                                        <p:strVal val="visible"/>
                                      </p:to>
                                    </p:set>
                                    <p:animEffect transition="in" filter="wipe(left)">
                                      <p:cBhvr>
                                        <p:cTn id="21" dur="1000"/>
                                        <p:tgtEl>
                                          <p:spTgt spid="20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21">
                                            <p:txEl>
                                              <p:pRg st="5" end="5"/>
                                            </p:txEl>
                                          </p:spTgt>
                                        </p:tgtEl>
                                        <p:attrNameLst>
                                          <p:attrName>style.visibility</p:attrName>
                                        </p:attrNameLst>
                                      </p:cBhvr>
                                      <p:to>
                                        <p:strVal val="visible"/>
                                      </p:to>
                                    </p:set>
                                    <p:animEffect transition="in" filter="wipe(left)">
                                      <p:cBhvr>
                                        <p:cTn id="26" dur="1000"/>
                                        <p:tgtEl>
                                          <p:spTgt spid="221">
                                            <p:txEl>
                                              <p:pRg st="5" end="5"/>
                                            </p:txEl>
                                          </p:spTgt>
                                        </p:tgtEl>
                                      </p:cBhvr>
                                    </p:animEffect>
                                  </p:childTnLst>
                                </p:cTn>
                              </p:par>
                              <p:par>
                                <p:cTn id="27" presetID="22" presetClass="entr" presetSubtype="8" fill="hold" nodeType="withEffect">
                                  <p:stCondLst>
                                    <p:cond delay="0"/>
                                  </p:stCondLst>
                                  <p:childTnLst>
                                    <p:set>
                                      <p:cBhvr>
                                        <p:cTn id="28" dur="1" fill="hold">
                                          <p:stCondLst>
                                            <p:cond delay="0"/>
                                          </p:stCondLst>
                                        </p:cTn>
                                        <p:tgtEl>
                                          <p:spTgt spid="221">
                                            <p:txEl>
                                              <p:pRg st="6" end="6"/>
                                            </p:txEl>
                                          </p:spTgt>
                                        </p:tgtEl>
                                        <p:attrNameLst>
                                          <p:attrName>style.visibility</p:attrName>
                                        </p:attrNameLst>
                                      </p:cBhvr>
                                      <p:to>
                                        <p:strVal val="visible"/>
                                      </p:to>
                                    </p:set>
                                    <p:animEffect transition="in" filter="wipe(left)">
                                      <p:cBhvr>
                                        <p:cTn id="29" dur="1000"/>
                                        <p:tgtEl>
                                          <p:spTgt spid="221">
                                            <p:txEl>
                                              <p:pRg st="6" end="6"/>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221">
                                            <p:txEl>
                                              <p:pRg st="7" end="7"/>
                                            </p:txEl>
                                          </p:spTgt>
                                        </p:tgtEl>
                                        <p:attrNameLst>
                                          <p:attrName>style.visibility</p:attrName>
                                        </p:attrNameLst>
                                      </p:cBhvr>
                                      <p:to>
                                        <p:strVal val="visible"/>
                                      </p:to>
                                    </p:set>
                                    <p:animEffect transition="in" filter="wipe(left)">
                                      <p:cBhvr>
                                        <p:cTn id="32" dur="1000"/>
                                        <p:tgtEl>
                                          <p:spTgt spid="221">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01"/>
                                        </p:tgtEl>
                                        <p:attrNameLst>
                                          <p:attrName>style.visibility</p:attrName>
                                        </p:attrNameLst>
                                      </p:cBhvr>
                                      <p:to>
                                        <p:strVal val="visible"/>
                                      </p:to>
                                    </p:set>
                                    <p:animEffect transition="in" filter="wipe(down)">
                                      <p:cBhvr>
                                        <p:cTn id="37" dur="1000"/>
                                        <p:tgtEl>
                                          <p:spTgt spid="20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1"/>
                                        </p:tgtEl>
                                        <p:attrNameLst>
                                          <p:attrName>style.visibility</p:attrName>
                                        </p:attrNameLst>
                                      </p:cBhvr>
                                      <p:to>
                                        <p:strVal val="visible"/>
                                      </p:to>
                                    </p:set>
                                    <p:animEffect transition="in" filter="wipe(left)">
                                      <p:cBhvr>
                                        <p:cTn id="42" dur="1000"/>
                                        <p:tgtEl>
                                          <p:spTgt spid="2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19"/>
                                        </p:tgtEl>
                                        <p:attrNameLst>
                                          <p:attrName>style.visibility</p:attrName>
                                        </p:attrNameLst>
                                      </p:cBhvr>
                                      <p:to>
                                        <p:strVal val="visible"/>
                                      </p:to>
                                    </p:set>
                                    <p:animEffect transition="in" filter="wipe(left)">
                                      <p:cBhvr>
                                        <p:cTn id="47" dur="1000"/>
                                        <p:tgtEl>
                                          <p:spTgt spid="2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21">
                                            <p:txEl>
                                              <p:pRg st="9" end="9"/>
                                            </p:txEl>
                                          </p:spTgt>
                                        </p:tgtEl>
                                        <p:attrNameLst>
                                          <p:attrName>style.visibility</p:attrName>
                                        </p:attrNameLst>
                                      </p:cBhvr>
                                      <p:to>
                                        <p:strVal val="visible"/>
                                      </p:to>
                                    </p:set>
                                    <p:animEffect transition="in" filter="wipe(left)">
                                      <p:cBhvr>
                                        <p:cTn id="52" dur="1000"/>
                                        <p:tgtEl>
                                          <p:spTgt spid="221">
                                            <p:txEl>
                                              <p:pRg st="9" end="9"/>
                                            </p:txEl>
                                          </p:spTgt>
                                        </p:tgtEl>
                                      </p:cBhvr>
                                    </p:animEffect>
                                  </p:childTnLst>
                                </p:cTn>
                              </p:par>
                              <p:par>
                                <p:cTn id="53" presetID="22" presetClass="entr" presetSubtype="8" fill="hold" nodeType="withEffect">
                                  <p:stCondLst>
                                    <p:cond delay="0"/>
                                  </p:stCondLst>
                                  <p:childTnLst>
                                    <p:set>
                                      <p:cBhvr>
                                        <p:cTn id="54" dur="1" fill="hold">
                                          <p:stCondLst>
                                            <p:cond delay="0"/>
                                          </p:stCondLst>
                                        </p:cTn>
                                        <p:tgtEl>
                                          <p:spTgt spid="221">
                                            <p:txEl>
                                              <p:pRg st="10" end="10"/>
                                            </p:txEl>
                                          </p:spTgt>
                                        </p:tgtEl>
                                        <p:attrNameLst>
                                          <p:attrName>style.visibility</p:attrName>
                                        </p:attrNameLst>
                                      </p:cBhvr>
                                      <p:to>
                                        <p:strVal val="visible"/>
                                      </p:to>
                                    </p:set>
                                    <p:animEffect transition="in" filter="wipe(left)">
                                      <p:cBhvr>
                                        <p:cTn id="55" dur="1000"/>
                                        <p:tgtEl>
                                          <p:spTgt spid="221">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223"/>
                                        </p:tgtEl>
                                        <p:attrNameLst>
                                          <p:attrName>style.visibility</p:attrName>
                                        </p:attrNameLst>
                                      </p:cBhvr>
                                      <p:to>
                                        <p:strVal val="visible"/>
                                      </p:to>
                                    </p:set>
                                    <p:animEffect transition="in" filter="dissolve">
                                      <p:cBhvr>
                                        <p:cTn id="60" dur="5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p:bldP spid="2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solidFill>
                  <a:schemeClr val="bg1"/>
                </a:solidFill>
                <a:ea typeface="ＭＳ Ｐゴシック" panose="020B0600070205080204" pitchFamily="34" charset="-128"/>
              </a:rPr>
              <a:t>Bravais Lattices in 2D (5 types)</a:t>
            </a:r>
          </a:p>
          <a:p>
            <a:pPr marL="457200" lvl="1" indent="-173038"/>
            <a:r>
              <a:rPr lang="en-US" altLang="en-US" dirty="0">
                <a:solidFill>
                  <a:schemeClr val="bg1"/>
                </a:solidFill>
                <a:ea typeface="ＭＳ Ｐゴシック" panose="020B0600070205080204" pitchFamily="34" charset="-128"/>
              </a:rPr>
              <a:t>Bravais Lattices in 3D (14 types)</a:t>
            </a:r>
          </a:p>
          <a:p>
            <a:pPr marL="457200" lvl="1" indent="-173038"/>
            <a:r>
              <a:rPr lang="en-US" altLang="en-US" dirty="0">
                <a:solidFill>
                  <a:schemeClr val="bg1"/>
                </a:solidFill>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solidFill>
                  <a:schemeClr val="bg1"/>
                </a:solidFill>
                <a:ea typeface="ＭＳ Ｐゴシック" panose="020B0600070205080204" pitchFamily="34" charset="-128"/>
              </a:rPr>
              <a:t>Number, Packing, and Areal Density</a:t>
            </a:r>
          </a:p>
          <a:p>
            <a:pPr marL="457200" lvl="1" indent="-173038"/>
            <a:r>
              <a:rPr lang="en-US" altLang="en-US" dirty="0">
                <a:solidFill>
                  <a:schemeClr val="bg1"/>
                </a:solidFill>
                <a:ea typeface="ＭＳ Ｐゴシック" panose="020B0600070205080204" pitchFamily="34" charset="-128"/>
              </a:rPr>
              <a:t>Common Crystals – Non-Primitive Unit Cells (NaCl, GaAs, </a:t>
            </a:r>
            <a:r>
              <a:rPr lang="en-US" altLang="en-US" dirty="0" err="1">
                <a:solidFill>
                  <a:schemeClr val="bg1"/>
                </a:solidFill>
                <a:ea typeface="ＭＳ Ｐゴシック" panose="020B0600070205080204" pitchFamily="34" charset="-128"/>
              </a:rPr>
              <a:t>CdS</a:t>
            </a:r>
            <a:r>
              <a:rPr lang="en-US" altLang="en-US" dirty="0">
                <a:solidFill>
                  <a:schemeClr val="bg1"/>
                </a:solidFill>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2"/>
          <a:srcRect l="14404" t="11510" r="27926" b="33760"/>
          <a:stretch/>
        </p:blipFill>
        <p:spPr>
          <a:xfrm>
            <a:off x="6391293" y="826450"/>
            <a:ext cx="3652292" cy="1949660"/>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6447113" y="2757555"/>
            <a:ext cx="1924495" cy="479417"/>
          </a:xfrm>
          <a:prstGeom prst="leftArrow">
            <a:avLst>
              <a:gd name="adj1" fmla="val 50000"/>
              <a:gd name="adj2" fmla="val 82915"/>
            </a:avLst>
          </a:pr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sp>
        <p:nvSpPr>
          <p:cNvPr id="57" name="Oval 4">
            <a:extLst>
              <a:ext uri="{FF2B5EF4-FFF2-40B4-BE49-F238E27FC236}">
                <a16:creationId xmlns:a16="http://schemas.microsoft.com/office/drawing/2014/main" id="{996E46EB-93EF-3F48-B7B0-282E37643D6D}"/>
              </a:ext>
            </a:extLst>
          </p:cNvPr>
          <p:cNvSpPr>
            <a:spLocks noChangeArrowheads="1"/>
          </p:cNvSpPr>
          <p:nvPr/>
        </p:nvSpPr>
        <p:spPr bwMode="auto">
          <a:xfrm>
            <a:off x="9652631" y="2927685"/>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8" name="Oval 5">
            <a:extLst>
              <a:ext uri="{FF2B5EF4-FFF2-40B4-BE49-F238E27FC236}">
                <a16:creationId xmlns:a16="http://schemas.microsoft.com/office/drawing/2014/main" id="{600D6EA3-B93F-5D47-B720-A1CB5D748866}"/>
              </a:ext>
            </a:extLst>
          </p:cNvPr>
          <p:cNvSpPr>
            <a:spLocks noChangeArrowheads="1"/>
          </p:cNvSpPr>
          <p:nvPr/>
        </p:nvSpPr>
        <p:spPr bwMode="auto">
          <a:xfrm>
            <a:off x="10571891" y="2927685"/>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9" name="Oval 6">
            <a:extLst>
              <a:ext uri="{FF2B5EF4-FFF2-40B4-BE49-F238E27FC236}">
                <a16:creationId xmlns:a16="http://schemas.microsoft.com/office/drawing/2014/main" id="{B4727E4E-8F6F-7C42-8931-D2A0D4419378}"/>
              </a:ext>
            </a:extLst>
          </p:cNvPr>
          <p:cNvSpPr>
            <a:spLocks noChangeArrowheads="1"/>
          </p:cNvSpPr>
          <p:nvPr/>
        </p:nvSpPr>
        <p:spPr bwMode="auto">
          <a:xfrm>
            <a:off x="11491151" y="2976067"/>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0" name="Oval 7">
            <a:extLst>
              <a:ext uri="{FF2B5EF4-FFF2-40B4-BE49-F238E27FC236}">
                <a16:creationId xmlns:a16="http://schemas.microsoft.com/office/drawing/2014/main" id="{31BFFEB7-709C-3E4C-970D-A448B5AA36B3}"/>
              </a:ext>
            </a:extLst>
          </p:cNvPr>
          <p:cNvSpPr>
            <a:spLocks noChangeArrowheads="1"/>
          </p:cNvSpPr>
          <p:nvPr/>
        </p:nvSpPr>
        <p:spPr bwMode="auto">
          <a:xfrm>
            <a:off x="11249240" y="360503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1" name="Oval 8">
            <a:extLst>
              <a:ext uri="{FF2B5EF4-FFF2-40B4-BE49-F238E27FC236}">
                <a16:creationId xmlns:a16="http://schemas.microsoft.com/office/drawing/2014/main" id="{2CE53933-0E8B-8D4C-B95E-D2A578236985}"/>
              </a:ext>
            </a:extLst>
          </p:cNvPr>
          <p:cNvSpPr>
            <a:spLocks noChangeArrowheads="1"/>
          </p:cNvSpPr>
          <p:nvPr/>
        </p:nvSpPr>
        <p:spPr bwMode="auto">
          <a:xfrm>
            <a:off x="11007330"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Oval 9">
            <a:extLst>
              <a:ext uri="{FF2B5EF4-FFF2-40B4-BE49-F238E27FC236}">
                <a16:creationId xmlns:a16="http://schemas.microsoft.com/office/drawing/2014/main" id="{42D5846F-58BF-0C46-871F-83FFFBE66C2F}"/>
              </a:ext>
            </a:extLst>
          </p:cNvPr>
          <p:cNvSpPr>
            <a:spLocks noChangeArrowheads="1"/>
          </p:cNvSpPr>
          <p:nvPr/>
        </p:nvSpPr>
        <p:spPr bwMode="auto">
          <a:xfrm>
            <a:off x="10136452"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3" name="Oval 10">
            <a:extLst>
              <a:ext uri="{FF2B5EF4-FFF2-40B4-BE49-F238E27FC236}">
                <a16:creationId xmlns:a16="http://schemas.microsoft.com/office/drawing/2014/main" id="{A7450D4A-E826-7843-AD60-3A32A8A6A751}"/>
              </a:ext>
            </a:extLst>
          </p:cNvPr>
          <p:cNvSpPr>
            <a:spLocks noChangeArrowheads="1"/>
          </p:cNvSpPr>
          <p:nvPr/>
        </p:nvSpPr>
        <p:spPr bwMode="auto">
          <a:xfrm>
            <a:off x="9205097"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 name="Oval 11">
            <a:extLst>
              <a:ext uri="{FF2B5EF4-FFF2-40B4-BE49-F238E27FC236}">
                <a16:creationId xmlns:a16="http://schemas.microsoft.com/office/drawing/2014/main" id="{944B0629-B0CB-0940-878C-1CF5B9C6E6F5}"/>
              </a:ext>
            </a:extLst>
          </p:cNvPr>
          <p:cNvSpPr>
            <a:spLocks noChangeArrowheads="1"/>
          </p:cNvSpPr>
          <p:nvPr/>
        </p:nvSpPr>
        <p:spPr bwMode="auto">
          <a:xfrm>
            <a:off x="9422816" y="3611082"/>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Line 12">
            <a:extLst>
              <a:ext uri="{FF2B5EF4-FFF2-40B4-BE49-F238E27FC236}">
                <a16:creationId xmlns:a16="http://schemas.microsoft.com/office/drawing/2014/main" id="{624ABC7D-4675-0049-8A74-97ECBC116880}"/>
              </a:ext>
            </a:extLst>
          </p:cNvPr>
          <p:cNvSpPr>
            <a:spLocks noChangeShapeType="1"/>
          </p:cNvSpPr>
          <p:nvPr/>
        </p:nvSpPr>
        <p:spPr bwMode="auto">
          <a:xfrm flipH="1">
            <a:off x="9507485" y="3653416"/>
            <a:ext cx="82249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 name="Oval 13">
            <a:extLst>
              <a:ext uri="{FF2B5EF4-FFF2-40B4-BE49-F238E27FC236}">
                <a16:creationId xmlns:a16="http://schemas.microsoft.com/office/drawing/2014/main" id="{7DC6CF9D-A04B-0E40-9EA4-F52744604EE0}"/>
              </a:ext>
            </a:extLst>
          </p:cNvPr>
          <p:cNvSpPr>
            <a:spLocks noChangeArrowheads="1"/>
          </p:cNvSpPr>
          <p:nvPr/>
        </p:nvSpPr>
        <p:spPr bwMode="auto">
          <a:xfrm>
            <a:off x="10342076" y="3623178"/>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Line 14">
            <a:extLst>
              <a:ext uri="{FF2B5EF4-FFF2-40B4-BE49-F238E27FC236}">
                <a16:creationId xmlns:a16="http://schemas.microsoft.com/office/drawing/2014/main" id="{5D1B2CB4-FF98-4B4D-9CCD-5C8F399FC123}"/>
              </a:ext>
            </a:extLst>
          </p:cNvPr>
          <p:cNvSpPr>
            <a:spLocks noChangeShapeType="1"/>
          </p:cNvSpPr>
          <p:nvPr/>
        </p:nvSpPr>
        <p:spPr bwMode="auto">
          <a:xfrm flipH="1" flipV="1">
            <a:off x="9942924" y="3266360"/>
            <a:ext cx="0" cy="77411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 name="Line 16">
            <a:extLst>
              <a:ext uri="{FF2B5EF4-FFF2-40B4-BE49-F238E27FC236}">
                <a16:creationId xmlns:a16="http://schemas.microsoft.com/office/drawing/2014/main" id="{5D1493FA-27C8-0B47-894F-DE63C804C94C}"/>
              </a:ext>
            </a:extLst>
          </p:cNvPr>
          <p:cNvSpPr>
            <a:spLocks noChangeShapeType="1"/>
          </p:cNvSpPr>
          <p:nvPr/>
        </p:nvSpPr>
        <p:spPr bwMode="auto">
          <a:xfrm>
            <a:off x="10426745" y="3677608"/>
            <a:ext cx="82249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 name="Line 18">
            <a:extLst>
              <a:ext uri="{FF2B5EF4-FFF2-40B4-BE49-F238E27FC236}">
                <a16:creationId xmlns:a16="http://schemas.microsoft.com/office/drawing/2014/main" id="{9135E1FD-C143-304B-ABDC-DA46BCA71694}"/>
              </a:ext>
            </a:extLst>
          </p:cNvPr>
          <p:cNvSpPr>
            <a:spLocks noChangeShapeType="1"/>
          </p:cNvSpPr>
          <p:nvPr/>
        </p:nvSpPr>
        <p:spPr bwMode="auto">
          <a:xfrm flipH="1" flipV="1">
            <a:off x="9749396" y="3024449"/>
            <a:ext cx="628967"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 name="Line 19">
            <a:extLst>
              <a:ext uri="{FF2B5EF4-FFF2-40B4-BE49-F238E27FC236}">
                <a16:creationId xmlns:a16="http://schemas.microsoft.com/office/drawing/2014/main" id="{59923F80-A8F2-C044-AC20-8DB5D4E0625B}"/>
              </a:ext>
            </a:extLst>
          </p:cNvPr>
          <p:cNvSpPr>
            <a:spLocks noChangeShapeType="1"/>
          </p:cNvSpPr>
          <p:nvPr/>
        </p:nvSpPr>
        <p:spPr bwMode="auto">
          <a:xfrm flipH="1">
            <a:off x="10378363" y="2976067"/>
            <a:ext cx="241910" cy="6773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 name="Line 20">
            <a:extLst>
              <a:ext uri="{FF2B5EF4-FFF2-40B4-BE49-F238E27FC236}">
                <a16:creationId xmlns:a16="http://schemas.microsoft.com/office/drawing/2014/main" id="{EE66A2FF-291D-E542-A63C-2214E758D6E7}"/>
              </a:ext>
            </a:extLst>
          </p:cNvPr>
          <p:cNvSpPr>
            <a:spLocks noChangeShapeType="1"/>
          </p:cNvSpPr>
          <p:nvPr/>
        </p:nvSpPr>
        <p:spPr bwMode="auto">
          <a:xfrm flipH="1">
            <a:off x="10426745" y="3024449"/>
            <a:ext cx="1064406"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 name="Line 21">
            <a:extLst>
              <a:ext uri="{FF2B5EF4-FFF2-40B4-BE49-F238E27FC236}">
                <a16:creationId xmlns:a16="http://schemas.microsoft.com/office/drawing/2014/main" id="{9A74E004-ACC2-E64E-B3CB-7454E0877B9E}"/>
              </a:ext>
            </a:extLst>
          </p:cNvPr>
          <p:cNvSpPr>
            <a:spLocks noChangeShapeType="1"/>
          </p:cNvSpPr>
          <p:nvPr/>
        </p:nvSpPr>
        <p:spPr bwMode="auto">
          <a:xfrm>
            <a:off x="10426745" y="3701799"/>
            <a:ext cx="580585" cy="58058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5" name="Line 22">
            <a:extLst>
              <a:ext uri="{FF2B5EF4-FFF2-40B4-BE49-F238E27FC236}">
                <a16:creationId xmlns:a16="http://schemas.microsoft.com/office/drawing/2014/main" id="{9F9B8AA1-D5A4-4C44-935B-A4100749704D}"/>
              </a:ext>
            </a:extLst>
          </p:cNvPr>
          <p:cNvSpPr>
            <a:spLocks noChangeShapeType="1"/>
          </p:cNvSpPr>
          <p:nvPr/>
        </p:nvSpPr>
        <p:spPr bwMode="auto">
          <a:xfrm flipH="1">
            <a:off x="10184835" y="3701799"/>
            <a:ext cx="193528" cy="58058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6" name="Line 23">
            <a:extLst>
              <a:ext uri="{FF2B5EF4-FFF2-40B4-BE49-F238E27FC236}">
                <a16:creationId xmlns:a16="http://schemas.microsoft.com/office/drawing/2014/main" id="{95CD28CC-A041-1844-8F86-7FD91E318F98}"/>
              </a:ext>
            </a:extLst>
          </p:cNvPr>
          <p:cNvSpPr>
            <a:spLocks noChangeShapeType="1"/>
          </p:cNvSpPr>
          <p:nvPr/>
        </p:nvSpPr>
        <p:spPr bwMode="auto">
          <a:xfrm flipH="1">
            <a:off x="9265575" y="3701799"/>
            <a:ext cx="1064406"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 name="Line 25">
            <a:extLst>
              <a:ext uri="{FF2B5EF4-FFF2-40B4-BE49-F238E27FC236}">
                <a16:creationId xmlns:a16="http://schemas.microsoft.com/office/drawing/2014/main" id="{BE14E4F9-48E4-634B-9BB7-53993AC9DB09}"/>
              </a:ext>
            </a:extLst>
          </p:cNvPr>
          <p:cNvSpPr>
            <a:spLocks noChangeShapeType="1"/>
          </p:cNvSpPr>
          <p:nvPr/>
        </p:nvSpPr>
        <p:spPr bwMode="auto">
          <a:xfrm flipH="1">
            <a:off x="10426745" y="3846945"/>
            <a:ext cx="580585" cy="5805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 name="Line 26">
            <a:extLst>
              <a:ext uri="{FF2B5EF4-FFF2-40B4-BE49-F238E27FC236}">
                <a16:creationId xmlns:a16="http://schemas.microsoft.com/office/drawing/2014/main" id="{AEBDA23D-9C37-FE46-89CD-CBA6953F7B89}"/>
              </a:ext>
            </a:extLst>
          </p:cNvPr>
          <p:cNvSpPr>
            <a:spLocks noChangeShapeType="1"/>
          </p:cNvSpPr>
          <p:nvPr/>
        </p:nvSpPr>
        <p:spPr bwMode="auto">
          <a:xfrm flipH="1" flipV="1">
            <a:off x="9652631" y="3846945"/>
            <a:ext cx="290293" cy="53220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 name="Line 27">
            <a:extLst>
              <a:ext uri="{FF2B5EF4-FFF2-40B4-BE49-F238E27FC236}">
                <a16:creationId xmlns:a16="http://schemas.microsoft.com/office/drawing/2014/main" id="{8FD8E5BA-734B-4444-A34E-DD1EE30E4849}"/>
              </a:ext>
            </a:extLst>
          </p:cNvPr>
          <p:cNvSpPr>
            <a:spLocks noChangeShapeType="1"/>
          </p:cNvSpPr>
          <p:nvPr/>
        </p:nvSpPr>
        <p:spPr bwMode="auto">
          <a:xfrm flipH="1" flipV="1">
            <a:off x="10862184" y="3363124"/>
            <a:ext cx="0" cy="77411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 name="Line 28">
            <a:extLst>
              <a:ext uri="{FF2B5EF4-FFF2-40B4-BE49-F238E27FC236}">
                <a16:creationId xmlns:a16="http://schemas.microsoft.com/office/drawing/2014/main" id="{5CDAF6E2-C4E2-794D-A0D8-05B5B531328C}"/>
              </a:ext>
            </a:extLst>
          </p:cNvPr>
          <p:cNvSpPr>
            <a:spLocks noChangeShapeType="1"/>
          </p:cNvSpPr>
          <p:nvPr/>
        </p:nvSpPr>
        <p:spPr bwMode="auto">
          <a:xfrm flipH="1" flipV="1">
            <a:off x="9797778" y="3943709"/>
            <a:ext cx="967642" cy="33867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 name="Line 29">
            <a:extLst>
              <a:ext uri="{FF2B5EF4-FFF2-40B4-BE49-F238E27FC236}">
                <a16:creationId xmlns:a16="http://schemas.microsoft.com/office/drawing/2014/main" id="{6B5340A6-29C5-FF48-A2EE-A475D1D9651C}"/>
              </a:ext>
            </a:extLst>
          </p:cNvPr>
          <p:cNvSpPr>
            <a:spLocks noChangeShapeType="1"/>
          </p:cNvSpPr>
          <p:nvPr/>
        </p:nvSpPr>
        <p:spPr bwMode="auto">
          <a:xfrm flipH="1">
            <a:off x="9749396" y="3121213"/>
            <a:ext cx="580585" cy="5805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 name="Line 30">
            <a:extLst>
              <a:ext uri="{FF2B5EF4-FFF2-40B4-BE49-F238E27FC236}">
                <a16:creationId xmlns:a16="http://schemas.microsoft.com/office/drawing/2014/main" id="{ECDF1E01-EB96-B94A-88FB-F4011D74801B}"/>
              </a:ext>
            </a:extLst>
          </p:cNvPr>
          <p:cNvSpPr>
            <a:spLocks noChangeShapeType="1"/>
          </p:cNvSpPr>
          <p:nvPr/>
        </p:nvSpPr>
        <p:spPr bwMode="auto">
          <a:xfrm flipH="1" flipV="1">
            <a:off x="10813802" y="3121213"/>
            <a:ext cx="290293" cy="53220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4" name="Line 31">
            <a:extLst>
              <a:ext uri="{FF2B5EF4-FFF2-40B4-BE49-F238E27FC236}">
                <a16:creationId xmlns:a16="http://schemas.microsoft.com/office/drawing/2014/main" id="{9240CE77-4ADE-374B-BD89-27295C26E441}"/>
              </a:ext>
            </a:extLst>
          </p:cNvPr>
          <p:cNvSpPr>
            <a:spLocks noChangeShapeType="1"/>
          </p:cNvSpPr>
          <p:nvPr/>
        </p:nvSpPr>
        <p:spPr bwMode="auto">
          <a:xfrm flipH="1" flipV="1">
            <a:off x="9942924" y="3217978"/>
            <a:ext cx="1064406" cy="38705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 name="Freeform 32">
            <a:extLst>
              <a:ext uri="{FF2B5EF4-FFF2-40B4-BE49-F238E27FC236}">
                <a16:creationId xmlns:a16="http://schemas.microsoft.com/office/drawing/2014/main" id="{CE287B7B-4AEE-EB4B-9639-F5C1B3885786}"/>
              </a:ext>
            </a:extLst>
          </p:cNvPr>
          <p:cNvSpPr>
            <a:spLocks/>
          </p:cNvSpPr>
          <p:nvPr/>
        </p:nvSpPr>
        <p:spPr bwMode="auto">
          <a:xfrm>
            <a:off x="9942924" y="3302647"/>
            <a:ext cx="919260" cy="937403"/>
          </a:xfrm>
          <a:custGeom>
            <a:avLst/>
            <a:gdLst>
              <a:gd name="T0" fmla="*/ 0 w 912"/>
              <a:gd name="T1" fmla="*/ 2147483647 h 930"/>
              <a:gd name="T2" fmla="*/ 2147483647 w 912"/>
              <a:gd name="T3" fmla="*/ 0 h 930"/>
              <a:gd name="T4" fmla="*/ 2147483647 w 912"/>
              <a:gd name="T5" fmla="*/ 2147483647 h 930"/>
              <a:gd name="T6" fmla="*/ 2147483647 w 912"/>
              <a:gd name="T7" fmla="*/ 2147483647 h 930"/>
              <a:gd name="T8" fmla="*/ 2147483647 w 912"/>
              <a:gd name="T9" fmla="*/ 2147483647 h 930"/>
              <a:gd name="T10" fmla="*/ 0 w 912"/>
              <a:gd name="T11" fmla="*/ 2147483647 h 930"/>
              <a:gd name="T12" fmla="*/ 0 w 912"/>
              <a:gd name="T13" fmla="*/ 2147483647 h 930"/>
              <a:gd name="T14" fmla="*/ 0 60000 65536"/>
              <a:gd name="T15" fmla="*/ 0 60000 65536"/>
              <a:gd name="T16" fmla="*/ 0 60000 65536"/>
              <a:gd name="T17" fmla="*/ 0 60000 65536"/>
              <a:gd name="T18" fmla="*/ 0 60000 65536"/>
              <a:gd name="T19" fmla="*/ 0 60000 65536"/>
              <a:gd name="T20" fmla="*/ 0 60000 65536"/>
              <a:gd name="T21" fmla="*/ 0 w 912"/>
              <a:gd name="T22" fmla="*/ 0 h 930"/>
              <a:gd name="T23" fmla="*/ 912 w 912"/>
              <a:gd name="T24" fmla="*/ 930 h 9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930">
                <a:moveTo>
                  <a:pt x="0" y="210"/>
                </a:moveTo>
                <a:lnTo>
                  <a:pt x="210" y="0"/>
                </a:lnTo>
                <a:lnTo>
                  <a:pt x="912" y="258"/>
                </a:lnTo>
                <a:lnTo>
                  <a:pt x="912" y="690"/>
                </a:lnTo>
                <a:lnTo>
                  <a:pt x="672" y="930"/>
                </a:lnTo>
                <a:lnTo>
                  <a:pt x="0" y="690"/>
                </a:lnTo>
                <a:lnTo>
                  <a:pt x="0" y="210"/>
                </a:lnTo>
                <a:close/>
              </a:path>
            </a:pathLst>
          </a:custGeom>
          <a:solidFill>
            <a:srgbClr val="FFFF00">
              <a:alpha val="41176"/>
            </a:srgbClr>
          </a:solidFill>
          <a:ln w="9525" cap="flat" cmpd="sng">
            <a:solidFill>
              <a:schemeClr val="tx1"/>
            </a:solidFill>
            <a:prstDash val="solid"/>
            <a:round/>
            <a:headEnd/>
            <a:tailEnd/>
          </a:ln>
        </p:spPr>
        <p:txBody>
          <a:bodyPr/>
          <a:lstStyle/>
          <a:p>
            <a:endParaRPr lang="en-US" dirty="0"/>
          </a:p>
        </p:txBody>
      </p:sp>
      <p:sp>
        <p:nvSpPr>
          <p:cNvPr id="86" name="Oval 10">
            <a:extLst>
              <a:ext uri="{FF2B5EF4-FFF2-40B4-BE49-F238E27FC236}">
                <a16:creationId xmlns:a16="http://schemas.microsoft.com/office/drawing/2014/main" id="{433ADBFD-0E75-7240-A78C-48A0E986EF03}"/>
              </a:ext>
            </a:extLst>
          </p:cNvPr>
          <p:cNvSpPr>
            <a:spLocks noChangeArrowheads="1"/>
          </p:cNvSpPr>
          <p:nvPr/>
        </p:nvSpPr>
        <p:spPr bwMode="auto">
          <a:xfrm>
            <a:off x="10350140" y="3621162"/>
            <a:ext cx="96764" cy="96764"/>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Tree>
    <p:extLst>
      <p:ext uri="{BB962C8B-B14F-4D97-AF65-F5344CB8AC3E}">
        <p14:creationId xmlns:p14="http://schemas.microsoft.com/office/powerpoint/2010/main" val="9499535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solidFill>
                  <a:schemeClr val="bg1"/>
                </a:solidFill>
                <a:ea typeface="ＭＳ Ｐゴシック" panose="020B0600070205080204" pitchFamily="34" charset="-128"/>
              </a:rPr>
              <a:t>Number, Packing, and Areal Density</a:t>
            </a:r>
          </a:p>
          <a:p>
            <a:pPr marL="457200" lvl="1" indent="-173038"/>
            <a:r>
              <a:rPr lang="en-US" altLang="en-US" dirty="0">
                <a:solidFill>
                  <a:schemeClr val="bg1"/>
                </a:solidFill>
                <a:ea typeface="ＭＳ Ｐゴシック" panose="020B0600070205080204" pitchFamily="34" charset="-128"/>
              </a:rPr>
              <a:t>Common Crystals – Non-Primitive Unit Cells (NaCl, GaAs, </a:t>
            </a:r>
            <a:r>
              <a:rPr lang="en-US" altLang="en-US" dirty="0" err="1">
                <a:solidFill>
                  <a:schemeClr val="bg1"/>
                </a:solidFill>
                <a:ea typeface="ＭＳ Ｐゴシック" panose="020B0600070205080204" pitchFamily="34" charset="-128"/>
              </a:rPr>
              <a:t>CdS</a:t>
            </a:r>
            <a:r>
              <a:rPr lang="en-US" altLang="en-US" dirty="0">
                <a:solidFill>
                  <a:schemeClr val="bg1"/>
                </a:solidFill>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2"/>
          <a:srcRect l="14404" t="11510" r="27926" b="33760"/>
          <a:stretch/>
        </p:blipFill>
        <p:spPr>
          <a:xfrm>
            <a:off x="6391293" y="826450"/>
            <a:ext cx="3652292" cy="1949660"/>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4559800" y="3120065"/>
            <a:ext cx="1924495" cy="479417"/>
          </a:xfrm>
          <a:prstGeom prst="leftArrow">
            <a:avLst>
              <a:gd name="adj1" fmla="val 50000"/>
              <a:gd name="adj2" fmla="val 82915"/>
            </a:avLst>
          </a:pr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sp>
        <p:nvSpPr>
          <p:cNvPr id="40" name="Oval 4">
            <a:extLst>
              <a:ext uri="{FF2B5EF4-FFF2-40B4-BE49-F238E27FC236}">
                <a16:creationId xmlns:a16="http://schemas.microsoft.com/office/drawing/2014/main" id="{023374AE-8974-7248-AECD-EF6964F88464}"/>
              </a:ext>
            </a:extLst>
          </p:cNvPr>
          <p:cNvSpPr>
            <a:spLocks noChangeArrowheads="1"/>
          </p:cNvSpPr>
          <p:nvPr/>
        </p:nvSpPr>
        <p:spPr bwMode="auto">
          <a:xfrm>
            <a:off x="9652631" y="2927685"/>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1" name="Oval 5">
            <a:extLst>
              <a:ext uri="{FF2B5EF4-FFF2-40B4-BE49-F238E27FC236}">
                <a16:creationId xmlns:a16="http://schemas.microsoft.com/office/drawing/2014/main" id="{F1E40AFC-BB24-1D4D-85AA-F905E002F64F}"/>
              </a:ext>
            </a:extLst>
          </p:cNvPr>
          <p:cNvSpPr>
            <a:spLocks noChangeArrowheads="1"/>
          </p:cNvSpPr>
          <p:nvPr/>
        </p:nvSpPr>
        <p:spPr bwMode="auto">
          <a:xfrm>
            <a:off x="10571891" y="2927685"/>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 name="Oval 6">
            <a:extLst>
              <a:ext uri="{FF2B5EF4-FFF2-40B4-BE49-F238E27FC236}">
                <a16:creationId xmlns:a16="http://schemas.microsoft.com/office/drawing/2014/main" id="{AF1942B8-A77C-6640-84B6-9ED2E497E62E}"/>
              </a:ext>
            </a:extLst>
          </p:cNvPr>
          <p:cNvSpPr>
            <a:spLocks noChangeArrowheads="1"/>
          </p:cNvSpPr>
          <p:nvPr/>
        </p:nvSpPr>
        <p:spPr bwMode="auto">
          <a:xfrm>
            <a:off x="11491151" y="2976067"/>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3" name="Oval 7">
            <a:extLst>
              <a:ext uri="{FF2B5EF4-FFF2-40B4-BE49-F238E27FC236}">
                <a16:creationId xmlns:a16="http://schemas.microsoft.com/office/drawing/2014/main" id="{F2BD4D3C-6D9B-C74F-B52C-DED6361AA651}"/>
              </a:ext>
            </a:extLst>
          </p:cNvPr>
          <p:cNvSpPr>
            <a:spLocks noChangeArrowheads="1"/>
          </p:cNvSpPr>
          <p:nvPr/>
        </p:nvSpPr>
        <p:spPr bwMode="auto">
          <a:xfrm>
            <a:off x="11249240" y="360503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4" name="Oval 8">
            <a:extLst>
              <a:ext uri="{FF2B5EF4-FFF2-40B4-BE49-F238E27FC236}">
                <a16:creationId xmlns:a16="http://schemas.microsoft.com/office/drawing/2014/main" id="{0850A15B-DDAE-1849-803D-1E90B34F76B8}"/>
              </a:ext>
            </a:extLst>
          </p:cNvPr>
          <p:cNvSpPr>
            <a:spLocks noChangeArrowheads="1"/>
          </p:cNvSpPr>
          <p:nvPr/>
        </p:nvSpPr>
        <p:spPr bwMode="auto">
          <a:xfrm>
            <a:off x="11007330"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5" name="Oval 9">
            <a:extLst>
              <a:ext uri="{FF2B5EF4-FFF2-40B4-BE49-F238E27FC236}">
                <a16:creationId xmlns:a16="http://schemas.microsoft.com/office/drawing/2014/main" id="{DEBC8CEA-D10D-3048-9680-8BCF35E64333}"/>
              </a:ext>
            </a:extLst>
          </p:cNvPr>
          <p:cNvSpPr>
            <a:spLocks noChangeArrowheads="1"/>
          </p:cNvSpPr>
          <p:nvPr/>
        </p:nvSpPr>
        <p:spPr bwMode="auto">
          <a:xfrm>
            <a:off x="10136452"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6" name="Oval 10">
            <a:extLst>
              <a:ext uri="{FF2B5EF4-FFF2-40B4-BE49-F238E27FC236}">
                <a16:creationId xmlns:a16="http://schemas.microsoft.com/office/drawing/2014/main" id="{1AE7ED11-DBD1-0B40-AB36-18E3783A1D2A}"/>
              </a:ext>
            </a:extLst>
          </p:cNvPr>
          <p:cNvSpPr>
            <a:spLocks noChangeArrowheads="1"/>
          </p:cNvSpPr>
          <p:nvPr/>
        </p:nvSpPr>
        <p:spPr bwMode="auto">
          <a:xfrm>
            <a:off x="9205097"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7" name="Oval 11">
            <a:extLst>
              <a:ext uri="{FF2B5EF4-FFF2-40B4-BE49-F238E27FC236}">
                <a16:creationId xmlns:a16="http://schemas.microsoft.com/office/drawing/2014/main" id="{BAC94203-9506-4345-8690-7FB83F8C4E3E}"/>
              </a:ext>
            </a:extLst>
          </p:cNvPr>
          <p:cNvSpPr>
            <a:spLocks noChangeArrowheads="1"/>
          </p:cNvSpPr>
          <p:nvPr/>
        </p:nvSpPr>
        <p:spPr bwMode="auto">
          <a:xfrm>
            <a:off x="9422816" y="3611082"/>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 name="Line 12">
            <a:extLst>
              <a:ext uri="{FF2B5EF4-FFF2-40B4-BE49-F238E27FC236}">
                <a16:creationId xmlns:a16="http://schemas.microsoft.com/office/drawing/2014/main" id="{39AB8EB8-9392-7E4B-83EE-7AB07C5F7F44}"/>
              </a:ext>
            </a:extLst>
          </p:cNvPr>
          <p:cNvSpPr>
            <a:spLocks noChangeShapeType="1"/>
          </p:cNvSpPr>
          <p:nvPr/>
        </p:nvSpPr>
        <p:spPr bwMode="auto">
          <a:xfrm flipH="1">
            <a:off x="9507485" y="3653416"/>
            <a:ext cx="82249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Oval 13">
            <a:extLst>
              <a:ext uri="{FF2B5EF4-FFF2-40B4-BE49-F238E27FC236}">
                <a16:creationId xmlns:a16="http://schemas.microsoft.com/office/drawing/2014/main" id="{72911E36-84A4-D340-9009-5CCC641AE900}"/>
              </a:ext>
            </a:extLst>
          </p:cNvPr>
          <p:cNvSpPr>
            <a:spLocks noChangeArrowheads="1"/>
          </p:cNvSpPr>
          <p:nvPr/>
        </p:nvSpPr>
        <p:spPr bwMode="auto">
          <a:xfrm>
            <a:off x="10342076" y="3623178"/>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0" name="Line 14">
            <a:extLst>
              <a:ext uri="{FF2B5EF4-FFF2-40B4-BE49-F238E27FC236}">
                <a16:creationId xmlns:a16="http://schemas.microsoft.com/office/drawing/2014/main" id="{83066471-632C-6843-8E19-7EF95868A95E}"/>
              </a:ext>
            </a:extLst>
          </p:cNvPr>
          <p:cNvSpPr>
            <a:spLocks noChangeShapeType="1"/>
          </p:cNvSpPr>
          <p:nvPr/>
        </p:nvSpPr>
        <p:spPr bwMode="auto">
          <a:xfrm flipH="1" flipV="1">
            <a:off x="9942924" y="3266360"/>
            <a:ext cx="0" cy="77411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Line 16">
            <a:extLst>
              <a:ext uri="{FF2B5EF4-FFF2-40B4-BE49-F238E27FC236}">
                <a16:creationId xmlns:a16="http://schemas.microsoft.com/office/drawing/2014/main" id="{4FAD324F-9EE8-2343-8078-E8CC811D7DE7}"/>
              </a:ext>
            </a:extLst>
          </p:cNvPr>
          <p:cNvSpPr>
            <a:spLocks noChangeShapeType="1"/>
          </p:cNvSpPr>
          <p:nvPr/>
        </p:nvSpPr>
        <p:spPr bwMode="auto">
          <a:xfrm>
            <a:off x="10426745" y="3677608"/>
            <a:ext cx="82249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Line 18">
            <a:extLst>
              <a:ext uri="{FF2B5EF4-FFF2-40B4-BE49-F238E27FC236}">
                <a16:creationId xmlns:a16="http://schemas.microsoft.com/office/drawing/2014/main" id="{32CC019A-7F36-A64B-9605-565E61398CD8}"/>
              </a:ext>
            </a:extLst>
          </p:cNvPr>
          <p:cNvSpPr>
            <a:spLocks noChangeShapeType="1"/>
          </p:cNvSpPr>
          <p:nvPr/>
        </p:nvSpPr>
        <p:spPr bwMode="auto">
          <a:xfrm flipH="1" flipV="1">
            <a:off x="9749396" y="3024449"/>
            <a:ext cx="628967"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 name="Line 19">
            <a:extLst>
              <a:ext uri="{FF2B5EF4-FFF2-40B4-BE49-F238E27FC236}">
                <a16:creationId xmlns:a16="http://schemas.microsoft.com/office/drawing/2014/main" id="{9B8F847C-88B7-CA45-85A6-E4711C88A561}"/>
              </a:ext>
            </a:extLst>
          </p:cNvPr>
          <p:cNvSpPr>
            <a:spLocks noChangeShapeType="1"/>
          </p:cNvSpPr>
          <p:nvPr/>
        </p:nvSpPr>
        <p:spPr bwMode="auto">
          <a:xfrm flipH="1">
            <a:off x="10378363" y="2976067"/>
            <a:ext cx="241910" cy="6773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Line 20">
            <a:extLst>
              <a:ext uri="{FF2B5EF4-FFF2-40B4-BE49-F238E27FC236}">
                <a16:creationId xmlns:a16="http://schemas.microsoft.com/office/drawing/2014/main" id="{6FF33CD6-8F88-2E4C-99BC-4525231B84F9}"/>
              </a:ext>
            </a:extLst>
          </p:cNvPr>
          <p:cNvSpPr>
            <a:spLocks noChangeShapeType="1"/>
          </p:cNvSpPr>
          <p:nvPr/>
        </p:nvSpPr>
        <p:spPr bwMode="auto">
          <a:xfrm flipH="1">
            <a:off x="10426745" y="3024449"/>
            <a:ext cx="1064406"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 name="Line 21">
            <a:extLst>
              <a:ext uri="{FF2B5EF4-FFF2-40B4-BE49-F238E27FC236}">
                <a16:creationId xmlns:a16="http://schemas.microsoft.com/office/drawing/2014/main" id="{87D538A4-CEAF-EE43-917C-23E12E979C9E}"/>
              </a:ext>
            </a:extLst>
          </p:cNvPr>
          <p:cNvSpPr>
            <a:spLocks noChangeShapeType="1"/>
          </p:cNvSpPr>
          <p:nvPr/>
        </p:nvSpPr>
        <p:spPr bwMode="auto">
          <a:xfrm>
            <a:off x="10426745" y="3701799"/>
            <a:ext cx="580585" cy="58058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Line 22">
            <a:extLst>
              <a:ext uri="{FF2B5EF4-FFF2-40B4-BE49-F238E27FC236}">
                <a16:creationId xmlns:a16="http://schemas.microsoft.com/office/drawing/2014/main" id="{49014805-83E2-7640-93A8-F1D28891EF14}"/>
              </a:ext>
            </a:extLst>
          </p:cNvPr>
          <p:cNvSpPr>
            <a:spLocks noChangeShapeType="1"/>
          </p:cNvSpPr>
          <p:nvPr/>
        </p:nvSpPr>
        <p:spPr bwMode="auto">
          <a:xfrm flipH="1">
            <a:off x="10184835" y="3701799"/>
            <a:ext cx="193528" cy="58058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Line 23">
            <a:extLst>
              <a:ext uri="{FF2B5EF4-FFF2-40B4-BE49-F238E27FC236}">
                <a16:creationId xmlns:a16="http://schemas.microsoft.com/office/drawing/2014/main" id="{7EEAD3B9-FD83-BE43-B86C-77098228DAF6}"/>
              </a:ext>
            </a:extLst>
          </p:cNvPr>
          <p:cNvSpPr>
            <a:spLocks noChangeShapeType="1"/>
          </p:cNvSpPr>
          <p:nvPr/>
        </p:nvSpPr>
        <p:spPr bwMode="auto">
          <a:xfrm flipH="1">
            <a:off x="9265575" y="3701799"/>
            <a:ext cx="1064406"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Line 25">
            <a:extLst>
              <a:ext uri="{FF2B5EF4-FFF2-40B4-BE49-F238E27FC236}">
                <a16:creationId xmlns:a16="http://schemas.microsoft.com/office/drawing/2014/main" id="{75517077-57CE-834F-9F2D-A6E877BDC7D3}"/>
              </a:ext>
            </a:extLst>
          </p:cNvPr>
          <p:cNvSpPr>
            <a:spLocks noChangeShapeType="1"/>
          </p:cNvSpPr>
          <p:nvPr/>
        </p:nvSpPr>
        <p:spPr bwMode="auto">
          <a:xfrm flipH="1">
            <a:off x="10426745" y="3846945"/>
            <a:ext cx="580585" cy="5805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26">
            <a:extLst>
              <a:ext uri="{FF2B5EF4-FFF2-40B4-BE49-F238E27FC236}">
                <a16:creationId xmlns:a16="http://schemas.microsoft.com/office/drawing/2014/main" id="{0A7C4181-CA45-3842-9764-77E398D77110}"/>
              </a:ext>
            </a:extLst>
          </p:cNvPr>
          <p:cNvSpPr>
            <a:spLocks noChangeShapeType="1"/>
          </p:cNvSpPr>
          <p:nvPr/>
        </p:nvSpPr>
        <p:spPr bwMode="auto">
          <a:xfrm flipH="1" flipV="1">
            <a:off x="9652631" y="3846945"/>
            <a:ext cx="290293" cy="53220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Line 27">
            <a:extLst>
              <a:ext uri="{FF2B5EF4-FFF2-40B4-BE49-F238E27FC236}">
                <a16:creationId xmlns:a16="http://schemas.microsoft.com/office/drawing/2014/main" id="{970ECBBD-8857-7241-8BE5-F6D11F6237D5}"/>
              </a:ext>
            </a:extLst>
          </p:cNvPr>
          <p:cNvSpPr>
            <a:spLocks noChangeShapeType="1"/>
          </p:cNvSpPr>
          <p:nvPr/>
        </p:nvSpPr>
        <p:spPr bwMode="auto">
          <a:xfrm flipH="1" flipV="1">
            <a:off x="10862184" y="3363124"/>
            <a:ext cx="0" cy="77411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 name="Line 28">
            <a:extLst>
              <a:ext uri="{FF2B5EF4-FFF2-40B4-BE49-F238E27FC236}">
                <a16:creationId xmlns:a16="http://schemas.microsoft.com/office/drawing/2014/main" id="{A48E8AF0-FCAB-D740-9EFF-24319001DCF9}"/>
              </a:ext>
            </a:extLst>
          </p:cNvPr>
          <p:cNvSpPr>
            <a:spLocks noChangeShapeType="1"/>
          </p:cNvSpPr>
          <p:nvPr/>
        </p:nvSpPr>
        <p:spPr bwMode="auto">
          <a:xfrm flipH="1" flipV="1">
            <a:off x="9797778" y="3943709"/>
            <a:ext cx="967642" cy="33867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 name="Line 29">
            <a:extLst>
              <a:ext uri="{FF2B5EF4-FFF2-40B4-BE49-F238E27FC236}">
                <a16:creationId xmlns:a16="http://schemas.microsoft.com/office/drawing/2014/main" id="{8250E991-FCE6-6F4D-80F7-E935DB22DD62}"/>
              </a:ext>
            </a:extLst>
          </p:cNvPr>
          <p:cNvSpPr>
            <a:spLocks noChangeShapeType="1"/>
          </p:cNvSpPr>
          <p:nvPr/>
        </p:nvSpPr>
        <p:spPr bwMode="auto">
          <a:xfrm flipH="1">
            <a:off x="9749396" y="3121213"/>
            <a:ext cx="580585" cy="5805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30">
            <a:extLst>
              <a:ext uri="{FF2B5EF4-FFF2-40B4-BE49-F238E27FC236}">
                <a16:creationId xmlns:a16="http://schemas.microsoft.com/office/drawing/2014/main" id="{81EBDB48-A6AC-264D-9ECE-42EA28ED7380}"/>
              </a:ext>
            </a:extLst>
          </p:cNvPr>
          <p:cNvSpPr>
            <a:spLocks noChangeShapeType="1"/>
          </p:cNvSpPr>
          <p:nvPr/>
        </p:nvSpPr>
        <p:spPr bwMode="auto">
          <a:xfrm flipH="1" flipV="1">
            <a:off x="10813802" y="3121213"/>
            <a:ext cx="290293" cy="53220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Line 31">
            <a:extLst>
              <a:ext uri="{FF2B5EF4-FFF2-40B4-BE49-F238E27FC236}">
                <a16:creationId xmlns:a16="http://schemas.microsoft.com/office/drawing/2014/main" id="{E1907109-A0A5-E243-8769-27A0CE4C267A}"/>
              </a:ext>
            </a:extLst>
          </p:cNvPr>
          <p:cNvSpPr>
            <a:spLocks noChangeShapeType="1"/>
          </p:cNvSpPr>
          <p:nvPr/>
        </p:nvSpPr>
        <p:spPr bwMode="auto">
          <a:xfrm flipH="1" flipV="1">
            <a:off x="9942924" y="3217978"/>
            <a:ext cx="1064406" cy="38705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 name="Freeform 32">
            <a:extLst>
              <a:ext uri="{FF2B5EF4-FFF2-40B4-BE49-F238E27FC236}">
                <a16:creationId xmlns:a16="http://schemas.microsoft.com/office/drawing/2014/main" id="{4415AE25-6CA2-7748-9BC0-AED003A8EABA}"/>
              </a:ext>
            </a:extLst>
          </p:cNvPr>
          <p:cNvSpPr>
            <a:spLocks/>
          </p:cNvSpPr>
          <p:nvPr/>
        </p:nvSpPr>
        <p:spPr bwMode="auto">
          <a:xfrm>
            <a:off x="9942924" y="3302647"/>
            <a:ext cx="919260" cy="937403"/>
          </a:xfrm>
          <a:custGeom>
            <a:avLst/>
            <a:gdLst>
              <a:gd name="T0" fmla="*/ 0 w 912"/>
              <a:gd name="T1" fmla="*/ 2147483647 h 930"/>
              <a:gd name="T2" fmla="*/ 2147483647 w 912"/>
              <a:gd name="T3" fmla="*/ 0 h 930"/>
              <a:gd name="T4" fmla="*/ 2147483647 w 912"/>
              <a:gd name="T5" fmla="*/ 2147483647 h 930"/>
              <a:gd name="T6" fmla="*/ 2147483647 w 912"/>
              <a:gd name="T7" fmla="*/ 2147483647 h 930"/>
              <a:gd name="T8" fmla="*/ 2147483647 w 912"/>
              <a:gd name="T9" fmla="*/ 2147483647 h 930"/>
              <a:gd name="T10" fmla="*/ 0 w 912"/>
              <a:gd name="T11" fmla="*/ 2147483647 h 930"/>
              <a:gd name="T12" fmla="*/ 0 w 912"/>
              <a:gd name="T13" fmla="*/ 2147483647 h 930"/>
              <a:gd name="T14" fmla="*/ 0 60000 65536"/>
              <a:gd name="T15" fmla="*/ 0 60000 65536"/>
              <a:gd name="T16" fmla="*/ 0 60000 65536"/>
              <a:gd name="T17" fmla="*/ 0 60000 65536"/>
              <a:gd name="T18" fmla="*/ 0 60000 65536"/>
              <a:gd name="T19" fmla="*/ 0 60000 65536"/>
              <a:gd name="T20" fmla="*/ 0 60000 65536"/>
              <a:gd name="T21" fmla="*/ 0 w 912"/>
              <a:gd name="T22" fmla="*/ 0 h 930"/>
              <a:gd name="T23" fmla="*/ 912 w 912"/>
              <a:gd name="T24" fmla="*/ 930 h 9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930">
                <a:moveTo>
                  <a:pt x="0" y="210"/>
                </a:moveTo>
                <a:lnTo>
                  <a:pt x="210" y="0"/>
                </a:lnTo>
                <a:lnTo>
                  <a:pt x="912" y="258"/>
                </a:lnTo>
                <a:lnTo>
                  <a:pt x="912" y="690"/>
                </a:lnTo>
                <a:lnTo>
                  <a:pt x="672" y="930"/>
                </a:lnTo>
                <a:lnTo>
                  <a:pt x="0" y="690"/>
                </a:lnTo>
                <a:lnTo>
                  <a:pt x="0" y="210"/>
                </a:lnTo>
                <a:close/>
              </a:path>
            </a:pathLst>
          </a:custGeom>
          <a:solidFill>
            <a:srgbClr val="FFFF00">
              <a:alpha val="41176"/>
            </a:srgbClr>
          </a:solidFill>
          <a:ln w="9525" cap="flat" cmpd="sng">
            <a:solidFill>
              <a:schemeClr val="tx1"/>
            </a:solidFill>
            <a:prstDash val="solid"/>
            <a:round/>
            <a:headEnd/>
            <a:tailEnd/>
          </a:ln>
        </p:spPr>
        <p:txBody>
          <a:bodyPr/>
          <a:lstStyle/>
          <a:p>
            <a:endParaRPr lang="en-US" dirty="0"/>
          </a:p>
        </p:txBody>
      </p:sp>
      <p:sp>
        <p:nvSpPr>
          <p:cNvPr id="66" name="Oval 10">
            <a:extLst>
              <a:ext uri="{FF2B5EF4-FFF2-40B4-BE49-F238E27FC236}">
                <a16:creationId xmlns:a16="http://schemas.microsoft.com/office/drawing/2014/main" id="{F6B19615-E9CD-E04D-88F4-FBADFE1A5B3F}"/>
              </a:ext>
            </a:extLst>
          </p:cNvPr>
          <p:cNvSpPr>
            <a:spLocks noChangeArrowheads="1"/>
          </p:cNvSpPr>
          <p:nvPr/>
        </p:nvSpPr>
        <p:spPr bwMode="auto">
          <a:xfrm>
            <a:off x="10350140" y="3621162"/>
            <a:ext cx="96764" cy="96764"/>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pic>
        <p:nvPicPr>
          <p:cNvPr id="67" name="Picture 32" descr="800px-2d-bravais">
            <a:extLst>
              <a:ext uri="{FF2B5EF4-FFF2-40B4-BE49-F238E27FC236}">
                <a16:creationId xmlns:a16="http://schemas.microsoft.com/office/drawing/2014/main" id="{E6E737A6-B84D-FC43-A7B6-114F307A1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0009" t="50000" r="19960" b="-288"/>
          <a:stretch>
            <a:fillRect/>
          </a:stretch>
        </p:blipFill>
        <p:spPr bwMode="auto">
          <a:xfrm>
            <a:off x="6581059" y="2945507"/>
            <a:ext cx="1712468" cy="1652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21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CCCFE-9018-A747-A316-0EE93A1BE881}"/>
              </a:ext>
            </a:extLst>
          </p:cNvPr>
          <p:cNvSpPr>
            <a:spLocks noGrp="1"/>
          </p:cNvSpPr>
          <p:nvPr>
            <p:ph type="ctrTitle"/>
          </p:nvPr>
        </p:nvSpPr>
        <p:spPr>
          <a:xfrm>
            <a:off x="2063476" y="1047891"/>
            <a:ext cx="8026645" cy="1420985"/>
          </a:xfrm>
        </p:spPr>
        <p:txBody>
          <a:bodyPr/>
          <a:lstStyle/>
          <a:p>
            <a:r>
              <a:rPr lang="en-US" altLang="en-US" dirty="0">
                <a:solidFill>
                  <a:srgbClr val="00B050"/>
                </a:solidFill>
                <a:ea typeface="ＭＳ Ｐゴシック" panose="020B0600070205080204" pitchFamily="34" charset="-128"/>
              </a:rPr>
              <a:t>Section 3 – </a:t>
            </a:r>
            <a:r>
              <a:rPr lang="en-US" altLang="en-US" sz="3200" dirty="0">
                <a:solidFill>
                  <a:srgbClr val="00B050"/>
                </a:solidFill>
                <a:ea typeface="ＭＳ Ｐゴシック" panose="020B0600070205080204" pitchFamily="34" charset="-128"/>
              </a:rPr>
              <a:t>Crystals</a:t>
            </a:r>
            <a:br>
              <a:rPr lang="en-US" altLang="en-US" sz="3200" dirty="0">
                <a:solidFill>
                  <a:srgbClr val="00B050"/>
                </a:solidFill>
                <a:ea typeface="ＭＳ Ｐゴシック" panose="020B0600070205080204" pitchFamily="34" charset="-128"/>
              </a:rPr>
            </a:br>
            <a:r>
              <a:rPr lang="en-US" altLang="en-US" sz="3200" dirty="0">
                <a:solidFill>
                  <a:srgbClr val="00B050"/>
                </a:solidFill>
                <a:ea typeface="ＭＳ Ｐゴシック" panose="020B0600070205080204" pitchFamily="34" charset="-128"/>
              </a:rPr>
              <a:t>3.2 Tables of </a:t>
            </a:r>
            <a:r>
              <a:rPr lang="en-US" altLang="en-US" sz="3200" dirty="0" err="1">
                <a:solidFill>
                  <a:srgbClr val="00B050"/>
                </a:solidFill>
                <a:ea typeface="ＭＳ Ｐゴシック" panose="020B0600070205080204" pitchFamily="34" charset="-128"/>
              </a:rPr>
              <a:t>Bravais</a:t>
            </a:r>
            <a:r>
              <a:rPr lang="en-US" altLang="en-US" sz="3200" dirty="0">
                <a:solidFill>
                  <a:srgbClr val="00B050"/>
                </a:solidFill>
                <a:ea typeface="ＭＳ Ｐゴシック" panose="020B0600070205080204" pitchFamily="34" charset="-128"/>
              </a:rPr>
              <a:t> Lattices</a:t>
            </a:r>
            <a:endParaRPr lang="en-US" dirty="0">
              <a:solidFill>
                <a:srgbClr val="00B050"/>
              </a:solidFill>
            </a:endParaRPr>
          </a:p>
        </p:txBody>
      </p:sp>
      <p:sp>
        <p:nvSpPr>
          <p:cNvPr id="11" name="Subtitle 10">
            <a:extLst>
              <a:ext uri="{FF2B5EF4-FFF2-40B4-BE49-F238E27FC236}">
                <a16:creationId xmlns:a16="http://schemas.microsoft.com/office/drawing/2014/main" id="{8BEE62B1-4016-EB4D-BC3E-C653E394CEF1}"/>
              </a:ext>
            </a:extLst>
          </p:cNvPr>
          <p:cNvSpPr>
            <a:spLocks noGrp="1"/>
          </p:cNvSpPr>
          <p:nvPr>
            <p:ph type="subTitle" idx="1"/>
          </p:nvPr>
        </p:nvSpPr>
        <p:spPr>
          <a:xfrm>
            <a:off x="2063476" y="2796855"/>
            <a:ext cx="8026645" cy="2590800"/>
          </a:xfrm>
        </p:spPr>
        <p:txBody>
          <a:bodyPr/>
          <a:lstStyle/>
          <a:p>
            <a:pPr eaLnBrk="1" fontAlgn="auto" hangingPunct="1">
              <a:spcBef>
                <a:spcPct val="0"/>
              </a:spcBef>
              <a:spcAft>
                <a:spcPts val="0"/>
              </a:spcAft>
              <a:defRPr/>
            </a:pPr>
            <a:r>
              <a:rPr lang="en-US" kern="1200" dirty="0"/>
              <a:t>Gerhard Klimeck</a:t>
            </a:r>
          </a:p>
          <a:p>
            <a:pPr eaLnBrk="1" fontAlgn="auto" hangingPunct="1">
              <a:spcBef>
                <a:spcPct val="0"/>
              </a:spcBef>
              <a:spcAft>
                <a:spcPts val="0"/>
              </a:spcAft>
              <a:defRPr/>
            </a:pPr>
            <a:br>
              <a:rPr lang="en-US" kern="1200" dirty="0"/>
            </a:br>
            <a:r>
              <a:rPr lang="en-US" kern="1200" dirty="0">
                <a:hlinkClick r:id="rId2">
                  <a:extLst>
                    <a:ext uri="{A12FA001-AC4F-418D-AE19-62706E023703}">
                      <ahyp:hlinkClr xmlns:ahyp="http://schemas.microsoft.com/office/drawing/2018/hyperlinkcolor" val="tx"/>
                    </a:ext>
                  </a:extLst>
                </a:hlinkClick>
              </a:rPr>
              <a:t>gekco@purdue.edu</a:t>
            </a:r>
            <a:endParaRPr lang="en-US" kern="1200" dirty="0"/>
          </a:p>
        </p:txBody>
      </p:sp>
      <p:sp>
        <p:nvSpPr>
          <p:cNvPr id="6" name="Title 9">
            <a:extLst>
              <a:ext uri="{FF2B5EF4-FFF2-40B4-BE49-F238E27FC236}">
                <a16:creationId xmlns:a16="http://schemas.microsoft.com/office/drawing/2014/main" id="{DF76DFC7-2969-F549-9507-8689FC0076B7}"/>
              </a:ext>
            </a:extLst>
          </p:cNvPr>
          <p:cNvSpPr txBox="1">
            <a:spLocks/>
          </p:cNvSpPr>
          <p:nvPr/>
        </p:nvSpPr>
        <p:spPr bwMode="auto">
          <a:xfrm>
            <a:off x="2059426" y="-65855"/>
            <a:ext cx="8026645" cy="80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rgbClr val="DCDCDC"/>
                </a:solidFill>
                <a:latin typeface="+mj-lt"/>
                <a:ea typeface="ＭＳ Ｐゴシック" charset="-128"/>
                <a:cs typeface="ＭＳ Ｐゴシック" charset="-128"/>
              </a:defRPr>
            </a:lvl1pPr>
            <a:lvl2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2pPr>
            <a:lvl3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3pPr>
            <a:lvl4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4pPr>
            <a:lvl5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DCDCDC"/>
                </a:solidFill>
                <a:latin typeface="Trebuchet MS" charset="0"/>
              </a:defRPr>
            </a:lvl6pPr>
            <a:lvl7pPr marL="914400" algn="r" rtl="0" eaLnBrk="1" fontAlgn="base" hangingPunct="1">
              <a:spcBef>
                <a:spcPct val="0"/>
              </a:spcBef>
              <a:spcAft>
                <a:spcPct val="0"/>
              </a:spcAft>
              <a:defRPr sz="2400" b="1">
                <a:solidFill>
                  <a:srgbClr val="DCDCDC"/>
                </a:solidFill>
                <a:latin typeface="Trebuchet MS" charset="0"/>
              </a:defRPr>
            </a:lvl7pPr>
            <a:lvl8pPr marL="1371600" algn="r" rtl="0" eaLnBrk="1" fontAlgn="base" hangingPunct="1">
              <a:spcBef>
                <a:spcPct val="0"/>
              </a:spcBef>
              <a:spcAft>
                <a:spcPct val="0"/>
              </a:spcAft>
              <a:defRPr sz="2400" b="1">
                <a:solidFill>
                  <a:srgbClr val="DCDCDC"/>
                </a:solidFill>
                <a:latin typeface="Trebuchet MS" charset="0"/>
              </a:defRPr>
            </a:lvl8pPr>
            <a:lvl9pPr marL="1828800" algn="r" rtl="0" eaLnBrk="1" fontAlgn="base" hangingPunct="1">
              <a:spcBef>
                <a:spcPct val="0"/>
              </a:spcBef>
              <a:spcAft>
                <a:spcPct val="0"/>
              </a:spcAft>
              <a:defRPr sz="2400" b="1">
                <a:solidFill>
                  <a:srgbClr val="DCDCDC"/>
                </a:solidFill>
                <a:latin typeface="Trebuchet MS" charset="0"/>
              </a:defRPr>
            </a:lvl9pPr>
          </a:lstStyle>
          <a:p>
            <a:r>
              <a:rPr lang="en-US" altLang="en-US" sz="3600" kern="0" dirty="0">
                <a:solidFill>
                  <a:srgbClr val="0070C0"/>
                </a:solidFill>
                <a:ea typeface="ＭＳ Ｐゴシック" panose="020B0600070205080204" pitchFamily="34" charset="-128"/>
              </a:rPr>
              <a:t>Solid State Devices</a:t>
            </a:r>
            <a:endParaRPr lang="en-US" altLang="en-US" sz="3600" kern="0" dirty="0">
              <a:solidFill>
                <a:srgbClr val="00B050"/>
              </a:solidFill>
              <a:ea typeface="ＭＳ Ｐゴシック" panose="020B0600070205080204" pitchFamily="34" charset="-128"/>
            </a:endParaRPr>
          </a:p>
        </p:txBody>
      </p:sp>
    </p:spTree>
    <p:extLst>
      <p:ext uri="{BB962C8B-B14F-4D97-AF65-F5344CB8AC3E}">
        <p14:creationId xmlns:p14="http://schemas.microsoft.com/office/powerpoint/2010/main" val="30791021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solidFill>
                  <a:schemeClr val="bg1"/>
                </a:solidFill>
                <a:ea typeface="ＭＳ Ｐゴシック" panose="020B0600070205080204" pitchFamily="34" charset="-128"/>
              </a:rPr>
              <a:t>One-dimensional Crystals – simple primitive cell </a:t>
            </a:r>
          </a:p>
          <a:p>
            <a:pPr marL="457200" lvl="1" indent="-173038"/>
            <a:r>
              <a:rPr lang="en-US" altLang="en-US" dirty="0">
                <a:solidFill>
                  <a:schemeClr val="bg1"/>
                </a:solidFill>
                <a:ea typeface="ＭＳ Ｐゴシック" panose="020B0600070205080204" pitchFamily="34" charset="-128"/>
              </a:rPr>
              <a:t>Unit cells of a Periodic 2D Lattice</a:t>
            </a:r>
          </a:p>
          <a:p>
            <a:pPr marL="457200" lvl="1" indent="-173038"/>
            <a:r>
              <a:rPr lang="en-US" altLang="en-US" dirty="0">
                <a:solidFill>
                  <a:schemeClr val="bg1"/>
                </a:solidFill>
                <a:ea typeface="ＭＳ Ｐゴシック" panose="020B0600070205080204" pitchFamily="34" charset="-128"/>
              </a:rPr>
              <a:t>Bravais lattice</a:t>
            </a:r>
          </a:p>
          <a:p>
            <a:pPr marL="457200" lvl="1" indent="-173038"/>
            <a:r>
              <a:rPr lang="en-US" altLang="en-US" dirty="0">
                <a:solidFill>
                  <a:schemeClr val="bg1"/>
                </a:solidFill>
                <a:ea typeface="ＭＳ Ｐゴシック" panose="020B0600070205080204" pitchFamily="34" charset="-128"/>
              </a:rPr>
              <a:t>Bravais lattice with a basis</a:t>
            </a:r>
          </a:p>
          <a:p>
            <a:pPr marL="457200" lvl="1" indent="-173038"/>
            <a:r>
              <a:rPr lang="en-US" altLang="en-US" dirty="0">
                <a:solidFill>
                  <a:schemeClr val="bg1"/>
                </a:solidFill>
                <a:ea typeface="ＭＳ Ｐゴシック" panose="020B0600070205080204" pitchFamily="34" charset="-128"/>
              </a:rPr>
              <a:t>Non-periodic repeated cells</a:t>
            </a:r>
          </a:p>
          <a:p>
            <a:pPr marL="457200" lvl="1" indent="-173038"/>
            <a:r>
              <a:rPr lang="en-US" altLang="en-US" dirty="0">
                <a:solidFill>
                  <a:schemeClr val="bg1"/>
                </a:solidFill>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solidFill>
                  <a:schemeClr val="bg1"/>
                </a:solidFill>
                <a:ea typeface="ＭＳ Ｐゴシック" panose="020B0600070205080204" pitchFamily="34" charset="-128"/>
              </a:rPr>
              <a:t>Bravais Lattices in 2D (5 types)</a:t>
            </a:r>
          </a:p>
          <a:p>
            <a:pPr marL="457200" lvl="1" indent="-173038"/>
            <a:r>
              <a:rPr lang="en-US" altLang="en-US" dirty="0">
                <a:solidFill>
                  <a:schemeClr val="bg1"/>
                </a:solidFill>
                <a:ea typeface="ＭＳ Ｐゴシック" panose="020B0600070205080204" pitchFamily="34" charset="-128"/>
              </a:rPr>
              <a:t>Bravais Lattices in 3D (14 types)</a:t>
            </a:r>
          </a:p>
          <a:p>
            <a:pPr marL="457200" lvl="1" indent="-173038"/>
            <a:r>
              <a:rPr lang="en-US" altLang="en-US" dirty="0">
                <a:solidFill>
                  <a:schemeClr val="bg1"/>
                </a:solidFill>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solidFill>
                  <a:schemeClr val="bg1"/>
                </a:solidFill>
                <a:ea typeface="ＭＳ Ｐゴシック" panose="020B0600070205080204" pitchFamily="34" charset="-128"/>
              </a:rPr>
              <a:t>Number, Packing, and Areal Density</a:t>
            </a:r>
          </a:p>
          <a:p>
            <a:pPr marL="457200" lvl="1" indent="-173038"/>
            <a:r>
              <a:rPr lang="en-US" altLang="en-US" dirty="0">
                <a:solidFill>
                  <a:schemeClr val="bg1"/>
                </a:solidFill>
                <a:ea typeface="ＭＳ Ｐゴシック" panose="020B0600070205080204" pitchFamily="34" charset="-128"/>
              </a:rPr>
              <a:t>Common Crystals – Non-Primitive Unit Cells (NaCl, GaAs, </a:t>
            </a:r>
            <a:r>
              <a:rPr lang="en-US" altLang="en-US" dirty="0" err="1">
                <a:solidFill>
                  <a:schemeClr val="bg1"/>
                </a:solidFill>
                <a:ea typeface="ＭＳ Ｐゴシック" panose="020B0600070205080204" pitchFamily="34" charset="-128"/>
              </a:rPr>
              <a:t>CdS</a:t>
            </a:r>
            <a:r>
              <a:rPr lang="en-US" altLang="en-US" dirty="0">
                <a:solidFill>
                  <a:schemeClr val="bg1"/>
                </a:solidFill>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37" name="Picture 4" descr="BW_FIG2">
            <a:extLst>
              <a:ext uri="{FF2B5EF4-FFF2-40B4-BE49-F238E27FC236}">
                <a16:creationId xmlns:a16="http://schemas.microsoft.com/office/drawing/2014/main" id="{49A5BD2B-5BAF-BE4D-BAD4-5771BB99E2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9613" y="849600"/>
            <a:ext cx="4059485" cy="288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57034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solidFill>
                  <a:schemeClr val="bg1"/>
                </a:solidFill>
                <a:ea typeface="ＭＳ Ｐゴシック" panose="020B0600070205080204" pitchFamily="34" charset="-128"/>
              </a:rPr>
              <a:t>Number, Packing, and Areal Density</a:t>
            </a:r>
          </a:p>
          <a:p>
            <a:pPr marL="457200" lvl="1" indent="-173038"/>
            <a:r>
              <a:rPr lang="en-US" altLang="en-US" dirty="0">
                <a:solidFill>
                  <a:schemeClr val="bg1"/>
                </a:solidFill>
                <a:ea typeface="ＭＳ Ｐゴシック" panose="020B0600070205080204" pitchFamily="34" charset="-128"/>
              </a:rPr>
              <a:t>Common Crystals – Non-Primitive Unit Cells (NaCl, GaAs, </a:t>
            </a:r>
            <a:r>
              <a:rPr lang="en-US" altLang="en-US" dirty="0" err="1">
                <a:solidFill>
                  <a:schemeClr val="bg1"/>
                </a:solidFill>
                <a:ea typeface="ＭＳ Ｐゴシック" panose="020B0600070205080204" pitchFamily="34" charset="-128"/>
              </a:rPr>
              <a:t>CdS</a:t>
            </a:r>
            <a:r>
              <a:rPr lang="en-US" altLang="en-US" dirty="0">
                <a:solidFill>
                  <a:schemeClr val="bg1"/>
                </a:solidFill>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2"/>
          <a:srcRect l="14404" t="11510" r="27926" b="33760"/>
          <a:stretch/>
        </p:blipFill>
        <p:spPr>
          <a:xfrm>
            <a:off x="6391293" y="826450"/>
            <a:ext cx="3652292" cy="1949660"/>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4559800" y="3120065"/>
            <a:ext cx="1924495" cy="479417"/>
          </a:xfrm>
          <a:prstGeom prst="leftArrow">
            <a:avLst>
              <a:gd name="adj1" fmla="val 50000"/>
              <a:gd name="adj2" fmla="val 82915"/>
            </a:avLst>
          </a:pr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sp>
        <p:nvSpPr>
          <p:cNvPr id="40" name="Oval 4">
            <a:extLst>
              <a:ext uri="{FF2B5EF4-FFF2-40B4-BE49-F238E27FC236}">
                <a16:creationId xmlns:a16="http://schemas.microsoft.com/office/drawing/2014/main" id="{023374AE-8974-7248-AECD-EF6964F88464}"/>
              </a:ext>
            </a:extLst>
          </p:cNvPr>
          <p:cNvSpPr>
            <a:spLocks noChangeArrowheads="1"/>
          </p:cNvSpPr>
          <p:nvPr/>
        </p:nvSpPr>
        <p:spPr bwMode="auto">
          <a:xfrm>
            <a:off x="9652631" y="2927685"/>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1" name="Oval 5">
            <a:extLst>
              <a:ext uri="{FF2B5EF4-FFF2-40B4-BE49-F238E27FC236}">
                <a16:creationId xmlns:a16="http://schemas.microsoft.com/office/drawing/2014/main" id="{F1E40AFC-BB24-1D4D-85AA-F905E002F64F}"/>
              </a:ext>
            </a:extLst>
          </p:cNvPr>
          <p:cNvSpPr>
            <a:spLocks noChangeArrowheads="1"/>
          </p:cNvSpPr>
          <p:nvPr/>
        </p:nvSpPr>
        <p:spPr bwMode="auto">
          <a:xfrm>
            <a:off x="10571891" y="2927685"/>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 name="Oval 6">
            <a:extLst>
              <a:ext uri="{FF2B5EF4-FFF2-40B4-BE49-F238E27FC236}">
                <a16:creationId xmlns:a16="http://schemas.microsoft.com/office/drawing/2014/main" id="{AF1942B8-A77C-6640-84B6-9ED2E497E62E}"/>
              </a:ext>
            </a:extLst>
          </p:cNvPr>
          <p:cNvSpPr>
            <a:spLocks noChangeArrowheads="1"/>
          </p:cNvSpPr>
          <p:nvPr/>
        </p:nvSpPr>
        <p:spPr bwMode="auto">
          <a:xfrm>
            <a:off x="11491151" y="2976067"/>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3" name="Oval 7">
            <a:extLst>
              <a:ext uri="{FF2B5EF4-FFF2-40B4-BE49-F238E27FC236}">
                <a16:creationId xmlns:a16="http://schemas.microsoft.com/office/drawing/2014/main" id="{F2BD4D3C-6D9B-C74F-B52C-DED6361AA651}"/>
              </a:ext>
            </a:extLst>
          </p:cNvPr>
          <p:cNvSpPr>
            <a:spLocks noChangeArrowheads="1"/>
          </p:cNvSpPr>
          <p:nvPr/>
        </p:nvSpPr>
        <p:spPr bwMode="auto">
          <a:xfrm>
            <a:off x="11249240" y="360503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4" name="Oval 8">
            <a:extLst>
              <a:ext uri="{FF2B5EF4-FFF2-40B4-BE49-F238E27FC236}">
                <a16:creationId xmlns:a16="http://schemas.microsoft.com/office/drawing/2014/main" id="{0850A15B-DDAE-1849-803D-1E90B34F76B8}"/>
              </a:ext>
            </a:extLst>
          </p:cNvPr>
          <p:cNvSpPr>
            <a:spLocks noChangeArrowheads="1"/>
          </p:cNvSpPr>
          <p:nvPr/>
        </p:nvSpPr>
        <p:spPr bwMode="auto">
          <a:xfrm>
            <a:off x="11007330"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5" name="Oval 9">
            <a:extLst>
              <a:ext uri="{FF2B5EF4-FFF2-40B4-BE49-F238E27FC236}">
                <a16:creationId xmlns:a16="http://schemas.microsoft.com/office/drawing/2014/main" id="{DEBC8CEA-D10D-3048-9680-8BCF35E64333}"/>
              </a:ext>
            </a:extLst>
          </p:cNvPr>
          <p:cNvSpPr>
            <a:spLocks noChangeArrowheads="1"/>
          </p:cNvSpPr>
          <p:nvPr/>
        </p:nvSpPr>
        <p:spPr bwMode="auto">
          <a:xfrm>
            <a:off x="10136452"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6" name="Oval 10">
            <a:extLst>
              <a:ext uri="{FF2B5EF4-FFF2-40B4-BE49-F238E27FC236}">
                <a16:creationId xmlns:a16="http://schemas.microsoft.com/office/drawing/2014/main" id="{1AE7ED11-DBD1-0B40-AB36-18E3783A1D2A}"/>
              </a:ext>
            </a:extLst>
          </p:cNvPr>
          <p:cNvSpPr>
            <a:spLocks noChangeArrowheads="1"/>
          </p:cNvSpPr>
          <p:nvPr/>
        </p:nvSpPr>
        <p:spPr bwMode="auto">
          <a:xfrm>
            <a:off x="9205097" y="4282384"/>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7" name="Oval 11">
            <a:extLst>
              <a:ext uri="{FF2B5EF4-FFF2-40B4-BE49-F238E27FC236}">
                <a16:creationId xmlns:a16="http://schemas.microsoft.com/office/drawing/2014/main" id="{BAC94203-9506-4345-8690-7FB83F8C4E3E}"/>
              </a:ext>
            </a:extLst>
          </p:cNvPr>
          <p:cNvSpPr>
            <a:spLocks noChangeArrowheads="1"/>
          </p:cNvSpPr>
          <p:nvPr/>
        </p:nvSpPr>
        <p:spPr bwMode="auto">
          <a:xfrm>
            <a:off x="9422816" y="3611082"/>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 name="Line 12">
            <a:extLst>
              <a:ext uri="{FF2B5EF4-FFF2-40B4-BE49-F238E27FC236}">
                <a16:creationId xmlns:a16="http://schemas.microsoft.com/office/drawing/2014/main" id="{39AB8EB8-9392-7E4B-83EE-7AB07C5F7F44}"/>
              </a:ext>
            </a:extLst>
          </p:cNvPr>
          <p:cNvSpPr>
            <a:spLocks noChangeShapeType="1"/>
          </p:cNvSpPr>
          <p:nvPr/>
        </p:nvSpPr>
        <p:spPr bwMode="auto">
          <a:xfrm flipH="1">
            <a:off x="9507485" y="3653416"/>
            <a:ext cx="82249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Oval 13">
            <a:extLst>
              <a:ext uri="{FF2B5EF4-FFF2-40B4-BE49-F238E27FC236}">
                <a16:creationId xmlns:a16="http://schemas.microsoft.com/office/drawing/2014/main" id="{72911E36-84A4-D340-9009-5CCC641AE900}"/>
              </a:ext>
            </a:extLst>
          </p:cNvPr>
          <p:cNvSpPr>
            <a:spLocks noChangeArrowheads="1"/>
          </p:cNvSpPr>
          <p:nvPr/>
        </p:nvSpPr>
        <p:spPr bwMode="auto">
          <a:xfrm>
            <a:off x="10342076" y="3623178"/>
            <a:ext cx="96764" cy="96764"/>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0" name="Line 14">
            <a:extLst>
              <a:ext uri="{FF2B5EF4-FFF2-40B4-BE49-F238E27FC236}">
                <a16:creationId xmlns:a16="http://schemas.microsoft.com/office/drawing/2014/main" id="{83066471-632C-6843-8E19-7EF95868A95E}"/>
              </a:ext>
            </a:extLst>
          </p:cNvPr>
          <p:cNvSpPr>
            <a:spLocks noChangeShapeType="1"/>
          </p:cNvSpPr>
          <p:nvPr/>
        </p:nvSpPr>
        <p:spPr bwMode="auto">
          <a:xfrm flipH="1" flipV="1">
            <a:off x="9942924" y="3266360"/>
            <a:ext cx="0" cy="77411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Line 16">
            <a:extLst>
              <a:ext uri="{FF2B5EF4-FFF2-40B4-BE49-F238E27FC236}">
                <a16:creationId xmlns:a16="http://schemas.microsoft.com/office/drawing/2014/main" id="{4FAD324F-9EE8-2343-8078-E8CC811D7DE7}"/>
              </a:ext>
            </a:extLst>
          </p:cNvPr>
          <p:cNvSpPr>
            <a:spLocks noChangeShapeType="1"/>
          </p:cNvSpPr>
          <p:nvPr/>
        </p:nvSpPr>
        <p:spPr bwMode="auto">
          <a:xfrm>
            <a:off x="10426745" y="3677608"/>
            <a:ext cx="82249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Line 18">
            <a:extLst>
              <a:ext uri="{FF2B5EF4-FFF2-40B4-BE49-F238E27FC236}">
                <a16:creationId xmlns:a16="http://schemas.microsoft.com/office/drawing/2014/main" id="{32CC019A-7F36-A64B-9605-565E61398CD8}"/>
              </a:ext>
            </a:extLst>
          </p:cNvPr>
          <p:cNvSpPr>
            <a:spLocks noChangeShapeType="1"/>
          </p:cNvSpPr>
          <p:nvPr/>
        </p:nvSpPr>
        <p:spPr bwMode="auto">
          <a:xfrm flipH="1" flipV="1">
            <a:off x="9749396" y="3024449"/>
            <a:ext cx="628967"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 name="Line 19">
            <a:extLst>
              <a:ext uri="{FF2B5EF4-FFF2-40B4-BE49-F238E27FC236}">
                <a16:creationId xmlns:a16="http://schemas.microsoft.com/office/drawing/2014/main" id="{9B8F847C-88B7-CA45-85A6-E4711C88A561}"/>
              </a:ext>
            </a:extLst>
          </p:cNvPr>
          <p:cNvSpPr>
            <a:spLocks noChangeShapeType="1"/>
          </p:cNvSpPr>
          <p:nvPr/>
        </p:nvSpPr>
        <p:spPr bwMode="auto">
          <a:xfrm flipH="1">
            <a:off x="10378363" y="2976067"/>
            <a:ext cx="241910" cy="67735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Line 20">
            <a:extLst>
              <a:ext uri="{FF2B5EF4-FFF2-40B4-BE49-F238E27FC236}">
                <a16:creationId xmlns:a16="http://schemas.microsoft.com/office/drawing/2014/main" id="{6FF33CD6-8F88-2E4C-99BC-4525231B84F9}"/>
              </a:ext>
            </a:extLst>
          </p:cNvPr>
          <p:cNvSpPr>
            <a:spLocks noChangeShapeType="1"/>
          </p:cNvSpPr>
          <p:nvPr/>
        </p:nvSpPr>
        <p:spPr bwMode="auto">
          <a:xfrm flipH="1">
            <a:off x="10426745" y="3024449"/>
            <a:ext cx="1064406"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 name="Line 21">
            <a:extLst>
              <a:ext uri="{FF2B5EF4-FFF2-40B4-BE49-F238E27FC236}">
                <a16:creationId xmlns:a16="http://schemas.microsoft.com/office/drawing/2014/main" id="{87D538A4-CEAF-EE43-917C-23E12E979C9E}"/>
              </a:ext>
            </a:extLst>
          </p:cNvPr>
          <p:cNvSpPr>
            <a:spLocks noChangeShapeType="1"/>
          </p:cNvSpPr>
          <p:nvPr/>
        </p:nvSpPr>
        <p:spPr bwMode="auto">
          <a:xfrm>
            <a:off x="10426745" y="3701799"/>
            <a:ext cx="580585" cy="58058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Line 22">
            <a:extLst>
              <a:ext uri="{FF2B5EF4-FFF2-40B4-BE49-F238E27FC236}">
                <a16:creationId xmlns:a16="http://schemas.microsoft.com/office/drawing/2014/main" id="{49014805-83E2-7640-93A8-F1D28891EF14}"/>
              </a:ext>
            </a:extLst>
          </p:cNvPr>
          <p:cNvSpPr>
            <a:spLocks noChangeShapeType="1"/>
          </p:cNvSpPr>
          <p:nvPr/>
        </p:nvSpPr>
        <p:spPr bwMode="auto">
          <a:xfrm flipH="1">
            <a:off x="10184835" y="3701799"/>
            <a:ext cx="193528" cy="58058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Line 23">
            <a:extLst>
              <a:ext uri="{FF2B5EF4-FFF2-40B4-BE49-F238E27FC236}">
                <a16:creationId xmlns:a16="http://schemas.microsoft.com/office/drawing/2014/main" id="{7EEAD3B9-FD83-BE43-B86C-77098228DAF6}"/>
              </a:ext>
            </a:extLst>
          </p:cNvPr>
          <p:cNvSpPr>
            <a:spLocks noChangeShapeType="1"/>
          </p:cNvSpPr>
          <p:nvPr/>
        </p:nvSpPr>
        <p:spPr bwMode="auto">
          <a:xfrm flipH="1">
            <a:off x="9265575" y="3701799"/>
            <a:ext cx="1064406" cy="62896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Line 25">
            <a:extLst>
              <a:ext uri="{FF2B5EF4-FFF2-40B4-BE49-F238E27FC236}">
                <a16:creationId xmlns:a16="http://schemas.microsoft.com/office/drawing/2014/main" id="{75517077-57CE-834F-9F2D-A6E877BDC7D3}"/>
              </a:ext>
            </a:extLst>
          </p:cNvPr>
          <p:cNvSpPr>
            <a:spLocks noChangeShapeType="1"/>
          </p:cNvSpPr>
          <p:nvPr/>
        </p:nvSpPr>
        <p:spPr bwMode="auto">
          <a:xfrm flipH="1">
            <a:off x="10426745" y="3846945"/>
            <a:ext cx="580585" cy="5805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26">
            <a:extLst>
              <a:ext uri="{FF2B5EF4-FFF2-40B4-BE49-F238E27FC236}">
                <a16:creationId xmlns:a16="http://schemas.microsoft.com/office/drawing/2014/main" id="{0A7C4181-CA45-3842-9764-77E398D77110}"/>
              </a:ext>
            </a:extLst>
          </p:cNvPr>
          <p:cNvSpPr>
            <a:spLocks noChangeShapeType="1"/>
          </p:cNvSpPr>
          <p:nvPr/>
        </p:nvSpPr>
        <p:spPr bwMode="auto">
          <a:xfrm flipH="1" flipV="1">
            <a:off x="9652631" y="3846945"/>
            <a:ext cx="290293" cy="53220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Line 27">
            <a:extLst>
              <a:ext uri="{FF2B5EF4-FFF2-40B4-BE49-F238E27FC236}">
                <a16:creationId xmlns:a16="http://schemas.microsoft.com/office/drawing/2014/main" id="{970ECBBD-8857-7241-8BE5-F6D11F6237D5}"/>
              </a:ext>
            </a:extLst>
          </p:cNvPr>
          <p:cNvSpPr>
            <a:spLocks noChangeShapeType="1"/>
          </p:cNvSpPr>
          <p:nvPr/>
        </p:nvSpPr>
        <p:spPr bwMode="auto">
          <a:xfrm flipH="1" flipV="1">
            <a:off x="10862184" y="3363124"/>
            <a:ext cx="0" cy="77411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 name="Line 28">
            <a:extLst>
              <a:ext uri="{FF2B5EF4-FFF2-40B4-BE49-F238E27FC236}">
                <a16:creationId xmlns:a16="http://schemas.microsoft.com/office/drawing/2014/main" id="{A48E8AF0-FCAB-D740-9EFF-24319001DCF9}"/>
              </a:ext>
            </a:extLst>
          </p:cNvPr>
          <p:cNvSpPr>
            <a:spLocks noChangeShapeType="1"/>
          </p:cNvSpPr>
          <p:nvPr/>
        </p:nvSpPr>
        <p:spPr bwMode="auto">
          <a:xfrm flipH="1" flipV="1">
            <a:off x="9797778" y="3943709"/>
            <a:ext cx="967642" cy="33867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 name="Line 29">
            <a:extLst>
              <a:ext uri="{FF2B5EF4-FFF2-40B4-BE49-F238E27FC236}">
                <a16:creationId xmlns:a16="http://schemas.microsoft.com/office/drawing/2014/main" id="{8250E991-FCE6-6F4D-80F7-E935DB22DD62}"/>
              </a:ext>
            </a:extLst>
          </p:cNvPr>
          <p:cNvSpPr>
            <a:spLocks noChangeShapeType="1"/>
          </p:cNvSpPr>
          <p:nvPr/>
        </p:nvSpPr>
        <p:spPr bwMode="auto">
          <a:xfrm flipH="1">
            <a:off x="9749396" y="3121213"/>
            <a:ext cx="580585" cy="5805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30">
            <a:extLst>
              <a:ext uri="{FF2B5EF4-FFF2-40B4-BE49-F238E27FC236}">
                <a16:creationId xmlns:a16="http://schemas.microsoft.com/office/drawing/2014/main" id="{81EBDB48-A6AC-264D-9ECE-42EA28ED7380}"/>
              </a:ext>
            </a:extLst>
          </p:cNvPr>
          <p:cNvSpPr>
            <a:spLocks noChangeShapeType="1"/>
          </p:cNvSpPr>
          <p:nvPr/>
        </p:nvSpPr>
        <p:spPr bwMode="auto">
          <a:xfrm flipH="1" flipV="1">
            <a:off x="10813802" y="3121213"/>
            <a:ext cx="290293" cy="53220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Line 31">
            <a:extLst>
              <a:ext uri="{FF2B5EF4-FFF2-40B4-BE49-F238E27FC236}">
                <a16:creationId xmlns:a16="http://schemas.microsoft.com/office/drawing/2014/main" id="{E1907109-A0A5-E243-8769-27A0CE4C267A}"/>
              </a:ext>
            </a:extLst>
          </p:cNvPr>
          <p:cNvSpPr>
            <a:spLocks noChangeShapeType="1"/>
          </p:cNvSpPr>
          <p:nvPr/>
        </p:nvSpPr>
        <p:spPr bwMode="auto">
          <a:xfrm flipH="1" flipV="1">
            <a:off x="9942924" y="3217978"/>
            <a:ext cx="1064406" cy="38705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 name="Freeform 32">
            <a:extLst>
              <a:ext uri="{FF2B5EF4-FFF2-40B4-BE49-F238E27FC236}">
                <a16:creationId xmlns:a16="http://schemas.microsoft.com/office/drawing/2014/main" id="{4415AE25-6CA2-7748-9BC0-AED003A8EABA}"/>
              </a:ext>
            </a:extLst>
          </p:cNvPr>
          <p:cNvSpPr>
            <a:spLocks/>
          </p:cNvSpPr>
          <p:nvPr/>
        </p:nvSpPr>
        <p:spPr bwMode="auto">
          <a:xfrm>
            <a:off x="9942924" y="3302647"/>
            <a:ext cx="919260" cy="937403"/>
          </a:xfrm>
          <a:custGeom>
            <a:avLst/>
            <a:gdLst>
              <a:gd name="T0" fmla="*/ 0 w 912"/>
              <a:gd name="T1" fmla="*/ 2147483647 h 930"/>
              <a:gd name="T2" fmla="*/ 2147483647 w 912"/>
              <a:gd name="T3" fmla="*/ 0 h 930"/>
              <a:gd name="T4" fmla="*/ 2147483647 w 912"/>
              <a:gd name="T5" fmla="*/ 2147483647 h 930"/>
              <a:gd name="T6" fmla="*/ 2147483647 w 912"/>
              <a:gd name="T7" fmla="*/ 2147483647 h 930"/>
              <a:gd name="T8" fmla="*/ 2147483647 w 912"/>
              <a:gd name="T9" fmla="*/ 2147483647 h 930"/>
              <a:gd name="T10" fmla="*/ 0 w 912"/>
              <a:gd name="T11" fmla="*/ 2147483647 h 930"/>
              <a:gd name="T12" fmla="*/ 0 w 912"/>
              <a:gd name="T13" fmla="*/ 2147483647 h 930"/>
              <a:gd name="T14" fmla="*/ 0 60000 65536"/>
              <a:gd name="T15" fmla="*/ 0 60000 65536"/>
              <a:gd name="T16" fmla="*/ 0 60000 65536"/>
              <a:gd name="T17" fmla="*/ 0 60000 65536"/>
              <a:gd name="T18" fmla="*/ 0 60000 65536"/>
              <a:gd name="T19" fmla="*/ 0 60000 65536"/>
              <a:gd name="T20" fmla="*/ 0 60000 65536"/>
              <a:gd name="T21" fmla="*/ 0 w 912"/>
              <a:gd name="T22" fmla="*/ 0 h 930"/>
              <a:gd name="T23" fmla="*/ 912 w 912"/>
              <a:gd name="T24" fmla="*/ 930 h 9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930">
                <a:moveTo>
                  <a:pt x="0" y="210"/>
                </a:moveTo>
                <a:lnTo>
                  <a:pt x="210" y="0"/>
                </a:lnTo>
                <a:lnTo>
                  <a:pt x="912" y="258"/>
                </a:lnTo>
                <a:lnTo>
                  <a:pt x="912" y="690"/>
                </a:lnTo>
                <a:lnTo>
                  <a:pt x="672" y="930"/>
                </a:lnTo>
                <a:lnTo>
                  <a:pt x="0" y="690"/>
                </a:lnTo>
                <a:lnTo>
                  <a:pt x="0" y="210"/>
                </a:lnTo>
                <a:close/>
              </a:path>
            </a:pathLst>
          </a:custGeom>
          <a:solidFill>
            <a:srgbClr val="FFFF00">
              <a:alpha val="41176"/>
            </a:srgbClr>
          </a:solidFill>
          <a:ln w="9525" cap="flat" cmpd="sng">
            <a:solidFill>
              <a:schemeClr val="tx1"/>
            </a:solidFill>
            <a:prstDash val="solid"/>
            <a:round/>
            <a:headEnd/>
            <a:tailEnd/>
          </a:ln>
        </p:spPr>
        <p:txBody>
          <a:bodyPr/>
          <a:lstStyle/>
          <a:p>
            <a:endParaRPr lang="en-US" dirty="0"/>
          </a:p>
        </p:txBody>
      </p:sp>
      <p:sp>
        <p:nvSpPr>
          <p:cNvPr id="66" name="Oval 10">
            <a:extLst>
              <a:ext uri="{FF2B5EF4-FFF2-40B4-BE49-F238E27FC236}">
                <a16:creationId xmlns:a16="http://schemas.microsoft.com/office/drawing/2014/main" id="{F6B19615-E9CD-E04D-88F4-FBADFE1A5B3F}"/>
              </a:ext>
            </a:extLst>
          </p:cNvPr>
          <p:cNvSpPr>
            <a:spLocks noChangeArrowheads="1"/>
          </p:cNvSpPr>
          <p:nvPr/>
        </p:nvSpPr>
        <p:spPr bwMode="auto">
          <a:xfrm>
            <a:off x="10350140" y="3621162"/>
            <a:ext cx="96764" cy="96764"/>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pic>
        <p:nvPicPr>
          <p:cNvPr id="67" name="Picture 32" descr="800px-2d-bravais">
            <a:extLst>
              <a:ext uri="{FF2B5EF4-FFF2-40B4-BE49-F238E27FC236}">
                <a16:creationId xmlns:a16="http://schemas.microsoft.com/office/drawing/2014/main" id="{E6E737A6-B84D-FC43-A7B6-114F307A1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0009" t="50000" r="19960" b="-288"/>
          <a:stretch>
            <a:fillRect/>
          </a:stretch>
        </p:blipFill>
        <p:spPr bwMode="auto">
          <a:xfrm>
            <a:off x="6581059" y="2945507"/>
            <a:ext cx="1712468" cy="1652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22435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6FDAF61C-FFF3-A141-8AA8-6D0A105B2EAA}"/>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Lattices in 2D (5-types)</a:t>
            </a:r>
          </a:p>
        </p:txBody>
      </p:sp>
      <p:pic>
        <p:nvPicPr>
          <p:cNvPr id="2202651" name="Picture 27" descr="800px-2d-bravais">
            <a:extLst>
              <a:ext uri="{FF2B5EF4-FFF2-40B4-BE49-F238E27FC236}">
                <a16:creationId xmlns:a16="http://schemas.microsoft.com/office/drawing/2014/main" id="{80038B00-9A90-BF4A-8125-E74B4CD7D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729" t="50000" r="54086" b="-288"/>
          <a:stretch>
            <a:fillRect/>
          </a:stretch>
        </p:blipFill>
        <p:spPr bwMode="auto">
          <a:xfrm>
            <a:off x="3001018" y="3816508"/>
            <a:ext cx="2855912"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28">
            <a:extLst>
              <a:ext uri="{FF2B5EF4-FFF2-40B4-BE49-F238E27FC236}">
                <a16:creationId xmlns:a16="http://schemas.microsoft.com/office/drawing/2014/main" id="{BDF6105C-B7E8-2140-8638-C340AE02A1AE}"/>
              </a:ext>
            </a:extLst>
          </p:cNvPr>
          <p:cNvSpPr>
            <a:spLocks noChangeArrowheads="1"/>
          </p:cNvSpPr>
          <p:nvPr/>
        </p:nvSpPr>
        <p:spPr bwMode="auto">
          <a:xfrm>
            <a:off x="2059873" y="6510495"/>
            <a:ext cx="81454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t>Original image from: http://</a:t>
            </a:r>
            <a:r>
              <a:rPr lang="en-US" altLang="en-US" sz="1600" dirty="0" err="1"/>
              <a:t>upload.wikimedia.org</a:t>
            </a:r>
            <a:r>
              <a:rPr lang="en-US" altLang="en-US" sz="1600" dirty="0"/>
              <a:t>/</a:t>
            </a:r>
            <a:r>
              <a:rPr lang="en-US" altLang="en-US" sz="1600" dirty="0" err="1"/>
              <a:t>wikipedia</a:t>
            </a:r>
            <a:r>
              <a:rPr lang="en-US" altLang="en-US" sz="1600" dirty="0"/>
              <a:t>/commons/e/</a:t>
            </a:r>
            <a:r>
              <a:rPr lang="en-US" altLang="en-US" sz="1600" dirty="0" err="1"/>
              <a:t>ee</a:t>
            </a:r>
            <a:r>
              <a:rPr lang="en-US" altLang="en-US" sz="1600" dirty="0"/>
              <a:t>/2d-bravais.svg</a:t>
            </a:r>
          </a:p>
        </p:txBody>
      </p:sp>
      <p:pic>
        <p:nvPicPr>
          <p:cNvPr id="2202653" name="Picture 29" descr="800px-2d-bravais">
            <a:extLst>
              <a:ext uri="{FF2B5EF4-FFF2-40B4-BE49-F238E27FC236}">
                <a16:creationId xmlns:a16="http://schemas.microsoft.com/office/drawing/2014/main" id="{0AA01F40-6353-3F4A-9EBF-1DE53C909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9545" b="50000"/>
          <a:stretch>
            <a:fillRect/>
          </a:stretch>
        </p:blipFill>
        <p:spPr bwMode="auto">
          <a:xfrm>
            <a:off x="1792288" y="692151"/>
            <a:ext cx="2620962"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2654" name="Picture 30" descr="800px-2d-bravais">
            <a:extLst>
              <a:ext uri="{FF2B5EF4-FFF2-40B4-BE49-F238E27FC236}">
                <a16:creationId xmlns:a16="http://schemas.microsoft.com/office/drawing/2014/main" id="{7756A81E-E780-3649-8BC4-43279C7FE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356" r="38313" b="50000"/>
          <a:stretch>
            <a:fillRect/>
          </a:stretch>
        </p:blipFill>
        <p:spPr bwMode="auto">
          <a:xfrm>
            <a:off x="4576764" y="692151"/>
            <a:ext cx="2524125"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2655" name="Picture 31" descr="800px-2d-bravais">
            <a:extLst>
              <a:ext uri="{FF2B5EF4-FFF2-40B4-BE49-F238E27FC236}">
                <a16:creationId xmlns:a16="http://schemas.microsoft.com/office/drawing/2014/main" id="{F0D47216-EA8F-7341-8D5C-064693189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8419" b="50000"/>
          <a:stretch>
            <a:fillRect/>
          </a:stretch>
        </p:blipFill>
        <p:spPr bwMode="auto">
          <a:xfrm>
            <a:off x="7680325" y="692151"/>
            <a:ext cx="27178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2656" name="Picture 32" descr="800px-2d-bravais">
            <a:extLst>
              <a:ext uri="{FF2B5EF4-FFF2-40B4-BE49-F238E27FC236}">
                <a16:creationId xmlns:a16="http://schemas.microsoft.com/office/drawing/2014/main" id="{98BD9DED-3A84-2F41-8CCC-7B1C54EF2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09" t="50000" r="19960" b="-288"/>
          <a:stretch>
            <a:fillRect/>
          </a:stretch>
        </p:blipFill>
        <p:spPr bwMode="auto">
          <a:xfrm>
            <a:off x="6209355" y="3816508"/>
            <a:ext cx="2584450"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2657" name="Rectangle 33">
            <a:extLst>
              <a:ext uri="{FF2B5EF4-FFF2-40B4-BE49-F238E27FC236}">
                <a16:creationId xmlns:a16="http://schemas.microsoft.com/office/drawing/2014/main" id="{3BE8404A-ADBC-3642-BB0C-C00F635288C0}"/>
              </a:ext>
            </a:extLst>
          </p:cNvPr>
          <p:cNvSpPr>
            <a:spLocks noChangeArrowheads="1"/>
          </p:cNvSpPr>
          <p:nvPr/>
        </p:nvSpPr>
        <p:spPr bwMode="auto">
          <a:xfrm>
            <a:off x="7438080" y="6126321"/>
            <a:ext cx="960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square</a:t>
            </a:r>
          </a:p>
        </p:txBody>
      </p:sp>
      <p:sp>
        <p:nvSpPr>
          <p:cNvPr id="2202658" name="Rectangle 34">
            <a:extLst>
              <a:ext uri="{FF2B5EF4-FFF2-40B4-BE49-F238E27FC236}">
                <a16:creationId xmlns:a16="http://schemas.microsoft.com/office/drawing/2014/main" id="{E5EC4F24-F271-0D4A-92DD-0C613177236C}"/>
              </a:ext>
            </a:extLst>
          </p:cNvPr>
          <p:cNvSpPr>
            <a:spLocks noChangeArrowheads="1"/>
          </p:cNvSpPr>
          <p:nvPr/>
        </p:nvSpPr>
        <p:spPr bwMode="auto">
          <a:xfrm>
            <a:off x="5372100" y="2944814"/>
            <a:ext cx="145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rectangular</a:t>
            </a:r>
          </a:p>
        </p:txBody>
      </p:sp>
      <p:sp>
        <p:nvSpPr>
          <p:cNvPr id="2202659" name="Rectangle 35">
            <a:extLst>
              <a:ext uri="{FF2B5EF4-FFF2-40B4-BE49-F238E27FC236}">
                <a16:creationId xmlns:a16="http://schemas.microsoft.com/office/drawing/2014/main" id="{ED1FE67D-BABC-9C49-9BC3-FD6829AC41CB}"/>
              </a:ext>
            </a:extLst>
          </p:cNvPr>
          <p:cNvSpPr>
            <a:spLocks noChangeArrowheads="1"/>
          </p:cNvSpPr>
          <p:nvPr/>
        </p:nvSpPr>
        <p:spPr bwMode="auto">
          <a:xfrm>
            <a:off x="4191643" y="6035833"/>
            <a:ext cx="13573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hexagonal</a:t>
            </a:r>
          </a:p>
        </p:txBody>
      </p:sp>
      <p:sp>
        <p:nvSpPr>
          <p:cNvPr id="2202660" name="Rectangle 36">
            <a:extLst>
              <a:ext uri="{FF2B5EF4-FFF2-40B4-BE49-F238E27FC236}">
                <a16:creationId xmlns:a16="http://schemas.microsoft.com/office/drawing/2014/main" id="{8C12E03A-ADAD-2740-94AB-1977953B0569}"/>
              </a:ext>
            </a:extLst>
          </p:cNvPr>
          <p:cNvSpPr>
            <a:spLocks noChangeArrowheads="1"/>
          </p:cNvSpPr>
          <p:nvPr/>
        </p:nvSpPr>
        <p:spPr bwMode="auto">
          <a:xfrm>
            <a:off x="7642225" y="2863851"/>
            <a:ext cx="28067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t>Centered rectangular</a:t>
            </a:r>
          </a:p>
          <a:p>
            <a:pPr algn="ctr" eaLnBrk="1" hangingPunct="1"/>
            <a:r>
              <a:rPr lang="en-US" altLang="en-US" sz="2000" dirty="0"/>
              <a:t>or rhombic or triangular</a:t>
            </a:r>
          </a:p>
          <a:p>
            <a:pPr algn="ctr" eaLnBrk="1" hangingPunct="1"/>
            <a:r>
              <a:rPr lang="en-US" altLang="en-US" sz="2000" dirty="0"/>
              <a:t>2 atoms per unit cell!</a:t>
            </a:r>
          </a:p>
        </p:txBody>
      </p:sp>
      <p:sp>
        <p:nvSpPr>
          <p:cNvPr id="2202661" name="Rectangle 37">
            <a:extLst>
              <a:ext uri="{FF2B5EF4-FFF2-40B4-BE49-F238E27FC236}">
                <a16:creationId xmlns:a16="http://schemas.microsoft.com/office/drawing/2014/main" id="{8E45CF1A-65A4-EE41-8354-6D2966429312}"/>
              </a:ext>
            </a:extLst>
          </p:cNvPr>
          <p:cNvSpPr>
            <a:spLocks noChangeArrowheads="1"/>
          </p:cNvSpPr>
          <p:nvPr/>
        </p:nvSpPr>
        <p:spPr bwMode="auto">
          <a:xfrm>
            <a:off x="1909763" y="3032126"/>
            <a:ext cx="2513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err="1"/>
              <a:t>Parallelogrammic</a:t>
            </a:r>
            <a:r>
              <a:rPr lang="en-US" altLang="en-US" sz="2000" dirty="0"/>
              <a:t> or </a:t>
            </a:r>
          </a:p>
          <a:p>
            <a:pPr algn="ctr" eaLnBrk="1" hangingPunct="1"/>
            <a:r>
              <a:rPr lang="en-US" altLang="en-US" sz="2000" dirty="0"/>
              <a:t>oblique</a:t>
            </a:r>
          </a:p>
        </p:txBody>
      </p:sp>
    </p:spTree>
    <p:extLst>
      <p:ext uri="{BB962C8B-B14F-4D97-AF65-F5344CB8AC3E}">
        <p14:creationId xmlns:p14="http://schemas.microsoft.com/office/powerpoint/2010/main" val="93620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02657"/>
                                        </p:tgtEl>
                                        <p:attrNameLst>
                                          <p:attrName>style.visibility</p:attrName>
                                        </p:attrNameLst>
                                      </p:cBhvr>
                                      <p:to>
                                        <p:strVal val="visible"/>
                                      </p:to>
                                    </p:set>
                                    <p:animEffect transition="in" filter="fade">
                                      <p:cBhvr>
                                        <p:cTn id="7" dur="500"/>
                                        <p:tgtEl>
                                          <p:spTgt spid="22026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02658"/>
                                        </p:tgtEl>
                                        <p:attrNameLst>
                                          <p:attrName>style.visibility</p:attrName>
                                        </p:attrNameLst>
                                      </p:cBhvr>
                                      <p:to>
                                        <p:strVal val="visible"/>
                                      </p:to>
                                    </p:set>
                                    <p:animEffect transition="in" filter="fade">
                                      <p:cBhvr>
                                        <p:cTn id="12" dur="500"/>
                                        <p:tgtEl>
                                          <p:spTgt spid="2202658"/>
                                        </p:tgtEl>
                                      </p:cBhvr>
                                    </p:animEffect>
                                  </p:childTnLst>
                                </p:cTn>
                              </p:par>
                              <p:par>
                                <p:cTn id="13" presetID="10" presetClass="entr" presetSubtype="0" fill="hold" nodeType="withEffect">
                                  <p:stCondLst>
                                    <p:cond delay="0"/>
                                  </p:stCondLst>
                                  <p:childTnLst>
                                    <p:set>
                                      <p:cBhvr>
                                        <p:cTn id="14" dur="1" fill="hold">
                                          <p:stCondLst>
                                            <p:cond delay="0"/>
                                          </p:stCondLst>
                                        </p:cTn>
                                        <p:tgtEl>
                                          <p:spTgt spid="2202654"/>
                                        </p:tgtEl>
                                        <p:attrNameLst>
                                          <p:attrName>style.visibility</p:attrName>
                                        </p:attrNameLst>
                                      </p:cBhvr>
                                      <p:to>
                                        <p:strVal val="visible"/>
                                      </p:to>
                                    </p:set>
                                    <p:animEffect transition="in" filter="fade">
                                      <p:cBhvr>
                                        <p:cTn id="15" dur="500"/>
                                        <p:tgtEl>
                                          <p:spTgt spid="220265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02659"/>
                                        </p:tgtEl>
                                        <p:attrNameLst>
                                          <p:attrName>style.visibility</p:attrName>
                                        </p:attrNameLst>
                                      </p:cBhvr>
                                      <p:to>
                                        <p:strVal val="visible"/>
                                      </p:to>
                                    </p:set>
                                    <p:animEffect transition="in" filter="fade">
                                      <p:cBhvr>
                                        <p:cTn id="20" dur="500"/>
                                        <p:tgtEl>
                                          <p:spTgt spid="2202659"/>
                                        </p:tgtEl>
                                      </p:cBhvr>
                                    </p:animEffect>
                                  </p:childTnLst>
                                </p:cTn>
                              </p:par>
                              <p:par>
                                <p:cTn id="21" presetID="10" presetClass="entr" presetSubtype="0" fill="hold" nodeType="withEffect">
                                  <p:stCondLst>
                                    <p:cond delay="0"/>
                                  </p:stCondLst>
                                  <p:childTnLst>
                                    <p:set>
                                      <p:cBhvr>
                                        <p:cTn id="22" dur="1" fill="hold">
                                          <p:stCondLst>
                                            <p:cond delay="0"/>
                                          </p:stCondLst>
                                        </p:cTn>
                                        <p:tgtEl>
                                          <p:spTgt spid="2202651"/>
                                        </p:tgtEl>
                                        <p:attrNameLst>
                                          <p:attrName>style.visibility</p:attrName>
                                        </p:attrNameLst>
                                      </p:cBhvr>
                                      <p:to>
                                        <p:strVal val="visible"/>
                                      </p:to>
                                    </p:set>
                                    <p:animEffect transition="in" filter="fade">
                                      <p:cBhvr>
                                        <p:cTn id="23" dur="500"/>
                                        <p:tgtEl>
                                          <p:spTgt spid="220265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202661"/>
                                        </p:tgtEl>
                                        <p:attrNameLst>
                                          <p:attrName>style.visibility</p:attrName>
                                        </p:attrNameLst>
                                      </p:cBhvr>
                                      <p:to>
                                        <p:strVal val="visible"/>
                                      </p:to>
                                    </p:set>
                                    <p:animEffect transition="in" filter="fade">
                                      <p:cBhvr>
                                        <p:cTn id="28" dur="500"/>
                                        <p:tgtEl>
                                          <p:spTgt spid="2202661"/>
                                        </p:tgtEl>
                                      </p:cBhvr>
                                    </p:animEffect>
                                  </p:childTnLst>
                                </p:cTn>
                              </p:par>
                              <p:par>
                                <p:cTn id="29" presetID="10" presetClass="entr" presetSubtype="0" fill="hold" nodeType="withEffect">
                                  <p:stCondLst>
                                    <p:cond delay="0"/>
                                  </p:stCondLst>
                                  <p:childTnLst>
                                    <p:set>
                                      <p:cBhvr>
                                        <p:cTn id="30" dur="1" fill="hold">
                                          <p:stCondLst>
                                            <p:cond delay="0"/>
                                          </p:stCondLst>
                                        </p:cTn>
                                        <p:tgtEl>
                                          <p:spTgt spid="2202653"/>
                                        </p:tgtEl>
                                        <p:attrNameLst>
                                          <p:attrName>style.visibility</p:attrName>
                                        </p:attrNameLst>
                                      </p:cBhvr>
                                      <p:to>
                                        <p:strVal val="visible"/>
                                      </p:to>
                                    </p:set>
                                    <p:animEffect transition="in" filter="fade">
                                      <p:cBhvr>
                                        <p:cTn id="31" dur="500"/>
                                        <p:tgtEl>
                                          <p:spTgt spid="220265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202660"/>
                                        </p:tgtEl>
                                        <p:attrNameLst>
                                          <p:attrName>style.visibility</p:attrName>
                                        </p:attrNameLst>
                                      </p:cBhvr>
                                      <p:to>
                                        <p:strVal val="visible"/>
                                      </p:to>
                                    </p:set>
                                    <p:animEffect transition="in" filter="fade">
                                      <p:cBhvr>
                                        <p:cTn id="36" dur="500"/>
                                        <p:tgtEl>
                                          <p:spTgt spid="2202660"/>
                                        </p:tgtEl>
                                      </p:cBhvr>
                                    </p:animEffect>
                                  </p:childTnLst>
                                </p:cTn>
                              </p:par>
                              <p:par>
                                <p:cTn id="37" presetID="10" presetClass="entr" presetSubtype="0" fill="hold" nodeType="withEffect">
                                  <p:stCondLst>
                                    <p:cond delay="0"/>
                                  </p:stCondLst>
                                  <p:childTnLst>
                                    <p:set>
                                      <p:cBhvr>
                                        <p:cTn id="38" dur="1" fill="hold">
                                          <p:stCondLst>
                                            <p:cond delay="0"/>
                                          </p:stCondLst>
                                        </p:cTn>
                                        <p:tgtEl>
                                          <p:spTgt spid="2202655"/>
                                        </p:tgtEl>
                                        <p:attrNameLst>
                                          <p:attrName>style.visibility</p:attrName>
                                        </p:attrNameLst>
                                      </p:cBhvr>
                                      <p:to>
                                        <p:strVal val="visible"/>
                                      </p:to>
                                    </p:set>
                                    <p:animEffect transition="in" filter="fade">
                                      <p:cBhvr>
                                        <p:cTn id="39" dur="500"/>
                                        <p:tgtEl>
                                          <p:spTgt spid="2202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2657" grpId="0"/>
      <p:bldP spid="2202658" grpId="0"/>
      <p:bldP spid="2202659" grpId="0"/>
      <p:bldP spid="2202660" grpId="0"/>
      <p:bldP spid="220266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6FDAF61C-FFF3-A141-8AA8-6D0A105B2EAA}"/>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Lattices in 2D (5-types)</a:t>
            </a:r>
          </a:p>
        </p:txBody>
      </p:sp>
      <p:pic>
        <p:nvPicPr>
          <p:cNvPr id="2202651" name="Picture 27" descr="800px-2d-bravais">
            <a:extLst>
              <a:ext uri="{FF2B5EF4-FFF2-40B4-BE49-F238E27FC236}">
                <a16:creationId xmlns:a16="http://schemas.microsoft.com/office/drawing/2014/main" id="{80038B00-9A90-BF4A-8125-E74B4CD7D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729" t="50000" r="54086" b="-288"/>
          <a:stretch>
            <a:fillRect/>
          </a:stretch>
        </p:blipFill>
        <p:spPr bwMode="auto">
          <a:xfrm>
            <a:off x="3001018" y="3816508"/>
            <a:ext cx="2855912"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28">
            <a:extLst>
              <a:ext uri="{FF2B5EF4-FFF2-40B4-BE49-F238E27FC236}">
                <a16:creationId xmlns:a16="http://schemas.microsoft.com/office/drawing/2014/main" id="{BDF6105C-B7E8-2140-8638-C340AE02A1AE}"/>
              </a:ext>
            </a:extLst>
          </p:cNvPr>
          <p:cNvSpPr>
            <a:spLocks noChangeArrowheads="1"/>
          </p:cNvSpPr>
          <p:nvPr/>
        </p:nvSpPr>
        <p:spPr bwMode="auto">
          <a:xfrm>
            <a:off x="2021468" y="6510495"/>
            <a:ext cx="81454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t>Original image from: http://</a:t>
            </a:r>
            <a:r>
              <a:rPr lang="en-US" altLang="en-US" sz="1600" dirty="0" err="1"/>
              <a:t>upload.wikimedia.org</a:t>
            </a:r>
            <a:r>
              <a:rPr lang="en-US" altLang="en-US" sz="1600" dirty="0"/>
              <a:t>/</a:t>
            </a:r>
            <a:r>
              <a:rPr lang="en-US" altLang="en-US" sz="1600" dirty="0" err="1"/>
              <a:t>wikipedia</a:t>
            </a:r>
            <a:r>
              <a:rPr lang="en-US" altLang="en-US" sz="1600" dirty="0"/>
              <a:t>/commons/e/</a:t>
            </a:r>
            <a:r>
              <a:rPr lang="en-US" altLang="en-US" sz="1600" dirty="0" err="1"/>
              <a:t>ee</a:t>
            </a:r>
            <a:r>
              <a:rPr lang="en-US" altLang="en-US" sz="1600" dirty="0"/>
              <a:t>/2d-bravais.svg</a:t>
            </a:r>
          </a:p>
        </p:txBody>
      </p:sp>
      <p:pic>
        <p:nvPicPr>
          <p:cNvPr id="2202653" name="Picture 29" descr="800px-2d-bravais">
            <a:extLst>
              <a:ext uri="{FF2B5EF4-FFF2-40B4-BE49-F238E27FC236}">
                <a16:creationId xmlns:a16="http://schemas.microsoft.com/office/drawing/2014/main" id="{0AA01F40-6353-3F4A-9EBF-1DE53C909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9545" b="50000"/>
          <a:stretch>
            <a:fillRect/>
          </a:stretch>
        </p:blipFill>
        <p:spPr bwMode="auto">
          <a:xfrm>
            <a:off x="1792288" y="692151"/>
            <a:ext cx="2620962"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2654" name="Picture 30" descr="800px-2d-bravais">
            <a:extLst>
              <a:ext uri="{FF2B5EF4-FFF2-40B4-BE49-F238E27FC236}">
                <a16:creationId xmlns:a16="http://schemas.microsoft.com/office/drawing/2014/main" id="{7756A81E-E780-3649-8BC4-43279C7FE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356" r="38313" b="50000"/>
          <a:stretch>
            <a:fillRect/>
          </a:stretch>
        </p:blipFill>
        <p:spPr bwMode="auto">
          <a:xfrm>
            <a:off x="4576764" y="692151"/>
            <a:ext cx="2524125"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2655" name="Picture 31" descr="800px-2d-bravais">
            <a:extLst>
              <a:ext uri="{FF2B5EF4-FFF2-40B4-BE49-F238E27FC236}">
                <a16:creationId xmlns:a16="http://schemas.microsoft.com/office/drawing/2014/main" id="{F0D47216-EA8F-7341-8D5C-064693189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8419" b="50000"/>
          <a:stretch>
            <a:fillRect/>
          </a:stretch>
        </p:blipFill>
        <p:spPr bwMode="auto">
          <a:xfrm>
            <a:off x="7680325" y="692151"/>
            <a:ext cx="27178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2656" name="Picture 32" descr="800px-2d-bravais">
            <a:extLst>
              <a:ext uri="{FF2B5EF4-FFF2-40B4-BE49-F238E27FC236}">
                <a16:creationId xmlns:a16="http://schemas.microsoft.com/office/drawing/2014/main" id="{98BD9DED-3A84-2F41-8CCC-7B1C54EF2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009" t="50000" r="19960" b="-288"/>
          <a:stretch>
            <a:fillRect/>
          </a:stretch>
        </p:blipFill>
        <p:spPr bwMode="auto">
          <a:xfrm>
            <a:off x="6209355" y="3816508"/>
            <a:ext cx="2584450"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2657" name="Rectangle 33">
            <a:extLst>
              <a:ext uri="{FF2B5EF4-FFF2-40B4-BE49-F238E27FC236}">
                <a16:creationId xmlns:a16="http://schemas.microsoft.com/office/drawing/2014/main" id="{3BE8404A-ADBC-3642-BB0C-C00F635288C0}"/>
              </a:ext>
            </a:extLst>
          </p:cNvPr>
          <p:cNvSpPr>
            <a:spLocks noChangeArrowheads="1"/>
          </p:cNvSpPr>
          <p:nvPr/>
        </p:nvSpPr>
        <p:spPr bwMode="auto">
          <a:xfrm>
            <a:off x="7438080" y="6126321"/>
            <a:ext cx="960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square</a:t>
            </a:r>
          </a:p>
        </p:txBody>
      </p:sp>
      <p:sp>
        <p:nvSpPr>
          <p:cNvPr id="2202658" name="Rectangle 34">
            <a:extLst>
              <a:ext uri="{FF2B5EF4-FFF2-40B4-BE49-F238E27FC236}">
                <a16:creationId xmlns:a16="http://schemas.microsoft.com/office/drawing/2014/main" id="{E5EC4F24-F271-0D4A-92DD-0C613177236C}"/>
              </a:ext>
            </a:extLst>
          </p:cNvPr>
          <p:cNvSpPr>
            <a:spLocks noChangeArrowheads="1"/>
          </p:cNvSpPr>
          <p:nvPr/>
        </p:nvSpPr>
        <p:spPr bwMode="auto">
          <a:xfrm>
            <a:off x="5372100" y="2944814"/>
            <a:ext cx="145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rectangular</a:t>
            </a:r>
          </a:p>
        </p:txBody>
      </p:sp>
      <p:sp>
        <p:nvSpPr>
          <p:cNvPr id="2202659" name="Rectangle 35">
            <a:extLst>
              <a:ext uri="{FF2B5EF4-FFF2-40B4-BE49-F238E27FC236}">
                <a16:creationId xmlns:a16="http://schemas.microsoft.com/office/drawing/2014/main" id="{ED1FE67D-BABC-9C49-9BC3-FD6829AC41CB}"/>
              </a:ext>
            </a:extLst>
          </p:cNvPr>
          <p:cNvSpPr>
            <a:spLocks noChangeArrowheads="1"/>
          </p:cNvSpPr>
          <p:nvPr/>
        </p:nvSpPr>
        <p:spPr bwMode="auto">
          <a:xfrm>
            <a:off x="4191643" y="6035833"/>
            <a:ext cx="13573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hexagonal</a:t>
            </a:r>
          </a:p>
        </p:txBody>
      </p:sp>
      <p:sp>
        <p:nvSpPr>
          <p:cNvPr id="2202660" name="Rectangle 36">
            <a:extLst>
              <a:ext uri="{FF2B5EF4-FFF2-40B4-BE49-F238E27FC236}">
                <a16:creationId xmlns:a16="http://schemas.microsoft.com/office/drawing/2014/main" id="{8C12E03A-ADAD-2740-94AB-1977953B0569}"/>
              </a:ext>
            </a:extLst>
          </p:cNvPr>
          <p:cNvSpPr>
            <a:spLocks noChangeArrowheads="1"/>
          </p:cNvSpPr>
          <p:nvPr/>
        </p:nvSpPr>
        <p:spPr bwMode="auto">
          <a:xfrm>
            <a:off x="7642225" y="2863851"/>
            <a:ext cx="28067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t>Centered rectangular</a:t>
            </a:r>
          </a:p>
          <a:p>
            <a:pPr algn="ctr" eaLnBrk="1" hangingPunct="1"/>
            <a:r>
              <a:rPr lang="en-US" altLang="en-US" sz="2000" dirty="0"/>
              <a:t>or rhombic or triangular</a:t>
            </a:r>
          </a:p>
          <a:p>
            <a:pPr algn="ctr" eaLnBrk="1" hangingPunct="1"/>
            <a:r>
              <a:rPr lang="en-US" altLang="en-US" sz="2000" dirty="0"/>
              <a:t>2 atoms per unit cell!</a:t>
            </a:r>
          </a:p>
        </p:txBody>
      </p:sp>
      <p:sp>
        <p:nvSpPr>
          <p:cNvPr id="2202661" name="Rectangle 37">
            <a:extLst>
              <a:ext uri="{FF2B5EF4-FFF2-40B4-BE49-F238E27FC236}">
                <a16:creationId xmlns:a16="http://schemas.microsoft.com/office/drawing/2014/main" id="{8E45CF1A-65A4-EE41-8354-6D2966429312}"/>
              </a:ext>
            </a:extLst>
          </p:cNvPr>
          <p:cNvSpPr>
            <a:spLocks noChangeArrowheads="1"/>
          </p:cNvSpPr>
          <p:nvPr/>
        </p:nvSpPr>
        <p:spPr bwMode="auto">
          <a:xfrm>
            <a:off x="1909763" y="3032126"/>
            <a:ext cx="2513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a:t>Parallelogrammic or </a:t>
            </a:r>
          </a:p>
          <a:p>
            <a:pPr algn="ctr" eaLnBrk="1" hangingPunct="1"/>
            <a:r>
              <a:rPr lang="en-US" altLang="en-US" sz="2000"/>
              <a:t>oblique</a:t>
            </a:r>
          </a:p>
        </p:txBody>
      </p:sp>
      <p:sp>
        <p:nvSpPr>
          <p:cNvPr id="16" name="Text Box 4">
            <a:extLst>
              <a:ext uri="{FF2B5EF4-FFF2-40B4-BE49-F238E27FC236}">
                <a16:creationId xmlns:a16="http://schemas.microsoft.com/office/drawing/2014/main" id="{90D590B4-369E-9C4F-A4BC-04AE8EF75F7E}"/>
              </a:ext>
            </a:extLst>
          </p:cNvPr>
          <p:cNvSpPr txBox="1">
            <a:spLocks noChangeArrowheads="1"/>
          </p:cNvSpPr>
          <p:nvPr/>
        </p:nvSpPr>
        <p:spPr bwMode="auto">
          <a:xfrm>
            <a:off x="1881358" y="6126320"/>
            <a:ext cx="8655994" cy="400110"/>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latin typeface="Comic Sans MS" panose="030F0902030302020204" pitchFamily="66" charset="0"/>
              </a:rPr>
              <a:t>Can construct all periodic 2D lattices from these basis sets</a:t>
            </a:r>
          </a:p>
        </p:txBody>
      </p:sp>
    </p:spTree>
    <p:extLst>
      <p:ext uri="{BB962C8B-B14F-4D97-AF65-F5344CB8AC3E}">
        <p14:creationId xmlns:p14="http://schemas.microsoft.com/office/powerpoint/2010/main" val="1175507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2"/>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3"/>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8891656" y="3901173"/>
            <a:ext cx="1924495" cy="479417"/>
          </a:xfrm>
          <a:prstGeom prst="leftArrow">
            <a:avLst>
              <a:gd name="adj1" fmla="val 50000"/>
              <a:gd name="adj2" fmla="val 82915"/>
            </a:avLst>
          </a:prstGeom>
          <a:blipFill dpi="0" rotWithShape="1">
            <a:blip r:embed="rId4">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22" name="Picture 27" descr="800px-2d-bravais">
            <a:extLst>
              <a:ext uri="{FF2B5EF4-FFF2-40B4-BE49-F238E27FC236}">
                <a16:creationId xmlns:a16="http://schemas.microsoft.com/office/drawing/2014/main" id="{2D34D28E-065F-7740-91D7-F848943BD1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2729" t="50000" r="54086" b="-288"/>
          <a:stretch>
            <a:fillRect/>
          </a:stretch>
        </p:blipFill>
        <p:spPr bwMode="auto">
          <a:xfrm>
            <a:off x="5351457" y="3850156"/>
            <a:ext cx="995777" cy="86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9" descr="800px-2d-bravais">
            <a:extLst>
              <a:ext uri="{FF2B5EF4-FFF2-40B4-BE49-F238E27FC236}">
                <a16:creationId xmlns:a16="http://schemas.microsoft.com/office/drawing/2014/main" id="{17D66210-E364-5C42-9193-536C7CA8CB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69545" b="50000"/>
          <a:stretch>
            <a:fillRect/>
          </a:stretch>
        </p:blipFill>
        <p:spPr bwMode="auto">
          <a:xfrm>
            <a:off x="4882634" y="3119842"/>
            <a:ext cx="913856" cy="86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0" descr="800px-2d-bravais">
            <a:extLst>
              <a:ext uri="{FF2B5EF4-FFF2-40B4-BE49-F238E27FC236}">
                <a16:creationId xmlns:a16="http://schemas.microsoft.com/office/drawing/2014/main" id="{FEC7A214-96AF-F64C-B03F-0ECFB8FEDE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2356" r="38313" b="50000"/>
          <a:stretch>
            <a:fillRect/>
          </a:stretch>
        </p:blipFill>
        <p:spPr bwMode="auto">
          <a:xfrm>
            <a:off x="5934011" y="3109630"/>
            <a:ext cx="880092" cy="86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31" descr="800px-2d-bravais">
            <a:extLst>
              <a:ext uri="{FF2B5EF4-FFF2-40B4-BE49-F238E27FC236}">
                <a16:creationId xmlns:a16="http://schemas.microsoft.com/office/drawing/2014/main" id="{4B3A9EA7-FF86-DE45-840E-87B5D43F1E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8419" b="50000"/>
          <a:stretch>
            <a:fillRect/>
          </a:stretch>
        </p:blipFill>
        <p:spPr bwMode="auto">
          <a:xfrm>
            <a:off x="6866959" y="3109630"/>
            <a:ext cx="947622" cy="86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2" descr="800px-2d-bravais">
            <a:extLst>
              <a:ext uri="{FF2B5EF4-FFF2-40B4-BE49-F238E27FC236}">
                <a16:creationId xmlns:a16="http://schemas.microsoft.com/office/drawing/2014/main" id="{78E7D2C2-DE68-184F-8449-CC3D05E53E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0009" t="50000" r="19960" b="-288"/>
          <a:stretch>
            <a:fillRect/>
          </a:stretch>
        </p:blipFill>
        <p:spPr bwMode="auto">
          <a:xfrm>
            <a:off x="6246294" y="3723822"/>
            <a:ext cx="901125" cy="86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Object 22">
            <a:extLst>
              <a:ext uri="{FF2B5EF4-FFF2-40B4-BE49-F238E27FC236}">
                <a16:creationId xmlns:a16="http://schemas.microsoft.com/office/drawing/2014/main" id="{77DCE0DF-1CD1-A14F-B0ED-0333FBE331A2}"/>
              </a:ext>
            </a:extLst>
          </p:cNvPr>
          <p:cNvGraphicFramePr>
            <a:graphicFrameLocks noChangeAspect="1"/>
          </p:cNvGraphicFramePr>
          <p:nvPr>
            <p:extLst>
              <p:ext uri="{D42A27DB-BD31-4B8C-83A1-F6EECF244321}">
                <p14:modId xmlns:p14="http://schemas.microsoft.com/office/powerpoint/2010/main" val="4185294315"/>
              </p:ext>
            </p:extLst>
          </p:nvPr>
        </p:nvGraphicFramePr>
        <p:xfrm>
          <a:off x="7990386" y="3555132"/>
          <a:ext cx="762000" cy="885825"/>
        </p:xfrm>
        <a:graphic>
          <a:graphicData uri="http://schemas.openxmlformats.org/presentationml/2006/ole">
            <mc:AlternateContent xmlns:mc="http://schemas.openxmlformats.org/markup-compatibility/2006">
              <mc:Choice xmlns:v="urn:schemas-microsoft-com:vml" Requires="v">
                <p:oleObj name="Bitmap Image" r:id="rId6" imgW="1016000" imgH="1181100" progId="PBrush">
                  <p:embed/>
                </p:oleObj>
              </mc:Choice>
              <mc:Fallback>
                <p:oleObj name="Bitmap Image" r:id="rId6" imgW="1016000" imgH="1181100" progId="PBrush">
                  <p:embed/>
                  <p:pic>
                    <p:nvPicPr>
                      <p:cNvPr id="35906" name="Object 22">
                        <a:extLst>
                          <a:ext uri="{FF2B5EF4-FFF2-40B4-BE49-F238E27FC236}">
                            <a16:creationId xmlns:a16="http://schemas.microsoft.com/office/drawing/2014/main" id="{7A04E3F3-4FD1-6040-B69A-9CA8C6E9AA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90386" y="3555132"/>
                        <a:ext cx="7620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98034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859BD264-377A-4142-BF37-734D6DCF734D}"/>
              </a:ext>
            </a:extLst>
          </p:cNvPr>
          <p:cNvSpPr>
            <a:spLocks noGrp="1"/>
          </p:cNvSpPr>
          <p:nvPr>
            <p:ph type="title"/>
          </p:nvPr>
        </p:nvSpPr>
        <p:spPr/>
        <p:txBody>
          <a:bodyPr/>
          <a:lstStyle/>
          <a:p>
            <a:pPr eaLnBrk="1" hangingPunct="1"/>
            <a:r>
              <a:rPr lang="en-US" altLang="en-US">
                <a:ea typeface="ＭＳ Ｐゴシック" panose="020B0600070205080204" pitchFamily="34" charset="-128"/>
              </a:rPr>
              <a:t>Bravais lattice in 3D (14-types)</a:t>
            </a:r>
          </a:p>
        </p:txBody>
      </p:sp>
      <p:graphicFrame>
        <p:nvGraphicFramePr>
          <p:cNvPr id="20" name="Table 19">
            <a:extLst>
              <a:ext uri="{FF2B5EF4-FFF2-40B4-BE49-F238E27FC236}">
                <a16:creationId xmlns:a16="http://schemas.microsoft.com/office/drawing/2014/main" id="{4F59F3CC-7AE4-E940-87E8-ED88428CCBE7}"/>
              </a:ext>
            </a:extLst>
          </p:cNvPr>
          <p:cNvGraphicFramePr>
            <a:graphicFrameLocks noGrp="1"/>
          </p:cNvGraphicFramePr>
          <p:nvPr>
            <p:extLst>
              <p:ext uri="{D42A27DB-BD31-4B8C-83A1-F6EECF244321}">
                <p14:modId xmlns:p14="http://schemas.microsoft.com/office/powerpoint/2010/main" val="230843223"/>
              </p:ext>
            </p:extLst>
          </p:nvPr>
        </p:nvGraphicFramePr>
        <p:xfrm>
          <a:off x="1701801" y="1112124"/>
          <a:ext cx="8801101" cy="5557838"/>
        </p:xfrm>
        <a:graphic>
          <a:graphicData uri="http://schemas.openxmlformats.org/drawingml/2006/table">
            <a:tbl>
              <a:tblPr/>
              <a:tblGrid>
                <a:gridCol w="325200">
                  <a:extLst>
                    <a:ext uri="{9D8B030D-6E8A-4147-A177-3AD203B41FA5}">
                      <a16:colId xmlns:a16="http://schemas.microsoft.com/office/drawing/2014/main" val="20000"/>
                    </a:ext>
                  </a:extLst>
                </a:gridCol>
                <a:gridCol w="1135300">
                  <a:extLst>
                    <a:ext uri="{9D8B030D-6E8A-4147-A177-3AD203B41FA5}">
                      <a16:colId xmlns:a16="http://schemas.microsoft.com/office/drawing/2014/main" val="20001"/>
                    </a:ext>
                  </a:extLst>
                </a:gridCol>
                <a:gridCol w="9525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2827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422400">
                  <a:extLst>
                    <a:ext uri="{9D8B030D-6E8A-4147-A177-3AD203B41FA5}">
                      <a16:colId xmlns:a16="http://schemas.microsoft.com/office/drawing/2014/main" val="20006"/>
                    </a:ext>
                  </a:extLst>
                </a:gridCol>
                <a:gridCol w="1168401">
                  <a:extLst>
                    <a:ext uri="{9D8B030D-6E8A-4147-A177-3AD203B41FA5}">
                      <a16:colId xmlns:a16="http://schemas.microsoft.com/office/drawing/2014/main" val="20007"/>
                    </a:ext>
                  </a:extLst>
                </a:gridCol>
              </a:tblGrid>
              <a:tr h="308323">
                <a:tc>
                  <a:txBody>
                    <a:bodyPr/>
                    <a:lstStyle/>
                    <a:p>
                      <a:pPr marL="0" marR="0" algn="ctr">
                        <a:lnSpc>
                          <a:spcPts val="1560"/>
                        </a:lnSpc>
                        <a:spcBef>
                          <a:spcPts val="0"/>
                        </a:spcBef>
                        <a:spcAft>
                          <a:spcPts val="900"/>
                        </a:spcAft>
                      </a:pPr>
                      <a:endParaRPr lang="en-US" sz="1800" b="1"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Times New Roman"/>
                          <a:cs typeface="Times New Roman"/>
                        </a:rPr>
                        <a:t>Triclinic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Calibri"/>
                          <a:cs typeface="Times New Roman"/>
                        </a:rPr>
                        <a:t>Cubic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latin typeface="Calibri"/>
                          <a:ea typeface="Calibri"/>
                          <a:cs typeface="Times New Roman"/>
                        </a:rPr>
                        <a:t>Tetragonal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err="1">
                          <a:solidFill>
                            <a:srgbClr val="606060"/>
                          </a:solidFill>
                          <a:latin typeface="Calibri"/>
                          <a:ea typeface="Calibri"/>
                          <a:cs typeface="Times New Roman"/>
                        </a:rPr>
                        <a:t>Orthorobmic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err="1">
                          <a:solidFill>
                            <a:srgbClr val="606060"/>
                          </a:solidFill>
                          <a:latin typeface="Calibri"/>
                          <a:ea typeface="Times New Roman"/>
                          <a:cs typeface="Times New Roman"/>
                        </a:rPr>
                        <a:t>Rhombohedral</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Times New Roman"/>
                          <a:cs typeface="Times New Roman"/>
                        </a:rPr>
                        <a:t>Hexagonal</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Calibri"/>
                          <a:cs typeface="Times New Roman"/>
                        </a:rPr>
                        <a:t>Monoclinic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57423">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r>
                        <a:rPr lang="en-US" sz="1800" b="1" dirty="0">
                          <a:solidFill>
                            <a:srgbClr val="606060"/>
                          </a:solidFill>
                          <a:latin typeface="Calibri"/>
                          <a:ea typeface="Times New Roman"/>
                          <a:cs typeface="Times New Roman"/>
                        </a:rPr>
                        <a:t>P</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endParaRPr lang="en-US" sz="1100" dirty="0">
                        <a:latin typeface="Calibri"/>
                        <a:ea typeface="Calibri"/>
                        <a:cs typeface="Times New Roman"/>
                      </a:endParaRPr>
                    </a:p>
                    <a:p>
                      <a:pPr marL="0" marR="0" algn="ctr">
                        <a:lnSpc>
                          <a:spcPts val="1560"/>
                        </a:lnSpc>
                        <a:spcBef>
                          <a:spcPts val="0"/>
                        </a:spcBef>
                        <a:spcAft>
                          <a:spcPts val="90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23053">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ctr">
                        <a:lnSpc>
                          <a:spcPts val="1560"/>
                        </a:lnSpc>
                        <a:spcBef>
                          <a:spcPts val="0"/>
                        </a:spcBef>
                        <a:spcAft>
                          <a:spcPts val="900"/>
                        </a:spcAft>
                      </a:pPr>
                      <a:r>
                        <a:rPr lang="en-US" sz="1800" b="1" dirty="0">
                          <a:solidFill>
                            <a:srgbClr val="606060"/>
                          </a:solidFill>
                          <a:latin typeface="Calibri"/>
                          <a:ea typeface="Calibri"/>
                          <a:cs typeface="Times New Roman"/>
                        </a:rPr>
                        <a:t>I</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31506">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ctr">
                        <a:lnSpc>
                          <a:spcPts val="1560"/>
                        </a:lnSpc>
                        <a:spcBef>
                          <a:spcPts val="0"/>
                        </a:spcBef>
                        <a:spcAft>
                          <a:spcPts val="900"/>
                        </a:spcAft>
                      </a:pPr>
                      <a:r>
                        <a:rPr lang="en-US" sz="1800" b="1" dirty="0">
                          <a:solidFill>
                            <a:srgbClr val="606060"/>
                          </a:solidFill>
                          <a:latin typeface="Calibri"/>
                          <a:ea typeface="Calibri"/>
                          <a:cs typeface="Times New Roman"/>
                        </a:rPr>
                        <a:t>F</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37533">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ctr">
                        <a:lnSpc>
                          <a:spcPts val="1560"/>
                        </a:lnSpc>
                        <a:spcBef>
                          <a:spcPts val="0"/>
                        </a:spcBef>
                        <a:spcAft>
                          <a:spcPts val="900"/>
                        </a:spcAft>
                      </a:pPr>
                      <a:r>
                        <a:rPr lang="en-US" sz="1800" b="1" dirty="0">
                          <a:solidFill>
                            <a:srgbClr val="606060"/>
                          </a:solidFill>
                          <a:latin typeface="Calibri"/>
                          <a:ea typeface="Calibri"/>
                          <a:cs typeface="Times New Roman"/>
                        </a:rPr>
                        <a:t>C</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2152475" name="Object 27">
            <a:extLst>
              <a:ext uri="{FF2B5EF4-FFF2-40B4-BE49-F238E27FC236}">
                <a16:creationId xmlns:a16="http://schemas.microsoft.com/office/drawing/2014/main" id="{FB2C9C77-08DB-FF43-B8F7-209A294DB0D2}"/>
              </a:ext>
            </a:extLst>
          </p:cNvPr>
          <p:cNvGraphicFramePr>
            <a:graphicFrameLocks noChangeAspect="1"/>
          </p:cNvGraphicFramePr>
          <p:nvPr>
            <p:extLst>
              <p:ext uri="{D42A27DB-BD31-4B8C-83A1-F6EECF244321}">
                <p14:modId xmlns:p14="http://schemas.microsoft.com/office/powerpoint/2010/main" val="3931614145"/>
              </p:ext>
            </p:extLst>
          </p:nvPr>
        </p:nvGraphicFramePr>
        <p:xfrm>
          <a:off x="9602789" y="1491537"/>
          <a:ext cx="752475" cy="1181100"/>
        </p:xfrm>
        <a:graphic>
          <a:graphicData uri="http://schemas.openxmlformats.org/presentationml/2006/ole">
            <mc:AlternateContent xmlns:mc="http://schemas.openxmlformats.org/markup-compatibility/2006">
              <mc:Choice xmlns:v="urn:schemas-microsoft-com:vml" Requires="v">
                <p:oleObj name="Bitmap Image" r:id="rId2" imgW="1003300" imgH="1574800" progId="PBrush">
                  <p:embed/>
                </p:oleObj>
              </mc:Choice>
              <mc:Fallback>
                <p:oleObj name="Bitmap Image" r:id="rId2" imgW="1003300" imgH="1574800" progId="PBrush">
                  <p:embed/>
                  <p:pic>
                    <p:nvPicPr>
                      <p:cNvPr id="2152475" name="Object 27">
                        <a:extLst>
                          <a:ext uri="{FF2B5EF4-FFF2-40B4-BE49-F238E27FC236}">
                            <a16:creationId xmlns:a16="http://schemas.microsoft.com/office/drawing/2014/main" id="{FB2C9C77-08DB-FF43-B8F7-209A294DB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2789" y="1491537"/>
                        <a:ext cx="75247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4" name="Object 26">
            <a:extLst>
              <a:ext uri="{FF2B5EF4-FFF2-40B4-BE49-F238E27FC236}">
                <a16:creationId xmlns:a16="http://schemas.microsoft.com/office/drawing/2014/main" id="{DC9F3072-A61D-A840-91BF-0B420C916589}"/>
              </a:ext>
            </a:extLst>
          </p:cNvPr>
          <p:cNvGraphicFramePr>
            <a:graphicFrameLocks noChangeAspect="1"/>
          </p:cNvGraphicFramePr>
          <p:nvPr>
            <p:extLst>
              <p:ext uri="{D42A27DB-BD31-4B8C-83A1-F6EECF244321}">
                <p14:modId xmlns:p14="http://schemas.microsoft.com/office/powerpoint/2010/main" val="1551342626"/>
              </p:ext>
            </p:extLst>
          </p:nvPr>
        </p:nvGraphicFramePr>
        <p:xfrm>
          <a:off x="5502275" y="1472488"/>
          <a:ext cx="762000" cy="1095375"/>
        </p:xfrm>
        <a:graphic>
          <a:graphicData uri="http://schemas.openxmlformats.org/presentationml/2006/ole">
            <mc:AlternateContent xmlns:mc="http://schemas.openxmlformats.org/markup-compatibility/2006">
              <mc:Choice xmlns:v="urn:schemas-microsoft-com:vml" Requires="v">
                <p:oleObj name="Bitmap Image" r:id="rId4" imgW="1016000" imgH="1460500" progId="PBrush">
                  <p:embed/>
                </p:oleObj>
              </mc:Choice>
              <mc:Fallback>
                <p:oleObj name="Bitmap Image" r:id="rId4" imgW="1016000" imgH="1460500" progId="PBrush">
                  <p:embed/>
                  <p:pic>
                    <p:nvPicPr>
                      <p:cNvPr id="2152474" name="Object 26">
                        <a:extLst>
                          <a:ext uri="{FF2B5EF4-FFF2-40B4-BE49-F238E27FC236}">
                            <a16:creationId xmlns:a16="http://schemas.microsoft.com/office/drawing/2014/main" id="{DC9F3072-A61D-A840-91BF-0B420C9165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2275" y="1472488"/>
                        <a:ext cx="7620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3" name="Object 25">
            <a:extLst>
              <a:ext uri="{FF2B5EF4-FFF2-40B4-BE49-F238E27FC236}">
                <a16:creationId xmlns:a16="http://schemas.microsoft.com/office/drawing/2014/main" id="{26092D34-DC3B-274C-8436-954C2623A466}"/>
              </a:ext>
            </a:extLst>
          </p:cNvPr>
          <p:cNvGraphicFramePr>
            <a:graphicFrameLocks noChangeAspect="1"/>
          </p:cNvGraphicFramePr>
          <p:nvPr>
            <p:extLst>
              <p:ext uri="{D42A27DB-BD31-4B8C-83A1-F6EECF244321}">
                <p14:modId xmlns:p14="http://schemas.microsoft.com/office/powerpoint/2010/main" val="1436688877"/>
              </p:ext>
            </p:extLst>
          </p:nvPr>
        </p:nvGraphicFramePr>
        <p:xfrm>
          <a:off x="4330701" y="1493125"/>
          <a:ext cx="715963" cy="1171575"/>
        </p:xfrm>
        <a:graphic>
          <a:graphicData uri="http://schemas.openxmlformats.org/presentationml/2006/ole">
            <mc:AlternateContent xmlns:mc="http://schemas.openxmlformats.org/markup-compatibility/2006">
              <mc:Choice xmlns:v="urn:schemas-microsoft-com:vml" Requires="v">
                <p:oleObj name="Bitmap Image" r:id="rId6" imgW="1016000" imgH="1663700" progId="PBrush">
                  <p:embed/>
                </p:oleObj>
              </mc:Choice>
              <mc:Fallback>
                <p:oleObj name="Bitmap Image" r:id="rId6" imgW="1016000" imgH="1663700" progId="PBrush">
                  <p:embed/>
                  <p:pic>
                    <p:nvPicPr>
                      <p:cNvPr id="2152473" name="Object 25">
                        <a:extLst>
                          <a:ext uri="{FF2B5EF4-FFF2-40B4-BE49-F238E27FC236}">
                            <a16:creationId xmlns:a16="http://schemas.microsoft.com/office/drawing/2014/main" id="{26092D34-DC3B-274C-8436-954C2623A4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0701" y="1493125"/>
                        <a:ext cx="715963"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2" name="Object 24">
            <a:extLst>
              <a:ext uri="{FF2B5EF4-FFF2-40B4-BE49-F238E27FC236}">
                <a16:creationId xmlns:a16="http://schemas.microsoft.com/office/drawing/2014/main" id="{A5AC59F8-A663-084B-A6F3-A58A06FA5F19}"/>
              </a:ext>
            </a:extLst>
          </p:cNvPr>
          <p:cNvGraphicFramePr>
            <a:graphicFrameLocks noChangeAspect="1"/>
          </p:cNvGraphicFramePr>
          <p:nvPr>
            <p:extLst>
              <p:ext uri="{D42A27DB-BD31-4B8C-83A1-F6EECF244321}">
                <p14:modId xmlns:p14="http://schemas.microsoft.com/office/powerpoint/2010/main" val="3302084454"/>
              </p:ext>
            </p:extLst>
          </p:nvPr>
        </p:nvGraphicFramePr>
        <p:xfrm>
          <a:off x="6845300" y="1547100"/>
          <a:ext cx="762000" cy="923925"/>
        </p:xfrm>
        <a:graphic>
          <a:graphicData uri="http://schemas.openxmlformats.org/presentationml/2006/ole">
            <mc:AlternateContent xmlns:mc="http://schemas.openxmlformats.org/markup-compatibility/2006">
              <mc:Choice xmlns:v="urn:schemas-microsoft-com:vml" Requires="v">
                <p:oleObj name="Bitmap Image" r:id="rId8" imgW="1016000" imgH="1231900" progId="PBrush">
                  <p:embed/>
                </p:oleObj>
              </mc:Choice>
              <mc:Fallback>
                <p:oleObj name="Bitmap Image" r:id="rId8" imgW="1016000" imgH="1231900" progId="PBrush">
                  <p:embed/>
                  <p:pic>
                    <p:nvPicPr>
                      <p:cNvPr id="2152472" name="Object 24">
                        <a:extLst>
                          <a:ext uri="{FF2B5EF4-FFF2-40B4-BE49-F238E27FC236}">
                            <a16:creationId xmlns:a16="http://schemas.microsoft.com/office/drawing/2014/main" id="{A5AC59F8-A663-084B-A6F3-A58A06FA5F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1547100"/>
                        <a:ext cx="76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1" name="Object 23">
            <a:extLst>
              <a:ext uri="{FF2B5EF4-FFF2-40B4-BE49-F238E27FC236}">
                <a16:creationId xmlns:a16="http://schemas.microsoft.com/office/drawing/2014/main" id="{5CCEEE07-31EF-524F-9024-BAE4227B2ED1}"/>
              </a:ext>
            </a:extLst>
          </p:cNvPr>
          <p:cNvGraphicFramePr>
            <a:graphicFrameLocks noChangeAspect="1"/>
          </p:cNvGraphicFramePr>
          <p:nvPr>
            <p:extLst>
              <p:ext uri="{D42A27DB-BD31-4B8C-83A1-F6EECF244321}">
                <p14:modId xmlns:p14="http://schemas.microsoft.com/office/powerpoint/2010/main" val="3095293671"/>
              </p:ext>
            </p:extLst>
          </p:nvPr>
        </p:nvGraphicFramePr>
        <p:xfrm>
          <a:off x="8229600" y="1458200"/>
          <a:ext cx="762000" cy="1019175"/>
        </p:xfrm>
        <a:graphic>
          <a:graphicData uri="http://schemas.openxmlformats.org/presentationml/2006/ole">
            <mc:AlternateContent xmlns:mc="http://schemas.openxmlformats.org/markup-compatibility/2006">
              <mc:Choice xmlns:v="urn:schemas-microsoft-com:vml" Requires="v">
                <p:oleObj name="Bitmap Image" r:id="rId10" imgW="1016000" imgH="1358900" progId="PBrush">
                  <p:embed/>
                </p:oleObj>
              </mc:Choice>
              <mc:Fallback>
                <p:oleObj name="Bitmap Image" r:id="rId10" imgW="1016000" imgH="1358900" progId="PBrush">
                  <p:embed/>
                  <p:pic>
                    <p:nvPicPr>
                      <p:cNvPr id="2152471" name="Object 23">
                        <a:extLst>
                          <a:ext uri="{FF2B5EF4-FFF2-40B4-BE49-F238E27FC236}">
                            <a16:creationId xmlns:a16="http://schemas.microsoft.com/office/drawing/2014/main" id="{5CCEEE07-31EF-524F-9024-BAE4227B2ED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9600" y="1458200"/>
                        <a:ext cx="762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5906" name="Object 22">
            <a:extLst>
              <a:ext uri="{FF2B5EF4-FFF2-40B4-BE49-F238E27FC236}">
                <a16:creationId xmlns:a16="http://schemas.microsoft.com/office/drawing/2014/main" id="{7A04E3F3-4FD1-6040-B69A-9CA8C6E9AAC9}"/>
              </a:ext>
            </a:extLst>
          </p:cNvPr>
          <p:cNvGraphicFramePr>
            <a:graphicFrameLocks noChangeAspect="1"/>
          </p:cNvGraphicFramePr>
          <p:nvPr>
            <p:extLst>
              <p:ext uri="{D42A27DB-BD31-4B8C-83A1-F6EECF244321}">
                <p14:modId xmlns:p14="http://schemas.microsoft.com/office/powerpoint/2010/main" val="901616064"/>
              </p:ext>
            </p:extLst>
          </p:nvPr>
        </p:nvGraphicFramePr>
        <p:xfrm>
          <a:off x="3273425" y="1655050"/>
          <a:ext cx="762000" cy="885825"/>
        </p:xfrm>
        <a:graphic>
          <a:graphicData uri="http://schemas.openxmlformats.org/presentationml/2006/ole">
            <mc:AlternateContent xmlns:mc="http://schemas.openxmlformats.org/markup-compatibility/2006">
              <mc:Choice xmlns:v="urn:schemas-microsoft-com:vml" Requires="v">
                <p:oleObj name="Bitmap Image" r:id="rId12" imgW="1016000" imgH="1181100" progId="PBrush">
                  <p:embed/>
                </p:oleObj>
              </mc:Choice>
              <mc:Fallback>
                <p:oleObj name="Bitmap Image" r:id="rId12" imgW="1016000" imgH="1181100" progId="PBrush">
                  <p:embed/>
                  <p:pic>
                    <p:nvPicPr>
                      <p:cNvPr id="35906" name="Object 22">
                        <a:extLst>
                          <a:ext uri="{FF2B5EF4-FFF2-40B4-BE49-F238E27FC236}">
                            <a16:creationId xmlns:a16="http://schemas.microsoft.com/office/drawing/2014/main" id="{7A04E3F3-4FD1-6040-B69A-9CA8C6E9AAC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73425" y="1655050"/>
                        <a:ext cx="7620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9" name="Object 21">
            <a:extLst>
              <a:ext uri="{FF2B5EF4-FFF2-40B4-BE49-F238E27FC236}">
                <a16:creationId xmlns:a16="http://schemas.microsoft.com/office/drawing/2014/main" id="{06C7B249-013C-4544-8024-5A8F078297EA}"/>
              </a:ext>
            </a:extLst>
          </p:cNvPr>
          <p:cNvGraphicFramePr>
            <a:graphicFrameLocks noChangeAspect="1"/>
          </p:cNvGraphicFramePr>
          <p:nvPr>
            <p:extLst>
              <p:ext uri="{D42A27DB-BD31-4B8C-83A1-F6EECF244321}">
                <p14:modId xmlns:p14="http://schemas.microsoft.com/office/powerpoint/2010/main" val="4771650"/>
              </p:ext>
            </p:extLst>
          </p:nvPr>
        </p:nvGraphicFramePr>
        <p:xfrm>
          <a:off x="9561513" y="5414250"/>
          <a:ext cx="742950" cy="1171575"/>
        </p:xfrm>
        <a:graphic>
          <a:graphicData uri="http://schemas.openxmlformats.org/presentationml/2006/ole">
            <mc:AlternateContent xmlns:mc="http://schemas.openxmlformats.org/markup-compatibility/2006">
              <mc:Choice xmlns:v="urn:schemas-microsoft-com:vml" Requires="v">
                <p:oleObj name="Bitmap Image" r:id="rId14" imgW="990600" imgH="1562100" progId="PBrush">
                  <p:embed/>
                </p:oleObj>
              </mc:Choice>
              <mc:Fallback>
                <p:oleObj name="Bitmap Image" r:id="rId14" imgW="990600" imgH="1562100" progId="PBrush">
                  <p:embed/>
                  <p:pic>
                    <p:nvPicPr>
                      <p:cNvPr id="2152469" name="Object 21">
                        <a:extLst>
                          <a:ext uri="{FF2B5EF4-FFF2-40B4-BE49-F238E27FC236}">
                            <a16:creationId xmlns:a16="http://schemas.microsoft.com/office/drawing/2014/main" id="{06C7B249-013C-4544-8024-5A8F078297E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561513" y="5414250"/>
                        <a:ext cx="7429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8" name="Object 20">
            <a:extLst>
              <a:ext uri="{FF2B5EF4-FFF2-40B4-BE49-F238E27FC236}">
                <a16:creationId xmlns:a16="http://schemas.microsoft.com/office/drawing/2014/main" id="{915E5EBE-0B62-BA48-8336-EF3CFFD874C1}"/>
              </a:ext>
            </a:extLst>
          </p:cNvPr>
          <p:cNvGraphicFramePr>
            <a:graphicFrameLocks noChangeAspect="1"/>
          </p:cNvGraphicFramePr>
          <p:nvPr>
            <p:extLst>
              <p:ext uri="{D42A27DB-BD31-4B8C-83A1-F6EECF244321}">
                <p14:modId xmlns:p14="http://schemas.microsoft.com/office/powerpoint/2010/main" val="455488328"/>
              </p:ext>
            </p:extLst>
          </p:nvPr>
        </p:nvGraphicFramePr>
        <p:xfrm>
          <a:off x="5473700" y="5446000"/>
          <a:ext cx="742950" cy="1076325"/>
        </p:xfrm>
        <a:graphic>
          <a:graphicData uri="http://schemas.openxmlformats.org/presentationml/2006/ole">
            <mc:AlternateContent xmlns:mc="http://schemas.openxmlformats.org/markup-compatibility/2006">
              <mc:Choice xmlns:v="urn:schemas-microsoft-com:vml" Requires="v">
                <p:oleObj name="Bitmap Image" r:id="rId16" imgW="990600" imgH="1435100" progId="PBrush">
                  <p:embed/>
                </p:oleObj>
              </mc:Choice>
              <mc:Fallback>
                <p:oleObj name="Bitmap Image" r:id="rId16" imgW="990600" imgH="1435100" progId="PBrush">
                  <p:embed/>
                  <p:pic>
                    <p:nvPicPr>
                      <p:cNvPr id="2152468" name="Object 20">
                        <a:extLst>
                          <a:ext uri="{FF2B5EF4-FFF2-40B4-BE49-F238E27FC236}">
                            <a16:creationId xmlns:a16="http://schemas.microsoft.com/office/drawing/2014/main" id="{915E5EBE-0B62-BA48-8336-EF3CFFD874C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73700" y="5446000"/>
                        <a:ext cx="7429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7" name="Object 19">
            <a:extLst>
              <a:ext uri="{FF2B5EF4-FFF2-40B4-BE49-F238E27FC236}">
                <a16:creationId xmlns:a16="http://schemas.microsoft.com/office/drawing/2014/main" id="{BCB53238-844E-664F-9646-C62CF403DEF5}"/>
              </a:ext>
            </a:extLst>
          </p:cNvPr>
          <p:cNvGraphicFramePr>
            <a:graphicFrameLocks noChangeAspect="1"/>
          </p:cNvGraphicFramePr>
          <p:nvPr>
            <p:extLst>
              <p:ext uri="{D42A27DB-BD31-4B8C-83A1-F6EECF244321}">
                <p14:modId xmlns:p14="http://schemas.microsoft.com/office/powerpoint/2010/main" val="4280215542"/>
              </p:ext>
            </p:extLst>
          </p:nvPr>
        </p:nvGraphicFramePr>
        <p:xfrm>
          <a:off x="3240088" y="2955212"/>
          <a:ext cx="762000" cy="895350"/>
        </p:xfrm>
        <a:graphic>
          <a:graphicData uri="http://schemas.openxmlformats.org/presentationml/2006/ole">
            <mc:AlternateContent xmlns:mc="http://schemas.openxmlformats.org/markup-compatibility/2006">
              <mc:Choice xmlns:v="urn:schemas-microsoft-com:vml" Requires="v">
                <p:oleObj name="Bitmap Image" r:id="rId18" imgW="1016000" imgH="1193800" progId="PBrush">
                  <p:embed/>
                </p:oleObj>
              </mc:Choice>
              <mc:Fallback>
                <p:oleObj name="Bitmap Image" r:id="rId18" imgW="1016000" imgH="1193800" progId="PBrush">
                  <p:embed/>
                  <p:pic>
                    <p:nvPicPr>
                      <p:cNvPr id="2152467" name="Object 19">
                        <a:extLst>
                          <a:ext uri="{FF2B5EF4-FFF2-40B4-BE49-F238E27FC236}">
                            <a16:creationId xmlns:a16="http://schemas.microsoft.com/office/drawing/2014/main" id="{BCB53238-844E-664F-9646-C62CF403DEF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40088" y="2955212"/>
                        <a:ext cx="7620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6" name="Object 18">
            <a:extLst>
              <a:ext uri="{FF2B5EF4-FFF2-40B4-BE49-F238E27FC236}">
                <a16:creationId xmlns:a16="http://schemas.microsoft.com/office/drawing/2014/main" id="{43C09F7E-1E39-9C4B-8C54-BAFCBC83E485}"/>
              </a:ext>
            </a:extLst>
          </p:cNvPr>
          <p:cNvGraphicFramePr>
            <a:graphicFrameLocks noChangeAspect="1"/>
          </p:cNvGraphicFramePr>
          <p:nvPr>
            <p:extLst>
              <p:ext uri="{D42A27DB-BD31-4B8C-83A1-F6EECF244321}">
                <p14:modId xmlns:p14="http://schemas.microsoft.com/office/powerpoint/2010/main" val="2070753220"/>
              </p:ext>
            </p:extLst>
          </p:nvPr>
        </p:nvGraphicFramePr>
        <p:xfrm>
          <a:off x="5461000" y="2804399"/>
          <a:ext cx="781050" cy="1104900"/>
        </p:xfrm>
        <a:graphic>
          <a:graphicData uri="http://schemas.openxmlformats.org/presentationml/2006/ole">
            <mc:AlternateContent xmlns:mc="http://schemas.openxmlformats.org/markup-compatibility/2006">
              <mc:Choice xmlns:v="urn:schemas-microsoft-com:vml" Requires="v">
                <p:oleObj name="Bitmap Image" r:id="rId20" imgW="1041400" imgH="1473200" progId="PBrush">
                  <p:embed/>
                </p:oleObj>
              </mc:Choice>
              <mc:Fallback>
                <p:oleObj name="Bitmap Image" r:id="rId20" imgW="1041400" imgH="1473200" progId="PBrush">
                  <p:embed/>
                  <p:pic>
                    <p:nvPicPr>
                      <p:cNvPr id="2152466" name="Object 18">
                        <a:extLst>
                          <a:ext uri="{FF2B5EF4-FFF2-40B4-BE49-F238E27FC236}">
                            <a16:creationId xmlns:a16="http://schemas.microsoft.com/office/drawing/2014/main" id="{43C09F7E-1E39-9C4B-8C54-BAFCBC83E485}"/>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461000" y="2804399"/>
                        <a:ext cx="7810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5" name="Object 17">
            <a:extLst>
              <a:ext uri="{FF2B5EF4-FFF2-40B4-BE49-F238E27FC236}">
                <a16:creationId xmlns:a16="http://schemas.microsoft.com/office/drawing/2014/main" id="{9452E676-A04C-3B43-9988-4B16F759EEB0}"/>
              </a:ext>
            </a:extLst>
          </p:cNvPr>
          <p:cNvGraphicFramePr>
            <a:graphicFrameLocks noChangeAspect="1"/>
          </p:cNvGraphicFramePr>
          <p:nvPr>
            <p:extLst>
              <p:ext uri="{D42A27DB-BD31-4B8C-83A1-F6EECF244321}">
                <p14:modId xmlns:p14="http://schemas.microsoft.com/office/powerpoint/2010/main" val="4160576535"/>
              </p:ext>
            </p:extLst>
          </p:nvPr>
        </p:nvGraphicFramePr>
        <p:xfrm>
          <a:off x="4281489" y="2725024"/>
          <a:ext cx="752475" cy="1257300"/>
        </p:xfrm>
        <a:graphic>
          <a:graphicData uri="http://schemas.openxmlformats.org/presentationml/2006/ole">
            <mc:AlternateContent xmlns:mc="http://schemas.openxmlformats.org/markup-compatibility/2006">
              <mc:Choice xmlns:v="urn:schemas-microsoft-com:vml" Requires="v">
                <p:oleObj name="Bitmap Image" r:id="rId22" imgW="1003300" imgH="1676400" progId="PBrush">
                  <p:embed/>
                </p:oleObj>
              </mc:Choice>
              <mc:Fallback>
                <p:oleObj name="Bitmap Image" r:id="rId22" imgW="1003300" imgH="1676400" progId="PBrush">
                  <p:embed/>
                  <p:pic>
                    <p:nvPicPr>
                      <p:cNvPr id="2152465" name="Object 17">
                        <a:extLst>
                          <a:ext uri="{FF2B5EF4-FFF2-40B4-BE49-F238E27FC236}">
                            <a16:creationId xmlns:a16="http://schemas.microsoft.com/office/drawing/2014/main" id="{9452E676-A04C-3B43-9988-4B16F759EEB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281489" y="2725024"/>
                        <a:ext cx="75247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4" name="Object 16">
            <a:extLst>
              <a:ext uri="{FF2B5EF4-FFF2-40B4-BE49-F238E27FC236}">
                <a16:creationId xmlns:a16="http://schemas.microsoft.com/office/drawing/2014/main" id="{D1828121-8A99-D747-9D46-69BCD428D41A}"/>
              </a:ext>
            </a:extLst>
          </p:cNvPr>
          <p:cNvGraphicFramePr>
            <a:graphicFrameLocks noChangeAspect="1"/>
          </p:cNvGraphicFramePr>
          <p:nvPr>
            <p:extLst>
              <p:ext uri="{D42A27DB-BD31-4B8C-83A1-F6EECF244321}">
                <p14:modId xmlns:p14="http://schemas.microsoft.com/office/powerpoint/2010/main" val="3929672709"/>
              </p:ext>
            </p:extLst>
          </p:nvPr>
        </p:nvGraphicFramePr>
        <p:xfrm>
          <a:off x="5489575" y="4099800"/>
          <a:ext cx="742950" cy="1095375"/>
        </p:xfrm>
        <a:graphic>
          <a:graphicData uri="http://schemas.openxmlformats.org/presentationml/2006/ole">
            <mc:AlternateContent xmlns:mc="http://schemas.openxmlformats.org/markup-compatibility/2006">
              <mc:Choice xmlns:v="urn:schemas-microsoft-com:vml" Requires="v">
                <p:oleObj name="Bitmap Image" r:id="rId24" imgW="990600" imgH="1460500" progId="PBrush">
                  <p:embed/>
                </p:oleObj>
              </mc:Choice>
              <mc:Fallback>
                <p:oleObj name="Bitmap Image" r:id="rId24" imgW="990600" imgH="1460500" progId="PBrush">
                  <p:embed/>
                  <p:pic>
                    <p:nvPicPr>
                      <p:cNvPr id="2152464" name="Object 16">
                        <a:extLst>
                          <a:ext uri="{FF2B5EF4-FFF2-40B4-BE49-F238E27FC236}">
                            <a16:creationId xmlns:a16="http://schemas.microsoft.com/office/drawing/2014/main" id="{D1828121-8A99-D747-9D46-69BCD428D41A}"/>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489575" y="4099800"/>
                        <a:ext cx="7429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3" name="Object 15">
            <a:extLst>
              <a:ext uri="{FF2B5EF4-FFF2-40B4-BE49-F238E27FC236}">
                <a16:creationId xmlns:a16="http://schemas.microsoft.com/office/drawing/2014/main" id="{C5F82A61-FD34-5F49-AD2B-44F53BEDD57A}"/>
              </a:ext>
            </a:extLst>
          </p:cNvPr>
          <p:cNvGraphicFramePr>
            <a:graphicFrameLocks noChangeAspect="1"/>
          </p:cNvGraphicFramePr>
          <p:nvPr>
            <p:extLst>
              <p:ext uri="{D42A27DB-BD31-4B8C-83A1-F6EECF244321}">
                <p14:modId xmlns:p14="http://schemas.microsoft.com/office/powerpoint/2010/main" val="3236628542"/>
              </p:ext>
            </p:extLst>
          </p:nvPr>
        </p:nvGraphicFramePr>
        <p:xfrm>
          <a:off x="3287714" y="4293474"/>
          <a:ext cx="771525" cy="895350"/>
        </p:xfrm>
        <a:graphic>
          <a:graphicData uri="http://schemas.openxmlformats.org/presentationml/2006/ole">
            <mc:AlternateContent xmlns:mc="http://schemas.openxmlformats.org/markup-compatibility/2006">
              <mc:Choice xmlns:v="urn:schemas-microsoft-com:vml" Requires="v">
                <p:oleObj name="Bitmap Image" r:id="rId26" imgW="1028700" imgH="1193800" progId="PBrush">
                  <p:embed/>
                </p:oleObj>
              </mc:Choice>
              <mc:Fallback>
                <p:oleObj name="Bitmap Image" r:id="rId26" imgW="1028700" imgH="1193800" progId="PBrush">
                  <p:embed/>
                  <p:pic>
                    <p:nvPicPr>
                      <p:cNvPr id="2152463" name="Object 15">
                        <a:extLst>
                          <a:ext uri="{FF2B5EF4-FFF2-40B4-BE49-F238E27FC236}">
                            <a16:creationId xmlns:a16="http://schemas.microsoft.com/office/drawing/2014/main" id="{C5F82A61-FD34-5F49-AD2B-44F53BEDD57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287714" y="4293474"/>
                        <a:ext cx="7715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Multiply 20">
            <a:extLst>
              <a:ext uri="{FF2B5EF4-FFF2-40B4-BE49-F238E27FC236}">
                <a16:creationId xmlns:a16="http://schemas.microsoft.com/office/drawing/2014/main" id="{A5A6A193-D022-374F-A81E-F3C6944AAE93}"/>
              </a:ext>
            </a:extLst>
          </p:cNvPr>
          <p:cNvSpPr/>
          <p:nvPr/>
        </p:nvSpPr>
        <p:spPr>
          <a:xfrm>
            <a:off x="4151313" y="4185525"/>
            <a:ext cx="1079500" cy="1031875"/>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35915" name="Line 90">
            <a:extLst>
              <a:ext uri="{FF2B5EF4-FFF2-40B4-BE49-F238E27FC236}">
                <a16:creationId xmlns:a16="http://schemas.microsoft.com/office/drawing/2014/main" id="{DBD78EA6-EA25-0846-9603-07BA46B2B840}"/>
              </a:ext>
            </a:extLst>
          </p:cNvPr>
          <p:cNvSpPr>
            <a:spLocks noChangeShapeType="1"/>
          </p:cNvSpPr>
          <p:nvPr/>
        </p:nvSpPr>
        <p:spPr bwMode="auto">
          <a:xfrm>
            <a:off x="1622425" y="980362"/>
            <a:ext cx="1081088"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916" name="Rectangle 91">
            <a:extLst>
              <a:ext uri="{FF2B5EF4-FFF2-40B4-BE49-F238E27FC236}">
                <a16:creationId xmlns:a16="http://schemas.microsoft.com/office/drawing/2014/main" id="{46F1D894-FC0B-7A45-93FD-EC70C06E798F}"/>
              </a:ext>
            </a:extLst>
          </p:cNvPr>
          <p:cNvSpPr>
            <a:spLocks noChangeArrowheads="1"/>
          </p:cNvSpPr>
          <p:nvPr/>
        </p:nvSpPr>
        <p:spPr bwMode="auto">
          <a:xfrm>
            <a:off x="2692400" y="740650"/>
            <a:ext cx="13208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Rotation</a:t>
            </a:r>
          </a:p>
        </p:txBody>
      </p:sp>
      <p:sp>
        <p:nvSpPr>
          <p:cNvPr id="35917" name="Line 92">
            <a:extLst>
              <a:ext uri="{FF2B5EF4-FFF2-40B4-BE49-F238E27FC236}">
                <a16:creationId xmlns:a16="http://schemas.microsoft.com/office/drawing/2014/main" id="{E82121AD-454F-4B48-9CF0-E9B047E4FE72}"/>
              </a:ext>
            </a:extLst>
          </p:cNvPr>
          <p:cNvSpPr>
            <a:spLocks noChangeShapeType="1"/>
          </p:cNvSpPr>
          <p:nvPr/>
        </p:nvSpPr>
        <p:spPr bwMode="auto">
          <a:xfrm>
            <a:off x="1633538" y="977187"/>
            <a:ext cx="0" cy="7620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918" name="Rectangle 93">
            <a:extLst>
              <a:ext uri="{FF2B5EF4-FFF2-40B4-BE49-F238E27FC236}">
                <a16:creationId xmlns:a16="http://schemas.microsoft.com/office/drawing/2014/main" id="{57E9D8A3-6BF5-9A45-ACE8-70CDC7FDEF3A}"/>
              </a:ext>
            </a:extLst>
          </p:cNvPr>
          <p:cNvSpPr>
            <a:spLocks noChangeArrowheads="1"/>
          </p:cNvSpPr>
          <p:nvPr/>
        </p:nvSpPr>
        <p:spPr bwMode="auto">
          <a:xfrm rot="5400000">
            <a:off x="1458120" y="1192294"/>
            <a:ext cx="862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points</a:t>
            </a:r>
          </a:p>
        </p:txBody>
      </p:sp>
      <p:sp>
        <p:nvSpPr>
          <p:cNvPr id="35919" name="Rectangle 94">
            <a:extLst>
              <a:ext uri="{FF2B5EF4-FFF2-40B4-BE49-F238E27FC236}">
                <a16:creationId xmlns:a16="http://schemas.microsoft.com/office/drawing/2014/main" id="{A08EAE9A-B809-A648-BB75-19D2846073F8}"/>
              </a:ext>
            </a:extLst>
          </p:cNvPr>
          <p:cNvSpPr>
            <a:spLocks noChangeArrowheads="1"/>
          </p:cNvSpPr>
          <p:nvPr/>
        </p:nvSpPr>
        <p:spPr bwMode="auto">
          <a:xfrm>
            <a:off x="1543050" y="2296400"/>
            <a:ext cx="1073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primitve</a:t>
            </a:r>
          </a:p>
        </p:txBody>
      </p:sp>
      <p:sp>
        <p:nvSpPr>
          <p:cNvPr id="2152543" name="Rectangle 95">
            <a:extLst>
              <a:ext uri="{FF2B5EF4-FFF2-40B4-BE49-F238E27FC236}">
                <a16:creationId xmlns:a16="http://schemas.microsoft.com/office/drawing/2014/main" id="{9EB46283-1487-8042-B6D4-46903ED4D6FC}"/>
              </a:ext>
            </a:extLst>
          </p:cNvPr>
          <p:cNvSpPr>
            <a:spLocks noChangeArrowheads="1"/>
          </p:cNvSpPr>
          <p:nvPr/>
        </p:nvSpPr>
        <p:spPr bwMode="auto">
          <a:xfrm>
            <a:off x="1524001" y="3591800"/>
            <a:ext cx="1820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Body centered</a:t>
            </a:r>
          </a:p>
        </p:txBody>
      </p:sp>
      <p:sp>
        <p:nvSpPr>
          <p:cNvPr id="2152544" name="Rectangle 96">
            <a:extLst>
              <a:ext uri="{FF2B5EF4-FFF2-40B4-BE49-F238E27FC236}">
                <a16:creationId xmlns:a16="http://schemas.microsoft.com/office/drawing/2014/main" id="{9340339C-1FA8-B04E-8C00-D03B6029A3E1}"/>
              </a:ext>
            </a:extLst>
          </p:cNvPr>
          <p:cNvSpPr>
            <a:spLocks noChangeArrowheads="1"/>
          </p:cNvSpPr>
          <p:nvPr/>
        </p:nvSpPr>
        <p:spPr bwMode="auto">
          <a:xfrm>
            <a:off x="1524001" y="4923713"/>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Face centered</a:t>
            </a:r>
          </a:p>
        </p:txBody>
      </p:sp>
      <p:sp>
        <p:nvSpPr>
          <p:cNvPr id="2152545" name="Rectangle 97">
            <a:extLst>
              <a:ext uri="{FF2B5EF4-FFF2-40B4-BE49-F238E27FC236}">
                <a16:creationId xmlns:a16="http://schemas.microsoft.com/office/drawing/2014/main" id="{E4E2B4A3-0748-574E-A68A-E15E4493C23A}"/>
              </a:ext>
            </a:extLst>
          </p:cNvPr>
          <p:cNvSpPr>
            <a:spLocks noChangeArrowheads="1"/>
          </p:cNvSpPr>
          <p:nvPr/>
        </p:nvSpPr>
        <p:spPr bwMode="auto">
          <a:xfrm>
            <a:off x="1524001" y="6269913"/>
            <a:ext cx="2498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Single face centered</a:t>
            </a:r>
          </a:p>
        </p:txBody>
      </p:sp>
      <p:grpSp>
        <p:nvGrpSpPr>
          <p:cNvPr id="4" name="Group 3">
            <a:extLst>
              <a:ext uri="{FF2B5EF4-FFF2-40B4-BE49-F238E27FC236}">
                <a16:creationId xmlns:a16="http://schemas.microsoft.com/office/drawing/2014/main" id="{6DA1D601-D643-F440-850E-B68172C1C70B}"/>
              </a:ext>
            </a:extLst>
          </p:cNvPr>
          <p:cNvGrpSpPr/>
          <p:nvPr/>
        </p:nvGrpSpPr>
        <p:grpSpPr>
          <a:xfrm>
            <a:off x="2186105" y="1567127"/>
            <a:ext cx="796809" cy="985295"/>
            <a:chOff x="662104" y="1404327"/>
            <a:chExt cx="796809" cy="985295"/>
          </a:xfrm>
        </p:grpSpPr>
        <p:pic>
          <p:nvPicPr>
            <p:cNvPr id="3" name="Picture 2" descr="A picture containing object, clock&#10;&#10;Description automatically generated">
              <a:extLst>
                <a:ext uri="{FF2B5EF4-FFF2-40B4-BE49-F238E27FC236}">
                  <a16:creationId xmlns:a16="http://schemas.microsoft.com/office/drawing/2014/main" id="{4A990DD7-CCB3-914F-95DF-972E420B53E4}"/>
                </a:ext>
              </a:extLst>
            </p:cNvPr>
            <p:cNvPicPr>
              <a:picLocks noChangeAspect="1"/>
            </p:cNvPicPr>
            <p:nvPr/>
          </p:nvPicPr>
          <p:blipFill>
            <a:blip r:embed="rId28" cstate="hqprint">
              <a:extLst>
                <a:ext uri="{28A0092B-C50C-407E-A947-70E740481C1C}">
                  <a14:useLocalDpi xmlns:a14="http://schemas.microsoft.com/office/drawing/2010/main" val="0"/>
                </a:ext>
              </a:extLst>
            </a:blip>
            <a:stretch>
              <a:fillRect/>
            </a:stretch>
          </p:blipFill>
          <p:spPr>
            <a:xfrm>
              <a:off x="662104" y="1508750"/>
              <a:ext cx="762000" cy="880872"/>
            </a:xfrm>
            <a:prstGeom prst="rect">
              <a:avLst/>
            </a:prstGeom>
          </p:spPr>
        </p:pic>
        <p:pic>
          <p:nvPicPr>
            <p:cNvPr id="30" name="Picture 29">
              <a:extLst>
                <a:ext uri="{FF2B5EF4-FFF2-40B4-BE49-F238E27FC236}">
                  <a16:creationId xmlns:a16="http://schemas.microsoft.com/office/drawing/2014/main" id="{DBEB7831-3BD2-BA42-9325-BE562F13297D}"/>
                </a:ext>
              </a:extLst>
            </p:cNvPr>
            <p:cNvPicPr>
              <a:picLocks noChangeAspect="1"/>
            </p:cNvPicPr>
            <p:nvPr/>
          </p:nvPicPr>
          <p:blipFill rotWithShape="1">
            <a:blip r:embed="rId29"/>
            <a:srcRect b="84074"/>
            <a:stretch/>
          </p:blipFill>
          <p:spPr>
            <a:xfrm>
              <a:off x="709613" y="1404327"/>
              <a:ext cx="749300" cy="143610"/>
            </a:xfrm>
            <a:prstGeom prst="rect">
              <a:avLst/>
            </a:prstGeom>
          </p:spPr>
        </p:pic>
      </p:grpSp>
    </p:spTree>
    <p:extLst>
      <p:ext uri="{BB962C8B-B14F-4D97-AF65-F5344CB8AC3E}">
        <p14:creationId xmlns:p14="http://schemas.microsoft.com/office/powerpoint/2010/main" val="390709539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24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24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24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15247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2152471"/>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52543"/>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152467"/>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15246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152465"/>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2152464"/>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152544"/>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152463"/>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2152469"/>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152468"/>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152545"/>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nodeType="clickEffect">
                                  <p:stCondLst>
                                    <p:cond delay="0"/>
                                  </p:stCondLst>
                                  <p:childTnLst>
                                    <p:set>
                                      <p:cBhvr>
                                        <p:cTn id="57" dur="1" fill="hold">
                                          <p:stCondLst>
                                            <p:cond delay="0"/>
                                          </p:stCondLst>
                                        </p:cTn>
                                        <p:tgtEl>
                                          <p:spTgt spid="21"/>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543" grpId="0"/>
      <p:bldP spid="2152544" grpId="0"/>
      <p:bldP spid="215254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859BD264-377A-4142-BF37-734D6DCF734D}"/>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 in 3D (14-types)</a:t>
            </a:r>
          </a:p>
        </p:txBody>
      </p:sp>
      <p:graphicFrame>
        <p:nvGraphicFramePr>
          <p:cNvPr id="20" name="Table 19">
            <a:extLst>
              <a:ext uri="{FF2B5EF4-FFF2-40B4-BE49-F238E27FC236}">
                <a16:creationId xmlns:a16="http://schemas.microsoft.com/office/drawing/2014/main" id="{4F59F3CC-7AE4-E940-87E8-ED88428CCBE7}"/>
              </a:ext>
            </a:extLst>
          </p:cNvPr>
          <p:cNvGraphicFramePr>
            <a:graphicFrameLocks noGrp="1"/>
          </p:cNvGraphicFramePr>
          <p:nvPr>
            <p:extLst>
              <p:ext uri="{D42A27DB-BD31-4B8C-83A1-F6EECF244321}">
                <p14:modId xmlns:p14="http://schemas.microsoft.com/office/powerpoint/2010/main" val="3283489664"/>
              </p:ext>
            </p:extLst>
          </p:nvPr>
        </p:nvGraphicFramePr>
        <p:xfrm>
          <a:off x="1701801" y="1112124"/>
          <a:ext cx="8801101" cy="5557838"/>
        </p:xfrm>
        <a:graphic>
          <a:graphicData uri="http://schemas.openxmlformats.org/drawingml/2006/table">
            <a:tbl>
              <a:tblPr/>
              <a:tblGrid>
                <a:gridCol w="325200">
                  <a:extLst>
                    <a:ext uri="{9D8B030D-6E8A-4147-A177-3AD203B41FA5}">
                      <a16:colId xmlns:a16="http://schemas.microsoft.com/office/drawing/2014/main" val="20000"/>
                    </a:ext>
                  </a:extLst>
                </a:gridCol>
                <a:gridCol w="1135300">
                  <a:extLst>
                    <a:ext uri="{9D8B030D-6E8A-4147-A177-3AD203B41FA5}">
                      <a16:colId xmlns:a16="http://schemas.microsoft.com/office/drawing/2014/main" val="20001"/>
                    </a:ext>
                  </a:extLst>
                </a:gridCol>
                <a:gridCol w="9525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2827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422400">
                  <a:extLst>
                    <a:ext uri="{9D8B030D-6E8A-4147-A177-3AD203B41FA5}">
                      <a16:colId xmlns:a16="http://schemas.microsoft.com/office/drawing/2014/main" val="20006"/>
                    </a:ext>
                  </a:extLst>
                </a:gridCol>
                <a:gridCol w="1168401">
                  <a:extLst>
                    <a:ext uri="{9D8B030D-6E8A-4147-A177-3AD203B41FA5}">
                      <a16:colId xmlns:a16="http://schemas.microsoft.com/office/drawing/2014/main" val="20007"/>
                    </a:ext>
                  </a:extLst>
                </a:gridCol>
              </a:tblGrid>
              <a:tr h="308323">
                <a:tc>
                  <a:txBody>
                    <a:bodyPr/>
                    <a:lstStyle/>
                    <a:p>
                      <a:pPr marL="0" marR="0" algn="ctr">
                        <a:lnSpc>
                          <a:spcPts val="1560"/>
                        </a:lnSpc>
                        <a:spcBef>
                          <a:spcPts val="0"/>
                        </a:spcBef>
                        <a:spcAft>
                          <a:spcPts val="900"/>
                        </a:spcAft>
                      </a:pPr>
                      <a:endParaRPr lang="en-US" sz="1800" b="1"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Times New Roman"/>
                          <a:cs typeface="Times New Roman"/>
                        </a:rPr>
                        <a:t>Triclinic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Calibri"/>
                          <a:cs typeface="Times New Roman"/>
                        </a:rPr>
                        <a:t>Cubic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latin typeface="Calibri"/>
                          <a:ea typeface="Calibri"/>
                          <a:cs typeface="Times New Roman"/>
                        </a:rPr>
                        <a:t>Tetragonal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err="1">
                          <a:solidFill>
                            <a:srgbClr val="606060"/>
                          </a:solidFill>
                          <a:latin typeface="Calibri"/>
                          <a:ea typeface="Calibri"/>
                          <a:cs typeface="Times New Roman"/>
                        </a:rPr>
                        <a:t>Orthorobmic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err="1">
                          <a:solidFill>
                            <a:srgbClr val="606060"/>
                          </a:solidFill>
                          <a:latin typeface="Calibri"/>
                          <a:ea typeface="Times New Roman"/>
                          <a:cs typeface="Times New Roman"/>
                        </a:rPr>
                        <a:t>Rhombohedral</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Times New Roman"/>
                          <a:cs typeface="Times New Roman"/>
                        </a:rPr>
                        <a:t>Hexagonal</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r>
                        <a:rPr lang="en-US" sz="1300" b="1" dirty="0">
                          <a:solidFill>
                            <a:srgbClr val="606060"/>
                          </a:solidFill>
                          <a:latin typeface="Calibri"/>
                          <a:ea typeface="Calibri"/>
                          <a:cs typeface="Times New Roman"/>
                        </a:rPr>
                        <a:t>Monoclinic</a:t>
                      </a:r>
                      <a:endParaRPr lang="en-US" sz="13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57423">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r>
                        <a:rPr lang="en-US" sz="1800" b="1" dirty="0">
                          <a:solidFill>
                            <a:srgbClr val="606060"/>
                          </a:solidFill>
                          <a:latin typeface="Calibri"/>
                          <a:ea typeface="Times New Roman"/>
                          <a:cs typeface="Times New Roman"/>
                        </a:rPr>
                        <a:t>P</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560"/>
                        </a:lnSpc>
                        <a:spcBef>
                          <a:spcPts val="0"/>
                        </a:spcBef>
                        <a:spcAft>
                          <a:spcPts val="900"/>
                        </a:spcAft>
                      </a:pPr>
                      <a:endParaRPr lang="en-US" sz="1100" dirty="0">
                        <a:latin typeface="Calibri"/>
                        <a:ea typeface="Calibri"/>
                        <a:cs typeface="Times New Roman"/>
                      </a:endParaRPr>
                    </a:p>
                    <a:p>
                      <a:pPr marL="0" marR="0" algn="ctr">
                        <a:lnSpc>
                          <a:spcPts val="1560"/>
                        </a:lnSpc>
                        <a:spcBef>
                          <a:spcPts val="0"/>
                        </a:spcBef>
                        <a:spcAft>
                          <a:spcPts val="90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23053">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ctr">
                        <a:lnSpc>
                          <a:spcPts val="1560"/>
                        </a:lnSpc>
                        <a:spcBef>
                          <a:spcPts val="0"/>
                        </a:spcBef>
                        <a:spcAft>
                          <a:spcPts val="900"/>
                        </a:spcAft>
                      </a:pPr>
                      <a:r>
                        <a:rPr lang="en-US" sz="1800" b="1" dirty="0">
                          <a:solidFill>
                            <a:srgbClr val="606060"/>
                          </a:solidFill>
                          <a:latin typeface="Calibri"/>
                          <a:ea typeface="Calibri"/>
                          <a:cs typeface="Times New Roman"/>
                        </a:rPr>
                        <a:t>I</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31506">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ctr">
                        <a:lnSpc>
                          <a:spcPts val="1560"/>
                        </a:lnSpc>
                        <a:spcBef>
                          <a:spcPts val="0"/>
                        </a:spcBef>
                        <a:spcAft>
                          <a:spcPts val="900"/>
                        </a:spcAft>
                      </a:pPr>
                      <a:r>
                        <a:rPr lang="en-US" sz="1800" b="1" dirty="0">
                          <a:solidFill>
                            <a:srgbClr val="606060"/>
                          </a:solidFill>
                          <a:latin typeface="Calibri"/>
                          <a:ea typeface="Calibri"/>
                          <a:cs typeface="Times New Roman"/>
                        </a:rPr>
                        <a:t>F</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37533">
                <a:tc>
                  <a:txBody>
                    <a:bodyPr/>
                    <a:lstStyle/>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l">
                        <a:lnSpc>
                          <a:spcPts val="1560"/>
                        </a:lnSpc>
                        <a:spcBef>
                          <a:spcPts val="0"/>
                        </a:spcBef>
                        <a:spcAft>
                          <a:spcPts val="900"/>
                        </a:spcAft>
                      </a:pPr>
                      <a:endParaRPr lang="en-US" sz="1800" b="1" dirty="0">
                        <a:solidFill>
                          <a:srgbClr val="606060"/>
                        </a:solidFill>
                        <a:latin typeface="Calibri"/>
                        <a:ea typeface="Times New Roman"/>
                        <a:cs typeface="Times New Roman"/>
                      </a:endParaRPr>
                    </a:p>
                    <a:p>
                      <a:pPr marL="0" marR="0" algn="ctr">
                        <a:lnSpc>
                          <a:spcPts val="1560"/>
                        </a:lnSpc>
                        <a:spcBef>
                          <a:spcPts val="0"/>
                        </a:spcBef>
                        <a:spcAft>
                          <a:spcPts val="900"/>
                        </a:spcAft>
                      </a:pPr>
                      <a:r>
                        <a:rPr lang="en-US" sz="1800" b="1" dirty="0">
                          <a:solidFill>
                            <a:srgbClr val="606060"/>
                          </a:solidFill>
                          <a:latin typeface="Calibri"/>
                          <a:ea typeface="Calibri"/>
                          <a:cs typeface="Times New Roman"/>
                        </a:rPr>
                        <a:t>C</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560"/>
                        </a:lnSpc>
                        <a:spcBef>
                          <a:spcPts val="0"/>
                        </a:spcBef>
                        <a:spcAft>
                          <a:spcPts val="900"/>
                        </a:spcAft>
                      </a:pPr>
                      <a:endParaRPr lang="en-US" sz="1100" dirty="0">
                        <a:solidFill>
                          <a:srgbClr val="606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2152475" name="Object 27">
            <a:extLst>
              <a:ext uri="{FF2B5EF4-FFF2-40B4-BE49-F238E27FC236}">
                <a16:creationId xmlns:a16="http://schemas.microsoft.com/office/drawing/2014/main" id="{FB2C9C77-08DB-FF43-B8F7-209A294DB0D2}"/>
              </a:ext>
            </a:extLst>
          </p:cNvPr>
          <p:cNvGraphicFramePr>
            <a:graphicFrameLocks noChangeAspect="1"/>
          </p:cNvGraphicFramePr>
          <p:nvPr>
            <p:extLst>
              <p:ext uri="{D42A27DB-BD31-4B8C-83A1-F6EECF244321}">
                <p14:modId xmlns:p14="http://schemas.microsoft.com/office/powerpoint/2010/main" val="2799100925"/>
              </p:ext>
            </p:extLst>
          </p:nvPr>
        </p:nvGraphicFramePr>
        <p:xfrm>
          <a:off x="9602789" y="1491537"/>
          <a:ext cx="752475" cy="1181100"/>
        </p:xfrm>
        <a:graphic>
          <a:graphicData uri="http://schemas.openxmlformats.org/presentationml/2006/ole">
            <mc:AlternateContent xmlns:mc="http://schemas.openxmlformats.org/markup-compatibility/2006">
              <mc:Choice xmlns:v="urn:schemas-microsoft-com:vml" Requires="v">
                <p:oleObj name="Bitmap Image" r:id="rId2" imgW="1003300" imgH="1574800" progId="PBrush">
                  <p:embed/>
                </p:oleObj>
              </mc:Choice>
              <mc:Fallback>
                <p:oleObj name="Bitmap Image" r:id="rId2" imgW="1003300" imgH="1574800" progId="PBrush">
                  <p:embed/>
                  <p:pic>
                    <p:nvPicPr>
                      <p:cNvPr id="2152475" name="Object 27">
                        <a:extLst>
                          <a:ext uri="{FF2B5EF4-FFF2-40B4-BE49-F238E27FC236}">
                            <a16:creationId xmlns:a16="http://schemas.microsoft.com/office/drawing/2014/main" id="{FB2C9C77-08DB-FF43-B8F7-209A294DB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2789" y="1491537"/>
                        <a:ext cx="75247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4" name="Object 26">
            <a:extLst>
              <a:ext uri="{FF2B5EF4-FFF2-40B4-BE49-F238E27FC236}">
                <a16:creationId xmlns:a16="http://schemas.microsoft.com/office/drawing/2014/main" id="{DC9F3072-A61D-A840-91BF-0B420C916589}"/>
              </a:ext>
            </a:extLst>
          </p:cNvPr>
          <p:cNvGraphicFramePr>
            <a:graphicFrameLocks noChangeAspect="1"/>
          </p:cNvGraphicFramePr>
          <p:nvPr>
            <p:extLst>
              <p:ext uri="{D42A27DB-BD31-4B8C-83A1-F6EECF244321}">
                <p14:modId xmlns:p14="http://schemas.microsoft.com/office/powerpoint/2010/main" val="1103228176"/>
              </p:ext>
            </p:extLst>
          </p:nvPr>
        </p:nvGraphicFramePr>
        <p:xfrm>
          <a:off x="5502275" y="1472488"/>
          <a:ext cx="762000" cy="1095375"/>
        </p:xfrm>
        <a:graphic>
          <a:graphicData uri="http://schemas.openxmlformats.org/presentationml/2006/ole">
            <mc:AlternateContent xmlns:mc="http://schemas.openxmlformats.org/markup-compatibility/2006">
              <mc:Choice xmlns:v="urn:schemas-microsoft-com:vml" Requires="v">
                <p:oleObj name="Bitmap Image" r:id="rId4" imgW="1016000" imgH="1460500" progId="PBrush">
                  <p:embed/>
                </p:oleObj>
              </mc:Choice>
              <mc:Fallback>
                <p:oleObj name="Bitmap Image" r:id="rId4" imgW="1016000" imgH="1460500" progId="PBrush">
                  <p:embed/>
                  <p:pic>
                    <p:nvPicPr>
                      <p:cNvPr id="2152474" name="Object 26">
                        <a:extLst>
                          <a:ext uri="{FF2B5EF4-FFF2-40B4-BE49-F238E27FC236}">
                            <a16:creationId xmlns:a16="http://schemas.microsoft.com/office/drawing/2014/main" id="{DC9F3072-A61D-A840-91BF-0B420C9165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2275" y="1472488"/>
                        <a:ext cx="7620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3" name="Object 25">
            <a:extLst>
              <a:ext uri="{FF2B5EF4-FFF2-40B4-BE49-F238E27FC236}">
                <a16:creationId xmlns:a16="http://schemas.microsoft.com/office/drawing/2014/main" id="{26092D34-DC3B-274C-8436-954C2623A466}"/>
              </a:ext>
            </a:extLst>
          </p:cNvPr>
          <p:cNvGraphicFramePr>
            <a:graphicFrameLocks noChangeAspect="1"/>
          </p:cNvGraphicFramePr>
          <p:nvPr>
            <p:extLst>
              <p:ext uri="{D42A27DB-BD31-4B8C-83A1-F6EECF244321}">
                <p14:modId xmlns:p14="http://schemas.microsoft.com/office/powerpoint/2010/main" val="2737188659"/>
              </p:ext>
            </p:extLst>
          </p:nvPr>
        </p:nvGraphicFramePr>
        <p:xfrm>
          <a:off x="4330701" y="1493125"/>
          <a:ext cx="715963" cy="1171575"/>
        </p:xfrm>
        <a:graphic>
          <a:graphicData uri="http://schemas.openxmlformats.org/presentationml/2006/ole">
            <mc:AlternateContent xmlns:mc="http://schemas.openxmlformats.org/markup-compatibility/2006">
              <mc:Choice xmlns:v="urn:schemas-microsoft-com:vml" Requires="v">
                <p:oleObj name="Bitmap Image" r:id="rId6" imgW="1016000" imgH="1663700" progId="PBrush">
                  <p:embed/>
                </p:oleObj>
              </mc:Choice>
              <mc:Fallback>
                <p:oleObj name="Bitmap Image" r:id="rId6" imgW="1016000" imgH="1663700" progId="PBrush">
                  <p:embed/>
                  <p:pic>
                    <p:nvPicPr>
                      <p:cNvPr id="2152473" name="Object 25">
                        <a:extLst>
                          <a:ext uri="{FF2B5EF4-FFF2-40B4-BE49-F238E27FC236}">
                            <a16:creationId xmlns:a16="http://schemas.microsoft.com/office/drawing/2014/main" id="{26092D34-DC3B-274C-8436-954C2623A4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0701" y="1493125"/>
                        <a:ext cx="715963"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2" name="Object 24">
            <a:extLst>
              <a:ext uri="{FF2B5EF4-FFF2-40B4-BE49-F238E27FC236}">
                <a16:creationId xmlns:a16="http://schemas.microsoft.com/office/drawing/2014/main" id="{A5AC59F8-A663-084B-A6F3-A58A06FA5F19}"/>
              </a:ext>
            </a:extLst>
          </p:cNvPr>
          <p:cNvGraphicFramePr>
            <a:graphicFrameLocks noChangeAspect="1"/>
          </p:cNvGraphicFramePr>
          <p:nvPr>
            <p:extLst>
              <p:ext uri="{D42A27DB-BD31-4B8C-83A1-F6EECF244321}">
                <p14:modId xmlns:p14="http://schemas.microsoft.com/office/powerpoint/2010/main" val="4117457105"/>
              </p:ext>
            </p:extLst>
          </p:nvPr>
        </p:nvGraphicFramePr>
        <p:xfrm>
          <a:off x="6845300" y="1547100"/>
          <a:ext cx="762000" cy="923925"/>
        </p:xfrm>
        <a:graphic>
          <a:graphicData uri="http://schemas.openxmlformats.org/presentationml/2006/ole">
            <mc:AlternateContent xmlns:mc="http://schemas.openxmlformats.org/markup-compatibility/2006">
              <mc:Choice xmlns:v="urn:schemas-microsoft-com:vml" Requires="v">
                <p:oleObj name="Bitmap Image" r:id="rId8" imgW="1016000" imgH="1231900" progId="PBrush">
                  <p:embed/>
                </p:oleObj>
              </mc:Choice>
              <mc:Fallback>
                <p:oleObj name="Bitmap Image" r:id="rId8" imgW="1016000" imgH="1231900" progId="PBrush">
                  <p:embed/>
                  <p:pic>
                    <p:nvPicPr>
                      <p:cNvPr id="2152472" name="Object 24">
                        <a:extLst>
                          <a:ext uri="{FF2B5EF4-FFF2-40B4-BE49-F238E27FC236}">
                            <a16:creationId xmlns:a16="http://schemas.microsoft.com/office/drawing/2014/main" id="{A5AC59F8-A663-084B-A6F3-A58A06FA5F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1547100"/>
                        <a:ext cx="76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71" name="Object 23">
            <a:extLst>
              <a:ext uri="{FF2B5EF4-FFF2-40B4-BE49-F238E27FC236}">
                <a16:creationId xmlns:a16="http://schemas.microsoft.com/office/drawing/2014/main" id="{5CCEEE07-31EF-524F-9024-BAE4227B2ED1}"/>
              </a:ext>
            </a:extLst>
          </p:cNvPr>
          <p:cNvGraphicFramePr>
            <a:graphicFrameLocks noChangeAspect="1"/>
          </p:cNvGraphicFramePr>
          <p:nvPr>
            <p:extLst>
              <p:ext uri="{D42A27DB-BD31-4B8C-83A1-F6EECF244321}">
                <p14:modId xmlns:p14="http://schemas.microsoft.com/office/powerpoint/2010/main" val="1336444113"/>
              </p:ext>
            </p:extLst>
          </p:nvPr>
        </p:nvGraphicFramePr>
        <p:xfrm>
          <a:off x="8229600" y="1458200"/>
          <a:ext cx="762000" cy="1019175"/>
        </p:xfrm>
        <a:graphic>
          <a:graphicData uri="http://schemas.openxmlformats.org/presentationml/2006/ole">
            <mc:AlternateContent xmlns:mc="http://schemas.openxmlformats.org/markup-compatibility/2006">
              <mc:Choice xmlns:v="urn:schemas-microsoft-com:vml" Requires="v">
                <p:oleObj name="Bitmap Image" r:id="rId10" imgW="1016000" imgH="1358900" progId="PBrush">
                  <p:embed/>
                </p:oleObj>
              </mc:Choice>
              <mc:Fallback>
                <p:oleObj name="Bitmap Image" r:id="rId10" imgW="1016000" imgH="1358900" progId="PBrush">
                  <p:embed/>
                  <p:pic>
                    <p:nvPicPr>
                      <p:cNvPr id="2152471" name="Object 23">
                        <a:extLst>
                          <a:ext uri="{FF2B5EF4-FFF2-40B4-BE49-F238E27FC236}">
                            <a16:creationId xmlns:a16="http://schemas.microsoft.com/office/drawing/2014/main" id="{5CCEEE07-31EF-524F-9024-BAE4227B2ED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9600" y="1458200"/>
                        <a:ext cx="762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5906" name="Object 22">
            <a:extLst>
              <a:ext uri="{FF2B5EF4-FFF2-40B4-BE49-F238E27FC236}">
                <a16:creationId xmlns:a16="http://schemas.microsoft.com/office/drawing/2014/main" id="{7A04E3F3-4FD1-6040-B69A-9CA8C6E9AAC9}"/>
              </a:ext>
            </a:extLst>
          </p:cNvPr>
          <p:cNvGraphicFramePr>
            <a:graphicFrameLocks noChangeAspect="1"/>
          </p:cNvGraphicFramePr>
          <p:nvPr>
            <p:extLst>
              <p:ext uri="{D42A27DB-BD31-4B8C-83A1-F6EECF244321}">
                <p14:modId xmlns:p14="http://schemas.microsoft.com/office/powerpoint/2010/main" val="365856504"/>
              </p:ext>
            </p:extLst>
          </p:nvPr>
        </p:nvGraphicFramePr>
        <p:xfrm>
          <a:off x="3273425" y="1655050"/>
          <a:ext cx="762000" cy="885825"/>
        </p:xfrm>
        <a:graphic>
          <a:graphicData uri="http://schemas.openxmlformats.org/presentationml/2006/ole">
            <mc:AlternateContent xmlns:mc="http://schemas.openxmlformats.org/markup-compatibility/2006">
              <mc:Choice xmlns:v="urn:schemas-microsoft-com:vml" Requires="v">
                <p:oleObj name="Bitmap Image" r:id="rId12" imgW="1016000" imgH="1181100" progId="PBrush">
                  <p:embed/>
                </p:oleObj>
              </mc:Choice>
              <mc:Fallback>
                <p:oleObj name="Bitmap Image" r:id="rId12" imgW="1016000" imgH="1181100" progId="PBrush">
                  <p:embed/>
                  <p:pic>
                    <p:nvPicPr>
                      <p:cNvPr id="35906" name="Object 22">
                        <a:extLst>
                          <a:ext uri="{FF2B5EF4-FFF2-40B4-BE49-F238E27FC236}">
                            <a16:creationId xmlns:a16="http://schemas.microsoft.com/office/drawing/2014/main" id="{7A04E3F3-4FD1-6040-B69A-9CA8C6E9AAC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73425" y="1655050"/>
                        <a:ext cx="7620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9" name="Object 21">
            <a:extLst>
              <a:ext uri="{FF2B5EF4-FFF2-40B4-BE49-F238E27FC236}">
                <a16:creationId xmlns:a16="http://schemas.microsoft.com/office/drawing/2014/main" id="{06C7B249-013C-4544-8024-5A8F078297EA}"/>
              </a:ext>
            </a:extLst>
          </p:cNvPr>
          <p:cNvGraphicFramePr>
            <a:graphicFrameLocks noChangeAspect="1"/>
          </p:cNvGraphicFramePr>
          <p:nvPr>
            <p:extLst>
              <p:ext uri="{D42A27DB-BD31-4B8C-83A1-F6EECF244321}">
                <p14:modId xmlns:p14="http://schemas.microsoft.com/office/powerpoint/2010/main" val="3953437299"/>
              </p:ext>
            </p:extLst>
          </p:nvPr>
        </p:nvGraphicFramePr>
        <p:xfrm>
          <a:off x="9561513" y="5414250"/>
          <a:ext cx="742950" cy="1171575"/>
        </p:xfrm>
        <a:graphic>
          <a:graphicData uri="http://schemas.openxmlformats.org/presentationml/2006/ole">
            <mc:AlternateContent xmlns:mc="http://schemas.openxmlformats.org/markup-compatibility/2006">
              <mc:Choice xmlns:v="urn:schemas-microsoft-com:vml" Requires="v">
                <p:oleObj name="Bitmap Image" r:id="rId14" imgW="990600" imgH="1562100" progId="PBrush">
                  <p:embed/>
                </p:oleObj>
              </mc:Choice>
              <mc:Fallback>
                <p:oleObj name="Bitmap Image" r:id="rId14" imgW="990600" imgH="1562100" progId="PBrush">
                  <p:embed/>
                  <p:pic>
                    <p:nvPicPr>
                      <p:cNvPr id="2152469" name="Object 21">
                        <a:extLst>
                          <a:ext uri="{FF2B5EF4-FFF2-40B4-BE49-F238E27FC236}">
                            <a16:creationId xmlns:a16="http://schemas.microsoft.com/office/drawing/2014/main" id="{06C7B249-013C-4544-8024-5A8F078297E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561513" y="5414250"/>
                        <a:ext cx="7429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8" name="Object 20">
            <a:extLst>
              <a:ext uri="{FF2B5EF4-FFF2-40B4-BE49-F238E27FC236}">
                <a16:creationId xmlns:a16="http://schemas.microsoft.com/office/drawing/2014/main" id="{915E5EBE-0B62-BA48-8336-EF3CFFD874C1}"/>
              </a:ext>
            </a:extLst>
          </p:cNvPr>
          <p:cNvGraphicFramePr>
            <a:graphicFrameLocks noChangeAspect="1"/>
          </p:cNvGraphicFramePr>
          <p:nvPr>
            <p:extLst>
              <p:ext uri="{D42A27DB-BD31-4B8C-83A1-F6EECF244321}">
                <p14:modId xmlns:p14="http://schemas.microsoft.com/office/powerpoint/2010/main" val="80192965"/>
              </p:ext>
            </p:extLst>
          </p:nvPr>
        </p:nvGraphicFramePr>
        <p:xfrm>
          <a:off x="5473700" y="5446000"/>
          <a:ext cx="742950" cy="1076325"/>
        </p:xfrm>
        <a:graphic>
          <a:graphicData uri="http://schemas.openxmlformats.org/presentationml/2006/ole">
            <mc:AlternateContent xmlns:mc="http://schemas.openxmlformats.org/markup-compatibility/2006">
              <mc:Choice xmlns:v="urn:schemas-microsoft-com:vml" Requires="v">
                <p:oleObj name="Bitmap Image" r:id="rId16" imgW="990600" imgH="1435100" progId="PBrush">
                  <p:embed/>
                </p:oleObj>
              </mc:Choice>
              <mc:Fallback>
                <p:oleObj name="Bitmap Image" r:id="rId16" imgW="990600" imgH="1435100" progId="PBrush">
                  <p:embed/>
                  <p:pic>
                    <p:nvPicPr>
                      <p:cNvPr id="2152468" name="Object 20">
                        <a:extLst>
                          <a:ext uri="{FF2B5EF4-FFF2-40B4-BE49-F238E27FC236}">
                            <a16:creationId xmlns:a16="http://schemas.microsoft.com/office/drawing/2014/main" id="{915E5EBE-0B62-BA48-8336-EF3CFFD874C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73700" y="5446000"/>
                        <a:ext cx="7429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7" name="Object 19">
            <a:extLst>
              <a:ext uri="{FF2B5EF4-FFF2-40B4-BE49-F238E27FC236}">
                <a16:creationId xmlns:a16="http://schemas.microsoft.com/office/drawing/2014/main" id="{BCB53238-844E-664F-9646-C62CF403DEF5}"/>
              </a:ext>
            </a:extLst>
          </p:cNvPr>
          <p:cNvGraphicFramePr>
            <a:graphicFrameLocks noChangeAspect="1"/>
          </p:cNvGraphicFramePr>
          <p:nvPr>
            <p:extLst>
              <p:ext uri="{D42A27DB-BD31-4B8C-83A1-F6EECF244321}">
                <p14:modId xmlns:p14="http://schemas.microsoft.com/office/powerpoint/2010/main" val="2804388750"/>
              </p:ext>
            </p:extLst>
          </p:nvPr>
        </p:nvGraphicFramePr>
        <p:xfrm>
          <a:off x="3240088" y="2955212"/>
          <a:ext cx="762000" cy="895350"/>
        </p:xfrm>
        <a:graphic>
          <a:graphicData uri="http://schemas.openxmlformats.org/presentationml/2006/ole">
            <mc:AlternateContent xmlns:mc="http://schemas.openxmlformats.org/markup-compatibility/2006">
              <mc:Choice xmlns:v="urn:schemas-microsoft-com:vml" Requires="v">
                <p:oleObj name="Bitmap Image" r:id="rId18" imgW="1016000" imgH="1193800" progId="PBrush">
                  <p:embed/>
                </p:oleObj>
              </mc:Choice>
              <mc:Fallback>
                <p:oleObj name="Bitmap Image" r:id="rId18" imgW="1016000" imgH="1193800" progId="PBrush">
                  <p:embed/>
                  <p:pic>
                    <p:nvPicPr>
                      <p:cNvPr id="2152467" name="Object 19">
                        <a:extLst>
                          <a:ext uri="{FF2B5EF4-FFF2-40B4-BE49-F238E27FC236}">
                            <a16:creationId xmlns:a16="http://schemas.microsoft.com/office/drawing/2014/main" id="{BCB53238-844E-664F-9646-C62CF403DEF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40088" y="2955212"/>
                        <a:ext cx="7620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6" name="Object 18">
            <a:extLst>
              <a:ext uri="{FF2B5EF4-FFF2-40B4-BE49-F238E27FC236}">
                <a16:creationId xmlns:a16="http://schemas.microsoft.com/office/drawing/2014/main" id="{43C09F7E-1E39-9C4B-8C54-BAFCBC83E485}"/>
              </a:ext>
            </a:extLst>
          </p:cNvPr>
          <p:cNvGraphicFramePr>
            <a:graphicFrameLocks noChangeAspect="1"/>
          </p:cNvGraphicFramePr>
          <p:nvPr>
            <p:extLst>
              <p:ext uri="{D42A27DB-BD31-4B8C-83A1-F6EECF244321}">
                <p14:modId xmlns:p14="http://schemas.microsoft.com/office/powerpoint/2010/main" val="1183033197"/>
              </p:ext>
            </p:extLst>
          </p:nvPr>
        </p:nvGraphicFramePr>
        <p:xfrm>
          <a:off x="5461000" y="2804399"/>
          <a:ext cx="781050" cy="1104900"/>
        </p:xfrm>
        <a:graphic>
          <a:graphicData uri="http://schemas.openxmlformats.org/presentationml/2006/ole">
            <mc:AlternateContent xmlns:mc="http://schemas.openxmlformats.org/markup-compatibility/2006">
              <mc:Choice xmlns:v="urn:schemas-microsoft-com:vml" Requires="v">
                <p:oleObj name="Bitmap Image" r:id="rId20" imgW="1041400" imgH="1473200" progId="PBrush">
                  <p:embed/>
                </p:oleObj>
              </mc:Choice>
              <mc:Fallback>
                <p:oleObj name="Bitmap Image" r:id="rId20" imgW="1041400" imgH="1473200" progId="PBrush">
                  <p:embed/>
                  <p:pic>
                    <p:nvPicPr>
                      <p:cNvPr id="2152466" name="Object 18">
                        <a:extLst>
                          <a:ext uri="{FF2B5EF4-FFF2-40B4-BE49-F238E27FC236}">
                            <a16:creationId xmlns:a16="http://schemas.microsoft.com/office/drawing/2014/main" id="{43C09F7E-1E39-9C4B-8C54-BAFCBC83E485}"/>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461000" y="2804399"/>
                        <a:ext cx="7810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5" name="Object 17">
            <a:extLst>
              <a:ext uri="{FF2B5EF4-FFF2-40B4-BE49-F238E27FC236}">
                <a16:creationId xmlns:a16="http://schemas.microsoft.com/office/drawing/2014/main" id="{9452E676-A04C-3B43-9988-4B16F759EEB0}"/>
              </a:ext>
            </a:extLst>
          </p:cNvPr>
          <p:cNvGraphicFramePr>
            <a:graphicFrameLocks noChangeAspect="1"/>
          </p:cNvGraphicFramePr>
          <p:nvPr>
            <p:extLst>
              <p:ext uri="{D42A27DB-BD31-4B8C-83A1-F6EECF244321}">
                <p14:modId xmlns:p14="http://schemas.microsoft.com/office/powerpoint/2010/main" val="914053822"/>
              </p:ext>
            </p:extLst>
          </p:nvPr>
        </p:nvGraphicFramePr>
        <p:xfrm>
          <a:off x="4281489" y="2725024"/>
          <a:ext cx="752475" cy="1257300"/>
        </p:xfrm>
        <a:graphic>
          <a:graphicData uri="http://schemas.openxmlformats.org/presentationml/2006/ole">
            <mc:AlternateContent xmlns:mc="http://schemas.openxmlformats.org/markup-compatibility/2006">
              <mc:Choice xmlns:v="urn:schemas-microsoft-com:vml" Requires="v">
                <p:oleObj name="Bitmap Image" r:id="rId22" imgW="1003300" imgH="1676400" progId="PBrush">
                  <p:embed/>
                </p:oleObj>
              </mc:Choice>
              <mc:Fallback>
                <p:oleObj name="Bitmap Image" r:id="rId22" imgW="1003300" imgH="1676400" progId="PBrush">
                  <p:embed/>
                  <p:pic>
                    <p:nvPicPr>
                      <p:cNvPr id="2152465" name="Object 17">
                        <a:extLst>
                          <a:ext uri="{FF2B5EF4-FFF2-40B4-BE49-F238E27FC236}">
                            <a16:creationId xmlns:a16="http://schemas.microsoft.com/office/drawing/2014/main" id="{9452E676-A04C-3B43-9988-4B16F759EEB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281489" y="2725024"/>
                        <a:ext cx="75247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4" name="Object 16">
            <a:extLst>
              <a:ext uri="{FF2B5EF4-FFF2-40B4-BE49-F238E27FC236}">
                <a16:creationId xmlns:a16="http://schemas.microsoft.com/office/drawing/2014/main" id="{D1828121-8A99-D747-9D46-69BCD428D41A}"/>
              </a:ext>
            </a:extLst>
          </p:cNvPr>
          <p:cNvGraphicFramePr>
            <a:graphicFrameLocks noChangeAspect="1"/>
          </p:cNvGraphicFramePr>
          <p:nvPr>
            <p:extLst>
              <p:ext uri="{D42A27DB-BD31-4B8C-83A1-F6EECF244321}">
                <p14:modId xmlns:p14="http://schemas.microsoft.com/office/powerpoint/2010/main" val="1416350552"/>
              </p:ext>
            </p:extLst>
          </p:nvPr>
        </p:nvGraphicFramePr>
        <p:xfrm>
          <a:off x="5489575" y="4099800"/>
          <a:ext cx="742950" cy="1095375"/>
        </p:xfrm>
        <a:graphic>
          <a:graphicData uri="http://schemas.openxmlformats.org/presentationml/2006/ole">
            <mc:AlternateContent xmlns:mc="http://schemas.openxmlformats.org/markup-compatibility/2006">
              <mc:Choice xmlns:v="urn:schemas-microsoft-com:vml" Requires="v">
                <p:oleObj name="Bitmap Image" r:id="rId24" imgW="990600" imgH="1460500" progId="PBrush">
                  <p:embed/>
                </p:oleObj>
              </mc:Choice>
              <mc:Fallback>
                <p:oleObj name="Bitmap Image" r:id="rId24" imgW="990600" imgH="1460500" progId="PBrush">
                  <p:embed/>
                  <p:pic>
                    <p:nvPicPr>
                      <p:cNvPr id="2152464" name="Object 16">
                        <a:extLst>
                          <a:ext uri="{FF2B5EF4-FFF2-40B4-BE49-F238E27FC236}">
                            <a16:creationId xmlns:a16="http://schemas.microsoft.com/office/drawing/2014/main" id="{D1828121-8A99-D747-9D46-69BCD428D41A}"/>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489575" y="4099800"/>
                        <a:ext cx="7429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63" name="Object 15">
            <a:extLst>
              <a:ext uri="{FF2B5EF4-FFF2-40B4-BE49-F238E27FC236}">
                <a16:creationId xmlns:a16="http://schemas.microsoft.com/office/drawing/2014/main" id="{C5F82A61-FD34-5F49-AD2B-44F53BEDD57A}"/>
              </a:ext>
            </a:extLst>
          </p:cNvPr>
          <p:cNvGraphicFramePr>
            <a:graphicFrameLocks noChangeAspect="1"/>
          </p:cNvGraphicFramePr>
          <p:nvPr>
            <p:extLst>
              <p:ext uri="{D42A27DB-BD31-4B8C-83A1-F6EECF244321}">
                <p14:modId xmlns:p14="http://schemas.microsoft.com/office/powerpoint/2010/main" val="3588745478"/>
              </p:ext>
            </p:extLst>
          </p:nvPr>
        </p:nvGraphicFramePr>
        <p:xfrm>
          <a:off x="3287714" y="4293474"/>
          <a:ext cx="771525" cy="895350"/>
        </p:xfrm>
        <a:graphic>
          <a:graphicData uri="http://schemas.openxmlformats.org/presentationml/2006/ole">
            <mc:AlternateContent xmlns:mc="http://schemas.openxmlformats.org/markup-compatibility/2006">
              <mc:Choice xmlns:v="urn:schemas-microsoft-com:vml" Requires="v">
                <p:oleObj name="Bitmap Image" r:id="rId26" imgW="1028700" imgH="1193800" progId="PBrush">
                  <p:embed/>
                </p:oleObj>
              </mc:Choice>
              <mc:Fallback>
                <p:oleObj name="Bitmap Image" r:id="rId26" imgW="1028700" imgH="1193800" progId="PBrush">
                  <p:embed/>
                  <p:pic>
                    <p:nvPicPr>
                      <p:cNvPr id="2152463" name="Object 15">
                        <a:extLst>
                          <a:ext uri="{FF2B5EF4-FFF2-40B4-BE49-F238E27FC236}">
                            <a16:creationId xmlns:a16="http://schemas.microsoft.com/office/drawing/2014/main" id="{C5F82A61-FD34-5F49-AD2B-44F53BEDD57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287714" y="4293474"/>
                        <a:ext cx="7715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Multiply 20">
            <a:extLst>
              <a:ext uri="{FF2B5EF4-FFF2-40B4-BE49-F238E27FC236}">
                <a16:creationId xmlns:a16="http://schemas.microsoft.com/office/drawing/2014/main" id="{A5A6A193-D022-374F-A81E-F3C6944AAE93}"/>
              </a:ext>
            </a:extLst>
          </p:cNvPr>
          <p:cNvSpPr/>
          <p:nvPr/>
        </p:nvSpPr>
        <p:spPr>
          <a:xfrm>
            <a:off x="3865563" y="3817341"/>
            <a:ext cx="1703389" cy="1628239"/>
          </a:xfrm>
          <a:prstGeom prst="mathMultiply">
            <a:avLst/>
          </a:prstGeom>
          <a:solidFill>
            <a:srgbClr val="FF0000">
              <a:alpha val="9020"/>
            </a:srgbClr>
          </a:solidFill>
          <a:ln>
            <a:solidFill>
              <a:srgbClr val="41687A">
                <a:alpha val="12549"/>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35915" name="Line 90">
            <a:extLst>
              <a:ext uri="{FF2B5EF4-FFF2-40B4-BE49-F238E27FC236}">
                <a16:creationId xmlns:a16="http://schemas.microsoft.com/office/drawing/2014/main" id="{DBD78EA6-EA25-0846-9603-07BA46B2B840}"/>
              </a:ext>
            </a:extLst>
          </p:cNvPr>
          <p:cNvSpPr>
            <a:spLocks noChangeShapeType="1"/>
          </p:cNvSpPr>
          <p:nvPr/>
        </p:nvSpPr>
        <p:spPr bwMode="auto">
          <a:xfrm>
            <a:off x="1622425" y="980362"/>
            <a:ext cx="1081088"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916" name="Rectangle 91">
            <a:extLst>
              <a:ext uri="{FF2B5EF4-FFF2-40B4-BE49-F238E27FC236}">
                <a16:creationId xmlns:a16="http://schemas.microsoft.com/office/drawing/2014/main" id="{46F1D894-FC0B-7A45-93FD-EC70C06E798F}"/>
              </a:ext>
            </a:extLst>
          </p:cNvPr>
          <p:cNvSpPr>
            <a:spLocks noChangeArrowheads="1"/>
          </p:cNvSpPr>
          <p:nvPr/>
        </p:nvSpPr>
        <p:spPr bwMode="auto">
          <a:xfrm>
            <a:off x="2692400" y="740650"/>
            <a:ext cx="13208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Rotation</a:t>
            </a:r>
          </a:p>
        </p:txBody>
      </p:sp>
      <p:sp>
        <p:nvSpPr>
          <p:cNvPr id="35917" name="Line 92">
            <a:extLst>
              <a:ext uri="{FF2B5EF4-FFF2-40B4-BE49-F238E27FC236}">
                <a16:creationId xmlns:a16="http://schemas.microsoft.com/office/drawing/2014/main" id="{E82121AD-454F-4B48-9CF0-E9B047E4FE72}"/>
              </a:ext>
            </a:extLst>
          </p:cNvPr>
          <p:cNvSpPr>
            <a:spLocks noChangeShapeType="1"/>
          </p:cNvSpPr>
          <p:nvPr/>
        </p:nvSpPr>
        <p:spPr bwMode="auto">
          <a:xfrm>
            <a:off x="1633538" y="977187"/>
            <a:ext cx="0" cy="7620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918" name="Rectangle 93">
            <a:extLst>
              <a:ext uri="{FF2B5EF4-FFF2-40B4-BE49-F238E27FC236}">
                <a16:creationId xmlns:a16="http://schemas.microsoft.com/office/drawing/2014/main" id="{57E9D8A3-6BF5-9A45-ACE8-70CDC7FDEF3A}"/>
              </a:ext>
            </a:extLst>
          </p:cNvPr>
          <p:cNvSpPr>
            <a:spLocks noChangeArrowheads="1"/>
          </p:cNvSpPr>
          <p:nvPr/>
        </p:nvSpPr>
        <p:spPr bwMode="auto">
          <a:xfrm rot="5400000">
            <a:off x="1458120" y="1192294"/>
            <a:ext cx="862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points</a:t>
            </a:r>
          </a:p>
        </p:txBody>
      </p:sp>
      <p:sp>
        <p:nvSpPr>
          <p:cNvPr id="35919" name="Rectangle 94">
            <a:extLst>
              <a:ext uri="{FF2B5EF4-FFF2-40B4-BE49-F238E27FC236}">
                <a16:creationId xmlns:a16="http://schemas.microsoft.com/office/drawing/2014/main" id="{A08EAE9A-B809-A648-BB75-19D2846073F8}"/>
              </a:ext>
            </a:extLst>
          </p:cNvPr>
          <p:cNvSpPr>
            <a:spLocks noChangeArrowheads="1"/>
          </p:cNvSpPr>
          <p:nvPr/>
        </p:nvSpPr>
        <p:spPr bwMode="auto">
          <a:xfrm>
            <a:off x="1543050" y="2296400"/>
            <a:ext cx="1073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primitve</a:t>
            </a:r>
          </a:p>
        </p:txBody>
      </p:sp>
      <p:sp>
        <p:nvSpPr>
          <p:cNvPr id="2152543" name="Rectangle 95">
            <a:extLst>
              <a:ext uri="{FF2B5EF4-FFF2-40B4-BE49-F238E27FC236}">
                <a16:creationId xmlns:a16="http://schemas.microsoft.com/office/drawing/2014/main" id="{9EB46283-1487-8042-B6D4-46903ED4D6FC}"/>
              </a:ext>
            </a:extLst>
          </p:cNvPr>
          <p:cNvSpPr>
            <a:spLocks noChangeArrowheads="1"/>
          </p:cNvSpPr>
          <p:nvPr/>
        </p:nvSpPr>
        <p:spPr bwMode="auto">
          <a:xfrm>
            <a:off x="1524001" y="3591800"/>
            <a:ext cx="1820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Body centered</a:t>
            </a:r>
          </a:p>
        </p:txBody>
      </p:sp>
      <p:sp>
        <p:nvSpPr>
          <p:cNvPr id="2152544" name="Rectangle 96">
            <a:extLst>
              <a:ext uri="{FF2B5EF4-FFF2-40B4-BE49-F238E27FC236}">
                <a16:creationId xmlns:a16="http://schemas.microsoft.com/office/drawing/2014/main" id="{9340339C-1FA8-B04E-8C00-D03B6029A3E1}"/>
              </a:ext>
            </a:extLst>
          </p:cNvPr>
          <p:cNvSpPr>
            <a:spLocks noChangeArrowheads="1"/>
          </p:cNvSpPr>
          <p:nvPr/>
        </p:nvSpPr>
        <p:spPr bwMode="auto">
          <a:xfrm>
            <a:off x="1524001" y="4923713"/>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Face centered</a:t>
            </a:r>
          </a:p>
        </p:txBody>
      </p:sp>
      <p:sp>
        <p:nvSpPr>
          <p:cNvPr id="2152545" name="Rectangle 97">
            <a:extLst>
              <a:ext uri="{FF2B5EF4-FFF2-40B4-BE49-F238E27FC236}">
                <a16:creationId xmlns:a16="http://schemas.microsoft.com/office/drawing/2014/main" id="{E4E2B4A3-0748-574E-A68A-E15E4493C23A}"/>
              </a:ext>
            </a:extLst>
          </p:cNvPr>
          <p:cNvSpPr>
            <a:spLocks noChangeArrowheads="1"/>
          </p:cNvSpPr>
          <p:nvPr/>
        </p:nvSpPr>
        <p:spPr bwMode="auto">
          <a:xfrm>
            <a:off x="1524001" y="6269913"/>
            <a:ext cx="2498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Single face centered</a:t>
            </a:r>
          </a:p>
        </p:txBody>
      </p:sp>
      <p:grpSp>
        <p:nvGrpSpPr>
          <p:cNvPr id="4" name="Group 3">
            <a:extLst>
              <a:ext uri="{FF2B5EF4-FFF2-40B4-BE49-F238E27FC236}">
                <a16:creationId xmlns:a16="http://schemas.microsoft.com/office/drawing/2014/main" id="{6DA1D601-D643-F440-850E-B68172C1C70B}"/>
              </a:ext>
            </a:extLst>
          </p:cNvPr>
          <p:cNvGrpSpPr/>
          <p:nvPr/>
        </p:nvGrpSpPr>
        <p:grpSpPr>
          <a:xfrm>
            <a:off x="2186105" y="1567127"/>
            <a:ext cx="796809" cy="985295"/>
            <a:chOff x="662104" y="1404327"/>
            <a:chExt cx="796809" cy="985295"/>
          </a:xfrm>
        </p:grpSpPr>
        <p:pic>
          <p:nvPicPr>
            <p:cNvPr id="3" name="Picture 2" descr="A picture containing object, clock&#10;&#10;Description automatically generated">
              <a:extLst>
                <a:ext uri="{FF2B5EF4-FFF2-40B4-BE49-F238E27FC236}">
                  <a16:creationId xmlns:a16="http://schemas.microsoft.com/office/drawing/2014/main" id="{4A990DD7-CCB3-914F-95DF-972E420B53E4}"/>
                </a:ext>
              </a:extLst>
            </p:cNvPr>
            <p:cNvPicPr>
              <a:picLocks noChangeAspect="1"/>
            </p:cNvPicPr>
            <p:nvPr/>
          </p:nvPicPr>
          <p:blipFill>
            <a:blip r:embed="rId28" cstate="hqprint">
              <a:extLst>
                <a:ext uri="{28A0092B-C50C-407E-A947-70E740481C1C}">
                  <a14:useLocalDpi xmlns:a14="http://schemas.microsoft.com/office/drawing/2010/main" val="0"/>
                </a:ext>
              </a:extLst>
            </a:blip>
            <a:stretch>
              <a:fillRect/>
            </a:stretch>
          </p:blipFill>
          <p:spPr>
            <a:xfrm>
              <a:off x="662104" y="1508750"/>
              <a:ext cx="762000" cy="880872"/>
            </a:xfrm>
            <a:prstGeom prst="rect">
              <a:avLst/>
            </a:prstGeom>
          </p:spPr>
        </p:pic>
        <p:pic>
          <p:nvPicPr>
            <p:cNvPr id="30" name="Picture 29">
              <a:extLst>
                <a:ext uri="{FF2B5EF4-FFF2-40B4-BE49-F238E27FC236}">
                  <a16:creationId xmlns:a16="http://schemas.microsoft.com/office/drawing/2014/main" id="{DBEB7831-3BD2-BA42-9325-BE562F13297D}"/>
                </a:ext>
              </a:extLst>
            </p:cNvPr>
            <p:cNvPicPr>
              <a:picLocks noChangeAspect="1"/>
            </p:cNvPicPr>
            <p:nvPr/>
          </p:nvPicPr>
          <p:blipFill rotWithShape="1">
            <a:blip r:embed="rId29"/>
            <a:srcRect b="84074"/>
            <a:stretch/>
          </p:blipFill>
          <p:spPr>
            <a:xfrm>
              <a:off x="709613" y="1404327"/>
              <a:ext cx="749300" cy="143610"/>
            </a:xfrm>
            <a:prstGeom prst="rect">
              <a:avLst/>
            </a:prstGeom>
          </p:spPr>
        </p:pic>
      </p:grpSp>
      <p:sp>
        <p:nvSpPr>
          <p:cNvPr id="29" name="Line 4">
            <a:extLst>
              <a:ext uri="{FF2B5EF4-FFF2-40B4-BE49-F238E27FC236}">
                <a16:creationId xmlns:a16="http://schemas.microsoft.com/office/drawing/2014/main" id="{A3397445-6537-E248-8872-A8FBA5362DE5}"/>
              </a:ext>
            </a:extLst>
          </p:cNvPr>
          <p:cNvSpPr>
            <a:spLocks noChangeShapeType="1"/>
          </p:cNvSpPr>
          <p:nvPr/>
        </p:nvSpPr>
        <p:spPr bwMode="auto">
          <a:xfrm flipH="1">
            <a:off x="4862591" y="4815627"/>
            <a:ext cx="282014" cy="40287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5">
            <a:extLst>
              <a:ext uri="{FF2B5EF4-FFF2-40B4-BE49-F238E27FC236}">
                <a16:creationId xmlns:a16="http://schemas.microsoft.com/office/drawing/2014/main" id="{D3F5AC24-1C9D-9A4F-981F-71AFE5559233}"/>
              </a:ext>
            </a:extLst>
          </p:cNvPr>
          <p:cNvSpPr>
            <a:spLocks noChangeShapeType="1"/>
          </p:cNvSpPr>
          <p:nvPr/>
        </p:nvSpPr>
        <p:spPr bwMode="auto">
          <a:xfrm flipH="1">
            <a:off x="4862591" y="4150879"/>
            <a:ext cx="282014" cy="28201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6">
            <a:extLst>
              <a:ext uri="{FF2B5EF4-FFF2-40B4-BE49-F238E27FC236}">
                <a16:creationId xmlns:a16="http://schemas.microsoft.com/office/drawing/2014/main" id="{AC578B39-48A0-4342-BBB0-F07B6BA4DE96}"/>
              </a:ext>
            </a:extLst>
          </p:cNvPr>
          <p:cNvSpPr>
            <a:spLocks noChangeShapeType="1"/>
          </p:cNvSpPr>
          <p:nvPr/>
        </p:nvSpPr>
        <p:spPr bwMode="auto">
          <a:xfrm flipH="1">
            <a:off x="4258276" y="4815627"/>
            <a:ext cx="282014" cy="40287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7">
            <a:extLst>
              <a:ext uri="{FF2B5EF4-FFF2-40B4-BE49-F238E27FC236}">
                <a16:creationId xmlns:a16="http://schemas.microsoft.com/office/drawing/2014/main" id="{5C041AB8-334A-554C-8D8E-92C80235243B}"/>
              </a:ext>
            </a:extLst>
          </p:cNvPr>
          <p:cNvSpPr>
            <a:spLocks noChangeShapeType="1"/>
          </p:cNvSpPr>
          <p:nvPr/>
        </p:nvSpPr>
        <p:spPr bwMode="auto">
          <a:xfrm>
            <a:off x="4580578" y="4815626"/>
            <a:ext cx="564027"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8">
            <a:extLst>
              <a:ext uri="{FF2B5EF4-FFF2-40B4-BE49-F238E27FC236}">
                <a16:creationId xmlns:a16="http://schemas.microsoft.com/office/drawing/2014/main" id="{049D0630-7352-0646-8202-F60FA8514D05}"/>
              </a:ext>
            </a:extLst>
          </p:cNvPr>
          <p:cNvSpPr>
            <a:spLocks noChangeShapeType="1"/>
          </p:cNvSpPr>
          <p:nvPr/>
        </p:nvSpPr>
        <p:spPr bwMode="auto">
          <a:xfrm flipH="1">
            <a:off x="4258276" y="4130736"/>
            <a:ext cx="282014" cy="282014"/>
          </a:xfrm>
          <a:prstGeom prst="line">
            <a:avLst/>
          </a:prstGeom>
          <a:noFill/>
          <a:ln w="952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Oval 9">
            <a:extLst>
              <a:ext uri="{FF2B5EF4-FFF2-40B4-BE49-F238E27FC236}">
                <a16:creationId xmlns:a16="http://schemas.microsoft.com/office/drawing/2014/main" id="{62C92F80-5D4C-344A-BB0A-729665CA2FBD}"/>
              </a:ext>
            </a:extLst>
          </p:cNvPr>
          <p:cNvSpPr>
            <a:spLocks noChangeArrowheads="1"/>
          </p:cNvSpPr>
          <p:nvPr/>
        </p:nvSpPr>
        <p:spPr bwMode="auto">
          <a:xfrm>
            <a:off x="4661153" y="4251600"/>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2000">
              <a:latin typeface="Maiandra GD" panose="020E0502030308020204" pitchFamily="34" charset="77"/>
            </a:endParaRPr>
          </a:p>
        </p:txBody>
      </p:sp>
      <p:sp>
        <p:nvSpPr>
          <p:cNvPr id="36" name="Oval 10">
            <a:extLst>
              <a:ext uri="{FF2B5EF4-FFF2-40B4-BE49-F238E27FC236}">
                <a16:creationId xmlns:a16="http://schemas.microsoft.com/office/drawing/2014/main" id="{90B87AFA-5E22-6844-A960-1BC7C1199BFF}"/>
              </a:ext>
            </a:extLst>
          </p:cNvPr>
          <p:cNvSpPr>
            <a:spLocks noChangeArrowheads="1"/>
          </p:cNvSpPr>
          <p:nvPr/>
        </p:nvSpPr>
        <p:spPr bwMode="auto">
          <a:xfrm>
            <a:off x="4217989" y="4372463"/>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7" name="Oval 11">
            <a:extLst>
              <a:ext uri="{FF2B5EF4-FFF2-40B4-BE49-F238E27FC236}">
                <a16:creationId xmlns:a16="http://schemas.microsoft.com/office/drawing/2014/main" id="{BAF893BF-A487-4F46-BA72-0574D02CD90D}"/>
              </a:ext>
            </a:extLst>
          </p:cNvPr>
          <p:cNvSpPr>
            <a:spLocks noChangeArrowheads="1"/>
          </p:cNvSpPr>
          <p:nvPr/>
        </p:nvSpPr>
        <p:spPr bwMode="auto">
          <a:xfrm>
            <a:off x="4500003" y="4090449"/>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8" name="Line 12">
            <a:extLst>
              <a:ext uri="{FF2B5EF4-FFF2-40B4-BE49-F238E27FC236}">
                <a16:creationId xmlns:a16="http://schemas.microsoft.com/office/drawing/2014/main" id="{64B1F55D-7D44-5C48-9038-46409E159E95}"/>
              </a:ext>
            </a:extLst>
          </p:cNvPr>
          <p:cNvSpPr>
            <a:spLocks noChangeShapeType="1"/>
          </p:cNvSpPr>
          <p:nvPr/>
        </p:nvSpPr>
        <p:spPr bwMode="auto">
          <a:xfrm flipH="1">
            <a:off x="4258276" y="4291887"/>
            <a:ext cx="443164" cy="120863"/>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Oval 13">
            <a:extLst>
              <a:ext uri="{FF2B5EF4-FFF2-40B4-BE49-F238E27FC236}">
                <a16:creationId xmlns:a16="http://schemas.microsoft.com/office/drawing/2014/main" id="{A70F47A4-3525-474F-8E3E-810CA4423174}"/>
              </a:ext>
            </a:extLst>
          </p:cNvPr>
          <p:cNvSpPr>
            <a:spLocks noChangeArrowheads="1"/>
          </p:cNvSpPr>
          <p:nvPr/>
        </p:nvSpPr>
        <p:spPr bwMode="auto">
          <a:xfrm>
            <a:off x="4661153" y="4976777"/>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0" name="Oval 14">
            <a:extLst>
              <a:ext uri="{FF2B5EF4-FFF2-40B4-BE49-F238E27FC236}">
                <a16:creationId xmlns:a16="http://schemas.microsoft.com/office/drawing/2014/main" id="{1268C2AF-FB3D-4A47-9F45-E03904E15943}"/>
              </a:ext>
            </a:extLst>
          </p:cNvPr>
          <p:cNvSpPr>
            <a:spLocks noChangeArrowheads="1"/>
          </p:cNvSpPr>
          <p:nvPr/>
        </p:nvSpPr>
        <p:spPr bwMode="auto">
          <a:xfrm>
            <a:off x="4500003" y="4775339"/>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1" name="Oval 15">
            <a:extLst>
              <a:ext uri="{FF2B5EF4-FFF2-40B4-BE49-F238E27FC236}">
                <a16:creationId xmlns:a16="http://schemas.microsoft.com/office/drawing/2014/main" id="{E7F6683C-14C1-8C49-B2EF-93D7444752C7}"/>
              </a:ext>
            </a:extLst>
          </p:cNvPr>
          <p:cNvSpPr>
            <a:spLocks noChangeArrowheads="1"/>
          </p:cNvSpPr>
          <p:nvPr/>
        </p:nvSpPr>
        <p:spPr bwMode="auto">
          <a:xfrm>
            <a:off x="4217989" y="5178216"/>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 name="Oval 16">
            <a:extLst>
              <a:ext uri="{FF2B5EF4-FFF2-40B4-BE49-F238E27FC236}">
                <a16:creationId xmlns:a16="http://schemas.microsoft.com/office/drawing/2014/main" id="{ED823B3C-A651-3649-B55D-DA7E9FA0AAE8}"/>
              </a:ext>
            </a:extLst>
          </p:cNvPr>
          <p:cNvSpPr>
            <a:spLocks noChangeArrowheads="1"/>
          </p:cNvSpPr>
          <p:nvPr/>
        </p:nvSpPr>
        <p:spPr bwMode="auto">
          <a:xfrm>
            <a:off x="4364032" y="4594045"/>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3" name="Line 17">
            <a:extLst>
              <a:ext uri="{FF2B5EF4-FFF2-40B4-BE49-F238E27FC236}">
                <a16:creationId xmlns:a16="http://schemas.microsoft.com/office/drawing/2014/main" id="{996584A4-0A3D-9C42-B36C-80B01B80F931}"/>
              </a:ext>
            </a:extLst>
          </p:cNvPr>
          <p:cNvSpPr>
            <a:spLocks noChangeShapeType="1"/>
          </p:cNvSpPr>
          <p:nvPr/>
        </p:nvSpPr>
        <p:spPr bwMode="auto">
          <a:xfrm>
            <a:off x="4701440" y="4291886"/>
            <a:ext cx="0" cy="725178"/>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Oval 18">
            <a:extLst>
              <a:ext uri="{FF2B5EF4-FFF2-40B4-BE49-F238E27FC236}">
                <a16:creationId xmlns:a16="http://schemas.microsoft.com/office/drawing/2014/main" id="{BDD3A565-A649-634D-8833-3689F30BCDB9}"/>
              </a:ext>
            </a:extLst>
          </p:cNvPr>
          <p:cNvSpPr>
            <a:spLocks noChangeArrowheads="1"/>
          </p:cNvSpPr>
          <p:nvPr/>
        </p:nvSpPr>
        <p:spPr bwMode="auto">
          <a:xfrm>
            <a:off x="5104318" y="4090449"/>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5" name="Oval 19">
            <a:extLst>
              <a:ext uri="{FF2B5EF4-FFF2-40B4-BE49-F238E27FC236}">
                <a16:creationId xmlns:a16="http://schemas.microsoft.com/office/drawing/2014/main" id="{2850B4B2-8E7F-C74B-8739-4C2A8C4F0CE1}"/>
              </a:ext>
            </a:extLst>
          </p:cNvPr>
          <p:cNvSpPr>
            <a:spLocks noChangeArrowheads="1"/>
          </p:cNvSpPr>
          <p:nvPr/>
        </p:nvSpPr>
        <p:spPr bwMode="auto">
          <a:xfrm>
            <a:off x="4822304" y="4372463"/>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6" name="Rectangle 20">
            <a:extLst>
              <a:ext uri="{FF2B5EF4-FFF2-40B4-BE49-F238E27FC236}">
                <a16:creationId xmlns:a16="http://schemas.microsoft.com/office/drawing/2014/main" id="{FD23D04E-55FD-CC4C-B880-F804480C8B7B}"/>
              </a:ext>
            </a:extLst>
          </p:cNvPr>
          <p:cNvSpPr>
            <a:spLocks noChangeArrowheads="1"/>
          </p:cNvSpPr>
          <p:nvPr/>
        </p:nvSpPr>
        <p:spPr bwMode="auto">
          <a:xfrm>
            <a:off x="4258277" y="4412750"/>
            <a:ext cx="604315" cy="80575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7" name="Rectangle 21">
            <a:extLst>
              <a:ext uri="{FF2B5EF4-FFF2-40B4-BE49-F238E27FC236}">
                <a16:creationId xmlns:a16="http://schemas.microsoft.com/office/drawing/2014/main" id="{A851B491-A990-064D-8695-27B6628524DE}"/>
              </a:ext>
            </a:extLst>
          </p:cNvPr>
          <p:cNvSpPr>
            <a:spLocks noChangeArrowheads="1"/>
          </p:cNvSpPr>
          <p:nvPr/>
        </p:nvSpPr>
        <p:spPr bwMode="auto">
          <a:xfrm>
            <a:off x="4540290" y="4140809"/>
            <a:ext cx="604315" cy="6764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 name="Oval 22">
            <a:extLst>
              <a:ext uri="{FF2B5EF4-FFF2-40B4-BE49-F238E27FC236}">
                <a16:creationId xmlns:a16="http://schemas.microsoft.com/office/drawing/2014/main" id="{9168EB18-B562-EE48-B585-85F10FD21A42}"/>
              </a:ext>
            </a:extLst>
          </p:cNvPr>
          <p:cNvSpPr>
            <a:spLocks noChangeArrowheads="1"/>
          </p:cNvSpPr>
          <p:nvPr/>
        </p:nvSpPr>
        <p:spPr bwMode="auto">
          <a:xfrm>
            <a:off x="4822304" y="5178216"/>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9" name="Oval 23">
            <a:extLst>
              <a:ext uri="{FF2B5EF4-FFF2-40B4-BE49-F238E27FC236}">
                <a16:creationId xmlns:a16="http://schemas.microsoft.com/office/drawing/2014/main" id="{D826E511-15D9-E542-A0A4-345ECC84A565}"/>
              </a:ext>
            </a:extLst>
          </p:cNvPr>
          <p:cNvSpPr>
            <a:spLocks noChangeArrowheads="1"/>
          </p:cNvSpPr>
          <p:nvPr/>
        </p:nvSpPr>
        <p:spPr bwMode="auto">
          <a:xfrm>
            <a:off x="5104318" y="4775339"/>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0" name="Oval 24">
            <a:extLst>
              <a:ext uri="{FF2B5EF4-FFF2-40B4-BE49-F238E27FC236}">
                <a16:creationId xmlns:a16="http://schemas.microsoft.com/office/drawing/2014/main" id="{92C76A80-EA83-0140-B8D4-562B9035B342}"/>
              </a:ext>
            </a:extLst>
          </p:cNvPr>
          <p:cNvSpPr>
            <a:spLocks noChangeArrowheads="1"/>
          </p:cNvSpPr>
          <p:nvPr/>
        </p:nvSpPr>
        <p:spPr bwMode="auto">
          <a:xfrm>
            <a:off x="4963311" y="4573901"/>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1" name="Freeform 25">
            <a:extLst>
              <a:ext uri="{FF2B5EF4-FFF2-40B4-BE49-F238E27FC236}">
                <a16:creationId xmlns:a16="http://schemas.microsoft.com/office/drawing/2014/main" id="{B884F463-B805-9C42-9BC7-2B659299A2D7}"/>
              </a:ext>
            </a:extLst>
          </p:cNvPr>
          <p:cNvSpPr>
            <a:spLocks/>
          </p:cNvSpPr>
          <p:nvPr/>
        </p:nvSpPr>
        <p:spPr bwMode="auto">
          <a:xfrm>
            <a:off x="4701441" y="4141648"/>
            <a:ext cx="440647" cy="150239"/>
          </a:xfrm>
          <a:custGeom>
            <a:avLst/>
            <a:gdLst>
              <a:gd name="T0" fmla="*/ 0 w 525"/>
              <a:gd name="T1" fmla="*/ 2147483647 h 179"/>
              <a:gd name="T2" fmla="*/ 2147483647 w 525"/>
              <a:gd name="T3" fmla="*/ 0 h 179"/>
              <a:gd name="T4" fmla="*/ 0 60000 65536"/>
              <a:gd name="T5" fmla="*/ 0 60000 65536"/>
              <a:gd name="T6" fmla="*/ 0 w 525"/>
              <a:gd name="T7" fmla="*/ 0 h 179"/>
              <a:gd name="T8" fmla="*/ 525 w 525"/>
              <a:gd name="T9" fmla="*/ 179 h 179"/>
            </a:gdLst>
            <a:ahLst/>
            <a:cxnLst>
              <a:cxn ang="T4">
                <a:pos x="T0" y="T1"/>
              </a:cxn>
              <a:cxn ang="T5">
                <a:pos x="T2" y="T3"/>
              </a:cxn>
            </a:cxnLst>
            <a:rect l="T6" t="T7" r="T8" b="T9"/>
            <a:pathLst>
              <a:path w="525" h="179">
                <a:moveTo>
                  <a:pt x="0" y="179"/>
                </a:moveTo>
                <a:lnTo>
                  <a:pt x="525" y="0"/>
                </a:lnTo>
              </a:path>
            </a:pathLst>
          </a:custGeom>
          <a:noFill/>
          <a:ln w="9525"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Line 26">
            <a:extLst>
              <a:ext uri="{FF2B5EF4-FFF2-40B4-BE49-F238E27FC236}">
                <a16:creationId xmlns:a16="http://schemas.microsoft.com/office/drawing/2014/main" id="{EDECC3EE-40F2-F94F-A5E6-3853375DEC6D}"/>
              </a:ext>
            </a:extLst>
          </p:cNvPr>
          <p:cNvSpPr>
            <a:spLocks noChangeShapeType="1"/>
          </p:cNvSpPr>
          <p:nvPr/>
        </p:nvSpPr>
        <p:spPr bwMode="auto">
          <a:xfrm flipV="1">
            <a:off x="4258277" y="4815627"/>
            <a:ext cx="846041"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3" name="Line 50">
            <a:extLst>
              <a:ext uri="{FF2B5EF4-FFF2-40B4-BE49-F238E27FC236}">
                <a16:creationId xmlns:a16="http://schemas.microsoft.com/office/drawing/2014/main" id="{32622616-87C2-2A42-9C55-CF391C636DA3}"/>
              </a:ext>
            </a:extLst>
          </p:cNvPr>
          <p:cNvSpPr>
            <a:spLocks noChangeShapeType="1"/>
          </p:cNvSpPr>
          <p:nvPr/>
        </p:nvSpPr>
        <p:spPr bwMode="auto">
          <a:xfrm>
            <a:off x="4862591" y="4412750"/>
            <a:ext cx="282014"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Line 51">
            <a:extLst>
              <a:ext uri="{FF2B5EF4-FFF2-40B4-BE49-F238E27FC236}">
                <a16:creationId xmlns:a16="http://schemas.microsoft.com/office/drawing/2014/main" id="{E6ECEB50-8348-3D42-B9A4-31CA33048413}"/>
              </a:ext>
            </a:extLst>
          </p:cNvPr>
          <p:cNvSpPr>
            <a:spLocks noChangeShapeType="1"/>
          </p:cNvSpPr>
          <p:nvPr/>
        </p:nvSpPr>
        <p:spPr bwMode="auto">
          <a:xfrm flipH="1">
            <a:off x="4877699" y="4130737"/>
            <a:ext cx="266906" cy="1047479"/>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5" name="Line 52">
            <a:extLst>
              <a:ext uri="{FF2B5EF4-FFF2-40B4-BE49-F238E27FC236}">
                <a16:creationId xmlns:a16="http://schemas.microsoft.com/office/drawing/2014/main" id="{3B8D3856-5400-DB49-869B-F68560794036}"/>
              </a:ext>
            </a:extLst>
          </p:cNvPr>
          <p:cNvSpPr>
            <a:spLocks noChangeShapeType="1"/>
          </p:cNvSpPr>
          <p:nvPr/>
        </p:nvSpPr>
        <p:spPr bwMode="auto">
          <a:xfrm>
            <a:off x="4540290" y="4815627"/>
            <a:ext cx="322301"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Line 53">
            <a:extLst>
              <a:ext uri="{FF2B5EF4-FFF2-40B4-BE49-F238E27FC236}">
                <a16:creationId xmlns:a16="http://schemas.microsoft.com/office/drawing/2014/main" id="{F1D0D2D4-3CE6-B14B-BE10-0B12515514FA}"/>
              </a:ext>
            </a:extLst>
          </p:cNvPr>
          <p:cNvSpPr>
            <a:spLocks noChangeShapeType="1"/>
          </p:cNvSpPr>
          <p:nvPr/>
        </p:nvSpPr>
        <p:spPr bwMode="auto">
          <a:xfrm flipH="1">
            <a:off x="4258276" y="4171024"/>
            <a:ext cx="266906" cy="1047479"/>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Line 54">
            <a:extLst>
              <a:ext uri="{FF2B5EF4-FFF2-40B4-BE49-F238E27FC236}">
                <a16:creationId xmlns:a16="http://schemas.microsoft.com/office/drawing/2014/main" id="{A031F285-875E-C64F-919D-41F46C33B080}"/>
              </a:ext>
            </a:extLst>
          </p:cNvPr>
          <p:cNvSpPr>
            <a:spLocks noChangeShapeType="1"/>
          </p:cNvSpPr>
          <p:nvPr/>
        </p:nvSpPr>
        <p:spPr bwMode="auto">
          <a:xfrm>
            <a:off x="4258276" y="4412750"/>
            <a:ext cx="282014"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Line 55">
            <a:extLst>
              <a:ext uri="{FF2B5EF4-FFF2-40B4-BE49-F238E27FC236}">
                <a16:creationId xmlns:a16="http://schemas.microsoft.com/office/drawing/2014/main" id="{6ABFAC93-FE7D-8F46-B053-1965269CCED5}"/>
              </a:ext>
            </a:extLst>
          </p:cNvPr>
          <p:cNvSpPr>
            <a:spLocks noChangeShapeType="1"/>
          </p:cNvSpPr>
          <p:nvPr/>
        </p:nvSpPr>
        <p:spPr bwMode="auto">
          <a:xfrm>
            <a:off x="4540290" y="4130736"/>
            <a:ext cx="322301" cy="282014"/>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Text Box 66">
            <a:extLst>
              <a:ext uri="{FF2B5EF4-FFF2-40B4-BE49-F238E27FC236}">
                <a16:creationId xmlns:a16="http://schemas.microsoft.com/office/drawing/2014/main" id="{09381950-E671-264D-AF8A-002B9772EEFB}"/>
              </a:ext>
            </a:extLst>
          </p:cNvPr>
          <p:cNvSpPr txBox="1">
            <a:spLocks noChangeArrowheads="1"/>
          </p:cNvSpPr>
          <p:nvPr/>
        </p:nvSpPr>
        <p:spPr bwMode="auto">
          <a:xfrm>
            <a:off x="4661152" y="4130737"/>
            <a:ext cx="3145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rPr>
              <a:t>A</a:t>
            </a:r>
          </a:p>
        </p:txBody>
      </p:sp>
      <p:sp>
        <p:nvSpPr>
          <p:cNvPr id="60" name="Text Box 114">
            <a:extLst>
              <a:ext uri="{FF2B5EF4-FFF2-40B4-BE49-F238E27FC236}">
                <a16:creationId xmlns:a16="http://schemas.microsoft.com/office/drawing/2014/main" id="{9343BD9E-AC81-8D48-8B7D-ED68E47E4720}"/>
              </a:ext>
            </a:extLst>
          </p:cNvPr>
          <p:cNvSpPr txBox="1">
            <a:spLocks noChangeArrowheads="1"/>
          </p:cNvSpPr>
          <p:nvPr/>
        </p:nvSpPr>
        <p:spPr bwMode="auto">
          <a:xfrm>
            <a:off x="4298563" y="4412750"/>
            <a:ext cx="3145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t>C</a:t>
            </a:r>
          </a:p>
        </p:txBody>
      </p:sp>
    </p:spTree>
    <p:extLst>
      <p:ext uri="{BB962C8B-B14F-4D97-AF65-F5344CB8AC3E}">
        <p14:creationId xmlns:p14="http://schemas.microsoft.com/office/powerpoint/2010/main" val="23786524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C8394EB1-6871-CD4B-A2CA-267D2D3DDD26}"/>
              </a:ext>
            </a:extLst>
          </p:cNvPr>
          <p:cNvSpPr>
            <a:spLocks noGrp="1"/>
          </p:cNvSpPr>
          <p:nvPr>
            <p:ph type="title"/>
          </p:nvPr>
        </p:nvSpPr>
        <p:spPr/>
        <p:txBody>
          <a:bodyPr/>
          <a:lstStyle/>
          <a:p>
            <a:pPr eaLnBrk="1" hangingPunct="1"/>
            <a:r>
              <a:rPr lang="en-US" altLang="en-US">
                <a:ea typeface="ＭＳ Ｐゴシック" panose="020B0600070205080204" pitchFamily="34" charset="-128"/>
              </a:rPr>
              <a:t>Duplicated Bravais Lattice </a:t>
            </a:r>
          </a:p>
        </p:txBody>
      </p:sp>
      <p:sp>
        <p:nvSpPr>
          <p:cNvPr id="6" name="Text Box 3">
            <a:extLst>
              <a:ext uri="{FF2B5EF4-FFF2-40B4-BE49-F238E27FC236}">
                <a16:creationId xmlns:a16="http://schemas.microsoft.com/office/drawing/2014/main" id="{D166780F-FFE7-5746-BCE5-8082D1F4AD90}"/>
              </a:ext>
            </a:extLst>
          </p:cNvPr>
          <p:cNvSpPr txBox="1">
            <a:spLocks noChangeArrowheads="1"/>
          </p:cNvSpPr>
          <p:nvPr/>
        </p:nvSpPr>
        <p:spPr bwMode="auto">
          <a:xfrm>
            <a:off x="4121150" y="5768976"/>
            <a:ext cx="3841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a:solidFill>
                  <a:srgbClr val="FF0000"/>
                </a:solidFill>
              </a:rPr>
              <a:t>Tetragonal FC = Tetragonal BC</a:t>
            </a:r>
          </a:p>
        </p:txBody>
      </p:sp>
      <p:sp>
        <p:nvSpPr>
          <p:cNvPr id="36869" name="Line 4">
            <a:extLst>
              <a:ext uri="{FF2B5EF4-FFF2-40B4-BE49-F238E27FC236}">
                <a16:creationId xmlns:a16="http://schemas.microsoft.com/office/drawing/2014/main" id="{E7DB41B2-1549-EC48-9612-BE36C3B7EB36}"/>
              </a:ext>
            </a:extLst>
          </p:cNvPr>
          <p:cNvSpPr>
            <a:spLocks noChangeShapeType="1"/>
          </p:cNvSpPr>
          <p:nvPr/>
        </p:nvSpPr>
        <p:spPr bwMode="auto">
          <a:xfrm flipH="1">
            <a:off x="3200400" y="4508500"/>
            <a:ext cx="53340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0" name="Line 5">
            <a:extLst>
              <a:ext uri="{FF2B5EF4-FFF2-40B4-BE49-F238E27FC236}">
                <a16:creationId xmlns:a16="http://schemas.microsoft.com/office/drawing/2014/main" id="{876E59ED-E98B-BE45-AE17-3C1821A06720}"/>
              </a:ext>
            </a:extLst>
          </p:cNvPr>
          <p:cNvSpPr>
            <a:spLocks noChangeShapeType="1"/>
          </p:cNvSpPr>
          <p:nvPr/>
        </p:nvSpPr>
        <p:spPr bwMode="auto">
          <a:xfrm flipH="1">
            <a:off x="3200400" y="3251200"/>
            <a:ext cx="53340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1" name="Line 6">
            <a:extLst>
              <a:ext uri="{FF2B5EF4-FFF2-40B4-BE49-F238E27FC236}">
                <a16:creationId xmlns:a16="http://schemas.microsoft.com/office/drawing/2014/main" id="{1ADE2586-BDDE-A049-9B17-C47BF9377BF9}"/>
              </a:ext>
            </a:extLst>
          </p:cNvPr>
          <p:cNvSpPr>
            <a:spLocks noChangeShapeType="1"/>
          </p:cNvSpPr>
          <p:nvPr/>
        </p:nvSpPr>
        <p:spPr bwMode="auto">
          <a:xfrm flipH="1">
            <a:off x="2057400" y="4508500"/>
            <a:ext cx="533400" cy="7620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872" name="Line 7">
            <a:extLst>
              <a:ext uri="{FF2B5EF4-FFF2-40B4-BE49-F238E27FC236}">
                <a16:creationId xmlns:a16="http://schemas.microsoft.com/office/drawing/2014/main" id="{F96FF94D-56FF-AC46-BD97-50D034B300CF}"/>
              </a:ext>
            </a:extLst>
          </p:cNvPr>
          <p:cNvSpPr>
            <a:spLocks noChangeShapeType="1"/>
          </p:cNvSpPr>
          <p:nvPr/>
        </p:nvSpPr>
        <p:spPr bwMode="auto">
          <a:xfrm>
            <a:off x="2667000" y="4508500"/>
            <a:ext cx="10668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873" name="Line 8">
            <a:extLst>
              <a:ext uri="{FF2B5EF4-FFF2-40B4-BE49-F238E27FC236}">
                <a16:creationId xmlns:a16="http://schemas.microsoft.com/office/drawing/2014/main" id="{B77E0E7D-0ED0-E148-B547-568B4FE11A7A}"/>
              </a:ext>
            </a:extLst>
          </p:cNvPr>
          <p:cNvSpPr>
            <a:spLocks noChangeShapeType="1"/>
          </p:cNvSpPr>
          <p:nvPr/>
        </p:nvSpPr>
        <p:spPr bwMode="auto">
          <a:xfrm flipH="1">
            <a:off x="2057400" y="3213100"/>
            <a:ext cx="533400" cy="533400"/>
          </a:xfrm>
          <a:prstGeom prst="line">
            <a:avLst/>
          </a:prstGeom>
          <a:noFill/>
          <a:ln w="952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en-US"/>
          </a:p>
        </p:txBody>
      </p:sp>
      <p:sp>
        <p:nvSpPr>
          <p:cNvPr id="36874" name="Oval 9">
            <a:extLst>
              <a:ext uri="{FF2B5EF4-FFF2-40B4-BE49-F238E27FC236}">
                <a16:creationId xmlns:a16="http://schemas.microsoft.com/office/drawing/2014/main" id="{20DE9583-A768-AD49-91E1-8190F53D40AB}"/>
              </a:ext>
            </a:extLst>
          </p:cNvPr>
          <p:cNvSpPr>
            <a:spLocks noChangeArrowheads="1"/>
          </p:cNvSpPr>
          <p:nvPr/>
        </p:nvSpPr>
        <p:spPr bwMode="auto">
          <a:xfrm>
            <a:off x="2819400" y="344170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2000">
              <a:latin typeface="Maiandra GD" panose="020E0502030308020204" pitchFamily="34" charset="77"/>
            </a:endParaRPr>
          </a:p>
        </p:txBody>
      </p:sp>
      <p:sp>
        <p:nvSpPr>
          <p:cNvPr id="36875" name="Oval 10">
            <a:extLst>
              <a:ext uri="{FF2B5EF4-FFF2-40B4-BE49-F238E27FC236}">
                <a16:creationId xmlns:a16="http://schemas.microsoft.com/office/drawing/2014/main" id="{17A06947-9977-4344-9C3C-015AA0A61828}"/>
              </a:ext>
            </a:extLst>
          </p:cNvPr>
          <p:cNvSpPr>
            <a:spLocks noChangeArrowheads="1"/>
          </p:cNvSpPr>
          <p:nvPr/>
        </p:nvSpPr>
        <p:spPr bwMode="auto">
          <a:xfrm>
            <a:off x="1981200" y="367030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76" name="Oval 11">
            <a:extLst>
              <a:ext uri="{FF2B5EF4-FFF2-40B4-BE49-F238E27FC236}">
                <a16:creationId xmlns:a16="http://schemas.microsoft.com/office/drawing/2014/main" id="{7932634E-1AD8-EB49-A6C9-1CBD97F8A591}"/>
              </a:ext>
            </a:extLst>
          </p:cNvPr>
          <p:cNvSpPr>
            <a:spLocks noChangeArrowheads="1"/>
          </p:cNvSpPr>
          <p:nvPr/>
        </p:nvSpPr>
        <p:spPr bwMode="auto">
          <a:xfrm>
            <a:off x="2514600" y="313690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77" name="Line 12">
            <a:extLst>
              <a:ext uri="{FF2B5EF4-FFF2-40B4-BE49-F238E27FC236}">
                <a16:creationId xmlns:a16="http://schemas.microsoft.com/office/drawing/2014/main" id="{C9570AFE-207A-C444-B53A-EC79B798652D}"/>
              </a:ext>
            </a:extLst>
          </p:cNvPr>
          <p:cNvSpPr>
            <a:spLocks noChangeShapeType="1"/>
          </p:cNvSpPr>
          <p:nvPr/>
        </p:nvSpPr>
        <p:spPr bwMode="auto">
          <a:xfrm flipH="1">
            <a:off x="2057400" y="3517900"/>
            <a:ext cx="838200" cy="2286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78" name="Oval 13">
            <a:extLst>
              <a:ext uri="{FF2B5EF4-FFF2-40B4-BE49-F238E27FC236}">
                <a16:creationId xmlns:a16="http://schemas.microsoft.com/office/drawing/2014/main" id="{1D570DEA-A93B-984D-B38D-81007D5AAF4F}"/>
              </a:ext>
            </a:extLst>
          </p:cNvPr>
          <p:cNvSpPr>
            <a:spLocks noChangeArrowheads="1"/>
          </p:cNvSpPr>
          <p:nvPr/>
        </p:nvSpPr>
        <p:spPr bwMode="auto">
          <a:xfrm>
            <a:off x="2819400" y="481330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79" name="Oval 14">
            <a:extLst>
              <a:ext uri="{FF2B5EF4-FFF2-40B4-BE49-F238E27FC236}">
                <a16:creationId xmlns:a16="http://schemas.microsoft.com/office/drawing/2014/main" id="{AE649682-4B38-6A48-A07B-7DD4F8579729}"/>
              </a:ext>
            </a:extLst>
          </p:cNvPr>
          <p:cNvSpPr>
            <a:spLocks noChangeArrowheads="1"/>
          </p:cNvSpPr>
          <p:nvPr/>
        </p:nvSpPr>
        <p:spPr bwMode="auto">
          <a:xfrm>
            <a:off x="2514600" y="443230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0" name="Oval 15">
            <a:extLst>
              <a:ext uri="{FF2B5EF4-FFF2-40B4-BE49-F238E27FC236}">
                <a16:creationId xmlns:a16="http://schemas.microsoft.com/office/drawing/2014/main" id="{315A09C9-6532-174F-8B43-AA125D4AD42C}"/>
              </a:ext>
            </a:extLst>
          </p:cNvPr>
          <p:cNvSpPr>
            <a:spLocks noChangeArrowheads="1"/>
          </p:cNvSpPr>
          <p:nvPr/>
        </p:nvSpPr>
        <p:spPr bwMode="auto">
          <a:xfrm>
            <a:off x="1981200" y="519430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1" name="Oval 16">
            <a:extLst>
              <a:ext uri="{FF2B5EF4-FFF2-40B4-BE49-F238E27FC236}">
                <a16:creationId xmlns:a16="http://schemas.microsoft.com/office/drawing/2014/main" id="{78397DA9-C013-CC4C-8435-8B78BF3560D1}"/>
              </a:ext>
            </a:extLst>
          </p:cNvPr>
          <p:cNvSpPr>
            <a:spLocks noChangeArrowheads="1"/>
          </p:cNvSpPr>
          <p:nvPr/>
        </p:nvSpPr>
        <p:spPr bwMode="auto">
          <a:xfrm>
            <a:off x="2257425" y="4089400"/>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2" name="Line 17">
            <a:extLst>
              <a:ext uri="{FF2B5EF4-FFF2-40B4-BE49-F238E27FC236}">
                <a16:creationId xmlns:a16="http://schemas.microsoft.com/office/drawing/2014/main" id="{6F6C94DE-32A9-B34E-B68A-ADB22004D13D}"/>
              </a:ext>
            </a:extLst>
          </p:cNvPr>
          <p:cNvSpPr>
            <a:spLocks noChangeShapeType="1"/>
          </p:cNvSpPr>
          <p:nvPr/>
        </p:nvSpPr>
        <p:spPr bwMode="auto">
          <a:xfrm>
            <a:off x="2895600" y="3517900"/>
            <a:ext cx="0" cy="137160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83" name="Oval 18">
            <a:extLst>
              <a:ext uri="{FF2B5EF4-FFF2-40B4-BE49-F238E27FC236}">
                <a16:creationId xmlns:a16="http://schemas.microsoft.com/office/drawing/2014/main" id="{E0B41C38-EF70-054D-924D-5137B1F57AF9}"/>
              </a:ext>
            </a:extLst>
          </p:cNvPr>
          <p:cNvSpPr>
            <a:spLocks noChangeArrowheads="1"/>
          </p:cNvSpPr>
          <p:nvPr/>
        </p:nvSpPr>
        <p:spPr bwMode="auto">
          <a:xfrm>
            <a:off x="3657600" y="3136900"/>
            <a:ext cx="152400" cy="152400"/>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4" name="Oval 19">
            <a:extLst>
              <a:ext uri="{FF2B5EF4-FFF2-40B4-BE49-F238E27FC236}">
                <a16:creationId xmlns:a16="http://schemas.microsoft.com/office/drawing/2014/main" id="{09085E63-9800-7841-8623-96503B371CE1}"/>
              </a:ext>
            </a:extLst>
          </p:cNvPr>
          <p:cNvSpPr>
            <a:spLocks noChangeArrowheads="1"/>
          </p:cNvSpPr>
          <p:nvPr/>
        </p:nvSpPr>
        <p:spPr bwMode="auto">
          <a:xfrm>
            <a:off x="3124200" y="3670300"/>
            <a:ext cx="152400" cy="152400"/>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5" name="Rectangle 20">
            <a:extLst>
              <a:ext uri="{FF2B5EF4-FFF2-40B4-BE49-F238E27FC236}">
                <a16:creationId xmlns:a16="http://schemas.microsoft.com/office/drawing/2014/main" id="{CC824388-4C1E-EE4D-8CD1-EF65CA4673DF}"/>
              </a:ext>
            </a:extLst>
          </p:cNvPr>
          <p:cNvSpPr>
            <a:spLocks noChangeArrowheads="1"/>
          </p:cNvSpPr>
          <p:nvPr/>
        </p:nvSpPr>
        <p:spPr bwMode="auto">
          <a:xfrm>
            <a:off x="2057400" y="3746500"/>
            <a:ext cx="1143000" cy="152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6" name="Rectangle 21">
            <a:extLst>
              <a:ext uri="{FF2B5EF4-FFF2-40B4-BE49-F238E27FC236}">
                <a16:creationId xmlns:a16="http://schemas.microsoft.com/office/drawing/2014/main" id="{2267C5AC-3358-5F44-8924-A013EFEDF8D7}"/>
              </a:ext>
            </a:extLst>
          </p:cNvPr>
          <p:cNvSpPr>
            <a:spLocks noChangeArrowheads="1"/>
          </p:cNvSpPr>
          <p:nvPr/>
        </p:nvSpPr>
        <p:spPr bwMode="auto">
          <a:xfrm>
            <a:off x="2590800" y="3232151"/>
            <a:ext cx="1143000" cy="1279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7" name="Oval 22">
            <a:extLst>
              <a:ext uri="{FF2B5EF4-FFF2-40B4-BE49-F238E27FC236}">
                <a16:creationId xmlns:a16="http://schemas.microsoft.com/office/drawing/2014/main" id="{BEE3F758-37BB-A748-863D-D3666BA81AA1}"/>
              </a:ext>
            </a:extLst>
          </p:cNvPr>
          <p:cNvSpPr>
            <a:spLocks noChangeArrowheads="1"/>
          </p:cNvSpPr>
          <p:nvPr/>
        </p:nvSpPr>
        <p:spPr bwMode="auto">
          <a:xfrm>
            <a:off x="3124200" y="5194300"/>
            <a:ext cx="152400" cy="152400"/>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8" name="Oval 23">
            <a:extLst>
              <a:ext uri="{FF2B5EF4-FFF2-40B4-BE49-F238E27FC236}">
                <a16:creationId xmlns:a16="http://schemas.microsoft.com/office/drawing/2014/main" id="{311942F6-3889-A84F-AB4D-C1737818BBD2}"/>
              </a:ext>
            </a:extLst>
          </p:cNvPr>
          <p:cNvSpPr>
            <a:spLocks noChangeArrowheads="1"/>
          </p:cNvSpPr>
          <p:nvPr/>
        </p:nvSpPr>
        <p:spPr bwMode="auto">
          <a:xfrm>
            <a:off x="3657600" y="4432300"/>
            <a:ext cx="152400" cy="152400"/>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89" name="Oval 24">
            <a:extLst>
              <a:ext uri="{FF2B5EF4-FFF2-40B4-BE49-F238E27FC236}">
                <a16:creationId xmlns:a16="http://schemas.microsoft.com/office/drawing/2014/main" id="{31E9DA4F-81B7-0145-9FF1-7C7C2A33628D}"/>
              </a:ext>
            </a:extLst>
          </p:cNvPr>
          <p:cNvSpPr>
            <a:spLocks noChangeArrowheads="1"/>
          </p:cNvSpPr>
          <p:nvPr/>
        </p:nvSpPr>
        <p:spPr bwMode="auto">
          <a:xfrm>
            <a:off x="3390900" y="4051300"/>
            <a:ext cx="152400" cy="152400"/>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890" name="Freeform 25">
            <a:extLst>
              <a:ext uri="{FF2B5EF4-FFF2-40B4-BE49-F238E27FC236}">
                <a16:creationId xmlns:a16="http://schemas.microsoft.com/office/drawing/2014/main" id="{1F136599-0A79-DA42-80EB-4E1569EE3BFA}"/>
              </a:ext>
            </a:extLst>
          </p:cNvPr>
          <p:cNvSpPr>
            <a:spLocks/>
          </p:cNvSpPr>
          <p:nvPr/>
        </p:nvSpPr>
        <p:spPr bwMode="auto">
          <a:xfrm>
            <a:off x="2895600" y="3233738"/>
            <a:ext cx="833438" cy="284162"/>
          </a:xfrm>
          <a:custGeom>
            <a:avLst/>
            <a:gdLst>
              <a:gd name="T0" fmla="*/ 0 w 525"/>
              <a:gd name="T1" fmla="*/ 2147483647 h 179"/>
              <a:gd name="T2" fmla="*/ 2147483647 w 525"/>
              <a:gd name="T3" fmla="*/ 0 h 179"/>
              <a:gd name="T4" fmla="*/ 0 60000 65536"/>
              <a:gd name="T5" fmla="*/ 0 60000 65536"/>
              <a:gd name="T6" fmla="*/ 0 w 525"/>
              <a:gd name="T7" fmla="*/ 0 h 179"/>
              <a:gd name="T8" fmla="*/ 525 w 525"/>
              <a:gd name="T9" fmla="*/ 179 h 179"/>
            </a:gdLst>
            <a:ahLst/>
            <a:cxnLst>
              <a:cxn ang="T4">
                <a:pos x="T0" y="T1"/>
              </a:cxn>
              <a:cxn ang="T5">
                <a:pos x="T2" y="T3"/>
              </a:cxn>
            </a:cxnLst>
            <a:rect l="T6" t="T7" r="T8" b="T9"/>
            <a:pathLst>
              <a:path w="525" h="179">
                <a:moveTo>
                  <a:pt x="0" y="179"/>
                </a:moveTo>
                <a:lnTo>
                  <a:pt x="525" y="0"/>
                </a:lnTo>
              </a:path>
            </a:pathLst>
          </a:custGeom>
          <a:noFill/>
          <a:ln w="9525"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1" name="Line 26">
            <a:extLst>
              <a:ext uri="{FF2B5EF4-FFF2-40B4-BE49-F238E27FC236}">
                <a16:creationId xmlns:a16="http://schemas.microsoft.com/office/drawing/2014/main" id="{7799739D-725D-4D40-9376-BC2B8EA3675B}"/>
              </a:ext>
            </a:extLst>
          </p:cNvPr>
          <p:cNvSpPr>
            <a:spLocks noChangeShapeType="1"/>
          </p:cNvSpPr>
          <p:nvPr/>
        </p:nvSpPr>
        <p:spPr bwMode="auto">
          <a:xfrm flipV="1">
            <a:off x="2057400" y="4508500"/>
            <a:ext cx="1600200" cy="7620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0" name="Group 27">
            <a:extLst>
              <a:ext uri="{FF2B5EF4-FFF2-40B4-BE49-F238E27FC236}">
                <a16:creationId xmlns:a16="http://schemas.microsoft.com/office/drawing/2014/main" id="{6A9EE48D-C44D-8147-B1F4-5AEF7B6BEF27}"/>
              </a:ext>
            </a:extLst>
          </p:cNvPr>
          <p:cNvGrpSpPr>
            <a:grpSpLocks/>
          </p:cNvGrpSpPr>
          <p:nvPr/>
        </p:nvGrpSpPr>
        <p:grpSpPr bwMode="auto">
          <a:xfrm>
            <a:off x="5334000" y="3136900"/>
            <a:ext cx="1295400" cy="2209800"/>
            <a:chOff x="4272" y="1680"/>
            <a:chExt cx="816" cy="1392"/>
          </a:xfrm>
        </p:grpSpPr>
        <p:sp>
          <p:nvSpPr>
            <p:cNvPr id="36984" name="Oval 28">
              <a:extLst>
                <a:ext uri="{FF2B5EF4-FFF2-40B4-BE49-F238E27FC236}">
                  <a16:creationId xmlns:a16="http://schemas.microsoft.com/office/drawing/2014/main" id="{FB84DD2B-A695-5046-A67D-672E461DF9E1}"/>
                </a:ext>
              </a:extLst>
            </p:cNvPr>
            <p:cNvSpPr>
              <a:spLocks noChangeArrowheads="1"/>
            </p:cNvSpPr>
            <p:nvPr/>
          </p:nvSpPr>
          <p:spPr bwMode="auto">
            <a:xfrm>
              <a:off x="4272" y="187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5" name="Oval 29">
              <a:extLst>
                <a:ext uri="{FF2B5EF4-FFF2-40B4-BE49-F238E27FC236}">
                  <a16:creationId xmlns:a16="http://schemas.microsoft.com/office/drawing/2014/main" id="{B9858D3F-2A75-C84E-928D-6B1E9040BA2A}"/>
                </a:ext>
              </a:extLst>
            </p:cNvPr>
            <p:cNvSpPr>
              <a:spLocks noChangeArrowheads="1"/>
            </p:cNvSpPr>
            <p:nvPr/>
          </p:nvSpPr>
          <p:spPr bwMode="auto">
            <a:xfrm>
              <a:off x="4992" y="187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6" name="Oval 30">
              <a:extLst>
                <a:ext uri="{FF2B5EF4-FFF2-40B4-BE49-F238E27FC236}">
                  <a16:creationId xmlns:a16="http://schemas.microsoft.com/office/drawing/2014/main" id="{EADB3041-012A-CC48-B265-D92FCD4C9505}"/>
                </a:ext>
              </a:extLst>
            </p:cNvPr>
            <p:cNvSpPr>
              <a:spLocks noChangeArrowheads="1"/>
            </p:cNvSpPr>
            <p:nvPr/>
          </p:nvSpPr>
          <p:spPr bwMode="auto">
            <a:xfrm>
              <a:off x="4464" y="2016"/>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7" name="Oval 31">
              <a:extLst>
                <a:ext uri="{FF2B5EF4-FFF2-40B4-BE49-F238E27FC236}">
                  <a16:creationId xmlns:a16="http://schemas.microsoft.com/office/drawing/2014/main" id="{6FC3C1B3-0105-9A44-8611-058261D6ABD4}"/>
                </a:ext>
              </a:extLst>
            </p:cNvPr>
            <p:cNvSpPr>
              <a:spLocks noChangeArrowheads="1"/>
            </p:cNvSpPr>
            <p:nvPr/>
          </p:nvSpPr>
          <p:spPr bwMode="auto">
            <a:xfrm>
              <a:off x="4800" y="1680"/>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8" name="Line 32">
              <a:extLst>
                <a:ext uri="{FF2B5EF4-FFF2-40B4-BE49-F238E27FC236}">
                  <a16:creationId xmlns:a16="http://schemas.microsoft.com/office/drawing/2014/main" id="{B578D63A-35F7-0D43-81BB-B377B42FBD55}"/>
                </a:ext>
              </a:extLst>
            </p:cNvPr>
            <p:cNvSpPr>
              <a:spLocks noChangeShapeType="1"/>
            </p:cNvSpPr>
            <p:nvPr/>
          </p:nvSpPr>
          <p:spPr bwMode="auto">
            <a:xfrm>
              <a:off x="4320" y="1920"/>
              <a:ext cx="192"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89" name="Line 33">
              <a:extLst>
                <a:ext uri="{FF2B5EF4-FFF2-40B4-BE49-F238E27FC236}">
                  <a16:creationId xmlns:a16="http://schemas.microsoft.com/office/drawing/2014/main" id="{3916D53E-FF41-BF48-A84E-53ED404847D5}"/>
                </a:ext>
              </a:extLst>
            </p:cNvPr>
            <p:cNvSpPr>
              <a:spLocks noChangeShapeType="1"/>
            </p:cNvSpPr>
            <p:nvPr/>
          </p:nvSpPr>
          <p:spPr bwMode="auto">
            <a:xfrm flipV="1">
              <a:off x="4320" y="1728"/>
              <a:ext cx="52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90" name="Freeform 34">
              <a:extLst>
                <a:ext uri="{FF2B5EF4-FFF2-40B4-BE49-F238E27FC236}">
                  <a16:creationId xmlns:a16="http://schemas.microsoft.com/office/drawing/2014/main" id="{3AA82FA6-20D0-A848-9914-30BDEBA17BB1}"/>
                </a:ext>
              </a:extLst>
            </p:cNvPr>
            <p:cNvSpPr>
              <a:spLocks/>
            </p:cNvSpPr>
            <p:nvPr/>
          </p:nvSpPr>
          <p:spPr bwMode="auto">
            <a:xfrm>
              <a:off x="4848" y="1738"/>
              <a:ext cx="179" cy="160"/>
            </a:xfrm>
            <a:custGeom>
              <a:avLst/>
              <a:gdLst>
                <a:gd name="T0" fmla="*/ 0 w 179"/>
                <a:gd name="T1" fmla="*/ 0 h 160"/>
                <a:gd name="T2" fmla="*/ 179 w 179"/>
                <a:gd name="T3" fmla="*/ 160 h 160"/>
                <a:gd name="T4" fmla="*/ 0 60000 65536"/>
                <a:gd name="T5" fmla="*/ 0 60000 65536"/>
                <a:gd name="T6" fmla="*/ 0 w 179"/>
                <a:gd name="T7" fmla="*/ 0 h 160"/>
                <a:gd name="T8" fmla="*/ 179 w 179"/>
                <a:gd name="T9" fmla="*/ 160 h 160"/>
              </a:gdLst>
              <a:ahLst/>
              <a:cxnLst>
                <a:cxn ang="T4">
                  <a:pos x="T0" y="T1"/>
                </a:cxn>
                <a:cxn ang="T5">
                  <a:pos x="T2" y="T3"/>
                </a:cxn>
              </a:cxnLst>
              <a:rect l="T6" t="T7" r="T8" b="T9"/>
              <a:pathLst>
                <a:path w="179" h="160">
                  <a:moveTo>
                    <a:pt x="0" y="0"/>
                  </a:moveTo>
                  <a:lnTo>
                    <a:pt x="179" y="16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91" name="Freeform 35">
              <a:extLst>
                <a:ext uri="{FF2B5EF4-FFF2-40B4-BE49-F238E27FC236}">
                  <a16:creationId xmlns:a16="http://schemas.microsoft.com/office/drawing/2014/main" id="{4A5BF1F8-367F-D940-96EC-95C6693FEF02}"/>
                </a:ext>
              </a:extLst>
            </p:cNvPr>
            <p:cNvSpPr>
              <a:spLocks/>
            </p:cNvSpPr>
            <p:nvPr/>
          </p:nvSpPr>
          <p:spPr bwMode="auto">
            <a:xfrm>
              <a:off x="4512" y="1898"/>
              <a:ext cx="522" cy="166"/>
            </a:xfrm>
            <a:custGeom>
              <a:avLst/>
              <a:gdLst>
                <a:gd name="T0" fmla="*/ 522 w 522"/>
                <a:gd name="T1" fmla="*/ 0 h 166"/>
                <a:gd name="T2" fmla="*/ 0 w 522"/>
                <a:gd name="T3" fmla="*/ 166 h 166"/>
                <a:gd name="T4" fmla="*/ 0 60000 65536"/>
                <a:gd name="T5" fmla="*/ 0 60000 65536"/>
                <a:gd name="T6" fmla="*/ 0 w 522"/>
                <a:gd name="T7" fmla="*/ 0 h 166"/>
                <a:gd name="T8" fmla="*/ 522 w 522"/>
                <a:gd name="T9" fmla="*/ 166 h 166"/>
              </a:gdLst>
              <a:ahLst/>
              <a:cxnLst>
                <a:cxn ang="T4">
                  <a:pos x="T0" y="T1"/>
                </a:cxn>
                <a:cxn ang="T5">
                  <a:pos x="T2" y="T3"/>
                </a:cxn>
              </a:cxnLst>
              <a:rect l="T6" t="T7" r="T8" b="T9"/>
              <a:pathLst>
                <a:path w="522" h="166">
                  <a:moveTo>
                    <a:pt x="522" y="0"/>
                  </a:moveTo>
                  <a:lnTo>
                    <a:pt x="0" y="166"/>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92" name="Oval 36">
              <a:extLst>
                <a:ext uri="{FF2B5EF4-FFF2-40B4-BE49-F238E27FC236}">
                  <a16:creationId xmlns:a16="http://schemas.microsoft.com/office/drawing/2014/main" id="{80E8350C-0EFA-BD40-9C98-47F83FB12BA1}"/>
                </a:ext>
              </a:extLst>
            </p:cNvPr>
            <p:cNvSpPr>
              <a:spLocks noChangeArrowheads="1"/>
            </p:cNvSpPr>
            <p:nvPr/>
          </p:nvSpPr>
          <p:spPr bwMode="auto">
            <a:xfrm>
              <a:off x="4272" y="278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93" name="Oval 37">
              <a:extLst>
                <a:ext uri="{FF2B5EF4-FFF2-40B4-BE49-F238E27FC236}">
                  <a16:creationId xmlns:a16="http://schemas.microsoft.com/office/drawing/2014/main" id="{CD7DDCFB-D1E4-0340-A7AF-1DFB7EDAB44D}"/>
                </a:ext>
              </a:extLst>
            </p:cNvPr>
            <p:cNvSpPr>
              <a:spLocks noChangeArrowheads="1"/>
            </p:cNvSpPr>
            <p:nvPr/>
          </p:nvSpPr>
          <p:spPr bwMode="auto">
            <a:xfrm>
              <a:off x="4992" y="278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94" name="Line 38">
              <a:extLst>
                <a:ext uri="{FF2B5EF4-FFF2-40B4-BE49-F238E27FC236}">
                  <a16:creationId xmlns:a16="http://schemas.microsoft.com/office/drawing/2014/main" id="{DBDB6F96-431B-D54F-A504-6B41E4F23C3D}"/>
                </a:ext>
              </a:extLst>
            </p:cNvPr>
            <p:cNvSpPr>
              <a:spLocks noChangeShapeType="1"/>
            </p:cNvSpPr>
            <p:nvPr/>
          </p:nvSpPr>
          <p:spPr bwMode="auto">
            <a:xfrm>
              <a:off x="4320" y="2832"/>
              <a:ext cx="192"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95" name="Freeform 39">
              <a:extLst>
                <a:ext uri="{FF2B5EF4-FFF2-40B4-BE49-F238E27FC236}">
                  <a16:creationId xmlns:a16="http://schemas.microsoft.com/office/drawing/2014/main" id="{D01F4802-B6C1-6B41-B7D5-BF7DD0399EE7}"/>
                </a:ext>
              </a:extLst>
            </p:cNvPr>
            <p:cNvSpPr>
              <a:spLocks/>
            </p:cNvSpPr>
            <p:nvPr/>
          </p:nvSpPr>
          <p:spPr bwMode="auto">
            <a:xfrm>
              <a:off x="4320" y="2640"/>
              <a:ext cx="528" cy="192"/>
            </a:xfrm>
            <a:custGeom>
              <a:avLst/>
              <a:gdLst>
                <a:gd name="T0" fmla="*/ 0 w 496"/>
                <a:gd name="T1" fmla="*/ 139 h 205"/>
                <a:gd name="T2" fmla="*/ 722 w 496"/>
                <a:gd name="T3" fmla="*/ 0 h 205"/>
                <a:gd name="T4" fmla="*/ 0 60000 65536"/>
                <a:gd name="T5" fmla="*/ 0 60000 65536"/>
                <a:gd name="T6" fmla="*/ 0 w 496"/>
                <a:gd name="T7" fmla="*/ 0 h 205"/>
                <a:gd name="T8" fmla="*/ 496 w 496"/>
                <a:gd name="T9" fmla="*/ 205 h 205"/>
              </a:gdLst>
              <a:ahLst/>
              <a:cxnLst>
                <a:cxn ang="T4">
                  <a:pos x="T0" y="T1"/>
                </a:cxn>
                <a:cxn ang="T5">
                  <a:pos x="T2" y="T3"/>
                </a:cxn>
              </a:cxnLst>
              <a:rect l="T6" t="T7" r="T8" b="T9"/>
              <a:pathLst>
                <a:path w="496" h="205">
                  <a:moveTo>
                    <a:pt x="0" y="205"/>
                  </a:moveTo>
                  <a:lnTo>
                    <a:pt x="496"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96" name="Line 40">
              <a:extLst>
                <a:ext uri="{FF2B5EF4-FFF2-40B4-BE49-F238E27FC236}">
                  <a16:creationId xmlns:a16="http://schemas.microsoft.com/office/drawing/2014/main" id="{3784AF2A-D4E5-174B-9584-FB7741E9D40C}"/>
                </a:ext>
              </a:extLst>
            </p:cNvPr>
            <p:cNvSpPr>
              <a:spLocks noChangeShapeType="1"/>
            </p:cNvSpPr>
            <p:nvPr/>
          </p:nvSpPr>
          <p:spPr bwMode="auto">
            <a:xfrm>
              <a:off x="4848" y="2640"/>
              <a:ext cx="192"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97" name="Line 41">
              <a:extLst>
                <a:ext uri="{FF2B5EF4-FFF2-40B4-BE49-F238E27FC236}">
                  <a16:creationId xmlns:a16="http://schemas.microsoft.com/office/drawing/2014/main" id="{0B5AB50E-6195-0C4E-B898-5459AFFB3889}"/>
                </a:ext>
              </a:extLst>
            </p:cNvPr>
            <p:cNvSpPr>
              <a:spLocks noChangeShapeType="1"/>
            </p:cNvSpPr>
            <p:nvPr/>
          </p:nvSpPr>
          <p:spPr bwMode="auto">
            <a:xfrm flipH="1">
              <a:off x="4512" y="2832"/>
              <a:ext cx="52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98" name="Oval 42">
              <a:extLst>
                <a:ext uri="{FF2B5EF4-FFF2-40B4-BE49-F238E27FC236}">
                  <a16:creationId xmlns:a16="http://schemas.microsoft.com/office/drawing/2014/main" id="{E5E0CF3A-FC79-7E4E-B485-308153449B9B}"/>
                </a:ext>
              </a:extLst>
            </p:cNvPr>
            <p:cNvSpPr>
              <a:spLocks noChangeArrowheads="1"/>
            </p:cNvSpPr>
            <p:nvPr/>
          </p:nvSpPr>
          <p:spPr bwMode="auto">
            <a:xfrm>
              <a:off x="4800" y="259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99" name="Oval 43">
              <a:extLst>
                <a:ext uri="{FF2B5EF4-FFF2-40B4-BE49-F238E27FC236}">
                  <a16:creationId xmlns:a16="http://schemas.microsoft.com/office/drawing/2014/main" id="{7544B9D3-A787-F142-A3FF-9039B80B9268}"/>
                </a:ext>
              </a:extLst>
            </p:cNvPr>
            <p:cNvSpPr>
              <a:spLocks noChangeArrowheads="1"/>
            </p:cNvSpPr>
            <p:nvPr/>
          </p:nvSpPr>
          <p:spPr bwMode="auto">
            <a:xfrm>
              <a:off x="4464" y="2976"/>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7000" name="Oval 44">
              <a:extLst>
                <a:ext uri="{FF2B5EF4-FFF2-40B4-BE49-F238E27FC236}">
                  <a16:creationId xmlns:a16="http://schemas.microsoft.com/office/drawing/2014/main" id="{34D9B476-2B7F-5041-A14D-C0389DF147FF}"/>
                </a:ext>
              </a:extLst>
            </p:cNvPr>
            <p:cNvSpPr>
              <a:spLocks noChangeArrowheads="1"/>
            </p:cNvSpPr>
            <p:nvPr/>
          </p:nvSpPr>
          <p:spPr bwMode="auto">
            <a:xfrm>
              <a:off x="4608" y="230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7001" name="Line 45">
              <a:extLst>
                <a:ext uri="{FF2B5EF4-FFF2-40B4-BE49-F238E27FC236}">
                  <a16:creationId xmlns:a16="http://schemas.microsoft.com/office/drawing/2014/main" id="{D71C6E60-5EBA-8845-B616-A71391869798}"/>
                </a:ext>
              </a:extLst>
            </p:cNvPr>
            <p:cNvSpPr>
              <a:spLocks noChangeShapeType="1"/>
            </p:cNvSpPr>
            <p:nvPr/>
          </p:nvSpPr>
          <p:spPr bwMode="auto">
            <a:xfrm>
              <a:off x="4320" y="1968"/>
              <a:ext cx="0" cy="816"/>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7002" name="Freeform 46">
              <a:extLst>
                <a:ext uri="{FF2B5EF4-FFF2-40B4-BE49-F238E27FC236}">
                  <a16:creationId xmlns:a16="http://schemas.microsoft.com/office/drawing/2014/main" id="{D1724CBE-B65E-C943-9FB6-804B259D61BD}"/>
                </a:ext>
              </a:extLst>
            </p:cNvPr>
            <p:cNvSpPr>
              <a:spLocks/>
            </p:cNvSpPr>
            <p:nvPr/>
          </p:nvSpPr>
          <p:spPr bwMode="auto">
            <a:xfrm>
              <a:off x="5040" y="1904"/>
              <a:ext cx="1" cy="928"/>
            </a:xfrm>
            <a:custGeom>
              <a:avLst/>
              <a:gdLst>
                <a:gd name="T0" fmla="*/ 0 w 1"/>
                <a:gd name="T1" fmla="*/ 0 h 928"/>
                <a:gd name="T2" fmla="*/ 1 w 1"/>
                <a:gd name="T3" fmla="*/ 928 h 928"/>
                <a:gd name="T4" fmla="*/ 0 60000 65536"/>
                <a:gd name="T5" fmla="*/ 0 60000 65536"/>
                <a:gd name="T6" fmla="*/ 0 w 1"/>
                <a:gd name="T7" fmla="*/ 0 h 928"/>
                <a:gd name="T8" fmla="*/ 1 w 1"/>
                <a:gd name="T9" fmla="*/ 928 h 928"/>
              </a:gdLst>
              <a:ahLst/>
              <a:cxnLst>
                <a:cxn ang="T4">
                  <a:pos x="T0" y="T1"/>
                </a:cxn>
                <a:cxn ang="T5">
                  <a:pos x="T2" y="T3"/>
                </a:cxn>
              </a:cxnLst>
              <a:rect l="T6" t="T7" r="T8" b="T9"/>
              <a:pathLst>
                <a:path w="1" h="928">
                  <a:moveTo>
                    <a:pt x="0" y="0"/>
                  </a:moveTo>
                  <a:lnTo>
                    <a:pt x="1" y="928"/>
                  </a:lnTo>
                </a:path>
              </a:pathLst>
            </a:cu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003" name="Line 47">
              <a:extLst>
                <a:ext uri="{FF2B5EF4-FFF2-40B4-BE49-F238E27FC236}">
                  <a16:creationId xmlns:a16="http://schemas.microsoft.com/office/drawing/2014/main" id="{B3BDF184-3C82-6F4E-A297-2E63D6728C21}"/>
                </a:ext>
              </a:extLst>
            </p:cNvPr>
            <p:cNvSpPr>
              <a:spLocks noChangeShapeType="1"/>
            </p:cNvSpPr>
            <p:nvPr/>
          </p:nvSpPr>
          <p:spPr bwMode="auto">
            <a:xfrm>
              <a:off x="4512" y="2064"/>
              <a:ext cx="0"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004" name="Line 48">
              <a:extLst>
                <a:ext uri="{FF2B5EF4-FFF2-40B4-BE49-F238E27FC236}">
                  <a16:creationId xmlns:a16="http://schemas.microsoft.com/office/drawing/2014/main" id="{75E85458-77FA-A446-86BE-BC6E50DC367D}"/>
                </a:ext>
              </a:extLst>
            </p:cNvPr>
            <p:cNvSpPr>
              <a:spLocks noChangeShapeType="1"/>
            </p:cNvSpPr>
            <p:nvPr/>
          </p:nvSpPr>
          <p:spPr bwMode="auto">
            <a:xfrm>
              <a:off x="4848" y="1728"/>
              <a:ext cx="0"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005" name="Text Box 49">
              <a:extLst>
                <a:ext uri="{FF2B5EF4-FFF2-40B4-BE49-F238E27FC236}">
                  <a16:creationId xmlns:a16="http://schemas.microsoft.com/office/drawing/2014/main" id="{0FA140E1-9325-A146-AF9A-56C4C3B59232}"/>
                </a:ext>
              </a:extLst>
            </p:cNvPr>
            <p:cNvSpPr txBox="1">
              <a:spLocks noChangeArrowheads="1"/>
            </p:cNvSpPr>
            <p:nvPr/>
          </p:nvSpPr>
          <p:spPr bwMode="auto">
            <a:xfrm>
              <a:off x="4646" y="2121"/>
              <a:ext cx="18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c</a:t>
              </a:r>
            </a:p>
          </p:txBody>
        </p:sp>
      </p:grpSp>
      <p:sp>
        <p:nvSpPr>
          <p:cNvPr id="36893" name="Line 50">
            <a:extLst>
              <a:ext uri="{FF2B5EF4-FFF2-40B4-BE49-F238E27FC236}">
                <a16:creationId xmlns:a16="http://schemas.microsoft.com/office/drawing/2014/main" id="{A8817E17-FB01-504B-A2B5-CF4B0597EA24}"/>
              </a:ext>
            </a:extLst>
          </p:cNvPr>
          <p:cNvSpPr>
            <a:spLocks noChangeShapeType="1"/>
          </p:cNvSpPr>
          <p:nvPr/>
        </p:nvSpPr>
        <p:spPr bwMode="auto">
          <a:xfrm>
            <a:off x="3200400" y="3746500"/>
            <a:ext cx="533400" cy="7620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4" name="Line 51">
            <a:extLst>
              <a:ext uri="{FF2B5EF4-FFF2-40B4-BE49-F238E27FC236}">
                <a16:creationId xmlns:a16="http://schemas.microsoft.com/office/drawing/2014/main" id="{5C28E128-F725-8548-BE2D-B70A6C77EF6A}"/>
              </a:ext>
            </a:extLst>
          </p:cNvPr>
          <p:cNvSpPr>
            <a:spLocks noChangeShapeType="1"/>
          </p:cNvSpPr>
          <p:nvPr/>
        </p:nvSpPr>
        <p:spPr bwMode="auto">
          <a:xfrm flipH="1">
            <a:off x="3228976" y="3213100"/>
            <a:ext cx="504825"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5" name="Line 52">
            <a:extLst>
              <a:ext uri="{FF2B5EF4-FFF2-40B4-BE49-F238E27FC236}">
                <a16:creationId xmlns:a16="http://schemas.microsoft.com/office/drawing/2014/main" id="{7C3A62FD-DC3E-B147-B807-933958FA3B3A}"/>
              </a:ext>
            </a:extLst>
          </p:cNvPr>
          <p:cNvSpPr>
            <a:spLocks noChangeShapeType="1"/>
          </p:cNvSpPr>
          <p:nvPr/>
        </p:nvSpPr>
        <p:spPr bwMode="auto">
          <a:xfrm>
            <a:off x="2590800" y="4508500"/>
            <a:ext cx="609600" cy="7620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6" name="Line 53">
            <a:extLst>
              <a:ext uri="{FF2B5EF4-FFF2-40B4-BE49-F238E27FC236}">
                <a16:creationId xmlns:a16="http://schemas.microsoft.com/office/drawing/2014/main" id="{F9420358-D058-A347-8867-5525F340D0DB}"/>
              </a:ext>
            </a:extLst>
          </p:cNvPr>
          <p:cNvSpPr>
            <a:spLocks noChangeShapeType="1"/>
          </p:cNvSpPr>
          <p:nvPr/>
        </p:nvSpPr>
        <p:spPr bwMode="auto">
          <a:xfrm flipH="1">
            <a:off x="2057401" y="3289300"/>
            <a:ext cx="504825"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7" name="Line 54">
            <a:extLst>
              <a:ext uri="{FF2B5EF4-FFF2-40B4-BE49-F238E27FC236}">
                <a16:creationId xmlns:a16="http://schemas.microsoft.com/office/drawing/2014/main" id="{3E1ECF05-298C-154D-8B3A-9B1B031B12F5}"/>
              </a:ext>
            </a:extLst>
          </p:cNvPr>
          <p:cNvSpPr>
            <a:spLocks noChangeShapeType="1"/>
          </p:cNvSpPr>
          <p:nvPr/>
        </p:nvSpPr>
        <p:spPr bwMode="auto">
          <a:xfrm>
            <a:off x="2057400" y="3746500"/>
            <a:ext cx="533400" cy="7620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8" name="Line 55">
            <a:extLst>
              <a:ext uri="{FF2B5EF4-FFF2-40B4-BE49-F238E27FC236}">
                <a16:creationId xmlns:a16="http://schemas.microsoft.com/office/drawing/2014/main" id="{036538A3-0634-EB48-A07E-07B7987E621E}"/>
              </a:ext>
            </a:extLst>
          </p:cNvPr>
          <p:cNvSpPr>
            <a:spLocks noChangeShapeType="1"/>
          </p:cNvSpPr>
          <p:nvPr/>
        </p:nvSpPr>
        <p:spPr bwMode="auto">
          <a:xfrm>
            <a:off x="2590800" y="3213100"/>
            <a:ext cx="609600" cy="5334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9" name="Group 56">
            <a:extLst>
              <a:ext uri="{FF2B5EF4-FFF2-40B4-BE49-F238E27FC236}">
                <a16:creationId xmlns:a16="http://schemas.microsoft.com/office/drawing/2014/main" id="{8B3A5C75-EF4E-D446-A849-34A087853410}"/>
              </a:ext>
            </a:extLst>
          </p:cNvPr>
          <p:cNvGrpSpPr>
            <a:grpSpLocks/>
          </p:cNvGrpSpPr>
          <p:nvPr/>
        </p:nvGrpSpPr>
        <p:grpSpPr bwMode="auto">
          <a:xfrm>
            <a:off x="4495800" y="3136900"/>
            <a:ext cx="2971800" cy="2209800"/>
            <a:chOff x="1728" y="1680"/>
            <a:chExt cx="1872" cy="1392"/>
          </a:xfrm>
        </p:grpSpPr>
        <p:sp>
          <p:nvSpPr>
            <p:cNvPr id="36975" name="Oval 57">
              <a:extLst>
                <a:ext uri="{FF2B5EF4-FFF2-40B4-BE49-F238E27FC236}">
                  <a16:creationId xmlns:a16="http://schemas.microsoft.com/office/drawing/2014/main" id="{DC11BF70-438D-774D-856A-7D2D9CA4834F}"/>
                </a:ext>
              </a:extLst>
            </p:cNvPr>
            <p:cNvSpPr>
              <a:spLocks noChangeArrowheads="1"/>
            </p:cNvSpPr>
            <p:nvPr/>
          </p:nvSpPr>
          <p:spPr bwMode="auto">
            <a:xfrm>
              <a:off x="3168" y="2016"/>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36976" name="Group 58">
              <a:extLst>
                <a:ext uri="{FF2B5EF4-FFF2-40B4-BE49-F238E27FC236}">
                  <a16:creationId xmlns:a16="http://schemas.microsoft.com/office/drawing/2014/main" id="{7478B0AE-6269-B949-AA87-F9201F8DDF93}"/>
                </a:ext>
              </a:extLst>
            </p:cNvPr>
            <p:cNvGrpSpPr>
              <a:grpSpLocks/>
            </p:cNvGrpSpPr>
            <p:nvPr/>
          </p:nvGrpSpPr>
          <p:grpSpPr bwMode="auto">
            <a:xfrm>
              <a:off x="1728" y="1680"/>
              <a:ext cx="1872" cy="1392"/>
              <a:chOff x="1728" y="1680"/>
              <a:chExt cx="1872" cy="1392"/>
            </a:xfrm>
          </p:grpSpPr>
          <p:sp>
            <p:nvSpPr>
              <p:cNvPr id="36977" name="Oval 59">
                <a:extLst>
                  <a:ext uri="{FF2B5EF4-FFF2-40B4-BE49-F238E27FC236}">
                    <a16:creationId xmlns:a16="http://schemas.microsoft.com/office/drawing/2014/main" id="{8119C615-2A67-9F4A-A989-3B7AB4E17B7B}"/>
                  </a:ext>
                </a:extLst>
              </p:cNvPr>
              <p:cNvSpPr>
                <a:spLocks noChangeArrowheads="1"/>
              </p:cNvSpPr>
              <p:nvPr/>
            </p:nvSpPr>
            <p:spPr bwMode="auto">
              <a:xfrm>
                <a:off x="3504" y="1680"/>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78" name="Oval 60">
                <a:extLst>
                  <a:ext uri="{FF2B5EF4-FFF2-40B4-BE49-F238E27FC236}">
                    <a16:creationId xmlns:a16="http://schemas.microsoft.com/office/drawing/2014/main" id="{45DD05C3-47D2-8E4A-9FCD-4FE72400E994}"/>
                  </a:ext>
                </a:extLst>
              </p:cNvPr>
              <p:cNvSpPr>
                <a:spLocks noChangeArrowheads="1"/>
              </p:cNvSpPr>
              <p:nvPr/>
            </p:nvSpPr>
            <p:spPr bwMode="auto">
              <a:xfrm>
                <a:off x="3168" y="2976"/>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79" name="Oval 61">
                <a:extLst>
                  <a:ext uri="{FF2B5EF4-FFF2-40B4-BE49-F238E27FC236}">
                    <a16:creationId xmlns:a16="http://schemas.microsoft.com/office/drawing/2014/main" id="{C144BE04-6985-3544-8538-A062943E81B8}"/>
                  </a:ext>
                </a:extLst>
              </p:cNvPr>
              <p:cNvSpPr>
                <a:spLocks noChangeArrowheads="1"/>
              </p:cNvSpPr>
              <p:nvPr/>
            </p:nvSpPr>
            <p:spPr bwMode="auto">
              <a:xfrm>
                <a:off x="3504" y="2496"/>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0" name="Oval 62">
                <a:extLst>
                  <a:ext uri="{FF2B5EF4-FFF2-40B4-BE49-F238E27FC236}">
                    <a16:creationId xmlns:a16="http://schemas.microsoft.com/office/drawing/2014/main" id="{F85AC578-9738-0249-954D-6C9B3680271C}"/>
                  </a:ext>
                </a:extLst>
              </p:cNvPr>
              <p:cNvSpPr>
                <a:spLocks noChangeArrowheads="1"/>
              </p:cNvSpPr>
              <p:nvPr/>
            </p:nvSpPr>
            <p:spPr bwMode="auto">
              <a:xfrm>
                <a:off x="1728" y="2976"/>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1" name="Oval 63">
                <a:extLst>
                  <a:ext uri="{FF2B5EF4-FFF2-40B4-BE49-F238E27FC236}">
                    <a16:creationId xmlns:a16="http://schemas.microsoft.com/office/drawing/2014/main" id="{EB876385-1B49-BD46-BB75-8978D33468F1}"/>
                  </a:ext>
                </a:extLst>
              </p:cNvPr>
              <p:cNvSpPr>
                <a:spLocks noChangeArrowheads="1"/>
              </p:cNvSpPr>
              <p:nvPr/>
            </p:nvSpPr>
            <p:spPr bwMode="auto">
              <a:xfrm>
                <a:off x="1728" y="2064"/>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2" name="Oval 64">
                <a:extLst>
                  <a:ext uri="{FF2B5EF4-FFF2-40B4-BE49-F238E27FC236}">
                    <a16:creationId xmlns:a16="http://schemas.microsoft.com/office/drawing/2014/main" id="{F828806C-8F24-1443-A590-DD832C2C7647}"/>
                  </a:ext>
                </a:extLst>
              </p:cNvPr>
              <p:cNvSpPr>
                <a:spLocks noChangeArrowheads="1"/>
              </p:cNvSpPr>
              <p:nvPr/>
            </p:nvSpPr>
            <p:spPr bwMode="auto">
              <a:xfrm>
                <a:off x="2064" y="1680"/>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83" name="Oval 65">
                <a:extLst>
                  <a:ext uri="{FF2B5EF4-FFF2-40B4-BE49-F238E27FC236}">
                    <a16:creationId xmlns:a16="http://schemas.microsoft.com/office/drawing/2014/main" id="{64DA8789-D23E-1844-928A-74EAAEA30D42}"/>
                  </a:ext>
                </a:extLst>
              </p:cNvPr>
              <p:cNvSpPr>
                <a:spLocks noChangeArrowheads="1"/>
              </p:cNvSpPr>
              <p:nvPr/>
            </p:nvSpPr>
            <p:spPr bwMode="auto">
              <a:xfrm>
                <a:off x="2064" y="2496"/>
                <a:ext cx="96" cy="96"/>
              </a:xfrm>
              <a:prstGeom prst="ellipse">
                <a:avLst/>
              </a:prstGeom>
              <a:solidFill>
                <a:srgbClr val="99CCFF"/>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sp>
        <p:nvSpPr>
          <p:cNvPr id="36900" name="Text Box 66">
            <a:extLst>
              <a:ext uri="{FF2B5EF4-FFF2-40B4-BE49-F238E27FC236}">
                <a16:creationId xmlns:a16="http://schemas.microsoft.com/office/drawing/2014/main" id="{7DADD837-302E-8D49-A8B9-5DCB6DA841D3}"/>
              </a:ext>
            </a:extLst>
          </p:cNvPr>
          <p:cNvSpPr txBox="1">
            <a:spLocks noChangeArrowheads="1"/>
          </p:cNvSpPr>
          <p:nvPr/>
        </p:nvSpPr>
        <p:spPr bwMode="auto">
          <a:xfrm>
            <a:off x="2819401" y="3213101"/>
            <a:ext cx="314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rPr>
              <a:t>A</a:t>
            </a:r>
          </a:p>
        </p:txBody>
      </p:sp>
      <p:grpSp>
        <p:nvGrpSpPr>
          <p:cNvPr id="70" name="Group 67">
            <a:extLst>
              <a:ext uri="{FF2B5EF4-FFF2-40B4-BE49-F238E27FC236}">
                <a16:creationId xmlns:a16="http://schemas.microsoft.com/office/drawing/2014/main" id="{69ED7EF1-DDD6-1044-8E4C-50483B1F7B4D}"/>
              </a:ext>
            </a:extLst>
          </p:cNvPr>
          <p:cNvGrpSpPr>
            <a:grpSpLocks/>
          </p:cNvGrpSpPr>
          <p:nvPr/>
        </p:nvGrpSpPr>
        <p:grpSpPr bwMode="auto">
          <a:xfrm>
            <a:off x="4572000" y="1993900"/>
            <a:ext cx="2819400" cy="3352800"/>
            <a:chOff x="1776" y="960"/>
            <a:chExt cx="1776" cy="2112"/>
          </a:xfrm>
        </p:grpSpPr>
        <p:grpSp>
          <p:nvGrpSpPr>
            <p:cNvPr id="36930" name="Group 68">
              <a:extLst>
                <a:ext uri="{FF2B5EF4-FFF2-40B4-BE49-F238E27FC236}">
                  <a16:creationId xmlns:a16="http://schemas.microsoft.com/office/drawing/2014/main" id="{9DAFB8F8-C00B-434E-8015-94FB8D162DED}"/>
                </a:ext>
              </a:extLst>
            </p:cNvPr>
            <p:cNvGrpSpPr>
              <a:grpSpLocks/>
            </p:cNvGrpSpPr>
            <p:nvPr/>
          </p:nvGrpSpPr>
          <p:grpSpPr bwMode="auto">
            <a:xfrm>
              <a:off x="1776" y="960"/>
              <a:ext cx="1056" cy="2064"/>
              <a:chOff x="576" y="864"/>
              <a:chExt cx="1056" cy="2064"/>
            </a:xfrm>
          </p:grpSpPr>
          <p:sp>
            <p:nvSpPr>
              <p:cNvPr id="36964" name="Rectangle 69">
                <a:extLst>
                  <a:ext uri="{FF2B5EF4-FFF2-40B4-BE49-F238E27FC236}">
                    <a16:creationId xmlns:a16="http://schemas.microsoft.com/office/drawing/2014/main" id="{4AC2DE70-3E61-DA4D-9F17-3ACB914F2E55}"/>
                  </a:ext>
                </a:extLst>
              </p:cNvPr>
              <p:cNvSpPr>
                <a:spLocks noChangeArrowheads="1"/>
              </p:cNvSpPr>
              <p:nvPr/>
            </p:nvSpPr>
            <p:spPr bwMode="auto">
              <a:xfrm>
                <a:off x="576" y="1152"/>
                <a:ext cx="720" cy="177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65" name="Line 70">
                <a:extLst>
                  <a:ext uri="{FF2B5EF4-FFF2-40B4-BE49-F238E27FC236}">
                    <a16:creationId xmlns:a16="http://schemas.microsoft.com/office/drawing/2014/main" id="{C73DCF1B-72B5-8E41-9E76-A91D5CF65D9B}"/>
                  </a:ext>
                </a:extLst>
              </p:cNvPr>
              <p:cNvSpPr>
                <a:spLocks noChangeShapeType="1"/>
              </p:cNvSpPr>
              <p:nvPr/>
            </p:nvSpPr>
            <p:spPr bwMode="auto">
              <a:xfrm>
                <a:off x="576" y="1992"/>
                <a:ext cx="72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66" name="Freeform 71">
                <a:extLst>
                  <a:ext uri="{FF2B5EF4-FFF2-40B4-BE49-F238E27FC236}">
                    <a16:creationId xmlns:a16="http://schemas.microsoft.com/office/drawing/2014/main" id="{F2CED278-A6A1-FB43-B0D3-8C0C0FC82313}"/>
                  </a:ext>
                </a:extLst>
              </p:cNvPr>
              <p:cNvSpPr>
                <a:spLocks/>
              </p:cNvSpPr>
              <p:nvPr/>
            </p:nvSpPr>
            <p:spPr bwMode="auto">
              <a:xfrm>
                <a:off x="576" y="864"/>
                <a:ext cx="1056" cy="288"/>
              </a:xfrm>
              <a:custGeom>
                <a:avLst/>
                <a:gdLst>
                  <a:gd name="T0" fmla="*/ 0 w 1056"/>
                  <a:gd name="T1" fmla="*/ 2187 h 192"/>
                  <a:gd name="T2" fmla="*/ 336 w 1056"/>
                  <a:gd name="T3" fmla="*/ 0 h 192"/>
                  <a:gd name="T4" fmla="*/ 1056 w 1056"/>
                  <a:gd name="T5" fmla="*/ 0 h 192"/>
                  <a:gd name="T6" fmla="*/ 720 w 1056"/>
                  <a:gd name="T7" fmla="*/ 2187 h 192"/>
                  <a:gd name="T8" fmla="*/ 0 60000 65536"/>
                  <a:gd name="T9" fmla="*/ 0 60000 65536"/>
                  <a:gd name="T10" fmla="*/ 0 60000 65536"/>
                  <a:gd name="T11" fmla="*/ 0 60000 65536"/>
                  <a:gd name="T12" fmla="*/ 0 w 1056"/>
                  <a:gd name="T13" fmla="*/ 0 h 192"/>
                  <a:gd name="T14" fmla="*/ 1056 w 1056"/>
                  <a:gd name="T15" fmla="*/ 192 h 192"/>
                </a:gdLst>
                <a:ahLst/>
                <a:cxnLst>
                  <a:cxn ang="T8">
                    <a:pos x="T0" y="T1"/>
                  </a:cxn>
                  <a:cxn ang="T9">
                    <a:pos x="T2" y="T3"/>
                  </a:cxn>
                  <a:cxn ang="T10">
                    <a:pos x="T4" y="T5"/>
                  </a:cxn>
                  <a:cxn ang="T11">
                    <a:pos x="T6" y="T7"/>
                  </a:cxn>
                </a:cxnLst>
                <a:rect l="T12" t="T13" r="T14" b="T15"/>
                <a:pathLst>
                  <a:path w="1056" h="192">
                    <a:moveTo>
                      <a:pt x="0" y="192"/>
                    </a:moveTo>
                    <a:lnTo>
                      <a:pt x="336" y="0"/>
                    </a:lnTo>
                    <a:lnTo>
                      <a:pt x="1056" y="0"/>
                    </a:lnTo>
                    <a:lnTo>
                      <a:pt x="720" y="19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67" name="Line 72">
                <a:extLst>
                  <a:ext uri="{FF2B5EF4-FFF2-40B4-BE49-F238E27FC236}">
                    <a16:creationId xmlns:a16="http://schemas.microsoft.com/office/drawing/2014/main" id="{C754D5C1-A3DF-6645-9178-6BA6E4AFE64F}"/>
                  </a:ext>
                </a:extLst>
              </p:cNvPr>
              <p:cNvSpPr>
                <a:spLocks noChangeShapeType="1"/>
              </p:cNvSpPr>
              <p:nvPr/>
            </p:nvSpPr>
            <p:spPr bwMode="auto">
              <a:xfrm>
                <a:off x="1632" y="864"/>
                <a:ext cx="0" cy="15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68" name="Line 73">
                <a:extLst>
                  <a:ext uri="{FF2B5EF4-FFF2-40B4-BE49-F238E27FC236}">
                    <a16:creationId xmlns:a16="http://schemas.microsoft.com/office/drawing/2014/main" id="{42716723-D8C3-8842-911C-7689C32F2582}"/>
                  </a:ext>
                </a:extLst>
              </p:cNvPr>
              <p:cNvSpPr>
                <a:spLocks noChangeShapeType="1"/>
              </p:cNvSpPr>
              <p:nvPr/>
            </p:nvSpPr>
            <p:spPr bwMode="auto">
              <a:xfrm flipH="1">
                <a:off x="1296" y="2448"/>
                <a:ext cx="336" cy="4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69" name="Line 74">
                <a:extLst>
                  <a:ext uri="{FF2B5EF4-FFF2-40B4-BE49-F238E27FC236}">
                    <a16:creationId xmlns:a16="http://schemas.microsoft.com/office/drawing/2014/main" id="{E962E8FB-2990-E240-AE19-E711894DF60A}"/>
                  </a:ext>
                </a:extLst>
              </p:cNvPr>
              <p:cNvSpPr>
                <a:spLocks noChangeShapeType="1"/>
              </p:cNvSpPr>
              <p:nvPr/>
            </p:nvSpPr>
            <p:spPr bwMode="auto">
              <a:xfrm flipH="1">
                <a:off x="1296" y="1656"/>
                <a:ext cx="336"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0" name="Line 75">
                <a:extLst>
                  <a:ext uri="{FF2B5EF4-FFF2-40B4-BE49-F238E27FC236}">
                    <a16:creationId xmlns:a16="http://schemas.microsoft.com/office/drawing/2014/main" id="{06D396D3-60FE-E147-95FB-BCAEFCF57A64}"/>
                  </a:ext>
                </a:extLst>
              </p:cNvPr>
              <p:cNvSpPr>
                <a:spLocks noChangeShapeType="1"/>
              </p:cNvSpPr>
              <p:nvPr/>
            </p:nvSpPr>
            <p:spPr bwMode="auto">
              <a:xfrm>
                <a:off x="912" y="864"/>
                <a:ext cx="0" cy="158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71" name="Line 76">
                <a:extLst>
                  <a:ext uri="{FF2B5EF4-FFF2-40B4-BE49-F238E27FC236}">
                    <a16:creationId xmlns:a16="http://schemas.microsoft.com/office/drawing/2014/main" id="{4CF2B7D3-0A3D-AA47-AE9E-F0C7F3048627}"/>
                  </a:ext>
                </a:extLst>
              </p:cNvPr>
              <p:cNvSpPr>
                <a:spLocks noChangeShapeType="1"/>
              </p:cNvSpPr>
              <p:nvPr/>
            </p:nvSpPr>
            <p:spPr bwMode="auto">
              <a:xfrm flipH="1">
                <a:off x="576" y="2448"/>
                <a:ext cx="336" cy="4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72" name="Line 77">
                <a:extLst>
                  <a:ext uri="{FF2B5EF4-FFF2-40B4-BE49-F238E27FC236}">
                    <a16:creationId xmlns:a16="http://schemas.microsoft.com/office/drawing/2014/main" id="{062BF383-FBA5-634F-8F3A-4517D3068ADF}"/>
                  </a:ext>
                </a:extLst>
              </p:cNvPr>
              <p:cNvSpPr>
                <a:spLocks noChangeShapeType="1"/>
              </p:cNvSpPr>
              <p:nvPr/>
            </p:nvSpPr>
            <p:spPr bwMode="auto">
              <a:xfrm>
                <a:off x="960" y="2448"/>
                <a:ext cx="67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73" name="Line 78">
                <a:extLst>
                  <a:ext uri="{FF2B5EF4-FFF2-40B4-BE49-F238E27FC236}">
                    <a16:creationId xmlns:a16="http://schemas.microsoft.com/office/drawing/2014/main" id="{6645A985-08E5-1648-9669-DDAC52D34B00}"/>
                  </a:ext>
                </a:extLst>
              </p:cNvPr>
              <p:cNvSpPr>
                <a:spLocks noChangeShapeType="1"/>
              </p:cNvSpPr>
              <p:nvPr/>
            </p:nvSpPr>
            <p:spPr bwMode="auto">
              <a:xfrm flipH="1">
                <a:off x="912" y="1632"/>
                <a:ext cx="72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74" name="Line 79">
                <a:extLst>
                  <a:ext uri="{FF2B5EF4-FFF2-40B4-BE49-F238E27FC236}">
                    <a16:creationId xmlns:a16="http://schemas.microsoft.com/office/drawing/2014/main" id="{31798A3B-9215-2B4F-BEC0-62DB17207FDF}"/>
                  </a:ext>
                </a:extLst>
              </p:cNvPr>
              <p:cNvSpPr>
                <a:spLocks noChangeShapeType="1"/>
              </p:cNvSpPr>
              <p:nvPr/>
            </p:nvSpPr>
            <p:spPr bwMode="auto">
              <a:xfrm flipH="1">
                <a:off x="576" y="1632"/>
                <a:ext cx="336" cy="384"/>
              </a:xfrm>
              <a:prstGeom prst="line">
                <a:avLst/>
              </a:prstGeom>
              <a:noFill/>
              <a:ln w="952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6931" name="Group 80">
              <a:extLst>
                <a:ext uri="{FF2B5EF4-FFF2-40B4-BE49-F238E27FC236}">
                  <a16:creationId xmlns:a16="http://schemas.microsoft.com/office/drawing/2014/main" id="{356F1B16-B8E8-1043-96A2-14BC449C3D2F}"/>
                </a:ext>
              </a:extLst>
            </p:cNvPr>
            <p:cNvGrpSpPr>
              <a:grpSpLocks/>
            </p:cNvGrpSpPr>
            <p:nvPr/>
          </p:nvGrpSpPr>
          <p:grpSpPr bwMode="auto">
            <a:xfrm>
              <a:off x="2496" y="960"/>
              <a:ext cx="1056" cy="2064"/>
              <a:chOff x="576" y="864"/>
              <a:chExt cx="1056" cy="2064"/>
            </a:xfrm>
          </p:grpSpPr>
          <p:sp>
            <p:nvSpPr>
              <p:cNvPr id="36953" name="Rectangle 81">
                <a:extLst>
                  <a:ext uri="{FF2B5EF4-FFF2-40B4-BE49-F238E27FC236}">
                    <a16:creationId xmlns:a16="http://schemas.microsoft.com/office/drawing/2014/main" id="{281FA5DE-F998-C946-BBDE-70C1865FAF53}"/>
                  </a:ext>
                </a:extLst>
              </p:cNvPr>
              <p:cNvSpPr>
                <a:spLocks noChangeArrowheads="1"/>
              </p:cNvSpPr>
              <p:nvPr/>
            </p:nvSpPr>
            <p:spPr bwMode="auto">
              <a:xfrm>
                <a:off x="576" y="1152"/>
                <a:ext cx="720" cy="177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54" name="Line 82">
                <a:extLst>
                  <a:ext uri="{FF2B5EF4-FFF2-40B4-BE49-F238E27FC236}">
                    <a16:creationId xmlns:a16="http://schemas.microsoft.com/office/drawing/2014/main" id="{3ABC1B20-4543-B34D-B9D0-1BD9E53F749C}"/>
                  </a:ext>
                </a:extLst>
              </p:cNvPr>
              <p:cNvSpPr>
                <a:spLocks noChangeShapeType="1"/>
              </p:cNvSpPr>
              <p:nvPr/>
            </p:nvSpPr>
            <p:spPr bwMode="auto">
              <a:xfrm>
                <a:off x="576" y="1992"/>
                <a:ext cx="72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5" name="Freeform 83">
                <a:extLst>
                  <a:ext uri="{FF2B5EF4-FFF2-40B4-BE49-F238E27FC236}">
                    <a16:creationId xmlns:a16="http://schemas.microsoft.com/office/drawing/2014/main" id="{5DC7AD7A-1B12-DC4E-91FE-23FE70D2F9E0}"/>
                  </a:ext>
                </a:extLst>
              </p:cNvPr>
              <p:cNvSpPr>
                <a:spLocks/>
              </p:cNvSpPr>
              <p:nvPr/>
            </p:nvSpPr>
            <p:spPr bwMode="auto">
              <a:xfrm>
                <a:off x="576" y="864"/>
                <a:ext cx="1056" cy="288"/>
              </a:xfrm>
              <a:custGeom>
                <a:avLst/>
                <a:gdLst>
                  <a:gd name="T0" fmla="*/ 0 w 1056"/>
                  <a:gd name="T1" fmla="*/ 2187 h 192"/>
                  <a:gd name="T2" fmla="*/ 336 w 1056"/>
                  <a:gd name="T3" fmla="*/ 0 h 192"/>
                  <a:gd name="T4" fmla="*/ 1056 w 1056"/>
                  <a:gd name="T5" fmla="*/ 0 h 192"/>
                  <a:gd name="T6" fmla="*/ 720 w 1056"/>
                  <a:gd name="T7" fmla="*/ 2187 h 192"/>
                  <a:gd name="T8" fmla="*/ 0 60000 65536"/>
                  <a:gd name="T9" fmla="*/ 0 60000 65536"/>
                  <a:gd name="T10" fmla="*/ 0 60000 65536"/>
                  <a:gd name="T11" fmla="*/ 0 60000 65536"/>
                  <a:gd name="T12" fmla="*/ 0 w 1056"/>
                  <a:gd name="T13" fmla="*/ 0 h 192"/>
                  <a:gd name="T14" fmla="*/ 1056 w 1056"/>
                  <a:gd name="T15" fmla="*/ 192 h 192"/>
                </a:gdLst>
                <a:ahLst/>
                <a:cxnLst>
                  <a:cxn ang="T8">
                    <a:pos x="T0" y="T1"/>
                  </a:cxn>
                  <a:cxn ang="T9">
                    <a:pos x="T2" y="T3"/>
                  </a:cxn>
                  <a:cxn ang="T10">
                    <a:pos x="T4" y="T5"/>
                  </a:cxn>
                  <a:cxn ang="T11">
                    <a:pos x="T6" y="T7"/>
                  </a:cxn>
                </a:cxnLst>
                <a:rect l="T12" t="T13" r="T14" b="T15"/>
                <a:pathLst>
                  <a:path w="1056" h="192">
                    <a:moveTo>
                      <a:pt x="0" y="192"/>
                    </a:moveTo>
                    <a:lnTo>
                      <a:pt x="336" y="0"/>
                    </a:lnTo>
                    <a:lnTo>
                      <a:pt x="1056" y="0"/>
                    </a:lnTo>
                    <a:lnTo>
                      <a:pt x="720" y="19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56" name="Line 84">
                <a:extLst>
                  <a:ext uri="{FF2B5EF4-FFF2-40B4-BE49-F238E27FC236}">
                    <a16:creationId xmlns:a16="http://schemas.microsoft.com/office/drawing/2014/main" id="{DA3C2731-0F5D-164F-A6EB-D5C21D16D817}"/>
                  </a:ext>
                </a:extLst>
              </p:cNvPr>
              <p:cNvSpPr>
                <a:spLocks noChangeShapeType="1"/>
              </p:cNvSpPr>
              <p:nvPr/>
            </p:nvSpPr>
            <p:spPr bwMode="auto">
              <a:xfrm>
                <a:off x="1632" y="864"/>
                <a:ext cx="0" cy="15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7" name="Line 85">
                <a:extLst>
                  <a:ext uri="{FF2B5EF4-FFF2-40B4-BE49-F238E27FC236}">
                    <a16:creationId xmlns:a16="http://schemas.microsoft.com/office/drawing/2014/main" id="{CB0D1480-1AFC-0249-A70C-2753224608C3}"/>
                  </a:ext>
                </a:extLst>
              </p:cNvPr>
              <p:cNvSpPr>
                <a:spLocks noChangeShapeType="1"/>
              </p:cNvSpPr>
              <p:nvPr/>
            </p:nvSpPr>
            <p:spPr bwMode="auto">
              <a:xfrm flipH="1">
                <a:off x="1296" y="2448"/>
                <a:ext cx="336" cy="4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8" name="Line 86">
                <a:extLst>
                  <a:ext uri="{FF2B5EF4-FFF2-40B4-BE49-F238E27FC236}">
                    <a16:creationId xmlns:a16="http://schemas.microsoft.com/office/drawing/2014/main" id="{B6D36D5A-EA17-7245-AD7E-82CDD006FED2}"/>
                  </a:ext>
                </a:extLst>
              </p:cNvPr>
              <p:cNvSpPr>
                <a:spLocks noChangeShapeType="1"/>
              </p:cNvSpPr>
              <p:nvPr/>
            </p:nvSpPr>
            <p:spPr bwMode="auto">
              <a:xfrm flipH="1">
                <a:off x="1296" y="1656"/>
                <a:ext cx="336"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9" name="Line 87">
                <a:extLst>
                  <a:ext uri="{FF2B5EF4-FFF2-40B4-BE49-F238E27FC236}">
                    <a16:creationId xmlns:a16="http://schemas.microsoft.com/office/drawing/2014/main" id="{E5E407A7-4C79-7A40-8145-9A04F0F24A7D}"/>
                  </a:ext>
                </a:extLst>
              </p:cNvPr>
              <p:cNvSpPr>
                <a:spLocks noChangeShapeType="1"/>
              </p:cNvSpPr>
              <p:nvPr/>
            </p:nvSpPr>
            <p:spPr bwMode="auto">
              <a:xfrm>
                <a:off x="912" y="864"/>
                <a:ext cx="0" cy="158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60" name="Line 88">
                <a:extLst>
                  <a:ext uri="{FF2B5EF4-FFF2-40B4-BE49-F238E27FC236}">
                    <a16:creationId xmlns:a16="http://schemas.microsoft.com/office/drawing/2014/main" id="{1A1F222E-14C8-A847-864D-B0CE6ADFA0D5}"/>
                  </a:ext>
                </a:extLst>
              </p:cNvPr>
              <p:cNvSpPr>
                <a:spLocks noChangeShapeType="1"/>
              </p:cNvSpPr>
              <p:nvPr/>
            </p:nvSpPr>
            <p:spPr bwMode="auto">
              <a:xfrm flipH="1">
                <a:off x="576" y="2448"/>
                <a:ext cx="336" cy="4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61" name="Line 89">
                <a:extLst>
                  <a:ext uri="{FF2B5EF4-FFF2-40B4-BE49-F238E27FC236}">
                    <a16:creationId xmlns:a16="http://schemas.microsoft.com/office/drawing/2014/main" id="{A19980DA-ADCB-EC42-A7F6-BC16CC11F411}"/>
                  </a:ext>
                </a:extLst>
              </p:cNvPr>
              <p:cNvSpPr>
                <a:spLocks noChangeShapeType="1"/>
              </p:cNvSpPr>
              <p:nvPr/>
            </p:nvSpPr>
            <p:spPr bwMode="auto">
              <a:xfrm>
                <a:off x="960" y="2448"/>
                <a:ext cx="67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62" name="Line 90">
                <a:extLst>
                  <a:ext uri="{FF2B5EF4-FFF2-40B4-BE49-F238E27FC236}">
                    <a16:creationId xmlns:a16="http://schemas.microsoft.com/office/drawing/2014/main" id="{2118CB61-DA76-EA4E-BE5D-B4EFB0E34798}"/>
                  </a:ext>
                </a:extLst>
              </p:cNvPr>
              <p:cNvSpPr>
                <a:spLocks noChangeShapeType="1"/>
              </p:cNvSpPr>
              <p:nvPr/>
            </p:nvSpPr>
            <p:spPr bwMode="auto">
              <a:xfrm flipH="1">
                <a:off x="912" y="1632"/>
                <a:ext cx="72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963" name="Line 91">
                <a:extLst>
                  <a:ext uri="{FF2B5EF4-FFF2-40B4-BE49-F238E27FC236}">
                    <a16:creationId xmlns:a16="http://schemas.microsoft.com/office/drawing/2014/main" id="{DFDF86AF-00D6-E44E-A9F7-089EDD4993DD}"/>
                  </a:ext>
                </a:extLst>
              </p:cNvPr>
              <p:cNvSpPr>
                <a:spLocks noChangeShapeType="1"/>
              </p:cNvSpPr>
              <p:nvPr/>
            </p:nvSpPr>
            <p:spPr bwMode="auto">
              <a:xfrm flipH="1">
                <a:off x="576" y="1632"/>
                <a:ext cx="336" cy="384"/>
              </a:xfrm>
              <a:prstGeom prst="line">
                <a:avLst/>
              </a:prstGeom>
              <a:noFill/>
              <a:ln w="952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6932" name="Oval 92">
              <a:extLst>
                <a:ext uri="{FF2B5EF4-FFF2-40B4-BE49-F238E27FC236}">
                  <a16:creationId xmlns:a16="http://schemas.microsoft.com/office/drawing/2014/main" id="{85978AF8-885F-C34E-8978-624233043D70}"/>
                </a:ext>
              </a:extLst>
            </p:cNvPr>
            <p:cNvSpPr>
              <a:spLocks noChangeArrowheads="1"/>
            </p:cNvSpPr>
            <p:nvPr/>
          </p:nvSpPr>
          <p:spPr bwMode="auto">
            <a:xfrm>
              <a:off x="2256" y="187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33" name="Oval 93">
              <a:extLst>
                <a:ext uri="{FF2B5EF4-FFF2-40B4-BE49-F238E27FC236}">
                  <a16:creationId xmlns:a16="http://schemas.microsoft.com/office/drawing/2014/main" id="{EE7E6CCA-8468-E443-AA72-2756DA245F1C}"/>
                </a:ext>
              </a:extLst>
            </p:cNvPr>
            <p:cNvSpPr>
              <a:spLocks noChangeArrowheads="1"/>
            </p:cNvSpPr>
            <p:nvPr/>
          </p:nvSpPr>
          <p:spPr bwMode="auto">
            <a:xfrm>
              <a:off x="2976" y="187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34" name="Oval 94">
              <a:extLst>
                <a:ext uri="{FF2B5EF4-FFF2-40B4-BE49-F238E27FC236}">
                  <a16:creationId xmlns:a16="http://schemas.microsoft.com/office/drawing/2014/main" id="{FA4E3C60-C645-334D-8DE7-D120FB8EDD73}"/>
                </a:ext>
              </a:extLst>
            </p:cNvPr>
            <p:cNvSpPr>
              <a:spLocks noChangeArrowheads="1"/>
            </p:cNvSpPr>
            <p:nvPr/>
          </p:nvSpPr>
          <p:spPr bwMode="auto">
            <a:xfrm>
              <a:off x="2448" y="2016"/>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35" name="Oval 95">
              <a:extLst>
                <a:ext uri="{FF2B5EF4-FFF2-40B4-BE49-F238E27FC236}">
                  <a16:creationId xmlns:a16="http://schemas.microsoft.com/office/drawing/2014/main" id="{3A703718-93CB-7649-97DC-92E3E4408A73}"/>
                </a:ext>
              </a:extLst>
            </p:cNvPr>
            <p:cNvSpPr>
              <a:spLocks noChangeArrowheads="1"/>
            </p:cNvSpPr>
            <p:nvPr/>
          </p:nvSpPr>
          <p:spPr bwMode="auto">
            <a:xfrm>
              <a:off x="2784" y="1680"/>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36" name="Line 96">
              <a:extLst>
                <a:ext uri="{FF2B5EF4-FFF2-40B4-BE49-F238E27FC236}">
                  <a16:creationId xmlns:a16="http://schemas.microsoft.com/office/drawing/2014/main" id="{7344A153-FC90-F14A-BF70-B62DD307F86D}"/>
                </a:ext>
              </a:extLst>
            </p:cNvPr>
            <p:cNvSpPr>
              <a:spLocks noChangeShapeType="1"/>
            </p:cNvSpPr>
            <p:nvPr/>
          </p:nvSpPr>
          <p:spPr bwMode="auto">
            <a:xfrm>
              <a:off x="2304" y="1920"/>
              <a:ext cx="192"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37" name="Line 97">
              <a:extLst>
                <a:ext uri="{FF2B5EF4-FFF2-40B4-BE49-F238E27FC236}">
                  <a16:creationId xmlns:a16="http://schemas.microsoft.com/office/drawing/2014/main" id="{96526213-5948-5442-A1C6-3067ECE8CF9B}"/>
                </a:ext>
              </a:extLst>
            </p:cNvPr>
            <p:cNvSpPr>
              <a:spLocks noChangeShapeType="1"/>
            </p:cNvSpPr>
            <p:nvPr/>
          </p:nvSpPr>
          <p:spPr bwMode="auto">
            <a:xfrm flipV="1">
              <a:off x="2304" y="1728"/>
              <a:ext cx="52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38" name="Line 98">
              <a:extLst>
                <a:ext uri="{FF2B5EF4-FFF2-40B4-BE49-F238E27FC236}">
                  <a16:creationId xmlns:a16="http://schemas.microsoft.com/office/drawing/2014/main" id="{ADB8DE0A-6273-B24D-BEFD-A5B341D97771}"/>
                </a:ext>
              </a:extLst>
            </p:cNvPr>
            <p:cNvSpPr>
              <a:spLocks noChangeShapeType="1"/>
            </p:cNvSpPr>
            <p:nvPr/>
          </p:nvSpPr>
          <p:spPr bwMode="auto">
            <a:xfrm>
              <a:off x="2880" y="1728"/>
              <a:ext cx="144"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39" name="Line 99">
              <a:extLst>
                <a:ext uri="{FF2B5EF4-FFF2-40B4-BE49-F238E27FC236}">
                  <a16:creationId xmlns:a16="http://schemas.microsoft.com/office/drawing/2014/main" id="{4362467B-8B91-0E4C-8444-92227CD1F437}"/>
                </a:ext>
              </a:extLst>
            </p:cNvPr>
            <p:cNvSpPr>
              <a:spLocks noChangeShapeType="1"/>
            </p:cNvSpPr>
            <p:nvPr/>
          </p:nvSpPr>
          <p:spPr bwMode="auto">
            <a:xfrm flipH="1">
              <a:off x="2496" y="1920"/>
              <a:ext cx="52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0" name="Oval 100">
              <a:extLst>
                <a:ext uri="{FF2B5EF4-FFF2-40B4-BE49-F238E27FC236}">
                  <a16:creationId xmlns:a16="http://schemas.microsoft.com/office/drawing/2014/main" id="{8CF4AE64-57FE-BC42-BE1F-87AC5CA48489}"/>
                </a:ext>
              </a:extLst>
            </p:cNvPr>
            <p:cNvSpPr>
              <a:spLocks noChangeArrowheads="1"/>
            </p:cNvSpPr>
            <p:nvPr/>
          </p:nvSpPr>
          <p:spPr bwMode="auto">
            <a:xfrm>
              <a:off x="2256" y="278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41" name="Oval 101">
              <a:extLst>
                <a:ext uri="{FF2B5EF4-FFF2-40B4-BE49-F238E27FC236}">
                  <a16:creationId xmlns:a16="http://schemas.microsoft.com/office/drawing/2014/main" id="{049B241D-4271-5745-8935-6A0D53B0EB2B}"/>
                </a:ext>
              </a:extLst>
            </p:cNvPr>
            <p:cNvSpPr>
              <a:spLocks noChangeArrowheads="1"/>
            </p:cNvSpPr>
            <p:nvPr/>
          </p:nvSpPr>
          <p:spPr bwMode="auto">
            <a:xfrm>
              <a:off x="2976" y="278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42" name="Line 102">
              <a:extLst>
                <a:ext uri="{FF2B5EF4-FFF2-40B4-BE49-F238E27FC236}">
                  <a16:creationId xmlns:a16="http://schemas.microsoft.com/office/drawing/2014/main" id="{A898C7A3-329B-FD47-A06E-08F147D87E24}"/>
                </a:ext>
              </a:extLst>
            </p:cNvPr>
            <p:cNvSpPr>
              <a:spLocks noChangeShapeType="1"/>
            </p:cNvSpPr>
            <p:nvPr/>
          </p:nvSpPr>
          <p:spPr bwMode="auto">
            <a:xfrm>
              <a:off x="2304" y="2832"/>
              <a:ext cx="192"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3" name="Line 103">
              <a:extLst>
                <a:ext uri="{FF2B5EF4-FFF2-40B4-BE49-F238E27FC236}">
                  <a16:creationId xmlns:a16="http://schemas.microsoft.com/office/drawing/2014/main" id="{495027A3-790E-4547-A8D3-5483C76BBDD0}"/>
                </a:ext>
              </a:extLst>
            </p:cNvPr>
            <p:cNvSpPr>
              <a:spLocks noChangeShapeType="1"/>
            </p:cNvSpPr>
            <p:nvPr/>
          </p:nvSpPr>
          <p:spPr bwMode="auto">
            <a:xfrm flipV="1">
              <a:off x="2304" y="2544"/>
              <a:ext cx="523"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4" name="Line 104">
              <a:extLst>
                <a:ext uri="{FF2B5EF4-FFF2-40B4-BE49-F238E27FC236}">
                  <a16:creationId xmlns:a16="http://schemas.microsoft.com/office/drawing/2014/main" id="{C4EE8714-51C6-B64E-AE61-0C46DB1A8FBF}"/>
                </a:ext>
              </a:extLst>
            </p:cNvPr>
            <p:cNvSpPr>
              <a:spLocks noChangeShapeType="1"/>
            </p:cNvSpPr>
            <p:nvPr/>
          </p:nvSpPr>
          <p:spPr bwMode="auto">
            <a:xfrm>
              <a:off x="2832" y="2544"/>
              <a:ext cx="192"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5" name="Line 105">
              <a:extLst>
                <a:ext uri="{FF2B5EF4-FFF2-40B4-BE49-F238E27FC236}">
                  <a16:creationId xmlns:a16="http://schemas.microsoft.com/office/drawing/2014/main" id="{3A982A6B-5B66-8449-94A6-7CE01134A801}"/>
                </a:ext>
              </a:extLst>
            </p:cNvPr>
            <p:cNvSpPr>
              <a:spLocks noChangeShapeType="1"/>
            </p:cNvSpPr>
            <p:nvPr/>
          </p:nvSpPr>
          <p:spPr bwMode="auto">
            <a:xfrm flipH="1">
              <a:off x="2496" y="2832"/>
              <a:ext cx="52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6" name="Oval 106">
              <a:extLst>
                <a:ext uri="{FF2B5EF4-FFF2-40B4-BE49-F238E27FC236}">
                  <a16:creationId xmlns:a16="http://schemas.microsoft.com/office/drawing/2014/main" id="{C5C89702-04AA-674F-A950-9BF42B9E5DBD}"/>
                </a:ext>
              </a:extLst>
            </p:cNvPr>
            <p:cNvSpPr>
              <a:spLocks noChangeArrowheads="1"/>
            </p:cNvSpPr>
            <p:nvPr/>
          </p:nvSpPr>
          <p:spPr bwMode="auto">
            <a:xfrm>
              <a:off x="2784" y="2496"/>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47" name="Oval 107">
              <a:extLst>
                <a:ext uri="{FF2B5EF4-FFF2-40B4-BE49-F238E27FC236}">
                  <a16:creationId xmlns:a16="http://schemas.microsoft.com/office/drawing/2014/main" id="{90C7490F-0911-D240-99A8-CE4DEA417FEA}"/>
                </a:ext>
              </a:extLst>
            </p:cNvPr>
            <p:cNvSpPr>
              <a:spLocks noChangeArrowheads="1"/>
            </p:cNvSpPr>
            <p:nvPr/>
          </p:nvSpPr>
          <p:spPr bwMode="auto">
            <a:xfrm>
              <a:off x="2448" y="2976"/>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48" name="Oval 108">
              <a:extLst>
                <a:ext uri="{FF2B5EF4-FFF2-40B4-BE49-F238E27FC236}">
                  <a16:creationId xmlns:a16="http://schemas.microsoft.com/office/drawing/2014/main" id="{CCEA379B-E031-A543-A742-1710318A1E42}"/>
                </a:ext>
              </a:extLst>
            </p:cNvPr>
            <p:cNvSpPr>
              <a:spLocks noChangeArrowheads="1"/>
            </p:cNvSpPr>
            <p:nvPr/>
          </p:nvSpPr>
          <p:spPr bwMode="auto">
            <a:xfrm>
              <a:off x="2592" y="230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49" name="Line 109">
              <a:extLst>
                <a:ext uri="{FF2B5EF4-FFF2-40B4-BE49-F238E27FC236}">
                  <a16:creationId xmlns:a16="http://schemas.microsoft.com/office/drawing/2014/main" id="{1C1F52E7-F73F-F042-98BF-0392775D6815}"/>
                </a:ext>
              </a:extLst>
            </p:cNvPr>
            <p:cNvSpPr>
              <a:spLocks noChangeShapeType="1"/>
            </p:cNvSpPr>
            <p:nvPr/>
          </p:nvSpPr>
          <p:spPr bwMode="auto">
            <a:xfrm>
              <a:off x="2304" y="1968"/>
              <a:ext cx="0" cy="816"/>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950" name="Line 110">
              <a:extLst>
                <a:ext uri="{FF2B5EF4-FFF2-40B4-BE49-F238E27FC236}">
                  <a16:creationId xmlns:a16="http://schemas.microsoft.com/office/drawing/2014/main" id="{9E5263FF-CD4C-564C-889A-57DBA952298A}"/>
                </a:ext>
              </a:extLst>
            </p:cNvPr>
            <p:cNvSpPr>
              <a:spLocks noChangeShapeType="1"/>
            </p:cNvSpPr>
            <p:nvPr/>
          </p:nvSpPr>
          <p:spPr bwMode="auto">
            <a:xfrm>
              <a:off x="3024" y="1920"/>
              <a:ext cx="0" cy="912"/>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951" name="Text Box 111">
              <a:extLst>
                <a:ext uri="{FF2B5EF4-FFF2-40B4-BE49-F238E27FC236}">
                  <a16:creationId xmlns:a16="http://schemas.microsoft.com/office/drawing/2014/main" id="{9E8FE3CA-8ED9-F740-BBB6-37B855760712}"/>
                </a:ext>
              </a:extLst>
            </p:cNvPr>
            <p:cNvSpPr txBox="1">
              <a:spLocks noChangeArrowheads="1"/>
            </p:cNvSpPr>
            <p:nvPr/>
          </p:nvSpPr>
          <p:spPr bwMode="auto">
            <a:xfrm>
              <a:off x="2600" y="2102"/>
              <a:ext cx="18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c</a:t>
              </a:r>
            </a:p>
          </p:txBody>
        </p:sp>
        <p:sp>
          <p:nvSpPr>
            <p:cNvPr id="36952" name="Text Box 112">
              <a:extLst>
                <a:ext uri="{FF2B5EF4-FFF2-40B4-BE49-F238E27FC236}">
                  <a16:creationId xmlns:a16="http://schemas.microsoft.com/office/drawing/2014/main" id="{AC9CC6EA-95C0-B34C-8627-33843912D194}"/>
                </a:ext>
              </a:extLst>
            </p:cNvPr>
            <p:cNvSpPr txBox="1">
              <a:spLocks noChangeArrowheads="1"/>
            </p:cNvSpPr>
            <p:nvPr/>
          </p:nvSpPr>
          <p:spPr bwMode="auto">
            <a:xfrm>
              <a:off x="3024" y="1776"/>
              <a:ext cx="19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rPr>
                <a:t>A</a:t>
              </a:r>
            </a:p>
          </p:txBody>
        </p:sp>
      </p:grpSp>
      <p:sp>
        <p:nvSpPr>
          <p:cNvPr id="116" name="Text Box 113">
            <a:extLst>
              <a:ext uri="{FF2B5EF4-FFF2-40B4-BE49-F238E27FC236}">
                <a16:creationId xmlns:a16="http://schemas.microsoft.com/office/drawing/2014/main" id="{6623EAE8-3BAD-AF43-A264-CA64680A4802}"/>
              </a:ext>
            </a:extLst>
          </p:cNvPr>
          <p:cNvSpPr txBox="1">
            <a:spLocks noChangeArrowheads="1"/>
          </p:cNvSpPr>
          <p:nvPr/>
        </p:nvSpPr>
        <p:spPr bwMode="auto">
          <a:xfrm>
            <a:off x="9829801" y="3289301"/>
            <a:ext cx="314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rPr>
              <a:t>A</a:t>
            </a:r>
          </a:p>
        </p:txBody>
      </p:sp>
      <p:sp>
        <p:nvSpPr>
          <p:cNvPr id="36903" name="Text Box 114">
            <a:extLst>
              <a:ext uri="{FF2B5EF4-FFF2-40B4-BE49-F238E27FC236}">
                <a16:creationId xmlns:a16="http://schemas.microsoft.com/office/drawing/2014/main" id="{BB247590-7485-3A4D-90CE-FEEDCC942A2F}"/>
              </a:ext>
            </a:extLst>
          </p:cNvPr>
          <p:cNvSpPr txBox="1">
            <a:spLocks noChangeArrowheads="1"/>
          </p:cNvSpPr>
          <p:nvPr/>
        </p:nvSpPr>
        <p:spPr bwMode="auto">
          <a:xfrm>
            <a:off x="2133601" y="3746501"/>
            <a:ext cx="314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t>C</a:t>
            </a:r>
          </a:p>
        </p:txBody>
      </p:sp>
      <p:sp>
        <p:nvSpPr>
          <p:cNvPr id="118" name="TextBox 117">
            <a:extLst>
              <a:ext uri="{FF2B5EF4-FFF2-40B4-BE49-F238E27FC236}">
                <a16:creationId xmlns:a16="http://schemas.microsoft.com/office/drawing/2014/main" id="{78D3F1FB-A2DB-C34C-AAEE-C0BFF2588433}"/>
              </a:ext>
            </a:extLst>
          </p:cNvPr>
          <p:cNvSpPr txBox="1">
            <a:spLocks noChangeArrowheads="1"/>
          </p:cNvSpPr>
          <p:nvPr/>
        </p:nvSpPr>
        <p:spPr bwMode="auto">
          <a:xfrm>
            <a:off x="7094539" y="896939"/>
            <a:ext cx="34448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a:t>Unlucky Frankenheim (1842)</a:t>
            </a:r>
          </a:p>
          <a:p>
            <a:pPr algn="ctr"/>
            <a:r>
              <a:rPr lang="en-US" altLang="en-US" sz="2000"/>
              <a:t>counted 15 unit cells!</a:t>
            </a:r>
          </a:p>
          <a:p>
            <a:pPr algn="ctr"/>
            <a:r>
              <a:rPr lang="en-US" altLang="en-US" sz="2000"/>
              <a:t>Bravais pointed out that </a:t>
            </a:r>
            <a:br>
              <a:rPr lang="en-US" altLang="en-US" sz="2000"/>
            </a:br>
            <a:r>
              <a:rPr lang="en-US" altLang="en-US" sz="2000"/>
              <a:t>2 cells were duplicated</a:t>
            </a:r>
          </a:p>
        </p:txBody>
      </p:sp>
      <p:sp>
        <p:nvSpPr>
          <p:cNvPr id="36905" name="Rectangle 118">
            <a:extLst>
              <a:ext uri="{FF2B5EF4-FFF2-40B4-BE49-F238E27FC236}">
                <a16:creationId xmlns:a16="http://schemas.microsoft.com/office/drawing/2014/main" id="{4B961F4F-D70F-724B-A177-BC06F926B315}"/>
              </a:ext>
            </a:extLst>
          </p:cNvPr>
          <p:cNvSpPr>
            <a:spLocks noChangeArrowheads="1"/>
          </p:cNvSpPr>
          <p:nvPr/>
        </p:nvSpPr>
        <p:spPr bwMode="auto">
          <a:xfrm>
            <a:off x="1524000" y="2378076"/>
            <a:ext cx="300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Tetragonal face centered</a:t>
            </a:r>
          </a:p>
        </p:txBody>
      </p:sp>
      <p:sp>
        <p:nvSpPr>
          <p:cNvPr id="2207863" name="Rectangle 119">
            <a:extLst>
              <a:ext uri="{FF2B5EF4-FFF2-40B4-BE49-F238E27FC236}">
                <a16:creationId xmlns:a16="http://schemas.microsoft.com/office/drawing/2014/main" id="{1C111296-8048-CF4D-A0CB-76D846F74953}"/>
              </a:ext>
            </a:extLst>
          </p:cNvPr>
          <p:cNvSpPr>
            <a:spLocks noChangeArrowheads="1"/>
          </p:cNvSpPr>
          <p:nvPr/>
        </p:nvSpPr>
        <p:spPr bwMode="auto">
          <a:xfrm>
            <a:off x="7639051" y="2374901"/>
            <a:ext cx="307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Tetragonal body centered</a:t>
            </a:r>
          </a:p>
        </p:txBody>
      </p:sp>
      <p:grpSp>
        <p:nvGrpSpPr>
          <p:cNvPr id="2" name="Group 27">
            <a:extLst>
              <a:ext uri="{FF2B5EF4-FFF2-40B4-BE49-F238E27FC236}">
                <a16:creationId xmlns:a16="http://schemas.microsoft.com/office/drawing/2014/main" id="{BDF54371-B170-BD4B-87DA-DF61AA4ED979}"/>
              </a:ext>
            </a:extLst>
          </p:cNvPr>
          <p:cNvGrpSpPr>
            <a:grpSpLocks/>
          </p:cNvGrpSpPr>
          <p:nvPr/>
        </p:nvGrpSpPr>
        <p:grpSpPr bwMode="auto">
          <a:xfrm>
            <a:off x="8562975" y="3167063"/>
            <a:ext cx="1295400" cy="2209800"/>
            <a:chOff x="4272" y="1680"/>
            <a:chExt cx="816" cy="1392"/>
          </a:xfrm>
        </p:grpSpPr>
        <p:sp>
          <p:nvSpPr>
            <p:cNvPr id="36908" name="Oval 28">
              <a:extLst>
                <a:ext uri="{FF2B5EF4-FFF2-40B4-BE49-F238E27FC236}">
                  <a16:creationId xmlns:a16="http://schemas.microsoft.com/office/drawing/2014/main" id="{CE749577-4091-1445-80FD-AC90889DAA68}"/>
                </a:ext>
              </a:extLst>
            </p:cNvPr>
            <p:cNvSpPr>
              <a:spLocks noChangeArrowheads="1"/>
            </p:cNvSpPr>
            <p:nvPr/>
          </p:nvSpPr>
          <p:spPr bwMode="auto">
            <a:xfrm>
              <a:off x="4272" y="187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09" name="Oval 29">
              <a:extLst>
                <a:ext uri="{FF2B5EF4-FFF2-40B4-BE49-F238E27FC236}">
                  <a16:creationId xmlns:a16="http://schemas.microsoft.com/office/drawing/2014/main" id="{2B2DF098-7BD9-5F45-B0CA-CBF2B3D3584D}"/>
                </a:ext>
              </a:extLst>
            </p:cNvPr>
            <p:cNvSpPr>
              <a:spLocks noChangeArrowheads="1"/>
            </p:cNvSpPr>
            <p:nvPr/>
          </p:nvSpPr>
          <p:spPr bwMode="auto">
            <a:xfrm>
              <a:off x="4992" y="187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10" name="Oval 30">
              <a:extLst>
                <a:ext uri="{FF2B5EF4-FFF2-40B4-BE49-F238E27FC236}">
                  <a16:creationId xmlns:a16="http://schemas.microsoft.com/office/drawing/2014/main" id="{9B62E594-1BC5-8D4B-9E1E-4A26967E28F0}"/>
                </a:ext>
              </a:extLst>
            </p:cNvPr>
            <p:cNvSpPr>
              <a:spLocks noChangeArrowheads="1"/>
            </p:cNvSpPr>
            <p:nvPr/>
          </p:nvSpPr>
          <p:spPr bwMode="auto">
            <a:xfrm>
              <a:off x="4464" y="2016"/>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11" name="Oval 31">
              <a:extLst>
                <a:ext uri="{FF2B5EF4-FFF2-40B4-BE49-F238E27FC236}">
                  <a16:creationId xmlns:a16="http://schemas.microsoft.com/office/drawing/2014/main" id="{09041A47-9067-5448-9013-4F62798FBE0E}"/>
                </a:ext>
              </a:extLst>
            </p:cNvPr>
            <p:cNvSpPr>
              <a:spLocks noChangeArrowheads="1"/>
            </p:cNvSpPr>
            <p:nvPr/>
          </p:nvSpPr>
          <p:spPr bwMode="auto">
            <a:xfrm>
              <a:off x="4800" y="1680"/>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12" name="Line 32">
              <a:extLst>
                <a:ext uri="{FF2B5EF4-FFF2-40B4-BE49-F238E27FC236}">
                  <a16:creationId xmlns:a16="http://schemas.microsoft.com/office/drawing/2014/main" id="{9DDAA56C-36F5-7F4E-A269-BB1A5EF0E094}"/>
                </a:ext>
              </a:extLst>
            </p:cNvPr>
            <p:cNvSpPr>
              <a:spLocks noChangeShapeType="1"/>
            </p:cNvSpPr>
            <p:nvPr/>
          </p:nvSpPr>
          <p:spPr bwMode="auto">
            <a:xfrm>
              <a:off x="4320" y="1920"/>
              <a:ext cx="192"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13" name="Line 33">
              <a:extLst>
                <a:ext uri="{FF2B5EF4-FFF2-40B4-BE49-F238E27FC236}">
                  <a16:creationId xmlns:a16="http://schemas.microsoft.com/office/drawing/2014/main" id="{5DD091BA-E6FA-904F-9168-7FD71D38CDBE}"/>
                </a:ext>
              </a:extLst>
            </p:cNvPr>
            <p:cNvSpPr>
              <a:spLocks noChangeShapeType="1"/>
            </p:cNvSpPr>
            <p:nvPr/>
          </p:nvSpPr>
          <p:spPr bwMode="auto">
            <a:xfrm flipV="1">
              <a:off x="4320" y="1728"/>
              <a:ext cx="52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14" name="Freeform 34">
              <a:extLst>
                <a:ext uri="{FF2B5EF4-FFF2-40B4-BE49-F238E27FC236}">
                  <a16:creationId xmlns:a16="http://schemas.microsoft.com/office/drawing/2014/main" id="{103D88B3-570F-6E49-A6B7-C4226D4E37D7}"/>
                </a:ext>
              </a:extLst>
            </p:cNvPr>
            <p:cNvSpPr>
              <a:spLocks/>
            </p:cNvSpPr>
            <p:nvPr/>
          </p:nvSpPr>
          <p:spPr bwMode="auto">
            <a:xfrm>
              <a:off x="4848" y="1738"/>
              <a:ext cx="179" cy="160"/>
            </a:xfrm>
            <a:custGeom>
              <a:avLst/>
              <a:gdLst>
                <a:gd name="T0" fmla="*/ 0 w 179"/>
                <a:gd name="T1" fmla="*/ 0 h 160"/>
                <a:gd name="T2" fmla="*/ 179 w 179"/>
                <a:gd name="T3" fmla="*/ 160 h 160"/>
                <a:gd name="T4" fmla="*/ 0 60000 65536"/>
                <a:gd name="T5" fmla="*/ 0 60000 65536"/>
                <a:gd name="T6" fmla="*/ 0 w 179"/>
                <a:gd name="T7" fmla="*/ 0 h 160"/>
                <a:gd name="T8" fmla="*/ 179 w 179"/>
                <a:gd name="T9" fmla="*/ 160 h 160"/>
              </a:gdLst>
              <a:ahLst/>
              <a:cxnLst>
                <a:cxn ang="T4">
                  <a:pos x="T0" y="T1"/>
                </a:cxn>
                <a:cxn ang="T5">
                  <a:pos x="T2" y="T3"/>
                </a:cxn>
              </a:cxnLst>
              <a:rect l="T6" t="T7" r="T8" b="T9"/>
              <a:pathLst>
                <a:path w="179" h="160">
                  <a:moveTo>
                    <a:pt x="0" y="0"/>
                  </a:moveTo>
                  <a:lnTo>
                    <a:pt x="179" y="16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15" name="Freeform 35">
              <a:extLst>
                <a:ext uri="{FF2B5EF4-FFF2-40B4-BE49-F238E27FC236}">
                  <a16:creationId xmlns:a16="http://schemas.microsoft.com/office/drawing/2014/main" id="{0C1DB545-DA56-5644-8972-F3D1632FFBA8}"/>
                </a:ext>
              </a:extLst>
            </p:cNvPr>
            <p:cNvSpPr>
              <a:spLocks/>
            </p:cNvSpPr>
            <p:nvPr/>
          </p:nvSpPr>
          <p:spPr bwMode="auto">
            <a:xfrm>
              <a:off x="4512" y="1898"/>
              <a:ext cx="522" cy="166"/>
            </a:xfrm>
            <a:custGeom>
              <a:avLst/>
              <a:gdLst>
                <a:gd name="T0" fmla="*/ 522 w 522"/>
                <a:gd name="T1" fmla="*/ 0 h 166"/>
                <a:gd name="T2" fmla="*/ 0 w 522"/>
                <a:gd name="T3" fmla="*/ 166 h 166"/>
                <a:gd name="T4" fmla="*/ 0 60000 65536"/>
                <a:gd name="T5" fmla="*/ 0 60000 65536"/>
                <a:gd name="T6" fmla="*/ 0 w 522"/>
                <a:gd name="T7" fmla="*/ 0 h 166"/>
                <a:gd name="T8" fmla="*/ 522 w 522"/>
                <a:gd name="T9" fmla="*/ 166 h 166"/>
              </a:gdLst>
              <a:ahLst/>
              <a:cxnLst>
                <a:cxn ang="T4">
                  <a:pos x="T0" y="T1"/>
                </a:cxn>
                <a:cxn ang="T5">
                  <a:pos x="T2" y="T3"/>
                </a:cxn>
              </a:cxnLst>
              <a:rect l="T6" t="T7" r="T8" b="T9"/>
              <a:pathLst>
                <a:path w="522" h="166">
                  <a:moveTo>
                    <a:pt x="522" y="0"/>
                  </a:moveTo>
                  <a:lnTo>
                    <a:pt x="0" y="166"/>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16" name="Oval 36">
              <a:extLst>
                <a:ext uri="{FF2B5EF4-FFF2-40B4-BE49-F238E27FC236}">
                  <a16:creationId xmlns:a16="http://schemas.microsoft.com/office/drawing/2014/main" id="{0F41FA37-8166-2B49-AFAD-29CCC99F35BF}"/>
                </a:ext>
              </a:extLst>
            </p:cNvPr>
            <p:cNvSpPr>
              <a:spLocks noChangeArrowheads="1"/>
            </p:cNvSpPr>
            <p:nvPr/>
          </p:nvSpPr>
          <p:spPr bwMode="auto">
            <a:xfrm>
              <a:off x="4272" y="278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17" name="Oval 37">
              <a:extLst>
                <a:ext uri="{FF2B5EF4-FFF2-40B4-BE49-F238E27FC236}">
                  <a16:creationId xmlns:a16="http://schemas.microsoft.com/office/drawing/2014/main" id="{02B5B03F-97CE-D741-B213-593F9F415127}"/>
                </a:ext>
              </a:extLst>
            </p:cNvPr>
            <p:cNvSpPr>
              <a:spLocks noChangeArrowheads="1"/>
            </p:cNvSpPr>
            <p:nvPr/>
          </p:nvSpPr>
          <p:spPr bwMode="auto">
            <a:xfrm>
              <a:off x="4992" y="278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18" name="Line 38">
              <a:extLst>
                <a:ext uri="{FF2B5EF4-FFF2-40B4-BE49-F238E27FC236}">
                  <a16:creationId xmlns:a16="http://schemas.microsoft.com/office/drawing/2014/main" id="{3AC09AB6-94A9-3A4B-B4FC-2BF87AEBEB13}"/>
                </a:ext>
              </a:extLst>
            </p:cNvPr>
            <p:cNvSpPr>
              <a:spLocks noChangeShapeType="1"/>
            </p:cNvSpPr>
            <p:nvPr/>
          </p:nvSpPr>
          <p:spPr bwMode="auto">
            <a:xfrm>
              <a:off x="4320" y="2832"/>
              <a:ext cx="192"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19" name="Freeform 39">
              <a:extLst>
                <a:ext uri="{FF2B5EF4-FFF2-40B4-BE49-F238E27FC236}">
                  <a16:creationId xmlns:a16="http://schemas.microsoft.com/office/drawing/2014/main" id="{64E17E04-4700-B640-8608-9EADA30B8715}"/>
                </a:ext>
              </a:extLst>
            </p:cNvPr>
            <p:cNvSpPr>
              <a:spLocks/>
            </p:cNvSpPr>
            <p:nvPr/>
          </p:nvSpPr>
          <p:spPr bwMode="auto">
            <a:xfrm>
              <a:off x="4320" y="2640"/>
              <a:ext cx="528" cy="192"/>
            </a:xfrm>
            <a:custGeom>
              <a:avLst/>
              <a:gdLst>
                <a:gd name="T0" fmla="*/ 0 w 496"/>
                <a:gd name="T1" fmla="*/ 139 h 205"/>
                <a:gd name="T2" fmla="*/ 722 w 496"/>
                <a:gd name="T3" fmla="*/ 0 h 205"/>
                <a:gd name="T4" fmla="*/ 0 60000 65536"/>
                <a:gd name="T5" fmla="*/ 0 60000 65536"/>
                <a:gd name="T6" fmla="*/ 0 w 496"/>
                <a:gd name="T7" fmla="*/ 0 h 205"/>
                <a:gd name="T8" fmla="*/ 496 w 496"/>
                <a:gd name="T9" fmla="*/ 205 h 205"/>
              </a:gdLst>
              <a:ahLst/>
              <a:cxnLst>
                <a:cxn ang="T4">
                  <a:pos x="T0" y="T1"/>
                </a:cxn>
                <a:cxn ang="T5">
                  <a:pos x="T2" y="T3"/>
                </a:cxn>
              </a:cxnLst>
              <a:rect l="T6" t="T7" r="T8" b="T9"/>
              <a:pathLst>
                <a:path w="496" h="205">
                  <a:moveTo>
                    <a:pt x="0" y="205"/>
                  </a:moveTo>
                  <a:lnTo>
                    <a:pt x="496"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20" name="Line 40">
              <a:extLst>
                <a:ext uri="{FF2B5EF4-FFF2-40B4-BE49-F238E27FC236}">
                  <a16:creationId xmlns:a16="http://schemas.microsoft.com/office/drawing/2014/main" id="{A6E3DD2F-3A19-574B-A775-E118BC6A311F}"/>
                </a:ext>
              </a:extLst>
            </p:cNvPr>
            <p:cNvSpPr>
              <a:spLocks noChangeShapeType="1"/>
            </p:cNvSpPr>
            <p:nvPr/>
          </p:nvSpPr>
          <p:spPr bwMode="auto">
            <a:xfrm>
              <a:off x="4848" y="2640"/>
              <a:ext cx="192"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1" name="Line 41">
              <a:extLst>
                <a:ext uri="{FF2B5EF4-FFF2-40B4-BE49-F238E27FC236}">
                  <a16:creationId xmlns:a16="http://schemas.microsoft.com/office/drawing/2014/main" id="{A61F2922-E0D6-5044-B405-50E7FFB6D140}"/>
                </a:ext>
              </a:extLst>
            </p:cNvPr>
            <p:cNvSpPr>
              <a:spLocks noChangeShapeType="1"/>
            </p:cNvSpPr>
            <p:nvPr/>
          </p:nvSpPr>
          <p:spPr bwMode="auto">
            <a:xfrm flipH="1">
              <a:off x="4512" y="2832"/>
              <a:ext cx="528"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2" name="Oval 42">
              <a:extLst>
                <a:ext uri="{FF2B5EF4-FFF2-40B4-BE49-F238E27FC236}">
                  <a16:creationId xmlns:a16="http://schemas.microsoft.com/office/drawing/2014/main" id="{FAFA6BAB-2F7A-8E46-8D73-B847588BB756}"/>
                </a:ext>
              </a:extLst>
            </p:cNvPr>
            <p:cNvSpPr>
              <a:spLocks noChangeArrowheads="1"/>
            </p:cNvSpPr>
            <p:nvPr/>
          </p:nvSpPr>
          <p:spPr bwMode="auto">
            <a:xfrm>
              <a:off x="4800" y="2592"/>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23" name="Oval 43">
              <a:extLst>
                <a:ext uri="{FF2B5EF4-FFF2-40B4-BE49-F238E27FC236}">
                  <a16:creationId xmlns:a16="http://schemas.microsoft.com/office/drawing/2014/main" id="{6ED5DF6E-0F04-1649-BF28-904C48650494}"/>
                </a:ext>
              </a:extLst>
            </p:cNvPr>
            <p:cNvSpPr>
              <a:spLocks noChangeArrowheads="1"/>
            </p:cNvSpPr>
            <p:nvPr/>
          </p:nvSpPr>
          <p:spPr bwMode="auto">
            <a:xfrm>
              <a:off x="4464" y="2976"/>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24" name="Oval 44">
              <a:extLst>
                <a:ext uri="{FF2B5EF4-FFF2-40B4-BE49-F238E27FC236}">
                  <a16:creationId xmlns:a16="http://schemas.microsoft.com/office/drawing/2014/main" id="{66B50BA8-83C9-8048-9DD6-DBD6088C619B}"/>
                </a:ext>
              </a:extLst>
            </p:cNvPr>
            <p:cNvSpPr>
              <a:spLocks noChangeArrowheads="1"/>
            </p:cNvSpPr>
            <p:nvPr/>
          </p:nvSpPr>
          <p:spPr bwMode="auto">
            <a:xfrm>
              <a:off x="4608" y="2304"/>
              <a:ext cx="96" cy="96"/>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6925" name="Line 45">
              <a:extLst>
                <a:ext uri="{FF2B5EF4-FFF2-40B4-BE49-F238E27FC236}">
                  <a16:creationId xmlns:a16="http://schemas.microsoft.com/office/drawing/2014/main" id="{2FB40873-4065-7B4D-A50F-A07B7827C2BA}"/>
                </a:ext>
              </a:extLst>
            </p:cNvPr>
            <p:cNvSpPr>
              <a:spLocks noChangeShapeType="1"/>
            </p:cNvSpPr>
            <p:nvPr/>
          </p:nvSpPr>
          <p:spPr bwMode="auto">
            <a:xfrm>
              <a:off x="4320" y="1968"/>
              <a:ext cx="0" cy="816"/>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926" name="Freeform 46">
              <a:extLst>
                <a:ext uri="{FF2B5EF4-FFF2-40B4-BE49-F238E27FC236}">
                  <a16:creationId xmlns:a16="http://schemas.microsoft.com/office/drawing/2014/main" id="{415D6285-3F84-2A48-A697-2936E4E23C10}"/>
                </a:ext>
              </a:extLst>
            </p:cNvPr>
            <p:cNvSpPr>
              <a:spLocks/>
            </p:cNvSpPr>
            <p:nvPr/>
          </p:nvSpPr>
          <p:spPr bwMode="auto">
            <a:xfrm>
              <a:off x="5040" y="1904"/>
              <a:ext cx="1" cy="928"/>
            </a:xfrm>
            <a:custGeom>
              <a:avLst/>
              <a:gdLst>
                <a:gd name="T0" fmla="*/ 0 w 1"/>
                <a:gd name="T1" fmla="*/ 0 h 928"/>
                <a:gd name="T2" fmla="*/ 1 w 1"/>
                <a:gd name="T3" fmla="*/ 928 h 928"/>
                <a:gd name="T4" fmla="*/ 0 60000 65536"/>
                <a:gd name="T5" fmla="*/ 0 60000 65536"/>
                <a:gd name="T6" fmla="*/ 0 w 1"/>
                <a:gd name="T7" fmla="*/ 0 h 928"/>
                <a:gd name="T8" fmla="*/ 1 w 1"/>
                <a:gd name="T9" fmla="*/ 928 h 928"/>
              </a:gdLst>
              <a:ahLst/>
              <a:cxnLst>
                <a:cxn ang="T4">
                  <a:pos x="T0" y="T1"/>
                </a:cxn>
                <a:cxn ang="T5">
                  <a:pos x="T2" y="T3"/>
                </a:cxn>
              </a:cxnLst>
              <a:rect l="T6" t="T7" r="T8" b="T9"/>
              <a:pathLst>
                <a:path w="1" h="928">
                  <a:moveTo>
                    <a:pt x="0" y="0"/>
                  </a:moveTo>
                  <a:lnTo>
                    <a:pt x="1" y="928"/>
                  </a:lnTo>
                </a:path>
              </a:pathLst>
            </a:cu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27" name="Line 47">
              <a:extLst>
                <a:ext uri="{FF2B5EF4-FFF2-40B4-BE49-F238E27FC236}">
                  <a16:creationId xmlns:a16="http://schemas.microsoft.com/office/drawing/2014/main" id="{229CFA05-9CEF-1148-BEB1-D1A3FD75166C}"/>
                </a:ext>
              </a:extLst>
            </p:cNvPr>
            <p:cNvSpPr>
              <a:spLocks noChangeShapeType="1"/>
            </p:cNvSpPr>
            <p:nvPr/>
          </p:nvSpPr>
          <p:spPr bwMode="auto">
            <a:xfrm>
              <a:off x="4512" y="2064"/>
              <a:ext cx="0"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8" name="Line 48">
              <a:extLst>
                <a:ext uri="{FF2B5EF4-FFF2-40B4-BE49-F238E27FC236}">
                  <a16:creationId xmlns:a16="http://schemas.microsoft.com/office/drawing/2014/main" id="{353A0C29-4856-4D47-959E-D13A8F3575B1}"/>
                </a:ext>
              </a:extLst>
            </p:cNvPr>
            <p:cNvSpPr>
              <a:spLocks noChangeShapeType="1"/>
            </p:cNvSpPr>
            <p:nvPr/>
          </p:nvSpPr>
          <p:spPr bwMode="auto">
            <a:xfrm>
              <a:off x="4848" y="1728"/>
              <a:ext cx="0"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9" name="Text Box 49">
              <a:extLst>
                <a:ext uri="{FF2B5EF4-FFF2-40B4-BE49-F238E27FC236}">
                  <a16:creationId xmlns:a16="http://schemas.microsoft.com/office/drawing/2014/main" id="{8143211C-3FB2-CD4B-BD80-D65A793FFC8F}"/>
                </a:ext>
              </a:extLst>
            </p:cNvPr>
            <p:cNvSpPr txBox="1">
              <a:spLocks noChangeArrowheads="1"/>
            </p:cNvSpPr>
            <p:nvPr/>
          </p:nvSpPr>
          <p:spPr bwMode="auto">
            <a:xfrm>
              <a:off x="4646" y="2121"/>
              <a:ext cx="18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c</a:t>
              </a:r>
            </a:p>
          </p:txBody>
        </p:sp>
      </p:grpSp>
    </p:spTree>
    <p:extLst>
      <p:ext uri="{BB962C8B-B14F-4D97-AF65-F5344CB8AC3E}">
        <p14:creationId xmlns:p14="http://schemas.microsoft.com/office/powerpoint/2010/main" val="5816229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left)">
                                      <p:cBhvr>
                                        <p:cTn id="7" dur="1000"/>
                                        <p:tgtEl>
                                          <p:spTgt spid="70"/>
                                        </p:tgtEl>
                                      </p:cBhvr>
                                    </p:animEffect>
                                  </p:childTnLst>
                                </p:cTn>
                              </p:par>
                              <p:par>
                                <p:cTn id="8" presetID="22" presetClass="entr" presetSubtype="8" fill="hold"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wipe(left)">
                                      <p:cBhvr>
                                        <p:cTn id="10" dur="1000"/>
                                        <p:tgtEl>
                                          <p:spTgt spid="5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59"/>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par>
                          <p:cTn id="19" fill="hold" nodeType="afterGroup">
                            <p:stCondLst>
                              <p:cond delay="0"/>
                            </p:stCondLst>
                            <p:childTnLst>
                              <p:par>
                                <p:cTn id="20" presetID="63" presetClass="path" presetSubtype="0" accel="50000" decel="50000" fill="hold" nodeType="afterEffect">
                                  <p:stCondLst>
                                    <p:cond delay="0"/>
                                  </p:stCondLst>
                                  <p:childTnLst>
                                    <p:animMotion origin="layout" path="M 0 0 L 0.35417 0.00556 " pathEditMode="relative" rAng="0" ptsTypes="AA">
                                      <p:cBhvr>
                                        <p:cTn id="21" dur="2000" fill="hold"/>
                                        <p:tgtEl>
                                          <p:spTgt spid="30"/>
                                        </p:tgtEl>
                                        <p:attrNameLst>
                                          <p:attrName>ppt_x</p:attrName>
                                          <p:attrName>ppt_y</p:attrName>
                                        </p:attrNameLst>
                                      </p:cBhvr>
                                      <p:rCtr x="17700" y="300"/>
                                    </p:animMotion>
                                  </p:childTnLst>
                                </p:cTn>
                              </p:par>
                            </p:childTnLst>
                          </p:cTn>
                        </p:par>
                        <p:par>
                          <p:cTn id="22" fill="hold" nodeType="afterGroup">
                            <p:stCondLst>
                              <p:cond delay="2000"/>
                            </p:stCondLst>
                            <p:childTnLst>
                              <p:par>
                                <p:cTn id="23" presetID="1"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30"/>
                                        </p:tgtEl>
                                        <p:attrNameLst>
                                          <p:attrName>style.visibility</p:attrName>
                                        </p:attrNameLst>
                                      </p:cBhvr>
                                      <p:to>
                                        <p:strVal val="hidden"/>
                                      </p:to>
                                    </p:set>
                                  </p:childTnLst>
                                </p:cTn>
                              </p:par>
                              <p:par>
                                <p:cTn id="27" presetID="22" presetClass="entr" presetSubtype="8" fill="hold" grpId="0" nodeType="withEffect">
                                  <p:stCondLst>
                                    <p:cond delay="0"/>
                                  </p:stCondLst>
                                  <p:childTnLst>
                                    <p:set>
                                      <p:cBhvr>
                                        <p:cTn id="28" dur="1" fill="hold">
                                          <p:stCondLst>
                                            <p:cond delay="0"/>
                                          </p:stCondLst>
                                        </p:cTn>
                                        <p:tgtEl>
                                          <p:spTgt spid="116"/>
                                        </p:tgtEl>
                                        <p:attrNameLst>
                                          <p:attrName>style.visibility</p:attrName>
                                        </p:attrNameLst>
                                      </p:cBhvr>
                                      <p:to>
                                        <p:strVal val="visible"/>
                                      </p:to>
                                    </p:set>
                                    <p:animEffect transition="in" filter="wipe(left)">
                                      <p:cBhvr>
                                        <p:cTn id="29" dur="1000"/>
                                        <p:tgtEl>
                                          <p:spTgt spid="1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07863"/>
                                        </p:tgtEl>
                                        <p:attrNameLst>
                                          <p:attrName>style.visibility</p:attrName>
                                        </p:attrNameLst>
                                      </p:cBhvr>
                                      <p:to>
                                        <p:strVal val="visible"/>
                                      </p:to>
                                    </p:set>
                                    <p:animEffect transition="in" filter="fade">
                                      <p:cBhvr>
                                        <p:cTn id="32" dur="500"/>
                                        <p:tgtEl>
                                          <p:spTgt spid="220786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1000"/>
                                        <p:tgtEl>
                                          <p:spTgt spid="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8"/>
                                        </p:tgtEl>
                                        <p:attrNameLst>
                                          <p:attrName>style.visibility</p:attrName>
                                        </p:attrNameLst>
                                      </p:cBhvr>
                                      <p:to>
                                        <p:strVal val="visible"/>
                                      </p:to>
                                    </p:set>
                                    <p:animEffect transition="in" filter="fade">
                                      <p:cBhvr>
                                        <p:cTn id="42"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6" grpId="0"/>
      <p:bldP spid="118" grpId="0"/>
      <p:bldP spid="220786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918583D-0094-7C43-93F1-6FC729E29483}"/>
              </a:ext>
            </a:extLst>
          </p:cNvPr>
          <p:cNvPicPr>
            <a:picLocks noChangeAspect="1"/>
          </p:cNvPicPr>
          <p:nvPr/>
        </p:nvPicPr>
        <p:blipFill>
          <a:blip r:embed="rId2"/>
          <a:stretch>
            <a:fillRect/>
          </a:stretch>
        </p:blipFill>
        <p:spPr>
          <a:xfrm>
            <a:off x="1682353" y="932675"/>
            <a:ext cx="8826500" cy="5638800"/>
          </a:xfrm>
          <a:prstGeom prst="rect">
            <a:avLst/>
          </a:prstGeom>
        </p:spPr>
      </p:pic>
      <p:sp>
        <p:nvSpPr>
          <p:cNvPr id="37890" name="Title 1">
            <a:extLst>
              <a:ext uri="{FF2B5EF4-FFF2-40B4-BE49-F238E27FC236}">
                <a16:creationId xmlns:a16="http://schemas.microsoft.com/office/drawing/2014/main" id="{7FB2CBF7-8415-FA4B-96D9-70E985F523C1}"/>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 in 3D (14-types)</a:t>
            </a:r>
          </a:p>
        </p:txBody>
      </p:sp>
      <p:sp>
        <p:nvSpPr>
          <p:cNvPr id="21" name="Multiply 20">
            <a:extLst>
              <a:ext uri="{FF2B5EF4-FFF2-40B4-BE49-F238E27FC236}">
                <a16:creationId xmlns:a16="http://schemas.microsoft.com/office/drawing/2014/main" id="{2A54D6B8-F33A-8A49-8958-B5D5143F5A4A}"/>
              </a:ext>
            </a:extLst>
          </p:cNvPr>
          <p:cNvSpPr/>
          <p:nvPr/>
        </p:nvSpPr>
        <p:spPr>
          <a:xfrm>
            <a:off x="4151313" y="4022726"/>
            <a:ext cx="1079500" cy="1031875"/>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32" name="Line 4">
            <a:extLst>
              <a:ext uri="{FF2B5EF4-FFF2-40B4-BE49-F238E27FC236}">
                <a16:creationId xmlns:a16="http://schemas.microsoft.com/office/drawing/2014/main" id="{56542747-9217-2544-A39C-91081B1B8036}"/>
              </a:ext>
            </a:extLst>
          </p:cNvPr>
          <p:cNvSpPr>
            <a:spLocks noChangeShapeType="1"/>
          </p:cNvSpPr>
          <p:nvPr/>
        </p:nvSpPr>
        <p:spPr bwMode="auto">
          <a:xfrm flipH="1">
            <a:off x="4862591" y="4815627"/>
            <a:ext cx="282014" cy="40287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5">
            <a:extLst>
              <a:ext uri="{FF2B5EF4-FFF2-40B4-BE49-F238E27FC236}">
                <a16:creationId xmlns:a16="http://schemas.microsoft.com/office/drawing/2014/main" id="{C1F2F12C-07CE-B74C-952C-30DEB6310172}"/>
              </a:ext>
            </a:extLst>
          </p:cNvPr>
          <p:cNvSpPr>
            <a:spLocks noChangeShapeType="1"/>
          </p:cNvSpPr>
          <p:nvPr/>
        </p:nvSpPr>
        <p:spPr bwMode="auto">
          <a:xfrm flipH="1">
            <a:off x="4862591" y="4150879"/>
            <a:ext cx="282014" cy="28201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6">
            <a:extLst>
              <a:ext uri="{FF2B5EF4-FFF2-40B4-BE49-F238E27FC236}">
                <a16:creationId xmlns:a16="http://schemas.microsoft.com/office/drawing/2014/main" id="{8996F31F-A5B6-A64D-B2F4-074CA506B90D}"/>
              </a:ext>
            </a:extLst>
          </p:cNvPr>
          <p:cNvSpPr>
            <a:spLocks noChangeShapeType="1"/>
          </p:cNvSpPr>
          <p:nvPr/>
        </p:nvSpPr>
        <p:spPr bwMode="auto">
          <a:xfrm flipH="1">
            <a:off x="4258276" y="4815627"/>
            <a:ext cx="282014" cy="40287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7">
            <a:extLst>
              <a:ext uri="{FF2B5EF4-FFF2-40B4-BE49-F238E27FC236}">
                <a16:creationId xmlns:a16="http://schemas.microsoft.com/office/drawing/2014/main" id="{E500DBCD-FECE-AE45-9774-C195480FF738}"/>
              </a:ext>
            </a:extLst>
          </p:cNvPr>
          <p:cNvSpPr>
            <a:spLocks noChangeShapeType="1"/>
          </p:cNvSpPr>
          <p:nvPr/>
        </p:nvSpPr>
        <p:spPr bwMode="auto">
          <a:xfrm>
            <a:off x="4580578" y="4815626"/>
            <a:ext cx="564027"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8">
            <a:extLst>
              <a:ext uri="{FF2B5EF4-FFF2-40B4-BE49-F238E27FC236}">
                <a16:creationId xmlns:a16="http://schemas.microsoft.com/office/drawing/2014/main" id="{759F8576-1F17-1540-BD69-712778060C17}"/>
              </a:ext>
            </a:extLst>
          </p:cNvPr>
          <p:cNvSpPr>
            <a:spLocks noChangeShapeType="1"/>
          </p:cNvSpPr>
          <p:nvPr/>
        </p:nvSpPr>
        <p:spPr bwMode="auto">
          <a:xfrm flipH="1">
            <a:off x="4258276" y="4130736"/>
            <a:ext cx="282014" cy="282014"/>
          </a:xfrm>
          <a:prstGeom prst="line">
            <a:avLst/>
          </a:prstGeom>
          <a:noFill/>
          <a:ln w="952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Oval 9">
            <a:extLst>
              <a:ext uri="{FF2B5EF4-FFF2-40B4-BE49-F238E27FC236}">
                <a16:creationId xmlns:a16="http://schemas.microsoft.com/office/drawing/2014/main" id="{E35DC3B8-B239-AA4F-82CB-567518E48E9D}"/>
              </a:ext>
            </a:extLst>
          </p:cNvPr>
          <p:cNvSpPr>
            <a:spLocks noChangeArrowheads="1"/>
          </p:cNvSpPr>
          <p:nvPr/>
        </p:nvSpPr>
        <p:spPr bwMode="auto">
          <a:xfrm>
            <a:off x="4661153" y="4251600"/>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2000">
              <a:latin typeface="Maiandra GD" panose="020E0502030308020204" pitchFamily="34" charset="77"/>
            </a:endParaRPr>
          </a:p>
        </p:txBody>
      </p:sp>
      <p:sp>
        <p:nvSpPr>
          <p:cNvPr id="38" name="Oval 10">
            <a:extLst>
              <a:ext uri="{FF2B5EF4-FFF2-40B4-BE49-F238E27FC236}">
                <a16:creationId xmlns:a16="http://schemas.microsoft.com/office/drawing/2014/main" id="{D63E653F-325A-0447-83B4-A6E0C410A8FB}"/>
              </a:ext>
            </a:extLst>
          </p:cNvPr>
          <p:cNvSpPr>
            <a:spLocks noChangeArrowheads="1"/>
          </p:cNvSpPr>
          <p:nvPr/>
        </p:nvSpPr>
        <p:spPr bwMode="auto">
          <a:xfrm>
            <a:off x="4217989" y="4372463"/>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9" name="Oval 11">
            <a:extLst>
              <a:ext uri="{FF2B5EF4-FFF2-40B4-BE49-F238E27FC236}">
                <a16:creationId xmlns:a16="http://schemas.microsoft.com/office/drawing/2014/main" id="{1BEF1742-7B4E-F545-9C5C-D23E8F7CE6C2}"/>
              </a:ext>
            </a:extLst>
          </p:cNvPr>
          <p:cNvSpPr>
            <a:spLocks noChangeArrowheads="1"/>
          </p:cNvSpPr>
          <p:nvPr/>
        </p:nvSpPr>
        <p:spPr bwMode="auto">
          <a:xfrm>
            <a:off x="4500003" y="4090449"/>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0" name="Line 12">
            <a:extLst>
              <a:ext uri="{FF2B5EF4-FFF2-40B4-BE49-F238E27FC236}">
                <a16:creationId xmlns:a16="http://schemas.microsoft.com/office/drawing/2014/main" id="{39F270F6-0878-DD43-997D-89C1C6E988C9}"/>
              </a:ext>
            </a:extLst>
          </p:cNvPr>
          <p:cNvSpPr>
            <a:spLocks noChangeShapeType="1"/>
          </p:cNvSpPr>
          <p:nvPr/>
        </p:nvSpPr>
        <p:spPr bwMode="auto">
          <a:xfrm flipH="1">
            <a:off x="4258276" y="4291887"/>
            <a:ext cx="443164" cy="120863"/>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Oval 13">
            <a:extLst>
              <a:ext uri="{FF2B5EF4-FFF2-40B4-BE49-F238E27FC236}">
                <a16:creationId xmlns:a16="http://schemas.microsoft.com/office/drawing/2014/main" id="{5E5DE3C0-B762-FB4C-9841-02AAC12C0839}"/>
              </a:ext>
            </a:extLst>
          </p:cNvPr>
          <p:cNvSpPr>
            <a:spLocks noChangeArrowheads="1"/>
          </p:cNvSpPr>
          <p:nvPr/>
        </p:nvSpPr>
        <p:spPr bwMode="auto">
          <a:xfrm>
            <a:off x="4661153" y="4976777"/>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 name="Oval 14">
            <a:extLst>
              <a:ext uri="{FF2B5EF4-FFF2-40B4-BE49-F238E27FC236}">
                <a16:creationId xmlns:a16="http://schemas.microsoft.com/office/drawing/2014/main" id="{12C5A903-ADD1-E842-A715-5CAE739F9A51}"/>
              </a:ext>
            </a:extLst>
          </p:cNvPr>
          <p:cNvSpPr>
            <a:spLocks noChangeArrowheads="1"/>
          </p:cNvSpPr>
          <p:nvPr/>
        </p:nvSpPr>
        <p:spPr bwMode="auto">
          <a:xfrm>
            <a:off x="4500003" y="4775339"/>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3" name="Oval 15">
            <a:extLst>
              <a:ext uri="{FF2B5EF4-FFF2-40B4-BE49-F238E27FC236}">
                <a16:creationId xmlns:a16="http://schemas.microsoft.com/office/drawing/2014/main" id="{08511A37-132A-AC49-AA60-35FD8D5DAA5B}"/>
              </a:ext>
            </a:extLst>
          </p:cNvPr>
          <p:cNvSpPr>
            <a:spLocks noChangeArrowheads="1"/>
          </p:cNvSpPr>
          <p:nvPr/>
        </p:nvSpPr>
        <p:spPr bwMode="auto">
          <a:xfrm>
            <a:off x="4217989" y="5178216"/>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4" name="Oval 16">
            <a:extLst>
              <a:ext uri="{FF2B5EF4-FFF2-40B4-BE49-F238E27FC236}">
                <a16:creationId xmlns:a16="http://schemas.microsoft.com/office/drawing/2014/main" id="{13DA6CA0-17A2-E14A-9108-D89A64C879FE}"/>
              </a:ext>
            </a:extLst>
          </p:cNvPr>
          <p:cNvSpPr>
            <a:spLocks noChangeArrowheads="1"/>
          </p:cNvSpPr>
          <p:nvPr/>
        </p:nvSpPr>
        <p:spPr bwMode="auto">
          <a:xfrm>
            <a:off x="4364032" y="4594045"/>
            <a:ext cx="80575" cy="80575"/>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5" name="Line 17">
            <a:extLst>
              <a:ext uri="{FF2B5EF4-FFF2-40B4-BE49-F238E27FC236}">
                <a16:creationId xmlns:a16="http://schemas.microsoft.com/office/drawing/2014/main" id="{BDB2756E-3F96-CE4F-BBCA-637F4F067731}"/>
              </a:ext>
            </a:extLst>
          </p:cNvPr>
          <p:cNvSpPr>
            <a:spLocks noChangeShapeType="1"/>
          </p:cNvSpPr>
          <p:nvPr/>
        </p:nvSpPr>
        <p:spPr bwMode="auto">
          <a:xfrm>
            <a:off x="4701440" y="4291886"/>
            <a:ext cx="0" cy="725178"/>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Oval 18">
            <a:extLst>
              <a:ext uri="{FF2B5EF4-FFF2-40B4-BE49-F238E27FC236}">
                <a16:creationId xmlns:a16="http://schemas.microsoft.com/office/drawing/2014/main" id="{A3DF3216-EBB4-7045-85C2-DFFBF6C63F1E}"/>
              </a:ext>
            </a:extLst>
          </p:cNvPr>
          <p:cNvSpPr>
            <a:spLocks noChangeArrowheads="1"/>
          </p:cNvSpPr>
          <p:nvPr/>
        </p:nvSpPr>
        <p:spPr bwMode="auto">
          <a:xfrm>
            <a:off x="5104318" y="4090449"/>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7" name="Oval 19">
            <a:extLst>
              <a:ext uri="{FF2B5EF4-FFF2-40B4-BE49-F238E27FC236}">
                <a16:creationId xmlns:a16="http://schemas.microsoft.com/office/drawing/2014/main" id="{582F9B58-386A-2749-BBD8-431B5AA201F9}"/>
              </a:ext>
            </a:extLst>
          </p:cNvPr>
          <p:cNvSpPr>
            <a:spLocks noChangeArrowheads="1"/>
          </p:cNvSpPr>
          <p:nvPr/>
        </p:nvSpPr>
        <p:spPr bwMode="auto">
          <a:xfrm>
            <a:off x="4822304" y="4372463"/>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 name="Rectangle 20">
            <a:extLst>
              <a:ext uri="{FF2B5EF4-FFF2-40B4-BE49-F238E27FC236}">
                <a16:creationId xmlns:a16="http://schemas.microsoft.com/office/drawing/2014/main" id="{29E32046-333F-364A-B491-B66D7B859B06}"/>
              </a:ext>
            </a:extLst>
          </p:cNvPr>
          <p:cNvSpPr>
            <a:spLocks noChangeArrowheads="1"/>
          </p:cNvSpPr>
          <p:nvPr/>
        </p:nvSpPr>
        <p:spPr bwMode="auto">
          <a:xfrm>
            <a:off x="4258277" y="4412750"/>
            <a:ext cx="604315" cy="80575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9" name="Rectangle 21">
            <a:extLst>
              <a:ext uri="{FF2B5EF4-FFF2-40B4-BE49-F238E27FC236}">
                <a16:creationId xmlns:a16="http://schemas.microsoft.com/office/drawing/2014/main" id="{7E968B40-9EE7-B948-BEC8-26D7B0FE56B5}"/>
              </a:ext>
            </a:extLst>
          </p:cNvPr>
          <p:cNvSpPr>
            <a:spLocks noChangeArrowheads="1"/>
          </p:cNvSpPr>
          <p:nvPr/>
        </p:nvSpPr>
        <p:spPr bwMode="auto">
          <a:xfrm>
            <a:off x="4540290" y="4140809"/>
            <a:ext cx="604315" cy="6764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0" name="Oval 22">
            <a:extLst>
              <a:ext uri="{FF2B5EF4-FFF2-40B4-BE49-F238E27FC236}">
                <a16:creationId xmlns:a16="http://schemas.microsoft.com/office/drawing/2014/main" id="{8059F3E8-536A-064E-9916-98CDAD3C85DA}"/>
              </a:ext>
            </a:extLst>
          </p:cNvPr>
          <p:cNvSpPr>
            <a:spLocks noChangeArrowheads="1"/>
          </p:cNvSpPr>
          <p:nvPr/>
        </p:nvSpPr>
        <p:spPr bwMode="auto">
          <a:xfrm>
            <a:off x="4822304" y="5178216"/>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1" name="Oval 23">
            <a:extLst>
              <a:ext uri="{FF2B5EF4-FFF2-40B4-BE49-F238E27FC236}">
                <a16:creationId xmlns:a16="http://schemas.microsoft.com/office/drawing/2014/main" id="{EBBE29BD-0FB0-A643-9195-9FE766CE4F25}"/>
              </a:ext>
            </a:extLst>
          </p:cNvPr>
          <p:cNvSpPr>
            <a:spLocks noChangeArrowheads="1"/>
          </p:cNvSpPr>
          <p:nvPr/>
        </p:nvSpPr>
        <p:spPr bwMode="auto">
          <a:xfrm>
            <a:off x="5104318" y="4775339"/>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2" name="Oval 24">
            <a:extLst>
              <a:ext uri="{FF2B5EF4-FFF2-40B4-BE49-F238E27FC236}">
                <a16:creationId xmlns:a16="http://schemas.microsoft.com/office/drawing/2014/main" id="{12309193-7FEB-7240-8FA7-7E7835B5195B}"/>
              </a:ext>
            </a:extLst>
          </p:cNvPr>
          <p:cNvSpPr>
            <a:spLocks noChangeArrowheads="1"/>
          </p:cNvSpPr>
          <p:nvPr/>
        </p:nvSpPr>
        <p:spPr bwMode="auto">
          <a:xfrm>
            <a:off x="4963311" y="4573901"/>
            <a:ext cx="80575" cy="80575"/>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3" name="Freeform 25">
            <a:extLst>
              <a:ext uri="{FF2B5EF4-FFF2-40B4-BE49-F238E27FC236}">
                <a16:creationId xmlns:a16="http://schemas.microsoft.com/office/drawing/2014/main" id="{37218399-64A2-D848-8D06-C8509564DD57}"/>
              </a:ext>
            </a:extLst>
          </p:cNvPr>
          <p:cNvSpPr>
            <a:spLocks/>
          </p:cNvSpPr>
          <p:nvPr/>
        </p:nvSpPr>
        <p:spPr bwMode="auto">
          <a:xfrm>
            <a:off x="4701441" y="4141648"/>
            <a:ext cx="440647" cy="150239"/>
          </a:xfrm>
          <a:custGeom>
            <a:avLst/>
            <a:gdLst>
              <a:gd name="T0" fmla="*/ 0 w 525"/>
              <a:gd name="T1" fmla="*/ 2147483647 h 179"/>
              <a:gd name="T2" fmla="*/ 2147483647 w 525"/>
              <a:gd name="T3" fmla="*/ 0 h 179"/>
              <a:gd name="T4" fmla="*/ 0 60000 65536"/>
              <a:gd name="T5" fmla="*/ 0 60000 65536"/>
              <a:gd name="T6" fmla="*/ 0 w 525"/>
              <a:gd name="T7" fmla="*/ 0 h 179"/>
              <a:gd name="T8" fmla="*/ 525 w 525"/>
              <a:gd name="T9" fmla="*/ 179 h 179"/>
            </a:gdLst>
            <a:ahLst/>
            <a:cxnLst>
              <a:cxn ang="T4">
                <a:pos x="T0" y="T1"/>
              </a:cxn>
              <a:cxn ang="T5">
                <a:pos x="T2" y="T3"/>
              </a:cxn>
            </a:cxnLst>
            <a:rect l="T6" t="T7" r="T8" b="T9"/>
            <a:pathLst>
              <a:path w="525" h="179">
                <a:moveTo>
                  <a:pt x="0" y="179"/>
                </a:moveTo>
                <a:lnTo>
                  <a:pt x="525" y="0"/>
                </a:lnTo>
              </a:path>
            </a:pathLst>
          </a:custGeom>
          <a:noFill/>
          <a:ln w="9525"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Line 26">
            <a:extLst>
              <a:ext uri="{FF2B5EF4-FFF2-40B4-BE49-F238E27FC236}">
                <a16:creationId xmlns:a16="http://schemas.microsoft.com/office/drawing/2014/main" id="{E4749407-C63E-E34E-803B-1D9CEB03AFDB}"/>
              </a:ext>
            </a:extLst>
          </p:cNvPr>
          <p:cNvSpPr>
            <a:spLocks noChangeShapeType="1"/>
          </p:cNvSpPr>
          <p:nvPr/>
        </p:nvSpPr>
        <p:spPr bwMode="auto">
          <a:xfrm flipV="1">
            <a:off x="4258277" y="4815627"/>
            <a:ext cx="846041"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5" name="Line 50">
            <a:extLst>
              <a:ext uri="{FF2B5EF4-FFF2-40B4-BE49-F238E27FC236}">
                <a16:creationId xmlns:a16="http://schemas.microsoft.com/office/drawing/2014/main" id="{8BAA8178-D01E-264D-992D-599D421A2F64}"/>
              </a:ext>
            </a:extLst>
          </p:cNvPr>
          <p:cNvSpPr>
            <a:spLocks noChangeShapeType="1"/>
          </p:cNvSpPr>
          <p:nvPr/>
        </p:nvSpPr>
        <p:spPr bwMode="auto">
          <a:xfrm>
            <a:off x="4862591" y="4412750"/>
            <a:ext cx="282014"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Line 51">
            <a:extLst>
              <a:ext uri="{FF2B5EF4-FFF2-40B4-BE49-F238E27FC236}">
                <a16:creationId xmlns:a16="http://schemas.microsoft.com/office/drawing/2014/main" id="{5221EBC9-B4A0-574D-94FF-0373EE14806F}"/>
              </a:ext>
            </a:extLst>
          </p:cNvPr>
          <p:cNvSpPr>
            <a:spLocks noChangeShapeType="1"/>
          </p:cNvSpPr>
          <p:nvPr/>
        </p:nvSpPr>
        <p:spPr bwMode="auto">
          <a:xfrm flipH="1">
            <a:off x="4877699" y="4130737"/>
            <a:ext cx="266906" cy="1047479"/>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Line 52">
            <a:extLst>
              <a:ext uri="{FF2B5EF4-FFF2-40B4-BE49-F238E27FC236}">
                <a16:creationId xmlns:a16="http://schemas.microsoft.com/office/drawing/2014/main" id="{C7443589-E335-E649-8C3C-F54DEC7E9D81}"/>
              </a:ext>
            </a:extLst>
          </p:cNvPr>
          <p:cNvSpPr>
            <a:spLocks noChangeShapeType="1"/>
          </p:cNvSpPr>
          <p:nvPr/>
        </p:nvSpPr>
        <p:spPr bwMode="auto">
          <a:xfrm>
            <a:off x="4540290" y="4815627"/>
            <a:ext cx="322301"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Line 53">
            <a:extLst>
              <a:ext uri="{FF2B5EF4-FFF2-40B4-BE49-F238E27FC236}">
                <a16:creationId xmlns:a16="http://schemas.microsoft.com/office/drawing/2014/main" id="{E7D50CFF-2F84-6B42-8F2B-71789823EAD7}"/>
              </a:ext>
            </a:extLst>
          </p:cNvPr>
          <p:cNvSpPr>
            <a:spLocks noChangeShapeType="1"/>
          </p:cNvSpPr>
          <p:nvPr/>
        </p:nvSpPr>
        <p:spPr bwMode="auto">
          <a:xfrm flipH="1">
            <a:off x="4258276" y="4171024"/>
            <a:ext cx="266906" cy="1047479"/>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54">
            <a:extLst>
              <a:ext uri="{FF2B5EF4-FFF2-40B4-BE49-F238E27FC236}">
                <a16:creationId xmlns:a16="http://schemas.microsoft.com/office/drawing/2014/main" id="{089AA3C8-6696-0143-83BD-681777B38B43}"/>
              </a:ext>
            </a:extLst>
          </p:cNvPr>
          <p:cNvSpPr>
            <a:spLocks noChangeShapeType="1"/>
          </p:cNvSpPr>
          <p:nvPr/>
        </p:nvSpPr>
        <p:spPr bwMode="auto">
          <a:xfrm>
            <a:off x="4258276" y="4412750"/>
            <a:ext cx="282014" cy="40287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Line 55">
            <a:extLst>
              <a:ext uri="{FF2B5EF4-FFF2-40B4-BE49-F238E27FC236}">
                <a16:creationId xmlns:a16="http://schemas.microsoft.com/office/drawing/2014/main" id="{6C835A11-6E6C-3146-9D03-64E887271061}"/>
              </a:ext>
            </a:extLst>
          </p:cNvPr>
          <p:cNvSpPr>
            <a:spLocks noChangeShapeType="1"/>
          </p:cNvSpPr>
          <p:nvPr/>
        </p:nvSpPr>
        <p:spPr bwMode="auto">
          <a:xfrm>
            <a:off x="4540290" y="4130736"/>
            <a:ext cx="322301" cy="282014"/>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1" name="Text Box 66">
            <a:extLst>
              <a:ext uri="{FF2B5EF4-FFF2-40B4-BE49-F238E27FC236}">
                <a16:creationId xmlns:a16="http://schemas.microsoft.com/office/drawing/2014/main" id="{219B8E70-4176-7249-86E0-0C43D2E90D41}"/>
              </a:ext>
            </a:extLst>
          </p:cNvPr>
          <p:cNvSpPr txBox="1">
            <a:spLocks noChangeArrowheads="1"/>
          </p:cNvSpPr>
          <p:nvPr/>
        </p:nvSpPr>
        <p:spPr bwMode="auto">
          <a:xfrm>
            <a:off x="4661152" y="4130737"/>
            <a:ext cx="3145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rPr>
              <a:t>A</a:t>
            </a:r>
          </a:p>
        </p:txBody>
      </p:sp>
      <p:sp>
        <p:nvSpPr>
          <p:cNvPr id="62" name="Text Box 114">
            <a:extLst>
              <a:ext uri="{FF2B5EF4-FFF2-40B4-BE49-F238E27FC236}">
                <a16:creationId xmlns:a16="http://schemas.microsoft.com/office/drawing/2014/main" id="{97A5DB12-3FB0-C946-8E94-585F29C18009}"/>
              </a:ext>
            </a:extLst>
          </p:cNvPr>
          <p:cNvSpPr txBox="1">
            <a:spLocks noChangeArrowheads="1"/>
          </p:cNvSpPr>
          <p:nvPr/>
        </p:nvSpPr>
        <p:spPr bwMode="auto">
          <a:xfrm>
            <a:off x="4298563" y="4412750"/>
            <a:ext cx="3145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t>C</a:t>
            </a:r>
          </a:p>
        </p:txBody>
      </p:sp>
    </p:spTree>
    <p:extLst>
      <p:ext uri="{BB962C8B-B14F-4D97-AF65-F5344CB8AC3E}">
        <p14:creationId xmlns:p14="http://schemas.microsoft.com/office/powerpoint/2010/main" val="184796246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918583D-0094-7C43-93F1-6FC729E29483}"/>
              </a:ext>
            </a:extLst>
          </p:cNvPr>
          <p:cNvPicPr>
            <a:picLocks noChangeAspect="1"/>
          </p:cNvPicPr>
          <p:nvPr/>
        </p:nvPicPr>
        <p:blipFill>
          <a:blip r:embed="rId2"/>
          <a:stretch>
            <a:fillRect/>
          </a:stretch>
        </p:blipFill>
        <p:spPr>
          <a:xfrm>
            <a:off x="1682353" y="932675"/>
            <a:ext cx="8826500" cy="5638800"/>
          </a:xfrm>
          <a:prstGeom prst="rect">
            <a:avLst/>
          </a:prstGeom>
        </p:spPr>
      </p:pic>
      <p:sp>
        <p:nvSpPr>
          <p:cNvPr id="37890" name="Title 1">
            <a:extLst>
              <a:ext uri="{FF2B5EF4-FFF2-40B4-BE49-F238E27FC236}">
                <a16:creationId xmlns:a16="http://schemas.microsoft.com/office/drawing/2014/main" id="{7FB2CBF7-8415-FA4B-96D9-70E985F523C1}"/>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3 Dominant Bravais Lattices in Nature</a:t>
            </a:r>
          </a:p>
        </p:txBody>
      </p:sp>
      <p:sp>
        <p:nvSpPr>
          <p:cNvPr id="2" name="Rounded Rectangle 20">
            <a:extLst>
              <a:ext uri="{FF2B5EF4-FFF2-40B4-BE49-F238E27FC236}">
                <a16:creationId xmlns:a16="http://schemas.microsoft.com/office/drawing/2014/main" id="{088C217B-40F6-AC4F-A109-BD8D50772DDB}"/>
              </a:ext>
            </a:extLst>
          </p:cNvPr>
          <p:cNvSpPr/>
          <p:nvPr/>
        </p:nvSpPr>
        <p:spPr>
          <a:xfrm>
            <a:off x="3105151" y="2663826"/>
            <a:ext cx="1046163" cy="24415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2" name="Rounded Rectangle 21">
            <a:extLst>
              <a:ext uri="{FF2B5EF4-FFF2-40B4-BE49-F238E27FC236}">
                <a16:creationId xmlns:a16="http://schemas.microsoft.com/office/drawing/2014/main" id="{3008FC8A-37B9-AD4F-AD0E-9CDF3511FC9E}"/>
              </a:ext>
            </a:extLst>
          </p:cNvPr>
          <p:cNvSpPr/>
          <p:nvPr/>
        </p:nvSpPr>
        <p:spPr>
          <a:xfrm>
            <a:off x="8064501" y="1276351"/>
            <a:ext cx="1044575" cy="120491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3" name="TextBox 22">
            <a:extLst>
              <a:ext uri="{FF2B5EF4-FFF2-40B4-BE49-F238E27FC236}">
                <a16:creationId xmlns:a16="http://schemas.microsoft.com/office/drawing/2014/main" id="{52AC8BD0-F7E0-E949-8ABC-D8B8B503ED88}"/>
              </a:ext>
            </a:extLst>
          </p:cNvPr>
          <p:cNvSpPr txBox="1">
            <a:spLocks noChangeArrowheads="1"/>
          </p:cNvSpPr>
          <p:nvPr/>
        </p:nvSpPr>
        <p:spPr bwMode="auto">
          <a:xfrm>
            <a:off x="4349751" y="2078039"/>
            <a:ext cx="3641725" cy="1044575"/>
          </a:xfrm>
          <a:prstGeom prst="rect">
            <a:avLst/>
          </a:prstGeom>
          <a:solidFill>
            <a:schemeClr val="bg1">
              <a:alpha val="89018"/>
            </a:schemeClr>
          </a:solidFill>
          <a:ln w="38100">
            <a:solidFill>
              <a:schemeClr val="accent1"/>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b="1">
                <a:solidFill>
                  <a:schemeClr val="accent1"/>
                </a:solidFill>
                <a:latin typeface="Calibri" panose="020F0502020204030204" pitchFamily="34" charset="0"/>
              </a:rPr>
              <a:t>Cubic conceptionally simple, </a:t>
            </a:r>
          </a:p>
          <a:p>
            <a:pPr algn="ctr"/>
            <a:r>
              <a:rPr lang="en-US" altLang="en-US" sz="2000" b="1">
                <a:solidFill>
                  <a:schemeClr val="accent1"/>
                </a:solidFill>
                <a:latin typeface="Calibri" panose="020F0502020204030204" pitchFamily="34" charset="0"/>
              </a:rPr>
              <a:t>but experimentally very unusual</a:t>
            </a:r>
          </a:p>
          <a:p>
            <a:pPr algn="ctr"/>
            <a:r>
              <a:rPr lang="en-US" altLang="en-US" sz="2000" b="1">
                <a:solidFill>
                  <a:schemeClr val="accent1"/>
                </a:solidFill>
                <a:latin typeface="Calibri" panose="020F0502020204030204" pitchFamily="34" charset="0"/>
              </a:rPr>
              <a:t>Polonium84</a:t>
            </a:r>
          </a:p>
        </p:txBody>
      </p:sp>
      <p:cxnSp>
        <p:nvCxnSpPr>
          <p:cNvPr id="25" name="Straight Arrow Connector 24">
            <a:extLst>
              <a:ext uri="{FF2B5EF4-FFF2-40B4-BE49-F238E27FC236}">
                <a16:creationId xmlns:a16="http://schemas.microsoft.com/office/drawing/2014/main" id="{C0663662-56C5-8F4A-B8A2-5C5E5766341C}"/>
              </a:ext>
            </a:extLst>
          </p:cNvPr>
          <p:cNvCxnSpPr>
            <a:cxnSpLocks noChangeShapeType="1"/>
            <a:endCxn id="23" idx="0"/>
          </p:cNvCxnSpPr>
          <p:nvPr/>
        </p:nvCxnSpPr>
        <p:spPr bwMode="auto">
          <a:xfrm>
            <a:off x="4192589" y="1890714"/>
            <a:ext cx="1978025" cy="168275"/>
          </a:xfrm>
          <a:prstGeom prst="straightConnector1">
            <a:avLst/>
          </a:prstGeom>
          <a:noFill/>
          <a:ln w="28575">
            <a:solidFill>
              <a:srgbClr val="39659B"/>
            </a:solidFill>
            <a:round/>
            <a:headEnd/>
            <a:tailEnd type="arrow" w="med" len="med"/>
          </a:ln>
          <a:extLst>
            <a:ext uri="{909E8E84-426E-40DD-AFC4-6F175D3DCCD1}">
              <a14:hiddenFill xmlns:a14="http://schemas.microsoft.com/office/drawing/2010/main">
                <a:noFill/>
              </a14:hiddenFill>
            </a:ext>
          </a:extLst>
        </p:spPr>
      </p:cxnSp>
      <p:sp>
        <p:nvSpPr>
          <p:cNvPr id="2254935" name="Rectangle 79">
            <a:extLst>
              <a:ext uri="{FF2B5EF4-FFF2-40B4-BE49-F238E27FC236}">
                <a16:creationId xmlns:a16="http://schemas.microsoft.com/office/drawing/2014/main" id="{119367B8-BC14-4F4F-92AC-3DF821542844}"/>
              </a:ext>
            </a:extLst>
          </p:cNvPr>
          <p:cNvSpPr>
            <a:spLocks noChangeArrowheads="1"/>
          </p:cNvSpPr>
          <p:nvPr/>
        </p:nvSpPr>
        <p:spPr bwMode="auto">
          <a:xfrm>
            <a:off x="6723063" y="3654426"/>
            <a:ext cx="3105150" cy="860425"/>
          </a:xfrm>
          <a:prstGeom prst="rect">
            <a:avLst/>
          </a:prstGeom>
          <a:solidFill>
            <a:schemeClr val="bg1"/>
          </a:solidFill>
          <a:ln w="38100">
            <a:solidFill>
              <a:srgbClr val="FF0000"/>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a:solidFill>
                  <a:srgbClr val="FF0000"/>
                </a:solidFill>
              </a:rPr>
              <a:t>70-75% of all natural </a:t>
            </a:r>
          </a:p>
          <a:p>
            <a:pPr algn="ctr"/>
            <a:r>
              <a:rPr lang="en-US" altLang="en-US">
                <a:solidFill>
                  <a:srgbClr val="FF0000"/>
                </a:solidFill>
              </a:rPr>
              <a:t>crystalline materials</a:t>
            </a:r>
          </a:p>
        </p:txBody>
      </p:sp>
      <p:sp>
        <p:nvSpPr>
          <p:cNvPr id="3" name="Rounded Rectangle 21">
            <a:extLst>
              <a:ext uri="{FF2B5EF4-FFF2-40B4-BE49-F238E27FC236}">
                <a16:creationId xmlns:a16="http://schemas.microsoft.com/office/drawing/2014/main" id="{B500583E-F57A-AF45-9AFC-FF99EBAA7233}"/>
              </a:ext>
            </a:extLst>
          </p:cNvPr>
          <p:cNvSpPr>
            <a:spLocks noChangeArrowheads="1"/>
          </p:cNvSpPr>
          <p:nvPr/>
        </p:nvSpPr>
        <p:spPr bwMode="auto">
          <a:xfrm>
            <a:off x="3128964" y="1287463"/>
            <a:ext cx="1044575" cy="1204912"/>
          </a:xfrm>
          <a:prstGeom prst="roundRect">
            <a:avLst>
              <a:gd name="adj" fmla="val 16667"/>
            </a:avLst>
          </a:pr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nchor="ctr"/>
          <a:lstStyle/>
          <a:p>
            <a:pPr algn="ctr" eaLnBrk="0" hangingPunct="0">
              <a:defRPr/>
            </a:pPr>
            <a:endParaRPr lang="en-US">
              <a:solidFill>
                <a:schemeClr val="lt1"/>
              </a:solidFill>
              <a:latin typeface="+mn-lt"/>
            </a:endParaRPr>
          </a:p>
        </p:txBody>
      </p:sp>
      <p:cxnSp>
        <p:nvCxnSpPr>
          <p:cNvPr id="4" name="Straight Arrow Connector 24">
            <a:extLst>
              <a:ext uri="{FF2B5EF4-FFF2-40B4-BE49-F238E27FC236}">
                <a16:creationId xmlns:a16="http://schemas.microsoft.com/office/drawing/2014/main" id="{4526FA22-3EAB-6D40-82CA-2E2C38D2697E}"/>
              </a:ext>
            </a:extLst>
          </p:cNvPr>
          <p:cNvCxnSpPr>
            <a:cxnSpLocks noChangeShapeType="1"/>
            <a:stCxn id="22" idx="2"/>
            <a:endCxn id="2254935" idx="0"/>
          </p:cNvCxnSpPr>
          <p:nvPr/>
        </p:nvCxnSpPr>
        <p:spPr bwMode="auto">
          <a:xfrm>
            <a:off x="4170363" y="3884614"/>
            <a:ext cx="2533650" cy="200025"/>
          </a:xfrm>
          <a:prstGeom prst="straightConnector1">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 name="Straight Arrow Connector 24">
            <a:extLst>
              <a:ext uri="{FF2B5EF4-FFF2-40B4-BE49-F238E27FC236}">
                <a16:creationId xmlns:a16="http://schemas.microsoft.com/office/drawing/2014/main" id="{7FBE5095-6430-1B4F-8C14-CD38019ED986}"/>
              </a:ext>
            </a:extLst>
          </p:cNvPr>
          <p:cNvCxnSpPr>
            <a:cxnSpLocks noChangeShapeType="1"/>
            <a:stCxn id="22" idx="2"/>
            <a:endCxn id="2254935" idx="0"/>
          </p:cNvCxnSpPr>
          <p:nvPr/>
        </p:nvCxnSpPr>
        <p:spPr bwMode="auto">
          <a:xfrm flipH="1">
            <a:off x="8275638" y="2500313"/>
            <a:ext cx="311150" cy="1135062"/>
          </a:xfrm>
          <a:prstGeom prst="straightConnector1">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2061167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0"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2549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3" grpId="0" animBg="1"/>
      <p:bldP spid="2254935"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solidFill>
                  <a:schemeClr val="bg1"/>
                </a:solidFill>
                <a:ea typeface="ＭＳ Ｐゴシック" panose="020B0600070205080204" pitchFamily="34" charset="-128"/>
              </a:rPr>
              <a:t>Number, Packing, and Areal Density</a:t>
            </a:r>
          </a:p>
          <a:p>
            <a:pPr marL="457200" lvl="1" indent="-173038"/>
            <a:r>
              <a:rPr lang="en-US" altLang="en-US" dirty="0">
                <a:solidFill>
                  <a:schemeClr val="bg1"/>
                </a:solidFill>
                <a:ea typeface="ＭＳ Ｐゴシック" panose="020B0600070205080204" pitchFamily="34" charset="-128"/>
              </a:rPr>
              <a:t>Common Crystals – Non-Primitive Unit Cells (NaCl, GaAs, </a:t>
            </a:r>
            <a:r>
              <a:rPr lang="en-US" altLang="en-US" dirty="0" err="1">
                <a:solidFill>
                  <a:schemeClr val="bg1"/>
                </a:solidFill>
                <a:ea typeface="ＭＳ Ｐゴシック" panose="020B0600070205080204" pitchFamily="34" charset="-128"/>
              </a:rPr>
              <a:t>CdS</a:t>
            </a:r>
            <a:r>
              <a:rPr lang="en-US" altLang="en-US" dirty="0">
                <a:solidFill>
                  <a:schemeClr val="bg1"/>
                </a:solidFill>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2"/>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3"/>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8592325" y="4197100"/>
            <a:ext cx="1924495" cy="479417"/>
          </a:xfrm>
          <a:prstGeom prst="leftArrow">
            <a:avLst>
              <a:gd name="adj1" fmla="val 50000"/>
              <a:gd name="adj2" fmla="val 82915"/>
            </a:avLst>
          </a:prstGeom>
          <a:blipFill dpi="0" rotWithShape="1">
            <a:blip r:embed="rId4">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21" name="Picture 20">
            <a:extLst>
              <a:ext uri="{FF2B5EF4-FFF2-40B4-BE49-F238E27FC236}">
                <a16:creationId xmlns:a16="http://schemas.microsoft.com/office/drawing/2014/main" id="{D12EEF54-D66F-C246-88C3-2AC15EB0D8D8}"/>
              </a:ext>
            </a:extLst>
          </p:cNvPr>
          <p:cNvPicPr>
            <a:picLocks noChangeAspect="1"/>
          </p:cNvPicPr>
          <p:nvPr/>
        </p:nvPicPr>
        <p:blipFill>
          <a:blip r:embed="rId5"/>
          <a:stretch>
            <a:fillRect/>
          </a:stretch>
        </p:blipFill>
        <p:spPr>
          <a:xfrm>
            <a:off x="5553269" y="3149520"/>
            <a:ext cx="2152680" cy="1375237"/>
          </a:xfrm>
          <a:prstGeom prst="rect">
            <a:avLst/>
          </a:prstGeom>
        </p:spPr>
      </p:pic>
    </p:spTree>
    <p:extLst>
      <p:ext uri="{BB962C8B-B14F-4D97-AF65-F5344CB8AC3E}">
        <p14:creationId xmlns:p14="http://schemas.microsoft.com/office/powerpoint/2010/main" val="29076412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solidFill>
                  <a:schemeClr val="bg1">
                    <a:lumMod val="75000"/>
                  </a:schemeClr>
                </a:solidFill>
                <a:ea typeface="ＭＳ Ｐゴシック" panose="020B0600070205080204" pitchFamily="34" charset="-128"/>
              </a:rPr>
              <a:t>Bravais Lattices in 2D (5 types)</a:t>
            </a:r>
          </a:p>
          <a:p>
            <a:pPr marL="457200" lvl="1" indent="-173038"/>
            <a:r>
              <a:rPr lang="en-US" altLang="en-US" dirty="0">
                <a:solidFill>
                  <a:schemeClr val="bg1">
                    <a:lumMod val="75000"/>
                  </a:schemeClr>
                </a:solidFill>
                <a:ea typeface="ＭＳ Ｐゴシック" panose="020B0600070205080204" pitchFamily="34" charset="-128"/>
              </a:rPr>
              <a:t>Bravais Lattices in 3D (14 types)</a:t>
            </a:r>
          </a:p>
          <a:p>
            <a:pPr marL="457200" lvl="1" indent="-173038"/>
            <a:r>
              <a:rPr lang="en-US" altLang="en-US" dirty="0">
                <a:solidFill>
                  <a:schemeClr val="bg1">
                    <a:lumMod val="75000"/>
                  </a:schemeClr>
                </a:solidFill>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solidFill>
                  <a:schemeClr val="bg1">
                    <a:lumMod val="75000"/>
                  </a:schemeClr>
                </a:solidFill>
                <a:ea typeface="ＭＳ Ｐゴシック" panose="020B0600070205080204" pitchFamily="34" charset="-128"/>
              </a:rPr>
              <a:t>Number, Packing, and Areal Density</a:t>
            </a:r>
          </a:p>
          <a:p>
            <a:pPr marL="457200" lvl="1" indent="-173038"/>
            <a:r>
              <a:rPr lang="en-US" altLang="en-US" dirty="0">
                <a:solidFill>
                  <a:schemeClr val="bg1">
                    <a:lumMod val="75000"/>
                  </a:schemeClr>
                </a:solidFill>
                <a:ea typeface="ＭＳ Ｐゴシック" panose="020B0600070205080204" pitchFamily="34" charset="-128"/>
              </a:rPr>
              <a:t>Common Crystals – Non-Primitive Unit Cells (NaCl, GaAs, </a:t>
            </a:r>
            <a:r>
              <a:rPr lang="en-US" altLang="en-US" dirty="0" err="1">
                <a:solidFill>
                  <a:schemeClr val="bg1">
                    <a:lumMod val="75000"/>
                  </a:schemeClr>
                </a:solidFill>
                <a:ea typeface="ＭＳ Ｐゴシック" panose="020B0600070205080204" pitchFamily="34" charset="-128"/>
              </a:rPr>
              <a:t>CdS</a:t>
            </a:r>
            <a:r>
              <a:rPr lang="en-US" altLang="en-US" dirty="0">
                <a:solidFill>
                  <a:schemeClr val="bg1">
                    <a:lumMod val="75000"/>
                  </a:schemeClr>
                </a:solidFill>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37" name="Picture 4" descr="BW_FIG2">
            <a:extLst>
              <a:ext uri="{FF2B5EF4-FFF2-40B4-BE49-F238E27FC236}">
                <a16:creationId xmlns:a16="http://schemas.microsoft.com/office/drawing/2014/main" id="{49A5BD2B-5BAF-BE4D-BAD4-5771BB99E2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9613" y="849600"/>
            <a:ext cx="4059485" cy="288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15246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2"/>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3"/>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8592325" y="4495059"/>
            <a:ext cx="1924495" cy="479417"/>
          </a:xfrm>
          <a:prstGeom prst="leftArrow">
            <a:avLst>
              <a:gd name="adj1" fmla="val 50000"/>
              <a:gd name="adj2" fmla="val 82915"/>
            </a:avLst>
          </a:prstGeom>
          <a:blipFill dpi="0" rotWithShape="1">
            <a:blip r:embed="rId4">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13" name="Picture 12">
            <a:extLst>
              <a:ext uri="{FF2B5EF4-FFF2-40B4-BE49-F238E27FC236}">
                <a16:creationId xmlns:a16="http://schemas.microsoft.com/office/drawing/2014/main" id="{78F0C513-8468-BE42-8462-770CA99F0A62}"/>
              </a:ext>
            </a:extLst>
          </p:cNvPr>
          <p:cNvPicPr>
            <a:picLocks noChangeAspect="1"/>
          </p:cNvPicPr>
          <p:nvPr/>
        </p:nvPicPr>
        <p:blipFill>
          <a:blip r:embed="rId5"/>
          <a:stretch>
            <a:fillRect/>
          </a:stretch>
        </p:blipFill>
        <p:spPr>
          <a:xfrm>
            <a:off x="5553269" y="3149520"/>
            <a:ext cx="2152680" cy="1375237"/>
          </a:xfrm>
          <a:prstGeom prst="rect">
            <a:avLst/>
          </a:prstGeom>
        </p:spPr>
      </p:pic>
    </p:spTree>
    <p:extLst>
      <p:ext uri="{BB962C8B-B14F-4D97-AF65-F5344CB8AC3E}">
        <p14:creationId xmlns:p14="http://schemas.microsoft.com/office/powerpoint/2010/main" val="3885219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CCCFE-9018-A747-A316-0EE93A1BE881}"/>
              </a:ext>
            </a:extLst>
          </p:cNvPr>
          <p:cNvSpPr>
            <a:spLocks noGrp="1"/>
          </p:cNvSpPr>
          <p:nvPr>
            <p:ph type="ctrTitle"/>
          </p:nvPr>
        </p:nvSpPr>
        <p:spPr>
          <a:xfrm>
            <a:off x="527275" y="1047891"/>
            <a:ext cx="11137449" cy="1420985"/>
          </a:xfrm>
        </p:spPr>
        <p:txBody>
          <a:bodyPr/>
          <a:lstStyle/>
          <a:p>
            <a:r>
              <a:rPr lang="en-US" altLang="en-US" dirty="0">
                <a:solidFill>
                  <a:srgbClr val="00B050"/>
                </a:solidFill>
                <a:ea typeface="ＭＳ Ｐゴシック" panose="020B0600070205080204" pitchFamily="34" charset="-128"/>
              </a:rPr>
              <a:t>Section 3 – </a:t>
            </a:r>
            <a:r>
              <a:rPr lang="en-US" altLang="en-US" sz="3200" dirty="0">
                <a:solidFill>
                  <a:srgbClr val="00B050"/>
                </a:solidFill>
                <a:ea typeface="ＭＳ Ｐゴシック" panose="020B0600070205080204" pitchFamily="34" charset="-128"/>
              </a:rPr>
              <a:t>Crystals</a:t>
            </a:r>
            <a:br>
              <a:rPr lang="en-US" altLang="en-US" sz="3200" dirty="0">
                <a:solidFill>
                  <a:srgbClr val="00B050"/>
                </a:solidFill>
                <a:ea typeface="ＭＳ Ｐゴシック" panose="020B0600070205080204" pitchFamily="34" charset="-128"/>
              </a:rPr>
            </a:br>
            <a:r>
              <a:rPr lang="en-US" altLang="en-US" sz="2800" dirty="0">
                <a:solidFill>
                  <a:srgbClr val="00B050"/>
                </a:solidFill>
                <a:ea typeface="ＭＳ Ｐゴシック" panose="020B0600070205080204" pitchFamily="34" charset="-128"/>
              </a:rPr>
              <a:t>3.3 Density Definitions and Applications to Common Materials</a:t>
            </a:r>
            <a:endParaRPr lang="en-US" sz="3200" dirty="0">
              <a:solidFill>
                <a:srgbClr val="00B050"/>
              </a:solidFill>
            </a:endParaRPr>
          </a:p>
        </p:txBody>
      </p:sp>
      <p:sp>
        <p:nvSpPr>
          <p:cNvPr id="11" name="Subtitle 10">
            <a:extLst>
              <a:ext uri="{FF2B5EF4-FFF2-40B4-BE49-F238E27FC236}">
                <a16:creationId xmlns:a16="http://schemas.microsoft.com/office/drawing/2014/main" id="{8BEE62B1-4016-EB4D-BC3E-C653E394CEF1}"/>
              </a:ext>
            </a:extLst>
          </p:cNvPr>
          <p:cNvSpPr>
            <a:spLocks noGrp="1"/>
          </p:cNvSpPr>
          <p:nvPr>
            <p:ph type="subTitle" idx="1"/>
          </p:nvPr>
        </p:nvSpPr>
        <p:spPr>
          <a:xfrm>
            <a:off x="2063476" y="2796855"/>
            <a:ext cx="8026645" cy="2590800"/>
          </a:xfrm>
        </p:spPr>
        <p:txBody>
          <a:bodyPr/>
          <a:lstStyle/>
          <a:p>
            <a:pPr eaLnBrk="1" fontAlgn="auto" hangingPunct="1">
              <a:spcBef>
                <a:spcPct val="0"/>
              </a:spcBef>
              <a:spcAft>
                <a:spcPts val="0"/>
              </a:spcAft>
              <a:defRPr/>
            </a:pPr>
            <a:r>
              <a:rPr lang="en-US" kern="1200" dirty="0"/>
              <a:t>Gerhard Klimeck</a:t>
            </a:r>
          </a:p>
          <a:p>
            <a:pPr eaLnBrk="1" fontAlgn="auto" hangingPunct="1">
              <a:spcBef>
                <a:spcPct val="0"/>
              </a:spcBef>
              <a:spcAft>
                <a:spcPts val="0"/>
              </a:spcAft>
              <a:defRPr/>
            </a:pPr>
            <a:br>
              <a:rPr lang="en-US" kern="1200" dirty="0"/>
            </a:br>
            <a:r>
              <a:rPr lang="en-US" kern="1200" dirty="0">
                <a:hlinkClick r:id="rId2">
                  <a:extLst>
                    <a:ext uri="{A12FA001-AC4F-418D-AE19-62706E023703}">
                      <ahyp:hlinkClr xmlns:ahyp="http://schemas.microsoft.com/office/drawing/2018/hyperlinkcolor" val="tx"/>
                    </a:ext>
                  </a:extLst>
                </a:hlinkClick>
              </a:rPr>
              <a:t>gekco@purdue.edu</a:t>
            </a:r>
            <a:endParaRPr lang="en-US" kern="1200" dirty="0"/>
          </a:p>
        </p:txBody>
      </p:sp>
      <p:sp>
        <p:nvSpPr>
          <p:cNvPr id="6" name="Title 9">
            <a:extLst>
              <a:ext uri="{FF2B5EF4-FFF2-40B4-BE49-F238E27FC236}">
                <a16:creationId xmlns:a16="http://schemas.microsoft.com/office/drawing/2014/main" id="{DF76DFC7-2969-F549-9507-8689FC0076B7}"/>
              </a:ext>
            </a:extLst>
          </p:cNvPr>
          <p:cNvSpPr txBox="1">
            <a:spLocks/>
          </p:cNvSpPr>
          <p:nvPr/>
        </p:nvSpPr>
        <p:spPr bwMode="auto">
          <a:xfrm>
            <a:off x="2059426" y="-65855"/>
            <a:ext cx="8026645" cy="80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rgbClr val="DCDCDC"/>
                </a:solidFill>
                <a:latin typeface="+mj-lt"/>
                <a:ea typeface="ＭＳ Ｐゴシック" charset="-128"/>
                <a:cs typeface="ＭＳ Ｐゴシック" charset="-128"/>
              </a:defRPr>
            </a:lvl1pPr>
            <a:lvl2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2pPr>
            <a:lvl3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3pPr>
            <a:lvl4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4pPr>
            <a:lvl5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DCDCDC"/>
                </a:solidFill>
                <a:latin typeface="Trebuchet MS" charset="0"/>
              </a:defRPr>
            </a:lvl6pPr>
            <a:lvl7pPr marL="914400" algn="r" rtl="0" eaLnBrk="1" fontAlgn="base" hangingPunct="1">
              <a:spcBef>
                <a:spcPct val="0"/>
              </a:spcBef>
              <a:spcAft>
                <a:spcPct val="0"/>
              </a:spcAft>
              <a:defRPr sz="2400" b="1">
                <a:solidFill>
                  <a:srgbClr val="DCDCDC"/>
                </a:solidFill>
                <a:latin typeface="Trebuchet MS" charset="0"/>
              </a:defRPr>
            </a:lvl7pPr>
            <a:lvl8pPr marL="1371600" algn="r" rtl="0" eaLnBrk="1" fontAlgn="base" hangingPunct="1">
              <a:spcBef>
                <a:spcPct val="0"/>
              </a:spcBef>
              <a:spcAft>
                <a:spcPct val="0"/>
              </a:spcAft>
              <a:defRPr sz="2400" b="1">
                <a:solidFill>
                  <a:srgbClr val="DCDCDC"/>
                </a:solidFill>
                <a:latin typeface="Trebuchet MS" charset="0"/>
              </a:defRPr>
            </a:lvl8pPr>
            <a:lvl9pPr marL="1828800" algn="r" rtl="0" eaLnBrk="1" fontAlgn="base" hangingPunct="1">
              <a:spcBef>
                <a:spcPct val="0"/>
              </a:spcBef>
              <a:spcAft>
                <a:spcPct val="0"/>
              </a:spcAft>
              <a:defRPr sz="2400" b="1">
                <a:solidFill>
                  <a:srgbClr val="DCDCDC"/>
                </a:solidFill>
                <a:latin typeface="Trebuchet MS" charset="0"/>
              </a:defRPr>
            </a:lvl9pPr>
          </a:lstStyle>
          <a:p>
            <a:r>
              <a:rPr lang="en-US" altLang="en-US" sz="3600" kern="0" dirty="0">
                <a:solidFill>
                  <a:srgbClr val="0070C0"/>
                </a:solidFill>
                <a:ea typeface="ＭＳ Ｐゴシック" panose="020B0600070205080204" pitchFamily="34" charset="-128"/>
              </a:rPr>
              <a:t>Solid State Devices</a:t>
            </a:r>
            <a:endParaRPr lang="en-US" altLang="en-US" sz="3600" kern="0" dirty="0">
              <a:solidFill>
                <a:srgbClr val="00B050"/>
              </a:solidFill>
              <a:ea typeface="ＭＳ Ｐゴシック" panose="020B0600070205080204" pitchFamily="34" charset="-128"/>
            </a:endParaRPr>
          </a:p>
        </p:txBody>
      </p:sp>
    </p:spTree>
    <p:extLst>
      <p:ext uri="{BB962C8B-B14F-4D97-AF65-F5344CB8AC3E}">
        <p14:creationId xmlns:p14="http://schemas.microsoft.com/office/powerpoint/2010/main" val="5889567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C616758D-322D-FF41-89AC-648C3C7B9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4170" y="4465935"/>
            <a:ext cx="2632711" cy="2352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3"/>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4"/>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8592325" y="4495059"/>
            <a:ext cx="1924495" cy="479417"/>
          </a:xfrm>
          <a:prstGeom prst="leftArrow">
            <a:avLst>
              <a:gd name="adj1" fmla="val 50000"/>
              <a:gd name="adj2" fmla="val 82915"/>
            </a:avLst>
          </a:prstGeom>
          <a:blipFill dpi="0" rotWithShape="1">
            <a:blip r:embed="rId5">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13" name="Picture 12">
            <a:extLst>
              <a:ext uri="{FF2B5EF4-FFF2-40B4-BE49-F238E27FC236}">
                <a16:creationId xmlns:a16="http://schemas.microsoft.com/office/drawing/2014/main" id="{78F0C513-8468-BE42-8462-770CA99F0A62}"/>
              </a:ext>
            </a:extLst>
          </p:cNvPr>
          <p:cNvPicPr>
            <a:picLocks noChangeAspect="1"/>
          </p:cNvPicPr>
          <p:nvPr/>
        </p:nvPicPr>
        <p:blipFill>
          <a:blip r:embed="rId6"/>
          <a:stretch>
            <a:fillRect/>
          </a:stretch>
        </p:blipFill>
        <p:spPr>
          <a:xfrm>
            <a:off x="5553269" y="3149520"/>
            <a:ext cx="2152680" cy="1375237"/>
          </a:xfrm>
          <a:prstGeom prst="rect">
            <a:avLst/>
          </a:prstGeom>
        </p:spPr>
      </p:pic>
    </p:spTree>
    <p:extLst>
      <p:ext uri="{BB962C8B-B14F-4D97-AF65-F5344CB8AC3E}">
        <p14:creationId xmlns:p14="http://schemas.microsoft.com/office/powerpoint/2010/main" val="321785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4">
            <a:extLst>
              <a:ext uri="{FF2B5EF4-FFF2-40B4-BE49-F238E27FC236}">
                <a16:creationId xmlns:a16="http://schemas.microsoft.com/office/drawing/2014/main" id="{19B1DA71-62DD-D041-8688-E1FBCF60E6BE}"/>
              </a:ext>
            </a:extLst>
          </p:cNvPr>
          <p:cNvSpPr txBox="1">
            <a:spLocks noChangeArrowheads="1"/>
          </p:cNvSpPr>
          <p:nvPr/>
        </p:nvSpPr>
        <p:spPr bwMode="auto">
          <a:xfrm>
            <a:off x="6278564" y="2020889"/>
            <a:ext cx="3411537" cy="1635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latin typeface="Calibri" panose="020F0502020204030204" pitchFamily="34" charset="0"/>
              </a:rPr>
              <a:t>Points per cell</a:t>
            </a:r>
          </a:p>
          <a:p>
            <a:pPr eaLnBrk="1" hangingPunct="1"/>
            <a:r>
              <a:rPr lang="en-US" altLang="en-US" sz="2000">
                <a:latin typeface="Calibri" panose="020F0502020204030204" pitchFamily="34" charset="0"/>
              </a:rPr>
              <a:t>=1/8 points/corner x 8 corners </a:t>
            </a:r>
          </a:p>
          <a:p>
            <a:pPr eaLnBrk="1" hangingPunct="1"/>
            <a:r>
              <a:rPr lang="en-US" altLang="en-US" sz="2000">
                <a:latin typeface="Calibri" panose="020F0502020204030204" pitchFamily="34" charset="0"/>
              </a:rPr>
              <a:t>=1 Point/cell</a:t>
            </a:r>
          </a:p>
          <a:p>
            <a:pPr eaLnBrk="1" hangingPunct="1"/>
            <a:endParaRPr lang="en-US" altLang="en-US" sz="2000">
              <a:latin typeface="Calibri" panose="020F0502020204030204" pitchFamily="34" charset="0"/>
            </a:endParaRPr>
          </a:p>
          <a:p>
            <a:pPr eaLnBrk="1" hangingPunct="1"/>
            <a:r>
              <a:rPr lang="en-US" altLang="en-US" sz="2000">
                <a:latin typeface="Calibri" panose="020F0502020204030204" pitchFamily="34" charset="0"/>
              </a:rPr>
              <a:t>(depends on definition of cell)</a:t>
            </a:r>
          </a:p>
        </p:txBody>
      </p:sp>
      <p:sp>
        <p:nvSpPr>
          <p:cNvPr id="6" name="Text Box 20">
            <a:extLst>
              <a:ext uri="{FF2B5EF4-FFF2-40B4-BE49-F238E27FC236}">
                <a16:creationId xmlns:a16="http://schemas.microsoft.com/office/drawing/2014/main" id="{A11CA3F0-B4DA-804B-B23A-BCD20207F68D}"/>
              </a:ext>
            </a:extLst>
          </p:cNvPr>
          <p:cNvSpPr txBox="1">
            <a:spLocks noChangeArrowheads="1"/>
          </p:cNvSpPr>
          <p:nvPr/>
        </p:nvSpPr>
        <p:spPr bwMode="auto">
          <a:xfrm>
            <a:off x="6292851" y="4270376"/>
            <a:ext cx="3897313" cy="13303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latin typeface="Calibri" panose="020F0502020204030204" pitchFamily="34" charset="0"/>
              </a:rPr>
              <a:t>Number density</a:t>
            </a:r>
          </a:p>
          <a:p>
            <a:pPr eaLnBrk="1" hangingPunct="1"/>
            <a:r>
              <a:rPr lang="en-US" altLang="en-US" sz="2000">
                <a:latin typeface="Calibri" panose="020F0502020204030204" pitchFamily="34" charset="0"/>
              </a:rPr>
              <a:t>= (1/a</a:t>
            </a:r>
            <a:r>
              <a:rPr lang="en-US" altLang="en-US" sz="2000" baseline="30000">
                <a:latin typeface="Calibri" panose="020F0502020204030204" pitchFamily="34" charset="0"/>
              </a:rPr>
              <a:t>3</a:t>
            </a:r>
            <a:r>
              <a:rPr lang="en-US" altLang="en-US" sz="2000">
                <a:latin typeface="Calibri" panose="020F0502020204030204" pitchFamily="34" charset="0"/>
              </a:rPr>
              <a:t>) points/cm</a:t>
            </a:r>
            <a:r>
              <a:rPr lang="en-US" altLang="en-US" sz="2000" baseline="30000">
                <a:latin typeface="Calibri" panose="020F0502020204030204" pitchFamily="34" charset="0"/>
              </a:rPr>
              <a:t>3</a:t>
            </a:r>
            <a:endParaRPr lang="en-US" altLang="en-US" sz="2000">
              <a:latin typeface="Calibri" panose="020F0502020204030204" pitchFamily="34" charset="0"/>
            </a:endParaRPr>
          </a:p>
          <a:p>
            <a:pPr eaLnBrk="1" hangingPunct="1"/>
            <a:endParaRPr lang="en-US" altLang="en-US" sz="2000">
              <a:latin typeface="Calibri" panose="020F0502020204030204" pitchFamily="34" charset="0"/>
            </a:endParaRPr>
          </a:p>
          <a:p>
            <a:pPr eaLnBrk="1" hangingPunct="1"/>
            <a:r>
              <a:rPr lang="en-US" altLang="en-US" sz="2000">
                <a:latin typeface="Calibri" panose="020F0502020204030204" pitchFamily="34" charset="0"/>
              </a:rPr>
              <a:t>(does not depend on cell definition)</a:t>
            </a:r>
          </a:p>
        </p:txBody>
      </p:sp>
      <p:pic>
        <p:nvPicPr>
          <p:cNvPr id="39940" name="Picture 2">
            <a:extLst>
              <a:ext uri="{FF2B5EF4-FFF2-40B4-BE49-F238E27FC236}">
                <a16:creationId xmlns:a16="http://schemas.microsoft.com/office/drawing/2014/main" id="{CEB46692-F048-A240-A97F-3F4A4F73AA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2538" y="1027114"/>
            <a:ext cx="259080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a:extLst>
              <a:ext uri="{FF2B5EF4-FFF2-40B4-BE49-F238E27FC236}">
                <a16:creationId xmlns:a16="http://schemas.microsoft.com/office/drawing/2014/main" id="{22119829-D812-C54A-A711-B334CD026CBC}"/>
              </a:ext>
            </a:extLst>
          </p:cNvPr>
          <p:cNvCxnSpPr/>
          <p:nvPr/>
        </p:nvCxnSpPr>
        <p:spPr>
          <a:xfrm>
            <a:off x="2598738" y="3468689"/>
            <a:ext cx="1524000" cy="4651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942" name="Text Box 19">
            <a:extLst>
              <a:ext uri="{FF2B5EF4-FFF2-40B4-BE49-F238E27FC236}">
                <a16:creationId xmlns:a16="http://schemas.microsoft.com/office/drawing/2014/main" id="{8F0056BE-75D8-1C45-8419-8B225CA39DCF}"/>
              </a:ext>
            </a:extLst>
          </p:cNvPr>
          <p:cNvSpPr txBox="1">
            <a:spLocks noChangeArrowheads="1"/>
          </p:cNvSpPr>
          <p:nvPr/>
        </p:nvSpPr>
        <p:spPr bwMode="auto">
          <a:xfrm>
            <a:off x="2820988" y="3594101"/>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a</a:t>
            </a:r>
          </a:p>
        </p:txBody>
      </p:sp>
      <p:pic>
        <p:nvPicPr>
          <p:cNvPr id="39943" name="Picture 3">
            <a:extLst>
              <a:ext uri="{FF2B5EF4-FFF2-40B4-BE49-F238E27FC236}">
                <a16:creationId xmlns:a16="http://schemas.microsoft.com/office/drawing/2014/main" id="{87DDAC29-73E2-8540-B2B8-06FA6331C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0213" y="4267200"/>
            <a:ext cx="1998662"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4">
            <a:extLst>
              <a:ext uri="{FF2B5EF4-FFF2-40B4-BE49-F238E27FC236}">
                <a16:creationId xmlns:a16="http://schemas.microsoft.com/office/drawing/2014/main" id="{488C4301-E233-D048-AEE2-6BAB43DF7B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7775" y="4281489"/>
            <a:ext cx="1701800"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6EFDA6F9-4A43-0F4E-99D3-5F4528E95D44}"/>
              </a:ext>
            </a:extLst>
          </p:cNvPr>
          <p:cNvCxnSpPr/>
          <p:nvPr/>
        </p:nvCxnSpPr>
        <p:spPr>
          <a:xfrm>
            <a:off x="3078163" y="5499101"/>
            <a:ext cx="209550" cy="1444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09B5294-C982-A744-B9FC-1BFE90AE9811}"/>
              </a:ext>
            </a:extLst>
          </p:cNvPr>
          <p:cNvCxnSpPr/>
          <p:nvPr/>
        </p:nvCxnSpPr>
        <p:spPr>
          <a:xfrm rot="10800000">
            <a:off x="2163763" y="4781550"/>
            <a:ext cx="144462" cy="103188"/>
          </a:xfrm>
          <a:prstGeom prst="line">
            <a:avLst/>
          </a:prstGeom>
        </p:spPr>
        <p:style>
          <a:lnRef idx="1">
            <a:schemeClr val="accent1"/>
          </a:lnRef>
          <a:fillRef idx="0">
            <a:schemeClr val="accent1"/>
          </a:fillRef>
          <a:effectRef idx="0">
            <a:schemeClr val="accent1"/>
          </a:effectRef>
          <a:fontRef idx="minor">
            <a:schemeClr val="tx1"/>
          </a:fontRef>
        </p:style>
      </p:cxnSp>
      <p:sp>
        <p:nvSpPr>
          <p:cNvPr id="39947" name="Rectangle 14">
            <a:extLst>
              <a:ext uri="{FF2B5EF4-FFF2-40B4-BE49-F238E27FC236}">
                <a16:creationId xmlns:a16="http://schemas.microsoft.com/office/drawing/2014/main" id="{4B9D7D3C-4F7C-A348-BEEA-41A3B01B627D}"/>
              </a:ext>
            </a:extLst>
          </p:cNvPr>
          <p:cNvSpPr>
            <a:spLocks noGrp="1" noChangeArrowheads="1"/>
          </p:cNvSpPr>
          <p:nvPr>
            <p:ph type="title" idx="4294967295"/>
          </p:nvPr>
        </p:nvSpPr>
        <p:spPr>
          <a:xfrm>
            <a:off x="2093914" y="120650"/>
            <a:ext cx="8574087" cy="520700"/>
          </a:xfrm>
        </p:spPr>
        <p:txBody>
          <a:bodyPr/>
          <a:lstStyle/>
          <a:p>
            <a:pPr eaLnBrk="1" hangingPunct="1"/>
            <a:r>
              <a:rPr lang="en-US" altLang="en-US" sz="2000">
                <a:ea typeface="ＭＳ Ｐゴシック" panose="020B0600070205080204" pitchFamily="34" charset="-128"/>
              </a:rPr>
              <a:t>Simple Cubic Cubic Lattice: </a:t>
            </a:r>
            <a:br>
              <a:rPr lang="en-US" altLang="en-US" sz="2000">
                <a:ea typeface="ＭＳ Ｐゴシック" panose="020B0600070205080204" pitchFamily="34" charset="-128"/>
              </a:rPr>
            </a:br>
            <a:r>
              <a:rPr lang="en-US" altLang="en-US" sz="2000">
                <a:ea typeface="ＭＳ Ｐゴシック" panose="020B0600070205080204" pitchFamily="34" charset="-128"/>
              </a:rPr>
              <a:t>Number of atoms</a:t>
            </a:r>
          </a:p>
        </p:txBody>
      </p:sp>
    </p:spTree>
    <p:extLst>
      <p:ext uri="{BB962C8B-B14F-4D97-AF65-F5344CB8AC3E}">
        <p14:creationId xmlns:p14="http://schemas.microsoft.com/office/powerpoint/2010/main" val="11709583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5">
            <a:extLst>
              <a:ext uri="{FF2B5EF4-FFF2-40B4-BE49-F238E27FC236}">
                <a16:creationId xmlns:a16="http://schemas.microsoft.com/office/drawing/2014/main" id="{82789A7E-274A-AE40-84E0-0154395E168A}"/>
              </a:ext>
            </a:extLst>
          </p:cNvPr>
          <p:cNvSpPr txBox="1">
            <a:spLocks noChangeArrowheads="1"/>
          </p:cNvSpPr>
          <p:nvPr/>
        </p:nvSpPr>
        <p:spPr bwMode="auto">
          <a:xfrm>
            <a:off x="5521325" y="1017588"/>
            <a:ext cx="4927600" cy="54673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solidFill>
                  <a:srgbClr val="FF0000"/>
                </a:solidFill>
                <a:latin typeface="Calibri" panose="020F0502020204030204" pitchFamily="34" charset="0"/>
              </a:rPr>
              <a:t>Packing density </a:t>
            </a:r>
          </a:p>
          <a:p>
            <a:pPr eaLnBrk="1" hangingPunct="1"/>
            <a:r>
              <a:rPr lang="en-US" altLang="en-US">
                <a:solidFill>
                  <a:srgbClr val="FF0000"/>
                </a:solidFill>
                <a:latin typeface="Calibri" panose="020F0502020204030204" pitchFamily="34" charset="0"/>
              </a:rPr>
              <a:t>=volume filled/total volume</a:t>
            </a:r>
          </a:p>
          <a:p>
            <a:pPr eaLnBrk="1" hangingPunct="1"/>
            <a:endParaRPr lang="en-US" altLang="en-US">
              <a:solidFill>
                <a:srgbClr val="FF0000"/>
              </a:solidFill>
              <a:latin typeface="Calibri" panose="020F0502020204030204" pitchFamily="34" charset="0"/>
            </a:endParaRPr>
          </a:p>
          <a:p>
            <a:pPr eaLnBrk="1" hangingPunct="1"/>
            <a:r>
              <a:rPr lang="en-US" altLang="en-US">
                <a:latin typeface="Calibri" panose="020F0502020204030204" pitchFamily="34" charset="0"/>
              </a:rPr>
              <a:t>R=a/2             maximum radius</a:t>
            </a:r>
          </a:p>
          <a:p>
            <a:pPr eaLnBrk="1" hangingPunct="1"/>
            <a:r>
              <a:rPr lang="en-US" altLang="en-US">
                <a:latin typeface="Calibri" panose="020F0502020204030204" pitchFamily="34" charset="0"/>
              </a:rPr>
              <a:t>V=(4/3)</a:t>
            </a:r>
            <a:r>
              <a:rPr lang="en-US" altLang="en-US">
                <a:latin typeface="Symbol" pitchFamily="2" charset="2"/>
              </a:rPr>
              <a:t>p</a:t>
            </a:r>
            <a:r>
              <a:rPr lang="en-US" altLang="en-US">
                <a:latin typeface="Calibri" panose="020F0502020204030204" pitchFamily="34" charset="0"/>
              </a:rPr>
              <a:t>R</a:t>
            </a:r>
            <a:r>
              <a:rPr lang="en-US" altLang="en-US" baseline="30000">
                <a:latin typeface="Calibri" panose="020F0502020204030204" pitchFamily="34" charset="0"/>
              </a:rPr>
              <a:t>3     </a:t>
            </a:r>
            <a:r>
              <a:rPr lang="en-US" altLang="en-US">
                <a:latin typeface="Calibri" panose="020F0502020204030204" pitchFamily="34" charset="0"/>
              </a:rPr>
              <a:t>Volume of a sphere</a:t>
            </a:r>
          </a:p>
          <a:p>
            <a:pPr eaLnBrk="1" hangingPunct="1"/>
            <a:endParaRPr lang="en-US" altLang="en-US">
              <a:latin typeface="Maiandra GD" panose="020E0502030308020204" pitchFamily="34" charset="77"/>
            </a:endParaRPr>
          </a:p>
          <a:p>
            <a:pPr eaLnBrk="1" hangingPunct="1"/>
            <a:r>
              <a:rPr lang="en-US" altLang="en-US">
                <a:latin typeface="Calibri" panose="020F0502020204030204" pitchFamily="34" charset="0"/>
              </a:rPr>
              <a:t>P= (1/8)x(4/3)</a:t>
            </a:r>
            <a:r>
              <a:rPr lang="en-US" altLang="en-US">
                <a:latin typeface="Symbol" pitchFamily="2" charset="2"/>
              </a:rPr>
              <a:t>p</a:t>
            </a:r>
            <a:r>
              <a:rPr lang="en-US" altLang="en-US">
                <a:latin typeface="Calibri" panose="020F0502020204030204" pitchFamily="34" charset="0"/>
              </a:rPr>
              <a:t>R</a:t>
            </a:r>
            <a:r>
              <a:rPr lang="en-US" altLang="en-US" baseline="30000">
                <a:latin typeface="Calibri" panose="020F0502020204030204" pitchFamily="34" charset="0"/>
              </a:rPr>
              <a:t>3</a:t>
            </a:r>
            <a:r>
              <a:rPr lang="en-US" altLang="en-US">
                <a:latin typeface="Calibri" panose="020F0502020204030204" pitchFamily="34" charset="0"/>
              </a:rPr>
              <a:t> x (8 corners) /</a:t>
            </a:r>
            <a:r>
              <a:rPr lang="en-US" altLang="en-US">
                <a:solidFill>
                  <a:srgbClr val="0000FF"/>
                </a:solidFill>
                <a:latin typeface="Calibri" panose="020F0502020204030204" pitchFamily="34" charset="0"/>
              </a:rPr>
              <a:t>a</a:t>
            </a:r>
            <a:r>
              <a:rPr lang="en-US" altLang="en-US" baseline="30000">
                <a:solidFill>
                  <a:srgbClr val="0000FF"/>
                </a:solidFill>
                <a:latin typeface="Calibri" panose="020F0502020204030204" pitchFamily="34" charset="0"/>
              </a:rPr>
              <a:t>3</a:t>
            </a:r>
          </a:p>
          <a:p>
            <a:pPr eaLnBrk="1" hangingPunct="1"/>
            <a:endParaRPr lang="en-US" altLang="en-US" baseline="30000">
              <a:latin typeface="Maiandra GD" panose="020E0502030308020204" pitchFamily="34" charset="77"/>
            </a:endParaRPr>
          </a:p>
          <a:p>
            <a:pPr eaLnBrk="1" hangingPunct="1"/>
            <a:r>
              <a:rPr lang="en-US" altLang="en-US">
                <a:latin typeface="Maiandra GD" panose="020E0502030308020204" pitchFamily="34" charset="77"/>
              </a:rPr>
              <a:t>   </a:t>
            </a:r>
            <a:r>
              <a:rPr lang="en-US" altLang="en-US">
                <a:latin typeface="Calibri" panose="020F0502020204030204" pitchFamily="34" charset="0"/>
              </a:rPr>
              <a:t>=</a:t>
            </a:r>
            <a:r>
              <a:rPr lang="en-US" altLang="en-US">
                <a:latin typeface="Symbol" pitchFamily="2" charset="2"/>
              </a:rPr>
              <a:t>p</a:t>
            </a:r>
            <a:r>
              <a:rPr lang="en-US" altLang="en-US">
                <a:latin typeface="Calibri" panose="020F0502020204030204" pitchFamily="34" charset="0"/>
              </a:rPr>
              <a:t>/6   </a:t>
            </a:r>
          </a:p>
          <a:p>
            <a:pPr eaLnBrk="1" hangingPunct="1"/>
            <a:r>
              <a:rPr lang="en-US" altLang="en-US">
                <a:latin typeface="Calibri" panose="020F0502020204030204" pitchFamily="34" charset="0"/>
              </a:rPr>
              <a:t>    ~52%   </a:t>
            </a:r>
          </a:p>
          <a:p>
            <a:pPr eaLnBrk="1" hangingPunct="1"/>
            <a:r>
              <a:rPr lang="en-US" altLang="en-US">
                <a:latin typeface="Calibri" panose="020F0502020204030204" pitchFamily="34" charset="0"/>
              </a:rPr>
              <a:t>(about HALF of the volume is EMPTY)</a:t>
            </a:r>
          </a:p>
          <a:p>
            <a:pPr eaLnBrk="1" hangingPunct="1"/>
            <a:r>
              <a:rPr lang="en-US" altLang="en-US">
                <a:latin typeface="Calibri" panose="020F0502020204030204" pitchFamily="34" charset="0"/>
              </a:rPr>
              <a:t>Typical for crystals and amorphous materials</a:t>
            </a:r>
          </a:p>
          <a:p>
            <a:pPr eaLnBrk="1" hangingPunct="1"/>
            <a:endParaRPr lang="en-US" altLang="en-US">
              <a:latin typeface="Maiandra GD" panose="020E0502030308020204" pitchFamily="34" charset="77"/>
            </a:endParaRPr>
          </a:p>
          <a:p>
            <a:pPr eaLnBrk="1" hangingPunct="1"/>
            <a:r>
              <a:rPr lang="en-US" altLang="en-US">
                <a:latin typeface="Calibri" panose="020F0502020204030204" pitchFamily="34" charset="0"/>
              </a:rPr>
              <a:t>(does not depend on cell definition)</a:t>
            </a:r>
          </a:p>
        </p:txBody>
      </p:sp>
      <p:pic>
        <p:nvPicPr>
          <p:cNvPr id="40963" name="Picture 2">
            <a:extLst>
              <a:ext uri="{FF2B5EF4-FFF2-40B4-BE49-F238E27FC236}">
                <a16:creationId xmlns:a16="http://schemas.microsoft.com/office/drawing/2014/main" id="{8F1717AA-2E80-3142-A794-296B9FADFB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525" y="847725"/>
            <a:ext cx="26289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a:extLst>
              <a:ext uri="{FF2B5EF4-FFF2-40B4-BE49-F238E27FC236}">
                <a16:creationId xmlns:a16="http://schemas.microsoft.com/office/drawing/2014/main" id="{89E12901-6EEB-BD44-9587-8E77413C1279}"/>
              </a:ext>
            </a:extLst>
          </p:cNvPr>
          <p:cNvCxnSpPr/>
          <p:nvPr/>
        </p:nvCxnSpPr>
        <p:spPr>
          <a:xfrm>
            <a:off x="2757488" y="3163888"/>
            <a:ext cx="1568450" cy="4937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965" name="Rectangle 10">
            <a:extLst>
              <a:ext uri="{FF2B5EF4-FFF2-40B4-BE49-F238E27FC236}">
                <a16:creationId xmlns:a16="http://schemas.microsoft.com/office/drawing/2014/main" id="{803A3174-345B-0D43-AAE6-8A218AE836C1}"/>
              </a:ext>
            </a:extLst>
          </p:cNvPr>
          <p:cNvSpPr>
            <a:spLocks noChangeArrowheads="1"/>
          </p:cNvSpPr>
          <p:nvPr/>
        </p:nvSpPr>
        <p:spPr bwMode="auto">
          <a:xfrm>
            <a:off x="3213100" y="3241676"/>
            <a:ext cx="338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Maiandra GD" panose="020E0502030308020204" pitchFamily="34" charset="77"/>
              </a:rPr>
              <a:t>a</a:t>
            </a:r>
          </a:p>
        </p:txBody>
      </p:sp>
      <p:pic>
        <p:nvPicPr>
          <p:cNvPr id="40966" name="Picture 3">
            <a:extLst>
              <a:ext uri="{FF2B5EF4-FFF2-40B4-BE49-F238E27FC236}">
                <a16:creationId xmlns:a16="http://schemas.microsoft.com/office/drawing/2014/main" id="{66872072-1FD5-C045-8D3E-2C5C0066FF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613" y="4041776"/>
            <a:ext cx="24193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7">
            <a:extLst>
              <a:ext uri="{FF2B5EF4-FFF2-40B4-BE49-F238E27FC236}">
                <a16:creationId xmlns:a16="http://schemas.microsoft.com/office/drawing/2014/main" id="{29D6D77E-3620-4D4A-B029-30CF7F3E42C0}"/>
              </a:ext>
            </a:extLst>
          </p:cNvPr>
          <p:cNvSpPr txBox="1">
            <a:spLocks noChangeArrowheads="1"/>
          </p:cNvSpPr>
          <p:nvPr/>
        </p:nvSpPr>
        <p:spPr bwMode="auto">
          <a:xfrm>
            <a:off x="3875088" y="6153150"/>
            <a:ext cx="327334" cy="400110"/>
          </a:xfrm>
          <a:prstGeom prst="rect">
            <a:avLst/>
          </a:prstGeom>
          <a:noFill/>
          <a:ln w="9525">
            <a:noFill/>
            <a:miter lim="800000"/>
            <a:headEnd/>
            <a:tailEnd/>
          </a:ln>
          <a:effectLst/>
        </p:spPr>
        <p:txBody>
          <a:bodyPr wrap="none">
            <a:spAutoFit/>
          </a:bodyPr>
          <a:lstStyle/>
          <a:p>
            <a:pPr>
              <a:defRPr/>
            </a:pPr>
            <a:r>
              <a:rPr lang="en-US" sz="2000" dirty="0">
                <a:latin typeface="+mn-lt"/>
              </a:rPr>
              <a:t>a</a:t>
            </a:r>
          </a:p>
        </p:txBody>
      </p:sp>
      <p:sp>
        <p:nvSpPr>
          <p:cNvPr id="16" name="Text Box 11">
            <a:extLst>
              <a:ext uri="{FF2B5EF4-FFF2-40B4-BE49-F238E27FC236}">
                <a16:creationId xmlns:a16="http://schemas.microsoft.com/office/drawing/2014/main" id="{2C77FA17-0715-244C-90FB-804F93F40B59}"/>
              </a:ext>
            </a:extLst>
          </p:cNvPr>
          <p:cNvSpPr txBox="1">
            <a:spLocks noChangeArrowheads="1"/>
          </p:cNvSpPr>
          <p:nvPr/>
        </p:nvSpPr>
        <p:spPr bwMode="auto">
          <a:xfrm>
            <a:off x="4792663" y="5622925"/>
            <a:ext cx="370614" cy="400110"/>
          </a:xfrm>
          <a:prstGeom prst="rect">
            <a:avLst/>
          </a:prstGeom>
          <a:noFill/>
          <a:ln w="9525">
            <a:noFill/>
            <a:miter lim="800000"/>
            <a:headEnd/>
            <a:tailEnd/>
          </a:ln>
          <a:effectLst/>
        </p:spPr>
        <p:txBody>
          <a:bodyPr wrap="none">
            <a:spAutoFit/>
          </a:bodyPr>
          <a:lstStyle/>
          <a:p>
            <a:pPr>
              <a:defRPr/>
            </a:pPr>
            <a:r>
              <a:rPr lang="en-US" sz="2000" dirty="0">
                <a:latin typeface="+mn-lt"/>
              </a:rPr>
              <a:t>R</a:t>
            </a:r>
          </a:p>
        </p:txBody>
      </p:sp>
      <p:cxnSp>
        <p:nvCxnSpPr>
          <p:cNvPr id="18" name="Straight Arrow Connector 17">
            <a:extLst>
              <a:ext uri="{FF2B5EF4-FFF2-40B4-BE49-F238E27FC236}">
                <a16:creationId xmlns:a16="http://schemas.microsoft.com/office/drawing/2014/main" id="{0BCF0E98-A52D-FE40-91B0-500DEF296360}"/>
              </a:ext>
            </a:extLst>
          </p:cNvPr>
          <p:cNvCxnSpPr/>
          <p:nvPr/>
        </p:nvCxnSpPr>
        <p:spPr>
          <a:xfrm rot="5400000" flipH="1" flipV="1">
            <a:off x="3889376" y="5703888"/>
            <a:ext cx="219075"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2D81776-A9E0-2E46-B7BE-AF09173844CA}"/>
              </a:ext>
            </a:extLst>
          </p:cNvPr>
          <p:cNvCxnSpPr/>
          <p:nvPr/>
        </p:nvCxnSpPr>
        <p:spPr>
          <a:xfrm rot="5400000">
            <a:off x="4506914" y="5799139"/>
            <a:ext cx="42068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971" name="Rectangle 14">
            <a:extLst>
              <a:ext uri="{FF2B5EF4-FFF2-40B4-BE49-F238E27FC236}">
                <a16:creationId xmlns:a16="http://schemas.microsoft.com/office/drawing/2014/main" id="{B94546B8-E5BF-5A44-83FE-7DE92BD84C6F}"/>
              </a:ext>
            </a:extLst>
          </p:cNvPr>
          <p:cNvSpPr>
            <a:spLocks noGrp="1" noChangeArrowheads="1"/>
          </p:cNvSpPr>
          <p:nvPr>
            <p:ph type="title"/>
          </p:nvPr>
        </p:nvSpPr>
        <p:spPr/>
        <p:txBody>
          <a:bodyPr/>
          <a:lstStyle/>
          <a:p>
            <a:pPr eaLnBrk="1" hangingPunct="1"/>
            <a:r>
              <a:rPr lang="en-US" altLang="en-US" sz="2000">
                <a:ea typeface="ＭＳ Ｐゴシック" panose="020B0600070205080204" pitchFamily="34" charset="-128"/>
              </a:rPr>
              <a:t>Simple Cubic Cubic Lattice: </a:t>
            </a:r>
            <a:br>
              <a:rPr lang="en-US" altLang="en-US" sz="2000">
                <a:ea typeface="ＭＳ Ｐゴシック" panose="020B0600070205080204" pitchFamily="34" charset="-128"/>
              </a:rPr>
            </a:br>
            <a:r>
              <a:rPr lang="en-US" altLang="en-US" sz="2000">
                <a:ea typeface="ＭＳ Ｐゴシック" panose="020B0600070205080204" pitchFamily="34" charset="-128"/>
              </a:rPr>
              <a:t>Packing Density</a:t>
            </a:r>
          </a:p>
        </p:txBody>
      </p:sp>
    </p:spTree>
    <p:extLst>
      <p:ext uri="{BB962C8B-B14F-4D97-AF65-F5344CB8AC3E}">
        <p14:creationId xmlns:p14="http://schemas.microsoft.com/office/powerpoint/2010/main" val="7720804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1478A004-FC5C-EE4D-943E-6649463D452D}"/>
              </a:ext>
            </a:extLst>
          </p:cNvPr>
          <p:cNvSpPr/>
          <p:nvPr/>
        </p:nvSpPr>
        <p:spPr>
          <a:xfrm>
            <a:off x="2018581" y="2911781"/>
            <a:ext cx="2280371" cy="1093295"/>
          </a:xfrm>
          <a:custGeom>
            <a:avLst/>
            <a:gdLst>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358" h="791570">
                <a:moveTo>
                  <a:pt x="887105" y="0"/>
                </a:moveTo>
                <a:lnTo>
                  <a:pt x="0" y="450376"/>
                </a:lnTo>
                <a:lnTo>
                  <a:pt x="1651379" y="791570"/>
                </a:lnTo>
                <a:lnTo>
                  <a:pt x="2388358" y="245660"/>
                </a:lnTo>
                <a:lnTo>
                  <a:pt x="887105" y="0"/>
                </a:lnTo>
                <a:close/>
              </a:path>
            </a:pathLst>
          </a:custGeom>
          <a:solidFill>
            <a:srgbClr val="CCECFF">
              <a:alpha val="81569"/>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grpSp>
        <p:nvGrpSpPr>
          <p:cNvPr id="10" name="Group 8">
            <a:extLst>
              <a:ext uri="{FF2B5EF4-FFF2-40B4-BE49-F238E27FC236}">
                <a16:creationId xmlns:a16="http://schemas.microsoft.com/office/drawing/2014/main" id="{33719957-ADA7-CB4D-997D-D2CA9CA0EDB4}"/>
              </a:ext>
            </a:extLst>
          </p:cNvPr>
          <p:cNvGrpSpPr>
            <a:grpSpLocks/>
          </p:cNvGrpSpPr>
          <p:nvPr/>
        </p:nvGrpSpPr>
        <p:grpSpPr bwMode="auto">
          <a:xfrm>
            <a:off x="4681538" y="4322764"/>
            <a:ext cx="5334000" cy="2244725"/>
            <a:chOff x="2256" y="2496"/>
            <a:chExt cx="3360" cy="1414"/>
          </a:xfrm>
        </p:grpSpPr>
        <p:sp>
          <p:nvSpPr>
            <p:cNvPr id="42001" name="Text Box 9">
              <a:extLst>
                <a:ext uri="{FF2B5EF4-FFF2-40B4-BE49-F238E27FC236}">
                  <a16:creationId xmlns:a16="http://schemas.microsoft.com/office/drawing/2014/main" id="{A9A556E8-DCCD-8B46-AD21-5C854F957276}"/>
                </a:ext>
              </a:extLst>
            </p:cNvPr>
            <p:cNvSpPr txBox="1">
              <a:spLocks noChangeArrowheads="1"/>
            </p:cNvSpPr>
            <p:nvPr/>
          </p:nvSpPr>
          <p:spPr bwMode="auto">
            <a:xfrm>
              <a:off x="2256" y="2496"/>
              <a:ext cx="3360" cy="141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rPr>
                <a:t>Areal density (face diagonal)</a:t>
              </a:r>
            </a:p>
            <a:p>
              <a:pPr eaLnBrk="1" hangingPunct="1"/>
              <a:r>
                <a:rPr lang="en-US" altLang="en-US" sz="2000"/>
                <a:t>= (1/4 points/corner) x (4 corners)/</a:t>
              </a:r>
              <a:r>
                <a:rPr lang="en-US" altLang="en-US" sz="2000">
                  <a:sym typeface="Euclid Symbol" panose="02050102010706020507" pitchFamily="2" charset="-128"/>
                </a:rPr>
                <a:t>2</a:t>
              </a:r>
              <a:r>
                <a:rPr lang="en-US" altLang="en-US" sz="2000"/>
                <a:t>a</a:t>
              </a:r>
              <a:r>
                <a:rPr lang="en-US" altLang="en-US" sz="2000" baseline="30000"/>
                <a:t>2</a:t>
              </a:r>
              <a:r>
                <a:rPr lang="en-US" altLang="en-US" sz="2000"/>
                <a:t> cm</a:t>
              </a:r>
              <a:r>
                <a:rPr lang="en-US" altLang="en-US" sz="2000" baseline="30000"/>
                <a:t>-2</a:t>
              </a:r>
            </a:p>
            <a:p>
              <a:pPr eaLnBrk="1" hangingPunct="1"/>
              <a:r>
                <a:rPr lang="en-US" altLang="en-US" sz="2000"/>
                <a:t>~0.7/a</a:t>
              </a:r>
              <a:r>
                <a:rPr lang="en-US" altLang="en-US" sz="2000" baseline="30000"/>
                <a:t>2</a:t>
              </a:r>
              <a:r>
                <a:rPr lang="en-US" altLang="en-US" sz="2000"/>
                <a:t>  cm</a:t>
              </a:r>
              <a:r>
                <a:rPr lang="en-US" altLang="en-US" sz="2000" baseline="30000"/>
                <a:t>-2</a:t>
              </a:r>
            </a:p>
            <a:p>
              <a:pPr eaLnBrk="1" hangingPunct="1"/>
              <a:endParaRPr lang="en-US" altLang="en-US" sz="2000">
                <a:latin typeface="Maiandra GD" panose="020E0502030308020204" pitchFamily="34" charset="77"/>
              </a:endParaRPr>
            </a:p>
            <a:p>
              <a:pPr eaLnBrk="1" hangingPunct="1"/>
              <a:endParaRPr lang="en-US" altLang="en-US" sz="2000">
                <a:latin typeface="Maiandra GD" panose="020E0502030308020204" pitchFamily="34" charset="77"/>
              </a:endParaRPr>
            </a:p>
            <a:p>
              <a:pPr eaLnBrk="1" hangingPunct="1"/>
              <a:endParaRPr lang="en-US" altLang="en-US" sz="2000">
                <a:latin typeface="Maiandra GD" panose="020E0502030308020204" pitchFamily="34" charset="77"/>
              </a:endParaRPr>
            </a:p>
            <a:p>
              <a:pPr eaLnBrk="1" hangingPunct="1"/>
              <a:endParaRPr lang="en-US" altLang="en-US" sz="2000">
                <a:latin typeface="Maiandra GD" panose="020E0502030308020204" pitchFamily="34" charset="77"/>
              </a:endParaRPr>
            </a:p>
          </p:txBody>
        </p:sp>
        <p:sp>
          <p:nvSpPr>
            <p:cNvPr id="42002" name="Oval 10">
              <a:extLst>
                <a:ext uri="{FF2B5EF4-FFF2-40B4-BE49-F238E27FC236}">
                  <a16:creationId xmlns:a16="http://schemas.microsoft.com/office/drawing/2014/main" id="{E87C473F-72E2-F845-8F4B-A9168EE9C648}"/>
                </a:ext>
              </a:extLst>
            </p:cNvPr>
            <p:cNvSpPr>
              <a:spLocks noChangeArrowheads="1"/>
            </p:cNvSpPr>
            <p:nvPr/>
          </p:nvSpPr>
          <p:spPr bwMode="auto">
            <a:xfrm>
              <a:off x="3216" y="3072"/>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003" name="Oval 11">
              <a:extLst>
                <a:ext uri="{FF2B5EF4-FFF2-40B4-BE49-F238E27FC236}">
                  <a16:creationId xmlns:a16="http://schemas.microsoft.com/office/drawing/2014/main" id="{ABFECEE0-CEF0-1D48-BE69-B9FF17F194B3}"/>
                </a:ext>
              </a:extLst>
            </p:cNvPr>
            <p:cNvSpPr>
              <a:spLocks noChangeArrowheads="1"/>
            </p:cNvSpPr>
            <p:nvPr/>
          </p:nvSpPr>
          <p:spPr bwMode="auto">
            <a:xfrm>
              <a:off x="3216" y="3456"/>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004" name="Oval 12">
              <a:extLst>
                <a:ext uri="{FF2B5EF4-FFF2-40B4-BE49-F238E27FC236}">
                  <a16:creationId xmlns:a16="http://schemas.microsoft.com/office/drawing/2014/main" id="{636E9722-6929-3B4C-96BE-3C26CAD1F6BD}"/>
                </a:ext>
              </a:extLst>
            </p:cNvPr>
            <p:cNvSpPr>
              <a:spLocks noChangeArrowheads="1"/>
            </p:cNvSpPr>
            <p:nvPr/>
          </p:nvSpPr>
          <p:spPr bwMode="auto">
            <a:xfrm>
              <a:off x="3984" y="3072"/>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005" name="Oval 13">
              <a:extLst>
                <a:ext uri="{FF2B5EF4-FFF2-40B4-BE49-F238E27FC236}">
                  <a16:creationId xmlns:a16="http://schemas.microsoft.com/office/drawing/2014/main" id="{C054F946-2F02-EA48-9E08-0BE1F76DC97D}"/>
                </a:ext>
              </a:extLst>
            </p:cNvPr>
            <p:cNvSpPr>
              <a:spLocks noChangeArrowheads="1"/>
            </p:cNvSpPr>
            <p:nvPr/>
          </p:nvSpPr>
          <p:spPr bwMode="auto">
            <a:xfrm>
              <a:off x="3984" y="3456"/>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006" name="Rectangle 14">
              <a:extLst>
                <a:ext uri="{FF2B5EF4-FFF2-40B4-BE49-F238E27FC236}">
                  <a16:creationId xmlns:a16="http://schemas.microsoft.com/office/drawing/2014/main" id="{2D3E7273-6E3E-C74B-8672-96B32D9B061D}"/>
                </a:ext>
              </a:extLst>
            </p:cNvPr>
            <p:cNvSpPr>
              <a:spLocks noChangeArrowheads="1"/>
            </p:cNvSpPr>
            <p:nvPr/>
          </p:nvSpPr>
          <p:spPr bwMode="auto">
            <a:xfrm>
              <a:off x="3408" y="3264"/>
              <a:ext cx="768" cy="384"/>
            </a:xfrm>
            <a:prstGeom prst="rect">
              <a:avLst/>
            </a:prstGeom>
            <a:solidFill>
              <a:srgbClr val="99FF99">
                <a:alpha val="49019"/>
              </a:srgbClr>
            </a:solidFill>
            <a:ln w="12700">
              <a:solidFill>
                <a:schemeClr val="tx1"/>
              </a:solidFill>
              <a:prstDash val="dash"/>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17" name="Group 15">
            <a:extLst>
              <a:ext uri="{FF2B5EF4-FFF2-40B4-BE49-F238E27FC236}">
                <a16:creationId xmlns:a16="http://schemas.microsoft.com/office/drawing/2014/main" id="{3EEE10E9-DB91-824C-A7B7-D813C7E530FE}"/>
              </a:ext>
            </a:extLst>
          </p:cNvPr>
          <p:cNvGrpSpPr>
            <a:grpSpLocks/>
          </p:cNvGrpSpPr>
          <p:nvPr/>
        </p:nvGrpSpPr>
        <p:grpSpPr bwMode="auto">
          <a:xfrm>
            <a:off x="4681538" y="1987551"/>
            <a:ext cx="5334000" cy="2244725"/>
            <a:chOff x="2256" y="768"/>
            <a:chExt cx="3360" cy="1414"/>
          </a:xfrm>
        </p:grpSpPr>
        <p:sp>
          <p:nvSpPr>
            <p:cNvPr id="18" name="Text Box 16">
              <a:extLst>
                <a:ext uri="{FF2B5EF4-FFF2-40B4-BE49-F238E27FC236}">
                  <a16:creationId xmlns:a16="http://schemas.microsoft.com/office/drawing/2014/main" id="{7904A5C1-7017-9240-88A1-BEEA6C4511C3}"/>
                </a:ext>
              </a:extLst>
            </p:cNvPr>
            <p:cNvSpPr txBox="1">
              <a:spLocks noChangeArrowheads="1"/>
            </p:cNvSpPr>
            <p:nvPr/>
          </p:nvSpPr>
          <p:spPr bwMode="auto">
            <a:xfrm>
              <a:off x="2256" y="768"/>
              <a:ext cx="3360" cy="1414"/>
            </a:xfrm>
            <a:prstGeom prst="rect">
              <a:avLst/>
            </a:prstGeom>
            <a:noFill/>
            <a:ln w="19050">
              <a:solidFill>
                <a:schemeClr val="tx1"/>
              </a:solidFill>
              <a:miter lim="800000"/>
              <a:headEnd/>
              <a:tailEnd/>
            </a:ln>
            <a:effectLst/>
          </p:spPr>
          <p:txBody>
            <a:bodyPr>
              <a:spAutoFit/>
            </a:bodyPr>
            <a:lstStyle/>
            <a:p>
              <a:pPr>
                <a:defRPr/>
              </a:pPr>
              <a:endParaRPr lang="en-US" sz="2000" dirty="0">
                <a:solidFill>
                  <a:srgbClr val="FF0000"/>
                </a:solidFill>
                <a:latin typeface="+mn-lt"/>
              </a:endParaRPr>
            </a:p>
            <a:p>
              <a:pPr>
                <a:defRPr/>
              </a:pPr>
              <a:r>
                <a:rPr lang="en-US" sz="2000" dirty="0">
                  <a:solidFill>
                    <a:srgbClr val="FF0000"/>
                  </a:solidFill>
                  <a:latin typeface="+mn-lt"/>
                </a:rPr>
                <a:t>Areal Density</a:t>
              </a:r>
            </a:p>
            <a:p>
              <a:pPr>
                <a:defRPr/>
              </a:pPr>
              <a:r>
                <a:rPr lang="en-US" sz="2000" dirty="0">
                  <a:solidFill>
                    <a:srgbClr val="FF0000"/>
                  </a:solidFill>
                  <a:latin typeface="+mn-lt"/>
                </a:rPr>
                <a:t> </a:t>
              </a:r>
            </a:p>
            <a:p>
              <a:pPr>
                <a:defRPr/>
              </a:pPr>
              <a:r>
                <a:rPr lang="en-US" sz="2000" dirty="0">
                  <a:latin typeface="+mn-lt"/>
                </a:rPr>
                <a:t>=(1/4 per corner) x (4 corners)/a</a:t>
              </a:r>
              <a:r>
                <a:rPr lang="en-US" sz="2000" baseline="30000" dirty="0">
                  <a:latin typeface="+mn-lt"/>
                </a:rPr>
                <a:t>2</a:t>
              </a:r>
              <a:r>
                <a:rPr lang="en-US" sz="2000" dirty="0">
                  <a:latin typeface="+mn-lt"/>
                </a:rPr>
                <a:t> </a:t>
              </a:r>
            </a:p>
            <a:p>
              <a:pPr>
                <a:defRPr/>
              </a:pPr>
              <a:endParaRPr lang="en-US" sz="2000" dirty="0">
                <a:latin typeface="+mn-lt"/>
              </a:endParaRPr>
            </a:p>
            <a:p>
              <a:pPr>
                <a:defRPr/>
              </a:pPr>
              <a:r>
                <a:rPr lang="en-US" sz="2000" dirty="0">
                  <a:latin typeface="+mn-lt"/>
                </a:rPr>
                <a:t>=1/a</a:t>
              </a:r>
              <a:r>
                <a:rPr lang="en-US" sz="2000" baseline="30000" dirty="0">
                  <a:latin typeface="+mn-lt"/>
                </a:rPr>
                <a:t>2</a:t>
              </a:r>
              <a:r>
                <a:rPr lang="en-US" sz="2000" dirty="0">
                  <a:latin typeface="+mn-lt"/>
                </a:rPr>
                <a:t>  cm</a:t>
              </a:r>
              <a:r>
                <a:rPr lang="en-US" sz="2000" baseline="30000" dirty="0">
                  <a:latin typeface="+mn-lt"/>
                </a:rPr>
                <a:t>-2</a:t>
              </a:r>
            </a:p>
            <a:p>
              <a:pPr>
                <a:defRPr/>
              </a:pPr>
              <a:endParaRPr lang="en-US" sz="2000" dirty="0">
                <a:latin typeface="Maiandra GD" pitchFamily="34" charset="0"/>
              </a:endParaRPr>
            </a:p>
          </p:txBody>
        </p:sp>
        <p:sp>
          <p:nvSpPr>
            <p:cNvPr id="41996" name="Oval 17">
              <a:extLst>
                <a:ext uri="{FF2B5EF4-FFF2-40B4-BE49-F238E27FC236}">
                  <a16:creationId xmlns:a16="http://schemas.microsoft.com/office/drawing/2014/main" id="{C41FB7C0-FE35-DF46-992D-D26E5ACC2591}"/>
                </a:ext>
              </a:extLst>
            </p:cNvPr>
            <p:cNvSpPr>
              <a:spLocks noChangeArrowheads="1"/>
            </p:cNvSpPr>
            <p:nvPr/>
          </p:nvSpPr>
          <p:spPr bwMode="auto">
            <a:xfrm>
              <a:off x="4656" y="1056"/>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1997" name="Oval 18">
              <a:extLst>
                <a:ext uri="{FF2B5EF4-FFF2-40B4-BE49-F238E27FC236}">
                  <a16:creationId xmlns:a16="http://schemas.microsoft.com/office/drawing/2014/main" id="{7F44D974-42D1-8243-842B-E38D3593E623}"/>
                </a:ext>
              </a:extLst>
            </p:cNvPr>
            <p:cNvSpPr>
              <a:spLocks noChangeArrowheads="1"/>
            </p:cNvSpPr>
            <p:nvPr/>
          </p:nvSpPr>
          <p:spPr bwMode="auto">
            <a:xfrm>
              <a:off x="4656" y="1440"/>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1998" name="Oval 19">
              <a:extLst>
                <a:ext uri="{FF2B5EF4-FFF2-40B4-BE49-F238E27FC236}">
                  <a16:creationId xmlns:a16="http://schemas.microsoft.com/office/drawing/2014/main" id="{74A6B4C0-9B58-0143-ADD5-6886856A88D3}"/>
                </a:ext>
              </a:extLst>
            </p:cNvPr>
            <p:cNvSpPr>
              <a:spLocks noChangeArrowheads="1"/>
            </p:cNvSpPr>
            <p:nvPr/>
          </p:nvSpPr>
          <p:spPr bwMode="auto">
            <a:xfrm>
              <a:off x="5040" y="1056"/>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1999" name="Oval 20">
              <a:extLst>
                <a:ext uri="{FF2B5EF4-FFF2-40B4-BE49-F238E27FC236}">
                  <a16:creationId xmlns:a16="http://schemas.microsoft.com/office/drawing/2014/main" id="{CDE3B230-B8A2-7B43-B29E-F7BBD25154C7}"/>
                </a:ext>
              </a:extLst>
            </p:cNvPr>
            <p:cNvSpPr>
              <a:spLocks noChangeArrowheads="1"/>
            </p:cNvSpPr>
            <p:nvPr/>
          </p:nvSpPr>
          <p:spPr bwMode="auto">
            <a:xfrm>
              <a:off x="5040" y="1440"/>
              <a:ext cx="384" cy="384"/>
            </a:xfrm>
            <a:prstGeom prst="ellipse">
              <a:avLst/>
            </a:prstGeom>
            <a:solidFill>
              <a:srgbClr val="FF9933">
                <a:alpha val="56078"/>
              </a:srgbClr>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000" name="Rectangle 21">
              <a:extLst>
                <a:ext uri="{FF2B5EF4-FFF2-40B4-BE49-F238E27FC236}">
                  <a16:creationId xmlns:a16="http://schemas.microsoft.com/office/drawing/2014/main" id="{30C4888B-F346-1C43-8803-F3489E3E52DF}"/>
                </a:ext>
              </a:extLst>
            </p:cNvPr>
            <p:cNvSpPr>
              <a:spLocks noChangeArrowheads="1"/>
            </p:cNvSpPr>
            <p:nvPr/>
          </p:nvSpPr>
          <p:spPr bwMode="auto">
            <a:xfrm>
              <a:off x="4848" y="1248"/>
              <a:ext cx="384" cy="384"/>
            </a:xfrm>
            <a:prstGeom prst="rect">
              <a:avLst/>
            </a:prstGeom>
            <a:solidFill>
              <a:srgbClr val="99CCFF">
                <a:alpha val="58038"/>
              </a:srgbClr>
            </a:solidFill>
            <a:ln w="9525">
              <a:solidFill>
                <a:schemeClr val="tx1"/>
              </a:solidFill>
              <a:prstDash val="dash"/>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pic>
        <p:nvPicPr>
          <p:cNvPr id="41988" name="Picture 1">
            <a:extLst>
              <a:ext uri="{FF2B5EF4-FFF2-40B4-BE49-F238E27FC236}">
                <a16:creationId xmlns:a16="http://schemas.microsoft.com/office/drawing/2014/main" id="{BAA77315-44EA-2747-AF3B-13BED373D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909855" y="1393536"/>
            <a:ext cx="2534730" cy="266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2">
            <a:extLst>
              <a:ext uri="{FF2B5EF4-FFF2-40B4-BE49-F238E27FC236}">
                <a16:creationId xmlns:a16="http://schemas.microsoft.com/office/drawing/2014/main" id="{A6926F1F-EBCC-824B-8BD3-FEF7501BD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913" y="4484689"/>
            <a:ext cx="130175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4">
            <a:extLst>
              <a:ext uri="{FF2B5EF4-FFF2-40B4-BE49-F238E27FC236}">
                <a16:creationId xmlns:a16="http://schemas.microsoft.com/office/drawing/2014/main" id="{744B904F-EF73-634F-A207-623D19FD15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1351" y="4586288"/>
            <a:ext cx="1476375"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Freeform 22">
            <a:extLst>
              <a:ext uri="{FF2B5EF4-FFF2-40B4-BE49-F238E27FC236}">
                <a16:creationId xmlns:a16="http://schemas.microsoft.com/office/drawing/2014/main" id="{98363960-C7B6-5744-822F-67C9998C921C}"/>
              </a:ext>
            </a:extLst>
          </p:cNvPr>
          <p:cNvSpPr/>
          <p:nvPr/>
        </p:nvSpPr>
        <p:spPr>
          <a:xfrm>
            <a:off x="1995136" y="1441451"/>
            <a:ext cx="2257425" cy="2543175"/>
          </a:xfrm>
          <a:custGeom>
            <a:avLst/>
            <a:gdLst>
              <a:gd name="connsiteX0" fmla="*/ 0 w 2257425"/>
              <a:gd name="connsiteY0" fmla="*/ 466725 h 2543175"/>
              <a:gd name="connsiteX1" fmla="*/ 895350 w 2257425"/>
              <a:gd name="connsiteY1" fmla="*/ 0 h 2543175"/>
              <a:gd name="connsiteX2" fmla="*/ 2257425 w 2257425"/>
              <a:gd name="connsiteY2" fmla="*/ 1790700 h 2543175"/>
              <a:gd name="connsiteX3" fmla="*/ 1581150 w 2257425"/>
              <a:gd name="connsiteY3" fmla="*/ 2543175 h 2543175"/>
              <a:gd name="connsiteX4" fmla="*/ 0 w 2257425"/>
              <a:gd name="connsiteY4" fmla="*/ 466725 h 2543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5" h="2543175">
                <a:moveTo>
                  <a:pt x="0" y="466725"/>
                </a:moveTo>
                <a:lnTo>
                  <a:pt x="895350" y="0"/>
                </a:lnTo>
                <a:lnTo>
                  <a:pt x="2257425" y="1790700"/>
                </a:lnTo>
                <a:lnTo>
                  <a:pt x="1581150" y="2543175"/>
                </a:lnTo>
                <a:lnTo>
                  <a:pt x="0" y="466725"/>
                </a:lnTo>
                <a:close/>
              </a:path>
            </a:pathLst>
          </a:custGeom>
          <a:solidFill>
            <a:srgbClr val="99FF99">
              <a:alpha val="47843"/>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41993" name="Rectangle 24">
            <a:extLst>
              <a:ext uri="{FF2B5EF4-FFF2-40B4-BE49-F238E27FC236}">
                <a16:creationId xmlns:a16="http://schemas.microsoft.com/office/drawing/2014/main" id="{ADB75C70-11CE-7A46-9D79-51AC89F666AB}"/>
              </a:ext>
            </a:extLst>
          </p:cNvPr>
          <p:cNvSpPr>
            <a:spLocks noGrp="1" noChangeArrowheads="1"/>
          </p:cNvSpPr>
          <p:nvPr>
            <p:ph type="title"/>
          </p:nvPr>
        </p:nvSpPr>
        <p:spPr/>
        <p:txBody>
          <a:bodyPr/>
          <a:lstStyle/>
          <a:p>
            <a:pPr eaLnBrk="1" hangingPunct="1"/>
            <a:r>
              <a:rPr lang="en-US" altLang="en-US" sz="2000">
                <a:ea typeface="ＭＳ Ｐゴシック" panose="020B0600070205080204" pitchFamily="34" charset="-128"/>
              </a:rPr>
              <a:t>Simple Cubic Cubic Lattice: </a:t>
            </a:r>
            <a:br>
              <a:rPr lang="en-US" altLang="en-US" sz="2000">
                <a:ea typeface="ＭＳ Ｐゴシック" panose="020B0600070205080204" pitchFamily="34" charset="-128"/>
              </a:rPr>
            </a:br>
            <a:r>
              <a:rPr lang="en-US" altLang="en-US" sz="2000">
                <a:ea typeface="ＭＳ Ｐゴシック" panose="020B0600070205080204" pitchFamily="34" charset="-128"/>
              </a:rPr>
              <a:t>Areal Density</a:t>
            </a:r>
          </a:p>
        </p:txBody>
      </p:sp>
      <p:sp>
        <p:nvSpPr>
          <p:cNvPr id="2224152" name="Rectangle 24">
            <a:extLst>
              <a:ext uri="{FF2B5EF4-FFF2-40B4-BE49-F238E27FC236}">
                <a16:creationId xmlns:a16="http://schemas.microsoft.com/office/drawing/2014/main" id="{02E83C51-7F5B-6E40-AF58-A81F184ABC84}"/>
              </a:ext>
            </a:extLst>
          </p:cNvPr>
          <p:cNvSpPr>
            <a:spLocks noChangeArrowheads="1"/>
          </p:cNvSpPr>
          <p:nvPr/>
        </p:nvSpPr>
        <p:spPr bwMode="auto">
          <a:xfrm>
            <a:off x="4656139" y="796926"/>
            <a:ext cx="5741987"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a:defRPr/>
            </a:pPr>
            <a:r>
              <a:rPr lang="en-US" sz="1800">
                <a:latin typeface="Arial" charset="0"/>
                <a:ea typeface="ＭＳ Ｐゴシック" charset="0"/>
              </a:rPr>
              <a:t>Surfaces are critical in semiconductors:</a:t>
            </a:r>
          </a:p>
          <a:p>
            <a:pPr>
              <a:buFontTx/>
              <a:buChar char="-"/>
              <a:defRPr/>
            </a:pPr>
            <a:r>
              <a:rPr lang="en-US" sz="1800">
                <a:latin typeface="Arial" charset="0"/>
                <a:ea typeface="ＭＳ Ｐゴシック" charset="0"/>
              </a:rPr>
              <a:t>Vertical stacking of materials</a:t>
            </a:r>
            <a:br>
              <a:rPr lang="en-US" sz="1800">
                <a:latin typeface="Arial" charset="0"/>
                <a:ea typeface="ＭＳ Ｐゴシック" charset="0"/>
              </a:rPr>
            </a:br>
            <a:r>
              <a:rPr lang="en-US" sz="1800">
                <a:latin typeface="Arial" charset="0"/>
                <a:ea typeface="ＭＳ Ｐゴシック" charset="0"/>
              </a:rPr>
              <a:t>=&gt; misalignment =&gt; dangling bonds =&gt; loose electrons</a:t>
            </a:r>
          </a:p>
          <a:p>
            <a:pPr>
              <a:defRPr/>
            </a:pPr>
            <a:r>
              <a:rPr lang="en-US" sz="1800">
                <a:latin typeface="Arial" charset="0"/>
                <a:ea typeface="ＭＳ Ｐゴシック" charset="0"/>
              </a:rPr>
              <a:t>=&gt; Different surface chemistry</a:t>
            </a:r>
          </a:p>
        </p:txBody>
      </p:sp>
      <p:sp>
        <p:nvSpPr>
          <p:cNvPr id="22" name="Freeform 21">
            <a:extLst>
              <a:ext uri="{FF2B5EF4-FFF2-40B4-BE49-F238E27FC236}">
                <a16:creationId xmlns:a16="http://schemas.microsoft.com/office/drawing/2014/main" id="{9932CB14-9A9D-9243-B5A5-4AC4963F1F76}"/>
              </a:ext>
            </a:extLst>
          </p:cNvPr>
          <p:cNvSpPr/>
          <p:nvPr/>
        </p:nvSpPr>
        <p:spPr>
          <a:xfrm>
            <a:off x="2018580" y="1466851"/>
            <a:ext cx="2387600" cy="792163"/>
          </a:xfrm>
          <a:custGeom>
            <a:avLst/>
            <a:gdLst>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 name="connsiteX0" fmla="*/ 887105 w 2388358"/>
              <a:gd name="connsiteY0" fmla="*/ 0 h 791570"/>
              <a:gd name="connsiteX1" fmla="*/ 0 w 2388358"/>
              <a:gd name="connsiteY1" fmla="*/ 450376 h 791570"/>
              <a:gd name="connsiteX2" fmla="*/ 1651379 w 2388358"/>
              <a:gd name="connsiteY2" fmla="*/ 791570 h 791570"/>
              <a:gd name="connsiteX3" fmla="*/ 2388358 w 2388358"/>
              <a:gd name="connsiteY3" fmla="*/ 245660 h 791570"/>
              <a:gd name="connsiteX4" fmla="*/ 887105 w 2388358"/>
              <a:gd name="connsiteY4" fmla="*/ 0 h 791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358" h="791570">
                <a:moveTo>
                  <a:pt x="887105" y="0"/>
                </a:moveTo>
                <a:lnTo>
                  <a:pt x="0" y="450376"/>
                </a:lnTo>
                <a:lnTo>
                  <a:pt x="1651379" y="791570"/>
                </a:lnTo>
                <a:lnTo>
                  <a:pt x="2388358" y="245660"/>
                </a:lnTo>
                <a:lnTo>
                  <a:pt x="887105" y="0"/>
                </a:lnTo>
                <a:close/>
              </a:path>
            </a:pathLst>
          </a:custGeom>
          <a:solidFill>
            <a:srgbClr val="CCECFF">
              <a:alpha val="81569"/>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Tree>
    <p:extLst>
      <p:ext uri="{BB962C8B-B14F-4D97-AF65-F5344CB8AC3E}">
        <p14:creationId xmlns:p14="http://schemas.microsoft.com/office/powerpoint/2010/main" val="9511655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a:extLst>
              <a:ext uri="{FF2B5EF4-FFF2-40B4-BE49-F238E27FC236}">
                <a16:creationId xmlns:a16="http://schemas.microsoft.com/office/drawing/2014/main" id="{C94EAE23-A484-8D47-AAFC-A49175E0B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444" r="31444"/>
          <a:stretch>
            <a:fillRect/>
          </a:stretch>
        </p:blipFill>
        <p:spPr bwMode="auto">
          <a:xfrm>
            <a:off x="2306638" y="1376363"/>
            <a:ext cx="28194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85729248-C59D-9B48-BA92-D3516ABF2887}"/>
              </a:ext>
            </a:extLst>
          </p:cNvPr>
          <p:cNvSpPr txBox="1">
            <a:spLocks noChangeArrowheads="1"/>
          </p:cNvSpPr>
          <p:nvPr/>
        </p:nvSpPr>
        <p:spPr bwMode="auto">
          <a:xfrm>
            <a:off x="4914900" y="1431940"/>
            <a:ext cx="2408238" cy="1631216"/>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defRPr/>
            </a:pPr>
            <a:r>
              <a:rPr lang="en-US" sz="2000" dirty="0">
                <a:latin typeface="+mn-lt"/>
              </a:rPr>
              <a:t>BCC</a:t>
            </a:r>
            <a:br>
              <a:rPr lang="en-US" sz="2000" dirty="0">
                <a:latin typeface="+mn-lt"/>
              </a:rPr>
            </a:br>
            <a:r>
              <a:rPr lang="en-US" sz="2000" dirty="0">
                <a:latin typeface="+mn-lt"/>
              </a:rPr>
              <a:t>Points per cell</a:t>
            </a:r>
          </a:p>
          <a:p>
            <a:pPr>
              <a:defRPr/>
            </a:pPr>
            <a:r>
              <a:rPr lang="en-US" sz="2000" dirty="0">
                <a:latin typeface="+mn-lt"/>
              </a:rPr>
              <a:t>= </a:t>
            </a:r>
            <a:r>
              <a:rPr lang="en-US" sz="2000" dirty="0">
                <a:solidFill>
                  <a:srgbClr val="FF0000"/>
                </a:solidFill>
                <a:latin typeface="+mn-lt"/>
              </a:rPr>
              <a:t>1/8 x 8</a:t>
            </a:r>
            <a:r>
              <a:rPr lang="en-US" sz="2000" dirty="0">
                <a:latin typeface="+mn-lt"/>
              </a:rPr>
              <a:t> @corners </a:t>
            </a:r>
          </a:p>
          <a:p>
            <a:pPr>
              <a:defRPr/>
            </a:pPr>
            <a:r>
              <a:rPr lang="en-US" sz="2000" dirty="0">
                <a:latin typeface="+mn-lt"/>
              </a:rPr>
              <a:t>  + </a:t>
            </a:r>
            <a:r>
              <a:rPr lang="en-US" sz="2000" dirty="0">
                <a:solidFill>
                  <a:schemeClr val="accent2"/>
                </a:solidFill>
                <a:latin typeface="+mn-lt"/>
              </a:rPr>
              <a:t>1        </a:t>
            </a:r>
            <a:r>
              <a:rPr lang="en-US" sz="2000" dirty="0">
                <a:solidFill>
                  <a:schemeClr val="tx2"/>
                </a:solidFill>
                <a:latin typeface="+mn-lt"/>
              </a:rPr>
              <a:t>@inside</a:t>
            </a:r>
          </a:p>
          <a:p>
            <a:pPr>
              <a:defRPr/>
            </a:pPr>
            <a:r>
              <a:rPr lang="en-US" sz="2000" dirty="0">
                <a:latin typeface="+mn-lt"/>
              </a:rPr>
              <a:t>=2 </a:t>
            </a:r>
          </a:p>
        </p:txBody>
      </p:sp>
      <p:sp>
        <p:nvSpPr>
          <p:cNvPr id="43012" name="Line 5">
            <a:extLst>
              <a:ext uri="{FF2B5EF4-FFF2-40B4-BE49-F238E27FC236}">
                <a16:creationId xmlns:a16="http://schemas.microsoft.com/office/drawing/2014/main" id="{E4B6AB76-19F3-C240-91EB-FB2D6454D24C}"/>
              </a:ext>
            </a:extLst>
          </p:cNvPr>
          <p:cNvSpPr>
            <a:spLocks noChangeShapeType="1"/>
          </p:cNvSpPr>
          <p:nvPr/>
        </p:nvSpPr>
        <p:spPr bwMode="auto">
          <a:xfrm>
            <a:off x="3678238" y="1909763"/>
            <a:ext cx="0" cy="228600"/>
          </a:xfrm>
          <a:prstGeom prst="line">
            <a:avLst/>
          </a:prstGeom>
          <a:noFill/>
          <a:ln w="28575">
            <a:solidFill>
              <a:schemeClr val="accent2"/>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nvGrpSpPr>
          <p:cNvPr id="2225167" name="Group 15">
            <a:extLst>
              <a:ext uri="{FF2B5EF4-FFF2-40B4-BE49-F238E27FC236}">
                <a16:creationId xmlns:a16="http://schemas.microsoft.com/office/drawing/2014/main" id="{A8C1036E-CF16-9844-B2BF-A481DD9FB576}"/>
              </a:ext>
            </a:extLst>
          </p:cNvPr>
          <p:cNvGrpSpPr>
            <a:grpSpLocks/>
          </p:cNvGrpSpPr>
          <p:nvPr/>
        </p:nvGrpSpPr>
        <p:grpSpPr bwMode="auto">
          <a:xfrm>
            <a:off x="2320925" y="3910015"/>
            <a:ext cx="5181600" cy="2151063"/>
            <a:chOff x="502" y="2463"/>
            <a:chExt cx="3264" cy="1355"/>
          </a:xfrm>
        </p:grpSpPr>
        <p:pic>
          <p:nvPicPr>
            <p:cNvPr id="43017" name="Picture 7">
              <a:extLst>
                <a:ext uri="{FF2B5EF4-FFF2-40B4-BE49-F238E27FC236}">
                  <a16:creationId xmlns:a16="http://schemas.microsoft.com/office/drawing/2014/main" id="{690660F8-770D-F94C-9049-EA153529A4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7853"/>
            <a:stretch>
              <a:fillRect/>
            </a:stretch>
          </p:blipFill>
          <p:spPr bwMode="auto">
            <a:xfrm>
              <a:off x="502" y="2559"/>
              <a:ext cx="1632" cy="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8">
              <a:extLst>
                <a:ext uri="{FF2B5EF4-FFF2-40B4-BE49-F238E27FC236}">
                  <a16:creationId xmlns:a16="http://schemas.microsoft.com/office/drawing/2014/main" id="{9A5A3E29-9F40-AD44-9D40-2ACEE8D291C1}"/>
                </a:ext>
              </a:extLst>
            </p:cNvPr>
            <p:cNvSpPr txBox="1">
              <a:spLocks noChangeArrowheads="1"/>
            </p:cNvSpPr>
            <p:nvPr/>
          </p:nvSpPr>
          <p:spPr bwMode="auto">
            <a:xfrm>
              <a:off x="2130" y="2644"/>
              <a:ext cx="1636" cy="102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defRPr/>
              </a:pPr>
              <a:r>
                <a:rPr lang="en-US" sz="2000" dirty="0">
                  <a:latin typeface="+mn-lt"/>
                </a:rPr>
                <a:t>FCC</a:t>
              </a:r>
              <a:br>
                <a:rPr lang="en-US" sz="2000" dirty="0">
                  <a:latin typeface="+mn-lt"/>
                </a:rPr>
              </a:br>
              <a:r>
                <a:rPr lang="en-US" sz="2000" dirty="0">
                  <a:latin typeface="+mn-lt"/>
                </a:rPr>
                <a:t>Points per cell</a:t>
              </a:r>
            </a:p>
            <a:p>
              <a:pPr>
                <a:defRPr/>
              </a:pPr>
              <a:r>
                <a:rPr lang="en-US" sz="2000" dirty="0">
                  <a:latin typeface="+mn-lt"/>
                </a:rPr>
                <a:t>= </a:t>
              </a:r>
              <a:r>
                <a:rPr lang="en-US" sz="2000" dirty="0">
                  <a:solidFill>
                    <a:srgbClr val="FF0000"/>
                  </a:solidFill>
                  <a:latin typeface="+mn-lt"/>
                </a:rPr>
                <a:t>1/8 x 8</a:t>
              </a:r>
              <a:r>
                <a:rPr lang="en-US" sz="2000" dirty="0">
                  <a:latin typeface="+mn-lt"/>
                </a:rPr>
                <a:t>  @corners </a:t>
              </a:r>
            </a:p>
            <a:p>
              <a:pPr>
                <a:defRPr/>
              </a:pPr>
              <a:r>
                <a:rPr lang="en-US" sz="2000" dirty="0">
                  <a:latin typeface="+mn-lt"/>
                </a:rPr>
                <a:t> + </a:t>
              </a:r>
              <a:r>
                <a:rPr lang="en-US" sz="2000" dirty="0">
                  <a:solidFill>
                    <a:schemeClr val="accent2"/>
                  </a:solidFill>
                  <a:latin typeface="+mn-lt"/>
                </a:rPr>
                <a:t>1/2 x 6</a:t>
              </a:r>
              <a:r>
                <a:rPr lang="en-US" sz="2000" dirty="0">
                  <a:latin typeface="+mn-lt"/>
                </a:rPr>
                <a:t> @faces</a:t>
              </a:r>
            </a:p>
            <a:p>
              <a:pPr>
                <a:defRPr/>
              </a:pPr>
              <a:r>
                <a:rPr lang="en-US" sz="2000" dirty="0">
                  <a:latin typeface="+mn-lt"/>
                </a:rPr>
                <a:t>=4</a:t>
              </a:r>
            </a:p>
          </p:txBody>
        </p:sp>
        <p:sp>
          <p:nvSpPr>
            <p:cNvPr id="43019" name="Freeform 9">
              <a:extLst>
                <a:ext uri="{FF2B5EF4-FFF2-40B4-BE49-F238E27FC236}">
                  <a16:creationId xmlns:a16="http://schemas.microsoft.com/office/drawing/2014/main" id="{1536E360-E3A7-0848-931A-9A9F1BD5ECD5}"/>
                </a:ext>
              </a:extLst>
            </p:cNvPr>
            <p:cNvSpPr>
              <a:spLocks/>
            </p:cNvSpPr>
            <p:nvPr/>
          </p:nvSpPr>
          <p:spPr bwMode="auto">
            <a:xfrm>
              <a:off x="1348" y="2463"/>
              <a:ext cx="1" cy="198"/>
            </a:xfrm>
            <a:custGeom>
              <a:avLst/>
              <a:gdLst>
                <a:gd name="T0" fmla="*/ 0 w 1"/>
                <a:gd name="T1" fmla="*/ 0 h 198"/>
                <a:gd name="T2" fmla="*/ 0 w 1"/>
                <a:gd name="T3" fmla="*/ 198 h 198"/>
                <a:gd name="T4" fmla="*/ 0 60000 65536"/>
                <a:gd name="T5" fmla="*/ 0 60000 65536"/>
                <a:gd name="T6" fmla="*/ 0 w 1"/>
                <a:gd name="T7" fmla="*/ 0 h 198"/>
                <a:gd name="T8" fmla="*/ 1 w 1"/>
                <a:gd name="T9" fmla="*/ 198 h 198"/>
              </a:gdLst>
              <a:ahLst/>
              <a:cxnLst>
                <a:cxn ang="T4">
                  <a:pos x="T0" y="T1"/>
                </a:cxn>
                <a:cxn ang="T5">
                  <a:pos x="T2" y="T3"/>
                </a:cxn>
              </a:cxnLst>
              <a:rect l="T6" t="T7" r="T8" b="T9"/>
              <a:pathLst>
                <a:path w="1" h="198">
                  <a:moveTo>
                    <a:pt x="0" y="0"/>
                  </a:moveTo>
                  <a:lnTo>
                    <a:pt x="0" y="198"/>
                  </a:lnTo>
                </a:path>
              </a:pathLst>
            </a:custGeom>
            <a:noFill/>
            <a:ln w="28575">
              <a:solidFill>
                <a:schemeClr val="accent2"/>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54278" name="Picture 6">
            <a:extLst>
              <a:ext uri="{FF2B5EF4-FFF2-40B4-BE49-F238E27FC236}">
                <a16:creationId xmlns:a16="http://schemas.microsoft.com/office/drawing/2014/main" id="{AFCD28F2-C698-0047-944F-1FAC3E27D2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9076" y="4224338"/>
            <a:ext cx="171291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8">
            <a:extLst>
              <a:ext uri="{FF2B5EF4-FFF2-40B4-BE49-F238E27FC236}">
                <a16:creationId xmlns:a16="http://schemas.microsoft.com/office/drawing/2014/main" id="{D170C415-2A06-BA4A-B00D-2B70018C09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5575" y="1589088"/>
            <a:ext cx="1760538"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6" name="Rectangle 14">
            <a:extLst>
              <a:ext uri="{FF2B5EF4-FFF2-40B4-BE49-F238E27FC236}">
                <a16:creationId xmlns:a16="http://schemas.microsoft.com/office/drawing/2014/main" id="{9A7BC045-1B01-3F48-A4D6-6DCB14EBB2B1}"/>
              </a:ext>
            </a:extLst>
          </p:cNvPr>
          <p:cNvSpPr>
            <a:spLocks noGrp="1" noChangeArrowheads="1"/>
          </p:cNvSpPr>
          <p:nvPr>
            <p:ph type="title"/>
          </p:nvPr>
        </p:nvSpPr>
        <p:spPr/>
        <p:txBody>
          <a:bodyPr/>
          <a:lstStyle/>
          <a:p>
            <a:r>
              <a:rPr lang="en-US" altLang="en-US" dirty="0">
                <a:ea typeface="ＭＳ Ｐゴシック" panose="020B0600070205080204" pitchFamily="34" charset="-128"/>
              </a:rPr>
              <a:t>Points per Cell Examples</a:t>
            </a:r>
          </a:p>
        </p:txBody>
      </p:sp>
    </p:spTree>
    <p:extLst>
      <p:ext uri="{BB962C8B-B14F-4D97-AF65-F5344CB8AC3E}">
        <p14:creationId xmlns:p14="http://schemas.microsoft.com/office/powerpoint/2010/main" val="31665895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225167"/>
                                        </p:tgtEl>
                                        <p:attrNameLst>
                                          <p:attrName>style.visibility</p:attrName>
                                        </p:attrNameLst>
                                      </p:cBhvr>
                                      <p:to>
                                        <p:strVal val="visible"/>
                                      </p:to>
                                    </p:set>
                                    <p:animEffect transition="in" filter="fade">
                                      <p:cBhvr>
                                        <p:cTn id="7" dur="500"/>
                                        <p:tgtEl>
                                          <p:spTgt spid="2225167"/>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0"/>
                                          </p:stCondLst>
                                        </p:cTn>
                                        <p:tgtEl>
                                          <p:spTgt spid="54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a:extLst>
              <a:ext uri="{FF2B5EF4-FFF2-40B4-BE49-F238E27FC236}">
                <a16:creationId xmlns:a16="http://schemas.microsoft.com/office/drawing/2014/main" id="{582DE24E-3151-154A-8BEF-C8727183A6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952625"/>
            <a:ext cx="2928938"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4">
            <a:extLst>
              <a:ext uri="{FF2B5EF4-FFF2-40B4-BE49-F238E27FC236}">
                <a16:creationId xmlns:a16="http://schemas.microsoft.com/office/drawing/2014/main" id="{277C6028-CD55-1344-9089-EA9F46FAB4E5}"/>
              </a:ext>
            </a:extLst>
          </p:cNvPr>
          <p:cNvGrpSpPr>
            <a:grpSpLocks/>
          </p:cNvGrpSpPr>
          <p:nvPr/>
        </p:nvGrpSpPr>
        <p:grpSpPr bwMode="auto">
          <a:xfrm>
            <a:off x="3276600" y="4267200"/>
            <a:ext cx="184150" cy="723900"/>
            <a:chOff x="1104" y="2688"/>
            <a:chExt cx="116" cy="456"/>
          </a:xfrm>
        </p:grpSpPr>
        <p:sp>
          <p:nvSpPr>
            <p:cNvPr id="44064" name="Text Box 5">
              <a:extLst>
                <a:ext uri="{FF2B5EF4-FFF2-40B4-BE49-F238E27FC236}">
                  <a16:creationId xmlns:a16="http://schemas.microsoft.com/office/drawing/2014/main" id="{42C06252-1190-1B44-BEA0-C601B9FD71B4}"/>
                </a:ext>
              </a:extLst>
            </p:cNvPr>
            <p:cNvSpPr txBox="1">
              <a:spLocks noChangeArrowheads="1"/>
            </p:cNvSpPr>
            <p:nvPr/>
          </p:nvSpPr>
          <p:spPr bwMode="auto">
            <a:xfrm>
              <a:off x="1104" y="2688"/>
              <a:ext cx="11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2000">
                <a:solidFill>
                  <a:srgbClr val="FF0000"/>
                </a:solidFill>
                <a:latin typeface="Maiandra GD" panose="020E0502030308020204" pitchFamily="34" charset="77"/>
              </a:endParaRPr>
            </a:p>
          </p:txBody>
        </p:sp>
        <p:sp>
          <p:nvSpPr>
            <p:cNvPr id="44065" name="Line 6">
              <a:extLst>
                <a:ext uri="{FF2B5EF4-FFF2-40B4-BE49-F238E27FC236}">
                  <a16:creationId xmlns:a16="http://schemas.microsoft.com/office/drawing/2014/main" id="{CD685F55-985C-4544-96D3-06B0670E8D45}"/>
                </a:ext>
              </a:extLst>
            </p:cNvPr>
            <p:cNvSpPr>
              <a:spLocks noChangeShapeType="1"/>
            </p:cNvSpPr>
            <p:nvPr/>
          </p:nvSpPr>
          <p:spPr bwMode="auto">
            <a:xfrm>
              <a:off x="1206" y="2904"/>
              <a:ext cx="0" cy="240"/>
            </a:xfrm>
            <a:prstGeom prst="line">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sp>
        <p:nvSpPr>
          <p:cNvPr id="9" name="Text Box 7">
            <a:extLst>
              <a:ext uri="{FF2B5EF4-FFF2-40B4-BE49-F238E27FC236}">
                <a16:creationId xmlns:a16="http://schemas.microsoft.com/office/drawing/2014/main" id="{BDEA02D8-0EEF-8547-918A-13B8B725F539}"/>
              </a:ext>
            </a:extLst>
          </p:cNvPr>
          <p:cNvSpPr txBox="1">
            <a:spLocks noChangeArrowheads="1"/>
          </p:cNvSpPr>
          <p:nvPr/>
        </p:nvSpPr>
        <p:spPr bwMode="auto">
          <a:xfrm>
            <a:off x="7116764" y="2057400"/>
            <a:ext cx="2765425" cy="4762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defRPr/>
            </a:pPr>
            <a:r>
              <a:rPr lang="en-US" dirty="0">
                <a:solidFill>
                  <a:srgbClr val="FF0000"/>
                </a:solidFill>
                <a:latin typeface="+mn-lt"/>
              </a:rPr>
              <a:t>1/2 x 2</a:t>
            </a:r>
            <a:r>
              <a:rPr lang="en-US" dirty="0">
                <a:latin typeface="+mn-lt"/>
              </a:rPr>
              <a:t> @faces =1 </a:t>
            </a:r>
          </a:p>
        </p:txBody>
      </p:sp>
      <p:sp>
        <p:nvSpPr>
          <p:cNvPr id="10" name="Text Box 8">
            <a:extLst>
              <a:ext uri="{FF2B5EF4-FFF2-40B4-BE49-F238E27FC236}">
                <a16:creationId xmlns:a16="http://schemas.microsoft.com/office/drawing/2014/main" id="{9BC3A749-523B-114A-9FC9-618102B797D0}"/>
              </a:ext>
            </a:extLst>
          </p:cNvPr>
          <p:cNvSpPr txBox="1">
            <a:spLocks noChangeArrowheads="1"/>
          </p:cNvSpPr>
          <p:nvPr/>
        </p:nvSpPr>
        <p:spPr bwMode="auto">
          <a:xfrm>
            <a:off x="6773864" y="4114800"/>
            <a:ext cx="3729037" cy="4762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defRPr/>
            </a:pPr>
            <a:r>
              <a:rPr lang="en-US" dirty="0">
                <a:solidFill>
                  <a:srgbClr val="FF0000"/>
                </a:solidFill>
                <a:latin typeface="+mn-lt"/>
              </a:rPr>
              <a:t>1/2x1/3 x 12</a:t>
            </a:r>
            <a:r>
              <a:rPr lang="en-US" dirty="0">
                <a:latin typeface="+mn-lt"/>
              </a:rPr>
              <a:t> @corners =2</a:t>
            </a:r>
          </a:p>
        </p:txBody>
      </p:sp>
      <p:sp>
        <p:nvSpPr>
          <p:cNvPr id="11" name="Text Box 9">
            <a:extLst>
              <a:ext uri="{FF2B5EF4-FFF2-40B4-BE49-F238E27FC236}">
                <a16:creationId xmlns:a16="http://schemas.microsoft.com/office/drawing/2014/main" id="{32E05791-A197-8847-9EBD-33B4FFBA43A0}"/>
              </a:ext>
            </a:extLst>
          </p:cNvPr>
          <p:cNvSpPr txBox="1">
            <a:spLocks noChangeArrowheads="1"/>
          </p:cNvSpPr>
          <p:nvPr/>
        </p:nvSpPr>
        <p:spPr bwMode="auto">
          <a:xfrm>
            <a:off x="7391401" y="1447801"/>
            <a:ext cx="2119491" cy="461665"/>
          </a:xfrm>
          <a:prstGeom prst="rect">
            <a:avLst/>
          </a:prstGeom>
          <a:noFill/>
          <a:ln w="9525">
            <a:noFill/>
            <a:miter lim="800000"/>
            <a:headEnd/>
            <a:tailEnd/>
          </a:ln>
          <a:effectLst/>
        </p:spPr>
        <p:txBody>
          <a:bodyPr wrap="none">
            <a:spAutoFit/>
          </a:bodyPr>
          <a:lstStyle/>
          <a:p>
            <a:pPr>
              <a:defRPr/>
            </a:pPr>
            <a:r>
              <a:rPr lang="en-US" dirty="0">
                <a:latin typeface="+mn-lt"/>
              </a:rPr>
              <a:t>Points per cell</a:t>
            </a:r>
          </a:p>
        </p:txBody>
      </p:sp>
      <p:grpSp>
        <p:nvGrpSpPr>
          <p:cNvPr id="12" name="Group 10">
            <a:extLst>
              <a:ext uri="{FF2B5EF4-FFF2-40B4-BE49-F238E27FC236}">
                <a16:creationId xmlns:a16="http://schemas.microsoft.com/office/drawing/2014/main" id="{DADC57B5-19FE-7142-BDE5-D0EE1C4F0B0F}"/>
              </a:ext>
            </a:extLst>
          </p:cNvPr>
          <p:cNvGrpSpPr>
            <a:grpSpLocks/>
          </p:cNvGrpSpPr>
          <p:nvPr/>
        </p:nvGrpSpPr>
        <p:grpSpPr bwMode="auto">
          <a:xfrm>
            <a:off x="3886200" y="2174876"/>
            <a:ext cx="2362200" cy="3533775"/>
            <a:chOff x="1488" y="1374"/>
            <a:chExt cx="1488" cy="2226"/>
          </a:xfrm>
        </p:grpSpPr>
        <p:grpSp>
          <p:nvGrpSpPr>
            <p:cNvPr id="44054" name="Group 11">
              <a:extLst>
                <a:ext uri="{FF2B5EF4-FFF2-40B4-BE49-F238E27FC236}">
                  <a16:creationId xmlns:a16="http://schemas.microsoft.com/office/drawing/2014/main" id="{6C4CDD10-CFE5-5948-9F22-5043781C728A}"/>
                </a:ext>
              </a:extLst>
            </p:cNvPr>
            <p:cNvGrpSpPr>
              <a:grpSpLocks/>
            </p:cNvGrpSpPr>
            <p:nvPr/>
          </p:nvGrpSpPr>
          <p:grpSpPr bwMode="auto">
            <a:xfrm>
              <a:off x="1488" y="1566"/>
              <a:ext cx="1350" cy="2034"/>
              <a:chOff x="2832" y="1632"/>
              <a:chExt cx="1350" cy="2034"/>
            </a:xfrm>
          </p:grpSpPr>
          <p:sp>
            <p:nvSpPr>
              <p:cNvPr id="44056" name="Freeform 12">
                <a:extLst>
                  <a:ext uri="{FF2B5EF4-FFF2-40B4-BE49-F238E27FC236}">
                    <a16:creationId xmlns:a16="http://schemas.microsoft.com/office/drawing/2014/main" id="{3CD24AB5-B787-394F-8F7E-125FF5EB29B0}"/>
                  </a:ext>
                </a:extLst>
              </p:cNvPr>
              <p:cNvSpPr>
                <a:spLocks/>
              </p:cNvSpPr>
              <p:nvPr/>
            </p:nvSpPr>
            <p:spPr bwMode="auto">
              <a:xfrm>
                <a:off x="2832" y="1632"/>
                <a:ext cx="1350" cy="402"/>
              </a:xfrm>
              <a:custGeom>
                <a:avLst/>
                <a:gdLst>
                  <a:gd name="T0" fmla="*/ 408 w 1350"/>
                  <a:gd name="T1" fmla="*/ 0 h 402"/>
                  <a:gd name="T2" fmla="*/ 1116 w 1350"/>
                  <a:gd name="T3" fmla="*/ 6 h 402"/>
                  <a:gd name="T4" fmla="*/ 1350 w 1350"/>
                  <a:gd name="T5" fmla="*/ 174 h 402"/>
                  <a:gd name="T6" fmla="*/ 960 w 1350"/>
                  <a:gd name="T7" fmla="*/ 402 h 402"/>
                  <a:gd name="T8" fmla="*/ 252 w 1350"/>
                  <a:gd name="T9" fmla="*/ 390 h 402"/>
                  <a:gd name="T10" fmla="*/ 0 w 1350"/>
                  <a:gd name="T11" fmla="*/ 186 h 402"/>
                  <a:gd name="T12" fmla="*/ 396 w 1350"/>
                  <a:gd name="T13" fmla="*/ 6 h 402"/>
                  <a:gd name="T14" fmla="*/ 0 60000 65536"/>
                  <a:gd name="T15" fmla="*/ 0 60000 65536"/>
                  <a:gd name="T16" fmla="*/ 0 60000 65536"/>
                  <a:gd name="T17" fmla="*/ 0 60000 65536"/>
                  <a:gd name="T18" fmla="*/ 0 60000 65536"/>
                  <a:gd name="T19" fmla="*/ 0 60000 65536"/>
                  <a:gd name="T20" fmla="*/ 0 60000 65536"/>
                  <a:gd name="T21" fmla="*/ 0 w 1350"/>
                  <a:gd name="T22" fmla="*/ 0 h 402"/>
                  <a:gd name="T23" fmla="*/ 1350 w 1350"/>
                  <a:gd name="T24" fmla="*/ 402 h 4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50" h="402">
                    <a:moveTo>
                      <a:pt x="408" y="0"/>
                    </a:moveTo>
                    <a:lnTo>
                      <a:pt x="1116" y="6"/>
                    </a:lnTo>
                    <a:lnTo>
                      <a:pt x="1350" y="174"/>
                    </a:lnTo>
                    <a:lnTo>
                      <a:pt x="960" y="402"/>
                    </a:lnTo>
                    <a:lnTo>
                      <a:pt x="252" y="390"/>
                    </a:lnTo>
                    <a:lnTo>
                      <a:pt x="0" y="186"/>
                    </a:lnTo>
                    <a:lnTo>
                      <a:pt x="396" y="6"/>
                    </a:ln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7" name="Freeform 13">
                <a:extLst>
                  <a:ext uri="{FF2B5EF4-FFF2-40B4-BE49-F238E27FC236}">
                    <a16:creationId xmlns:a16="http://schemas.microsoft.com/office/drawing/2014/main" id="{7AB4373C-EF12-E042-BF15-43EB9E76E567}"/>
                  </a:ext>
                </a:extLst>
              </p:cNvPr>
              <p:cNvSpPr>
                <a:spLocks/>
              </p:cNvSpPr>
              <p:nvPr/>
            </p:nvSpPr>
            <p:spPr bwMode="auto">
              <a:xfrm>
                <a:off x="2832" y="3231"/>
                <a:ext cx="1350" cy="435"/>
              </a:xfrm>
              <a:custGeom>
                <a:avLst/>
                <a:gdLst>
                  <a:gd name="T0" fmla="*/ 408 w 1350"/>
                  <a:gd name="T1" fmla="*/ 33 h 435"/>
                  <a:gd name="T2" fmla="*/ 1116 w 1350"/>
                  <a:gd name="T3" fmla="*/ 39 h 435"/>
                  <a:gd name="T4" fmla="*/ 1350 w 1350"/>
                  <a:gd name="T5" fmla="*/ 207 h 435"/>
                  <a:gd name="T6" fmla="*/ 960 w 1350"/>
                  <a:gd name="T7" fmla="*/ 435 h 435"/>
                  <a:gd name="T8" fmla="*/ 252 w 1350"/>
                  <a:gd name="T9" fmla="*/ 423 h 435"/>
                  <a:gd name="T10" fmla="*/ 0 w 1350"/>
                  <a:gd name="T11" fmla="*/ 219 h 435"/>
                  <a:gd name="T12" fmla="*/ 396 w 1350"/>
                  <a:gd name="T13" fmla="*/ 0 h 435"/>
                  <a:gd name="T14" fmla="*/ 0 60000 65536"/>
                  <a:gd name="T15" fmla="*/ 0 60000 65536"/>
                  <a:gd name="T16" fmla="*/ 0 60000 65536"/>
                  <a:gd name="T17" fmla="*/ 0 60000 65536"/>
                  <a:gd name="T18" fmla="*/ 0 60000 65536"/>
                  <a:gd name="T19" fmla="*/ 0 60000 65536"/>
                  <a:gd name="T20" fmla="*/ 0 60000 65536"/>
                  <a:gd name="T21" fmla="*/ 0 w 1350"/>
                  <a:gd name="T22" fmla="*/ 0 h 435"/>
                  <a:gd name="T23" fmla="*/ 1350 w 1350"/>
                  <a:gd name="T24" fmla="*/ 435 h 4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50" h="435">
                    <a:moveTo>
                      <a:pt x="408" y="33"/>
                    </a:moveTo>
                    <a:lnTo>
                      <a:pt x="1116" y="39"/>
                    </a:lnTo>
                    <a:lnTo>
                      <a:pt x="1350" y="207"/>
                    </a:lnTo>
                    <a:lnTo>
                      <a:pt x="960" y="435"/>
                    </a:lnTo>
                    <a:lnTo>
                      <a:pt x="252" y="423"/>
                    </a:lnTo>
                    <a:lnTo>
                      <a:pt x="0" y="219"/>
                    </a:lnTo>
                    <a:lnTo>
                      <a:pt x="396" y="0"/>
                    </a:ln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8" name="Line 14">
                <a:extLst>
                  <a:ext uri="{FF2B5EF4-FFF2-40B4-BE49-F238E27FC236}">
                    <a16:creationId xmlns:a16="http://schemas.microsoft.com/office/drawing/2014/main" id="{E897F886-B72C-4344-B6AC-5B6666A627F7}"/>
                  </a:ext>
                </a:extLst>
              </p:cNvPr>
              <p:cNvSpPr>
                <a:spLocks noChangeShapeType="1"/>
              </p:cNvSpPr>
              <p:nvPr/>
            </p:nvSpPr>
            <p:spPr bwMode="auto">
              <a:xfrm>
                <a:off x="2832" y="1824"/>
                <a:ext cx="0" cy="16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9" name="Line 15">
                <a:extLst>
                  <a:ext uri="{FF2B5EF4-FFF2-40B4-BE49-F238E27FC236}">
                    <a16:creationId xmlns:a16="http://schemas.microsoft.com/office/drawing/2014/main" id="{C3C9E807-8A84-8542-AC4D-6AAD391E8413}"/>
                  </a:ext>
                </a:extLst>
              </p:cNvPr>
              <p:cNvSpPr>
                <a:spLocks noChangeShapeType="1"/>
              </p:cNvSpPr>
              <p:nvPr/>
            </p:nvSpPr>
            <p:spPr bwMode="auto">
              <a:xfrm>
                <a:off x="3072" y="2016"/>
                <a:ext cx="0" cy="16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0" name="Line 16">
                <a:extLst>
                  <a:ext uri="{FF2B5EF4-FFF2-40B4-BE49-F238E27FC236}">
                    <a16:creationId xmlns:a16="http://schemas.microsoft.com/office/drawing/2014/main" id="{65C795C2-C10B-644C-8F13-DD34810FC5AA}"/>
                  </a:ext>
                </a:extLst>
              </p:cNvPr>
              <p:cNvSpPr>
                <a:spLocks noChangeShapeType="1"/>
              </p:cNvSpPr>
              <p:nvPr/>
            </p:nvSpPr>
            <p:spPr bwMode="auto">
              <a:xfrm>
                <a:off x="3792" y="2016"/>
                <a:ext cx="0" cy="16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1" name="Line 17">
                <a:extLst>
                  <a:ext uri="{FF2B5EF4-FFF2-40B4-BE49-F238E27FC236}">
                    <a16:creationId xmlns:a16="http://schemas.microsoft.com/office/drawing/2014/main" id="{E6309831-08D9-494D-B117-8111479ECDB1}"/>
                  </a:ext>
                </a:extLst>
              </p:cNvPr>
              <p:cNvSpPr>
                <a:spLocks noChangeShapeType="1"/>
              </p:cNvSpPr>
              <p:nvPr/>
            </p:nvSpPr>
            <p:spPr bwMode="auto">
              <a:xfrm>
                <a:off x="4176" y="1824"/>
                <a:ext cx="0" cy="16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2" name="Line 18">
                <a:extLst>
                  <a:ext uri="{FF2B5EF4-FFF2-40B4-BE49-F238E27FC236}">
                    <a16:creationId xmlns:a16="http://schemas.microsoft.com/office/drawing/2014/main" id="{767F8887-1644-8F46-99B0-E9C1E1795B6C}"/>
                  </a:ext>
                </a:extLst>
              </p:cNvPr>
              <p:cNvSpPr>
                <a:spLocks noChangeShapeType="1"/>
              </p:cNvSpPr>
              <p:nvPr/>
            </p:nvSpPr>
            <p:spPr bwMode="auto">
              <a:xfrm>
                <a:off x="3216" y="1632"/>
                <a:ext cx="0" cy="16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3" name="Line 19">
                <a:extLst>
                  <a:ext uri="{FF2B5EF4-FFF2-40B4-BE49-F238E27FC236}">
                    <a16:creationId xmlns:a16="http://schemas.microsoft.com/office/drawing/2014/main" id="{C3B76AD6-B0C8-3F4B-A702-8DCC40584BAA}"/>
                  </a:ext>
                </a:extLst>
              </p:cNvPr>
              <p:cNvSpPr>
                <a:spLocks noChangeShapeType="1"/>
              </p:cNvSpPr>
              <p:nvPr/>
            </p:nvSpPr>
            <p:spPr bwMode="auto">
              <a:xfrm>
                <a:off x="3936" y="1632"/>
                <a:ext cx="0" cy="16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4055" name="Line 20">
              <a:extLst>
                <a:ext uri="{FF2B5EF4-FFF2-40B4-BE49-F238E27FC236}">
                  <a16:creationId xmlns:a16="http://schemas.microsoft.com/office/drawing/2014/main" id="{0653D4D3-E0A9-1942-A80F-BA9A5B5B0E02}"/>
                </a:ext>
              </a:extLst>
            </p:cNvPr>
            <p:cNvSpPr>
              <a:spLocks noChangeShapeType="1"/>
            </p:cNvSpPr>
            <p:nvPr/>
          </p:nvSpPr>
          <p:spPr bwMode="auto">
            <a:xfrm flipH="1">
              <a:off x="2592" y="1374"/>
              <a:ext cx="384"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3" name="Text Box 21">
            <a:extLst>
              <a:ext uri="{FF2B5EF4-FFF2-40B4-BE49-F238E27FC236}">
                <a16:creationId xmlns:a16="http://schemas.microsoft.com/office/drawing/2014/main" id="{ACB19E80-4A04-A643-9CEE-4E61E6970114}"/>
              </a:ext>
            </a:extLst>
          </p:cNvPr>
          <p:cNvSpPr txBox="1">
            <a:spLocks noChangeArrowheads="1"/>
          </p:cNvSpPr>
          <p:nvPr/>
        </p:nvSpPr>
        <p:spPr bwMode="auto">
          <a:xfrm>
            <a:off x="7562851" y="5534025"/>
            <a:ext cx="1795463" cy="457200"/>
          </a:xfrm>
          <a:prstGeom prst="rect">
            <a:avLst/>
          </a:prstGeom>
          <a:noFill/>
          <a:ln w="9525">
            <a:noFill/>
            <a:miter lim="800000"/>
            <a:headEnd/>
            <a:tailEnd/>
          </a:ln>
          <a:effectLst/>
        </p:spPr>
        <p:txBody>
          <a:bodyPr wrap="none">
            <a:spAutoFit/>
          </a:bodyPr>
          <a:lstStyle/>
          <a:p>
            <a:pPr>
              <a:defRPr/>
            </a:pPr>
            <a:r>
              <a:rPr lang="en-US" dirty="0">
                <a:latin typeface="+mn-lt"/>
              </a:rPr>
              <a:t>3 points/cell</a:t>
            </a:r>
          </a:p>
        </p:txBody>
      </p:sp>
      <p:grpSp>
        <p:nvGrpSpPr>
          <p:cNvPr id="25" name="Group 23">
            <a:extLst>
              <a:ext uri="{FF2B5EF4-FFF2-40B4-BE49-F238E27FC236}">
                <a16:creationId xmlns:a16="http://schemas.microsoft.com/office/drawing/2014/main" id="{F5D95355-346A-4D4A-9889-C74DA42722AD}"/>
              </a:ext>
            </a:extLst>
          </p:cNvPr>
          <p:cNvGrpSpPr>
            <a:grpSpLocks/>
          </p:cNvGrpSpPr>
          <p:nvPr/>
        </p:nvGrpSpPr>
        <p:grpSpPr bwMode="auto">
          <a:xfrm>
            <a:off x="4800600" y="2057400"/>
            <a:ext cx="4038600" cy="1676400"/>
            <a:chOff x="2064" y="1296"/>
            <a:chExt cx="2544" cy="1056"/>
          </a:xfrm>
        </p:grpSpPr>
        <p:sp>
          <p:nvSpPr>
            <p:cNvPr id="44045" name="Rectangle 24" descr="Dark upward diagonal">
              <a:extLst>
                <a:ext uri="{FF2B5EF4-FFF2-40B4-BE49-F238E27FC236}">
                  <a16:creationId xmlns:a16="http://schemas.microsoft.com/office/drawing/2014/main" id="{E3701EDD-6F9B-884A-AE0D-2FD1A944D7C3}"/>
                </a:ext>
              </a:extLst>
            </p:cNvPr>
            <p:cNvSpPr>
              <a:spLocks noChangeArrowheads="1"/>
            </p:cNvSpPr>
            <p:nvPr/>
          </p:nvSpPr>
          <p:spPr bwMode="auto">
            <a:xfrm>
              <a:off x="2160" y="1296"/>
              <a:ext cx="192" cy="14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4046" name="Rectangle 25" descr="Wide downward diagonal">
              <a:extLst>
                <a:ext uri="{FF2B5EF4-FFF2-40B4-BE49-F238E27FC236}">
                  <a16:creationId xmlns:a16="http://schemas.microsoft.com/office/drawing/2014/main" id="{87231FB8-91C3-0544-83E5-693B690E7387}"/>
                </a:ext>
              </a:extLst>
            </p:cNvPr>
            <p:cNvSpPr>
              <a:spLocks noChangeArrowheads="1"/>
            </p:cNvSpPr>
            <p:nvPr/>
          </p:nvSpPr>
          <p:spPr bwMode="auto">
            <a:xfrm>
              <a:off x="2064" y="1680"/>
              <a:ext cx="192" cy="144"/>
            </a:xfrm>
            <a:prstGeom prst="rect">
              <a:avLst/>
            </a:prstGeom>
            <a:blipFill dpi="0" rotWithShape="0">
              <a:blip r:embed="rId4"/>
              <a:srcRect/>
              <a:tile tx="0" ty="0" sx="100000" sy="100000" flip="none" algn="tl"/>
            </a:blipFill>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2000">
                <a:latin typeface="Maiandra GD" panose="020E0502030308020204" pitchFamily="34" charset="77"/>
              </a:endParaRPr>
            </a:p>
          </p:txBody>
        </p:sp>
        <p:grpSp>
          <p:nvGrpSpPr>
            <p:cNvPr id="44047" name="Group 26">
              <a:extLst>
                <a:ext uri="{FF2B5EF4-FFF2-40B4-BE49-F238E27FC236}">
                  <a16:creationId xmlns:a16="http://schemas.microsoft.com/office/drawing/2014/main" id="{2E5282DA-7C90-584B-9C1B-9A9A62E4BB20}"/>
                </a:ext>
              </a:extLst>
            </p:cNvPr>
            <p:cNvGrpSpPr>
              <a:grpSpLocks/>
            </p:cNvGrpSpPr>
            <p:nvPr/>
          </p:nvGrpSpPr>
          <p:grpSpPr bwMode="auto">
            <a:xfrm>
              <a:off x="3888" y="1728"/>
              <a:ext cx="720" cy="624"/>
              <a:chOff x="3888" y="1728"/>
              <a:chExt cx="720" cy="624"/>
            </a:xfrm>
          </p:grpSpPr>
          <p:sp>
            <p:nvSpPr>
              <p:cNvPr id="44048" name="Line 27">
                <a:extLst>
                  <a:ext uri="{FF2B5EF4-FFF2-40B4-BE49-F238E27FC236}">
                    <a16:creationId xmlns:a16="http://schemas.microsoft.com/office/drawing/2014/main" id="{22E2924E-FE64-5145-A536-D032C0ECDA38}"/>
                  </a:ext>
                </a:extLst>
              </p:cNvPr>
              <p:cNvSpPr>
                <a:spLocks noChangeShapeType="1"/>
              </p:cNvSpPr>
              <p:nvPr/>
            </p:nvSpPr>
            <p:spPr bwMode="auto">
              <a:xfrm>
                <a:off x="3888" y="1728"/>
                <a:ext cx="24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9" name="Line 28">
                <a:extLst>
                  <a:ext uri="{FF2B5EF4-FFF2-40B4-BE49-F238E27FC236}">
                    <a16:creationId xmlns:a16="http://schemas.microsoft.com/office/drawing/2014/main" id="{B9104F14-92BA-134E-AD34-48A9D68710A6}"/>
                  </a:ext>
                </a:extLst>
              </p:cNvPr>
              <p:cNvSpPr>
                <a:spLocks noChangeShapeType="1"/>
              </p:cNvSpPr>
              <p:nvPr/>
            </p:nvSpPr>
            <p:spPr bwMode="auto">
              <a:xfrm>
                <a:off x="4128" y="2064"/>
                <a:ext cx="48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0" name="Line 29">
                <a:extLst>
                  <a:ext uri="{FF2B5EF4-FFF2-40B4-BE49-F238E27FC236}">
                    <a16:creationId xmlns:a16="http://schemas.microsoft.com/office/drawing/2014/main" id="{88710B4C-4999-E84C-A5AB-225CA9ED0BFB}"/>
                  </a:ext>
                </a:extLst>
              </p:cNvPr>
              <p:cNvSpPr>
                <a:spLocks noChangeShapeType="1"/>
              </p:cNvSpPr>
              <p:nvPr/>
            </p:nvSpPr>
            <p:spPr bwMode="auto">
              <a:xfrm flipH="1">
                <a:off x="3888" y="2064"/>
                <a:ext cx="24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1" name="Oval 30">
                <a:extLst>
                  <a:ext uri="{FF2B5EF4-FFF2-40B4-BE49-F238E27FC236}">
                    <a16:creationId xmlns:a16="http://schemas.microsoft.com/office/drawing/2014/main" id="{3ADCDB4D-C8C9-654D-B751-1C4102487CF9}"/>
                  </a:ext>
                </a:extLst>
              </p:cNvPr>
              <p:cNvSpPr>
                <a:spLocks noChangeArrowheads="1"/>
              </p:cNvSpPr>
              <p:nvPr/>
            </p:nvSpPr>
            <p:spPr bwMode="auto">
              <a:xfrm>
                <a:off x="3972" y="1920"/>
                <a:ext cx="288" cy="28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4052" name="Rectangle 31" descr="Dark upward diagonal">
                <a:extLst>
                  <a:ext uri="{FF2B5EF4-FFF2-40B4-BE49-F238E27FC236}">
                    <a16:creationId xmlns:a16="http://schemas.microsoft.com/office/drawing/2014/main" id="{53D7C704-4CFE-5B45-9171-CCF70A854624}"/>
                  </a:ext>
                </a:extLst>
              </p:cNvPr>
              <p:cNvSpPr>
                <a:spLocks noChangeArrowheads="1"/>
              </p:cNvSpPr>
              <p:nvPr/>
            </p:nvSpPr>
            <p:spPr bwMode="auto">
              <a:xfrm>
                <a:off x="4272" y="1824"/>
                <a:ext cx="192" cy="14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4053" name="Rectangle 32" descr="Wide downward diagonal">
                <a:extLst>
                  <a:ext uri="{FF2B5EF4-FFF2-40B4-BE49-F238E27FC236}">
                    <a16:creationId xmlns:a16="http://schemas.microsoft.com/office/drawing/2014/main" id="{22A56439-CDB1-194D-ADDC-CFFEFD1CDAA7}"/>
                  </a:ext>
                </a:extLst>
              </p:cNvPr>
              <p:cNvSpPr>
                <a:spLocks noChangeArrowheads="1"/>
              </p:cNvSpPr>
              <p:nvPr/>
            </p:nvSpPr>
            <p:spPr bwMode="auto">
              <a:xfrm>
                <a:off x="4320" y="2160"/>
                <a:ext cx="192" cy="144"/>
              </a:xfrm>
              <a:prstGeom prst="rect">
                <a:avLst/>
              </a:prstGeom>
              <a:blipFill dpi="0" rotWithShape="0">
                <a:blip r:embed="rId4"/>
                <a:srcRect/>
                <a:tile tx="0" ty="0" sx="100000" sy="100000" flip="none" algn="tl"/>
              </a:blipFill>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n-US" altLang="en-US" sz="2000">
                  <a:latin typeface="Maiandra GD" panose="020E0502030308020204" pitchFamily="34" charset="77"/>
                </a:endParaRPr>
              </a:p>
            </p:txBody>
          </p:sp>
        </p:grpSp>
      </p:grpSp>
      <p:sp>
        <p:nvSpPr>
          <p:cNvPr id="44042" name="Rectangle 34">
            <a:extLst>
              <a:ext uri="{FF2B5EF4-FFF2-40B4-BE49-F238E27FC236}">
                <a16:creationId xmlns:a16="http://schemas.microsoft.com/office/drawing/2014/main" id="{55166DDF-C7D5-FA4D-976E-EB21340921CA}"/>
              </a:ext>
            </a:extLst>
          </p:cNvPr>
          <p:cNvSpPr>
            <a:spLocks noGrp="1" noChangeArrowheads="1"/>
          </p:cNvSpPr>
          <p:nvPr>
            <p:ph type="title"/>
          </p:nvPr>
        </p:nvSpPr>
        <p:spPr/>
        <p:txBody>
          <a:bodyPr/>
          <a:lstStyle/>
          <a:p>
            <a:r>
              <a:rPr lang="en-US" altLang="en-US">
                <a:ea typeface="ＭＳ Ｐゴシック" panose="020B0600070205080204" pitchFamily="34" charset="-128"/>
              </a:rPr>
              <a:t>Hexagonal Closed-Packed</a:t>
            </a:r>
          </a:p>
        </p:txBody>
      </p:sp>
      <p:sp>
        <p:nvSpPr>
          <p:cNvPr id="2227236" name="Rectangle 36">
            <a:extLst>
              <a:ext uri="{FF2B5EF4-FFF2-40B4-BE49-F238E27FC236}">
                <a16:creationId xmlns:a16="http://schemas.microsoft.com/office/drawing/2014/main" id="{1B3D11F4-B520-864C-87D2-8E9E3A4CA67A}"/>
              </a:ext>
            </a:extLst>
          </p:cNvPr>
          <p:cNvSpPr>
            <a:spLocks noChangeArrowheads="1"/>
          </p:cNvSpPr>
          <p:nvPr/>
        </p:nvSpPr>
        <p:spPr bwMode="auto">
          <a:xfrm rot="-2017288">
            <a:off x="5734051" y="4805363"/>
            <a:ext cx="162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r>
              <a:rPr lang="en-US">
                <a:latin typeface="Arial" charset="0"/>
                <a:ea typeface="ＭＳ Ｐゴシック" charset="0"/>
              </a:rPr>
              <a:t>top/bottom</a:t>
            </a:r>
          </a:p>
        </p:txBody>
      </p:sp>
      <p:sp>
        <p:nvSpPr>
          <p:cNvPr id="2227237" name="Rectangle 37">
            <a:extLst>
              <a:ext uri="{FF2B5EF4-FFF2-40B4-BE49-F238E27FC236}">
                <a16:creationId xmlns:a16="http://schemas.microsoft.com/office/drawing/2014/main" id="{B71F3ED4-A556-E540-A39A-FA41C8C33CFF}"/>
              </a:ext>
            </a:extLst>
          </p:cNvPr>
          <p:cNvSpPr>
            <a:spLocks noChangeArrowheads="1"/>
          </p:cNvSpPr>
          <p:nvPr/>
        </p:nvSpPr>
        <p:spPr bwMode="auto">
          <a:xfrm rot="-1870031">
            <a:off x="6572251" y="4811713"/>
            <a:ext cx="1355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r>
              <a:rPr lang="en-US">
                <a:latin typeface="Arial" charset="0"/>
                <a:ea typeface="ＭＳ Ｐゴシック" charset="0"/>
              </a:rPr>
              <a:t>neigbors</a:t>
            </a:r>
          </a:p>
        </p:txBody>
      </p:sp>
    </p:spTree>
    <p:extLst>
      <p:ext uri="{BB962C8B-B14F-4D97-AF65-F5344CB8AC3E}">
        <p14:creationId xmlns:p14="http://schemas.microsoft.com/office/powerpoint/2010/main" val="1051260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xit" presetSubtype="0" fill="hold"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22723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227237"/>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23" grpId="0"/>
      <p:bldP spid="2227236" grpId="0"/>
      <p:bldP spid="222723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C616758D-322D-FF41-89AC-648C3C7B9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4034" y="3902137"/>
            <a:ext cx="1627733" cy="14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3"/>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4"/>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5133355" y="4840706"/>
            <a:ext cx="1924495" cy="479417"/>
          </a:xfrm>
          <a:prstGeom prst="leftArrow">
            <a:avLst>
              <a:gd name="adj1" fmla="val 50000"/>
              <a:gd name="adj2" fmla="val 82915"/>
            </a:avLst>
          </a:prstGeom>
          <a:blipFill dpi="0" rotWithShape="1">
            <a:blip r:embed="rId5">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13" name="Picture 12">
            <a:extLst>
              <a:ext uri="{FF2B5EF4-FFF2-40B4-BE49-F238E27FC236}">
                <a16:creationId xmlns:a16="http://schemas.microsoft.com/office/drawing/2014/main" id="{78F0C513-8468-BE42-8462-770CA99F0A62}"/>
              </a:ext>
            </a:extLst>
          </p:cNvPr>
          <p:cNvPicPr>
            <a:picLocks noChangeAspect="1"/>
          </p:cNvPicPr>
          <p:nvPr/>
        </p:nvPicPr>
        <p:blipFill>
          <a:blip r:embed="rId6"/>
          <a:stretch>
            <a:fillRect/>
          </a:stretch>
        </p:blipFill>
        <p:spPr>
          <a:xfrm>
            <a:off x="5553269" y="3149520"/>
            <a:ext cx="2152680" cy="1375237"/>
          </a:xfrm>
          <a:prstGeom prst="rect">
            <a:avLst/>
          </a:prstGeom>
        </p:spPr>
      </p:pic>
    </p:spTree>
    <p:extLst>
      <p:ext uri="{BB962C8B-B14F-4D97-AF65-F5344CB8AC3E}">
        <p14:creationId xmlns:p14="http://schemas.microsoft.com/office/powerpoint/2010/main" val="229884839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C616758D-322D-FF41-89AC-648C3C7B9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4034" y="3902137"/>
            <a:ext cx="1627733" cy="14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3"/>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4"/>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7705949" y="5251411"/>
            <a:ext cx="1924495" cy="479417"/>
          </a:xfrm>
          <a:prstGeom prst="leftArrow">
            <a:avLst>
              <a:gd name="adj1" fmla="val 50000"/>
              <a:gd name="adj2" fmla="val 82915"/>
            </a:avLst>
          </a:prstGeom>
          <a:blipFill dpi="0" rotWithShape="1">
            <a:blip r:embed="rId5">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13" name="Picture 12">
            <a:extLst>
              <a:ext uri="{FF2B5EF4-FFF2-40B4-BE49-F238E27FC236}">
                <a16:creationId xmlns:a16="http://schemas.microsoft.com/office/drawing/2014/main" id="{78F0C513-8468-BE42-8462-770CA99F0A62}"/>
              </a:ext>
            </a:extLst>
          </p:cNvPr>
          <p:cNvPicPr>
            <a:picLocks noChangeAspect="1"/>
          </p:cNvPicPr>
          <p:nvPr/>
        </p:nvPicPr>
        <p:blipFill>
          <a:blip r:embed="rId6"/>
          <a:stretch>
            <a:fillRect/>
          </a:stretch>
        </p:blipFill>
        <p:spPr>
          <a:xfrm>
            <a:off x="5553269" y="3149520"/>
            <a:ext cx="2152680" cy="1375237"/>
          </a:xfrm>
          <a:prstGeom prst="rect">
            <a:avLst/>
          </a:prstGeom>
        </p:spPr>
      </p:pic>
      <p:pic>
        <p:nvPicPr>
          <p:cNvPr id="15" name="Picture 3" descr="rocksalt">
            <a:extLst>
              <a:ext uri="{FF2B5EF4-FFF2-40B4-BE49-F238E27FC236}">
                <a16:creationId xmlns:a16="http://schemas.microsoft.com/office/drawing/2014/main" id="{3F403BFB-D840-1343-BF2F-250559969F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93298" y="4465935"/>
            <a:ext cx="1534029" cy="1570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8605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7678B92-B245-3848-84B1-E32848A72821}"/>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Crystals form the Core Device Material</a:t>
            </a:r>
          </a:p>
        </p:txBody>
      </p:sp>
      <p:sp>
        <p:nvSpPr>
          <p:cNvPr id="25603" name="Slide Number Placeholder 3">
            <a:extLst>
              <a:ext uri="{FF2B5EF4-FFF2-40B4-BE49-F238E27FC236}">
                <a16:creationId xmlns:a16="http://schemas.microsoft.com/office/drawing/2014/main" id="{3C7F343A-7071-8943-89C1-86144602F5E4}"/>
              </a:ext>
            </a:extLst>
          </p:cNvPr>
          <p:cNvSpPr>
            <a:spLocks noGrp="1"/>
          </p:cNvSpPr>
          <p:nvPr>
            <p:ph type="sldNum" sz="quarter" idx="4294967295"/>
          </p:nvPr>
        </p:nvSpPr>
        <p:spPr>
          <a:xfrm>
            <a:off x="7991475" y="6497638"/>
            <a:ext cx="5334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FE92BF65-8B53-7E46-ACEA-A6138BF7C869}" type="slidenum">
              <a:rPr lang="en-US" altLang="en-US" smtClean="0"/>
              <a:pPr/>
              <a:t>4</a:t>
            </a:fld>
            <a:endParaRPr lang="en-US" altLang="en-US" sz="1000">
              <a:latin typeface="Trebuchet MS" panose="020B0703020202090204" pitchFamily="34" charset="0"/>
            </a:endParaRPr>
          </a:p>
        </p:txBody>
      </p:sp>
      <p:pic>
        <p:nvPicPr>
          <p:cNvPr id="25605" name="Picture 4" descr="BW_FIG2">
            <a:extLst>
              <a:ext uri="{FF2B5EF4-FFF2-40B4-BE49-F238E27FC236}">
                <a16:creationId xmlns:a16="http://schemas.microsoft.com/office/drawing/2014/main" id="{85679D7A-7312-5642-948B-160966D2CD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01789"/>
            <a:ext cx="4038600"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9" name="Rectangle 18">
            <a:extLst>
              <a:ext uri="{FF2B5EF4-FFF2-40B4-BE49-F238E27FC236}">
                <a16:creationId xmlns:a16="http://schemas.microsoft.com/office/drawing/2014/main" id="{80C26966-8DA3-1B45-9BA2-2F507179C453}"/>
              </a:ext>
            </a:extLst>
          </p:cNvPr>
          <p:cNvSpPr>
            <a:spLocks noChangeArrowheads="1"/>
          </p:cNvSpPr>
          <p:nvPr/>
        </p:nvSpPr>
        <p:spPr bwMode="auto">
          <a:xfrm>
            <a:off x="1800225" y="1116013"/>
            <a:ext cx="3976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t>Cross section of a MOSFET</a:t>
            </a:r>
          </a:p>
        </p:txBody>
      </p:sp>
      <p:sp>
        <p:nvSpPr>
          <p:cNvPr id="25610" name="Rectangle 19">
            <a:extLst>
              <a:ext uri="{FF2B5EF4-FFF2-40B4-BE49-F238E27FC236}">
                <a16:creationId xmlns:a16="http://schemas.microsoft.com/office/drawing/2014/main" id="{B86B29A8-41C3-3847-82BD-A7C6E9E34CEC}"/>
              </a:ext>
            </a:extLst>
          </p:cNvPr>
          <p:cNvSpPr>
            <a:spLocks noChangeArrowheads="1"/>
          </p:cNvSpPr>
          <p:nvPr/>
        </p:nvSpPr>
        <p:spPr bwMode="auto">
          <a:xfrm>
            <a:off x="2328903" y="4375088"/>
            <a:ext cx="3025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dirty="0"/>
              <a:t>Device is a perfectly </a:t>
            </a:r>
          </a:p>
          <a:p>
            <a:pPr algn="ctr" eaLnBrk="1" hangingPunct="1"/>
            <a:r>
              <a:rPr lang="en-US" altLang="en-US" dirty="0"/>
              <a:t>arranged crystal</a:t>
            </a:r>
          </a:p>
        </p:txBody>
      </p:sp>
      <p:grpSp>
        <p:nvGrpSpPr>
          <p:cNvPr id="20" name="Group 88">
            <a:extLst>
              <a:ext uri="{FF2B5EF4-FFF2-40B4-BE49-F238E27FC236}">
                <a16:creationId xmlns:a16="http://schemas.microsoft.com/office/drawing/2014/main" id="{E2B72DE8-D6E4-F546-ADEE-D5E05776D59E}"/>
              </a:ext>
            </a:extLst>
          </p:cNvPr>
          <p:cNvGrpSpPr>
            <a:grpSpLocks/>
          </p:cNvGrpSpPr>
          <p:nvPr/>
        </p:nvGrpSpPr>
        <p:grpSpPr bwMode="auto">
          <a:xfrm>
            <a:off x="12470642" y="3548899"/>
            <a:ext cx="1653018" cy="1704221"/>
            <a:chOff x="1009482" y="717753"/>
            <a:chExt cx="2813640" cy="2901747"/>
          </a:xfrm>
        </p:grpSpPr>
        <p:sp>
          <p:nvSpPr>
            <p:cNvPr id="21" name="Rectangle 20">
              <a:extLst>
                <a:ext uri="{FF2B5EF4-FFF2-40B4-BE49-F238E27FC236}">
                  <a16:creationId xmlns:a16="http://schemas.microsoft.com/office/drawing/2014/main" id="{9B99DD03-415E-0641-BDBA-5CFE813A1B4A}"/>
                </a:ext>
              </a:extLst>
            </p:cNvPr>
            <p:cNvSpPr/>
            <p:nvPr/>
          </p:nvSpPr>
          <p:spPr>
            <a:xfrm>
              <a:off x="1371403" y="1447969"/>
              <a:ext cx="1981086" cy="1930923"/>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cxnSp>
          <p:nvCxnSpPr>
            <p:cNvPr id="22" name="Straight Connector 21">
              <a:extLst>
                <a:ext uri="{FF2B5EF4-FFF2-40B4-BE49-F238E27FC236}">
                  <a16:creationId xmlns:a16="http://schemas.microsoft.com/office/drawing/2014/main" id="{DA158267-1D40-9341-92B5-209A5FB1EA5A}"/>
                </a:ext>
              </a:extLst>
            </p:cNvPr>
            <p:cNvCxnSpPr/>
            <p:nvPr/>
          </p:nvCxnSpPr>
          <p:spPr>
            <a:xfrm rot="10800000" flipH="1">
              <a:off x="1371600" y="2425700"/>
              <a:ext cx="1993900" cy="1588"/>
            </a:xfrm>
            <a:prstGeom prst="line">
              <a:avLst/>
            </a:prstGeom>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9C89CF2-A0A7-1F43-9B02-2D5DAB2F5CA0}"/>
                </a:ext>
              </a:extLst>
            </p:cNvPr>
            <p:cNvCxnSpPr/>
            <p:nvPr/>
          </p:nvCxnSpPr>
          <p:spPr>
            <a:xfrm rot="16200000" flipH="1">
              <a:off x="1377950" y="2425700"/>
              <a:ext cx="1981200" cy="1588"/>
            </a:xfrm>
            <a:prstGeom prst="line">
              <a:avLst/>
            </a:prstGeom>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C5FC1CE4-EC44-104B-9D04-401C2A827661}"/>
                </a:ext>
              </a:extLst>
            </p:cNvPr>
            <p:cNvSpPr/>
            <p:nvPr/>
          </p:nvSpPr>
          <p:spPr>
            <a:xfrm>
              <a:off x="1282700" y="12700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5" name="Oval 24">
              <a:extLst>
                <a:ext uri="{FF2B5EF4-FFF2-40B4-BE49-F238E27FC236}">
                  <a16:creationId xmlns:a16="http://schemas.microsoft.com/office/drawing/2014/main" id="{63C454DF-3C82-5A4A-97E1-39961EC0D447}"/>
                </a:ext>
              </a:extLst>
            </p:cNvPr>
            <p:cNvSpPr/>
            <p:nvPr/>
          </p:nvSpPr>
          <p:spPr>
            <a:xfrm>
              <a:off x="2260600" y="21209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6" name="Oval 25">
              <a:extLst>
                <a:ext uri="{FF2B5EF4-FFF2-40B4-BE49-F238E27FC236}">
                  <a16:creationId xmlns:a16="http://schemas.microsoft.com/office/drawing/2014/main" id="{78697896-521B-4649-BCA0-7D77022585DE}"/>
                </a:ext>
              </a:extLst>
            </p:cNvPr>
            <p:cNvSpPr/>
            <p:nvPr/>
          </p:nvSpPr>
          <p:spPr>
            <a:xfrm>
              <a:off x="2247900" y="12192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7" name="Oval 26">
              <a:extLst>
                <a:ext uri="{FF2B5EF4-FFF2-40B4-BE49-F238E27FC236}">
                  <a16:creationId xmlns:a16="http://schemas.microsoft.com/office/drawing/2014/main" id="{5205D833-61ED-5D46-81A2-A5EA24368A26}"/>
                </a:ext>
              </a:extLst>
            </p:cNvPr>
            <p:cNvSpPr/>
            <p:nvPr/>
          </p:nvSpPr>
          <p:spPr>
            <a:xfrm>
              <a:off x="3251200" y="12065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8" name="Oval 27">
              <a:extLst>
                <a:ext uri="{FF2B5EF4-FFF2-40B4-BE49-F238E27FC236}">
                  <a16:creationId xmlns:a16="http://schemas.microsoft.com/office/drawing/2014/main" id="{638C9D44-185C-2841-9FF1-00E2C32FFDFB}"/>
                </a:ext>
              </a:extLst>
            </p:cNvPr>
            <p:cNvSpPr/>
            <p:nvPr/>
          </p:nvSpPr>
          <p:spPr>
            <a:xfrm>
              <a:off x="3263900" y="21590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9" name="Oval 28">
              <a:extLst>
                <a:ext uri="{FF2B5EF4-FFF2-40B4-BE49-F238E27FC236}">
                  <a16:creationId xmlns:a16="http://schemas.microsoft.com/office/drawing/2014/main" id="{2DA83101-5151-054D-BDDA-E10F135D63C5}"/>
                </a:ext>
              </a:extLst>
            </p:cNvPr>
            <p:cNvSpPr/>
            <p:nvPr/>
          </p:nvSpPr>
          <p:spPr>
            <a:xfrm>
              <a:off x="3276600" y="31369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0" name="Oval 29">
              <a:extLst>
                <a:ext uri="{FF2B5EF4-FFF2-40B4-BE49-F238E27FC236}">
                  <a16:creationId xmlns:a16="http://schemas.microsoft.com/office/drawing/2014/main" id="{899AFEC5-EF17-B040-BEB2-8F9CAAC15BBE}"/>
                </a:ext>
              </a:extLst>
            </p:cNvPr>
            <p:cNvSpPr/>
            <p:nvPr/>
          </p:nvSpPr>
          <p:spPr>
            <a:xfrm>
              <a:off x="1282700" y="30734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1" name="Oval 30">
              <a:extLst>
                <a:ext uri="{FF2B5EF4-FFF2-40B4-BE49-F238E27FC236}">
                  <a16:creationId xmlns:a16="http://schemas.microsoft.com/office/drawing/2014/main" id="{6931B360-D8C7-504D-83D9-7C724AF02DBB}"/>
                </a:ext>
              </a:extLst>
            </p:cNvPr>
            <p:cNvSpPr/>
            <p:nvPr/>
          </p:nvSpPr>
          <p:spPr>
            <a:xfrm>
              <a:off x="1295400" y="21844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2" name="Oval 31">
              <a:extLst>
                <a:ext uri="{FF2B5EF4-FFF2-40B4-BE49-F238E27FC236}">
                  <a16:creationId xmlns:a16="http://schemas.microsoft.com/office/drawing/2014/main" id="{038F709E-FDFF-A848-8C6D-B8715656A4A3}"/>
                </a:ext>
              </a:extLst>
            </p:cNvPr>
            <p:cNvSpPr/>
            <p:nvPr/>
          </p:nvSpPr>
          <p:spPr>
            <a:xfrm>
              <a:off x="2260600" y="31115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3" name="TextBox 32">
              <a:extLst>
                <a:ext uri="{FF2B5EF4-FFF2-40B4-BE49-F238E27FC236}">
                  <a16:creationId xmlns:a16="http://schemas.microsoft.com/office/drawing/2014/main" id="{EF231A5F-0E76-4146-9A0A-6C556B40F8E0}"/>
                </a:ext>
              </a:extLst>
            </p:cNvPr>
            <p:cNvSpPr txBox="1"/>
            <p:nvPr/>
          </p:nvSpPr>
          <p:spPr>
            <a:xfrm>
              <a:off x="1009482" y="717753"/>
              <a:ext cx="2813640" cy="681260"/>
            </a:xfrm>
            <a:prstGeom prst="rect">
              <a:avLst/>
            </a:prstGeom>
            <a:noFill/>
          </p:spPr>
          <p:txBody>
            <a:bodyPr wrap="none">
              <a:spAutoFit/>
            </a:bodyPr>
            <a:lstStyle/>
            <a:p>
              <a:pPr algn="ctr" eaLnBrk="0" hangingPunct="0">
                <a:defRPr/>
              </a:pPr>
              <a:r>
                <a:rPr lang="en-US" sz="2000" dirty="0">
                  <a:solidFill>
                    <a:srgbClr val="FF0000"/>
                  </a:solidFill>
                  <a:latin typeface="+mn-lt"/>
                </a:rPr>
                <a:t>solid crystals</a:t>
              </a:r>
            </a:p>
          </p:txBody>
        </p:sp>
      </p:grpSp>
      <p:sp>
        <p:nvSpPr>
          <p:cNvPr id="34" name="Rectangle 133">
            <a:extLst>
              <a:ext uri="{FF2B5EF4-FFF2-40B4-BE49-F238E27FC236}">
                <a16:creationId xmlns:a16="http://schemas.microsoft.com/office/drawing/2014/main" id="{BD7C7DBF-789D-6948-A84E-8AD1CD256159}"/>
              </a:ext>
            </a:extLst>
          </p:cNvPr>
          <p:cNvSpPr>
            <a:spLocks noChangeArrowheads="1"/>
          </p:cNvSpPr>
          <p:nvPr/>
        </p:nvSpPr>
        <p:spPr bwMode="auto">
          <a:xfrm>
            <a:off x="12309319" y="5245996"/>
            <a:ext cx="18822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600" dirty="0">
                <a:solidFill>
                  <a:srgbClr val="FF0000"/>
                </a:solidFill>
              </a:rPr>
              <a:t>specific position</a:t>
            </a:r>
          </a:p>
          <a:p>
            <a:pPr algn="ctr" eaLnBrk="1" hangingPunct="1"/>
            <a:r>
              <a:rPr lang="en-US" altLang="en-US" sz="1600" dirty="0">
                <a:solidFill>
                  <a:srgbClr val="FF0000"/>
                </a:solidFill>
              </a:rPr>
              <a:t>specific orientation</a:t>
            </a:r>
          </a:p>
        </p:txBody>
      </p:sp>
      <p:grpSp>
        <p:nvGrpSpPr>
          <p:cNvPr id="35" name="Group 9">
            <a:extLst>
              <a:ext uri="{FF2B5EF4-FFF2-40B4-BE49-F238E27FC236}">
                <a16:creationId xmlns:a16="http://schemas.microsoft.com/office/drawing/2014/main" id="{85FCCF31-D830-3E44-AE7C-E24CAE13AD66}"/>
              </a:ext>
            </a:extLst>
          </p:cNvPr>
          <p:cNvGrpSpPr>
            <a:grpSpLocks/>
          </p:cNvGrpSpPr>
          <p:nvPr/>
        </p:nvGrpSpPr>
        <p:grpSpPr bwMode="auto">
          <a:xfrm>
            <a:off x="4657726" y="3754439"/>
            <a:ext cx="4049713" cy="1425575"/>
            <a:chOff x="1968" y="2784"/>
            <a:chExt cx="2551" cy="898"/>
          </a:xfrm>
        </p:grpSpPr>
        <p:pic>
          <p:nvPicPr>
            <p:cNvPr id="36" name="Picture 10">
              <a:extLst>
                <a:ext uri="{FF2B5EF4-FFF2-40B4-BE49-F238E27FC236}">
                  <a16:creationId xmlns:a16="http://schemas.microsoft.com/office/drawing/2014/main" id="{59EC5F25-73F9-DA4A-8D14-C535AD3266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2" y="2784"/>
              <a:ext cx="912" cy="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 Box 11">
              <a:extLst>
                <a:ext uri="{FF2B5EF4-FFF2-40B4-BE49-F238E27FC236}">
                  <a16:creationId xmlns:a16="http://schemas.microsoft.com/office/drawing/2014/main" id="{C7E997A3-11E8-5B4A-8392-869DC45ED2F2}"/>
                </a:ext>
              </a:extLst>
            </p:cNvPr>
            <p:cNvSpPr txBox="1">
              <a:spLocks noChangeArrowheads="1"/>
            </p:cNvSpPr>
            <p:nvPr/>
          </p:nvSpPr>
          <p:spPr bwMode="auto">
            <a:xfrm>
              <a:off x="3647" y="2797"/>
              <a:ext cx="872" cy="252"/>
            </a:xfrm>
            <a:prstGeom prst="rect">
              <a:avLst/>
            </a:prstGeom>
            <a:noFill/>
            <a:ln w="9525">
              <a:noFill/>
              <a:miter lim="800000"/>
              <a:headEnd/>
              <a:tailEnd/>
            </a:ln>
            <a:effectLst/>
          </p:spPr>
          <p:txBody>
            <a:bodyPr wrap="none">
              <a:spAutoFit/>
            </a:bodyPr>
            <a:lstStyle/>
            <a:p>
              <a:pPr>
                <a:defRPr/>
              </a:pPr>
              <a:r>
                <a:rPr lang="en-US" sz="2000" dirty="0">
                  <a:latin typeface="+mn-lt"/>
                </a:rPr>
                <a:t>Crystalline</a:t>
              </a:r>
            </a:p>
          </p:txBody>
        </p:sp>
        <p:sp>
          <p:nvSpPr>
            <p:cNvPr id="38" name="Line 12">
              <a:extLst>
                <a:ext uri="{FF2B5EF4-FFF2-40B4-BE49-F238E27FC236}">
                  <a16:creationId xmlns:a16="http://schemas.microsoft.com/office/drawing/2014/main" id="{F8B06168-52E9-FB45-BCF6-2239A57C5946}"/>
                </a:ext>
              </a:extLst>
            </p:cNvPr>
            <p:cNvSpPr>
              <a:spLocks noChangeShapeType="1"/>
            </p:cNvSpPr>
            <p:nvPr/>
          </p:nvSpPr>
          <p:spPr bwMode="auto">
            <a:xfrm>
              <a:off x="1968" y="3024"/>
              <a:ext cx="768" cy="288"/>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39" name="Group 5">
            <a:extLst>
              <a:ext uri="{FF2B5EF4-FFF2-40B4-BE49-F238E27FC236}">
                <a16:creationId xmlns:a16="http://schemas.microsoft.com/office/drawing/2014/main" id="{35407B54-46B4-5F4F-8E49-59FC19887382}"/>
              </a:ext>
            </a:extLst>
          </p:cNvPr>
          <p:cNvGrpSpPr>
            <a:grpSpLocks/>
          </p:cNvGrpSpPr>
          <p:nvPr/>
        </p:nvGrpSpPr>
        <p:grpSpPr bwMode="auto">
          <a:xfrm>
            <a:off x="4724401" y="846138"/>
            <a:ext cx="4213225" cy="1403350"/>
            <a:chOff x="2016" y="556"/>
            <a:chExt cx="2654" cy="884"/>
          </a:xfrm>
        </p:grpSpPr>
        <p:pic>
          <p:nvPicPr>
            <p:cNvPr id="40" name="Picture 6">
              <a:extLst>
                <a:ext uri="{FF2B5EF4-FFF2-40B4-BE49-F238E27FC236}">
                  <a16:creationId xmlns:a16="http://schemas.microsoft.com/office/drawing/2014/main" id="{CDEE386D-70B4-DE40-A37D-C59E81B097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 y="556"/>
              <a:ext cx="912" cy="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 Box 7">
              <a:extLst>
                <a:ext uri="{FF2B5EF4-FFF2-40B4-BE49-F238E27FC236}">
                  <a16:creationId xmlns:a16="http://schemas.microsoft.com/office/drawing/2014/main" id="{EA258A53-8251-A049-9674-4C9ECFC5BC68}"/>
                </a:ext>
              </a:extLst>
            </p:cNvPr>
            <p:cNvSpPr txBox="1">
              <a:spLocks noChangeArrowheads="1"/>
            </p:cNvSpPr>
            <p:nvPr/>
          </p:nvSpPr>
          <p:spPr bwMode="auto">
            <a:xfrm>
              <a:off x="3477" y="586"/>
              <a:ext cx="1193" cy="446"/>
            </a:xfrm>
            <a:prstGeom prst="rect">
              <a:avLst/>
            </a:prstGeom>
            <a:noFill/>
            <a:ln w="9525">
              <a:noFill/>
              <a:miter lim="800000"/>
              <a:headEnd/>
              <a:tailEnd/>
            </a:ln>
            <a:effectLst/>
          </p:spPr>
          <p:txBody>
            <a:bodyPr>
              <a:spAutoFit/>
            </a:bodyPr>
            <a:lstStyle/>
            <a:p>
              <a:pPr algn="ctr">
                <a:defRPr/>
              </a:pPr>
              <a:r>
                <a:rPr lang="en-US" sz="2000" dirty="0">
                  <a:latin typeface="+mn-lt"/>
                </a:rPr>
                <a:t>Poly-Crystalline</a:t>
              </a:r>
            </a:p>
          </p:txBody>
        </p:sp>
        <p:sp>
          <p:nvSpPr>
            <p:cNvPr id="42" name="Line 8">
              <a:extLst>
                <a:ext uri="{FF2B5EF4-FFF2-40B4-BE49-F238E27FC236}">
                  <a16:creationId xmlns:a16="http://schemas.microsoft.com/office/drawing/2014/main" id="{480E90CE-9C0D-B54E-8813-FFE11BB621DB}"/>
                </a:ext>
              </a:extLst>
            </p:cNvPr>
            <p:cNvSpPr>
              <a:spLocks noChangeShapeType="1"/>
            </p:cNvSpPr>
            <p:nvPr/>
          </p:nvSpPr>
          <p:spPr bwMode="auto">
            <a:xfrm flipV="1">
              <a:off x="2016" y="1008"/>
              <a:ext cx="720" cy="336"/>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44" name="Group 13">
            <a:extLst>
              <a:ext uri="{FF2B5EF4-FFF2-40B4-BE49-F238E27FC236}">
                <a16:creationId xmlns:a16="http://schemas.microsoft.com/office/drawing/2014/main" id="{01BD95DD-BD6D-EE40-A691-87F23E7E0EBF}"/>
              </a:ext>
            </a:extLst>
          </p:cNvPr>
          <p:cNvGrpSpPr>
            <a:grpSpLocks/>
          </p:cNvGrpSpPr>
          <p:nvPr/>
        </p:nvGrpSpPr>
        <p:grpSpPr bwMode="auto">
          <a:xfrm>
            <a:off x="5638800" y="2200275"/>
            <a:ext cx="3067050" cy="1558924"/>
            <a:chOff x="2592" y="1607"/>
            <a:chExt cx="1932" cy="982"/>
          </a:xfrm>
        </p:grpSpPr>
        <p:pic>
          <p:nvPicPr>
            <p:cNvPr id="45" name="Picture 14">
              <a:extLst>
                <a:ext uri="{FF2B5EF4-FFF2-40B4-BE49-F238E27FC236}">
                  <a16:creationId xmlns:a16="http://schemas.microsoft.com/office/drawing/2014/main" id="{68E3FFE8-3058-E64F-B6CD-1A26368856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8" y="1632"/>
              <a:ext cx="1056" cy="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ext Box 15">
              <a:extLst>
                <a:ext uri="{FF2B5EF4-FFF2-40B4-BE49-F238E27FC236}">
                  <a16:creationId xmlns:a16="http://schemas.microsoft.com/office/drawing/2014/main" id="{47E59E5A-1DC8-D049-8374-27EFFDED670C}"/>
                </a:ext>
              </a:extLst>
            </p:cNvPr>
            <p:cNvSpPr txBox="1">
              <a:spLocks noChangeArrowheads="1"/>
            </p:cNvSpPr>
            <p:nvPr/>
          </p:nvSpPr>
          <p:spPr bwMode="auto">
            <a:xfrm>
              <a:off x="3582" y="1607"/>
              <a:ext cx="942" cy="446"/>
            </a:xfrm>
            <a:prstGeom prst="rect">
              <a:avLst/>
            </a:prstGeom>
            <a:noFill/>
            <a:ln w="9525">
              <a:noFill/>
              <a:miter lim="800000"/>
              <a:headEnd/>
              <a:tailEnd/>
            </a:ln>
            <a:effectLst/>
          </p:spPr>
          <p:txBody>
            <a:bodyPr wrap="none">
              <a:spAutoFit/>
            </a:bodyPr>
            <a:lstStyle/>
            <a:p>
              <a:pPr algn="ctr">
                <a:defRPr/>
              </a:pPr>
              <a:r>
                <a:rPr lang="en-US" sz="2000" dirty="0">
                  <a:latin typeface="+mn-lt"/>
                </a:rPr>
                <a:t>Amorphous</a:t>
              </a:r>
            </a:p>
            <a:p>
              <a:pPr algn="ctr">
                <a:defRPr/>
              </a:pPr>
              <a:r>
                <a:rPr lang="en-US" sz="2000" dirty="0">
                  <a:latin typeface="+mn-lt"/>
                </a:rPr>
                <a:t>Oxides</a:t>
              </a:r>
            </a:p>
          </p:txBody>
        </p:sp>
        <p:sp>
          <p:nvSpPr>
            <p:cNvPr id="47" name="Line 16">
              <a:extLst>
                <a:ext uri="{FF2B5EF4-FFF2-40B4-BE49-F238E27FC236}">
                  <a16:creationId xmlns:a16="http://schemas.microsoft.com/office/drawing/2014/main" id="{8AA1D54D-BD08-B648-8AD1-3E0E44D75CA8}"/>
                </a:ext>
              </a:extLst>
            </p:cNvPr>
            <p:cNvSpPr>
              <a:spLocks noChangeShapeType="1"/>
            </p:cNvSpPr>
            <p:nvPr/>
          </p:nvSpPr>
          <p:spPr bwMode="auto">
            <a:xfrm>
              <a:off x="2592" y="2160"/>
              <a:ext cx="144" cy="0"/>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sp>
        <p:nvSpPr>
          <p:cNvPr id="43" name="Text Box 11">
            <a:extLst>
              <a:ext uri="{FF2B5EF4-FFF2-40B4-BE49-F238E27FC236}">
                <a16:creationId xmlns:a16="http://schemas.microsoft.com/office/drawing/2014/main" id="{FEABB59C-E9B2-2F4C-AE06-62CD44E5DDE0}"/>
              </a:ext>
            </a:extLst>
          </p:cNvPr>
          <p:cNvSpPr txBox="1">
            <a:spLocks noChangeArrowheads="1"/>
          </p:cNvSpPr>
          <p:nvPr/>
        </p:nvSpPr>
        <p:spPr bwMode="auto">
          <a:xfrm>
            <a:off x="8270519" y="4135438"/>
            <a:ext cx="2395676" cy="707886"/>
          </a:xfrm>
          <a:prstGeom prst="rect">
            <a:avLst/>
          </a:prstGeom>
          <a:noFill/>
          <a:ln w="9525">
            <a:noFill/>
            <a:miter lim="800000"/>
            <a:headEnd/>
            <a:tailEnd/>
          </a:ln>
          <a:effectLst/>
        </p:spPr>
        <p:txBody>
          <a:bodyPr wrap="square">
            <a:spAutoFit/>
          </a:bodyPr>
          <a:lstStyle/>
          <a:p>
            <a:pPr algn="ctr">
              <a:defRPr/>
            </a:pPr>
            <a:r>
              <a:rPr lang="en-US" sz="2000" dirty="0">
                <a:latin typeface="+mn-lt"/>
              </a:rPr>
              <a:t>Highly conductive</a:t>
            </a:r>
          </a:p>
          <a:p>
            <a:pPr algn="ctr">
              <a:defRPr/>
            </a:pPr>
            <a:r>
              <a:rPr lang="en-US" sz="2000" dirty="0">
                <a:latin typeface="+mn-lt"/>
              </a:rPr>
              <a:t>Electron transport</a:t>
            </a:r>
          </a:p>
        </p:txBody>
      </p:sp>
      <p:sp>
        <p:nvSpPr>
          <p:cNvPr id="48" name="Text Box 11">
            <a:extLst>
              <a:ext uri="{FF2B5EF4-FFF2-40B4-BE49-F238E27FC236}">
                <a16:creationId xmlns:a16="http://schemas.microsoft.com/office/drawing/2014/main" id="{1BF6CF49-50AC-3743-830D-202C339FCBB2}"/>
              </a:ext>
            </a:extLst>
          </p:cNvPr>
          <p:cNvSpPr txBox="1">
            <a:spLocks noChangeArrowheads="1"/>
          </p:cNvSpPr>
          <p:nvPr/>
        </p:nvSpPr>
        <p:spPr bwMode="auto">
          <a:xfrm>
            <a:off x="8271571" y="1278321"/>
            <a:ext cx="2393572" cy="1015663"/>
          </a:xfrm>
          <a:prstGeom prst="rect">
            <a:avLst/>
          </a:prstGeom>
          <a:noFill/>
          <a:ln w="9525">
            <a:noFill/>
            <a:miter lim="800000"/>
            <a:headEnd/>
            <a:tailEnd/>
          </a:ln>
          <a:effectLst/>
        </p:spPr>
        <p:txBody>
          <a:bodyPr wrap="square">
            <a:spAutoFit/>
          </a:bodyPr>
          <a:lstStyle/>
          <a:p>
            <a:pPr algn="ctr">
              <a:defRPr/>
            </a:pPr>
            <a:r>
              <a:rPr lang="en-US" sz="2000" dirty="0">
                <a:latin typeface="+mn-lt"/>
              </a:rPr>
              <a:t>Conductive</a:t>
            </a:r>
          </a:p>
          <a:p>
            <a:pPr algn="ctr">
              <a:defRPr/>
            </a:pPr>
            <a:r>
              <a:rPr lang="en-US" sz="2000" dirty="0">
                <a:latin typeface="+mn-lt"/>
              </a:rPr>
              <a:t>Electron transport</a:t>
            </a:r>
          </a:p>
          <a:p>
            <a:pPr algn="ctr">
              <a:defRPr/>
            </a:pPr>
            <a:r>
              <a:rPr lang="en-US" sz="2000" dirty="0">
                <a:latin typeface="+mn-lt"/>
              </a:rPr>
              <a:t>Hold charge</a:t>
            </a:r>
          </a:p>
        </p:txBody>
      </p:sp>
      <p:sp>
        <p:nvSpPr>
          <p:cNvPr id="49" name="Text Box 11">
            <a:extLst>
              <a:ext uri="{FF2B5EF4-FFF2-40B4-BE49-F238E27FC236}">
                <a16:creationId xmlns:a16="http://schemas.microsoft.com/office/drawing/2014/main" id="{E57AC481-91FF-FA49-8F9E-4B05743E586C}"/>
              </a:ext>
            </a:extLst>
          </p:cNvPr>
          <p:cNvSpPr txBox="1">
            <a:spLocks noChangeArrowheads="1"/>
          </p:cNvSpPr>
          <p:nvPr/>
        </p:nvSpPr>
        <p:spPr bwMode="auto">
          <a:xfrm>
            <a:off x="8270519" y="2700837"/>
            <a:ext cx="2395676" cy="707886"/>
          </a:xfrm>
          <a:prstGeom prst="rect">
            <a:avLst/>
          </a:prstGeom>
          <a:noFill/>
          <a:ln w="9525">
            <a:noFill/>
            <a:miter lim="800000"/>
            <a:headEnd/>
            <a:tailEnd/>
          </a:ln>
          <a:effectLst/>
        </p:spPr>
        <p:txBody>
          <a:bodyPr wrap="square">
            <a:spAutoFit/>
          </a:bodyPr>
          <a:lstStyle/>
          <a:p>
            <a:pPr algn="ctr">
              <a:defRPr/>
            </a:pPr>
            <a:r>
              <a:rPr lang="en-US" sz="2000" dirty="0">
                <a:latin typeface="+mn-lt"/>
              </a:rPr>
              <a:t>Non-Conductive</a:t>
            </a:r>
          </a:p>
          <a:p>
            <a:pPr algn="ctr">
              <a:defRPr/>
            </a:pPr>
            <a:r>
              <a:rPr lang="en-US" sz="2000" dirty="0">
                <a:latin typeface="+mn-lt"/>
              </a:rPr>
              <a:t>“NO” transport</a:t>
            </a:r>
          </a:p>
        </p:txBody>
      </p:sp>
      <p:sp>
        <p:nvSpPr>
          <p:cNvPr id="4" name="Rectangle 3">
            <a:extLst>
              <a:ext uri="{FF2B5EF4-FFF2-40B4-BE49-F238E27FC236}">
                <a16:creationId xmlns:a16="http://schemas.microsoft.com/office/drawing/2014/main" id="{68770790-7A85-3D48-B628-21B7927442B4}"/>
              </a:ext>
            </a:extLst>
          </p:cNvPr>
          <p:cNvSpPr/>
          <p:nvPr/>
        </p:nvSpPr>
        <p:spPr>
          <a:xfrm>
            <a:off x="3407995" y="2789238"/>
            <a:ext cx="2419171" cy="385762"/>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Dielectric</a:t>
            </a:r>
          </a:p>
        </p:txBody>
      </p:sp>
      <p:sp>
        <p:nvSpPr>
          <p:cNvPr id="50" name="Rectangle 49">
            <a:extLst>
              <a:ext uri="{FF2B5EF4-FFF2-40B4-BE49-F238E27FC236}">
                <a16:creationId xmlns:a16="http://schemas.microsoft.com/office/drawing/2014/main" id="{9657CB1A-D8A7-DF4E-92C0-D2CF7E74C1A7}"/>
              </a:ext>
            </a:extLst>
          </p:cNvPr>
          <p:cNvSpPr/>
          <p:nvPr/>
        </p:nvSpPr>
        <p:spPr>
          <a:xfrm>
            <a:off x="3407993" y="3165545"/>
            <a:ext cx="2423160" cy="118872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Semiconductor</a:t>
            </a:r>
          </a:p>
        </p:txBody>
      </p:sp>
      <p:sp>
        <p:nvSpPr>
          <p:cNvPr id="51" name="Rectangle 50">
            <a:extLst>
              <a:ext uri="{FF2B5EF4-FFF2-40B4-BE49-F238E27FC236}">
                <a16:creationId xmlns:a16="http://schemas.microsoft.com/office/drawing/2014/main" id="{4BD03D0B-DAE9-5A4F-81B1-D68C6B035911}"/>
              </a:ext>
            </a:extLst>
          </p:cNvPr>
          <p:cNvSpPr/>
          <p:nvPr/>
        </p:nvSpPr>
        <p:spPr>
          <a:xfrm>
            <a:off x="3407995" y="1716088"/>
            <a:ext cx="2419171" cy="1073149"/>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Conductor</a:t>
            </a:r>
          </a:p>
          <a:p>
            <a:pPr algn="ctr"/>
            <a:r>
              <a:rPr lang="en-US" dirty="0"/>
              <a:t>Poly-Si / metal</a:t>
            </a:r>
          </a:p>
        </p:txBody>
      </p:sp>
      <p:sp>
        <p:nvSpPr>
          <p:cNvPr id="53" name="Rectangle 52">
            <a:extLst>
              <a:ext uri="{FF2B5EF4-FFF2-40B4-BE49-F238E27FC236}">
                <a16:creationId xmlns:a16="http://schemas.microsoft.com/office/drawing/2014/main" id="{9B75D41A-72FC-0E40-A677-56B149200130}"/>
              </a:ext>
            </a:extLst>
          </p:cNvPr>
          <p:cNvSpPr/>
          <p:nvPr/>
        </p:nvSpPr>
        <p:spPr>
          <a:xfrm rot="16200000">
            <a:off x="2457253" y="2233337"/>
            <a:ext cx="1458726" cy="424586"/>
          </a:xfrm>
          <a:prstGeom prst="rect">
            <a:avLst/>
          </a:prstGeom>
          <a:gradFill flip="none" rotWithShape="1">
            <a:gsLst>
              <a:gs pos="0">
                <a:schemeClr val="accent4">
                  <a:lumMod val="67000"/>
                </a:schemeClr>
              </a:gs>
              <a:gs pos="8000">
                <a:schemeClr val="accent4">
                  <a:lumMod val="97000"/>
                  <a:lumOff val="3000"/>
                </a:schemeClr>
              </a:gs>
              <a:gs pos="100000">
                <a:schemeClr val="bg2">
                  <a:lumMod val="20000"/>
                  <a:lumOff val="80000"/>
                </a:schemeClr>
              </a:gs>
            </a:gsLst>
            <a:lin ang="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Gate</a:t>
            </a:r>
          </a:p>
        </p:txBody>
      </p:sp>
      <p:sp>
        <p:nvSpPr>
          <p:cNvPr id="54" name="Rectangle 53">
            <a:extLst>
              <a:ext uri="{FF2B5EF4-FFF2-40B4-BE49-F238E27FC236}">
                <a16:creationId xmlns:a16="http://schemas.microsoft.com/office/drawing/2014/main" id="{98FF3A37-0310-434D-82F6-C8C6916B9382}"/>
              </a:ext>
            </a:extLst>
          </p:cNvPr>
          <p:cNvSpPr/>
          <p:nvPr/>
        </p:nvSpPr>
        <p:spPr>
          <a:xfrm rot="16200000">
            <a:off x="2601341" y="3551033"/>
            <a:ext cx="1188720" cy="424585"/>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Device</a:t>
            </a:r>
          </a:p>
        </p:txBody>
      </p:sp>
      <p:sp>
        <p:nvSpPr>
          <p:cNvPr id="56" name="Rectangle 55">
            <a:extLst>
              <a:ext uri="{FF2B5EF4-FFF2-40B4-BE49-F238E27FC236}">
                <a16:creationId xmlns:a16="http://schemas.microsoft.com/office/drawing/2014/main" id="{FD7B40B8-453C-8445-824B-4772273EE77E}"/>
              </a:ext>
            </a:extLst>
          </p:cNvPr>
          <p:cNvSpPr/>
          <p:nvPr/>
        </p:nvSpPr>
        <p:spPr>
          <a:xfrm>
            <a:off x="1522195" y="6352719"/>
            <a:ext cx="9144000" cy="49432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Text Box 4">
            <a:extLst>
              <a:ext uri="{FF2B5EF4-FFF2-40B4-BE49-F238E27FC236}">
                <a16:creationId xmlns:a16="http://schemas.microsoft.com/office/drawing/2014/main" id="{21E8763E-E1DC-A547-8A1A-71CAC55489D2}"/>
              </a:ext>
            </a:extLst>
          </p:cNvPr>
          <p:cNvSpPr txBox="1">
            <a:spLocks noChangeArrowheads="1"/>
          </p:cNvSpPr>
          <p:nvPr/>
        </p:nvSpPr>
        <p:spPr bwMode="auto">
          <a:xfrm>
            <a:off x="1524001" y="5195630"/>
            <a:ext cx="9141143" cy="1015663"/>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eaLnBrk="1" hangingPunct="1">
              <a:buFont typeface="Arial" panose="020B0604020202020204" pitchFamily="34" charset="0"/>
              <a:buChar char="•"/>
            </a:pPr>
            <a:r>
              <a:rPr lang="en-US" altLang="en-US" sz="2000" dirty="0">
                <a:latin typeface="Comic Sans MS" panose="030F0902030302020204" pitchFamily="66" charset="0"/>
              </a:rPr>
              <a:t>Modern solid state devices use all forms these forms of materials</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Focus on Crystals first – start with 1D =&gt; 2D =&gt; 3D</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Transfer concepts of electronic behavior in crystals to other materials</a:t>
            </a:r>
          </a:p>
        </p:txBody>
      </p:sp>
      <p:pic>
        <p:nvPicPr>
          <p:cNvPr id="55" name="Picture 2">
            <a:extLst>
              <a:ext uri="{FF2B5EF4-FFF2-40B4-BE49-F238E27FC236}">
                <a16:creationId xmlns:a16="http://schemas.microsoft.com/office/drawing/2014/main" id="{5ED2E41E-1427-AC49-9BA4-3A0611D5C8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6088" y="6226887"/>
            <a:ext cx="60674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54505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 with a Basis</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055942" y="6130875"/>
          <a:ext cx="3176587" cy="758825"/>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5942" y="6130875"/>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76425" y="5008831"/>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76425" y="4594674"/>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76425" y="5394061"/>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7888328" y="795459"/>
            <a:ext cx="2739462" cy="1145271"/>
            <a:chOff x="3327" y="1296"/>
            <a:chExt cx="2325"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1249"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7944879" y="2003814"/>
            <a:ext cx="2549591" cy="1348377"/>
            <a:chOff x="3381" y="2473"/>
            <a:chExt cx="213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1087" cy="437"/>
            </a:xfrm>
            <a:prstGeom prst="rect">
              <a:avLst/>
            </a:prstGeom>
            <a:noFill/>
            <a:ln w="9525">
              <a:noFill/>
              <a:miter lim="800000"/>
              <a:headEnd/>
              <a:tailEnd/>
            </a:ln>
            <a:effectLst/>
          </p:spPr>
          <p:txBody>
            <a:bodyPr wrap="none">
              <a:spAutoFit/>
            </a:bodyPr>
            <a:lstStyle/>
            <a:p>
              <a:pPr algn="ctr">
                <a:defRPr/>
              </a:pPr>
              <a:r>
                <a:rPr lang="en-US" sz="1400" dirty="0" err="1">
                  <a:latin typeface="+mn-lt"/>
                </a:rPr>
                <a:t>Bravais</a:t>
              </a:r>
              <a:r>
                <a:rPr lang="en-US" sz="1400" dirty="0">
                  <a:latin typeface="+mn-lt"/>
                </a:rPr>
                <a:t> lattice</a:t>
              </a:r>
            </a:p>
            <a:p>
              <a:pPr algn="ctr">
                <a:defRPr/>
              </a:pPr>
              <a:r>
                <a:rPr lang="en-US" sz="14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3459635" y="1111805"/>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3894739" y="1304881"/>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3462355" y="1503396"/>
            <a:ext cx="600986" cy="394312"/>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3029971" y="1313040"/>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3892019" y="916008"/>
            <a:ext cx="600986" cy="391593"/>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600"/>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3717732" y="531213"/>
            <a:ext cx="184731" cy="338554"/>
          </a:xfrm>
          <a:prstGeom prst="rect">
            <a:avLst/>
          </a:prstGeom>
          <a:noFill/>
          <a:ln w="9525">
            <a:noFill/>
            <a:miter lim="800000"/>
            <a:headEnd/>
            <a:tailEnd/>
          </a:ln>
          <a:effectLst/>
        </p:spPr>
        <p:txBody>
          <a:bodyPr wrap="none">
            <a:spAutoFit/>
          </a:bodyPr>
          <a:lstStyle/>
          <a:p>
            <a:pPr algn="ctr">
              <a:defRPr/>
            </a:pPr>
            <a:endParaRPr lang="en-US" sz="1600" dirty="0">
              <a:solidFill>
                <a:srgbClr val="C00000"/>
              </a:solidFill>
              <a:latin typeface="+mn-lt"/>
            </a:endParaRP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3592887" y="1470764"/>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4017112" y="127496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4017112" y="166656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3853949" y="1470764"/>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3429723" y="1666561"/>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3853949" y="1079172"/>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4278174" y="127496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3592887" y="1079172"/>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3429723" y="1274968"/>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3168661" y="1274968"/>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3853949" y="1862357"/>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3592887" y="1862357"/>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3168661" y="1666561"/>
            <a:ext cx="65265" cy="65265"/>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4305368" y="1644806"/>
            <a:ext cx="65265" cy="65265"/>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600"/>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3415107" y="912268"/>
            <a:ext cx="201235" cy="19783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3897458" y="1911305"/>
            <a:ext cx="79542" cy="81582"/>
          </a:xfrm>
          <a:prstGeom prst="line">
            <a:avLst/>
          </a:prstGeom>
        </p:spPr>
        <p:style>
          <a:lnRef idx="1">
            <a:schemeClr val="accent1"/>
          </a:lnRef>
          <a:fillRef idx="0">
            <a:schemeClr val="accent1"/>
          </a:fillRef>
          <a:effectRef idx="0">
            <a:schemeClr val="accent1"/>
          </a:effectRef>
          <a:fontRef idx="minor">
            <a:schemeClr val="tx1"/>
          </a:fontRef>
        </p:style>
      </p:cxn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3833" y="2088760"/>
            <a:ext cx="1647721" cy="120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BDFA85D9-A7CA-924F-B0B9-FD7D3F299424}"/>
              </a:ext>
            </a:extLst>
          </p:cNvPr>
          <p:cNvGrpSpPr/>
          <p:nvPr/>
        </p:nvGrpSpPr>
        <p:grpSpPr>
          <a:xfrm>
            <a:off x="-4951234" y="827336"/>
            <a:ext cx="4886325" cy="3581400"/>
            <a:chOff x="78615" y="961345"/>
            <a:chExt cx="4886325" cy="3581400"/>
          </a:xfrm>
        </p:grpSpPr>
        <p:pic>
          <p:nvPicPr>
            <p:cNvPr id="154" name="Picture 4">
              <a:extLst>
                <a:ext uri="{FF2B5EF4-FFF2-40B4-BE49-F238E27FC236}">
                  <a16:creationId xmlns:a16="http://schemas.microsoft.com/office/drawing/2014/main" id="{7182E165-6EFF-4D4E-9294-4A7D10F370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0815" y="961345"/>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8" name="Picture 8">
              <a:extLst>
                <a:ext uri="{FF2B5EF4-FFF2-40B4-BE49-F238E27FC236}">
                  <a16:creationId xmlns:a16="http://schemas.microsoft.com/office/drawing/2014/main" id="{805DDE3F-A976-8D43-8648-B236D1EBE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15" y="970870"/>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9" name="Rectangle 9">
              <a:extLst>
                <a:ext uri="{FF2B5EF4-FFF2-40B4-BE49-F238E27FC236}">
                  <a16:creationId xmlns:a16="http://schemas.microsoft.com/office/drawing/2014/main" id="{073FF20A-2D01-6843-88C9-118DBA1493FB}"/>
                </a:ext>
              </a:extLst>
            </p:cNvPr>
            <p:cNvSpPr>
              <a:spLocks noChangeArrowheads="1"/>
            </p:cNvSpPr>
            <p:nvPr/>
          </p:nvSpPr>
          <p:spPr bwMode="auto">
            <a:xfrm>
              <a:off x="993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0" name="Freeform 10">
              <a:extLst>
                <a:ext uri="{FF2B5EF4-FFF2-40B4-BE49-F238E27FC236}">
                  <a16:creationId xmlns:a16="http://schemas.microsoft.com/office/drawing/2014/main" id="{27B45D4E-AE7C-8C4E-94A9-7DD36E380B49}"/>
                </a:ext>
              </a:extLst>
            </p:cNvPr>
            <p:cNvSpPr>
              <a:spLocks/>
            </p:cNvSpPr>
            <p:nvPr/>
          </p:nvSpPr>
          <p:spPr bwMode="auto">
            <a:xfrm>
              <a:off x="1916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1" name="Rectangle 11">
              <a:extLst>
                <a:ext uri="{FF2B5EF4-FFF2-40B4-BE49-F238E27FC236}">
                  <a16:creationId xmlns:a16="http://schemas.microsoft.com/office/drawing/2014/main" id="{C7D446A8-4930-8E48-97EB-5FACF583AA4B}"/>
                </a:ext>
              </a:extLst>
            </p:cNvPr>
            <p:cNvSpPr>
              <a:spLocks noChangeArrowheads="1"/>
            </p:cNvSpPr>
            <p:nvPr/>
          </p:nvSpPr>
          <p:spPr bwMode="auto">
            <a:xfrm>
              <a:off x="731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2" name="Group 12">
              <a:extLst>
                <a:ext uri="{FF2B5EF4-FFF2-40B4-BE49-F238E27FC236}">
                  <a16:creationId xmlns:a16="http://schemas.microsoft.com/office/drawing/2014/main" id="{95B6CD2C-937A-514A-950F-FF242D37E3C4}"/>
                </a:ext>
              </a:extLst>
            </p:cNvPr>
            <p:cNvGrpSpPr>
              <a:grpSpLocks/>
            </p:cNvGrpSpPr>
            <p:nvPr/>
          </p:nvGrpSpPr>
          <p:grpSpPr bwMode="auto">
            <a:xfrm>
              <a:off x="1469265" y="3209245"/>
              <a:ext cx="933450" cy="771525"/>
              <a:chOff x="1974" y="2040"/>
              <a:chExt cx="588" cy="486"/>
            </a:xfrm>
          </p:grpSpPr>
          <p:sp>
            <p:nvSpPr>
              <p:cNvPr id="163" name="Rectangle 13">
                <a:extLst>
                  <a:ext uri="{FF2B5EF4-FFF2-40B4-BE49-F238E27FC236}">
                    <a16:creationId xmlns:a16="http://schemas.microsoft.com/office/drawing/2014/main" id="{E8551FCE-9CD2-894A-9735-A174CF82EBFC}"/>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4" name="Rectangle 14">
                <a:extLst>
                  <a:ext uri="{FF2B5EF4-FFF2-40B4-BE49-F238E27FC236}">
                    <a16:creationId xmlns:a16="http://schemas.microsoft.com/office/drawing/2014/main" id="{BE9F0304-E895-C744-ACB1-C8289CE4B524}"/>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65" name="Rectangle 15">
              <a:extLst>
                <a:ext uri="{FF2B5EF4-FFF2-40B4-BE49-F238E27FC236}">
                  <a16:creationId xmlns:a16="http://schemas.microsoft.com/office/drawing/2014/main" id="{607AC7BF-BB23-2949-BEB2-4518A1BEF494}"/>
                </a:ext>
              </a:extLst>
            </p:cNvPr>
            <p:cNvSpPr>
              <a:spLocks noChangeArrowheads="1"/>
            </p:cNvSpPr>
            <p:nvPr/>
          </p:nvSpPr>
          <p:spPr bwMode="auto">
            <a:xfrm>
              <a:off x="1307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66" name="Rectangle 16">
              <a:extLst>
                <a:ext uri="{FF2B5EF4-FFF2-40B4-BE49-F238E27FC236}">
                  <a16:creationId xmlns:a16="http://schemas.microsoft.com/office/drawing/2014/main" id="{BD01716E-E776-3144-8AA3-9B107FC88716}"/>
                </a:ext>
              </a:extLst>
            </p:cNvPr>
            <p:cNvSpPr>
              <a:spLocks noChangeArrowheads="1"/>
            </p:cNvSpPr>
            <p:nvPr/>
          </p:nvSpPr>
          <p:spPr bwMode="auto">
            <a:xfrm>
              <a:off x="2602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67" name="Group 17">
              <a:extLst>
                <a:ext uri="{FF2B5EF4-FFF2-40B4-BE49-F238E27FC236}">
                  <a16:creationId xmlns:a16="http://schemas.microsoft.com/office/drawing/2014/main" id="{FCA97E66-FD57-884F-B9AD-4CDEDC0051D3}"/>
                </a:ext>
              </a:extLst>
            </p:cNvPr>
            <p:cNvGrpSpPr>
              <a:grpSpLocks/>
            </p:cNvGrpSpPr>
            <p:nvPr/>
          </p:nvGrpSpPr>
          <p:grpSpPr bwMode="auto">
            <a:xfrm>
              <a:off x="2374140" y="3247345"/>
              <a:ext cx="1905000" cy="685800"/>
              <a:chOff x="2544" y="2064"/>
              <a:chExt cx="1200" cy="432"/>
            </a:xfrm>
          </p:grpSpPr>
          <p:sp>
            <p:nvSpPr>
              <p:cNvPr id="168" name="Freeform 18">
                <a:extLst>
                  <a:ext uri="{FF2B5EF4-FFF2-40B4-BE49-F238E27FC236}">
                    <a16:creationId xmlns:a16="http://schemas.microsoft.com/office/drawing/2014/main" id="{ACBB33E8-530F-854A-9846-3A9AFFC09729}"/>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69" name="Freeform 19">
                <a:extLst>
                  <a:ext uri="{FF2B5EF4-FFF2-40B4-BE49-F238E27FC236}">
                    <a16:creationId xmlns:a16="http://schemas.microsoft.com/office/drawing/2014/main" id="{E5F4E878-DF3D-504E-A8F9-306CC516CCA4}"/>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170" name="Rectangle 20">
              <a:extLst>
                <a:ext uri="{FF2B5EF4-FFF2-40B4-BE49-F238E27FC236}">
                  <a16:creationId xmlns:a16="http://schemas.microsoft.com/office/drawing/2014/main" id="{24A85F8B-6056-9B49-9BAE-59E34D930D83}"/>
                </a:ext>
              </a:extLst>
            </p:cNvPr>
            <p:cNvSpPr>
              <a:spLocks noChangeArrowheads="1"/>
            </p:cNvSpPr>
            <p:nvPr/>
          </p:nvSpPr>
          <p:spPr bwMode="auto">
            <a:xfrm>
              <a:off x="2413359" y="1152150"/>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1" name="Rectangle 11">
              <a:extLst>
                <a:ext uri="{FF2B5EF4-FFF2-40B4-BE49-F238E27FC236}">
                  <a16:creationId xmlns:a16="http://schemas.microsoft.com/office/drawing/2014/main" id="{13AB1D2F-E7D6-284A-9A64-B85DA0EC48D1}"/>
                </a:ext>
              </a:extLst>
            </p:cNvPr>
            <p:cNvSpPr>
              <a:spLocks noChangeArrowheads="1"/>
            </p:cNvSpPr>
            <p:nvPr/>
          </p:nvSpPr>
          <p:spPr bwMode="auto">
            <a:xfrm>
              <a:off x="1199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72" name="Rectangle 11">
              <a:extLst>
                <a:ext uri="{FF2B5EF4-FFF2-40B4-BE49-F238E27FC236}">
                  <a16:creationId xmlns:a16="http://schemas.microsoft.com/office/drawing/2014/main" id="{41115418-2880-0B41-880A-BE75A9012B85}"/>
                </a:ext>
              </a:extLst>
            </p:cNvPr>
            <p:cNvSpPr>
              <a:spLocks noChangeArrowheads="1"/>
            </p:cNvSpPr>
            <p:nvPr/>
          </p:nvSpPr>
          <p:spPr bwMode="auto">
            <a:xfrm>
              <a:off x="1682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3" name="Group 172">
              <a:extLst>
                <a:ext uri="{FF2B5EF4-FFF2-40B4-BE49-F238E27FC236}">
                  <a16:creationId xmlns:a16="http://schemas.microsoft.com/office/drawing/2014/main" id="{F6C043F1-2476-724C-AFAE-FC637B9B70D7}"/>
                </a:ext>
              </a:extLst>
            </p:cNvPr>
            <p:cNvGrpSpPr/>
            <p:nvPr/>
          </p:nvGrpSpPr>
          <p:grpSpPr>
            <a:xfrm>
              <a:off x="534750" y="3224368"/>
              <a:ext cx="1003255" cy="1164757"/>
              <a:chOff x="535021" y="3228295"/>
              <a:chExt cx="1003255" cy="1164757"/>
            </a:xfrm>
          </p:grpSpPr>
          <p:sp>
            <p:nvSpPr>
              <p:cNvPr id="174" name="TextBox 154">
                <a:extLst>
                  <a:ext uri="{FF2B5EF4-FFF2-40B4-BE49-F238E27FC236}">
                    <a16:creationId xmlns:a16="http://schemas.microsoft.com/office/drawing/2014/main" id="{4488FA40-3CFD-E243-8BF0-188D6CAD4E12}"/>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175" name="Straight Arrow Connector 174">
                <a:extLst>
                  <a:ext uri="{FF2B5EF4-FFF2-40B4-BE49-F238E27FC236}">
                    <a16:creationId xmlns:a16="http://schemas.microsoft.com/office/drawing/2014/main" id="{76A18019-52B3-D64A-B6E4-C7A9198E0B5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6" name="TextBox 154">
                <a:extLst>
                  <a:ext uri="{FF2B5EF4-FFF2-40B4-BE49-F238E27FC236}">
                    <a16:creationId xmlns:a16="http://schemas.microsoft.com/office/drawing/2014/main" id="{AC29088F-219C-2744-AD70-4309B7C54C7D}"/>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177" name="Straight Arrow Connector 176">
                <a:extLst>
                  <a:ext uri="{FF2B5EF4-FFF2-40B4-BE49-F238E27FC236}">
                    <a16:creationId xmlns:a16="http://schemas.microsoft.com/office/drawing/2014/main" id="{A924CEC4-9217-ED4D-A802-C1EC6718A8F7}"/>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8E38B6CB-CE7D-5F45-8993-27453AA11BB6}"/>
                </a:ext>
              </a:extLst>
            </p:cNvPr>
            <p:cNvGrpSpPr/>
            <p:nvPr/>
          </p:nvGrpSpPr>
          <p:grpSpPr>
            <a:xfrm>
              <a:off x="2885257" y="3247345"/>
              <a:ext cx="936683" cy="1114191"/>
              <a:chOff x="975667" y="3278861"/>
              <a:chExt cx="936683" cy="1114191"/>
            </a:xfrm>
          </p:grpSpPr>
          <p:sp>
            <p:nvSpPr>
              <p:cNvPr id="179" name="TextBox 154">
                <a:extLst>
                  <a:ext uri="{FF2B5EF4-FFF2-40B4-BE49-F238E27FC236}">
                    <a16:creationId xmlns:a16="http://schemas.microsoft.com/office/drawing/2014/main" id="{C805E87E-F345-E34D-988E-3D5B0F0E83D0}"/>
                  </a:ext>
                </a:extLst>
              </p:cNvPr>
              <p:cNvSpPr txBox="1">
                <a:spLocks noChangeArrowheads="1"/>
              </p:cNvSpPr>
              <p:nvPr/>
            </p:nvSpPr>
            <p:spPr bwMode="auto">
              <a:xfrm>
                <a:off x="1023873" y="337776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180" name="Straight Arrow Connector 179">
                <a:extLst>
                  <a:ext uri="{FF2B5EF4-FFF2-40B4-BE49-F238E27FC236}">
                    <a16:creationId xmlns:a16="http://schemas.microsoft.com/office/drawing/2014/main" id="{472F8109-75BA-DF4C-894C-FA2740730883}"/>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1" name="TextBox 154">
                <a:extLst>
                  <a:ext uri="{FF2B5EF4-FFF2-40B4-BE49-F238E27FC236}">
                    <a16:creationId xmlns:a16="http://schemas.microsoft.com/office/drawing/2014/main" id="{82742B0F-664C-DF40-8904-04EE23387362}"/>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182" name="Straight Arrow Connector 181">
                <a:extLst>
                  <a:ext uri="{FF2B5EF4-FFF2-40B4-BE49-F238E27FC236}">
                    <a16:creationId xmlns:a16="http://schemas.microsoft.com/office/drawing/2014/main" id="{5B4D8825-7480-044C-8497-35F958295E3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32C2C87A-4D9B-0842-8D64-98EB3BE51D17}"/>
                </a:ext>
              </a:extLst>
            </p:cNvPr>
            <p:cNvGrpSpPr/>
            <p:nvPr/>
          </p:nvGrpSpPr>
          <p:grpSpPr>
            <a:xfrm>
              <a:off x="331802" y="1471164"/>
              <a:ext cx="889549" cy="1079383"/>
              <a:chOff x="562503" y="3228295"/>
              <a:chExt cx="889549" cy="1079383"/>
            </a:xfrm>
          </p:grpSpPr>
          <p:sp>
            <p:nvSpPr>
              <p:cNvPr id="184" name="TextBox 154">
                <a:extLst>
                  <a:ext uri="{FF2B5EF4-FFF2-40B4-BE49-F238E27FC236}">
                    <a16:creationId xmlns:a16="http://schemas.microsoft.com/office/drawing/2014/main" id="{B13B19EE-5B9D-FC4F-AD84-4DF668D5A708}"/>
                  </a:ext>
                </a:extLst>
              </p:cNvPr>
              <p:cNvSpPr txBox="1">
                <a:spLocks noChangeArrowheads="1"/>
              </p:cNvSpPr>
              <p:nvPr/>
            </p:nvSpPr>
            <p:spPr bwMode="auto">
              <a:xfrm>
                <a:off x="562503" y="36322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185" name="Straight Arrow Connector 184">
                <a:extLst>
                  <a:ext uri="{FF2B5EF4-FFF2-40B4-BE49-F238E27FC236}">
                    <a16:creationId xmlns:a16="http://schemas.microsoft.com/office/drawing/2014/main" id="{461B6696-2CFF-D048-8DAC-4AC92DF474C5}"/>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54">
                <a:extLst>
                  <a:ext uri="{FF2B5EF4-FFF2-40B4-BE49-F238E27FC236}">
                    <a16:creationId xmlns:a16="http://schemas.microsoft.com/office/drawing/2014/main" id="{2EEEED9E-04AA-AA44-8C6D-DE5AE209F27B}"/>
                  </a:ext>
                </a:extLst>
              </p:cNvPr>
              <p:cNvSpPr txBox="1">
                <a:spLocks noChangeArrowheads="1"/>
              </p:cNvSpPr>
              <p:nvPr/>
            </p:nvSpPr>
            <p:spPr bwMode="auto">
              <a:xfrm>
                <a:off x="858220" y="3940966"/>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187" name="Straight Arrow Connector 186">
                <a:extLst>
                  <a:ext uri="{FF2B5EF4-FFF2-40B4-BE49-F238E27FC236}">
                    <a16:creationId xmlns:a16="http://schemas.microsoft.com/office/drawing/2014/main" id="{288EE107-DBAA-2940-B547-971669A5CC8C}"/>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88" name="Group 187">
              <a:extLst>
                <a:ext uri="{FF2B5EF4-FFF2-40B4-BE49-F238E27FC236}">
                  <a16:creationId xmlns:a16="http://schemas.microsoft.com/office/drawing/2014/main" id="{E20E3CDB-5F62-7849-8DA3-121C3C498815}"/>
                </a:ext>
              </a:extLst>
            </p:cNvPr>
            <p:cNvGrpSpPr/>
            <p:nvPr/>
          </p:nvGrpSpPr>
          <p:grpSpPr>
            <a:xfrm>
              <a:off x="1977935" y="1152150"/>
              <a:ext cx="1392561" cy="1814973"/>
              <a:chOff x="535021" y="2578079"/>
              <a:chExt cx="1392561" cy="1814973"/>
            </a:xfrm>
          </p:grpSpPr>
          <p:sp>
            <p:nvSpPr>
              <p:cNvPr id="189" name="TextBox 154">
                <a:extLst>
                  <a:ext uri="{FF2B5EF4-FFF2-40B4-BE49-F238E27FC236}">
                    <a16:creationId xmlns:a16="http://schemas.microsoft.com/office/drawing/2014/main" id="{95456EA1-BA8A-B940-AE7D-7B575C9A65A8}"/>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190" name="Straight Arrow Connector 189">
                <a:extLst>
                  <a:ext uri="{FF2B5EF4-FFF2-40B4-BE49-F238E27FC236}">
                    <a16:creationId xmlns:a16="http://schemas.microsoft.com/office/drawing/2014/main" id="{8BAAA320-4495-674A-8D7F-F9A18B727682}"/>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1" name="TextBox 154">
                <a:extLst>
                  <a:ext uri="{FF2B5EF4-FFF2-40B4-BE49-F238E27FC236}">
                    <a16:creationId xmlns:a16="http://schemas.microsoft.com/office/drawing/2014/main" id="{1D3A1D8E-07FD-0040-B88C-93C79BF5EC96}"/>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192" name="Straight Arrow Connector 191">
                <a:extLst>
                  <a:ext uri="{FF2B5EF4-FFF2-40B4-BE49-F238E27FC236}">
                    <a16:creationId xmlns:a16="http://schemas.microsoft.com/office/drawing/2014/main" id="{CCD40B7E-2A6F-0845-86CA-E0A773CF93B2}"/>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93" name="Rectangle 20">
              <a:extLst>
                <a:ext uri="{FF2B5EF4-FFF2-40B4-BE49-F238E27FC236}">
                  <a16:creationId xmlns:a16="http://schemas.microsoft.com/office/drawing/2014/main" id="{0C830335-7079-EF42-B2DF-AFED53C632DE}"/>
                </a:ext>
              </a:extLst>
            </p:cNvPr>
            <p:cNvSpPr>
              <a:spLocks noChangeArrowheads="1"/>
            </p:cNvSpPr>
            <p:nvPr/>
          </p:nvSpPr>
          <p:spPr bwMode="auto">
            <a:xfrm>
              <a:off x="3341182" y="1166197"/>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94" name="Text Box 6">
            <a:extLst>
              <a:ext uri="{FF2B5EF4-FFF2-40B4-BE49-F238E27FC236}">
                <a16:creationId xmlns:a16="http://schemas.microsoft.com/office/drawing/2014/main" id="{8FC198DA-F2D6-CF46-B403-9D24B04FF918}"/>
              </a:ext>
            </a:extLst>
          </p:cNvPr>
          <p:cNvSpPr txBox="1">
            <a:spLocks noChangeArrowheads="1"/>
          </p:cNvSpPr>
          <p:nvPr/>
        </p:nvSpPr>
        <p:spPr bwMode="auto">
          <a:xfrm>
            <a:off x="-8517924" y="4458359"/>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sp>
        <p:nvSpPr>
          <p:cNvPr id="195" name="Text Box 4">
            <a:extLst>
              <a:ext uri="{FF2B5EF4-FFF2-40B4-BE49-F238E27FC236}">
                <a16:creationId xmlns:a16="http://schemas.microsoft.com/office/drawing/2014/main" id="{01447A2E-8BF8-AE49-A2E6-04B2F43BB4A5}"/>
              </a:ext>
            </a:extLst>
          </p:cNvPr>
          <p:cNvSpPr txBox="1">
            <a:spLocks noChangeArrowheads="1"/>
          </p:cNvSpPr>
          <p:nvPr/>
        </p:nvSpPr>
        <p:spPr bwMode="auto">
          <a:xfrm>
            <a:off x="2449692" y="3483028"/>
            <a:ext cx="7460185" cy="1015663"/>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latin typeface="Comic Sans MS" panose="030F0902030302020204" pitchFamily="66" charset="0"/>
              </a:rPr>
              <a:t>Conversion into a Bravais lattice:</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Combine complex components into a single repeated basis</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Establish basis vectors</a:t>
            </a:r>
          </a:p>
        </p:txBody>
      </p:sp>
      <p:pic>
        <p:nvPicPr>
          <p:cNvPr id="140" name="Picture 3" descr="rocksalt">
            <a:extLst>
              <a:ext uri="{FF2B5EF4-FFF2-40B4-BE49-F238E27FC236}">
                <a16:creationId xmlns:a16="http://schemas.microsoft.com/office/drawing/2014/main" id="{06B61146-D957-A546-A8E3-CF3A62E768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5946" y="845038"/>
            <a:ext cx="1772690" cy="1815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 name="Text Box 117">
            <a:extLst>
              <a:ext uri="{FF2B5EF4-FFF2-40B4-BE49-F238E27FC236}">
                <a16:creationId xmlns:a16="http://schemas.microsoft.com/office/drawing/2014/main" id="{E01BF824-7190-3448-A8A4-5697F0083089}"/>
              </a:ext>
            </a:extLst>
          </p:cNvPr>
          <p:cNvSpPr txBox="1">
            <a:spLocks noChangeArrowheads="1"/>
          </p:cNvSpPr>
          <p:nvPr/>
        </p:nvSpPr>
        <p:spPr bwMode="auto">
          <a:xfrm>
            <a:off x="1747558" y="1310560"/>
            <a:ext cx="8659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Graphene</a:t>
            </a:r>
          </a:p>
        </p:txBody>
      </p:sp>
      <p:sp>
        <p:nvSpPr>
          <p:cNvPr id="152" name="Text Box 141">
            <a:extLst>
              <a:ext uri="{FF2B5EF4-FFF2-40B4-BE49-F238E27FC236}">
                <a16:creationId xmlns:a16="http://schemas.microsoft.com/office/drawing/2014/main" id="{65FF28EF-824D-2B40-A01C-790511AD40E3}"/>
              </a:ext>
            </a:extLst>
          </p:cNvPr>
          <p:cNvSpPr txBox="1">
            <a:spLocks noChangeArrowheads="1"/>
          </p:cNvSpPr>
          <p:nvPr/>
        </p:nvSpPr>
        <p:spPr bwMode="auto">
          <a:xfrm>
            <a:off x="1580677" y="2372245"/>
            <a:ext cx="1300519" cy="522840"/>
          </a:xfrm>
          <a:prstGeom prst="rect">
            <a:avLst/>
          </a:prstGeom>
          <a:noFill/>
          <a:ln w="9525">
            <a:noFill/>
            <a:miter lim="800000"/>
            <a:headEnd/>
            <a:tailEnd/>
          </a:ln>
          <a:effectLst/>
        </p:spPr>
        <p:txBody>
          <a:bodyPr wrap="none">
            <a:spAutoFit/>
          </a:bodyPr>
          <a:lstStyle/>
          <a:p>
            <a:pPr algn="ctr">
              <a:defRPr/>
            </a:pPr>
            <a:r>
              <a:rPr lang="en-US" sz="1400" dirty="0" err="1">
                <a:latin typeface="+mn-lt"/>
              </a:rPr>
              <a:t>Bravais</a:t>
            </a:r>
            <a:r>
              <a:rPr lang="en-US" sz="1400" dirty="0">
                <a:latin typeface="+mn-lt"/>
              </a:rPr>
              <a:t> lattice</a:t>
            </a:r>
          </a:p>
          <a:p>
            <a:pPr algn="ctr">
              <a:defRPr/>
            </a:pPr>
            <a:r>
              <a:rPr lang="en-US" sz="1400" dirty="0">
                <a:latin typeface="+mn-lt"/>
              </a:rPr>
              <a:t>with a basis</a:t>
            </a:r>
          </a:p>
        </p:txBody>
      </p:sp>
      <p:sp>
        <p:nvSpPr>
          <p:cNvPr id="153" name="Text Box 141">
            <a:extLst>
              <a:ext uri="{FF2B5EF4-FFF2-40B4-BE49-F238E27FC236}">
                <a16:creationId xmlns:a16="http://schemas.microsoft.com/office/drawing/2014/main" id="{FE5601D6-35FA-BE4E-A4B9-12E23479E3DE}"/>
              </a:ext>
            </a:extLst>
          </p:cNvPr>
          <p:cNvSpPr txBox="1">
            <a:spLocks noChangeArrowheads="1"/>
          </p:cNvSpPr>
          <p:nvPr/>
        </p:nvSpPr>
        <p:spPr bwMode="auto">
          <a:xfrm>
            <a:off x="5659823" y="2712919"/>
            <a:ext cx="872355" cy="523220"/>
          </a:xfrm>
          <a:prstGeom prst="rect">
            <a:avLst/>
          </a:prstGeom>
          <a:noFill/>
          <a:ln w="9525">
            <a:noFill/>
            <a:miter lim="800000"/>
            <a:headEnd/>
            <a:tailEnd/>
          </a:ln>
          <a:effectLst/>
        </p:spPr>
        <p:txBody>
          <a:bodyPr wrap="none">
            <a:spAutoFit/>
          </a:bodyPr>
          <a:lstStyle/>
          <a:p>
            <a:pPr algn="ctr">
              <a:defRPr/>
            </a:pPr>
            <a:r>
              <a:rPr lang="en-US" sz="1400" dirty="0">
                <a:latin typeface="+mn-lt"/>
              </a:rPr>
              <a:t>NaCl</a:t>
            </a:r>
          </a:p>
          <a:p>
            <a:pPr algn="ctr">
              <a:defRPr/>
            </a:pPr>
            <a:r>
              <a:rPr lang="en-US" sz="1400" dirty="0" err="1">
                <a:latin typeface="+mn-lt"/>
              </a:rPr>
              <a:t>Rocksalt</a:t>
            </a:r>
            <a:endParaRPr lang="en-US" sz="1400" dirty="0">
              <a:latin typeface="+mn-lt"/>
            </a:endParaRPr>
          </a:p>
        </p:txBody>
      </p:sp>
    </p:spTree>
    <p:extLst>
      <p:ext uri="{BB962C8B-B14F-4D97-AF65-F5344CB8AC3E}">
        <p14:creationId xmlns:p14="http://schemas.microsoft.com/office/powerpoint/2010/main" val="315322721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descr="rocksalt">
            <a:extLst>
              <a:ext uri="{FF2B5EF4-FFF2-40B4-BE49-F238E27FC236}">
                <a16:creationId xmlns:a16="http://schemas.microsoft.com/office/drawing/2014/main" id="{0B362EC7-D249-4A4B-B19D-C1FEF7674F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0050" y="2624138"/>
            <a:ext cx="29019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4">
            <a:extLst>
              <a:ext uri="{FF2B5EF4-FFF2-40B4-BE49-F238E27FC236}">
                <a16:creationId xmlns:a16="http://schemas.microsoft.com/office/drawing/2014/main" id="{C7C04825-2CDD-1745-9D3B-7D801CB5D3BE}"/>
              </a:ext>
            </a:extLst>
          </p:cNvPr>
          <p:cNvGrpSpPr>
            <a:grpSpLocks/>
          </p:cNvGrpSpPr>
          <p:nvPr/>
        </p:nvGrpSpPr>
        <p:grpSpPr bwMode="auto">
          <a:xfrm>
            <a:off x="5810251" y="2576514"/>
            <a:ext cx="2562225" cy="3057525"/>
            <a:chOff x="2002" y="1230"/>
            <a:chExt cx="1614" cy="1926"/>
          </a:xfrm>
        </p:grpSpPr>
        <p:sp>
          <p:nvSpPr>
            <p:cNvPr id="48153" name="Oval 5">
              <a:extLst>
                <a:ext uri="{FF2B5EF4-FFF2-40B4-BE49-F238E27FC236}">
                  <a16:creationId xmlns:a16="http://schemas.microsoft.com/office/drawing/2014/main" id="{7615F02F-71B0-D64C-AA52-BF0F65C8B597}"/>
                </a:ext>
              </a:extLst>
            </p:cNvPr>
            <p:cNvSpPr>
              <a:spLocks noChangeArrowheads="1"/>
            </p:cNvSpPr>
            <p:nvPr/>
          </p:nvSpPr>
          <p:spPr bwMode="auto">
            <a:xfrm>
              <a:off x="2836" y="1920"/>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48154" name="Group 6">
              <a:extLst>
                <a:ext uri="{FF2B5EF4-FFF2-40B4-BE49-F238E27FC236}">
                  <a16:creationId xmlns:a16="http://schemas.microsoft.com/office/drawing/2014/main" id="{E7576254-CC54-B24E-B974-F4298DDCEAFE}"/>
                </a:ext>
              </a:extLst>
            </p:cNvPr>
            <p:cNvGrpSpPr>
              <a:grpSpLocks/>
            </p:cNvGrpSpPr>
            <p:nvPr/>
          </p:nvGrpSpPr>
          <p:grpSpPr bwMode="auto">
            <a:xfrm>
              <a:off x="2002" y="1230"/>
              <a:ext cx="1614" cy="1926"/>
              <a:chOff x="2002" y="1230"/>
              <a:chExt cx="1614" cy="1926"/>
            </a:xfrm>
          </p:grpSpPr>
          <p:sp>
            <p:nvSpPr>
              <p:cNvPr id="48155" name="Oval 7">
                <a:extLst>
                  <a:ext uri="{FF2B5EF4-FFF2-40B4-BE49-F238E27FC236}">
                    <a16:creationId xmlns:a16="http://schemas.microsoft.com/office/drawing/2014/main" id="{0F98CBD3-95DD-DD4A-864F-F98A9D2CE6FD}"/>
                  </a:ext>
                </a:extLst>
              </p:cNvPr>
              <p:cNvSpPr>
                <a:spLocks noChangeArrowheads="1"/>
              </p:cNvSpPr>
              <p:nvPr/>
            </p:nvSpPr>
            <p:spPr bwMode="auto">
              <a:xfrm>
                <a:off x="2224" y="1230"/>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56" name="Oval 8">
                <a:extLst>
                  <a:ext uri="{FF2B5EF4-FFF2-40B4-BE49-F238E27FC236}">
                    <a16:creationId xmlns:a16="http://schemas.microsoft.com/office/drawing/2014/main" id="{B84D2D25-B01D-6042-85CB-65A3550AFF1A}"/>
                  </a:ext>
                </a:extLst>
              </p:cNvPr>
              <p:cNvSpPr>
                <a:spLocks noChangeArrowheads="1"/>
              </p:cNvSpPr>
              <p:nvPr/>
            </p:nvSpPr>
            <p:spPr bwMode="auto">
              <a:xfrm>
                <a:off x="2980" y="1776"/>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57" name="Oval 9">
                <a:extLst>
                  <a:ext uri="{FF2B5EF4-FFF2-40B4-BE49-F238E27FC236}">
                    <a16:creationId xmlns:a16="http://schemas.microsoft.com/office/drawing/2014/main" id="{B60C1DD6-3E1E-EA43-A528-2CE868D13505}"/>
                  </a:ext>
                </a:extLst>
              </p:cNvPr>
              <p:cNvSpPr>
                <a:spLocks noChangeArrowheads="1"/>
              </p:cNvSpPr>
              <p:nvPr/>
            </p:nvSpPr>
            <p:spPr bwMode="auto">
              <a:xfrm>
                <a:off x="3424" y="1374"/>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58" name="Oval 10">
                <a:extLst>
                  <a:ext uri="{FF2B5EF4-FFF2-40B4-BE49-F238E27FC236}">
                    <a16:creationId xmlns:a16="http://schemas.microsoft.com/office/drawing/2014/main" id="{851582B0-2BE0-0E4E-8BC2-D64B917035DE}"/>
                  </a:ext>
                </a:extLst>
              </p:cNvPr>
              <p:cNvSpPr>
                <a:spLocks noChangeArrowheads="1"/>
              </p:cNvSpPr>
              <p:nvPr/>
            </p:nvSpPr>
            <p:spPr bwMode="auto">
              <a:xfrm>
                <a:off x="2224" y="2418"/>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59" name="Oval 11">
                <a:extLst>
                  <a:ext uri="{FF2B5EF4-FFF2-40B4-BE49-F238E27FC236}">
                    <a16:creationId xmlns:a16="http://schemas.microsoft.com/office/drawing/2014/main" id="{B192701B-C1C0-5245-9948-3D66812AC95D}"/>
                  </a:ext>
                </a:extLst>
              </p:cNvPr>
              <p:cNvSpPr>
                <a:spLocks noChangeArrowheads="1"/>
              </p:cNvSpPr>
              <p:nvPr/>
            </p:nvSpPr>
            <p:spPr bwMode="auto">
              <a:xfrm>
                <a:off x="2980" y="2964"/>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60" name="Oval 12">
                <a:extLst>
                  <a:ext uri="{FF2B5EF4-FFF2-40B4-BE49-F238E27FC236}">
                    <a16:creationId xmlns:a16="http://schemas.microsoft.com/office/drawing/2014/main" id="{7F6EF01A-B097-7145-A295-97FBDAB9CC3D}"/>
                  </a:ext>
                </a:extLst>
              </p:cNvPr>
              <p:cNvSpPr>
                <a:spLocks noChangeArrowheads="1"/>
              </p:cNvSpPr>
              <p:nvPr/>
            </p:nvSpPr>
            <p:spPr bwMode="auto">
              <a:xfrm>
                <a:off x="3424" y="2562"/>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61" name="Oval 13">
                <a:extLst>
                  <a:ext uri="{FF2B5EF4-FFF2-40B4-BE49-F238E27FC236}">
                    <a16:creationId xmlns:a16="http://schemas.microsoft.com/office/drawing/2014/main" id="{EE6E9B4B-A4A4-F047-8CD7-9D5F564F0F75}"/>
                  </a:ext>
                </a:extLst>
              </p:cNvPr>
              <p:cNvSpPr>
                <a:spLocks noChangeArrowheads="1"/>
              </p:cNvSpPr>
              <p:nvPr/>
            </p:nvSpPr>
            <p:spPr bwMode="auto">
              <a:xfrm>
                <a:off x="2002" y="2016"/>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62" name="Oval 14">
                <a:extLst>
                  <a:ext uri="{FF2B5EF4-FFF2-40B4-BE49-F238E27FC236}">
                    <a16:creationId xmlns:a16="http://schemas.microsoft.com/office/drawing/2014/main" id="{D061D41E-B63A-C748-9A5D-ACD7FF68D69F}"/>
                  </a:ext>
                </a:extLst>
              </p:cNvPr>
              <p:cNvSpPr>
                <a:spLocks noChangeArrowheads="1"/>
              </p:cNvSpPr>
              <p:nvPr/>
            </p:nvSpPr>
            <p:spPr bwMode="auto">
              <a:xfrm>
                <a:off x="3204" y="2166"/>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63" name="Oval 15">
                <a:extLst>
                  <a:ext uri="{FF2B5EF4-FFF2-40B4-BE49-F238E27FC236}">
                    <a16:creationId xmlns:a16="http://schemas.microsoft.com/office/drawing/2014/main" id="{9E2A4874-89FB-D046-8674-771D5B9AC8FF}"/>
                  </a:ext>
                </a:extLst>
              </p:cNvPr>
              <p:cNvSpPr>
                <a:spLocks noChangeArrowheads="1"/>
              </p:cNvSpPr>
              <p:nvPr/>
            </p:nvSpPr>
            <p:spPr bwMode="auto">
              <a:xfrm>
                <a:off x="2596" y="1488"/>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grpSp>
        <p:nvGrpSpPr>
          <p:cNvPr id="18" name="Group 16">
            <a:extLst>
              <a:ext uri="{FF2B5EF4-FFF2-40B4-BE49-F238E27FC236}">
                <a16:creationId xmlns:a16="http://schemas.microsoft.com/office/drawing/2014/main" id="{8526ACE6-FB02-E847-A3E1-E1DC6BE3FA92}"/>
              </a:ext>
            </a:extLst>
          </p:cNvPr>
          <p:cNvGrpSpPr>
            <a:grpSpLocks/>
          </p:cNvGrpSpPr>
          <p:nvPr/>
        </p:nvGrpSpPr>
        <p:grpSpPr bwMode="auto">
          <a:xfrm>
            <a:off x="5527675" y="3290888"/>
            <a:ext cx="228600" cy="1123950"/>
            <a:chOff x="1200" y="2304"/>
            <a:chExt cx="144" cy="708"/>
          </a:xfrm>
        </p:grpSpPr>
        <p:sp>
          <p:nvSpPr>
            <p:cNvPr id="48150" name="Line 17">
              <a:extLst>
                <a:ext uri="{FF2B5EF4-FFF2-40B4-BE49-F238E27FC236}">
                  <a16:creationId xmlns:a16="http://schemas.microsoft.com/office/drawing/2014/main" id="{EEE5C835-B220-164B-B95A-7DC7E0D6910A}"/>
                </a:ext>
              </a:extLst>
            </p:cNvPr>
            <p:cNvSpPr>
              <a:spLocks noChangeShapeType="1"/>
            </p:cNvSpPr>
            <p:nvPr/>
          </p:nvSpPr>
          <p:spPr bwMode="auto">
            <a:xfrm>
              <a:off x="1272" y="2322"/>
              <a:ext cx="0" cy="57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1" name="Oval 18">
              <a:extLst>
                <a:ext uri="{FF2B5EF4-FFF2-40B4-BE49-F238E27FC236}">
                  <a16:creationId xmlns:a16="http://schemas.microsoft.com/office/drawing/2014/main" id="{1E705800-27BD-EE45-8391-A0BC4C30BFF7}"/>
                </a:ext>
              </a:extLst>
            </p:cNvPr>
            <p:cNvSpPr>
              <a:spLocks noChangeArrowheads="1"/>
            </p:cNvSpPr>
            <p:nvPr/>
          </p:nvSpPr>
          <p:spPr bwMode="auto">
            <a:xfrm>
              <a:off x="1200" y="2868"/>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52" name="Oval 19">
              <a:extLst>
                <a:ext uri="{FF2B5EF4-FFF2-40B4-BE49-F238E27FC236}">
                  <a16:creationId xmlns:a16="http://schemas.microsoft.com/office/drawing/2014/main" id="{3406FE94-046A-4142-9060-1B3CEAE5A1CF}"/>
                </a:ext>
              </a:extLst>
            </p:cNvPr>
            <p:cNvSpPr>
              <a:spLocks noChangeAspect="1" noChangeArrowheads="1"/>
            </p:cNvSpPr>
            <p:nvPr/>
          </p:nvSpPr>
          <p:spPr bwMode="auto">
            <a:xfrm>
              <a:off x="1230" y="2304"/>
              <a:ext cx="86" cy="86"/>
            </a:xfrm>
            <a:prstGeom prst="ellipse">
              <a:avLst/>
            </a:prstGeom>
            <a:solidFill>
              <a:schemeClr val="bg1"/>
            </a:solidFill>
            <a:ln w="19050">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22" name="Group 20">
            <a:extLst>
              <a:ext uri="{FF2B5EF4-FFF2-40B4-BE49-F238E27FC236}">
                <a16:creationId xmlns:a16="http://schemas.microsoft.com/office/drawing/2014/main" id="{31C3710A-F952-5A4E-9F10-FBAE8623929C}"/>
              </a:ext>
            </a:extLst>
          </p:cNvPr>
          <p:cNvGrpSpPr>
            <a:grpSpLocks/>
          </p:cNvGrpSpPr>
          <p:nvPr/>
        </p:nvGrpSpPr>
        <p:grpSpPr bwMode="auto">
          <a:xfrm>
            <a:off x="3546475" y="3214689"/>
            <a:ext cx="685800" cy="396875"/>
            <a:chOff x="576" y="1632"/>
            <a:chExt cx="432" cy="250"/>
          </a:xfrm>
        </p:grpSpPr>
        <p:sp>
          <p:nvSpPr>
            <p:cNvPr id="48148" name="Oval 21">
              <a:extLst>
                <a:ext uri="{FF2B5EF4-FFF2-40B4-BE49-F238E27FC236}">
                  <a16:creationId xmlns:a16="http://schemas.microsoft.com/office/drawing/2014/main" id="{A8EFD960-05E0-3247-AFC3-B8A31B47624A}"/>
                </a:ext>
              </a:extLst>
            </p:cNvPr>
            <p:cNvSpPr>
              <a:spLocks noChangeArrowheads="1"/>
            </p:cNvSpPr>
            <p:nvPr/>
          </p:nvSpPr>
          <p:spPr bwMode="auto">
            <a:xfrm>
              <a:off x="816" y="1680"/>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49" name="Text Box 22">
              <a:extLst>
                <a:ext uri="{FF2B5EF4-FFF2-40B4-BE49-F238E27FC236}">
                  <a16:creationId xmlns:a16="http://schemas.microsoft.com/office/drawing/2014/main" id="{2EE643DE-D118-1B4F-84D4-255F73E002CC}"/>
                </a:ext>
              </a:extLst>
            </p:cNvPr>
            <p:cNvSpPr txBox="1">
              <a:spLocks noChangeArrowheads="1"/>
            </p:cNvSpPr>
            <p:nvPr/>
          </p:nvSpPr>
          <p:spPr bwMode="auto">
            <a:xfrm>
              <a:off x="576" y="1632"/>
              <a:ext cx="24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a:t>
              </a:r>
            </a:p>
          </p:txBody>
        </p:sp>
      </p:grpSp>
      <p:grpSp>
        <p:nvGrpSpPr>
          <p:cNvPr id="25" name="Group 23">
            <a:extLst>
              <a:ext uri="{FF2B5EF4-FFF2-40B4-BE49-F238E27FC236}">
                <a16:creationId xmlns:a16="http://schemas.microsoft.com/office/drawing/2014/main" id="{50FE8EE4-4230-8D4C-AA46-C28606DA93F8}"/>
              </a:ext>
            </a:extLst>
          </p:cNvPr>
          <p:cNvGrpSpPr>
            <a:grpSpLocks/>
          </p:cNvGrpSpPr>
          <p:nvPr/>
        </p:nvGrpSpPr>
        <p:grpSpPr bwMode="auto">
          <a:xfrm>
            <a:off x="6429375" y="4271964"/>
            <a:ext cx="304800" cy="1076325"/>
            <a:chOff x="2392" y="2298"/>
            <a:chExt cx="192" cy="678"/>
          </a:xfrm>
        </p:grpSpPr>
        <p:sp>
          <p:nvSpPr>
            <p:cNvPr id="48146" name="Oval 24">
              <a:extLst>
                <a:ext uri="{FF2B5EF4-FFF2-40B4-BE49-F238E27FC236}">
                  <a16:creationId xmlns:a16="http://schemas.microsoft.com/office/drawing/2014/main" id="{30AC78B9-D5B3-3F4D-A22B-0B576B6ED877}"/>
                </a:ext>
              </a:extLst>
            </p:cNvPr>
            <p:cNvSpPr>
              <a:spLocks noChangeArrowheads="1"/>
            </p:cNvSpPr>
            <p:nvPr/>
          </p:nvSpPr>
          <p:spPr bwMode="auto">
            <a:xfrm>
              <a:off x="2392" y="2298"/>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47" name="Line 25">
              <a:extLst>
                <a:ext uri="{FF2B5EF4-FFF2-40B4-BE49-F238E27FC236}">
                  <a16:creationId xmlns:a16="http://schemas.microsoft.com/office/drawing/2014/main" id="{8255F6BC-AEAD-914E-B2FF-E2F345F828BD}"/>
                </a:ext>
              </a:extLst>
            </p:cNvPr>
            <p:cNvSpPr>
              <a:spLocks noChangeShapeType="1"/>
            </p:cNvSpPr>
            <p:nvPr/>
          </p:nvSpPr>
          <p:spPr bwMode="auto">
            <a:xfrm flipV="1">
              <a:off x="2496" y="2496"/>
              <a:ext cx="0" cy="480"/>
            </a:xfrm>
            <a:prstGeom prst="line">
              <a:avLst/>
            </a:prstGeom>
            <a:noFill/>
            <a:ln w="1905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28" name="Group 26">
            <a:extLst>
              <a:ext uri="{FF2B5EF4-FFF2-40B4-BE49-F238E27FC236}">
                <a16:creationId xmlns:a16="http://schemas.microsoft.com/office/drawing/2014/main" id="{EF30F8C6-0759-0344-9533-AE5893A7CB0C}"/>
              </a:ext>
            </a:extLst>
          </p:cNvPr>
          <p:cNvGrpSpPr>
            <a:grpSpLocks/>
          </p:cNvGrpSpPr>
          <p:nvPr/>
        </p:nvGrpSpPr>
        <p:grpSpPr bwMode="auto">
          <a:xfrm>
            <a:off x="5480050" y="3214689"/>
            <a:ext cx="304800" cy="1076325"/>
            <a:chOff x="2392" y="2298"/>
            <a:chExt cx="192" cy="678"/>
          </a:xfrm>
        </p:grpSpPr>
        <p:sp>
          <p:nvSpPr>
            <p:cNvPr id="48144" name="Oval 27">
              <a:extLst>
                <a:ext uri="{FF2B5EF4-FFF2-40B4-BE49-F238E27FC236}">
                  <a16:creationId xmlns:a16="http://schemas.microsoft.com/office/drawing/2014/main" id="{34300DB3-613E-8F45-9D82-43A5A056D1E7}"/>
                </a:ext>
              </a:extLst>
            </p:cNvPr>
            <p:cNvSpPr>
              <a:spLocks noChangeArrowheads="1"/>
            </p:cNvSpPr>
            <p:nvPr/>
          </p:nvSpPr>
          <p:spPr bwMode="auto">
            <a:xfrm>
              <a:off x="2392" y="2298"/>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45" name="Line 28">
              <a:extLst>
                <a:ext uri="{FF2B5EF4-FFF2-40B4-BE49-F238E27FC236}">
                  <a16:creationId xmlns:a16="http://schemas.microsoft.com/office/drawing/2014/main" id="{3FE9BB72-9E06-6F41-A78F-375526123C01}"/>
                </a:ext>
              </a:extLst>
            </p:cNvPr>
            <p:cNvSpPr>
              <a:spLocks noChangeShapeType="1"/>
            </p:cNvSpPr>
            <p:nvPr/>
          </p:nvSpPr>
          <p:spPr bwMode="auto">
            <a:xfrm flipV="1">
              <a:off x="2496" y="2496"/>
              <a:ext cx="0" cy="480"/>
            </a:xfrm>
            <a:prstGeom prst="line">
              <a:avLst/>
            </a:prstGeom>
            <a:noFill/>
            <a:ln w="1905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31" name="Group 29">
            <a:extLst>
              <a:ext uri="{FF2B5EF4-FFF2-40B4-BE49-F238E27FC236}">
                <a16:creationId xmlns:a16="http://schemas.microsoft.com/office/drawing/2014/main" id="{35AEFF1E-2039-7A47-AD3A-C71C516FE66D}"/>
              </a:ext>
            </a:extLst>
          </p:cNvPr>
          <p:cNvGrpSpPr>
            <a:grpSpLocks/>
          </p:cNvGrpSpPr>
          <p:nvPr/>
        </p:nvGrpSpPr>
        <p:grpSpPr bwMode="auto">
          <a:xfrm>
            <a:off x="5499100" y="5081589"/>
            <a:ext cx="304800" cy="1076325"/>
            <a:chOff x="2392" y="2298"/>
            <a:chExt cx="192" cy="678"/>
          </a:xfrm>
        </p:grpSpPr>
        <p:sp>
          <p:nvSpPr>
            <p:cNvPr id="48142" name="Oval 30">
              <a:extLst>
                <a:ext uri="{FF2B5EF4-FFF2-40B4-BE49-F238E27FC236}">
                  <a16:creationId xmlns:a16="http://schemas.microsoft.com/office/drawing/2014/main" id="{E15AB8A0-0B1E-154B-86F9-ACF3EC3628E6}"/>
                </a:ext>
              </a:extLst>
            </p:cNvPr>
            <p:cNvSpPr>
              <a:spLocks noChangeArrowheads="1"/>
            </p:cNvSpPr>
            <p:nvPr/>
          </p:nvSpPr>
          <p:spPr bwMode="auto">
            <a:xfrm>
              <a:off x="2392" y="2298"/>
              <a:ext cx="192" cy="192"/>
            </a:xfrm>
            <a:prstGeom prst="ellipse">
              <a:avLst/>
            </a:prstGeom>
            <a:gradFill rotWithShape="1">
              <a:gsLst>
                <a:gs pos="0">
                  <a:srgbClr val="FF0000"/>
                </a:gs>
                <a:gs pos="100000">
                  <a:srgbClr val="FF6464"/>
                </a:gs>
              </a:gsLst>
              <a:path path="shape">
                <a:fillToRect l="50000" t="50000" r="50000" b="50000"/>
              </a:path>
            </a:gra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8143" name="Line 31">
              <a:extLst>
                <a:ext uri="{FF2B5EF4-FFF2-40B4-BE49-F238E27FC236}">
                  <a16:creationId xmlns:a16="http://schemas.microsoft.com/office/drawing/2014/main" id="{2CB3F307-96C4-364B-81BA-25F288D9C73C}"/>
                </a:ext>
              </a:extLst>
            </p:cNvPr>
            <p:cNvSpPr>
              <a:spLocks noChangeShapeType="1"/>
            </p:cNvSpPr>
            <p:nvPr/>
          </p:nvSpPr>
          <p:spPr bwMode="auto">
            <a:xfrm flipV="1">
              <a:off x="2496" y="2496"/>
              <a:ext cx="0" cy="480"/>
            </a:xfrm>
            <a:prstGeom prst="line">
              <a:avLst/>
            </a:prstGeom>
            <a:noFill/>
            <a:ln w="1905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sp>
        <p:nvSpPr>
          <p:cNvPr id="48137" name="Text Box 32">
            <a:extLst>
              <a:ext uri="{FF2B5EF4-FFF2-40B4-BE49-F238E27FC236}">
                <a16:creationId xmlns:a16="http://schemas.microsoft.com/office/drawing/2014/main" id="{81173F70-CDF9-1841-9E52-84D5B1C64C34}"/>
              </a:ext>
            </a:extLst>
          </p:cNvPr>
          <p:cNvSpPr txBox="1">
            <a:spLocks noChangeArrowheads="1"/>
          </p:cNvSpPr>
          <p:nvPr/>
        </p:nvSpPr>
        <p:spPr bwMode="auto">
          <a:xfrm>
            <a:off x="3108325" y="6143626"/>
            <a:ext cx="60642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For more discussion, see Kittel and Ashcroft/Mermin</a:t>
            </a:r>
          </a:p>
        </p:txBody>
      </p:sp>
      <p:sp>
        <p:nvSpPr>
          <p:cNvPr id="48138" name="Rectangle 35">
            <a:extLst>
              <a:ext uri="{FF2B5EF4-FFF2-40B4-BE49-F238E27FC236}">
                <a16:creationId xmlns:a16="http://schemas.microsoft.com/office/drawing/2014/main" id="{CFBE91E9-638F-EF48-945F-55779EA5A77C}"/>
              </a:ext>
            </a:extLst>
          </p:cNvPr>
          <p:cNvSpPr>
            <a:spLocks noGrp="1" noChangeArrowheads="1"/>
          </p:cNvSpPr>
          <p:nvPr>
            <p:ph type="title"/>
          </p:nvPr>
        </p:nvSpPr>
        <p:spPr/>
        <p:txBody>
          <a:bodyPr/>
          <a:lstStyle/>
          <a:p>
            <a:r>
              <a:rPr lang="en-US" altLang="en-US">
                <a:ea typeface="ＭＳ Ｐゴシック" panose="020B0600070205080204" pitchFamily="34" charset="-128"/>
              </a:rPr>
              <a:t>Rock-Salt as FCC lattice</a:t>
            </a:r>
          </a:p>
        </p:txBody>
      </p:sp>
      <p:sp>
        <p:nvSpPr>
          <p:cNvPr id="2230308" name="Rectangle 36">
            <a:extLst>
              <a:ext uri="{FF2B5EF4-FFF2-40B4-BE49-F238E27FC236}">
                <a16:creationId xmlns:a16="http://schemas.microsoft.com/office/drawing/2014/main" id="{83436FA8-5303-0A44-AE5F-C44A22CE1F89}"/>
              </a:ext>
            </a:extLst>
          </p:cNvPr>
          <p:cNvSpPr>
            <a:spLocks noChangeArrowheads="1"/>
          </p:cNvSpPr>
          <p:nvPr/>
        </p:nvSpPr>
        <p:spPr bwMode="auto">
          <a:xfrm>
            <a:off x="1839913" y="750888"/>
            <a:ext cx="852592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r>
              <a:rPr lang="en-US"/>
              <a:t>NaCl is normal household cooking salt</a:t>
            </a:r>
          </a:p>
          <a:p>
            <a:pPr>
              <a:defRPr/>
            </a:pPr>
            <a:r>
              <a:rPr lang="en-US"/>
              <a:t>We see the crystals every day – what is the crystal structure?</a:t>
            </a:r>
          </a:p>
          <a:p>
            <a:pPr>
              <a:defRPr/>
            </a:pPr>
            <a:r>
              <a:rPr lang="en-US"/>
              <a:t>At first glance it looks like a simple cubic cell </a:t>
            </a:r>
          </a:p>
          <a:p>
            <a:pPr>
              <a:buFont typeface="Symbol" pitchFamily="18" charset="2"/>
              <a:buChar char="Þ"/>
              <a:defRPr/>
            </a:pPr>
            <a:r>
              <a:rPr lang="en-US"/>
              <a:t>one atom on each corner</a:t>
            </a:r>
          </a:p>
          <a:p>
            <a:pPr>
              <a:buFont typeface="Symbol" pitchFamily="18" charset="2"/>
              <a:buChar char="Þ"/>
              <a:defRPr/>
            </a:pPr>
            <a:r>
              <a:rPr lang="en-US"/>
              <a:t>But they are different =&gt; not a Bravais lattice</a:t>
            </a:r>
          </a:p>
        </p:txBody>
      </p:sp>
      <p:sp>
        <p:nvSpPr>
          <p:cNvPr id="2230309" name="Rectangle 37">
            <a:extLst>
              <a:ext uri="{FF2B5EF4-FFF2-40B4-BE49-F238E27FC236}">
                <a16:creationId xmlns:a16="http://schemas.microsoft.com/office/drawing/2014/main" id="{74668933-BFAC-0D46-95B5-B5D1BEA0C780}"/>
              </a:ext>
            </a:extLst>
          </p:cNvPr>
          <p:cNvSpPr>
            <a:spLocks noChangeArrowheads="1"/>
          </p:cNvSpPr>
          <p:nvPr/>
        </p:nvSpPr>
        <p:spPr bwMode="auto">
          <a:xfrm>
            <a:off x="2883636" y="4368801"/>
            <a:ext cx="162095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lgn="ctr">
              <a:defRPr/>
            </a:pPr>
            <a:r>
              <a:rPr lang="en-US">
                <a:latin typeface="Arial" charset="0"/>
                <a:ea typeface="ＭＳ Ｐゴシック" charset="0"/>
              </a:rPr>
              <a:t>a basis</a:t>
            </a:r>
            <a:br>
              <a:rPr lang="en-US">
                <a:latin typeface="Arial" charset="0"/>
                <a:ea typeface="ＭＳ Ｐゴシック" charset="0"/>
              </a:rPr>
            </a:br>
            <a:r>
              <a:rPr lang="en-US">
                <a:latin typeface="Arial" charset="0"/>
                <a:ea typeface="ＭＳ Ｐゴシック" charset="0"/>
              </a:rPr>
              <a:t>of 2 atoms</a:t>
            </a:r>
          </a:p>
        </p:txBody>
      </p:sp>
      <p:sp>
        <p:nvSpPr>
          <p:cNvPr id="2230310" name="Rectangle 38">
            <a:extLst>
              <a:ext uri="{FF2B5EF4-FFF2-40B4-BE49-F238E27FC236}">
                <a16:creationId xmlns:a16="http://schemas.microsoft.com/office/drawing/2014/main" id="{42A1E4D7-83FA-5744-8B24-20BAA7C7909B}"/>
              </a:ext>
            </a:extLst>
          </p:cNvPr>
          <p:cNvSpPr>
            <a:spLocks noChangeArrowheads="1"/>
          </p:cNvSpPr>
          <p:nvPr/>
        </p:nvSpPr>
        <p:spPr bwMode="auto">
          <a:xfrm>
            <a:off x="2855640" y="5254626"/>
            <a:ext cx="182934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lgn="ctr">
              <a:defRPr/>
            </a:pPr>
            <a:r>
              <a:rPr lang="en-US">
                <a:latin typeface="Arial" charset="0"/>
                <a:ea typeface="ＭＳ Ｐゴシック" charset="0"/>
              </a:rPr>
              <a:t>arranged in </a:t>
            </a:r>
            <a:br>
              <a:rPr lang="en-US">
                <a:latin typeface="Arial" charset="0"/>
                <a:ea typeface="ＭＳ Ｐゴシック" charset="0"/>
              </a:rPr>
            </a:br>
            <a:r>
              <a:rPr lang="en-US">
                <a:latin typeface="Arial" charset="0"/>
                <a:ea typeface="ＭＳ Ｐゴシック" charset="0"/>
              </a:rPr>
              <a:t>FCC</a:t>
            </a:r>
          </a:p>
        </p:txBody>
      </p:sp>
    </p:spTree>
    <p:extLst>
      <p:ext uri="{BB962C8B-B14F-4D97-AF65-F5344CB8AC3E}">
        <p14:creationId xmlns:p14="http://schemas.microsoft.com/office/powerpoint/2010/main" val="265639497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nodeType="clickEffect">
                                  <p:stCondLst>
                                    <p:cond delay="0"/>
                                  </p:stCondLst>
                                  <p:childTnLst>
                                    <p:animMotion origin="layout" path="M 0 0  L -0.25 0  E" pathEditMode="relative" ptsTypes="">
                                      <p:cBhvr>
                                        <p:cTn id="6" dur="2000" fill="hold"/>
                                        <p:tgtEl>
                                          <p:spTgt spid="18"/>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3030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303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0309" grpId="0"/>
      <p:bldP spid="22303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a:extLst>
              <a:ext uri="{FF2B5EF4-FFF2-40B4-BE49-F238E27FC236}">
                <a16:creationId xmlns:a16="http://schemas.microsoft.com/office/drawing/2014/main" id="{5A9EA6DE-FE84-1E4F-9C48-19F86DD438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371600"/>
            <a:ext cx="4572000"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AFC1F16C-BB00-4C4B-A7B6-85C9D81000B3}"/>
              </a:ext>
            </a:extLst>
          </p:cNvPr>
          <p:cNvGrpSpPr>
            <a:grpSpLocks/>
          </p:cNvGrpSpPr>
          <p:nvPr/>
        </p:nvGrpSpPr>
        <p:grpSpPr bwMode="auto">
          <a:xfrm>
            <a:off x="2438400" y="1524000"/>
            <a:ext cx="2362200" cy="2209800"/>
            <a:chOff x="576" y="816"/>
            <a:chExt cx="1488" cy="1392"/>
          </a:xfrm>
        </p:grpSpPr>
        <p:sp>
          <p:nvSpPr>
            <p:cNvPr id="49174" name="Rectangle 6">
              <a:extLst>
                <a:ext uri="{FF2B5EF4-FFF2-40B4-BE49-F238E27FC236}">
                  <a16:creationId xmlns:a16="http://schemas.microsoft.com/office/drawing/2014/main" id="{03F92E3D-C38C-C64F-99A7-0FC24F1F6FB6}"/>
                </a:ext>
              </a:extLst>
            </p:cNvPr>
            <p:cNvSpPr>
              <a:spLocks noChangeArrowheads="1"/>
            </p:cNvSpPr>
            <p:nvPr/>
          </p:nvSpPr>
          <p:spPr bwMode="auto">
            <a:xfrm>
              <a:off x="1116" y="1020"/>
              <a:ext cx="96" cy="96"/>
            </a:xfrm>
            <a:prstGeom prst="rec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9175" name="Rectangle 7">
              <a:extLst>
                <a:ext uri="{FF2B5EF4-FFF2-40B4-BE49-F238E27FC236}">
                  <a16:creationId xmlns:a16="http://schemas.microsoft.com/office/drawing/2014/main" id="{680CCF84-B0D3-A645-B13C-71932BB7AE5C}"/>
                </a:ext>
              </a:extLst>
            </p:cNvPr>
            <p:cNvSpPr>
              <a:spLocks noChangeArrowheads="1"/>
            </p:cNvSpPr>
            <p:nvPr/>
          </p:nvSpPr>
          <p:spPr bwMode="auto">
            <a:xfrm>
              <a:off x="576" y="2112"/>
              <a:ext cx="96" cy="96"/>
            </a:xfrm>
            <a:prstGeom prst="rec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9176" name="Rectangle 8">
              <a:extLst>
                <a:ext uri="{FF2B5EF4-FFF2-40B4-BE49-F238E27FC236}">
                  <a16:creationId xmlns:a16="http://schemas.microsoft.com/office/drawing/2014/main" id="{FFAAD90E-24BC-3249-8167-93754791A516}"/>
                </a:ext>
              </a:extLst>
            </p:cNvPr>
            <p:cNvSpPr>
              <a:spLocks noChangeArrowheads="1"/>
            </p:cNvSpPr>
            <p:nvPr/>
          </p:nvSpPr>
          <p:spPr bwMode="auto">
            <a:xfrm>
              <a:off x="1968" y="816"/>
              <a:ext cx="96" cy="96"/>
            </a:xfrm>
            <a:prstGeom prst="rec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0" name="Rectangle 9">
            <a:extLst>
              <a:ext uri="{FF2B5EF4-FFF2-40B4-BE49-F238E27FC236}">
                <a16:creationId xmlns:a16="http://schemas.microsoft.com/office/drawing/2014/main" id="{6FBDED7F-0B1B-BD48-B619-BA3060A82E9B}"/>
              </a:ext>
            </a:extLst>
          </p:cNvPr>
          <p:cNvSpPr>
            <a:spLocks noChangeArrowheads="1"/>
          </p:cNvSpPr>
          <p:nvPr/>
        </p:nvSpPr>
        <p:spPr bwMode="auto">
          <a:xfrm>
            <a:off x="5943600" y="4343400"/>
            <a:ext cx="152400" cy="152400"/>
          </a:xfrm>
          <a:prstGeom prst="rec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 name="Line 10">
            <a:extLst>
              <a:ext uri="{FF2B5EF4-FFF2-40B4-BE49-F238E27FC236}">
                <a16:creationId xmlns:a16="http://schemas.microsoft.com/office/drawing/2014/main" id="{63401DFC-67FD-664B-B763-FECE0BE9C953}"/>
              </a:ext>
            </a:extLst>
          </p:cNvPr>
          <p:cNvSpPr>
            <a:spLocks noChangeShapeType="1"/>
          </p:cNvSpPr>
          <p:nvPr/>
        </p:nvSpPr>
        <p:spPr bwMode="auto">
          <a:xfrm>
            <a:off x="3352800" y="1895475"/>
            <a:ext cx="1371600" cy="1752600"/>
          </a:xfrm>
          <a:prstGeom prst="line">
            <a:avLst/>
          </a:prstGeom>
          <a:noFill/>
          <a:ln w="1905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2" name="Group 11">
            <a:extLst>
              <a:ext uri="{FF2B5EF4-FFF2-40B4-BE49-F238E27FC236}">
                <a16:creationId xmlns:a16="http://schemas.microsoft.com/office/drawing/2014/main" id="{7A2ED039-0E83-D544-A776-82F1B720C689}"/>
              </a:ext>
            </a:extLst>
          </p:cNvPr>
          <p:cNvGrpSpPr>
            <a:grpSpLocks noChangeAspect="1"/>
          </p:cNvGrpSpPr>
          <p:nvPr/>
        </p:nvGrpSpPr>
        <p:grpSpPr bwMode="auto">
          <a:xfrm>
            <a:off x="3924301" y="2590801"/>
            <a:ext cx="2468563" cy="2163763"/>
            <a:chOff x="4128" y="2448"/>
            <a:chExt cx="1087" cy="954"/>
          </a:xfrm>
        </p:grpSpPr>
        <p:pic>
          <p:nvPicPr>
            <p:cNvPr id="49168" name="Picture 12">
              <a:extLst>
                <a:ext uri="{FF2B5EF4-FFF2-40B4-BE49-F238E27FC236}">
                  <a16:creationId xmlns:a16="http://schemas.microsoft.com/office/drawing/2014/main" id="{C71C56CF-6212-F741-B16D-E28D0BA7CE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6069" t="39380"/>
            <a:stretch>
              <a:fillRect/>
            </a:stretch>
          </p:blipFill>
          <p:spPr bwMode="auto">
            <a:xfrm>
              <a:off x="4128" y="2496"/>
              <a:ext cx="1087" cy="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9" name="Freeform 13">
              <a:extLst>
                <a:ext uri="{FF2B5EF4-FFF2-40B4-BE49-F238E27FC236}">
                  <a16:creationId xmlns:a16="http://schemas.microsoft.com/office/drawing/2014/main" id="{B42C18AC-A80F-014C-A48C-FBA4632F89B7}"/>
                </a:ext>
              </a:extLst>
            </p:cNvPr>
            <p:cNvSpPr>
              <a:spLocks noChangeAspect="1"/>
            </p:cNvSpPr>
            <p:nvPr/>
          </p:nvSpPr>
          <p:spPr bwMode="auto">
            <a:xfrm>
              <a:off x="4128" y="2835"/>
              <a:ext cx="384" cy="141"/>
            </a:xfrm>
            <a:custGeom>
              <a:avLst/>
              <a:gdLst>
                <a:gd name="T0" fmla="*/ 0 w 384"/>
                <a:gd name="T1" fmla="*/ 45 h 141"/>
                <a:gd name="T2" fmla="*/ 240 w 384"/>
                <a:gd name="T3" fmla="*/ 45 h 141"/>
                <a:gd name="T4" fmla="*/ 270 w 384"/>
                <a:gd name="T5" fmla="*/ 0 h 141"/>
                <a:gd name="T6" fmla="*/ 354 w 384"/>
                <a:gd name="T7" fmla="*/ 0 h 141"/>
                <a:gd name="T8" fmla="*/ 345 w 384"/>
                <a:gd name="T9" fmla="*/ 42 h 141"/>
                <a:gd name="T10" fmla="*/ 360 w 384"/>
                <a:gd name="T11" fmla="*/ 84 h 141"/>
                <a:gd name="T12" fmla="*/ 384 w 384"/>
                <a:gd name="T13" fmla="*/ 105 h 141"/>
                <a:gd name="T14" fmla="*/ 288 w 384"/>
                <a:gd name="T15" fmla="*/ 141 h 141"/>
                <a:gd name="T16" fmla="*/ 231 w 384"/>
                <a:gd name="T17" fmla="*/ 102 h 141"/>
                <a:gd name="T18" fmla="*/ 0 w 384"/>
                <a:gd name="T19" fmla="*/ 93 h 141"/>
                <a:gd name="T20" fmla="*/ 0 w 384"/>
                <a:gd name="T21" fmla="*/ 45 h 1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4"/>
                <a:gd name="T34" fmla="*/ 0 h 141"/>
                <a:gd name="T35" fmla="*/ 384 w 384"/>
                <a:gd name="T36" fmla="*/ 141 h 1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4" h="141">
                  <a:moveTo>
                    <a:pt x="0" y="45"/>
                  </a:moveTo>
                  <a:lnTo>
                    <a:pt x="240" y="45"/>
                  </a:lnTo>
                  <a:lnTo>
                    <a:pt x="270" y="0"/>
                  </a:lnTo>
                  <a:lnTo>
                    <a:pt x="354" y="0"/>
                  </a:lnTo>
                  <a:lnTo>
                    <a:pt x="345" y="42"/>
                  </a:lnTo>
                  <a:lnTo>
                    <a:pt x="360" y="84"/>
                  </a:lnTo>
                  <a:lnTo>
                    <a:pt x="384" y="105"/>
                  </a:lnTo>
                  <a:lnTo>
                    <a:pt x="288" y="141"/>
                  </a:lnTo>
                  <a:lnTo>
                    <a:pt x="231" y="102"/>
                  </a:lnTo>
                  <a:lnTo>
                    <a:pt x="0" y="93"/>
                  </a:lnTo>
                  <a:lnTo>
                    <a:pt x="0" y="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170" name="Freeform 14">
              <a:extLst>
                <a:ext uri="{FF2B5EF4-FFF2-40B4-BE49-F238E27FC236}">
                  <a16:creationId xmlns:a16="http://schemas.microsoft.com/office/drawing/2014/main" id="{A9107589-7D22-894C-A865-6729EE21D1D1}"/>
                </a:ext>
              </a:extLst>
            </p:cNvPr>
            <p:cNvSpPr>
              <a:spLocks noChangeAspect="1"/>
            </p:cNvSpPr>
            <p:nvPr/>
          </p:nvSpPr>
          <p:spPr bwMode="auto">
            <a:xfrm>
              <a:off x="4128" y="2448"/>
              <a:ext cx="384" cy="240"/>
            </a:xfrm>
            <a:custGeom>
              <a:avLst/>
              <a:gdLst>
                <a:gd name="T0" fmla="*/ 0 w 384"/>
                <a:gd name="T1" fmla="*/ 48 h 240"/>
                <a:gd name="T2" fmla="*/ 240 w 384"/>
                <a:gd name="T3" fmla="*/ 240 h 240"/>
                <a:gd name="T4" fmla="*/ 240 w 384"/>
                <a:gd name="T5" fmla="*/ 192 h 240"/>
                <a:gd name="T6" fmla="*/ 288 w 384"/>
                <a:gd name="T7" fmla="*/ 144 h 240"/>
                <a:gd name="T8" fmla="*/ 336 w 384"/>
                <a:gd name="T9" fmla="*/ 156 h 240"/>
                <a:gd name="T10" fmla="*/ 384 w 384"/>
                <a:gd name="T11" fmla="*/ 177 h 240"/>
                <a:gd name="T12" fmla="*/ 384 w 384"/>
                <a:gd name="T13" fmla="*/ 0 h 240"/>
                <a:gd name="T14" fmla="*/ 336 w 384"/>
                <a:gd name="T15" fmla="*/ 0 h 240"/>
                <a:gd name="T16" fmla="*/ 336 w 384"/>
                <a:gd name="T17" fmla="*/ 144 h 240"/>
                <a:gd name="T18" fmla="*/ 240 w 384"/>
                <a:gd name="T19" fmla="*/ 144 h 240"/>
                <a:gd name="T20" fmla="*/ 96 w 384"/>
                <a:gd name="T21" fmla="*/ 0 h 240"/>
                <a:gd name="T22" fmla="*/ 0 w 384"/>
                <a:gd name="T23" fmla="*/ 48 h 2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4"/>
                <a:gd name="T37" fmla="*/ 0 h 240"/>
                <a:gd name="T38" fmla="*/ 384 w 384"/>
                <a:gd name="T39" fmla="*/ 240 h 2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4" h="240">
                  <a:moveTo>
                    <a:pt x="0" y="48"/>
                  </a:moveTo>
                  <a:lnTo>
                    <a:pt x="240" y="240"/>
                  </a:lnTo>
                  <a:lnTo>
                    <a:pt x="240" y="192"/>
                  </a:lnTo>
                  <a:lnTo>
                    <a:pt x="288" y="144"/>
                  </a:lnTo>
                  <a:lnTo>
                    <a:pt x="336" y="156"/>
                  </a:lnTo>
                  <a:lnTo>
                    <a:pt x="384" y="177"/>
                  </a:lnTo>
                  <a:lnTo>
                    <a:pt x="384" y="0"/>
                  </a:lnTo>
                  <a:lnTo>
                    <a:pt x="336" y="0"/>
                  </a:lnTo>
                  <a:lnTo>
                    <a:pt x="336" y="144"/>
                  </a:lnTo>
                  <a:lnTo>
                    <a:pt x="240" y="144"/>
                  </a:lnTo>
                  <a:lnTo>
                    <a:pt x="96" y="0"/>
                  </a:lnTo>
                  <a:lnTo>
                    <a:pt x="0"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171" name="Rectangle 15">
              <a:extLst>
                <a:ext uri="{FF2B5EF4-FFF2-40B4-BE49-F238E27FC236}">
                  <a16:creationId xmlns:a16="http://schemas.microsoft.com/office/drawing/2014/main" id="{B4E31409-41C7-EC43-87F1-8F805FFDEDE8}"/>
                </a:ext>
              </a:extLst>
            </p:cNvPr>
            <p:cNvSpPr>
              <a:spLocks noChangeAspect="1" noChangeArrowheads="1"/>
            </p:cNvSpPr>
            <p:nvPr/>
          </p:nvSpPr>
          <p:spPr bwMode="auto">
            <a:xfrm>
              <a:off x="4128" y="3216"/>
              <a:ext cx="816" cy="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9172" name="Rectangle 16">
              <a:extLst>
                <a:ext uri="{FF2B5EF4-FFF2-40B4-BE49-F238E27FC236}">
                  <a16:creationId xmlns:a16="http://schemas.microsoft.com/office/drawing/2014/main" id="{1AE72ACA-E2EF-4C4D-AC05-3A4FDA6B597F}"/>
                </a:ext>
              </a:extLst>
            </p:cNvPr>
            <p:cNvSpPr>
              <a:spLocks noChangeAspect="1" noChangeArrowheads="1"/>
            </p:cNvSpPr>
            <p:nvPr/>
          </p:nvSpPr>
          <p:spPr bwMode="auto">
            <a:xfrm>
              <a:off x="5031" y="2496"/>
              <a:ext cx="48" cy="6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9173" name="Freeform 17">
              <a:extLst>
                <a:ext uri="{FF2B5EF4-FFF2-40B4-BE49-F238E27FC236}">
                  <a16:creationId xmlns:a16="http://schemas.microsoft.com/office/drawing/2014/main" id="{5832B53F-B1B5-5143-A450-BD6D14D44433}"/>
                </a:ext>
              </a:extLst>
            </p:cNvPr>
            <p:cNvSpPr>
              <a:spLocks noChangeAspect="1"/>
            </p:cNvSpPr>
            <p:nvPr/>
          </p:nvSpPr>
          <p:spPr bwMode="auto">
            <a:xfrm>
              <a:off x="4581" y="2988"/>
              <a:ext cx="384" cy="258"/>
            </a:xfrm>
            <a:custGeom>
              <a:avLst/>
              <a:gdLst>
                <a:gd name="T0" fmla="*/ 99 w 384"/>
                <a:gd name="T1" fmla="*/ 0 h 258"/>
                <a:gd name="T2" fmla="*/ 0 w 384"/>
                <a:gd name="T3" fmla="*/ 9 h 258"/>
                <a:gd name="T4" fmla="*/ 384 w 384"/>
                <a:gd name="T5" fmla="*/ 258 h 258"/>
                <a:gd name="T6" fmla="*/ 384 w 384"/>
                <a:gd name="T7" fmla="*/ 210 h 258"/>
                <a:gd name="T8" fmla="*/ 99 w 384"/>
                <a:gd name="T9" fmla="*/ 0 h 258"/>
                <a:gd name="T10" fmla="*/ 0 60000 65536"/>
                <a:gd name="T11" fmla="*/ 0 60000 65536"/>
                <a:gd name="T12" fmla="*/ 0 60000 65536"/>
                <a:gd name="T13" fmla="*/ 0 60000 65536"/>
                <a:gd name="T14" fmla="*/ 0 60000 65536"/>
                <a:gd name="T15" fmla="*/ 0 w 384"/>
                <a:gd name="T16" fmla="*/ 0 h 258"/>
                <a:gd name="T17" fmla="*/ 384 w 384"/>
                <a:gd name="T18" fmla="*/ 258 h 258"/>
              </a:gdLst>
              <a:ahLst/>
              <a:cxnLst>
                <a:cxn ang="T10">
                  <a:pos x="T0" y="T1"/>
                </a:cxn>
                <a:cxn ang="T11">
                  <a:pos x="T2" y="T3"/>
                </a:cxn>
                <a:cxn ang="T12">
                  <a:pos x="T4" y="T5"/>
                </a:cxn>
                <a:cxn ang="T13">
                  <a:pos x="T6" y="T7"/>
                </a:cxn>
                <a:cxn ang="T14">
                  <a:pos x="T8" y="T9"/>
                </a:cxn>
              </a:cxnLst>
              <a:rect l="T15" t="T16" r="T17" b="T18"/>
              <a:pathLst>
                <a:path w="384" h="258">
                  <a:moveTo>
                    <a:pt x="99" y="0"/>
                  </a:moveTo>
                  <a:lnTo>
                    <a:pt x="0" y="9"/>
                  </a:lnTo>
                  <a:lnTo>
                    <a:pt x="384" y="258"/>
                  </a:lnTo>
                  <a:lnTo>
                    <a:pt x="384" y="210"/>
                  </a:lnTo>
                  <a:lnTo>
                    <a:pt x="9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9" name="Text Box 18">
            <a:extLst>
              <a:ext uri="{FF2B5EF4-FFF2-40B4-BE49-F238E27FC236}">
                <a16:creationId xmlns:a16="http://schemas.microsoft.com/office/drawing/2014/main" id="{2D976B58-8880-6B46-90FE-AE6795847F32}"/>
              </a:ext>
            </a:extLst>
          </p:cNvPr>
          <p:cNvSpPr txBox="1">
            <a:spLocks noChangeArrowheads="1"/>
          </p:cNvSpPr>
          <p:nvPr/>
        </p:nvSpPr>
        <p:spPr bwMode="auto">
          <a:xfrm>
            <a:off x="2000251" y="5029201"/>
            <a:ext cx="4938713" cy="12160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t>Atoms/cell=(1/8)x8 + (1/2)x6 + 4=8</a:t>
            </a:r>
          </a:p>
          <a:p>
            <a:pPr eaLnBrk="1" hangingPunct="1"/>
            <a:r>
              <a:rPr lang="en-US" altLang="en-US" dirty="0"/>
              <a:t> </a:t>
            </a:r>
          </a:p>
          <a:p>
            <a:pPr eaLnBrk="1" hangingPunct="1"/>
            <a:r>
              <a:rPr lang="en-US" altLang="en-US" dirty="0"/>
              <a:t>Tetrahedral structure</a:t>
            </a:r>
          </a:p>
        </p:txBody>
      </p:sp>
      <p:pic>
        <p:nvPicPr>
          <p:cNvPr id="20" name="Picture 19" descr="tetrah-o">
            <a:extLst>
              <a:ext uri="{FF2B5EF4-FFF2-40B4-BE49-F238E27FC236}">
                <a16:creationId xmlns:a16="http://schemas.microsoft.com/office/drawing/2014/main" id="{43C19FA5-BFBB-C64D-B91B-B86FD5FE61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2900" y="481965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Isosceles Triangle 24">
            <a:extLst>
              <a:ext uri="{FF2B5EF4-FFF2-40B4-BE49-F238E27FC236}">
                <a16:creationId xmlns:a16="http://schemas.microsoft.com/office/drawing/2014/main" id="{3B1A7FE2-17FA-834B-A0FC-3F24013BB3CB}"/>
              </a:ext>
            </a:extLst>
          </p:cNvPr>
          <p:cNvSpPr/>
          <p:nvPr/>
        </p:nvSpPr>
        <p:spPr>
          <a:xfrm>
            <a:off x="2381251" y="1501776"/>
            <a:ext cx="271463" cy="168275"/>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6" name="Hexagon 25">
            <a:extLst>
              <a:ext uri="{FF2B5EF4-FFF2-40B4-BE49-F238E27FC236}">
                <a16:creationId xmlns:a16="http://schemas.microsoft.com/office/drawing/2014/main" id="{5774CD87-FF5F-8C4C-8DF2-A3482E019210}"/>
              </a:ext>
            </a:extLst>
          </p:cNvPr>
          <p:cNvSpPr/>
          <p:nvPr/>
        </p:nvSpPr>
        <p:spPr>
          <a:xfrm>
            <a:off x="4887913" y="3386138"/>
            <a:ext cx="315912" cy="304800"/>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9" name="Isosceles Triangle 28">
            <a:extLst>
              <a:ext uri="{FF2B5EF4-FFF2-40B4-BE49-F238E27FC236}">
                <a16:creationId xmlns:a16="http://schemas.microsoft.com/office/drawing/2014/main" id="{4049A3B6-351B-DD4A-ACEB-6EE1E850B600}"/>
              </a:ext>
            </a:extLst>
          </p:cNvPr>
          <p:cNvSpPr/>
          <p:nvPr/>
        </p:nvSpPr>
        <p:spPr>
          <a:xfrm>
            <a:off x="4430713" y="3527426"/>
            <a:ext cx="271462" cy="169863"/>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49164" name="Rectangle 24">
            <a:extLst>
              <a:ext uri="{FF2B5EF4-FFF2-40B4-BE49-F238E27FC236}">
                <a16:creationId xmlns:a16="http://schemas.microsoft.com/office/drawing/2014/main" id="{7EA89FFD-66D1-8D4C-8824-D3544241135E}"/>
              </a:ext>
            </a:extLst>
          </p:cNvPr>
          <p:cNvSpPr>
            <a:spLocks noGrp="1" noChangeArrowheads="1"/>
          </p:cNvSpPr>
          <p:nvPr>
            <p:ph type="title"/>
          </p:nvPr>
        </p:nvSpPr>
        <p:spPr/>
        <p:txBody>
          <a:bodyPr/>
          <a:lstStyle/>
          <a:p>
            <a:r>
              <a:rPr lang="en-US" altLang="en-US">
                <a:ea typeface="ＭＳ Ｐゴシック" panose="020B0600070205080204" pitchFamily="34" charset="-128"/>
              </a:rPr>
              <a:t>Zinc-Blende Lattice for GaAs</a:t>
            </a:r>
          </a:p>
        </p:txBody>
      </p:sp>
      <p:grpSp>
        <p:nvGrpSpPr>
          <p:cNvPr id="2231323" name="Group 27">
            <a:extLst>
              <a:ext uri="{FF2B5EF4-FFF2-40B4-BE49-F238E27FC236}">
                <a16:creationId xmlns:a16="http://schemas.microsoft.com/office/drawing/2014/main" id="{AA75AEE5-9927-D643-A91A-A28CA09DBC2D}"/>
              </a:ext>
            </a:extLst>
          </p:cNvPr>
          <p:cNvGrpSpPr>
            <a:grpSpLocks/>
          </p:cNvGrpSpPr>
          <p:nvPr/>
        </p:nvGrpSpPr>
        <p:grpSpPr bwMode="auto">
          <a:xfrm>
            <a:off x="2600325" y="1612901"/>
            <a:ext cx="3416300" cy="2760663"/>
            <a:chOff x="678" y="1016"/>
            <a:chExt cx="2152" cy="1739"/>
          </a:xfrm>
        </p:grpSpPr>
        <p:sp>
          <p:nvSpPr>
            <p:cNvPr id="49166" name="Line 10">
              <a:extLst>
                <a:ext uri="{FF2B5EF4-FFF2-40B4-BE49-F238E27FC236}">
                  <a16:creationId xmlns:a16="http://schemas.microsoft.com/office/drawing/2014/main" id="{7AC3494A-7941-FE46-BAE3-BC0D327C22DD}"/>
                </a:ext>
              </a:extLst>
            </p:cNvPr>
            <p:cNvSpPr>
              <a:spLocks noChangeShapeType="1"/>
            </p:cNvSpPr>
            <p:nvPr/>
          </p:nvSpPr>
          <p:spPr bwMode="auto">
            <a:xfrm>
              <a:off x="678" y="1016"/>
              <a:ext cx="569" cy="464"/>
            </a:xfrm>
            <a:prstGeom prst="line">
              <a:avLst/>
            </a:prstGeom>
            <a:noFill/>
            <a:ln w="1905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9167" name="Line 10">
              <a:extLst>
                <a:ext uri="{FF2B5EF4-FFF2-40B4-BE49-F238E27FC236}">
                  <a16:creationId xmlns:a16="http://schemas.microsoft.com/office/drawing/2014/main" id="{2F28FC3F-91D2-F34C-A4D8-16FCBFFBD700}"/>
                </a:ext>
              </a:extLst>
            </p:cNvPr>
            <p:cNvSpPr>
              <a:spLocks noChangeShapeType="1"/>
            </p:cNvSpPr>
            <p:nvPr/>
          </p:nvSpPr>
          <p:spPr bwMode="auto">
            <a:xfrm>
              <a:off x="1505" y="1683"/>
              <a:ext cx="1325" cy="1072"/>
            </a:xfrm>
            <a:prstGeom prst="line">
              <a:avLst/>
            </a:prstGeom>
            <a:noFill/>
            <a:ln w="1905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 name="Text Box 4">
            <a:extLst>
              <a:ext uri="{FF2B5EF4-FFF2-40B4-BE49-F238E27FC236}">
                <a16:creationId xmlns:a16="http://schemas.microsoft.com/office/drawing/2014/main" id="{D7C6E74F-8689-674B-B586-6639F856EDDE}"/>
              </a:ext>
            </a:extLst>
          </p:cNvPr>
          <p:cNvSpPr txBox="1">
            <a:spLocks noChangeArrowheads="1"/>
          </p:cNvSpPr>
          <p:nvPr/>
        </p:nvSpPr>
        <p:spPr bwMode="auto">
          <a:xfrm rot="2626914">
            <a:off x="-4839431" y="7040411"/>
            <a:ext cx="8655994" cy="400110"/>
          </a:xfrm>
          <a:prstGeom prst="rect">
            <a:avLst/>
          </a:prstGeom>
          <a:solidFill>
            <a:srgbClr val="FF0000"/>
          </a:solidFill>
          <a:ln w="9525">
            <a:solidFill>
              <a:srgbClr val="FF0000"/>
            </a:solid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dirty="0">
                <a:latin typeface="Comic Sans MS" panose="030F0902030302020204" pitchFamily="66" charset="0"/>
              </a:rPr>
              <a:t>Need work on animation</a:t>
            </a:r>
          </a:p>
        </p:txBody>
      </p:sp>
    </p:spTree>
    <p:extLst>
      <p:ext uri="{BB962C8B-B14F-4D97-AF65-F5344CB8AC3E}">
        <p14:creationId xmlns:p14="http://schemas.microsoft.com/office/powerpoint/2010/main" val="36465226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par>
                          <p:cTn id="13" fill="hold" nodeType="afterGroup">
                            <p:stCondLst>
                              <p:cond delay="0"/>
                            </p:stCondLst>
                            <p:childTnLst>
                              <p:par>
                                <p:cTn id="14" presetID="8" presetClass="emph" presetSubtype="0" fill="hold" grpId="0" nodeType="afterEffect">
                                  <p:stCondLst>
                                    <p:cond delay="0"/>
                                  </p:stCondLst>
                                  <p:childTnLst>
                                    <p:animRot by="21600000">
                                      <p:cBhvr>
                                        <p:cTn id="15" dur="500" fill="hold"/>
                                        <p:tgtEl>
                                          <p:spTgt spid="25"/>
                                        </p:tgtEl>
                                        <p:attrNameLst>
                                          <p:attrName>r</p:attrName>
                                        </p:attrNameLst>
                                      </p:cBhvr>
                                    </p:animRot>
                                  </p:childTnLst>
                                </p:cTn>
                              </p:par>
                              <p:par>
                                <p:cTn id="16" presetID="1" presetClass="entr" presetSubtype="0" fill="hold" nodeType="withEffect">
                                  <p:stCondLst>
                                    <p:cond delay="0"/>
                                  </p:stCondLst>
                                  <p:childTnLst>
                                    <p:set>
                                      <p:cBhvr>
                                        <p:cTn id="17" dur="1" fill="hold">
                                          <p:stCondLst>
                                            <p:cond delay="0"/>
                                          </p:stCondLst>
                                        </p:cTn>
                                        <p:tgtEl>
                                          <p:spTgt spid="223132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1" nodeType="clickEffect">
                                  <p:stCondLst>
                                    <p:cond delay="0"/>
                                  </p:stCondLst>
                                  <p:childTnLst>
                                    <p:set>
                                      <p:cBhvr>
                                        <p:cTn id="25" dur="1" fill="hold">
                                          <p:stCondLst>
                                            <p:cond delay="0"/>
                                          </p:stCondLst>
                                        </p:cTn>
                                        <p:tgtEl>
                                          <p:spTgt spid="29"/>
                                        </p:tgtEl>
                                        <p:attrNameLst>
                                          <p:attrName>style.visibility</p:attrName>
                                        </p:attrNameLst>
                                      </p:cBhvr>
                                      <p:to>
                                        <p:strVal val="visible"/>
                                      </p:to>
                                    </p:set>
                                  </p:childTnLst>
                                </p:cTn>
                              </p:par>
                            </p:childTnLst>
                          </p:cTn>
                        </p:par>
                        <p:par>
                          <p:cTn id="26" fill="hold" nodeType="afterGroup">
                            <p:stCondLst>
                              <p:cond delay="0"/>
                            </p:stCondLst>
                            <p:childTnLst>
                              <p:par>
                                <p:cTn id="27" presetID="8" presetClass="emph" presetSubtype="0" fill="hold" grpId="0" nodeType="afterEffect">
                                  <p:stCondLst>
                                    <p:cond delay="0"/>
                                  </p:stCondLst>
                                  <p:childTnLst>
                                    <p:animRot by="21600000">
                                      <p:cBhvr>
                                        <p:cTn id="28" dur="500" fill="hold"/>
                                        <p:tgtEl>
                                          <p:spTgt spid="29"/>
                                        </p:tgtEl>
                                        <p:attrNameLst>
                                          <p:attrName>r</p:attrName>
                                        </p:attrNameLst>
                                      </p:cBhvr>
                                    </p:animRo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xit" presetSubtype="0" fill="hold" nodeType="clickEffect">
                                  <p:stCondLst>
                                    <p:cond delay="0"/>
                                  </p:stCondLst>
                                  <p:childTnLst>
                                    <p:set>
                                      <p:cBhvr>
                                        <p:cTn id="40" dur="1" fill="hold">
                                          <p:stCondLst>
                                            <p:cond delay="0"/>
                                          </p:stCondLst>
                                        </p:cTn>
                                        <p:tgtEl>
                                          <p:spTgt spid="11"/>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xit" presetSubtype="0" fill="hold" nodeType="clickEffect">
                                  <p:stCondLst>
                                    <p:cond delay="0"/>
                                  </p:stCondLst>
                                  <p:childTnLst>
                                    <p:set>
                                      <p:cBhvr>
                                        <p:cTn id="44" dur="1" fill="hold">
                                          <p:stCondLst>
                                            <p:cond delay="0"/>
                                          </p:stCondLst>
                                        </p:cTn>
                                        <p:tgtEl>
                                          <p:spTgt spid="6"/>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63" presetClass="path" presetSubtype="0" accel="50000" decel="50000" fill="hold" nodeType="clickEffect">
                                  <p:stCondLst>
                                    <p:cond delay="0"/>
                                  </p:stCondLst>
                                  <p:childTnLst>
                                    <p:animMotion origin="layout" path="M 0 0 L 0.39167 0 " pathEditMode="relative" rAng="0" ptsTypes="AA">
                                      <p:cBhvr>
                                        <p:cTn id="52" dur="2000" fill="hold"/>
                                        <p:tgtEl>
                                          <p:spTgt spid="12"/>
                                        </p:tgtEl>
                                        <p:attrNameLst>
                                          <p:attrName>ppt_x</p:attrName>
                                          <p:attrName>ppt_y</p:attrName>
                                        </p:attrNameLst>
                                      </p:cBhvr>
                                      <p:rCtr x="19600" y="0"/>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dissolve">
                                      <p:cBhvr>
                                        <p:cTn id="6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animBg="1"/>
      <p:bldP spid="25" grpId="0" animBg="1"/>
      <p:bldP spid="25" grpId="1" animBg="1"/>
      <p:bldP spid="26" grpId="0" animBg="1"/>
      <p:bldP spid="29" grpId="0" animBg="1"/>
      <p:bldP spid="29" grpId="1" animBg="1"/>
      <p:bldP spid="2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D92FF94-2B39-4145-A708-CB73AE255D90}"/>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Plotted in Crystal Viewer</a:t>
            </a:r>
          </a:p>
        </p:txBody>
      </p:sp>
      <p:sp>
        <p:nvSpPr>
          <p:cNvPr id="50179" name="Rectangle 3">
            <a:extLst>
              <a:ext uri="{FF2B5EF4-FFF2-40B4-BE49-F238E27FC236}">
                <a16:creationId xmlns:a16="http://schemas.microsoft.com/office/drawing/2014/main" id="{63011E9E-311F-2B44-A144-52007B7518CE}"/>
              </a:ext>
            </a:extLst>
          </p:cNvPr>
          <p:cNvSpPr>
            <a:spLocks noGrp="1" noChangeArrowheads="1"/>
          </p:cNvSpPr>
          <p:nvPr>
            <p:ph idx="1"/>
          </p:nvPr>
        </p:nvSpPr>
        <p:spPr>
          <a:xfrm>
            <a:off x="1828800" y="5848350"/>
            <a:ext cx="8534400" cy="552450"/>
          </a:xfrm>
        </p:spPr>
        <p:txBody>
          <a:bodyPr/>
          <a:lstStyle/>
          <a:p>
            <a:endParaRPr lang="en-US" altLang="en-US">
              <a:ea typeface="ＭＳ Ｐゴシック" panose="020B0600070205080204" pitchFamily="34" charset="-128"/>
            </a:endParaRPr>
          </a:p>
        </p:txBody>
      </p:sp>
      <p:pic>
        <p:nvPicPr>
          <p:cNvPr id="50180" name="Picture 5" descr="01_all">
            <a:extLst>
              <a:ext uri="{FF2B5EF4-FFF2-40B4-BE49-F238E27FC236}">
                <a16:creationId xmlns:a16="http://schemas.microsoft.com/office/drawing/2014/main" id="{419CF8D7-C480-FE4A-B946-7CC0E15C51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6806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02_all_no_bonds">
            <a:extLst>
              <a:ext uri="{FF2B5EF4-FFF2-40B4-BE49-F238E27FC236}">
                <a16:creationId xmlns:a16="http://schemas.microsoft.com/office/drawing/2014/main" id="{5E769F7C-E522-9C40-87B5-6BD6929E6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2">
            <a:extLst>
              <a:ext uri="{FF2B5EF4-FFF2-40B4-BE49-F238E27FC236}">
                <a16:creationId xmlns:a16="http://schemas.microsoft.com/office/drawing/2014/main" id="{50D52548-6FFF-CA47-9C89-E5973C0B2ACF}"/>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Without Bonds</a:t>
            </a:r>
          </a:p>
        </p:txBody>
      </p:sp>
      <p:sp>
        <p:nvSpPr>
          <p:cNvPr id="51204" name="Rectangle 3">
            <a:extLst>
              <a:ext uri="{FF2B5EF4-FFF2-40B4-BE49-F238E27FC236}">
                <a16:creationId xmlns:a16="http://schemas.microsoft.com/office/drawing/2014/main" id="{595DC328-4E39-1447-98C5-53E98A6EB392}"/>
              </a:ext>
            </a:extLst>
          </p:cNvPr>
          <p:cNvSpPr>
            <a:spLocks noGrp="1" noChangeArrowheads="1"/>
          </p:cNvSpPr>
          <p:nvPr>
            <p:ph idx="1"/>
          </p:nvPr>
        </p:nvSpPr>
        <p:spPr>
          <a:xfrm>
            <a:off x="1828800" y="5848350"/>
            <a:ext cx="8534400" cy="552450"/>
          </a:xfrm>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2171652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03_brown">
            <a:extLst>
              <a:ext uri="{FF2B5EF4-FFF2-40B4-BE49-F238E27FC236}">
                <a16:creationId xmlns:a16="http://schemas.microsoft.com/office/drawing/2014/main" id="{62A9F826-3A14-5245-825C-9A695B478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3">
            <a:extLst>
              <a:ext uri="{FF2B5EF4-FFF2-40B4-BE49-F238E27FC236}">
                <a16:creationId xmlns:a16="http://schemas.microsoft.com/office/drawing/2014/main" id="{7FD21CF7-958C-C74B-AC0D-74C0E66A2011}"/>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Just One Species</a:t>
            </a:r>
          </a:p>
        </p:txBody>
      </p:sp>
      <p:sp>
        <p:nvSpPr>
          <p:cNvPr id="52228" name="Rectangle 4">
            <a:extLst>
              <a:ext uri="{FF2B5EF4-FFF2-40B4-BE49-F238E27FC236}">
                <a16:creationId xmlns:a16="http://schemas.microsoft.com/office/drawing/2014/main" id="{A3C98372-690B-8C4A-A263-E136B5E43CBE}"/>
              </a:ext>
            </a:extLst>
          </p:cNvPr>
          <p:cNvSpPr>
            <a:spLocks noGrp="1" noChangeArrowheads="1"/>
          </p:cNvSpPr>
          <p:nvPr>
            <p:ph idx="1"/>
          </p:nvPr>
        </p:nvSpPr>
        <p:spPr>
          <a:xfrm>
            <a:off x="1828800" y="5848350"/>
            <a:ext cx="8534400" cy="552450"/>
          </a:xfrm>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0451814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5" descr="04_brown_light">
            <a:extLst>
              <a:ext uri="{FF2B5EF4-FFF2-40B4-BE49-F238E27FC236}">
                <a16:creationId xmlns:a16="http://schemas.microsoft.com/office/drawing/2014/main" id="{1DD2CF83-00BC-6849-8CC1-1CF714395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3">
            <a:extLst>
              <a:ext uri="{FF2B5EF4-FFF2-40B4-BE49-F238E27FC236}">
                <a16:creationId xmlns:a16="http://schemas.microsoft.com/office/drawing/2014/main" id="{D80FD949-6D56-9543-BF49-B44E3FB0A531}"/>
              </a:ext>
            </a:extLst>
          </p:cNvPr>
          <p:cNvSpPr>
            <a:spLocks noGrp="1" noChangeArrowheads="1"/>
          </p:cNvSpPr>
          <p:nvPr>
            <p:ph type="title"/>
          </p:nvPr>
        </p:nvSpPr>
        <p:spPr/>
        <p:txBody>
          <a:bodyPr/>
          <a:lstStyle/>
          <a:p>
            <a:r>
              <a:rPr lang="en-US" altLang="en-US" sz="2000">
                <a:ea typeface="ＭＳ Ｐゴシック" panose="020B0600070205080204" pitchFamily="34" charset="-128"/>
              </a:rPr>
              <a:t>GaAs Crystal Just One Species </a:t>
            </a:r>
            <a:br>
              <a:rPr lang="en-US" altLang="en-US" sz="2000">
                <a:ea typeface="ＭＳ Ｐゴシック" panose="020B0600070205080204" pitchFamily="34" charset="-128"/>
              </a:rPr>
            </a:br>
            <a:r>
              <a:rPr lang="en-US" altLang="en-US" sz="2000">
                <a:ea typeface="ＭＳ Ｐゴシック" panose="020B0600070205080204" pitchFamily="34" charset="-128"/>
              </a:rPr>
              <a:t>Focus on Few</a:t>
            </a:r>
          </a:p>
        </p:txBody>
      </p:sp>
      <p:sp>
        <p:nvSpPr>
          <p:cNvPr id="53252" name="Rectangle 4">
            <a:extLst>
              <a:ext uri="{FF2B5EF4-FFF2-40B4-BE49-F238E27FC236}">
                <a16:creationId xmlns:a16="http://schemas.microsoft.com/office/drawing/2014/main" id="{558092F5-813F-B54B-B785-E78DD91AA1AC}"/>
              </a:ext>
            </a:extLst>
          </p:cNvPr>
          <p:cNvSpPr>
            <a:spLocks noGrp="1" noChangeArrowheads="1"/>
          </p:cNvSpPr>
          <p:nvPr>
            <p:ph idx="1"/>
          </p:nvPr>
        </p:nvSpPr>
        <p:spPr>
          <a:xfrm>
            <a:off x="1828800" y="5848350"/>
            <a:ext cx="8534400" cy="552450"/>
          </a:xfrm>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120555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05_brown_light_no_top">
            <a:extLst>
              <a:ext uri="{FF2B5EF4-FFF2-40B4-BE49-F238E27FC236}">
                <a16:creationId xmlns:a16="http://schemas.microsoft.com/office/drawing/2014/main" id="{155F01C2-1D86-364C-B18D-B09E1E064A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a:extLst>
              <a:ext uri="{FF2B5EF4-FFF2-40B4-BE49-F238E27FC236}">
                <a16:creationId xmlns:a16="http://schemas.microsoft.com/office/drawing/2014/main" id="{9BF82590-5655-D745-A38F-FCDA473475A4}"/>
              </a:ext>
            </a:extLst>
          </p:cNvPr>
          <p:cNvSpPr>
            <a:spLocks noGrp="1" noChangeArrowheads="1"/>
          </p:cNvSpPr>
          <p:nvPr>
            <p:ph type="title"/>
          </p:nvPr>
        </p:nvSpPr>
        <p:spPr/>
        <p:txBody>
          <a:bodyPr/>
          <a:lstStyle/>
          <a:p>
            <a:r>
              <a:rPr lang="en-US" altLang="en-US" sz="2000">
                <a:ea typeface="ＭＳ Ｐゴシック" panose="020B0600070205080204" pitchFamily="34" charset="-128"/>
              </a:rPr>
              <a:t>GaAs Crystal Just One Species </a:t>
            </a:r>
            <a:br>
              <a:rPr lang="en-US" altLang="en-US" sz="2000">
                <a:ea typeface="ＭＳ Ｐゴシック" panose="020B0600070205080204" pitchFamily="34" charset="-128"/>
              </a:rPr>
            </a:br>
            <a:r>
              <a:rPr lang="en-US" altLang="en-US" sz="2000">
                <a:ea typeface="ＭＳ Ｐゴシック" panose="020B0600070205080204" pitchFamily="34" charset="-128"/>
              </a:rPr>
              <a:t>Focus on Few – Take out a Few</a:t>
            </a:r>
          </a:p>
        </p:txBody>
      </p:sp>
      <p:sp>
        <p:nvSpPr>
          <p:cNvPr id="54276" name="Rectangle 4">
            <a:extLst>
              <a:ext uri="{FF2B5EF4-FFF2-40B4-BE49-F238E27FC236}">
                <a16:creationId xmlns:a16="http://schemas.microsoft.com/office/drawing/2014/main" id="{89E6B461-EB37-914A-ADB3-A2E4FAF486B2}"/>
              </a:ext>
            </a:extLst>
          </p:cNvPr>
          <p:cNvSpPr>
            <a:spLocks noGrp="1" noChangeArrowheads="1"/>
          </p:cNvSpPr>
          <p:nvPr>
            <p:ph idx="1"/>
          </p:nvPr>
        </p:nvSpPr>
        <p:spPr>
          <a:xfrm>
            <a:off x="1828800" y="5848350"/>
            <a:ext cx="8534400" cy="552450"/>
          </a:xfrm>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754437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5" descr="06_brown_light_bonds">
            <a:extLst>
              <a:ext uri="{FF2B5EF4-FFF2-40B4-BE49-F238E27FC236}">
                <a16:creationId xmlns:a16="http://schemas.microsoft.com/office/drawing/2014/main" id="{F945C917-2370-D34A-8F2A-D49CF19EE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a:extLst>
              <a:ext uri="{FF2B5EF4-FFF2-40B4-BE49-F238E27FC236}">
                <a16:creationId xmlns:a16="http://schemas.microsoft.com/office/drawing/2014/main" id="{3FC47055-E907-2A4A-8064-E873E5B63A8C}"/>
              </a:ext>
            </a:extLst>
          </p:cNvPr>
          <p:cNvSpPr>
            <a:spLocks noGrp="1" noChangeArrowheads="1"/>
          </p:cNvSpPr>
          <p:nvPr>
            <p:ph type="title"/>
          </p:nvPr>
        </p:nvSpPr>
        <p:spPr/>
        <p:txBody>
          <a:bodyPr/>
          <a:lstStyle/>
          <a:p>
            <a:r>
              <a:rPr lang="en-US" altLang="en-US" sz="2000">
                <a:ea typeface="ＭＳ Ｐゴシック" panose="020B0600070205080204" pitchFamily="34" charset="-128"/>
              </a:rPr>
              <a:t>GaAs Crystal Just One Species </a:t>
            </a:r>
            <a:br>
              <a:rPr lang="en-US" altLang="en-US" sz="2000">
                <a:ea typeface="ＭＳ Ｐゴシック" panose="020B0600070205080204" pitchFamily="34" charset="-128"/>
              </a:rPr>
            </a:br>
            <a:r>
              <a:rPr lang="en-US" altLang="en-US" sz="2000">
                <a:ea typeface="ＭＳ Ｐゴシック" panose="020B0600070205080204" pitchFamily="34" charset="-128"/>
              </a:rPr>
              <a:t>A FCC Cell!</a:t>
            </a:r>
          </a:p>
        </p:txBody>
      </p:sp>
      <p:sp>
        <p:nvSpPr>
          <p:cNvPr id="55300" name="Rectangle 4">
            <a:extLst>
              <a:ext uri="{FF2B5EF4-FFF2-40B4-BE49-F238E27FC236}">
                <a16:creationId xmlns:a16="http://schemas.microsoft.com/office/drawing/2014/main" id="{968DE7DD-3928-694B-8469-35E782C9485E}"/>
              </a:ext>
            </a:extLst>
          </p:cNvPr>
          <p:cNvSpPr>
            <a:spLocks noGrp="1" noChangeArrowheads="1"/>
          </p:cNvSpPr>
          <p:nvPr>
            <p:ph idx="1"/>
          </p:nvPr>
        </p:nvSpPr>
        <p:spPr>
          <a:xfrm>
            <a:off x="1828800" y="5756275"/>
            <a:ext cx="8534400" cy="552450"/>
          </a:xfrm>
        </p:spPr>
        <p:txBody>
          <a:bodyPr/>
          <a:lstStyle/>
          <a:p>
            <a:r>
              <a:rPr lang="en-US" altLang="en-US" dirty="0">
                <a:ea typeface="ＭＳ Ｐゴシック" panose="020B0600070205080204" pitchFamily="34" charset="-128"/>
              </a:rPr>
              <a:t>FCC cell – Atoms/cell    =    (1/8)x8 + (1/2)x6 = 4</a:t>
            </a:r>
          </a:p>
        </p:txBody>
      </p:sp>
    </p:spTree>
    <p:extLst>
      <p:ext uri="{BB962C8B-B14F-4D97-AF65-F5344CB8AC3E}">
        <p14:creationId xmlns:p14="http://schemas.microsoft.com/office/powerpoint/2010/main" val="3494521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5" descr="07_brown_cell">
            <a:extLst>
              <a:ext uri="{FF2B5EF4-FFF2-40B4-BE49-F238E27FC236}">
                <a16:creationId xmlns:a16="http://schemas.microsoft.com/office/drawing/2014/main" id="{5EF2E2DF-5470-5B47-A133-5A32A9B0D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3">
            <a:extLst>
              <a:ext uri="{FF2B5EF4-FFF2-40B4-BE49-F238E27FC236}">
                <a16:creationId xmlns:a16="http://schemas.microsoft.com/office/drawing/2014/main" id="{53870C4D-8934-3948-83AE-8B4E21EEE586}"/>
              </a:ext>
            </a:extLst>
          </p:cNvPr>
          <p:cNvSpPr>
            <a:spLocks noGrp="1" noChangeArrowheads="1"/>
          </p:cNvSpPr>
          <p:nvPr>
            <p:ph type="title"/>
          </p:nvPr>
        </p:nvSpPr>
        <p:spPr/>
        <p:txBody>
          <a:bodyPr/>
          <a:lstStyle/>
          <a:p>
            <a:r>
              <a:rPr lang="en-US" altLang="en-US" sz="2000">
                <a:ea typeface="ＭＳ Ｐゴシック" panose="020B0600070205080204" pitchFamily="34" charset="-128"/>
              </a:rPr>
              <a:t>GaAs Crystal Just One Species </a:t>
            </a:r>
            <a:br>
              <a:rPr lang="en-US" altLang="en-US" sz="2000">
                <a:ea typeface="ＭＳ Ｐゴシック" panose="020B0600070205080204" pitchFamily="34" charset="-128"/>
              </a:rPr>
            </a:br>
            <a:r>
              <a:rPr lang="en-US" altLang="en-US" sz="2000">
                <a:ea typeface="ＭＳ Ｐゴシック" panose="020B0600070205080204" pitchFamily="34" charset="-128"/>
              </a:rPr>
              <a:t>A FCC Cell!</a:t>
            </a:r>
          </a:p>
        </p:txBody>
      </p:sp>
      <p:sp>
        <p:nvSpPr>
          <p:cNvPr id="56324" name="Rectangle 4">
            <a:extLst>
              <a:ext uri="{FF2B5EF4-FFF2-40B4-BE49-F238E27FC236}">
                <a16:creationId xmlns:a16="http://schemas.microsoft.com/office/drawing/2014/main" id="{1FD6307F-2348-DA40-8D5D-C08A47D53AB2}"/>
              </a:ext>
            </a:extLst>
          </p:cNvPr>
          <p:cNvSpPr>
            <a:spLocks noGrp="1" noChangeArrowheads="1"/>
          </p:cNvSpPr>
          <p:nvPr>
            <p:ph idx="1"/>
          </p:nvPr>
        </p:nvSpPr>
        <p:spPr>
          <a:xfrm>
            <a:off x="1828800" y="5756275"/>
            <a:ext cx="8534400" cy="552450"/>
          </a:xfrm>
        </p:spPr>
        <p:txBody>
          <a:bodyPr/>
          <a:lstStyle/>
          <a:p>
            <a:r>
              <a:rPr lang="en-US" altLang="en-US">
                <a:ea typeface="ＭＳ Ｐゴシック" panose="020B0600070205080204" pitchFamily="34" charset="-128"/>
              </a:rPr>
              <a:t>FCC cell – 4 atoms per unit cell</a:t>
            </a:r>
          </a:p>
        </p:txBody>
      </p:sp>
    </p:spTree>
    <p:extLst>
      <p:ext uri="{BB962C8B-B14F-4D97-AF65-F5344CB8AC3E}">
        <p14:creationId xmlns:p14="http://schemas.microsoft.com/office/powerpoint/2010/main" val="1990731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BAA656E-7F5B-254E-966F-D96269617F24}"/>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One-dimensional Crystals</a:t>
            </a:r>
          </a:p>
        </p:txBody>
      </p:sp>
      <p:grpSp>
        <p:nvGrpSpPr>
          <p:cNvPr id="18" name="Group 16">
            <a:extLst>
              <a:ext uri="{FF2B5EF4-FFF2-40B4-BE49-F238E27FC236}">
                <a16:creationId xmlns:a16="http://schemas.microsoft.com/office/drawing/2014/main" id="{3E3A8AD0-E932-B84E-B0B1-8DCAC600D57E}"/>
              </a:ext>
            </a:extLst>
          </p:cNvPr>
          <p:cNvGrpSpPr>
            <a:grpSpLocks/>
          </p:cNvGrpSpPr>
          <p:nvPr/>
        </p:nvGrpSpPr>
        <p:grpSpPr bwMode="auto">
          <a:xfrm>
            <a:off x="1727200" y="1920203"/>
            <a:ext cx="8686800" cy="4156412"/>
            <a:chOff x="88" y="1757"/>
            <a:chExt cx="5472" cy="2247"/>
          </a:xfrm>
        </p:grpSpPr>
        <p:sp>
          <p:nvSpPr>
            <p:cNvPr id="30729" name="Text Box 17">
              <a:extLst>
                <a:ext uri="{FF2B5EF4-FFF2-40B4-BE49-F238E27FC236}">
                  <a16:creationId xmlns:a16="http://schemas.microsoft.com/office/drawing/2014/main" id="{C15875C6-DB3E-CD43-B87E-9337A00F9358}"/>
                </a:ext>
              </a:extLst>
            </p:cNvPr>
            <p:cNvSpPr txBox="1">
              <a:spLocks noChangeArrowheads="1"/>
            </p:cNvSpPr>
            <p:nvPr/>
          </p:nvSpPr>
          <p:spPr bwMode="auto">
            <a:xfrm>
              <a:off x="88" y="1757"/>
              <a:ext cx="5472" cy="11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solidFill>
                    <a:srgbClr val="C00000"/>
                  </a:solidFill>
                </a:rPr>
                <a:t>No realistic system is truly 1-D, but …. </a:t>
              </a:r>
            </a:p>
            <a:p>
              <a:pPr eaLnBrk="1" hangingPunct="1"/>
              <a:endParaRPr lang="en-US" altLang="en-US" sz="1200" dirty="0"/>
            </a:p>
            <a:p>
              <a:pPr eaLnBrk="1" hangingPunct="1">
                <a:buFontTx/>
                <a:buChar char="•"/>
              </a:pPr>
              <a:r>
                <a:rPr lang="en-US" altLang="en-US" sz="2000" dirty="0"/>
                <a:t> 1D properties dominate behavior in some material and devices</a:t>
              </a:r>
            </a:p>
            <a:p>
              <a:pPr lvl="1" eaLnBrk="1" hangingPunct="1">
                <a:buFontTx/>
                <a:buChar char="•"/>
              </a:pPr>
              <a:r>
                <a:rPr lang="en-US" altLang="en-US" sz="2000" dirty="0"/>
                <a:t>Materials: </a:t>
              </a:r>
              <a:r>
                <a:rPr lang="en-US" altLang="en-US" sz="2000" dirty="0" err="1"/>
                <a:t>e.g</a:t>
              </a:r>
              <a:r>
                <a:rPr lang="en-US" altLang="en-US" sz="2000" dirty="0"/>
                <a:t> polymers, </a:t>
              </a:r>
            </a:p>
            <a:p>
              <a:pPr lvl="1" eaLnBrk="1" hangingPunct="1">
                <a:buFontTx/>
                <a:buChar char="•"/>
              </a:pPr>
              <a:r>
                <a:rPr lang="en-US" altLang="en-US" sz="2000" dirty="0"/>
                <a:t>Biology: e.g. DNA</a:t>
              </a:r>
            </a:p>
            <a:p>
              <a:pPr lvl="1" eaLnBrk="1" hangingPunct="1">
                <a:buFontTx/>
                <a:buChar char="•"/>
              </a:pPr>
              <a:r>
                <a:rPr lang="en-US" altLang="en-US" sz="2000" dirty="0"/>
                <a:t>Devices: e.g. 1D heterostructures (lasers, RTDs)</a:t>
              </a:r>
            </a:p>
            <a:p>
              <a:pPr eaLnBrk="1" hangingPunct="1">
                <a:buFontTx/>
                <a:buChar char="•"/>
              </a:pPr>
              <a:r>
                <a:rPr lang="en-US" altLang="en-US" sz="2000" dirty="0"/>
                <a:t> Can often be solved analytically, many properties have 2D/3D analogs </a:t>
              </a:r>
            </a:p>
          </p:txBody>
        </p:sp>
        <p:pic>
          <p:nvPicPr>
            <p:cNvPr id="30730" name="Picture 18">
              <a:extLst>
                <a:ext uri="{FF2B5EF4-FFF2-40B4-BE49-F238E27FC236}">
                  <a16:creationId xmlns:a16="http://schemas.microsoft.com/office/drawing/2014/main" id="{8E909B6E-4103-024A-8537-5BA5A2C5CF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9" y="3557"/>
              <a:ext cx="1056"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21">
              <a:extLst>
                <a:ext uri="{FF2B5EF4-FFF2-40B4-BE49-F238E27FC236}">
                  <a16:creationId xmlns:a16="http://schemas.microsoft.com/office/drawing/2014/main" id="{9A19CCE0-BE75-F942-A898-5C17EA8708B1}"/>
                </a:ext>
              </a:extLst>
            </p:cNvPr>
            <p:cNvSpPr txBox="1">
              <a:spLocks noChangeArrowheads="1"/>
            </p:cNvSpPr>
            <p:nvPr/>
          </p:nvSpPr>
          <p:spPr bwMode="auto">
            <a:xfrm>
              <a:off x="144" y="3084"/>
              <a:ext cx="1113" cy="215"/>
            </a:xfrm>
            <a:prstGeom prst="rect">
              <a:avLst/>
            </a:prstGeom>
            <a:noFill/>
            <a:ln w="9525">
              <a:noFill/>
              <a:miter lim="800000"/>
              <a:headEnd/>
              <a:tailEnd/>
            </a:ln>
            <a:effectLst/>
          </p:spPr>
          <p:txBody>
            <a:bodyPr wrap="none">
              <a:spAutoFit/>
            </a:bodyPr>
            <a:lstStyle/>
            <a:p>
              <a:pPr>
                <a:defRPr/>
              </a:pPr>
              <a:r>
                <a:rPr lang="en-US" sz="2000" dirty="0" err="1">
                  <a:latin typeface="+mn-lt"/>
                </a:rPr>
                <a:t>Polyacetylene</a:t>
              </a:r>
              <a:endParaRPr lang="en-US" sz="2000" dirty="0">
                <a:latin typeface="+mn-lt"/>
              </a:endParaRPr>
            </a:p>
          </p:txBody>
        </p:sp>
        <p:sp>
          <p:nvSpPr>
            <p:cNvPr id="24" name="Text Box 22">
              <a:extLst>
                <a:ext uri="{FF2B5EF4-FFF2-40B4-BE49-F238E27FC236}">
                  <a16:creationId xmlns:a16="http://schemas.microsoft.com/office/drawing/2014/main" id="{77261A7C-8B5F-6A4A-AA64-94359141FCC5}"/>
                </a:ext>
              </a:extLst>
            </p:cNvPr>
            <p:cNvSpPr txBox="1">
              <a:spLocks noChangeArrowheads="1"/>
            </p:cNvSpPr>
            <p:nvPr/>
          </p:nvSpPr>
          <p:spPr bwMode="auto">
            <a:xfrm>
              <a:off x="364" y="3673"/>
              <a:ext cx="437" cy="215"/>
            </a:xfrm>
            <a:prstGeom prst="rect">
              <a:avLst/>
            </a:prstGeom>
            <a:noFill/>
            <a:ln w="9525">
              <a:noFill/>
              <a:miter lim="800000"/>
              <a:headEnd/>
              <a:tailEnd/>
            </a:ln>
            <a:effectLst/>
          </p:spPr>
          <p:txBody>
            <a:bodyPr wrap="none">
              <a:spAutoFit/>
            </a:bodyPr>
            <a:lstStyle/>
            <a:p>
              <a:pPr>
                <a:defRPr/>
              </a:pPr>
              <a:r>
                <a:rPr lang="en-US" sz="2000" dirty="0">
                  <a:latin typeface="+mn-lt"/>
                </a:rPr>
                <a:t>PPP</a:t>
              </a:r>
            </a:p>
          </p:txBody>
        </p:sp>
      </p:grpSp>
      <p:pic>
        <p:nvPicPr>
          <p:cNvPr id="30725" name="Picture 2">
            <a:extLst>
              <a:ext uri="{FF2B5EF4-FFF2-40B4-BE49-F238E27FC236}">
                <a16:creationId xmlns:a16="http://schemas.microsoft.com/office/drawing/2014/main" id="{E6C7CEF2-4FC0-964B-85C2-F587A13E5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0289" y="766763"/>
            <a:ext cx="60674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403" name="Picture 3">
            <a:extLst>
              <a:ext uri="{FF2B5EF4-FFF2-40B4-BE49-F238E27FC236}">
                <a16:creationId xmlns:a16="http://schemas.microsoft.com/office/drawing/2014/main" id="{F0214383-92A7-9243-809C-8ADF7307E7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2514" y="4259264"/>
            <a:ext cx="44481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404" name="Picture 4">
            <a:extLst>
              <a:ext uri="{FF2B5EF4-FFF2-40B4-BE49-F238E27FC236}">
                <a16:creationId xmlns:a16="http://schemas.microsoft.com/office/drawing/2014/main" id="{BFBEE29A-0B45-5E4A-B361-76160D9417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8200" y="4964114"/>
            <a:ext cx="47244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Rectangle 12">
            <a:extLst>
              <a:ext uri="{FF2B5EF4-FFF2-40B4-BE49-F238E27FC236}">
                <a16:creationId xmlns:a16="http://schemas.microsoft.com/office/drawing/2014/main" id="{76E8EC34-14A9-C148-BACE-2C5A4F57FB39}"/>
              </a:ext>
            </a:extLst>
          </p:cNvPr>
          <p:cNvSpPr>
            <a:spLocks noChangeArrowheads="1"/>
          </p:cNvSpPr>
          <p:nvPr/>
        </p:nvSpPr>
        <p:spPr bwMode="auto">
          <a:xfrm>
            <a:off x="1778001" y="1393535"/>
            <a:ext cx="7504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t>There is exactly ONE primitive unit cell in a 1D system</a:t>
            </a:r>
          </a:p>
        </p:txBody>
      </p:sp>
    </p:spTree>
    <p:extLst>
      <p:ext uri="{BB962C8B-B14F-4D97-AF65-F5344CB8AC3E}">
        <p14:creationId xmlns:p14="http://schemas.microsoft.com/office/powerpoint/2010/main" val="410616559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000"/>
                                        <p:tgtEl>
                                          <p:spTgt spid="18"/>
                                        </p:tgtEl>
                                      </p:cBhvr>
                                    </p:animEffect>
                                  </p:childTnLst>
                                </p:cTn>
                              </p:par>
                              <p:par>
                                <p:cTn id="8" presetID="22" presetClass="entr" presetSubtype="8" fill="hold" nodeType="withEffect">
                                  <p:stCondLst>
                                    <p:cond delay="0"/>
                                  </p:stCondLst>
                                  <p:childTnLst>
                                    <p:set>
                                      <p:cBhvr>
                                        <p:cTn id="9" dur="1" fill="hold">
                                          <p:stCondLst>
                                            <p:cond delay="0"/>
                                          </p:stCondLst>
                                        </p:cTn>
                                        <p:tgtEl>
                                          <p:spTgt spid="2150403"/>
                                        </p:tgtEl>
                                        <p:attrNameLst>
                                          <p:attrName>style.visibility</p:attrName>
                                        </p:attrNameLst>
                                      </p:cBhvr>
                                      <p:to>
                                        <p:strVal val="visible"/>
                                      </p:to>
                                    </p:set>
                                    <p:animEffect transition="in" filter="wipe(left)">
                                      <p:cBhvr>
                                        <p:cTn id="10" dur="1000"/>
                                        <p:tgtEl>
                                          <p:spTgt spid="2150403"/>
                                        </p:tgtEl>
                                      </p:cBhvr>
                                    </p:animEffect>
                                  </p:childTnLst>
                                </p:cTn>
                              </p:par>
                              <p:par>
                                <p:cTn id="11" presetID="22" presetClass="entr" presetSubtype="8" fill="hold" nodeType="withEffect">
                                  <p:stCondLst>
                                    <p:cond delay="0"/>
                                  </p:stCondLst>
                                  <p:childTnLst>
                                    <p:set>
                                      <p:cBhvr>
                                        <p:cTn id="12" dur="1" fill="hold">
                                          <p:stCondLst>
                                            <p:cond delay="0"/>
                                          </p:stCondLst>
                                        </p:cTn>
                                        <p:tgtEl>
                                          <p:spTgt spid="2150404"/>
                                        </p:tgtEl>
                                        <p:attrNameLst>
                                          <p:attrName>style.visibility</p:attrName>
                                        </p:attrNameLst>
                                      </p:cBhvr>
                                      <p:to>
                                        <p:strVal val="visible"/>
                                      </p:to>
                                    </p:set>
                                    <p:animEffect transition="in" filter="wipe(left)">
                                      <p:cBhvr>
                                        <p:cTn id="13" dur="1000"/>
                                        <p:tgtEl>
                                          <p:spTgt spid="2150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5" descr="08_brown_cell">
            <a:extLst>
              <a:ext uri="{FF2B5EF4-FFF2-40B4-BE49-F238E27FC236}">
                <a16:creationId xmlns:a16="http://schemas.microsoft.com/office/drawing/2014/main" id="{21FB3119-63D9-D845-AC96-32002D41C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a:extLst>
              <a:ext uri="{FF2B5EF4-FFF2-40B4-BE49-F238E27FC236}">
                <a16:creationId xmlns:a16="http://schemas.microsoft.com/office/drawing/2014/main" id="{13F9EC9D-6116-4D4F-B193-6442C02169DB}"/>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Both Species </a:t>
            </a:r>
          </a:p>
        </p:txBody>
      </p:sp>
      <p:sp>
        <p:nvSpPr>
          <p:cNvPr id="57348" name="Rectangle 4">
            <a:extLst>
              <a:ext uri="{FF2B5EF4-FFF2-40B4-BE49-F238E27FC236}">
                <a16:creationId xmlns:a16="http://schemas.microsoft.com/office/drawing/2014/main" id="{FCC9F592-23F6-3A42-8550-4ABD880D96F0}"/>
              </a:ext>
            </a:extLst>
          </p:cNvPr>
          <p:cNvSpPr>
            <a:spLocks noGrp="1" noChangeArrowheads="1"/>
          </p:cNvSpPr>
          <p:nvPr>
            <p:ph idx="1"/>
          </p:nvPr>
        </p:nvSpPr>
        <p:spPr>
          <a:xfrm>
            <a:off x="1828800" y="5756275"/>
            <a:ext cx="8534400" cy="552450"/>
          </a:xfrm>
        </p:spPr>
        <p:txBody>
          <a:bodyPr/>
          <a:lstStyle/>
          <a:p>
            <a:r>
              <a:rPr lang="en-US" altLang="en-US">
                <a:ea typeface="ＭＳ Ｐゴシック" panose="020B0600070205080204" pitchFamily="34" charset="-128"/>
              </a:rPr>
              <a:t>FCC cell – 4 atoms per unit cell – brown species</a:t>
            </a:r>
          </a:p>
        </p:txBody>
      </p:sp>
    </p:spTree>
    <p:extLst>
      <p:ext uri="{BB962C8B-B14F-4D97-AF65-F5344CB8AC3E}">
        <p14:creationId xmlns:p14="http://schemas.microsoft.com/office/powerpoint/2010/main" val="330630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5" descr="09_brown_cell">
            <a:extLst>
              <a:ext uri="{FF2B5EF4-FFF2-40B4-BE49-F238E27FC236}">
                <a16:creationId xmlns:a16="http://schemas.microsoft.com/office/drawing/2014/main" id="{3E9C1CA0-AD88-1A4E-9D3A-05A2607AFD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3">
            <a:extLst>
              <a:ext uri="{FF2B5EF4-FFF2-40B4-BE49-F238E27FC236}">
                <a16:creationId xmlns:a16="http://schemas.microsoft.com/office/drawing/2014/main" id="{C33424C3-F459-794A-A8E9-94FEF446D2FE}"/>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Both Species </a:t>
            </a:r>
          </a:p>
        </p:txBody>
      </p:sp>
      <p:sp>
        <p:nvSpPr>
          <p:cNvPr id="58372" name="Rectangle 4">
            <a:extLst>
              <a:ext uri="{FF2B5EF4-FFF2-40B4-BE49-F238E27FC236}">
                <a16:creationId xmlns:a16="http://schemas.microsoft.com/office/drawing/2014/main" id="{45ACD6A4-D3BF-114F-B8AE-A47D83391E53}"/>
              </a:ext>
            </a:extLst>
          </p:cNvPr>
          <p:cNvSpPr>
            <a:spLocks noGrp="1" noChangeArrowheads="1"/>
          </p:cNvSpPr>
          <p:nvPr>
            <p:ph idx="4294967295"/>
          </p:nvPr>
        </p:nvSpPr>
        <p:spPr>
          <a:xfrm>
            <a:off x="1524000" y="5756275"/>
            <a:ext cx="8534400" cy="744538"/>
          </a:xfrm>
        </p:spPr>
        <p:txBody>
          <a:bodyPr/>
          <a:lstStyle/>
          <a:p>
            <a:pPr>
              <a:lnSpc>
                <a:spcPct val="90000"/>
              </a:lnSpc>
            </a:pPr>
            <a:r>
              <a:rPr lang="en-US" altLang="en-US" sz="2000">
                <a:ea typeface="ＭＳ Ｐゴシック" panose="020B0600070205080204" pitchFamily="34" charset="-128"/>
              </a:rPr>
              <a:t>FCC cell – 4 atoms per unit cell – brown species</a:t>
            </a:r>
          </a:p>
          <a:p>
            <a:pPr>
              <a:lnSpc>
                <a:spcPct val="90000"/>
              </a:lnSpc>
            </a:pPr>
            <a:r>
              <a:rPr lang="en-US" altLang="en-US" sz="2000">
                <a:ea typeface="ＭＳ Ｐゴシック" panose="020B0600070205080204" pitchFamily="34" charset="-128"/>
              </a:rPr>
              <a:t>Focus on a few of the </a:t>
            </a:r>
            <a:r>
              <a:rPr lang="ja-JP" altLang="en-US" sz="2000">
                <a:ea typeface="ＭＳ Ｐゴシック" panose="020B0600070205080204" pitchFamily="34" charset="-128"/>
              </a:rPr>
              <a:t>“</a:t>
            </a:r>
            <a:r>
              <a:rPr lang="en-US" altLang="ja-JP" sz="2000">
                <a:ea typeface="ＭＳ Ｐゴシック" panose="020B0600070205080204" pitchFamily="34" charset="-128"/>
              </a:rPr>
              <a:t>blue species</a:t>
            </a:r>
            <a:r>
              <a:rPr lang="ja-JP" altLang="en-US" sz="2000">
                <a:ea typeface="ＭＳ Ｐゴシック" panose="020B0600070205080204" pitchFamily="34" charset="-128"/>
              </a:rPr>
              <a:t>”</a:t>
            </a:r>
            <a:endParaRPr lang="en-US" altLang="en-US" sz="2000">
              <a:ea typeface="ＭＳ Ｐゴシック" panose="020B0600070205080204" pitchFamily="34" charset="-128"/>
            </a:endParaRPr>
          </a:p>
        </p:txBody>
      </p:sp>
    </p:spTree>
    <p:extLst>
      <p:ext uri="{BB962C8B-B14F-4D97-AF65-F5344CB8AC3E}">
        <p14:creationId xmlns:p14="http://schemas.microsoft.com/office/powerpoint/2010/main" val="38218432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09_brown_cell">
            <a:extLst>
              <a:ext uri="{FF2B5EF4-FFF2-40B4-BE49-F238E27FC236}">
                <a16:creationId xmlns:a16="http://schemas.microsoft.com/office/drawing/2014/main" id="{2F4263AA-ADA4-8F49-BCA3-556483CC0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3">
            <a:extLst>
              <a:ext uri="{FF2B5EF4-FFF2-40B4-BE49-F238E27FC236}">
                <a16:creationId xmlns:a16="http://schemas.microsoft.com/office/drawing/2014/main" id="{46BFF79E-59FC-6049-90E5-382E49985BE9}"/>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Both Species </a:t>
            </a:r>
          </a:p>
        </p:txBody>
      </p:sp>
      <p:sp>
        <p:nvSpPr>
          <p:cNvPr id="59396" name="Rectangle 4">
            <a:extLst>
              <a:ext uri="{FF2B5EF4-FFF2-40B4-BE49-F238E27FC236}">
                <a16:creationId xmlns:a16="http://schemas.microsoft.com/office/drawing/2014/main" id="{85597644-09C5-6E43-92CC-C8AA51604BE8}"/>
              </a:ext>
            </a:extLst>
          </p:cNvPr>
          <p:cNvSpPr>
            <a:spLocks noGrp="1" noChangeArrowheads="1"/>
          </p:cNvSpPr>
          <p:nvPr>
            <p:ph idx="4294967295"/>
          </p:nvPr>
        </p:nvSpPr>
        <p:spPr>
          <a:xfrm>
            <a:off x="1524000" y="5756275"/>
            <a:ext cx="8534400" cy="744538"/>
          </a:xfrm>
        </p:spPr>
        <p:txBody>
          <a:bodyPr/>
          <a:lstStyle/>
          <a:p>
            <a:pPr>
              <a:lnSpc>
                <a:spcPct val="90000"/>
              </a:lnSpc>
            </a:pPr>
            <a:r>
              <a:rPr lang="en-US" altLang="en-US" sz="2000">
                <a:ea typeface="ＭＳ Ｐゴシック" panose="020B0600070205080204" pitchFamily="34" charset="-128"/>
              </a:rPr>
              <a:t>FCC cell – 4 atoms per unit cell – brown species</a:t>
            </a:r>
          </a:p>
          <a:p>
            <a:pPr>
              <a:lnSpc>
                <a:spcPct val="90000"/>
              </a:lnSpc>
            </a:pPr>
            <a:r>
              <a:rPr lang="en-US" altLang="en-US" sz="2000">
                <a:ea typeface="ＭＳ Ｐゴシック" panose="020B0600070205080204" pitchFamily="34" charset="-128"/>
              </a:rPr>
              <a:t>FCC cell – 4 atoms per unit cell – purple species</a:t>
            </a:r>
          </a:p>
        </p:txBody>
      </p:sp>
      <p:pic>
        <p:nvPicPr>
          <p:cNvPr id="59397" name="Picture 5" descr="10_blue_cell">
            <a:extLst>
              <a:ext uri="{FF2B5EF4-FFF2-40B4-BE49-F238E27FC236}">
                <a16:creationId xmlns:a16="http://schemas.microsoft.com/office/drawing/2014/main" id="{893441FF-4EAC-D948-A504-6A9E82AFB3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44515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7" descr="14_blue_cell">
            <a:extLst>
              <a:ext uri="{FF2B5EF4-FFF2-40B4-BE49-F238E27FC236}">
                <a16:creationId xmlns:a16="http://schemas.microsoft.com/office/drawing/2014/main" id="{0ECC344C-385F-0043-AE95-D59E0778F4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6" descr="14_blue_cell">
            <a:extLst>
              <a:ext uri="{FF2B5EF4-FFF2-40B4-BE49-F238E27FC236}">
                <a16:creationId xmlns:a16="http://schemas.microsoft.com/office/drawing/2014/main" id="{ACC32FF5-D76A-2E4E-AD4F-59737A18F3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3">
            <a:extLst>
              <a:ext uri="{FF2B5EF4-FFF2-40B4-BE49-F238E27FC236}">
                <a16:creationId xmlns:a16="http://schemas.microsoft.com/office/drawing/2014/main" id="{B70A73C9-9070-7340-81E8-3596B7690801}"/>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Both Species </a:t>
            </a:r>
          </a:p>
        </p:txBody>
      </p:sp>
      <p:sp>
        <p:nvSpPr>
          <p:cNvPr id="60421" name="Rectangle 4">
            <a:extLst>
              <a:ext uri="{FF2B5EF4-FFF2-40B4-BE49-F238E27FC236}">
                <a16:creationId xmlns:a16="http://schemas.microsoft.com/office/drawing/2014/main" id="{CEF6BFAD-28FA-9346-BFAA-24EBA3D90D25}"/>
              </a:ext>
            </a:extLst>
          </p:cNvPr>
          <p:cNvSpPr>
            <a:spLocks noGrp="1" noChangeArrowheads="1"/>
          </p:cNvSpPr>
          <p:nvPr>
            <p:ph idx="4294967295"/>
          </p:nvPr>
        </p:nvSpPr>
        <p:spPr>
          <a:xfrm>
            <a:off x="1524000" y="5756275"/>
            <a:ext cx="8534400" cy="744538"/>
          </a:xfrm>
        </p:spPr>
        <p:txBody>
          <a:bodyPr/>
          <a:lstStyle/>
          <a:p>
            <a:pPr>
              <a:lnSpc>
                <a:spcPct val="90000"/>
              </a:lnSpc>
            </a:pPr>
            <a:r>
              <a:rPr lang="en-US" altLang="en-US" sz="2000">
                <a:ea typeface="ＭＳ Ｐゴシック" panose="020B0600070205080204" pitchFamily="34" charset="-128"/>
              </a:rPr>
              <a:t>FCC cell – 4 atoms per unit cell – brown species</a:t>
            </a:r>
          </a:p>
          <a:p>
            <a:pPr>
              <a:lnSpc>
                <a:spcPct val="90000"/>
              </a:lnSpc>
            </a:pPr>
            <a:r>
              <a:rPr lang="en-US" altLang="en-US" sz="2000">
                <a:ea typeface="ＭＳ Ｐゴシック" panose="020B0600070205080204" pitchFamily="34" charset="-128"/>
              </a:rPr>
              <a:t>FCC cell – 4 atoms per unit cell – purple species</a:t>
            </a:r>
          </a:p>
        </p:txBody>
      </p:sp>
    </p:spTree>
    <p:extLst>
      <p:ext uri="{BB962C8B-B14F-4D97-AF65-F5344CB8AC3E}">
        <p14:creationId xmlns:p14="http://schemas.microsoft.com/office/powerpoint/2010/main" val="38941682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6" descr="13_brown_cell">
            <a:extLst>
              <a:ext uri="{FF2B5EF4-FFF2-40B4-BE49-F238E27FC236}">
                <a16:creationId xmlns:a16="http://schemas.microsoft.com/office/drawing/2014/main" id="{F19A29FF-E16B-C041-AA46-911F33DAEC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7138" name="Picture 2" descr="14_blue_cell">
            <a:extLst>
              <a:ext uri="{FF2B5EF4-FFF2-40B4-BE49-F238E27FC236}">
                <a16:creationId xmlns:a16="http://schemas.microsoft.com/office/drawing/2014/main" id="{1EC21CC4-ED01-A142-9237-0669F4E31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Rectangle 4">
            <a:extLst>
              <a:ext uri="{FF2B5EF4-FFF2-40B4-BE49-F238E27FC236}">
                <a16:creationId xmlns:a16="http://schemas.microsoft.com/office/drawing/2014/main" id="{38913DF5-49B1-6949-AC0F-0D2079DB095D}"/>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Both Species </a:t>
            </a:r>
          </a:p>
        </p:txBody>
      </p:sp>
      <p:sp>
        <p:nvSpPr>
          <p:cNvPr id="61445" name="Rectangle 5">
            <a:extLst>
              <a:ext uri="{FF2B5EF4-FFF2-40B4-BE49-F238E27FC236}">
                <a16:creationId xmlns:a16="http://schemas.microsoft.com/office/drawing/2014/main" id="{11F2E700-D24B-3946-804F-CB55D4A0E2CA}"/>
              </a:ext>
            </a:extLst>
          </p:cNvPr>
          <p:cNvSpPr>
            <a:spLocks noGrp="1" noChangeArrowheads="1"/>
          </p:cNvSpPr>
          <p:nvPr>
            <p:ph idx="4294967295"/>
          </p:nvPr>
        </p:nvSpPr>
        <p:spPr>
          <a:xfrm>
            <a:off x="1524000" y="5756275"/>
            <a:ext cx="8534400" cy="744538"/>
          </a:xfrm>
        </p:spPr>
        <p:txBody>
          <a:bodyPr/>
          <a:lstStyle/>
          <a:p>
            <a:pPr>
              <a:lnSpc>
                <a:spcPct val="90000"/>
              </a:lnSpc>
            </a:pPr>
            <a:r>
              <a:rPr lang="en-US" altLang="en-US" sz="2000">
                <a:ea typeface="ＭＳ Ｐゴシック" panose="020B0600070205080204" pitchFamily="34" charset="-128"/>
              </a:rPr>
              <a:t>FCC cell – 4 atoms per unit cell – brown species</a:t>
            </a:r>
          </a:p>
          <a:p>
            <a:pPr>
              <a:lnSpc>
                <a:spcPct val="90000"/>
              </a:lnSpc>
            </a:pPr>
            <a:r>
              <a:rPr lang="en-US" altLang="en-US" sz="2000">
                <a:ea typeface="ＭＳ Ｐゴシック" panose="020B0600070205080204" pitchFamily="34" charset="-128"/>
              </a:rPr>
              <a:t>FCC cell – 4 atoms per unit cell – purple species</a:t>
            </a:r>
          </a:p>
        </p:txBody>
      </p:sp>
      <p:pic>
        <p:nvPicPr>
          <p:cNvPr id="2267143" name="Picture 7" descr="13_brown_cell">
            <a:extLst>
              <a:ext uri="{FF2B5EF4-FFF2-40B4-BE49-F238E27FC236}">
                <a16:creationId xmlns:a16="http://schemas.microsoft.com/office/drawing/2014/main" id="{392D20C7-C019-AC4C-AD8B-F608FBE37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0591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26713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267143"/>
                                        </p:tgtEl>
                                        <p:attrNameLst>
                                          <p:attrName>style.visibility</p:attrName>
                                        </p:attrNameLst>
                                      </p:cBhvr>
                                      <p:to>
                                        <p:strVal val="visible"/>
                                      </p:to>
                                    </p:set>
                                  </p:childTnLst>
                                </p:cTn>
                              </p:par>
                              <p:par>
                                <p:cTn id="10" presetID="10" presetClass="exit" presetSubtype="0" fill="hold" nodeType="withEffect">
                                  <p:stCondLst>
                                    <p:cond delay="0"/>
                                  </p:stCondLst>
                                  <p:childTnLst>
                                    <p:animEffect transition="out" filter="fade">
                                      <p:cBhvr>
                                        <p:cTn id="11" dur="500"/>
                                        <p:tgtEl>
                                          <p:spTgt spid="2267138"/>
                                        </p:tgtEl>
                                      </p:cBhvr>
                                    </p:animEffect>
                                    <p:set>
                                      <p:cBhvr>
                                        <p:cTn id="12" dur="1" fill="hold">
                                          <p:stCondLst>
                                            <p:cond delay="499"/>
                                          </p:stCondLst>
                                        </p:cTn>
                                        <p:tgtEl>
                                          <p:spTgt spid="2267138"/>
                                        </p:tgtEl>
                                        <p:attrNameLst>
                                          <p:attrName>style.visibility</p:attrName>
                                        </p:attrNameLst>
                                      </p:cBhvr>
                                      <p:to>
                                        <p:strVal val="hidden"/>
                                      </p:to>
                                    </p:set>
                                  </p:childTnLst>
                                </p:cTn>
                              </p:par>
                            </p:childTnLst>
                          </p:cTn>
                        </p:par>
                        <p:par>
                          <p:cTn id="13" fill="hold" nodeType="afterGroup">
                            <p:stCondLst>
                              <p:cond delay="500"/>
                            </p:stCondLst>
                            <p:childTnLst>
                              <p:par>
                                <p:cTn id="14" presetID="1" presetClass="entr" presetSubtype="0" fill="hold" nodeType="afterEffect">
                                  <p:stCondLst>
                                    <p:cond delay="0"/>
                                  </p:stCondLst>
                                  <p:childTnLst>
                                    <p:set>
                                      <p:cBhvr>
                                        <p:cTn id="15" dur="1" fill="hold">
                                          <p:stCondLst>
                                            <p:cond delay="0"/>
                                          </p:stCondLst>
                                        </p:cTn>
                                        <p:tgtEl>
                                          <p:spTgt spid="2267138"/>
                                        </p:tgtEl>
                                        <p:attrNameLst>
                                          <p:attrName>style.visibility</p:attrName>
                                        </p:attrNameLst>
                                      </p:cBhvr>
                                      <p:to>
                                        <p:strVal val="visible"/>
                                      </p:to>
                                    </p:set>
                                  </p:childTnLst>
                                </p:cTn>
                              </p:par>
                              <p:par>
                                <p:cTn id="16" presetID="10" presetClass="exit" presetSubtype="0" fill="hold" nodeType="withEffect">
                                  <p:stCondLst>
                                    <p:cond delay="0"/>
                                  </p:stCondLst>
                                  <p:childTnLst>
                                    <p:animEffect transition="out" filter="fade">
                                      <p:cBhvr>
                                        <p:cTn id="17" dur="500"/>
                                        <p:tgtEl>
                                          <p:spTgt spid="2267143"/>
                                        </p:tgtEl>
                                      </p:cBhvr>
                                    </p:animEffect>
                                    <p:set>
                                      <p:cBhvr>
                                        <p:cTn id="18" dur="1" fill="hold">
                                          <p:stCondLst>
                                            <p:cond delay="499"/>
                                          </p:stCondLst>
                                        </p:cTn>
                                        <p:tgtEl>
                                          <p:spTgt spid="2267143"/>
                                        </p:tgtEl>
                                        <p:attrNameLst>
                                          <p:attrName>style.visibility</p:attrName>
                                        </p:attrNameLst>
                                      </p:cBhvr>
                                      <p:to>
                                        <p:strVal val="hidden"/>
                                      </p:to>
                                    </p:set>
                                  </p:childTnLst>
                                </p:cTn>
                              </p:par>
                            </p:childTnLst>
                          </p:cTn>
                        </p:par>
                        <p:par>
                          <p:cTn id="19" fill="hold" nodeType="afterGroup">
                            <p:stCondLst>
                              <p:cond delay="1000"/>
                            </p:stCondLst>
                            <p:childTnLst>
                              <p:par>
                                <p:cTn id="20" presetID="1" presetClass="entr" presetSubtype="0" fill="hold" nodeType="afterEffect">
                                  <p:stCondLst>
                                    <p:cond delay="0"/>
                                  </p:stCondLst>
                                  <p:childTnLst>
                                    <p:set>
                                      <p:cBhvr>
                                        <p:cTn id="21" dur="1" fill="hold">
                                          <p:stCondLst>
                                            <p:cond delay="0"/>
                                          </p:stCondLst>
                                        </p:cTn>
                                        <p:tgtEl>
                                          <p:spTgt spid="2267143"/>
                                        </p:tgtEl>
                                        <p:attrNameLst>
                                          <p:attrName>style.visibility</p:attrName>
                                        </p:attrNameLst>
                                      </p:cBhvr>
                                      <p:to>
                                        <p:strVal val="visible"/>
                                      </p:to>
                                    </p:set>
                                  </p:childTnLst>
                                </p:cTn>
                              </p:par>
                              <p:par>
                                <p:cTn id="22" presetID="10" presetClass="exit" presetSubtype="0" fill="hold" nodeType="withEffect">
                                  <p:stCondLst>
                                    <p:cond delay="0"/>
                                  </p:stCondLst>
                                  <p:childTnLst>
                                    <p:animEffect transition="out" filter="fade">
                                      <p:cBhvr>
                                        <p:cTn id="23" dur="1000"/>
                                        <p:tgtEl>
                                          <p:spTgt spid="2267138"/>
                                        </p:tgtEl>
                                      </p:cBhvr>
                                    </p:animEffect>
                                    <p:set>
                                      <p:cBhvr>
                                        <p:cTn id="24" dur="1" fill="hold">
                                          <p:stCondLst>
                                            <p:cond delay="999"/>
                                          </p:stCondLst>
                                        </p:cTn>
                                        <p:tgtEl>
                                          <p:spTgt spid="2267138"/>
                                        </p:tgtEl>
                                        <p:attrNameLst>
                                          <p:attrName>style.visibility</p:attrName>
                                        </p:attrNameLst>
                                      </p:cBhvr>
                                      <p:to>
                                        <p:strVal val="hidden"/>
                                      </p:to>
                                    </p:set>
                                  </p:childTnLst>
                                </p:cTn>
                              </p:par>
                            </p:childTnLst>
                          </p:cTn>
                        </p:par>
                        <p:par>
                          <p:cTn id="25" fill="hold" nodeType="afterGroup">
                            <p:stCondLst>
                              <p:cond delay="2000"/>
                            </p:stCondLst>
                            <p:childTnLst>
                              <p:par>
                                <p:cTn id="26" presetID="1" presetClass="entr" presetSubtype="0" fill="hold" nodeType="afterEffect">
                                  <p:stCondLst>
                                    <p:cond delay="0"/>
                                  </p:stCondLst>
                                  <p:childTnLst>
                                    <p:set>
                                      <p:cBhvr>
                                        <p:cTn id="27" dur="1" fill="hold">
                                          <p:stCondLst>
                                            <p:cond delay="0"/>
                                          </p:stCondLst>
                                        </p:cTn>
                                        <p:tgtEl>
                                          <p:spTgt spid="2267138"/>
                                        </p:tgtEl>
                                        <p:attrNameLst>
                                          <p:attrName>style.visibility</p:attrName>
                                        </p:attrNameLst>
                                      </p:cBhvr>
                                      <p:to>
                                        <p:strVal val="visible"/>
                                      </p:to>
                                    </p:set>
                                  </p:childTnLst>
                                </p:cTn>
                              </p:par>
                              <p:par>
                                <p:cTn id="28" presetID="10" presetClass="exit" presetSubtype="0" fill="hold" nodeType="withEffect">
                                  <p:stCondLst>
                                    <p:cond delay="0"/>
                                  </p:stCondLst>
                                  <p:childTnLst>
                                    <p:animEffect transition="out" filter="fade">
                                      <p:cBhvr>
                                        <p:cTn id="29" dur="1000"/>
                                        <p:tgtEl>
                                          <p:spTgt spid="2267143"/>
                                        </p:tgtEl>
                                      </p:cBhvr>
                                    </p:animEffect>
                                    <p:set>
                                      <p:cBhvr>
                                        <p:cTn id="30" dur="1" fill="hold">
                                          <p:stCondLst>
                                            <p:cond delay="999"/>
                                          </p:stCondLst>
                                        </p:cTn>
                                        <p:tgtEl>
                                          <p:spTgt spid="2267143"/>
                                        </p:tgtEl>
                                        <p:attrNameLst>
                                          <p:attrName>style.visibility</p:attrName>
                                        </p:attrNameLst>
                                      </p:cBhvr>
                                      <p:to>
                                        <p:strVal val="hidden"/>
                                      </p:to>
                                    </p:set>
                                  </p:childTnLst>
                                </p:cTn>
                              </p:par>
                            </p:childTnLst>
                          </p:cTn>
                        </p:par>
                        <p:par>
                          <p:cTn id="31" fill="hold" nodeType="afterGroup">
                            <p:stCondLst>
                              <p:cond delay="3000"/>
                            </p:stCondLst>
                            <p:childTnLst>
                              <p:par>
                                <p:cTn id="32" presetID="1" presetClass="entr" presetSubtype="0" fill="hold" nodeType="afterEffect">
                                  <p:stCondLst>
                                    <p:cond delay="0"/>
                                  </p:stCondLst>
                                  <p:childTnLst>
                                    <p:set>
                                      <p:cBhvr>
                                        <p:cTn id="33" dur="1" fill="hold">
                                          <p:stCondLst>
                                            <p:cond delay="0"/>
                                          </p:stCondLst>
                                        </p:cTn>
                                        <p:tgtEl>
                                          <p:spTgt spid="2267143"/>
                                        </p:tgtEl>
                                        <p:attrNameLst>
                                          <p:attrName>style.visibility</p:attrName>
                                        </p:attrNameLst>
                                      </p:cBhvr>
                                      <p:to>
                                        <p:strVal val="visible"/>
                                      </p:to>
                                    </p:set>
                                  </p:childTnLst>
                                </p:cTn>
                              </p:par>
                              <p:par>
                                <p:cTn id="34" presetID="10" presetClass="exit" presetSubtype="0" fill="hold" nodeType="withEffect">
                                  <p:stCondLst>
                                    <p:cond delay="0"/>
                                  </p:stCondLst>
                                  <p:childTnLst>
                                    <p:animEffect transition="out" filter="fade">
                                      <p:cBhvr>
                                        <p:cTn id="35" dur="1000"/>
                                        <p:tgtEl>
                                          <p:spTgt spid="2267138"/>
                                        </p:tgtEl>
                                      </p:cBhvr>
                                    </p:animEffect>
                                    <p:set>
                                      <p:cBhvr>
                                        <p:cTn id="36" dur="1" fill="hold">
                                          <p:stCondLst>
                                            <p:cond delay="999"/>
                                          </p:stCondLst>
                                        </p:cTn>
                                        <p:tgtEl>
                                          <p:spTgt spid="2267138"/>
                                        </p:tgtEl>
                                        <p:attrNameLst>
                                          <p:attrName>style.visibility</p:attrName>
                                        </p:attrNameLst>
                                      </p:cBhvr>
                                      <p:to>
                                        <p:strVal val="hidden"/>
                                      </p:to>
                                    </p:set>
                                  </p:childTnLst>
                                </p:cTn>
                              </p:par>
                            </p:childTnLst>
                          </p:cTn>
                        </p:par>
                        <p:par>
                          <p:cTn id="37" fill="hold" nodeType="afterGroup">
                            <p:stCondLst>
                              <p:cond delay="4000"/>
                            </p:stCondLst>
                            <p:childTnLst>
                              <p:par>
                                <p:cTn id="38" presetID="1" presetClass="entr" presetSubtype="0" fill="hold" nodeType="afterEffect">
                                  <p:stCondLst>
                                    <p:cond delay="0"/>
                                  </p:stCondLst>
                                  <p:childTnLst>
                                    <p:set>
                                      <p:cBhvr>
                                        <p:cTn id="39" dur="1" fill="hold">
                                          <p:stCondLst>
                                            <p:cond delay="0"/>
                                          </p:stCondLst>
                                        </p:cTn>
                                        <p:tgtEl>
                                          <p:spTgt spid="2267138"/>
                                        </p:tgtEl>
                                        <p:attrNameLst>
                                          <p:attrName>style.visibility</p:attrName>
                                        </p:attrNameLst>
                                      </p:cBhvr>
                                      <p:to>
                                        <p:strVal val="visible"/>
                                      </p:to>
                                    </p:set>
                                  </p:childTnLst>
                                </p:cTn>
                              </p:par>
                              <p:par>
                                <p:cTn id="40" presetID="10" presetClass="exit" presetSubtype="0" fill="hold" nodeType="withEffect">
                                  <p:stCondLst>
                                    <p:cond delay="0"/>
                                  </p:stCondLst>
                                  <p:childTnLst>
                                    <p:animEffect transition="out" filter="fade">
                                      <p:cBhvr>
                                        <p:cTn id="41" dur="1000"/>
                                        <p:tgtEl>
                                          <p:spTgt spid="2267143"/>
                                        </p:tgtEl>
                                      </p:cBhvr>
                                    </p:animEffect>
                                    <p:set>
                                      <p:cBhvr>
                                        <p:cTn id="42" dur="1" fill="hold">
                                          <p:stCondLst>
                                            <p:cond delay="999"/>
                                          </p:stCondLst>
                                        </p:cTn>
                                        <p:tgtEl>
                                          <p:spTgt spid="2267143"/>
                                        </p:tgtEl>
                                        <p:attrNameLst>
                                          <p:attrName>style.visibility</p:attrName>
                                        </p:attrNameLst>
                                      </p:cBhvr>
                                      <p:to>
                                        <p:strVal val="hidden"/>
                                      </p:to>
                                    </p:set>
                                  </p:childTnLst>
                                </p:cTn>
                              </p:par>
                            </p:childTnLst>
                          </p:cTn>
                        </p:par>
                        <p:par>
                          <p:cTn id="43" fill="hold" nodeType="afterGroup">
                            <p:stCondLst>
                              <p:cond delay="5000"/>
                            </p:stCondLst>
                            <p:childTnLst>
                              <p:par>
                                <p:cTn id="44" presetID="1" presetClass="entr" presetSubtype="0" fill="hold" nodeType="afterEffect">
                                  <p:stCondLst>
                                    <p:cond delay="0"/>
                                  </p:stCondLst>
                                  <p:childTnLst>
                                    <p:set>
                                      <p:cBhvr>
                                        <p:cTn id="45" dur="1" fill="hold">
                                          <p:stCondLst>
                                            <p:cond delay="0"/>
                                          </p:stCondLst>
                                        </p:cTn>
                                        <p:tgtEl>
                                          <p:spTgt spid="2267143"/>
                                        </p:tgtEl>
                                        <p:attrNameLst>
                                          <p:attrName>style.visibility</p:attrName>
                                        </p:attrNameLst>
                                      </p:cBhvr>
                                      <p:to>
                                        <p:strVal val="visible"/>
                                      </p:to>
                                    </p:set>
                                  </p:childTnLst>
                                </p:cTn>
                              </p:par>
                              <p:par>
                                <p:cTn id="46" presetID="10" presetClass="exit" presetSubtype="0" fill="hold" nodeType="withEffect">
                                  <p:stCondLst>
                                    <p:cond delay="0"/>
                                  </p:stCondLst>
                                  <p:childTnLst>
                                    <p:animEffect transition="out" filter="fade">
                                      <p:cBhvr>
                                        <p:cTn id="47" dur="1000"/>
                                        <p:tgtEl>
                                          <p:spTgt spid="2267138"/>
                                        </p:tgtEl>
                                      </p:cBhvr>
                                    </p:animEffect>
                                    <p:set>
                                      <p:cBhvr>
                                        <p:cTn id="48" dur="1" fill="hold">
                                          <p:stCondLst>
                                            <p:cond delay="999"/>
                                          </p:stCondLst>
                                        </p:cTn>
                                        <p:tgtEl>
                                          <p:spTgt spid="2267138"/>
                                        </p:tgtEl>
                                        <p:attrNameLst>
                                          <p:attrName>style.visibility</p:attrName>
                                        </p:attrNameLst>
                                      </p:cBhvr>
                                      <p:to>
                                        <p:strVal val="hidden"/>
                                      </p:to>
                                    </p:set>
                                  </p:childTnLst>
                                </p:cTn>
                              </p:par>
                            </p:childTnLst>
                          </p:cTn>
                        </p:par>
                        <p:par>
                          <p:cTn id="49" fill="hold" nodeType="afterGroup">
                            <p:stCondLst>
                              <p:cond delay="6000"/>
                            </p:stCondLst>
                            <p:childTnLst>
                              <p:par>
                                <p:cTn id="50" presetID="1" presetClass="entr" presetSubtype="0" fill="hold" nodeType="afterEffect">
                                  <p:stCondLst>
                                    <p:cond delay="0"/>
                                  </p:stCondLst>
                                  <p:childTnLst>
                                    <p:set>
                                      <p:cBhvr>
                                        <p:cTn id="51" dur="1" fill="hold">
                                          <p:stCondLst>
                                            <p:cond delay="0"/>
                                          </p:stCondLst>
                                        </p:cTn>
                                        <p:tgtEl>
                                          <p:spTgt spid="2267138"/>
                                        </p:tgtEl>
                                        <p:attrNameLst>
                                          <p:attrName>style.visibility</p:attrName>
                                        </p:attrNameLst>
                                      </p:cBhvr>
                                      <p:to>
                                        <p:strVal val="visible"/>
                                      </p:to>
                                    </p:set>
                                  </p:childTnLst>
                                </p:cTn>
                              </p:par>
                              <p:par>
                                <p:cTn id="52" presetID="10" presetClass="exit" presetSubtype="0" fill="hold" nodeType="withEffect">
                                  <p:stCondLst>
                                    <p:cond delay="0"/>
                                  </p:stCondLst>
                                  <p:childTnLst>
                                    <p:animEffect transition="out" filter="fade">
                                      <p:cBhvr>
                                        <p:cTn id="53" dur="1000"/>
                                        <p:tgtEl>
                                          <p:spTgt spid="2267143"/>
                                        </p:tgtEl>
                                      </p:cBhvr>
                                    </p:animEffect>
                                    <p:set>
                                      <p:cBhvr>
                                        <p:cTn id="54" dur="1" fill="hold">
                                          <p:stCondLst>
                                            <p:cond delay="999"/>
                                          </p:stCondLst>
                                        </p:cTn>
                                        <p:tgtEl>
                                          <p:spTgt spid="2267143"/>
                                        </p:tgtEl>
                                        <p:attrNameLst>
                                          <p:attrName>style.visibility</p:attrName>
                                        </p:attrNameLst>
                                      </p:cBhvr>
                                      <p:to>
                                        <p:strVal val="hidden"/>
                                      </p:to>
                                    </p:set>
                                  </p:childTnLst>
                                </p:cTn>
                              </p:par>
                            </p:childTnLst>
                          </p:cTn>
                        </p:par>
                        <p:par>
                          <p:cTn id="55" fill="hold" nodeType="afterGroup">
                            <p:stCondLst>
                              <p:cond delay="7000"/>
                            </p:stCondLst>
                            <p:childTnLst>
                              <p:par>
                                <p:cTn id="56" presetID="1" presetClass="entr" presetSubtype="0" fill="hold" nodeType="afterEffect">
                                  <p:stCondLst>
                                    <p:cond delay="0"/>
                                  </p:stCondLst>
                                  <p:childTnLst>
                                    <p:set>
                                      <p:cBhvr>
                                        <p:cTn id="57" dur="1" fill="hold">
                                          <p:stCondLst>
                                            <p:cond delay="0"/>
                                          </p:stCondLst>
                                        </p:cTn>
                                        <p:tgtEl>
                                          <p:spTgt spid="2267143"/>
                                        </p:tgtEl>
                                        <p:attrNameLst>
                                          <p:attrName>style.visibility</p:attrName>
                                        </p:attrNameLst>
                                      </p:cBhvr>
                                      <p:to>
                                        <p:strVal val="visible"/>
                                      </p:to>
                                    </p:set>
                                  </p:childTnLst>
                                </p:cTn>
                              </p:par>
                              <p:par>
                                <p:cTn id="58" presetID="10" presetClass="exit" presetSubtype="0" fill="hold" nodeType="withEffect">
                                  <p:stCondLst>
                                    <p:cond delay="0"/>
                                  </p:stCondLst>
                                  <p:childTnLst>
                                    <p:animEffect transition="out" filter="fade">
                                      <p:cBhvr>
                                        <p:cTn id="59" dur="1000"/>
                                        <p:tgtEl>
                                          <p:spTgt spid="2267138"/>
                                        </p:tgtEl>
                                      </p:cBhvr>
                                    </p:animEffect>
                                    <p:set>
                                      <p:cBhvr>
                                        <p:cTn id="60" dur="1" fill="hold">
                                          <p:stCondLst>
                                            <p:cond delay="999"/>
                                          </p:stCondLst>
                                        </p:cTn>
                                        <p:tgtEl>
                                          <p:spTgt spid="2267138"/>
                                        </p:tgtEl>
                                        <p:attrNameLst>
                                          <p:attrName>style.visibility</p:attrName>
                                        </p:attrNameLst>
                                      </p:cBhvr>
                                      <p:to>
                                        <p:strVal val="hidden"/>
                                      </p:to>
                                    </p:set>
                                  </p:childTnLst>
                                </p:cTn>
                              </p:par>
                            </p:childTnLst>
                          </p:cTn>
                        </p:par>
                        <p:par>
                          <p:cTn id="61" fill="hold" nodeType="afterGroup">
                            <p:stCondLst>
                              <p:cond delay="8000"/>
                            </p:stCondLst>
                            <p:childTnLst>
                              <p:par>
                                <p:cTn id="62" presetID="1" presetClass="entr" presetSubtype="0" fill="hold" nodeType="afterEffect">
                                  <p:stCondLst>
                                    <p:cond delay="0"/>
                                  </p:stCondLst>
                                  <p:childTnLst>
                                    <p:set>
                                      <p:cBhvr>
                                        <p:cTn id="63" dur="1" fill="hold">
                                          <p:stCondLst>
                                            <p:cond delay="0"/>
                                          </p:stCondLst>
                                        </p:cTn>
                                        <p:tgtEl>
                                          <p:spTgt spid="2267138"/>
                                        </p:tgtEl>
                                        <p:attrNameLst>
                                          <p:attrName>style.visibility</p:attrName>
                                        </p:attrNameLst>
                                      </p:cBhvr>
                                      <p:to>
                                        <p:strVal val="visible"/>
                                      </p:to>
                                    </p:set>
                                  </p:childTnLst>
                                </p:cTn>
                              </p:par>
                              <p:par>
                                <p:cTn id="64" presetID="10" presetClass="exit" presetSubtype="0" fill="hold" nodeType="withEffect">
                                  <p:stCondLst>
                                    <p:cond delay="0"/>
                                  </p:stCondLst>
                                  <p:childTnLst>
                                    <p:animEffect transition="out" filter="fade">
                                      <p:cBhvr>
                                        <p:cTn id="65" dur="1000"/>
                                        <p:tgtEl>
                                          <p:spTgt spid="2267143"/>
                                        </p:tgtEl>
                                      </p:cBhvr>
                                    </p:animEffect>
                                    <p:set>
                                      <p:cBhvr>
                                        <p:cTn id="66" dur="1" fill="hold">
                                          <p:stCondLst>
                                            <p:cond delay="999"/>
                                          </p:stCondLst>
                                        </p:cTn>
                                        <p:tgtEl>
                                          <p:spTgt spid="2267143"/>
                                        </p:tgtEl>
                                        <p:attrNameLst>
                                          <p:attrName>style.visibility</p:attrName>
                                        </p:attrNameLst>
                                      </p:cBhvr>
                                      <p:to>
                                        <p:strVal val="hidden"/>
                                      </p:to>
                                    </p:set>
                                  </p:childTnLst>
                                </p:cTn>
                              </p:par>
                            </p:childTnLst>
                          </p:cTn>
                        </p:par>
                        <p:par>
                          <p:cTn id="67" fill="hold" nodeType="afterGroup">
                            <p:stCondLst>
                              <p:cond delay="9000"/>
                            </p:stCondLst>
                            <p:childTnLst>
                              <p:par>
                                <p:cTn id="68" presetID="1" presetClass="entr" presetSubtype="0" fill="hold" nodeType="afterEffect">
                                  <p:stCondLst>
                                    <p:cond delay="0"/>
                                  </p:stCondLst>
                                  <p:childTnLst>
                                    <p:set>
                                      <p:cBhvr>
                                        <p:cTn id="69" dur="1" fill="hold">
                                          <p:stCondLst>
                                            <p:cond delay="0"/>
                                          </p:stCondLst>
                                        </p:cTn>
                                        <p:tgtEl>
                                          <p:spTgt spid="2267143"/>
                                        </p:tgtEl>
                                        <p:attrNameLst>
                                          <p:attrName>style.visibility</p:attrName>
                                        </p:attrNameLst>
                                      </p:cBhvr>
                                      <p:to>
                                        <p:strVal val="visible"/>
                                      </p:to>
                                    </p:set>
                                  </p:childTnLst>
                                </p:cTn>
                              </p:par>
                              <p:par>
                                <p:cTn id="70" presetID="10" presetClass="exit" presetSubtype="0" fill="hold" nodeType="withEffect">
                                  <p:stCondLst>
                                    <p:cond delay="0"/>
                                  </p:stCondLst>
                                  <p:childTnLst>
                                    <p:animEffect transition="out" filter="fade">
                                      <p:cBhvr>
                                        <p:cTn id="71" dur="1000"/>
                                        <p:tgtEl>
                                          <p:spTgt spid="2267138"/>
                                        </p:tgtEl>
                                      </p:cBhvr>
                                    </p:animEffect>
                                    <p:set>
                                      <p:cBhvr>
                                        <p:cTn id="72" dur="1" fill="hold">
                                          <p:stCondLst>
                                            <p:cond delay="999"/>
                                          </p:stCondLst>
                                        </p:cTn>
                                        <p:tgtEl>
                                          <p:spTgt spid="2267138"/>
                                        </p:tgtEl>
                                        <p:attrNameLst>
                                          <p:attrName>style.visibility</p:attrName>
                                        </p:attrNameLst>
                                      </p:cBhvr>
                                      <p:to>
                                        <p:strVal val="hidden"/>
                                      </p:to>
                                    </p:set>
                                  </p:childTnLst>
                                </p:cTn>
                              </p:par>
                            </p:childTnLst>
                          </p:cTn>
                        </p:par>
                        <p:par>
                          <p:cTn id="73" fill="hold" nodeType="afterGroup">
                            <p:stCondLst>
                              <p:cond delay="10000"/>
                            </p:stCondLst>
                            <p:childTnLst>
                              <p:par>
                                <p:cTn id="74" presetID="1" presetClass="entr" presetSubtype="0" fill="hold" nodeType="afterEffect">
                                  <p:stCondLst>
                                    <p:cond delay="0"/>
                                  </p:stCondLst>
                                  <p:childTnLst>
                                    <p:set>
                                      <p:cBhvr>
                                        <p:cTn id="75" dur="1" fill="hold">
                                          <p:stCondLst>
                                            <p:cond delay="0"/>
                                          </p:stCondLst>
                                        </p:cTn>
                                        <p:tgtEl>
                                          <p:spTgt spid="2267138"/>
                                        </p:tgtEl>
                                        <p:attrNameLst>
                                          <p:attrName>style.visibility</p:attrName>
                                        </p:attrNameLst>
                                      </p:cBhvr>
                                      <p:to>
                                        <p:strVal val="visible"/>
                                      </p:to>
                                    </p:set>
                                  </p:childTnLst>
                                </p:cTn>
                              </p:par>
                              <p:par>
                                <p:cTn id="76" presetID="10" presetClass="exit" presetSubtype="0" fill="hold" nodeType="withEffect">
                                  <p:stCondLst>
                                    <p:cond delay="0"/>
                                  </p:stCondLst>
                                  <p:childTnLst>
                                    <p:animEffect transition="out" filter="fade">
                                      <p:cBhvr>
                                        <p:cTn id="77" dur="1000"/>
                                        <p:tgtEl>
                                          <p:spTgt spid="2267143"/>
                                        </p:tgtEl>
                                      </p:cBhvr>
                                    </p:animEffect>
                                    <p:set>
                                      <p:cBhvr>
                                        <p:cTn id="78" dur="1" fill="hold">
                                          <p:stCondLst>
                                            <p:cond delay="999"/>
                                          </p:stCondLst>
                                        </p:cTn>
                                        <p:tgtEl>
                                          <p:spTgt spid="2267143"/>
                                        </p:tgtEl>
                                        <p:attrNameLst>
                                          <p:attrName>style.visibility</p:attrName>
                                        </p:attrNameLst>
                                      </p:cBhvr>
                                      <p:to>
                                        <p:strVal val="hidden"/>
                                      </p:to>
                                    </p:set>
                                  </p:childTnLst>
                                </p:cTn>
                              </p:par>
                            </p:childTnLst>
                          </p:cTn>
                        </p:par>
                        <p:par>
                          <p:cTn id="79" fill="hold" nodeType="afterGroup">
                            <p:stCondLst>
                              <p:cond delay="11000"/>
                            </p:stCondLst>
                            <p:childTnLst>
                              <p:par>
                                <p:cTn id="80" presetID="1" presetClass="entr" presetSubtype="0" fill="hold" nodeType="afterEffect">
                                  <p:stCondLst>
                                    <p:cond delay="0"/>
                                  </p:stCondLst>
                                  <p:childTnLst>
                                    <p:set>
                                      <p:cBhvr>
                                        <p:cTn id="81" dur="1" fill="hold">
                                          <p:stCondLst>
                                            <p:cond delay="0"/>
                                          </p:stCondLst>
                                        </p:cTn>
                                        <p:tgtEl>
                                          <p:spTgt spid="2267143"/>
                                        </p:tgtEl>
                                        <p:attrNameLst>
                                          <p:attrName>style.visibility</p:attrName>
                                        </p:attrNameLst>
                                      </p:cBhvr>
                                      <p:to>
                                        <p:strVal val="visible"/>
                                      </p:to>
                                    </p:set>
                                  </p:childTnLst>
                                </p:cTn>
                              </p:par>
                              <p:par>
                                <p:cTn id="82" presetID="10" presetClass="exit" presetSubtype="0" fill="hold" nodeType="withEffect">
                                  <p:stCondLst>
                                    <p:cond delay="0"/>
                                  </p:stCondLst>
                                  <p:childTnLst>
                                    <p:animEffect transition="out" filter="fade">
                                      <p:cBhvr>
                                        <p:cTn id="83" dur="1000"/>
                                        <p:tgtEl>
                                          <p:spTgt spid="2267138"/>
                                        </p:tgtEl>
                                      </p:cBhvr>
                                    </p:animEffect>
                                    <p:set>
                                      <p:cBhvr>
                                        <p:cTn id="84" dur="1" fill="hold">
                                          <p:stCondLst>
                                            <p:cond delay="999"/>
                                          </p:stCondLst>
                                        </p:cTn>
                                        <p:tgtEl>
                                          <p:spTgt spid="2267138"/>
                                        </p:tgtEl>
                                        <p:attrNameLst>
                                          <p:attrName>style.visibility</p:attrName>
                                        </p:attrNameLst>
                                      </p:cBhvr>
                                      <p:to>
                                        <p:strVal val="hidden"/>
                                      </p:to>
                                    </p:set>
                                  </p:childTnLst>
                                </p:cTn>
                              </p:par>
                            </p:childTnLst>
                          </p:cTn>
                        </p:par>
                        <p:par>
                          <p:cTn id="85" fill="hold" nodeType="afterGroup">
                            <p:stCondLst>
                              <p:cond delay="12000"/>
                            </p:stCondLst>
                            <p:childTnLst>
                              <p:par>
                                <p:cTn id="86" presetID="1" presetClass="entr" presetSubtype="0" fill="hold" nodeType="afterEffect">
                                  <p:stCondLst>
                                    <p:cond delay="0"/>
                                  </p:stCondLst>
                                  <p:childTnLst>
                                    <p:set>
                                      <p:cBhvr>
                                        <p:cTn id="87" dur="1" fill="hold">
                                          <p:stCondLst>
                                            <p:cond delay="0"/>
                                          </p:stCondLst>
                                        </p:cTn>
                                        <p:tgtEl>
                                          <p:spTgt spid="2267138"/>
                                        </p:tgtEl>
                                        <p:attrNameLst>
                                          <p:attrName>style.visibility</p:attrName>
                                        </p:attrNameLst>
                                      </p:cBhvr>
                                      <p:to>
                                        <p:strVal val="visible"/>
                                      </p:to>
                                    </p:set>
                                  </p:childTnLst>
                                </p:cTn>
                              </p:par>
                              <p:par>
                                <p:cTn id="88" presetID="10" presetClass="exit" presetSubtype="0" fill="hold" nodeType="withEffect">
                                  <p:stCondLst>
                                    <p:cond delay="0"/>
                                  </p:stCondLst>
                                  <p:childTnLst>
                                    <p:animEffect transition="out" filter="fade">
                                      <p:cBhvr>
                                        <p:cTn id="89" dur="1000"/>
                                        <p:tgtEl>
                                          <p:spTgt spid="2267143"/>
                                        </p:tgtEl>
                                      </p:cBhvr>
                                    </p:animEffect>
                                    <p:set>
                                      <p:cBhvr>
                                        <p:cTn id="90" dur="1" fill="hold">
                                          <p:stCondLst>
                                            <p:cond delay="999"/>
                                          </p:stCondLst>
                                        </p:cTn>
                                        <p:tgtEl>
                                          <p:spTgt spid="2267143"/>
                                        </p:tgtEl>
                                        <p:attrNameLst>
                                          <p:attrName>style.visibility</p:attrName>
                                        </p:attrNameLst>
                                      </p:cBhvr>
                                      <p:to>
                                        <p:strVal val="hidden"/>
                                      </p:to>
                                    </p:set>
                                  </p:childTnLst>
                                </p:cTn>
                              </p:par>
                            </p:childTnLst>
                          </p:cTn>
                        </p:par>
                        <p:par>
                          <p:cTn id="91" fill="hold" nodeType="afterGroup">
                            <p:stCondLst>
                              <p:cond delay="13000"/>
                            </p:stCondLst>
                            <p:childTnLst>
                              <p:par>
                                <p:cTn id="92" presetID="1" presetClass="entr" presetSubtype="0" fill="hold" nodeType="afterEffect">
                                  <p:stCondLst>
                                    <p:cond delay="0"/>
                                  </p:stCondLst>
                                  <p:childTnLst>
                                    <p:set>
                                      <p:cBhvr>
                                        <p:cTn id="93" dur="1" fill="hold">
                                          <p:stCondLst>
                                            <p:cond delay="0"/>
                                          </p:stCondLst>
                                        </p:cTn>
                                        <p:tgtEl>
                                          <p:spTgt spid="2267138"/>
                                        </p:tgtEl>
                                        <p:attrNameLst>
                                          <p:attrName>style.visibility</p:attrName>
                                        </p:attrNameLst>
                                      </p:cBhvr>
                                      <p:to>
                                        <p:strVal val="visible"/>
                                      </p:to>
                                    </p:set>
                                  </p:childTnLst>
                                </p:cTn>
                              </p:par>
                              <p:par>
                                <p:cTn id="94" presetID="10" presetClass="exit" presetSubtype="0" fill="hold" nodeType="withEffect">
                                  <p:stCondLst>
                                    <p:cond delay="0"/>
                                  </p:stCondLst>
                                  <p:childTnLst>
                                    <p:animEffect transition="out" filter="fade">
                                      <p:cBhvr>
                                        <p:cTn id="95" dur="1000"/>
                                        <p:tgtEl>
                                          <p:spTgt spid="2267138"/>
                                        </p:tgtEl>
                                      </p:cBhvr>
                                    </p:animEffect>
                                    <p:set>
                                      <p:cBhvr>
                                        <p:cTn id="96" dur="1" fill="hold">
                                          <p:stCondLst>
                                            <p:cond delay="999"/>
                                          </p:stCondLst>
                                        </p:cTn>
                                        <p:tgtEl>
                                          <p:spTgt spid="2267138"/>
                                        </p:tgtEl>
                                        <p:attrNameLst>
                                          <p:attrName>style.visibility</p:attrName>
                                        </p:attrNameLst>
                                      </p:cBhvr>
                                      <p:to>
                                        <p:strVal val="hidden"/>
                                      </p:to>
                                    </p:set>
                                  </p:childTnLst>
                                </p:cTn>
                              </p:par>
                            </p:childTnLst>
                          </p:cTn>
                        </p:par>
                        <p:par>
                          <p:cTn id="97" fill="hold" nodeType="afterGroup">
                            <p:stCondLst>
                              <p:cond delay="14000"/>
                            </p:stCondLst>
                            <p:childTnLst>
                              <p:par>
                                <p:cTn id="98" presetID="1" presetClass="entr" presetSubtype="0" fill="hold" nodeType="afterEffect">
                                  <p:stCondLst>
                                    <p:cond delay="0"/>
                                  </p:stCondLst>
                                  <p:childTnLst>
                                    <p:set>
                                      <p:cBhvr>
                                        <p:cTn id="99" dur="1" fill="hold">
                                          <p:stCondLst>
                                            <p:cond delay="0"/>
                                          </p:stCondLst>
                                        </p:cTn>
                                        <p:tgtEl>
                                          <p:spTgt spid="2267143"/>
                                        </p:tgtEl>
                                        <p:attrNameLst>
                                          <p:attrName>style.visibility</p:attrName>
                                        </p:attrNameLst>
                                      </p:cBhvr>
                                      <p:to>
                                        <p:strVal val="visible"/>
                                      </p:to>
                                    </p:set>
                                  </p:childTnLst>
                                </p:cTn>
                              </p:par>
                              <p:par>
                                <p:cTn id="100" presetID="10" presetClass="exit" presetSubtype="0" fill="hold" nodeType="withEffect">
                                  <p:stCondLst>
                                    <p:cond delay="0"/>
                                  </p:stCondLst>
                                  <p:childTnLst>
                                    <p:animEffect transition="out" filter="fade">
                                      <p:cBhvr>
                                        <p:cTn id="101" dur="1000"/>
                                        <p:tgtEl>
                                          <p:spTgt spid="2267138"/>
                                        </p:tgtEl>
                                      </p:cBhvr>
                                    </p:animEffect>
                                    <p:set>
                                      <p:cBhvr>
                                        <p:cTn id="102" dur="1" fill="hold">
                                          <p:stCondLst>
                                            <p:cond delay="999"/>
                                          </p:stCondLst>
                                        </p:cTn>
                                        <p:tgtEl>
                                          <p:spTgt spid="22671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7" descr="18_cubic_cells_all">
            <a:extLst>
              <a:ext uri="{FF2B5EF4-FFF2-40B4-BE49-F238E27FC236}">
                <a16:creationId xmlns:a16="http://schemas.microsoft.com/office/drawing/2014/main" id="{FC89E747-7332-324B-9372-20A1EDDA7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741364"/>
            <a:ext cx="6472237"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4">
            <a:extLst>
              <a:ext uri="{FF2B5EF4-FFF2-40B4-BE49-F238E27FC236}">
                <a16:creationId xmlns:a16="http://schemas.microsoft.com/office/drawing/2014/main" id="{CE156027-4A34-1B4A-829A-7B2DF97E4A9B}"/>
              </a:ext>
            </a:extLst>
          </p:cNvPr>
          <p:cNvSpPr>
            <a:spLocks noGrp="1" noChangeArrowheads="1"/>
          </p:cNvSpPr>
          <p:nvPr>
            <p:ph type="title"/>
          </p:nvPr>
        </p:nvSpPr>
        <p:spPr/>
        <p:txBody>
          <a:bodyPr/>
          <a:lstStyle/>
          <a:p>
            <a:r>
              <a:rPr lang="en-US" altLang="en-US">
                <a:ea typeface="ＭＳ Ｐゴシック" panose="020B0600070205080204" pitchFamily="34" charset="-128"/>
              </a:rPr>
              <a:t>GaAs Crystal – 2 FCC </a:t>
            </a:r>
          </a:p>
        </p:txBody>
      </p:sp>
      <p:sp>
        <p:nvSpPr>
          <p:cNvPr id="62468" name="Rectangle 5">
            <a:extLst>
              <a:ext uri="{FF2B5EF4-FFF2-40B4-BE49-F238E27FC236}">
                <a16:creationId xmlns:a16="http://schemas.microsoft.com/office/drawing/2014/main" id="{16868BC9-5197-1C41-93A9-12AC75344D86}"/>
              </a:ext>
            </a:extLst>
          </p:cNvPr>
          <p:cNvSpPr>
            <a:spLocks noGrp="1" noChangeArrowheads="1"/>
          </p:cNvSpPr>
          <p:nvPr>
            <p:ph idx="1"/>
          </p:nvPr>
        </p:nvSpPr>
        <p:spPr>
          <a:xfrm>
            <a:off x="1828800" y="5756275"/>
            <a:ext cx="8534400" cy="744538"/>
          </a:xfrm>
        </p:spPr>
        <p:txBody>
          <a:bodyPr/>
          <a:lstStyle/>
          <a:p>
            <a:r>
              <a:rPr lang="en-US" altLang="en-US">
                <a:ea typeface="ＭＳ Ｐゴシック" panose="020B0600070205080204" pitchFamily="34" charset="-128"/>
              </a:rPr>
              <a:t>Zincblende – 2 FCC bases – separated by [¼ ¼ ¼]</a:t>
            </a:r>
          </a:p>
        </p:txBody>
      </p:sp>
    </p:spTree>
    <p:extLst>
      <p:ext uri="{BB962C8B-B14F-4D97-AF65-F5344CB8AC3E}">
        <p14:creationId xmlns:p14="http://schemas.microsoft.com/office/powerpoint/2010/main" val="36904533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3">
            <a:extLst>
              <a:ext uri="{FF2B5EF4-FFF2-40B4-BE49-F238E27FC236}">
                <a16:creationId xmlns:a16="http://schemas.microsoft.com/office/drawing/2014/main" id="{FEC1EA92-F048-EF42-9BED-F43514E355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393535"/>
            <a:ext cx="37338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4">
            <a:extLst>
              <a:ext uri="{FF2B5EF4-FFF2-40B4-BE49-F238E27FC236}">
                <a16:creationId xmlns:a16="http://schemas.microsoft.com/office/drawing/2014/main" id="{A434783E-3943-C440-B6B2-1240B6733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393535"/>
            <a:ext cx="356235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7">
            <a:extLst>
              <a:ext uri="{FF2B5EF4-FFF2-40B4-BE49-F238E27FC236}">
                <a16:creationId xmlns:a16="http://schemas.microsoft.com/office/drawing/2014/main" id="{CEB3988C-6263-A744-9EA9-647572FA0C59}"/>
              </a:ext>
            </a:extLst>
          </p:cNvPr>
          <p:cNvSpPr>
            <a:spLocks noGrp="1" noChangeArrowheads="1"/>
          </p:cNvSpPr>
          <p:nvPr>
            <p:ph type="title" idx="4294967295"/>
          </p:nvPr>
        </p:nvSpPr>
        <p:spPr>
          <a:xfrm>
            <a:off x="2093914" y="120650"/>
            <a:ext cx="8574087" cy="520700"/>
          </a:xfrm>
        </p:spPr>
        <p:txBody>
          <a:bodyPr/>
          <a:lstStyle/>
          <a:p>
            <a:r>
              <a:rPr lang="it-IT" altLang="en-US" dirty="0">
                <a:ea typeface="ＭＳ Ｐゴシック" panose="020B0600070205080204" pitchFamily="34" charset="-128"/>
              </a:rPr>
              <a:t>Diamond FCC Lattice for </a:t>
            </a:r>
            <a:r>
              <a:rPr lang="it-IT" altLang="en-US" dirty="0" err="1">
                <a:ea typeface="ＭＳ Ｐゴシック" panose="020B0600070205080204" pitchFamily="34" charset="-128"/>
              </a:rPr>
              <a:t>GaAs</a:t>
            </a:r>
            <a:r>
              <a:rPr lang="it-IT" altLang="en-US" dirty="0">
                <a:ea typeface="ＭＳ Ｐゴシック" panose="020B0600070205080204" pitchFamily="34" charset="-128"/>
              </a:rPr>
              <a:t> and </a:t>
            </a:r>
            <a:r>
              <a:rPr lang="it-IT" altLang="en-US" dirty="0" err="1">
                <a:ea typeface="ＭＳ Ｐゴシック" panose="020B0600070205080204" pitchFamily="34" charset="-128"/>
              </a:rPr>
              <a:t>Silicon</a:t>
            </a:r>
            <a:endParaRPr lang="en-US" altLang="en-US" dirty="0">
              <a:ea typeface="ＭＳ Ｐゴシック" panose="020B0600070205080204" pitchFamily="34" charset="-128"/>
            </a:endParaRPr>
          </a:p>
        </p:txBody>
      </p:sp>
      <p:sp>
        <p:nvSpPr>
          <p:cNvPr id="63493" name="Rectangle 8">
            <a:extLst>
              <a:ext uri="{FF2B5EF4-FFF2-40B4-BE49-F238E27FC236}">
                <a16:creationId xmlns:a16="http://schemas.microsoft.com/office/drawing/2014/main" id="{842EBBD6-7182-5242-83BF-C358638A1D7D}"/>
              </a:ext>
            </a:extLst>
          </p:cNvPr>
          <p:cNvSpPr>
            <a:spLocks noChangeArrowheads="1"/>
          </p:cNvSpPr>
          <p:nvPr/>
        </p:nvSpPr>
        <p:spPr bwMode="auto">
          <a:xfrm>
            <a:off x="1828800" y="4825710"/>
            <a:ext cx="85344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69863" indent="-169863"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20000"/>
              </a:spcBef>
              <a:buFontTx/>
              <a:buChar char="•"/>
            </a:pPr>
            <a:r>
              <a:rPr lang="en-US" altLang="en-US" sz="2200"/>
              <a:t>Zincblende – GaAs - 2 FCC bases – separated by [¼ ¼ ¼]</a:t>
            </a:r>
          </a:p>
          <a:p>
            <a:pPr>
              <a:spcBef>
                <a:spcPct val="20000"/>
              </a:spcBef>
              <a:buFontTx/>
              <a:buChar char="•"/>
            </a:pPr>
            <a:r>
              <a:rPr lang="en-US" altLang="en-US" sz="2200"/>
              <a:t>Diamond – Si - 2 FCC bases – separated by [¼ ¼ ¼]</a:t>
            </a:r>
          </a:p>
        </p:txBody>
      </p:sp>
    </p:spTree>
    <p:extLst>
      <p:ext uri="{BB962C8B-B14F-4D97-AF65-F5344CB8AC3E}">
        <p14:creationId xmlns:p14="http://schemas.microsoft.com/office/powerpoint/2010/main" val="10403258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3">
            <a:extLst>
              <a:ext uri="{FF2B5EF4-FFF2-40B4-BE49-F238E27FC236}">
                <a16:creationId xmlns:a16="http://schemas.microsoft.com/office/drawing/2014/main" id="{E67EE021-AF37-BD47-B7F6-964359C7A5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8010" y="1548868"/>
            <a:ext cx="41148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8C7F3338-9843-064B-94E6-B66CA6C76F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1" y="1834618"/>
            <a:ext cx="3038475" cy="313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a:extLst>
              <a:ext uri="{FF2B5EF4-FFF2-40B4-BE49-F238E27FC236}">
                <a16:creationId xmlns:a16="http://schemas.microsoft.com/office/drawing/2014/main" id="{052DDC53-2A6A-424F-A56A-E645B14D5723}"/>
              </a:ext>
            </a:extLst>
          </p:cNvPr>
          <p:cNvSpPr txBox="1">
            <a:spLocks noChangeArrowheads="1"/>
          </p:cNvSpPr>
          <p:nvPr/>
        </p:nvSpPr>
        <p:spPr bwMode="auto">
          <a:xfrm>
            <a:off x="6934200" y="5339817"/>
            <a:ext cx="3048000" cy="730250"/>
          </a:xfrm>
          <a:prstGeom prst="rect">
            <a:avLst/>
          </a:prstGeom>
          <a:noFill/>
          <a:ln w="28575">
            <a:solidFill>
              <a:schemeClr val="tx1"/>
            </a:solidFill>
            <a:miter lim="800000"/>
            <a:headEnd/>
            <a:tailEnd/>
          </a:ln>
          <a:effectLst/>
        </p:spPr>
        <p:txBody>
          <a:bodyPr>
            <a:spAutoFit/>
          </a:bodyPr>
          <a:lstStyle/>
          <a:p>
            <a:pPr>
              <a:defRPr/>
            </a:pPr>
            <a:r>
              <a:rPr lang="en-US" sz="2000" dirty="0">
                <a:latin typeface="+mn-lt"/>
              </a:rPr>
              <a:t>(</a:t>
            </a:r>
            <a:r>
              <a:rPr lang="en-US" sz="2000" dirty="0" err="1">
                <a:latin typeface="+mn-lt"/>
              </a:rPr>
              <a:t>Cd</a:t>
            </a:r>
            <a:r>
              <a:rPr lang="en-US" sz="2000" dirty="0">
                <a:latin typeface="+mn-lt"/>
              </a:rPr>
              <a:t>) atoms/cell=</a:t>
            </a:r>
          </a:p>
          <a:p>
            <a:pPr>
              <a:defRPr/>
            </a:pPr>
            <a:r>
              <a:rPr lang="en-US" sz="2000" dirty="0">
                <a:latin typeface="+mn-lt"/>
              </a:rPr>
              <a:t>(1/6)x12 + (1/2)x2 + 3=6</a:t>
            </a:r>
          </a:p>
        </p:txBody>
      </p:sp>
      <p:sp>
        <p:nvSpPr>
          <p:cNvPr id="8" name="Text Box 6">
            <a:extLst>
              <a:ext uri="{FF2B5EF4-FFF2-40B4-BE49-F238E27FC236}">
                <a16:creationId xmlns:a16="http://schemas.microsoft.com/office/drawing/2014/main" id="{748DE7D6-0503-FA4F-9FAA-8B8DEBCE91A8}"/>
              </a:ext>
            </a:extLst>
          </p:cNvPr>
          <p:cNvSpPr txBox="1">
            <a:spLocks noChangeArrowheads="1"/>
          </p:cNvSpPr>
          <p:nvPr/>
        </p:nvSpPr>
        <p:spPr bwMode="auto">
          <a:xfrm>
            <a:off x="7375526" y="1163105"/>
            <a:ext cx="21355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Focus on (Cd) …</a:t>
            </a:r>
          </a:p>
        </p:txBody>
      </p:sp>
      <p:grpSp>
        <p:nvGrpSpPr>
          <p:cNvPr id="9" name="Group 7">
            <a:extLst>
              <a:ext uri="{FF2B5EF4-FFF2-40B4-BE49-F238E27FC236}">
                <a16:creationId xmlns:a16="http://schemas.microsoft.com/office/drawing/2014/main" id="{291B741C-5974-5F42-8E01-A68322AC428E}"/>
              </a:ext>
            </a:extLst>
          </p:cNvPr>
          <p:cNvGrpSpPr>
            <a:grpSpLocks/>
          </p:cNvGrpSpPr>
          <p:nvPr/>
        </p:nvGrpSpPr>
        <p:grpSpPr bwMode="auto">
          <a:xfrm>
            <a:off x="2610460" y="1872717"/>
            <a:ext cx="3028950" cy="800100"/>
            <a:chOff x="540" y="1416"/>
            <a:chExt cx="1908" cy="504"/>
          </a:xfrm>
        </p:grpSpPr>
        <p:sp>
          <p:nvSpPr>
            <p:cNvPr id="64548" name="Rectangle 8">
              <a:extLst>
                <a:ext uri="{FF2B5EF4-FFF2-40B4-BE49-F238E27FC236}">
                  <a16:creationId xmlns:a16="http://schemas.microsoft.com/office/drawing/2014/main" id="{E418712A-880D-8B46-A555-12BEE990477E}"/>
                </a:ext>
              </a:extLst>
            </p:cNvPr>
            <p:cNvSpPr>
              <a:spLocks noChangeArrowheads="1"/>
            </p:cNvSpPr>
            <p:nvPr/>
          </p:nvSpPr>
          <p:spPr bwMode="auto">
            <a:xfrm>
              <a:off x="2352"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9" name="Rectangle 9">
              <a:extLst>
                <a:ext uri="{FF2B5EF4-FFF2-40B4-BE49-F238E27FC236}">
                  <a16:creationId xmlns:a16="http://schemas.microsoft.com/office/drawing/2014/main" id="{DB3CDD1D-C1DC-1B44-8801-273F91CC6CFB}"/>
                </a:ext>
              </a:extLst>
            </p:cNvPr>
            <p:cNvSpPr>
              <a:spLocks noChangeArrowheads="1"/>
            </p:cNvSpPr>
            <p:nvPr/>
          </p:nvSpPr>
          <p:spPr bwMode="auto">
            <a:xfrm>
              <a:off x="2094" y="141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50" name="Rectangle 10">
              <a:extLst>
                <a:ext uri="{FF2B5EF4-FFF2-40B4-BE49-F238E27FC236}">
                  <a16:creationId xmlns:a16="http://schemas.microsoft.com/office/drawing/2014/main" id="{40266862-C3BE-1D43-A5E7-634C3A9F0C48}"/>
                </a:ext>
              </a:extLst>
            </p:cNvPr>
            <p:cNvSpPr>
              <a:spLocks noChangeArrowheads="1"/>
            </p:cNvSpPr>
            <p:nvPr/>
          </p:nvSpPr>
          <p:spPr bwMode="auto">
            <a:xfrm>
              <a:off x="1200" y="144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51" name="Rectangle 11">
              <a:extLst>
                <a:ext uri="{FF2B5EF4-FFF2-40B4-BE49-F238E27FC236}">
                  <a16:creationId xmlns:a16="http://schemas.microsoft.com/office/drawing/2014/main" id="{050FA8CF-BEE2-C64C-B801-AD263B890A56}"/>
                </a:ext>
              </a:extLst>
            </p:cNvPr>
            <p:cNvSpPr>
              <a:spLocks noChangeArrowheads="1"/>
            </p:cNvSpPr>
            <p:nvPr/>
          </p:nvSpPr>
          <p:spPr bwMode="auto">
            <a:xfrm>
              <a:off x="1488"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52" name="Rectangle 12">
              <a:extLst>
                <a:ext uri="{FF2B5EF4-FFF2-40B4-BE49-F238E27FC236}">
                  <a16:creationId xmlns:a16="http://schemas.microsoft.com/office/drawing/2014/main" id="{FDF34755-1603-3E44-8E00-102F45E248AD}"/>
                </a:ext>
              </a:extLst>
            </p:cNvPr>
            <p:cNvSpPr>
              <a:spLocks noChangeArrowheads="1"/>
            </p:cNvSpPr>
            <p:nvPr/>
          </p:nvSpPr>
          <p:spPr bwMode="auto">
            <a:xfrm>
              <a:off x="1680"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53" name="Rectangle 13">
              <a:extLst>
                <a:ext uri="{FF2B5EF4-FFF2-40B4-BE49-F238E27FC236}">
                  <a16:creationId xmlns:a16="http://schemas.microsoft.com/office/drawing/2014/main" id="{CF76B944-5E04-3A4D-88C1-C671DA3D7B6F}"/>
                </a:ext>
              </a:extLst>
            </p:cNvPr>
            <p:cNvSpPr>
              <a:spLocks noChangeArrowheads="1"/>
            </p:cNvSpPr>
            <p:nvPr/>
          </p:nvSpPr>
          <p:spPr bwMode="auto">
            <a:xfrm>
              <a:off x="816"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54" name="Rectangle 14">
              <a:extLst>
                <a:ext uri="{FF2B5EF4-FFF2-40B4-BE49-F238E27FC236}">
                  <a16:creationId xmlns:a16="http://schemas.microsoft.com/office/drawing/2014/main" id="{2FF0DA08-B5F4-A446-8C59-AAB05DC704F9}"/>
                </a:ext>
              </a:extLst>
            </p:cNvPr>
            <p:cNvSpPr>
              <a:spLocks noChangeArrowheads="1"/>
            </p:cNvSpPr>
            <p:nvPr/>
          </p:nvSpPr>
          <p:spPr bwMode="auto">
            <a:xfrm>
              <a:off x="540" y="162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17" name="Group 15">
            <a:extLst>
              <a:ext uri="{FF2B5EF4-FFF2-40B4-BE49-F238E27FC236}">
                <a16:creationId xmlns:a16="http://schemas.microsoft.com/office/drawing/2014/main" id="{BA210F4F-22DD-7242-8314-2FC973CBD92C}"/>
              </a:ext>
            </a:extLst>
          </p:cNvPr>
          <p:cNvGrpSpPr>
            <a:grpSpLocks/>
          </p:cNvGrpSpPr>
          <p:nvPr/>
        </p:nvGrpSpPr>
        <p:grpSpPr bwMode="auto">
          <a:xfrm>
            <a:off x="2591410" y="2634717"/>
            <a:ext cx="3048000" cy="723900"/>
            <a:chOff x="528" y="1896"/>
            <a:chExt cx="1920" cy="456"/>
          </a:xfrm>
        </p:grpSpPr>
        <p:sp>
          <p:nvSpPr>
            <p:cNvPr id="64541" name="Rectangle 16">
              <a:extLst>
                <a:ext uri="{FF2B5EF4-FFF2-40B4-BE49-F238E27FC236}">
                  <a16:creationId xmlns:a16="http://schemas.microsoft.com/office/drawing/2014/main" id="{ABCFC9DB-DBDA-D44C-8A02-69163B74C31C}"/>
                </a:ext>
              </a:extLst>
            </p:cNvPr>
            <p:cNvSpPr>
              <a:spLocks noChangeArrowheads="1"/>
            </p:cNvSpPr>
            <p:nvPr/>
          </p:nvSpPr>
          <p:spPr bwMode="auto">
            <a:xfrm>
              <a:off x="2352" y="205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2" name="Rectangle 17">
              <a:extLst>
                <a:ext uri="{FF2B5EF4-FFF2-40B4-BE49-F238E27FC236}">
                  <a16:creationId xmlns:a16="http://schemas.microsoft.com/office/drawing/2014/main" id="{3EF86B6F-BE70-4645-BB56-661F5F9839FB}"/>
                </a:ext>
              </a:extLst>
            </p:cNvPr>
            <p:cNvSpPr>
              <a:spLocks noChangeArrowheads="1"/>
            </p:cNvSpPr>
            <p:nvPr/>
          </p:nvSpPr>
          <p:spPr bwMode="auto">
            <a:xfrm>
              <a:off x="2082" y="189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3" name="Rectangle 18">
              <a:extLst>
                <a:ext uri="{FF2B5EF4-FFF2-40B4-BE49-F238E27FC236}">
                  <a16:creationId xmlns:a16="http://schemas.microsoft.com/office/drawing/2014/main" id="{6DA7A29E-ADE0-C54E-BE00-82C9B746A690}"/>
                </a:ext>
              </a:extLst>
            </p:cNvPr>
            <p:cNvSpPr>
              <a:spLocks noChangeArrowheads="1"/>
            </p:cNvSpPr>
            <p:nvPr/>
          </p:nvSpPr>
          <p:spPr bwMode="auto">
            <a:xfrm>
              <a:off x="1206" y="189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4" name="Rectangle 19">
              <a:extLst>
                <a:ext uri="{FF2B5EF4-FFF2-40B4-BE49-F238E27FC236}">
                  <a16:creationId xmlns:a16="http://schemas.microsoft.com/office/drawing/2014/main" id="{A57A302C-FD35-1F47-9E45-660C2A4A23B7}"/>
                </a:ext>
              </a:extLst>
            </p:cNvPr>
            <p:cNvSpPr>
              <a:spLocks noChangeArrowheads="1"/>
            </p:cNvSpPr>
            <p:nvPr/>
          </p:nvSpPr>
          <p:spPr bwMode="auto">
            <a:xfrm>
              <a:off x="1422" y="206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5" name="Rectangle 20">
              <a:extLst>
                <a:ext uri="{FF2B5EF4-FFF2-40B4-BE49-F238E27FC236}">
                  <a16:creationId xmlns:a16="http://schemas.microsoft.com/office/drawing/2014/main" id="{0A5ECE5E-F212-2846-8707-19628D10EAD5}"/>
                </a:ext>
              </a:extLst>
            </p:cNvPr>
            <p:cNvSpPr>
              <a:spLocks noChangeArrowheads="1"/>
            </p:cNvSpPr>
            <p:nvPr/>
          </p:nvSpPr>
          <p:spPr bwMode="auto">
            <a:xfrm>
              <a:off x="1692" y="225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6" name="Rectangle 21">
              <a:extLst>
                <a:ext uri="{FF2B5EF4-FFF2-40B4-BE49-F238E27FC236}">
                  <a16:creationId xmlns:a16="http://schemas.microsoft.com/office/drawing/2014/main" id="{2BAE76C6-8563-DB43-B641-B8124AF594B9}"/>
                </a:ext>
              </a:extLst>
            </p:cNvPr>
            <p:cNvSpPr>
              <a:spLocks noChangeArrowheads="1"/>
            </p:cNvSpPr>
            <p:nvPr/>
          </p:nvSpPr>
          <p:spPr bwMode="auto">
            <a:xfrm>
              <a:off x="804" y="225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7" name="Rectangle 22">
              <a:extLst>
                <a:ext uri="{FF2B5EF4-FFF2-40B4-BE49-F238E27FC236}">
                  <a16:creationId xmlns:a16="http://schemas.microsoft.com/office/drawing/2014/main" id="{B903D829-1B1F-AF46-9666-26E2C82D71D1}"/>
                </a:ext>
              </a:extLst>
            </p:cNvPr>
            <p:cNvSpPr>
              <a:spLocks noChangeArrowheads="1"/>
            </p:cNvSpPr>
            <p:nvPr/>
          </p:nvSpPr>
          <p:spPr bwMode="auto">
            <a:xfrm>
              <a:off x="528" y="205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25" name="Group 23">
            <a:extLst>
              <a:ext uri="{FF2B5EF4-FFF2-40B4-BE49-F238E27FC236}">
                <a16:creationId xmlns:a16="http://schemas.microsoft.com/office/drawing/2014/main" id="{07867AB7-28B7-CC4C-9390-DE826D221780}"/>
              </a:ext>
            </a:extLst>
          </p:cNvPr>
          <p:cNvGrpSpPr>
            <a:grpSpLocks/>
          </p:cNvGrpSpPr>
          <p:nvPr/>
        </p:nvGrpSpPr>
        <p:grpSpPr bwMode="auto">
          <a:xfrm>
            <a:off x="2591410" y="3930117"/>
            <a:ext cx="3028950" cy="800100"/>
            <a:chOff x="540" y="1416"/>
            <a:chExt cx="1908" cy="504"/>
          </a:xfrm>
        </p:grpSpPr>
        <p:sp>
          <p:nvSpPr>
            <p:cNvPr id="64534" name="Rectangle 24">
              <a:extLst>
                <a:ext uri="{FF2B5EF4-FFF2-40B4-BE49-F238E27FC236}">
                  <a16:creationId xmlns:a16="http://schemas.microsoft.com/office/drawing/2014/main" id="{A66E5006-AE53-1C45-B6D5-78AB35D6910C}"/>
                </a:ext>
              </a:extLst>
            </p:cNvPr>
            <p:cNvSpPr>
              <a:spLocks noChangeArrowheads="1"/>
            </p:cNvSpPr>
            <p:nvPr/>
          </p:nvSpPr>
          <p:spPr bwMode="auto">
            <a:xfrm>
              <a:off x="2352"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5" name="Rectangle 25">
              <a:extLst>
                <a:ext uri="{FF2B5EF4-FFF2-40B4-BE49-F238E27FC236}">
                  <a16:creationId xmlns:a16="http://schemas.microsoft.com/office/drawing/2014/main" id="{E6FD0477-36FB-904E-AC2B-1F15374DAE13}"/>
                </a:ext>
              </a:extLst>
            </p:cNvPr>
            <p:cNvSpPr>
              <a:spLocks noChangeArrowheads="1"/>
            </p:cNvSpPr>
            <p:nvPr/>
          </p:nvSpPr>
          <p:spPr bwMode="auto">
            <a:xfrm>
              <a:off x="2094" y="141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6" name="Rectangle 26">
              <a:extLst>
                <a:ext uri="{FF2B5EF4-FFF2-40B4-BE49-F238E27FC236}">
                  <a16:creationId xmlns:a16="http://schemas.microsoft.com/office/drawing/2014/main" id="{BABD5B2E-2BA2-D64B-8B70-1440C0838013}"/>
                </a:ext>
              </a:extLst>
            </p:cNvPr>
            <p:cNvSpPr>
              <a:spLocks noChangeArrowheads="1"/>
            </p:cNvSpPr>
            <p:nvPr/>
          </p:nvSpPr>
          <p:spPr bwMode="auto">
            <a:xfrm>
              <a:off x="1200" y="144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7" name="Rectangle 27">
              <a:extLst>
                <a:ext uri="{FF2B5EF4-FFF2-40B4-BE49-F238E27FC236}">
                  <a16:creationId xmlns:a16="http://schemas.microsoft.com/office/drawing/2014/main" id="{189F119A-7035-BF41-B05C-BCF6806E1EEB}"/>
                </a:ext>
              </a:extLst>
            </p:cNvPr>
            <p:cNvSpPr>
              <a:spLocks noChangeArrowheads="1"/>
            </p:cNvSpPr>
            <p:nvPr/>
          </p:nvSpPr>
          <p:spPr bwMode="auto">
            <a:xfrm>
              <a:off x="1488"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8" name="Rectangle 28">
              <a:extLst>
                <a:ext uri="{FF2B5EF4-FFF2-40B4-BE49-F238E27FC236}">
                  <a16:creationId xmlns:a16="http://schemas.microsoft.com/office/drawing/2014/main" id="{A4A5A9EF-31D9-D541-84C8-4E73589FA38B}"/>
                </a:ext>
              </a:extLst>
            </p:cNvPr>
            <p:cNvSpPr>
              <a:spLocks noChangeArrowheads="1"/>
            </p:cNvSpPr>
            <p:nvPr/>
          </p:nvSpPr>
          <p:spPr bwMode="auto">
            <a:xfrm>
              <a:off x="1680"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9" name="Rectangle 29">
              <a:extLst>
                <a:ext uri="{FF2B5EF4-FFF2-40B4-BE49-F238E27FC236}">
                  <a16:creationId xmlns:a16="http://schemas.microsoft.com/office/drawing/2014/main" id="{64C758E9-9B7A-4C4F-BBED-8F201BFE0F1A}"/>
                </a:ext>
              </a:extLst>
            </p:cNvPr>
            <p:cNvSpPr>
              <a:spLocks noChangeArrowheads="1"/>
            </p:cNvSpPr>
            <p:nvPr/>
          </p:nvSpPr>
          <p:spPr bwMode="auto">
            <a:xfrm>
              <a:off x="816"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40" name="Rectangle 30">
              <a:extLst>
                <a:ext uri="{FF2B5EF4-FFF2-40B4-BE49-F238E27FC236}">
                  <a16:creationId xmlns:a16="http://schemas.microsoft.com/office/drawing/2014/main" id="{4EDD42AD-70CB-1E43-A185-7B168DDD792E}"/>
                </a:ext>
              </a:extLst>
            </p:cNvPr>
            <p:cNvSpPr>
              <a:spLocks noChangeArrowheads="1"/>
            </p:cNvSpPr>
            <p:nvPr/>
          </p:nvSpPr>
          <p:spPr bwMode="auto">
            <a:xfrm>
              <a:off x="540" y="162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33" name="Group 31">
            <a:extLst>
              <a:ext uri="{FF2B5EF4-FFF2-40B4-BE49-F238E27FC236}">
                <a16:creationId xmlns:a16="http://schemas.microsoft.com/office/drawing/2014/main" id="{7AF4879A-53BC-584E-88DF-A128E2FE283C}"/>
              </a:ext>
            </a:extLst>
          </p:cNvPr>
          <p:cNvGrpSpPr>
            <a:grpSpLocks/>
          </p:cNvGrpSpPr>
          <p:nvPr/>
        </p:nvGrpSpPr>
        <p:grpSpPr bwMode="auto">
          <a:xfrm>
            <a:off x="3467710" y="3196693"/>
            <a:ext cx="1562100" cy="466725"/>
            <a:chOff x="1080" y="2250"/>
            <a:chExt cx="984" cy="294"/>
          </a:xfrm>
        </p:grpSpPr>
        <p:sp>
          <p:nvSpPr>
            <p:cNvPr id="64531" name="Rectangle 32">
              <a:extLst>
                <a:ext uri="{FF2B5EF4-FFF2-40B4-BE49-F238E27FC236}">
                  <a16:creationId xmlns:a16="http://schemas.microsoft.com/office/drawing/2014/main" id="{AF8D3E82-D62A-3E42-9203-93CC358B4F27}"/>
                </a:ext>
              </a:extLst>
            </p:cNvPr>
            <p:cNvSpPr>
              <a:spLocks noChangeArrowheads="1"/>
            </p:cNvSpPr>
            <p:nvPr/>
          </p:nvSpPr>
          <p:spPr bwMode="auto">
            <a:xfrm>
              <a:off x="1320" y="2448"/>
              <a:ext cx="96" cy="96"/>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2" name="Rectangle 33">
              <a:extLst>
                <a:ext uri="{FF2B5EF4-FFF2-40B4-BE49-F238E27FC236}">
                  <a16:creationId xmlns:a16="http://schemas.microsoft.com/office/drawing/2014/main" id="{0A39EB95-70BB-5F47-B572-25637E9098F8}"/>
                </a:ext>
              </a:extLst>
            </p:cNvPr>
            <p:cNvSpPr>
              <a:spLocks noChangeArrowheads="1"/>
            </p:cNvSpPr>
            <p:nvPr/>
          </p:nvSpPr>
          <p:spPr bwMode="auto">
            <a:xfrm>
              <a:off x="1080" y="2250"/>
              <a:ext cx="96" cy="96"/>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3" name="Rectangle 34">
              <a:extLst>
                <a:ext uri="{FF2B5EF4-FFF2-40B4-BE49-F238E27FC236}">
                  <a16:creationId xmlns:a16="http://schemas.microsoft.com/office/drawing/2014/main" id="{E978EB08-A825-6B47-AB55-1A25B853B22E}"/>
                </a:ext>
              </a:extLst>
            </p:cNvPr>
            <p:cNvSpPr>
              <a:spLocks noChangeArrowheads="1"/>
            </p:cNvSpPr>
            <p:nvPr/>
          </p:nvSpPr>
          <p:spPr bwMode="auto">
            <a:xfrm>
              <a:off x="1968" y="2256"/>
              <a:ext cx="96" cy="96"/>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37" name="Group 35">
            <a:extLst>
              <a:ext uri="{FF2B5EF4-FFF2-40B4-BE49-F238E27FC236}">
                <a16:creationId xmlns:a16="http://schemas.microsoft.com/office/drawing/2014/main" id="{D1B67AE8-4B7C-154F-944C-6BB916AD78E4}"/>
              </a:ext>
            </a:extLst>
          </p:cNvPr>
          <p:cNvGrpSpPr>
            <a:grpSpLocks/>
          </p:cNvGrpSpPr>
          <p:nvPr/>
        </p:nvGrpSpPr>
        <p:grpSpPr bwMode="auto">
          <a:xfrm>
            <a:off x="7753350" y="2977617"/>
            <a:ext cx="1619250" cy="1219200"/>
            <a:chOff x="3924" y="2112"/>
            <a:chExt cx="1020" cy="768"/>
          </a:xfrm>
        </p:grpSpPr>
        <p:sp>
          <p:nvSpPr>
            <p:cNvPr id="64524" name="Rectangle 36">
              <a:extLst>
                <a:ext uri="{FF2B5EF4-FFF2-40B4-BE49-F238E27FC236}">
                  <a16:creationId xmlns:a16="http://schemas.microsoft.com/office/drawing/2014/main" id="{323B39FA-472C-E444-B6AE-9F6722B96962}"/>
                </a:ext>
              </a:extLst>
            </p:cNvPr>
            <p:cNvSpPr>
              <a:spLocks noChangeArrowheads="1"/>
            </p:cNvSpPr>
            <p:nvPr/>
          </p:nvSpPr>
          <p:spPr bwMode="auto">
            <a:xfrm>
              <a:off x="4128" y="2112"/>
              <a:ext cx="144"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25" name="Rectangle 37">
              <a:extLst>
                <a:ext uri="{FF2B5EF4-FFF2-40B4-BE49-F238E27FC236}">
                  <a16:creationId xmlns:a16="http://schemas.microsoft.com/office/drawing/2014/main" id="{982D0CE0-51C0-DF4D-8DDB-64AD3BE53EA0}"/>
                </a:ext>
              </a:extLst>
            </p:cNvPr>
            <p:cNvSpPr>
              <a:spLocks noChangeArrowheads="1"/>
            </p:cNvSpPr>
            <p:nvPr/>
          </p:nvSpPr>
          <p:spPr bwMode="auto">
            <a:xfrm>
              <a:off x="4320" y="2448"/>
              <a:ext cx="144"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26" name="Rectangle 38">
              <a:extLst>
                <a:ext uri="{FF2B5EF4-FFF2-40B4-BE49-F238E27FC236}">
                  <a16:creationId xmlns:a16="http://schemas.microsoft.com/office/drawing/2014/main" id="{2245E17F-36C9-D34A-BC91-FA0DC0DC5680}"/>
                </a:ext>
              </a:extLst>
            </p:cNvPr>
            <p:cNvSpPr>
              <a:spLocks noChangeArrowheads="1"/>
            </p:cNvSpPr>
            <p:nvPr/>
          </p:nvSpPr>
          <p:spPr bwMode="auto">
            <a:xfrm>
              <a:off x="4512" y="2112"/>
              <a:ext cx="144"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27" name="Rectangle 39">
              <a:extLst>
                <a:ext uri="{FF2B5EF4-FFF2-40B4-BE49-F238E27FC236}">
                  <a16:creationId xmlns:a16="http://schemas.microsoft.com/office/drawing/2014/main" id="{766B27B0-7BB4-834F-9297-2C1D529508D6}"/>
                </a:ext>
              </a:extLst>
            </p:cNvPr>
            <p:cNvSpPr>
              <a:spLocks noChangeArrowheads="1"/>
            </p:cNvSpPr>
            <p:nvPr/>
          </p:nvSpPr>
          <p:spPr bwMode="auto">
            <a:xfrm>
              <a:off x="4128" y="2736"/>
              <a:ext cx="192"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28" name="Rectangle 40">
              <a:extLst>
                <a:ext uri="{FF2B5EF4-FFF2-40B4-BE49-F238E27FC236}">
                  <a16:creationId xmlns:a16="http://schemas.microsoft.com/office/drawing/2014/main" id="{38B2ABF1-91E5-CB4E-B647-8822438CC51E}"/>
                </a:ext>
              </a:extLst>
            </p:cNvPr>
            <p:cNvSpPr>
              <a:spLocks noChangeArrowheads="1"/>
            </p:cNvSpPr>
            <p:nvPr/>
          </p:nvSpPr>
          <p:spPr bwMode="auto">
            <a:xfrm>
              <a:off x="4560" y="2736"/>
              <a:ext cx="144"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29" name="Rectangle 41">
              <a:extLst>
                <a:ext uri="{FF2B5EF4-FFF2-40B4-BE49-F238E27FC236}">
                  <a16:creationId xmlns:a16="http://schemas.microsoft.com/office/drawing/2014/main" id="{B7709BFD-40F0-7641-8D8C-ED3C66CFD602}"/>
                </a:ext>
              </a:extLst>
            </p:cNvPr>
            <p:cNvSpPr>
              <a:spLocks noChangeArrowheads="1"/>
            </p:cNvSpPr>
            <p:nvPr/>
          </p:nvSpPr>
          <p:spPr bwMode="auto">
            <a:xfrm>
              <a:off x="4800" y="2448"/>
              <a:ext cx="144"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4530" name="Rectangle 42">
              <a:extLst>
                <a:ext uri="{FF2B5EF4-FFF2-40B4-BE49-F238E27FC236}">
                  <a16:creationId xmlns:a16="http://schemas.microsoft.com/office/drawing/2014/main" id="{BA22B4FC-B6C1-BA4D-8F97-F8254A2DDE00}"/>
                </a:ext>
              </a:extLst>
            </p:cNvPr>
            <p:cNvSpPr>
              <a:spLocks noChangeArrowheads="1"/>
            </p:cNvSpPr>
            <p:nvPr/>
          </p:nvSpPr>
          <p:spPr bwMode="auto">
            <a:xfrm>
              <a:off x="3924" y="2448"/>
              <a:ext cx="108"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64523" name="Rectangle 45">
            <a:extLst>
              <a:ext uri="{FF2B5EF4-FFF2-40B4-BE49-F238E27FC236}">
                <a16:creationId xmlns:a16="http://schemas.microsoft.com/office/drawing/2014/main" id="{BBB52C84-81BF-F64C-BA71-A3A3AB6019EA}"/>
              </a:ext>
            </a:extLst>
          </p:cNvPr>
          <p:cNvSpPr>
            <a:spLocks noGrp="1" noChangeArrowheads="1"/>
          </p:cNvSpPr>
          <p:nvPr>
            <p:ph type="title" idx="4294967295"/>
          </p:nvPr>
        </p:nvSpPr>
        <p:spPr>
          <a:xfrm>
            <a:off x="2093914" y="120650"/>
            <a:ext cx="8574087" cy="520700"/>
          </a:xfrm>
        </p:spPr>
        <p:txBody>
          <a:bodyPr/>
          <a:lstStyle/>
          <a:p>
            <a:r>
              <a:rPr lang="en-US" altLang="en-US">
                <a:ea typeface="ＭＳ Ｐゴシック" panose="020B0600070205080204" pitchFamily="34" charset="-128"/>
              </a:rPr>
              <a:t>Hexagonal Closed-Packed for CdS</a:t>
            </a:r>
          </a:p>
        </p:txBody>
      </p:sp>
    </p:spTree>
    <p:extLst>
      <p:ext uri="{BB962C8B-B14F-4D97-AF65-F5344CB8AC3E}">
        <p14:creationId xmlns:p14="http://schemas.microsoft.com/office/powerpoint/2010/main" val="17987691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17"/>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25"/>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xit" presetSubtype="0" fill="hold" nodeType="clickEffect">
                                  <p:stCondLst>
                                    <p:cond delay="0"/>
                                  </p:stCondLst>
                                  <p:childTnLst>
                                    <p:set>
                                      <p:cBhvr>
                                        <p:cTn id="40" dur="1" fill="hold">
                                          <p:stCondLst>
                                            <p:cond delay="0"/>
                                          </p:stCondLst>
                                        </p:cTn>
                                        <p:tgtEl>
                                          <p:spTgt spid="37"/>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15" name="Picture 2">
            <a:extLst>
              <a:ext uri="{FF2B5EF4-FFF2-40B4-BE49-F238E27FC236}">
                <a16:creationId xmlns:a16="http://schemas.microsoft.com/office/drawing/2014/main" id="{9ECFFC6B-BFA8-C54F-9D21-9C5E56CEB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1507" y="4898167"/>
            <a:ext cx="654946" cy="75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3"/>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4"/>
          <a:srcRect l="51890" t="13445" r="16295" b="50000"/>
          <a:stretch/>
        </p:blipFill>
        <p:spPr>
          <a:xfrm>
            <a:off x="8787323" y="2279369"/>
            <a:ext cx="2430664" cy="1570953"/>
          </a:xfrm>
          <a:prstGeom prst="rect">
            <a:avLst/>
          </a:prstGeom>
        </p:spPr>
      </p:pic>
      <p:pic>
        <p:nvPicPr>
          <p:cNvPr id="16" name="Picture 15">
            <a:extLst>
              <a:ext uri="{FF2B5EF4-FFF2-40B4-BE49-F238E27FC236}">
                <a16:creationId xmlns:a16="http://schemas.microsoft.com/office/drawing/2014/main" id="{E74F7382-94C1-534E-8A3B-B20991557E4E}"/>
              </a:ext>
            </a:extLst>
          </p:cNvPr>
          <p:cNvPicPr>
            <a:picLocks noChangeAspect="1"/>
          </p:cNvPicPr>
          <p:nvPr/>
        </p:nvPicPr>
        <p:blipFill>
          <a:blip r:embed="rId5"/>
          <a:stretch>
            <a:fillRect/>
          </a:stretch>
        </p:blipFill>
        <p:spPr>
          <a:xfrm>
            <a:off x="5553269" y="3149520"/>
            <a:ext cx="2152680" cy="1375237"/>
          </a:xfrm>
          <a:prstGeom prst="rect">
            <a:avLst/>
          </a:prstGeom>
        </p:spPr>
      </p:pic>
      <p:pic>
        <p:nvPicPr>
          <p:cNvPr id="17" name="Picture 3">
            <a:extLst>
              <a:ext uri="{FF2B5EF4-FFF2-40B4-BE49-F238E27FC236}">
                <a16:creationId xmlns:a16="http://schemas.microsoft.com/office/drawing/2014/main" id="{5B859429-3CE8-CF4D-B3D4-4A1F7BB14E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53920" y="4570784"/>
            <a:ext cx="1754268" cy="1539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7">
            <a:extLst>
              <a:ext uri="{FF2B5EF4-FFF2-40B4-BE49-F238E27FC236}">
                <a16:creationId xmlns:a16="http://schemas.microsoft.com/office/drawing/2014/main" id="{7FF7D98F-0FF9-564E-822D-C435C8C97E5F}"/>
              </a:ext>
            </a:extLst>
          </p:cNvPr>
          <p:cNvGrpSpPr>
            <a:grpSpLocks/>
          </p:cNvGrpSpPr>
          <p:nvPr/>
        </p:nvGrpSpPr>
        <p:grpSpPr bwMode="auto">
          <a:xfrm>
            <a:off x="8789447" y="4708851"/>
            <a:ext cx="1291336" cy="341108"/>
            <a:chOff x="540" y="1416"/>
            <a:chExt cx="1908" cy="504"/>
          </a:xfrm>
        </p:grpSpPr>
        <p:sp>
          <p:nvSpPr>
            <p:cNvPr id="20" name="Rectangle 8">
              <a:extLst>
                <a:ext uri="{FF2B5EF4-FFF2-40B4-BE49-F238E27FC236}">
                  <a16:creationId xmlns:a16="http://schemas.microsoft.com/office/drawing/2014/main" id="{5E5F9135-4E13-534E-BA45-6F76B92EA374}"/>
                </a:ext>
              </a:extLst>
            </p:cNvPr>
            <p:cNvSpPr>
              <a:spLocks noChangeArrowheads="1"/>
            </p:cNvSpPr>
            <p:nvPr/>
          </p:nvSpPr>
          <p:spPr bwMode="auto">
            <a:xfrm>
              <a:off x="2352"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1" name="Rectangle 9">
              <a:extLst>
                <a:ext uri="{FF2B5EF4-FFF2-40B4-BE49-F238E27FC236}">
                  <a16:creationId xmlns:a16="http://schemas.microsoft.com/office/drawing/2014/main" id="{FFDE181B-B1D2-1D49-9FEA-F22DBEF596CC}"/>
                </a:ext>
              </a:extLst>
            </p:cNvPr>
            <p:cNvSpPr>
              <a:spLocks noChangeArrowheads="1"/>
            </p:cNvSpPr>
            <p:nvPr/>
          </p:nvSpPr>
          <p:spPr bwMode="auto">
            <a:xfrm>
              <a:off x="2094" y="141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2" name="Rectangle 10">
              <a:extLst>
                <a:ext uri="{FF2B5EF4-FFF2-40B4-BE49-F238E27FC236}">
                  <a16:creationId xmlns:a16="http://schemas.microsoft.com/office/drawing/2014/main" id="{DB5EED01-4DE3-254D-9571-273686B12030}"/>
                </a:ext>
              </a:extLst>
            </p:cNvPr>
            <p:cNvSpPr>
              <a:spLocks noChangeArrowheads="1"/>
            </p:cNvSpPr>
            <p:nvPr/>
          </p:nvSpPr>
          <p:spPr bwMode="auto">
            <a:xfrm>
              <a:off x="1200" y="144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3" name="Rectangle 11">
              <a:extLst>
                <a:ext uri="{FF2B5EF4-FFF2-40B4-BE49-F238E27FC236}">
                  <a16:creationId xmlns:a16="http://schemas.microsoft.com/office/drawing/2014/main" id="{BF0F6200-3D91-7345-B3BF-494176DA46B8}"/>
                </a:ext>
              </a:extLst>
            </p:cNvPr>
            <p:cNvSpPr>
              <a:spLocks noChangeArrowheads="1"/>
            </p:cNvSpPr>
            <p:nvPr/>
          </p:nvSpPr>
          <p:spPr bwMode="auto">
            <a:xfrm>
              <a:off x="1488"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4" name="Rectangle 12">
              <a:extLst>
                <a:ext uri="{FF2B5EF4-FFF2-40B4-BE49-F238E27FC236}">
                  <a16:creationId xmlns:a16="http://schemas.microsoft.com/office/drawing/2014/main" id="{CE57FA34-F02B-0B4E-B138-7C04CA7754B0}"/>
                </a:ext>
              </a:extLst>
            </p:cNvPr>
            <p:cNvSpPr>
              <a:spLocks noChangeArrowheads="1"/>
            </p:cNvSpPr>
            <p:nvPr/>
          </p:nvSpPr>
          <p:spPr bwMode="auto">
            <a:xfrm>
              <a:off x="1680"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5" name="Rectangle 13">
              <a:extLst>
                <a:ext uri="{FF2B5EF4-FFF2-40B4-BE49-F238E27FC236}">
                  <a16:creationId xmlns:a16="http://schemas.microsoft.com/office/drawing/2014/main" id="{3FFFE861-20EE-F14A-952C-C3ADBC5C46B9}"/>
                </a:ext>
              </a:extLst>
            </p:cNvPr>
            <p:cNvSpPr>
              <a:spLocks noChangeArrowheads="1"/>
            </p:cNvSpPr>
            <p:nvPr/>
          </p:nvSpPr>
          <p:spPr bwMode="auto">
            <a:xfrm>
              <a:off x="816"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6" name="Rectangle 14">
              <a:extLst>
                <a:ext uri="{FF2B5EF4-FFF2-40B4-BE49-F238E27FC236}">
                  <a16:creationId xmlns:a16="http://schemas.microsoft.com/office/drawing/2014/main" id="{2F0F19A7-9B88-0646-91EC-F4FF5FC56B42}"/>
                </a:ext>
              </a:extLst>
            </p:cNvPr>
            <p:cNvSpPr>
              <a:spLocks noChangeArrowheads="1"/>
            </p:cNvSpPr>
            <p:nvPr/>
          </p:nvSpPr>
          <p:spPr bwMode="auto">
            <a:xfrm>
              <a:off x="540" y="162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27" name="Group 15">
            <a:extLst>
              <a:ext uri="{FF2B5EF4-FFF2-40B4-BE49-F238E27FC236}">
                <a16:creationId xmlns:a16="http://schemas.microsoft.com/office/drawing/2014/main" id="{CCD6E4A8-8BED-4C4D-8A9B-B30A402CBBCA}"/>
              </a:ext>
            </a:extLst>
          </p:cNvPr>
          <p:cNvGrpSpPr>
            <a:grpSpLocks/>
          </p:cNvGrpSpPr>
          <p:nvPr/>
        </p:nvGrpSpPr>
        <p:grpSpPr bwMode="auto">
          <a:xfrm>
            <a:off x="8781325" y="5033715"/>
            <a:ext cx="1299458" cy="308621"/>
            <a:chOff x="528" y="1896"/>
            <a:chExt cx="1920" cy="456"/>
          </a:xfrm>
        </p:grpSpPr>
        <p:sp>
          <p:nvSpPr>
            <p:cNvPr id="28" name="Rectangle 16">
              <a:extLst>
                <a:ext uri="{FF2B5EF4-FFF2-40B4-BE49-F238E27FC236}">
                  <a16:creationId xmlns:a16="http://schemas.microsoft.com/office/drawing/2014/main" id="{BBF1394F-6609-984B-A990-3A616F322259}"/>
                </a:ext>
              </a:extLst>
            </p:cNvPr>
            <p:cNvSpPr>
              <a:spLocks noChangeArrowheads="1"/>
            </p:cNvSpPr>
            <p:nvPr/>
          </p:nvSpPr>
          <p:spPr bwMode="auto">
            <a:xfrm>
              <a:off x="2352" y="205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9" name="Rectangle 17">
              <a:extLst>
                <a:ext uri="{FF2B5EF4-FFF2-40B4-BE49-F238E27FC236}">
                  <a16:creationId xmlns:a16="http://schemas.microsoft.com/office/drawing/2014/main" id="{A2A7D8C7-E295-514F-BE0A-90BE741A6FFF}"/>
                </a:ext>
              </a:extLst>
            </p:cNvPr>
            <p:cNvSpPr>
              <a:spLocks noChangeArrowheads="1"/>
            </p:cNvSpPr>
            <p:nvPr/>
          </p:nvSpPr>
          <p:spPr bwMode="auto">
            <a:xfrm>
              <a:off x="2082" y="189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0" name="Rectangle 18">
              <a:extLst>
                <a:ext uri="{FF2B5EF4-FFF2-40B4-BE49-F238E27FC236}">
                  <a16:creationId xmlns:a16="http://schemas.microsoft.com/office/drawing/2014/main" id="{4D0F2FD4-DA37-1F4C-B53E-BDFA6D3E67C1}"/>
                </a:ext>
              </a:extLst>
            </p:cNvPr>
            <p:cNvSpPr>
              <a:spLocks noChangeArrowheads="1"/>
            </p:cNvSpPr>
            <p:nvPr/>
          </p:nvSpPr>
          <p:spPr bwMode="auto">
            <a:xfrm>
              <a:off x="1206" y="189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1" name="Rectangle 19">
              <a:extLst>
                <a:ext uri="{FF2B5EF4-FFF2-40B4-BE49-F238E27FC236}">
                  <a16:creationId xmlns:a16="http://schemas.microsoft.com/office/drawing/2014/main" id="{629C05CB-4C92-CF49-89CD-C1B1135F5D8F}"/>
                </a:ext>
              </a:extLst>
            </p:cNvPr>
            <p:cNvSpPr>
              <a:spLocks noChangeArrowheads="1"/>
            </p:cNvSpPr>
            <p:nvPr/>
          </p:nvSpPr>
          <p:spPr bwMode="auto">
            <a:xfrm>
              <a:off x="1422" y="206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2" name="Rectangle 20">
              <a:extLst>
                <a:ext uri="{FF2B5EF4-FFF2-40B4-BE49-F238E27FC236}">
                  <a16:creationId xmlns:a16="http://schemas.microsoft.com/office/drawing/2014/main" id="{09729E11-A6E5-F04B-B2A1-033EDBF96E42}"/>
                </a:ext>
              </a:extLst>
            </p:cNvPr>
            <p:cNvSpPr>
              <a:spLocks noChangeArrowheads="1"/>
            </p:cNvSpPr>
            <p:nvPr/>
          </p:nvSpPr>
          <p:spPr bwMode="auto">
            <a:xfrm>
              <a:off x="1692" y="225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3" name="Rectangle 21">
              <a:extLst>
                <a:ext uri="{FF2B5EF4-FFF2-40B4-BE49-F238E27FC236}">
                  <a16:creationId xmlns:a16="http://schemas.microsoft.com/office/drawing/2014/main" id="{8A1C37D5-9BE7-804B-9F3A-6849554A8314}"/>
                </a:ext>
              </a:extLst>
            </p:cNvPr>
            <p:cNvSpPr>
              <a:spLocks noChangeArrowheads="1"/>
            </p:cNvSpPr>
            <p:nvPr/>
          </p:nvSpPr>
          <p:spPr bwMode="auto">
            <a:xfrm>
              <a:off x="804" y="225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4" name="Rectangle 22">
              <a:extLst>
                <a:ext uri="{FF2B5EF4-FFF2-40B4-BE49-F238E27FC236}">
                  <a16:creationId xmlns:a16="http://schemas.microsoft.com/office/drawing/2014/main" id="{9E986CDB-01E7-9645-B933-1CE50972BE56}"/>
                </a:ext>
              </a:extLst>
            </p:cNvPr>
            <p:cNvSpPr>
              <a:spLocks noChangeArrowheads="1"/>
            </p:cNvSpPr>
            <p:nvPr/>
          </p:nvSpPr>
          <p:spPr bwMode="auto">
            <a:xfrm>
              <a:off x="528" y="205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35" name="Group 23">
            <a:extLst>
              <a:ext uri="{FF2B5EF4-FFF2-40B4-BE49-F238E27FC236}">
                <a16:creationId xmlns:a16="http://schemas.microsoft.com/office/drawing/2014/main" id="{A39B1A03-19F0-1348-A254-C41287413963}"/>
              </a:ext>
            </a:extLst>
          </p:cNvPr>
          <p:cNvGrpSpPr>
            <a:grpSpLocks/>
          </p:cNvGrpSpPr>
          <p:nvPr/>
        </p:nvGrpSpPr>
        <p:grpSpPr bwMode="auto">
          <a:xfrm>
            <a:off x="8781325" y="5585985"/>
            <a:ext cx="1291336" cy="341108"/>
            <a:chOff x="540" y="1416"/>
            <a:chExt cx="1908" cy="504"/>
          </a:xfrm>
        </p:grpSpPr>
        <p:sp>
          <p:nvSpPr>
            <p:cNvPr id="36" name="Rectangle 24">
              <a:extLst>
                <a:ext uri="{FF2B5EF4-FFF2-40B4-BE49-F238E27FC236}">
                  <a16:creationId xmlns:a16="http://schemas.microsoft.com/office/drawing/2014/main" id="{795FF223-EC6E-7C43-879A-117D6C31234D}"/>
                </a:ext>
              </a:extLst>
            </p:cNvPr>
            <p:cNvSpPr>
              <a:spLocks noChangeArrowheads="1"/>
            </p:cNvSpPr>
            <p:nvPr/>
          </p:nvSpPr>
          <p:spPr bwMode="auto">
            <a:xfrm>
              <a:off x="2352"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7" name="Rectangle 25">
              <a:extLst>
                <a:ext uri="{FF2B5EF4-FFF2-40B4-BE49-F238E27FC236}">
                  <a16:creationId xmlns:a16="http://schemas.microsoft.com/office/drawing/2014/main" id="{57E899A2-D076-854F-B7D6-C2BC6536F552}"/>
                </a:ext>
              </a:extLst>
            </p:cNvPr>
            <p:cNvSpPr>
              <a:spLocks noChangeArrowheads="1"/>
            </p:cNvSpPr>
            <p:nvPr/>
          </p:nvSpPr>
          <p:spPr bwMode="auto">
            <a:xfrm>
              <a:off x="2094" y="1416"/>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8" name="Rectangle 26">
              <a:extLst>
                <a:ext uri="{FF2B5EF4-FFF2-40B4-BE49-F238E27FC236}">
                  <a16:creationId xmlns:a16="http://schemas.microsoft.com/office/drawing/2014/main" id="{EE2D4012-198A-964A-898D-519C1AB9D9F2}"/>
                </a:ext>
              </a:extLst>
            </p:cNvPr>
            <p:cNvSpPr>
              <a:spLocks noChangeArrowheads="1"/>
            </p:cNvSpPr>
            <p:nvPr/>
          </p:nvSpPr>
          <p:spPr bwMode="auto">
            <a:xfrm>
              <a:off x="1200" y="144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9" name="Rectangle 27">
              <a:extLst>
                <a:ext uri="{FF2B5EF4-FFF2-40B4-BE49-F238E27FC236}">
                  <a16:creationId xmlns:a16="http://schemas.microsoft.com/office/drawing/2014/main" id="{C7B8D54D-225A-8549-A4FC-B3044D0839E9}"/>
                </a:ext>
              </a:extLst>
            </p:cNvPr>
            <p:cNvSpPr>
              <a:spLocks noChangeArrowheads="1"/>
            </p:cNvSpPr>
            <p:nvPr/>
          </p:nvSpPr>
          <p:spPr bwMode="auto">
            <a:xfrm>
              <a:off x="1488" y="1632"/>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0" name="Rectangle 28">
              <a:extLst>
                <a:ext uri="{FF2B5EF4-FFF2-40B4-BE49-F238E27FC236}">
                  <a16:creationId xmlns:a16="http://schemas.microsoft.com/office/drawing/2014/main" id="{0E8C42DF-59E2-934E-B1B1-44C355918D2B}"/>
                </a:ext>
              </a:extLst>
            </p:cNvPr>
            <p:cNvSpPr>
              <a:spLocks noChangeArrowheads="1"/>
            </p:cNvSpPr>
            <p:nvPr/>
          </p:nvSpPr>
          <p:spPr bwMode="auto">
            <a:xfrm>
              <a:off x="1680"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1" name="Rectangle 29">
              <a:extLst>
                <a:ext uri="{FF2B5EF4-FFF2-40B4-BE49-F238E27FC236}">
                  <a16:creationId xmlns:a16="http://schemas.microsoft.com/office/drawing/2014/main" id="{D1383C8F-878C-F64E-976D-4E9AB6170FC5}"/>
                </a:ext>
              </a:extLst>
            </p:cNvPr>
            <p:cNvSpPr>
              <a:spLocks noChangeArrowheads="1"/>
            </p:cNvSpPr>
            <p:nvPr/>
          </p:nvSpPr>
          <p:spPr bwMode="auto">
            <a:xfrm>
              <a:off x="816" y="1824"/>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2" name="Rectangle 30">
              <a:extLst>
                <a:ext uri="{FF2B5EF4-FFF2-40B4-BE49-F238E27FC236}">
                  <a16:creationId xmlns:a16="http://schemas.microsoft.com/office/drawing/2014/main" id="{517E3FC3-D46D-134F-A171-B895503AAF95}"/>
                </a:ext>
              </a:extLst>
            </p:cNvPr>
            <p:cNvSpPr>
              <a:spLocks noChangeArrowheads="1"/>
            </p:cNvSpPr>
            <p:nvPr/>
          </p:nvSpPr>
          <p:spPr bwMode="auto">
            <a:xfrm>
              <a:off x="540" y="1620"/>
              <a:ext cx="96" cy="96"/>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43" name="Group 31">
            <a:extLst>
              <a:ext uri="{FF2B5EF4-FFF2-40B4-BE49-F238E27FC236}">
                <a16:creationId xmlns:a16="http://schemas.microsoft.com/office/drawing/2014/main" id="{2414BC0F-9C11-B64F-AF1F-5A6631844F71}"/>
              </a:ext>
            </a:extLst>
          </p:cNvPr>
          <p:cNvGrpSpPr>
            <a:grpSpLocks/>
          </p:cNvGrpSpPr>
          <p:nvPr/>
        </p:nvGrpSpPr>
        <p:grpSpPr bwMode="auto">
          <a:xfrm>
            <a:off x="9154919" y="5273303"/>
            <a:ext cx="665972" cy="198979"/>
            <a:chOff x="1080" y="2250"/>
            <a:chExt cx="984" cy="294"/>
          </a:xfrm>
        </p:grpSpPr>
        <p:sp>
          <p:nvSpPr>
            <p:cNvPr id="44" name="Rectangle 32">
              <a:extLst>
                <a:ext uri="{FF2B5EF4-FFF2-40B4-BE49-F238E27FC236}">
                  <a16:creationId xmlns:a16="http://schemas.microsoft.com/office/drawing/2014/main" id="{4B723D11-25A9-584D-92A2-E2CB5F9346C7}"/>
                </a:ext>
              </a:extLst>
            </p:cNvPr>
            <p:cNvSpPr>
              <a:spLocks noChangeArrowheads="1"/>
            </p:cNvSpPr>
            <p:nvPr/>
          </p:nvSpPr>
          <p:spPr bwMode="auto">
            <a:xfrm>
              <a:off x="1320" y="2448"/>
              <a:ext cx="96" cy="96"/>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5" name="Rectangle 33">
              <a:extLst>
                <a:ext uri="{FF2B5EF4-FFF2-40B4-BE49-F238E27FC236}">
                  <a16:creationId xmlns:a16="http://schemas.microsoft.com/office/drawing/2014/main" id="{C241D3DB-D777-DF46-B8A5-1AEE5D564E9A}"/>
                </a:ext>
              </a:extLst>
            </p:cNvPr>
            <p:cNvSpPr>
              <a:spLocks noChangeArrowheads="1"/>
            </p:cNvSpPr>
            <p:nvPr/>
          </p:nvSpPr>
          <p:spPr bwMode="auto">
            <a:xfrm>
              <a:off x="1080" y="2250"/>
              <a:ext cx="96" cy="96"/>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46" name="Rectangle 34">
              <a:extLst>
                <a:ext uri="{FF2B5EF4-FFF2-40B4-BE49-F238E27FC236}">
                  <a16:creationId xmlns:a16="http://schemas.microsoft.com/office/drawing/2014/main" id="{1BF55ABE-46CA-3A42-8CFA-96AA74254C63}"/>
                </a:ext>
              </a:extLst>
            </p:cNvPr>
            <p:cNvSpPr>
              <a:spLocks noChangeArrowheads="1"/>
            </p:cNvSpPr>
            <p:nvPr/>
          </p:nvSpPr>
          <p:spPr bwMode="auto">
            <a:xfrm>
              <a:off x="1968" y="2256"/>
              <a:ext cx="96" cy="96"/>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9997444" y="5177529"/>
            <a:ext cx="1924495" cy="479417"/>
          </a:xfrm>
          <a:prstGeom prst="leftArrow">
            <a:avLst>
              <a:gd name="adj1" fmla="val 50000"/>
              <a:gd name="adj2" fmla="val 82915"/>
            </a:avLst>
          </a:prstGeom>
          <a:blipFill dpi="0" rotWithShape="1">
            <a:blip r:embed="rId7">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spTree>
    <p:extLst>
      <p:ext uri="{BB962C8B-B14F-4D97-AF65-F5344CB8AC3E}">
        <p14:creationId xmlns:p14="http://schemas.microsoft.com/office/powerpoint/2010/main" val="9194826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15" name="Picture 2">
            <a:extLst>
              <a:ext uri="{FF2B5EF4-FFF2-40B4-BE49-F238E27FC236}">
                <a16:creationId xmlns:a16="http://schemas.microsoft.com/office/drawing/2014/main" id="{9ECFFC6B-BFA8-C54F-9D21-9C5E56CEB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1507" y="4898167"/>
            <a:ext cx="654946" cy="75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3"/>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4"/>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4329370" y="5618086"/>
            <a:ext cx="1924495" cy="479417"/>
          </a:xfrm>
          <a:prstGeom prst="leftArrow">
            <a:avLst>
              <a:gd name="adj1" fmla="val 50000"/>
              <a:gd name="adj2" fmla="val 82915"/>
            </a:avLst>
          </a:prstGeom>
          <a:blipFill dpi="0" rotWithShape="1">
            <a:blip r:embed="rId5">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14" name="Picture 13">
            <a:extLst>
              <a:ext uri="{FF2B5EF4-FFF2-40B4-BE49-F238E27FC236}">
                <a16:creationId xmlns:a16="http://schemas.microsoft.com/office/drawing/2014/main" id="{29F33341-FFA2-9F4F-B5E1-B28CBA062CB3}"/>
              </a:ext>
            </a:extLst>
          </p:cNvPr>
          <p:cNvPicPr>
            <a:picLocks noChangeAspect="1"/>
          </p:cNvPicPr>
          <p:nvPr/>
        </p:nvPicPr>
        <p:blipFill>
          <a:blip r:embed="rId6"/>
          <a:stretch>
            <a:fillRect/>
          </a:stretch>
        </p:blipFill>
        <p:spPr>
          <a:xfrm>
            <a:off x="5553269" y="3149520"/>
            <a:ext cx="2152680" cy="1375237"/>
          </a:xfrm>
          <a:prstGeom prst="rect">
            <a:avLst/>
          </a:prstGeom>
        </p:spPr>
      </p:pic>
      <p:pic>
        <p:nvPicPr>
          <p:cNvPr id="46" name="Picture 156" descr="01_all">
            <a:extLst>
              <a:ext uri="{FF2B5EF4-FFF2-40B4-BE49-F238E27FC236}">
                <a16:creationId xmlns:a16="http://schemas.microsoft.com/office/drawing/2014/main" id="{704CEB0C-23E9-224D-B50E-F9F400CA200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46797"/>
          <a:stretch/>
        </p:blipFill>
        <p:spPr bwMode="auto">
          <a:xfrm>
            <a:off x="8606744" y="4542745"/>
            <a:ext cx="3585256" cy="1473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81467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2">
            <a:extLst>
              <a:ext uri="{FF2B5EF4-FFF2-40B4-BE49-F238E27FC236}">
                <a16:creationId xmlns:a16="http://schemas.microsoft.com/office/drawing/2014/main" id="{743B5D85-8C5D-0E4F-95B0-7F2AE101B7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186" b="12371"/>
          <a:stretch/>
        </p:blipFill>
        <p:spPr bwMode="auto">
          <a:xfrm>
            <a:off x="1850304" y="548625"/>
            <a:ext cx="4638637" cy="54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Unit cells of a Periodic 2D Lattice</a:t>
            </a:r>
          </a:p>
        </p:txBody>
      </p:sp>
      <p:pic>
        <p:nvPicPr>
          <p:cNvPr id="27653" name="Picture 4">
            <a:extLst>
              <a:ext uri="{FF2B5EF4-FFF2-40B4-BE49-F238E27FC236}">
                <a16:creationId xmlns:a16="http://schemas.microsoft.com/office/drawing/2014/main" id="{32C7E315-78C6-424D-AD84-CE2B4B5D7F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4816" y="961346"/>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Text Box 6">
            <a:extLst>
              <a:ext uri="{FF2B5EF4-FFF2-40B4-BE49-F238E27FC236}">
                <a16:creationId xmlns:a16="http://schemas.microsoft.com/office/drawing/2014/main" id="{123911C7-FC7B-0348-B478-8CC02C5690FE}"/>
              </a:ext>
            </a:extLst>
          </p:cNvPr>
          <p:cNvSpPr txBox="1">
            <a:spLocks noChangeArrowheads="1"/>
          </p:cNvSpPr>
          <p:nvPr/>
        </p:nvSpPr>
        <p:spPr bwMode="auto">
          <a:xfrm>
            <a:off x="1815237" y="4581150"/>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Unit cells are </a:t>
            </a:r>
            <a:r>
              <a:rPr lang="en-US" sz="2000" i="1" dirty="0">
                <a:latin typeface="Arial" charset="0"/>
              </a:rPr>
              <a:t>not</a:t>
            </a:r>
            <a:r>
              <a:rPr lang="en-US" sz="2000" dirty="0">
                <a:latin typeface="Arial" charset="0"/>
              </a:rPr>
              <a:t> unique </a:t>
            </a:r>
          </a:p>
          <a:p>
            <a:pPr marL="457200" indent="-457200">
              <a:buFont typeface="Arial" charset="0"/>
              <a:buChar char="•"/>
              <a:defRPr/>
            </a:pPr>
            <a:r>
              <a:rPr lang="en-US" sz="2000" dirty="0">
                <a:latin typeface="Arial" charset="0"/>
              </a:rPr>
              <a:t>Unit cells can be Primitive or Non-primitive</a:t>
            </a:r>
          </a:p>
        </p:txBody>
      </p:sp>
      <p:pic>
        <p:nvPicPr>
          <p:cNvPr id="27655" name="Picture 8">
            <a:extLst>
              <a:ext uri="{FF2B5EF4-FFF2-40B4-BE49-F238E27FC236}">
                <a16:creationId xmlns:a16="http://schemas.microsoft.com/office/drawing/2014/main" id="{D6F3C85D-DBB9-994B-A737-345C729E07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2616" y="970871"/>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Rectangle 9">
            <a:extLst>
              <a:ext uri="{FF2B5EF4-FFF2-40B4-BE49-F238E27FC236}">
                <a16:creationId xmlns:a16="http://schemas.microsoft.com/office/drawing/2014/main" id="{E240EA8B-A92E-344F-ABB7-9E515C1E9EF6}"/>
              </a:ext>
            </a:extLst>
          </p:cNvPr>
          <p:cNvSpPr>
            <a:spLocks noChangeArrowheads="1"/>
          </p:cNvSpPr>
          <p:nvPr/>
        </p:nvSpPr>
        <p:spPr bwMode="auto">
          <a:xfrm>
            <a:off x="2517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 name="Freeform 10">
            <a:extLst>
              <a:ext uri="{FF2B5EF4-FFF2-40B4-BE49-F238E27FC236}">
                <a16:creationId xmlns:a16="http://schemas.microsoft.com/office/drawing/2014/main" id="{B6D7B0C1-390D-E247-8A63-065B37C26ED0}"/>
              </a:ext>
            </a:extLst>
          </p:cNvPr>
          <p:cNvSpPr>
            <a:spLocks/>
          </p:cNvSpPr>
          <p:nvPr/>
        </p:nvSpPr>
        <p:spPr bwMode="auto">
          <a:xfrm>
            <a:off x="3440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1" name="Rectangle 11">
            <a:extLst>
              <a:ext uri="{FF2B5EF4-FFF2-40B4-BE49-F238E27FC236}">
                <a16:creationId xmlns:a16="http://schemas.microsoft.com/office/drawing/2014/main" id="{26D076C7-6CE9-3B4A-A033-909AE3CC469F}"/>
              </a:ext>
            </a:extLst>
          </p:cNvPr>
          <p:cNvSpPr>
            <a:spLocks noChangeArrowheads="1"/>
          </p:cNvSpPr>
          <p:nvPr/>
        </p:nvSpPr>
        <p:spPr bwMode="auto">
          <a:xfrm>
            <a:off x="2255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2" name="Group 12">
            <a:extLst>
              <a:ext uri="{FF2B5EF4-FFF2-40B4-BE49-F238E27FC236}">
                <a16:creationId xmlns:a16="http://schemas.microsoft.com/office/drawing/2014/main" id="{685D2A70-D0B8-6E42-B4BE-B1D0D446D9D1}"/>
              </a:ext>
            </a:extLst>
          </p:cNvPr>
          <p:cNvGrpSpPr>
            <a:grpSpLocks/>
          </p:cNvGrpSpPr>
          <p:nvPr/>
        </p:nvGrpSpPr>
        <p:grpSpPr bwMode="auto">
          <a:xfrm>
            <a:off x="2993265" y="3209246"/>
            <a:ext cx="933450" cy="771525"/>
            <a:chOff x="1974" y="2040"/>
            <a:chExt cx="588" cy="486"/>
          </a:xfrm>
        </p:grpSpPr>
        <p:sp>
          <p:nvSpPr>
            <p:cNvPr id="27669" name="Rectangle 13">
              <a:extLst>
                <a:ext uri="{FF2B5EF4-FFF2-40B4-BE49-F238E27FC236}">
                  <a16:creationId xmlns:a16="http://schemas.microsoft.com/office/drawing/2014/main" id="{DD814F78-2843-4A4F-8D3A-3592E198BFC2}"/>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7670" name="Rectangle 14">
              <a:extLst>
                <a:ext uri="{FF2B5EF4-FFF2-40B4-BE49-F238E27FC236}">
                  <a16:creationId xmlns:a16="http://schemas.microsoft.com/office/drawing/2014/main" id="{827615F0-364C-184B-B3E5-1D59BFF053DF}"/>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27660" name="Rectangle 15">
            <a:extLst>
              <a:ext uri="{FF2B5EF4-FFF2-40B4-BE49-F238E27FC236}">
                <a16:creationId xmlns:a16="http://schemas.microsoft.com/office/drawing/2014/main" id="{93B637EF-34E9-3D46-A201-FCEE0976C179}"/>
              </a:ext>
            </a:extLst>
          </p:cNvPr>
          <p:cNvSpPr>
            <a:spLocks noChangeArrowheads="1"/>
          </p:cNvSpPr>
          <p:nvPr/>
        </p:nvSpPr>
        <p:spPr bwMode="auto">
          <a:xfrm>
            <a:off x="2831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7661" name="Rectangle 16">
            <a:extLst>
              <a:ext uri="{FF2B5EF4-FFF2-40B4-BE49-F238E27FC236}">
                <a16:creationId xmlns:a16="http://schemas.microsoft.com/office/drawing/2014/main" id="{6520965C-63B6-D643-BBE6-AB4D2FD2B926}"/>
              </a:ext>
            </a:extLst>
          </p:cNvPr>
          <p:cNvSpPr>
            <a:spLocks noChangeArrowheads="1"/>
          </p:cNvSpPr>
          <p:nvPr/>
        </p:nvSpPr>
        <p:spPr bwMode="auto">
          <a:xfrm>
            <a:off x="4126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 name="Group 17">
            <a:extLst>
              <a:ext uri="{FF2B5EF4-FFF2-40B4-BE49-F238E27FC236}">
                <a16:creationId xmlns:a16="http://schemas.microsoft.com/office/drawing/2014/main" id="{DCE272F1-72C4-9840-9712-678089795BCD}"/>
              </a:ext>
            </a:extLst>
          </p:cNvPr>
          <p:cNvGrpSpPr>
            <a:grpSpLocks/>
          </p:cNvGrpSpPr>
          <p:nvPr/>
        </p:nvGrpSpPr>
        <p:grpSpPr bwMode="auto">
          <a:xfrm>
            <a:off x="3898140" y="3247345"/>
            <a:ext cx="1905000" cy="685800"/>
            <a:chOff x="2544" y="2064"/>
            <a:chExt cx="1200" cy="432"/>
          </a:xfrm>
        </p:grpSpPr>
        <p:sp>
          <p:nvSpPr>
            <p:cNvPr id="27667" name="Freeform 18">
              <a:extLst>
                <a:ext uri="{FF2B5EF4-FFF2-40B4-BE49-F238E27FC236}">
                  <a16:creationId xmlns:a16="http://schemas.microsoft.com/office/drawing/2014/main" id="{0263DB96-AFA7-0B4D-BF11-5A8D6AD81EDA}"/>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27668" name="Freeform 19">
              <a:extLst>
                <a:ext uri="{FF2B5EF4-FFF2-40B4-BE49-F238E27FC236}">
                  <a16:creationId xmlns:a16="http://schemas.microsoft.com/office/drawing/2014/main" id="{337A0FF9-E8AD-1949-9BD2-225533732BF0}"/>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20" name="Rectangle 20">
            <a:extLst>
              <a:ext uri="{FF2B5EF4-FFF2-40B4-BE49-F238E27FC236}">
                <a16:creationId xmlns:a16="http://schemas.microsoft.com/office/drawing/2014/main" id="{E2076FC1-DCC0-BA46-8159-D5BA74054A0F}"/>
              </a:ext>
            </a:extLst>
          </p:cNvPr>
          <p:cNvSpPr>
            <a:spLocks noChangeArrowheads="1"/>
          </p:cNvSpPr>
          <p:nvPr/>
        </p:nvSpPr>
        <p:spPr bwMode="auto">
          <a:xfrm>
            <a:off x="3937360" y="1152151"/>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198548" name="Rectangle 20">
            <a:extLst>
              <a:ext uri="{FF2B5EF4-FFF2-40B4-BE49-F238E27FC236}">
                <a16:creationId xmlns:a16="http://schemas.microsoft.com/office/drawing/2014/main" id="{B8FA95A8-23CB-0144-885C-18DB801BDE4D}"/>
              </a:ext>
            </a:extLst>
          </p:cNvPr>
          <p:cNvSpPr>
            <a:spLocks noChangeArrowheads="1"/>
          </p:cNvSpPr>
          <p:nvPr/>
        </p:nvSpPr>
        <p:spPr bwMode="auto">
          <a:xfrm>
            <a:off x="7088506" y="816974"/>
            <a:ext cx="342582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1638" indent="-401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ja-JP" altLang="en-US"/>
              <a:t>“</a:t>
            </a:r>
            <a:r>
              <a:rPr lang="en-US" altLang="ja-JP" dirty="0"/>
              <a:t>Infinitely</a:t>
            </a:r>
            <a:r>
              <a:rPr lang="ja-JP" altLang="en-US"/>
              <a:t>”</a:t>
            </a:r>
            <a:r>
              <a:rPr lang="en-US" altLang="ja-JP" dirty="0"/>
              <a:t> extended</a:t>
            </a:r>
          </a:p>
          <a:p>
            <a:pPr eaLnBrk="1" hangingPunct="1"/>
            <a:r>
              <a:rPr lang="en-US" altLang="en-US" dirty="0"/>
              <a:t>2D shown</a:t>
            </a:r>
          </a:p>
          <a:p>
            <a:pPr eaLnBrk="1" hangingPunct="1"/>
            <a:r>
              <a:rPr lang="en-US" altLang="en-US" dirty="0"/>
              <a:t>3D same concepts</a:t>
            </a:r>
          </a:p>
          <a:p>
            <a:pPr eaLnBrk="1" hangingPunct="1"/>
            <a:endParaRPr lang="en-US" altLang="en-US" dirty="0"/>
          </a:p>
          <a:p>
            <a:pPr eaLnBrk="1" hangingPunct="1">
              <a:buFont typeface="Symbol" pitchFamily="2" charset="2"/>
              <a:buChar char="Þ"/>
            </a:pPr>
            <a:r>
              <a:rPr lang="en-US" altLang="en-US" dirty="0"/>
              <a:t>N</a:t>
            </a:r>
            <a:r>
              <a:rPr lang="en-US" altLang="en-US" baseline="-25000" dirty="0"/>
              <a:t>A</a:t>
            </a:r>
            <a:r>
              <a:rPr lang="en-US" altLang="en-US" dirty="0"/>
              <a:t>=6 x 10</a:t>
            </a:r>
            <a:r>
              <a:rPr lang="en-US" altLang="en-US" baseline="30000" dirty="0"/>
              <a:t>23</a:t>
            </a:r>
            <a:r>
              <a:rPr lang="en-US" altLang="en-US" dirty="0"/>
              <a:t>/mol</a:t>
            </a:r>
          </a:p>
          <a:p>
            <a:pPr eaLnBrk="1" hangingPunct="1">
              <a:buFont typeface="Symbol" pitchFamily="2" charset="2"/>
              <a:buChar char="Þ"/>
            </a:pPr>
            <a:r>
              <a:rPr lang="en-US" altLang="en-US" dirty="0"/>
              <a:t>Can NEVER solve this, even on the largest computer</a:t>
            </a:r>
          </a:p>
          <a:p>
            <a:pPr eaLnBrk="1" hangingPunct="1">
              <a:buFont typeface="Symbol" pitchFamily="2" charset="2"/>
              <a:buChar char="Þ"/>
            </a:pPr>
            <a:r>
              <a:rPr lang="en-US" altLang="en-US" dirty="0"/>
              <a:t>Simplify to a repeated (small) cell</a:t>
            </a:r>
          </a:p>
        </p:txBody>
      </p:sp>
      <p:sp>
        <p:nvSpPr>
          <p:cNvPr id="2" name="Rectangle 11">
            <a:extLst>
              <a:ext uri="{FF2B5EF4-FFF2-40B4-BE49-F238E27FC236}">
                <a16:creationId xmlns:a16="http://schemas.microsoft.com/office/drawing/2014/main" id="{D43050DE-5FED-854C-BC99-603686319A4A}"/>
              </a:ext>
            </a:extLst>
          </p:cNvPr>
          <p:cNvSpPr>
            <a:spLocks noChangeArrowheads="1"/>
          </p:cNvSpPr>
          <p:nvPr/>
        </p:nvSpPr>
        <p:spPr bwMode="auto">
          <a:xfrm>
            <a:off x="2723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 name="Rectangle 11">
            <a:extLst>
              <a:ext uri="{FF2B5EF4-FFF2-40B4-BE49-F238E27FC236}">
                <a16:creationId xmlns:a16="http://schemas.microsoft.com/office/drawing/2014/main" id="{C9DC1704-18D8-324B-8820-60161D319D5F}"/>
              </a:ext>
            </a:extLst>
          </p:cNvPr>
          <p:cNvSpPr>
            <a:spLocks noChangeArrowheads="1"/>
          </p:cNvSpPr>
          <p:nvPr/>
        </p:nvSpPr>
        <p:spPr bwMode="auto">
          <a:xfrm>
            <a:off x="3206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3994754" y="6040541"/>
          <a:ext cx="3176587" cy="758825"/>
        </p:xfrm>
        <a:graphic>
          <a:graphicData uri="http://schemas.openxmlformats.org/presentationml/2006/ole">
            <mc:AlternateContent xmlns:mc="http://schemas.openxmlformats.org/markup-compatibility/2006">
              <mc:Choice xmlns:v="urn:schemas-microsoft-com:vml" Requires="v">
                <p:oleObj name="Equation" r:id="rId4" imgW="15506700" imgH="4978400" progId="Equation.DSMT4">
                  <p:embed/>
                </p:oleObj>
              </mc:Choice>
              <mc:Fallback>
                <p:oleObj name="Equation" r:id="rId4"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4754" y="6040541"/>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4" name="Group 13">
            <a:extLst>
              <a:ext uri="{FF2B5EF4-FFF2-40B4-BE49-F238E27FC236}">
                <a16:creationId xmlns:a16="http://schemas.microsoft.com/office/drawing/2014/main" id="{18C913A8-FEFA-2241-8094-9351D6F2562C}"/>
              </a:ext>
            </a:extLst>
          </p:cNvPr>
          <p:cNvGrpSpPr/>
          <p:nvPr/>
        </p:nvGrpSpPr>
        <p:grpSpPr>
          <a:xfrm>
            <a:off x="2058751" y="3224369"/>
            <a:ext cx="1003255" cy="1164757"/>
            <a:chOff x="535021" y="3228295"/>
            <a:chExt cx="1003255" cy="1164757"/>
          </a:xfrm>
        </p:grpSpPr>
        <p:sp>
          <p:nvSpPr>
            <p:cNvPr id="25" name="TextBox 154">
              <a:extLst>
                <a:ext uri="{FF2B5EF4-FFF2-40B4-BE49-F238E27FC236}">
                  <a16:creationId xmlns:a16="http://schemas.microsoft.com/office/drawing/2014/main" id="{A53FDDD8-2E3F-F643-9CEC-4AF062DD9612}"/>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26" name="Straight Arrow Connector 25">
              <a:extLst>
                <a:ext uri="{FF2B5EF4-FFF2-40B4-BE49-F238E27FC236}">
                  <a16:creationId xmlns:a16="http://schemas.microsoft.com/office/drawing/2014/main" id="{4A5FB3C3-7C0D-0342-B853-5715C9D70662}"/>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154">
              <a:extLst>
                <a:ext uri="{FF2B5EF4-FFF2-40B4-BE49-F238E27FC236}">
                  <a16:creationId xmlns:a16="http://schemas.microsoft.com/office/drawing/2014/main" id="{5F1AC0BF-1C54-9646-AA0F-5ED5891DAF4C}"/>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30" name="Straight Arrow Connector 29">
              <a:extLst>
                <a:ext uri="{FF2B5EF4-FFF2-40B4-BE49-F238E27FC236}">
                  <a16:creationId xmlns:a16="http://schemas.microsoft.com/office/drawing/2014/main" id="{A52E93EE-8142-7B45-8886-4FDD599519DF}"/>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5DA87997-E952-684B-AB30-9719E75E7BE4}"/>
              </a:ext>
            </a:extLst>
          </p:cNvPr>
          <p:cNvGrpSpPr/>
          <p:nvPr/>
        </p:nvGrpSpPr>
        <p:grpSpPr>
          <a:xfrm>
            <a:off x="4409258" y="3247346"/>
            <a:ext cx="936683" cy="1114191"/>
            <a:chOff x="975667" y="3278861"/>
            <a:chExt cx="936683" cy="1114191"/>
          </a:xfrm>
        </p:grpSpPr>
        <p:sp>
          <p:nvSpPr>
            <p:cNvPr id="38" name="TextBox 154">
              <a:extLst>
                <a:ext uri="{FF2B5EF4-FFF2-40B4-BE49-F238E27FC236}">
                  <a16:creationId xmlns:a16="http://schemas.microsoft.com/office/drawing/2014/main" id="{D00A6558-4FA7-E948-B52B-3665DD8C6E98}"/>
                </a:ext>
              </a:extLst>
            </p:cNvPr>
            <p:cNvSpPr txBox="1">
              <a:spLocks noChangeArrowheads="1"/>
            </p:cNvSpPr>
            <p:nvPr/>
          </p:nvSpPr>
          <p:spPr bwMode="auto">
            <a:xfrm>
              <a:off x="1023873" y="337776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39" name="Straight Arrow Connector 38">
              <a:extLst>
                <a:ext uri="{FF2B5EF4-FFF2-40B4-BE49-F238E27FC236}">
                  <a16:creationId xmlns:a16="http://schemas.microsoft.com/office/drawing/2014/main" id="{10E936A7-530D-4949-A12A-8D17252D64CC}"/>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154">
              <a:extLst>
                <a:ext uri="{FF2B5EF4-FFF2-40B4-BE49-F238E27FC236}">
                  <a16:creationId xmlns:a16="http://schemas.microsoft.com/office/drawing/2014/main" id="{E9CDB2CD-FBF3-9640-BE01-9DDB542E6DC4}"/>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41" name="Straight Arrow Connector 40">
              <a:extLst>
                <a:ext uri="{FF2B5EF4-FFF2-40B4-BE49-F238E27FC236}">
                  <a16:creationId xmlns:a16="http://schemas.microsoft.com/office/drawing/2014/main" id="{E9106463-22A6-BB44-9CDB-518E010EDBBB}"/>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6F7509CB-76D4-A74B-BA10-93D3879FD93F}"/>
              </a:ext>
            </a:extLst>
          </p:cNvPr>
          <p:cNvGrpSpPr/>
          <p:nvPr/>
        </p:nvGrpSpPr>
        <p:grpSpPr>
          <a:xfrm>
            <a:off x="1855803" y="1471165"/>
            <a:ext cx="889549" cy="1079383"/>
            <a:chOff x="562503" y="3228295"/>
            <a:chExt cx="889549" cy="1079383"/>
          </a:xfrm>
        </p:grpSpPr>
        <p:sp>
          <p:nvSpPr>
            <p:cNvPr id="44" name="TextBox 154">
              <a:extLst>
                <a:ext uri="{FF2B5EF4-FFF2-40B4-BE49-F238E27FC236}">
                  <a16:creationId xmlns:a16="http://schemas.microsoft.com/office/drawing/2014/main" id="{EE6C6675-FFD0-0842-8273-D2DA0D9C9638}"/>
                </a:ext>
              </a:extLst>
            </p:cNvPr>
            <p:cNvSpPr txBox="1">
              <a:spLocks noChangeArrowheads="1"/>
            </p:cNvSpPr>
            <p:nvPr/>
          </p:nvSpPr>
          <p:spPr bwMode="auto">
            <a:xfrm>
              <a:off x="562503" y="36322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45" name="Straight Arrow Connector 44">
              <a:extLst>
                <a:ext uri="{FF2B5EF4-FFF2-40B4-BE49-F238E27FC236}">
                  <a16:creationId xmlns:a16="http://schemas.microsoft.com/office/drawing/2014/main" id="{D8495B2E-E8D3-9545-A317-22D8744284D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6" name="TextBox 154">
              <a:extLst>
                <a:ext uri="{FF2B5EF4-FFF2-40B4-BE49-F238E27FC236}">
                  <a16:creationId xmlns:a16="http://schemas.microsoft.com/office/drawing/2014/main" id="{0E3EA320-2692-6441-8E65-B4A73CB6CF49}"/>
                </a:ext>
              </a:extLst>
            </p:cNvPr>
            <p:cNvSpPr txBox="1">
              <a:spLocks noChangeArrowheads="1"/>
            </p:cNvSpPr>
            <p:nvPr/>
          </p:nvSpPr>
          <p:spPr bwMode="auto">
            <a:xfrm>
              <a:off x="858220" y="3940966"/>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47" name="Straight Arrow Connector 46">
              <a:extLst>
                <a:ext uri="{FF2B5EF4-FFF2-40B4-BE49-F238E27FC236}">
                  <a16:creationId xmlns:a16="http://schemas.microsoft.com/office/drawing/2014/main" id="{D57DF508-5C7F-B14E-A9C9-2D74261AB8F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A58E46DC-AA74-F34D-B13E-45DFB2B13B76}"/>
              </a:ext>
            </a:extLst>
          </p:cNvPr>
          <p:cNvGrpSpPr/>
          <p:nvPr/>
        </p:nvGrpSpPr>
        <p:grpSpPr>
          <a:xfrm>
            <a:off x="3501936" y="1152151"/>
            <a:ext cx="1392561" cy="1814973"/>
            <a:chOff x="535021" y="2578079"/>
            <a:chExt cx="1392561" cy="1814973"/>
          </a:xfrm>
        </p:grpSpPr>
        <p:sp>
          <p:nvSpPr>
            <p:cNvPr id="49" name="TextBox 154">
              <a:extLst>
                <a:ext uri="{FF2B5EF4-FFF2-40B4-BE49-F238E27FC236}">
                  <a16:creationId xmlns:a16="http://schemas.microsoft.com/office/drawing/2014/main" id="{959C7FC1-9E5B-BB45-B552-7B6028468F2B}"/>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50" name="Straight Arrow Connector 49">
              <a:extLst>
                <a:ext uri="{FF2B5EF4-FFF2-40B4-BE49-F238E27FC236}">
                  <a16:creationId xmlns:a16="http://schemas.microsoft.com/office/drawing/2014/main" id="{C9E20A4B-DF36-6C47-B4C2-159819ED5248}"/>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1" name="TextBox 154">
              <a:extLst>
                <a:ext uri="{FF2B5EF4-FFF2-40B4-BE49-F238E27FC236}">
                  <a16:creationId xmlns:a16="http://schemas.microsoft.com/office/drawing/2014/main" id="{5835761F-8363-A24C-A732-747E806BB674}"/>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52" name="Straight Arrow Connector 51">
              <a:extLst>
                <a:ext uri="{FF2B5EF4-FFF2-40B4-BE49-F238E27FC236}">
                  <a16:creationId xmlns:a16="http://schemas.microsoft.com/office/drawing/2014/main" id="{32C9E917-4ACE-ED4B-9522-B3973420C91A}"/>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15237" y="5717240"/>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15237" y="5303083"/>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6" name="Rectangle 20">
            <a:extLst>
              <a:ext uri="{FF2B5EF4-FFF2-40B4-BE49-F238E27FC236}">
                <a16:creationId xmlns:a16="http://schemas.microsoft.com/office/drawing/2014/main" id="{846A7B0A-56F2-5145-80E1-9FB5241BA6D2}"/>
              </a:ext>
            </a:extLst>
          </p:cNvPr>
          <p:cNvSpPr>
            <a:spLocks noChangeArrowheads="1"/>
          </p:cNvSpPr>
          <p:nvPr/>
        </p:nvSpPr>
        <p:spPr bwMode="auto">
          <a:xfrm>
            <a:off x="4865183" y="1166198"/>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Tree>
    <p:extLst>
      <p:ext uri="{BB962C8B-B14F-4D97-AF65-F5344CB8AC3E}">
        <p14:creationId xmlns:p14="http://schemas.microsoft.com/office/powerpoint/2010/main" val="17908634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wipe(up)">
                                      <p:cBhvr>
                                        <p:cTn id="7" dur="1000"/>
                                        <p:tgtEl>
                                          <p:spTgt spid="27653"/>
                                        </p:tgtEl>
                                      </p:cBhvr>
                                    </p:animEffect>
                                  </p:childTnLst>
                                </p:cTn>
                              </p:par>
                              <p:par>
                                <p:cTn id="8" presetID="22" presetClass="entr" presetSubtype="1" fill="hold" nodeType="withEffect">
                                  <p:stCondLst>
                                    <p:cond delay="0"/>
                                  </p:stCondLst>
                                  <p:childTnLst>
                                    <p:set>
                                      <p:cBhvr>
                                        <p:cTn id="9" dur="1" fill="hold">
                                          <p:stCondLst>
                                            <p:cond delay="0"/>
                                          </p:stCondLst>
                                        </p:cTn>
                                        <p:tgtEl>
                                          <p:spTgt spid="27655"/>
                                        </p:tgtEl>
                                        <p:attrNameLst>
                                          <p:attrName>style.visibility</p:attrName>
                                        </p:attrNameLst>
                                      </p:cBhvr>
                                      <p:to>
                                        <p:strVal val="visible"/>
                                      </p:to>
                                    </p:set>
                                    <p:animEffect transition="in" filter="wipe(up)">
                                      <p:cBhvr>
                                        <p:cTn id="10" dur="1000"/>
                                        <p:tgtEl>
                                          <p:spTgt spid="27655"/>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198548">
                                            <p:txEl>
                                              <p:pRg st="0" end="0"/>
                                            </p:txEl>
                                          </p:spTgt>
                                        </p:tgtEl>
                                        <p:attrNameLst>
                                          <p:attrName>style.visibility</p:attrName>
                                        </p:attrNameLst>
                                      </p:cBhvr>
                                      <p:to>
                                        <p:strVal val="visible"/>
                                      </p:to>
                                    </p:set>
                                    <p:animEffect transition="in" filter="fade">
                                      <p:cBhvr>
                                        <p:cTn id="14" dur="500"/>
                                        <p:tgtEl>
                                          <p:spTgt spid="2198548">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198548">
                                            <p:txEl>
                                              <p:pRg st="1" end="1"/>
                                            </p:txEl>
                                          </p:spTgt>
                                        </p:tgtEl>
                                        <p:attrNameLst>
                                          <p:attrName>style.visibility</p:attrName>
                                        </p:attrNameLst>
                                      </p:cBhvr>
                                      <p:to>
                                        <p:strVal val="visible"/>
                                      </p:to>
                                    </p:set>
                                    <p:animEffect transition="in" filter="fade">
                                      <p:cBhvr>
                                        <p:cTn id="17" dur="500"/>
                                        <p:tgtEl>
                                          <p:spTgt spid="2198548">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98548">
                                            <p:txEl>
                                              <p:pRg st="2" end="2"/>
                                            </p:txEl>
                                          </p:spTgt>
                                        </p:tgtEl>
                                        <p:attrNameLst>
                                          <p:attrName>style.visibility</p:attrName>
                                        </p:attrNameLst>
                                      </p:cBhvr>
                                      <p:to>
                                        <p:strVal val="visible"/>
                                      </p:to>
                                    </p:set>
                                    <p:animEffect transition="in" filter="fade">
                                      <p:cBhvr>
                                        <p:cTn id="20" dur="500"/>
                                        <p:tgtEl>
                                          <p:spTgt spid="2198548">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98548">
                                            <p:txEl>
                                              <p:pRg st="4" end="4"/>
                                            </p:txEl>
                                          </p:spTgt>
                                        </p:tgtEl>
                                        <p:attrNameLst>
                                          <p:attrName>style.visibility</p:attrName>
                                        </p:attrNameLst>
                                      </p:cBhvr>
                                      <p:to>
                                        <p:strVal val="visible"/>
                                      </p:to>
                                    </p:set>
                                    <p:animEffect transition="in" filter="fade">
                                      <p:cBhvr>
                                        <p:cTn id="25" dur="500"/>
                                        <p:tgtEl>
                                          <p:spTgt spid="2198548">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198548">
                                            <p:txEl>
                                              <p:pRg st="5" end="5"/>
                                            </p:txEl>
                                          </p:spTgt>
                                        </p:tgtEl>
                                        <p:attrNameLst>
                                          <p:attrName>style.visibility</p:attrName>
                                        </p:attrNameLst>
                                      </p:cBhvr>
                                      <p:to>
                                        <p:strVal val="visible"/>
                                      </p:to>
                                    </p:set>
                                    <p:animEffect transition="in" filter="fade">
                                      <p:cBhvr>
                                        <p:cTn id="30" dur="500"/>
                                        <p:tgtEl>
                                          <p:spTgt spid="2198548">
                                            <p:txEl>
                                              <p:pRg st="5" end="5"/>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198548">
                                            <p:txEl>
                                              <p:pRg st="6" end="6"/>
                                            </p:txEl>
                                          </p:spTgt>
                                        </p:tgtEl>
                                        <p:attrNameLst>
                                          <p:attrName>style.visibility</p:attrName>
                                        </p:attrNameLst>
                                      </p:cBhvr>
                                      <p:to>
                                        <p:strVal val="visible"/>
                                      </p:to>
                                    </p:set>
                                    <p:animEffect transition="in" filter="fade">
                                      <p:cBhvr>
                                        <p:cTn id="35" dur="500"/>
                                        <p:tgtEl>
                                          <p:spTgt spid="2198548">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53"/>
                                        </p:tgtEl>
                                      </p:cBhvr>
                                    </p:animEffect>
                                    <p:set>
                                      <p:cBhvr>
                                        <p:cTn id="40" dur="1" fill="hold">
                                          <p:stCondLst>
                                            <p:cond delay="499"/>
                                          </p:stCondLst>
                                        </p:cTn>
                                        <p:tgtEl>
                                          <p:spTgt spid="5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9"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dissolve">
                                      <p:cBhvr>
                                        <p:cTn id="49" dur="500"/>
                                        <p:tgtEl>
                                          <p:spTgt spid="14"/>
                                        </p:tgtEl>
                                      </p:cBhvr>
                                    </p:animEffect>
                                  </p:childTnLst>
                                </p:cTn>
                              </p:par>
                              <p:par>
                                <p:cTn id="50" presetID="9" presetClass="entr" presetSubtype="0"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dissolv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7">
                                            <p:txEl>
                                              <p:pRg st="0" end="0"/>
                                            </p:txEl>
                                          </p:spTgt>
                                        </p:tgtEl>
                                        <p:attrNameLst>
                                          <p:attrName>style.visibility</p:attrName>
                                        </p:attrNameLst>
                                      </p:cBhvr>
                                      <p:to>
                                        <p:strVal val="visible"/>
                                      </p:to>
                                    </p:set>
                                    <p:animEffect transition="in" filter="wipe(left)">
                                      <p:cBhvr>
                                        <p:cTn id="57" dur="1000"/>
                                        <p:tgtEl>
                                          <p:spTgt spid="7">
                                            <p:txEl>
                                              <p:pRg st="0" end="0"/>
                                            </p:txEl>
                                          </p:spTgt>
                                        </p:tgtEl>
                                      </p:cBhvr>
                                    </p:animEffect>
                                  </p:childTnLst>
                                </p:cTn>
                              </p:par>
                              <p:par>
                                <p:cTn id="58" presetID="1" presetClass="entr" presetSubtype="0" fill="hold" nodeType="withEffect">
                                  <p:stCondLst>
                                    <p:cond delay="0"/>
                                  </p:stCondLst>
                                  <p:childTnLst>
                                    <p:set>
                                      <p:cBhvr>
                                        <p:cTn id="59" dur="1" fill="hold">
                                          <p:stCondLst>
                                            <p:cond delay="0"/>
                                          </p:stCondLst>
                                        </p:cTn>
                                        <p:tgtEl>
                                          <p:spTgt spid="10"/>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childTnLst>
                                </p:cTn>
                              </p:par>
                              <p:par>
                                <p:cTn id="62" presetID="9" presetClass="entr" presetSubtype="0" fill="hold" nodeType="with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dissolve">
                                      <p:cBhvr>
                                        <p:cTn id="64" dur="500"/>
                                        <p:tgtEl>
                                          <p:spTgt spid="37"/>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7">
                                            <p:bg/>
                                          </p:spTgt>
                                        </p:tgtEl>
                                        <p:attrNameLst>
                                          <p:attrName>style.visibility</p:attrName>
                                        </p:attrNameLst>
                                      </p:cBhvr>
                                      <p:to>
                                        <p:strVal val="visible"/>
                                      </p:to>
                                    </p:set>
                                    <p:animEffect transition="in" filter="wipe(left)">
                                      <p:cBhvr>
                                        <p:cTn id="67" dur="1000"/>
                                        <p:tgtEl>
                                          <p:spTgt spid="7">
                                            <p:bg/>
                                          </p:spTgt>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11"/>
                                        </p:tgtEl>
                                        <p:attrNameLst>
                                          <p:attrName>style.visibility</p:attrName>
                                        </p:attrNameLst>
                                      </p:cBhvr>
                                      <p:to>
                                        <p:strVal val="visible"/>
                                      </p:to>
                                    </p:set>
                                  </p:childTnLst>
                                </p:cTn>
                              </p:par>
                              <p:par>
                                <p:cTn id="74" presetID="9" presetClass="entr" presetSubtype="0" fill="hold"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dissolve">
                                      <p:cBhvr>
                                        <p:cTn id="76" dur="500"/>
                                        <p:tgtEl>
                                          <p:spTgt spid="43"/>
                                        </p:tgtEl>
                                      </p:cBhvr>
                                    </p:animEffect>
                                  </p:childTnLst>
                                </p:cTn>
                              </p:par>
                              <p:par>
                                <p:cTn id="77" presetID="1" presetClass="entr" presetSubtype="0" fill="hold" grpId="0" nodeType="withEffect">
                                  <p:stCondLst>
                                    <p:cond delay="0"/>
                                  </p:stCondLst>
                                  <p:childTnLst>
                                    <p:set>
                                      <p:cBhvr>
                                        <p:cTn id="78" dur="1" fill="hold">
                                          <p:stCondLst>
                                            <p:cond delay="0"/>
                                          </p:stCondLst>
                                        </p:cTn>
                                        <p:tgtEl>
                                          <p:spTgt spid="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childTnLst>
                                </p:cTn>
                              </p:par>
                              <p:par>
                                <p:cTn id="83" presetID="22" presetClass="entr" presetSubtype="8" fill="hold" grpId="0" nodeType="withEffect">
                                  <p:stCondLst>
                                    <p:cond delay="0"/>
                                  </p:stCondLst>
                                  <p:childTnLst>
                                    <p:set>
                                      <p:cBhvr>
                                        <p:cTn id="84" dur="1" fill="hold">
                                          <p:stCondLst>
                                            <p:cond delay="0"/>
                                          </p:stCondLst>
                                        </p:cTn>
                                        <p:tgtEl>
                                          <p:spTgt spid="7">
                                            <p:txEl>
                                              <p:pRg st="1" end="1"/>
                                            </p:txEl>
                                          </p:spTgt>
                                        </p:tgtEl>
                                        <p:attrNameLst>
                                          <p:attrName>style.visibility</p:attrName>
                                        </p:attrNameLst>
                                      </p:cBhvr>
                                      <p:to>
                                        <p:strVal val="visible"/>
                                      </p:to>
                                    </p:set>
                                    <p:animEffect transition="in" filter="wipe(left)">
                                      <p:cBhvr>
                                        <p:cTn id="85" dur="1000"/>
                                        <p:tgtEl>
                                          <p:spTgt spid="7">
                                            <p:txEl>
                                              <p:pRg st="1" end="1"/>
                                            </p:txEl>
                                          </p:spTgt>
                                        </p:tgtEl>
                                      </p:cBhvr>
                                    </p:animEffect>
                                  </p:childTnLst>
                                </p:cTn>
                              </p:par>
                              <p:par>
                                <p:cTn id="86" presetID="9" presetClass="entr" presetSubtype="0" fill="hold" nodeType="withEffect">
                                  <p:stCondLst>
                                    <p:cond delay="0"/>
                                  </p:stCondLst>
                                  <p:childTnLst>
                                    <p:set>
                                      <p:cBhvr>
                                        <p:cTn id="87" dur="1" fill="hold">
                                          <p:stCondLst>
                                            <p:cond delay="0"/>
                                          </p:stCondLst>
                                        </p:cTn>
                                        <p:tgtEl>
                                          <p:spTgt spid="48"/>
                                        </p:tgtEl>
                                        <p:attrNameLst>
                                          <p:attrName>style.visibility</p:attrName>
                                        </p:attrNameLst>
                                      </p:cBhvr>
                                      <p:to>
                                        <p:strVal val="visible"/>
                                      </p:to>
                                    </p:set>
                                    <p:animEffect transition="in" filter="dissolve">
                                      <p:cBhvr>
                                        <p:cTn id="88" dur="500"/>
                                        <p:tgtEl>
                                          <p:spTgt spid="48"/>
                                        </p:tgtEl>
                                      </p:cBhvr>
                                    </p:animEffect>
                                  </p:childTnLst>
                                </p:cTn>
                              </p:par>
                              <p:par>
                                <p:cTn id="89" presetID="1" presetClass="entr" presetSubtype="0" fill="hold" grpId="0" nodeType="withEffect">
                                  <p:stCondLst>
                                    <p:cond delay="0"/>
                                  </p:stCondLst>
                                  <p:childTnLst>
                                    <p:set>
                                      <p:cBhvr>
                                        <p:cTn id="90" dur="1" fill="hold">
                                          <p:stCondLst>
                                            <p:cond delay="0"/>
                                          </p:stCondLst>
                                        </p:cTn>
                                        <p:tgtEl>
                                          <p:spTgt spid="5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55">
                                            <p:bg/>
                                          </p:spTgt>
                                        </p:tgtEl>
                                        <p:attrNameLst>
                                          <p:attrName>style.visibility</p:attrName>
                                        </p:attrNameLst>
                                      </p:cBhvr>
                                      <p:to>
                                        <p:strVal val="visible"/>
                                      </p:to>
                                    </p:set>
                                    <p:animEffect transition="in" filter="wipe(left)">
                                      <p:cBhvr>
                                        <p:cTn id="95" dur="1000"/>
                                        <p:tgtEl>
                                          <p:spTgt spid="55">
                                            <p:bg/>
                                          </p:spTgt>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55">
                                            <p:txEl>
                                              <p:pRg st="0" end="0"/>
                                            </p:txEl>
                                          </p:spTgt>
                                        </p:tgtEl>
                                        <p:attrNameLst>
                                          <p:attrName>style.visibility</p:attrName>
                                        </p:attrNameLst>
                                      </p:cBhvr>
                                      <p:to>
                                        <p:strVal val="visible"/>
                                      </p:to>
                                    </p:set>
                                    <p:animEffect transition="in" filter="wipe(left)">
                                      <p:cBhvr>
                                        <p:cTn id="98" dur="1000"/>
                                        <p:tgtEl>
                                          <p:spTgt spid="55">
                                            <p:txEl>
                                              <p:pRg st="0" end="0"/>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54">
                                            <p:bg/>
                                          </p:spTgt>
                                        </p:tgtEl>
                                        <p:attrNameLst>
                                          <p:attrName>style.visibility</p:attrName>
                                        </p:attrNameLst>
                                      </p:cBhvr>
                                      <p:to>
                                        <p:strVal val="visible"/>
                                      </p:to>
                                    </p:set>
                                    <p:animEffect transition="in" filter="wipe(left)">
                                      <p:cBhvr>
                                        <p:cTn id="103" dur="1000"/>
                                        <p:tgtEl>
                                          <p:spTgt spid="54">
                                            <p:bg/>
                                          </p:spTgt>
                                        </p:tgtEl>
                                      </p:cBhvr>
                                    </p:animEffect>
                                  </p:childTnLst>
                                </p:cTn>
                              </p:par>
                              <p:par>
                                <p:cTn id="104" presetID="22" presetClass="entr" presetSubtype="8" fill="hold" grpId="0" nodeType="withEffect">
                                  <p:stCondLst>
                                    <p:cond delay="0"/>
                                  </p:stCondLst>
                                  <p:childTnLst>
                                    <p:set>
                                      <p:cBhvr>
                                        <p:cTn id="105" dur="1" fill="hold">
                                          <p:stCondLst>
                                            <p:cond delay="0"/>
                                          </p:stCondLst>
                                        </p:cTn>
                                        <p:tgtEl>
                                          <p:spTgt spid="54">
                                            <p:txEl>
                                              <p:pRg st="0" end="0"/>
                                            </p:txEl>
                                          </p:spTgt>
                                        </p:tgtEl>
                                        <p:attrNameLst>
                                          <p:attrName>style.visibility</p:attrName>
                                        </p:attrNameLst>
                                      </p:cBhvr>
                                      <p:to>
                                        <p:strVal val="visible"/>
                                      </p:to>
                                    </p:set>
                                    <p:animEffect transition="in" filter="wipe(left)">
                                      <p:cBhvr>
                                        <p:cTn id="106" dur="1000"/>
                                        <p:tgtEl>
                                          <p:spTgt spid="54">
                                            <p:txEl>
                                              <p:pRg st="0" end="0"/>
                                            </p:txEl>
                                          </p:spTgt>
                                        </p:tgtEl>
                                      </p:cBhvr>
                                    </p:animEffect>
                                  </p:childTnLst>
                                </p:cTn>
                              </p:par>
                              <p:par>
                                <p:cTn id="107" presetID="1" presetClass="entr" presetSubtype="0" fill="hold" nodeType="withEffect">
                                  <p:stCondLst>
                                    <p:cond delay="0"/>
                                  </p:stCondLst>
                                  <p:childTnLst>
                                    <p:set>
                                      <p:cBhvr>
                                        <p:cTn id="10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animBg="1"/>
      <p:bldP spid="9" grpId="0" animBg="1"/>
      <p:bldP spid="11" grpId="0" animBg="1"/>
      <p:bldP spid="20" grpId="0" animBg="1"/>
      <p:bldP spid="2198548" grpId="0" build="allAtOnce"/>
      <p:bldP spid="2" grpId="0" animBg="1"/>
      <p:bldP spid="3" grpId="0" animBg="1"/>
      <p:bldP spid="54" grpId="0" uiExpand="1" build="allAtOnce" animBg="1"/>
      <p:bldP spid="55" grpId="0" uiExpand="1" build="allAtOnce" animBg="1"/>
      <p:bldP spid="5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CCCFE-9018-A747-A316-0EE93A1BE881}"/>
              </a:ext>
            </a:extLst>
          </p:cNvPr>
          <p:cNvSpPr>
            <a:spLocks noGrp="1"/>
          </p:cNvSpPr>
          <p:nvPr>
            <p:ph type="ctrTitle"/>
          </p:nvPr>
        </p:nvSpPr>
        <p:spPr>
          <a:xfrm>
            <a:off x="527275" y="1047891"/>
            <a:ext cx="11137449" cy="1420985"/>
          </a:xfrm>
        </p:spPr>
        <p:txBody>
          <a:bodyPr/>
          <a:lstStyle/>
          <a:p>
            <a:r>
              <a:rPr lang="en-US" altLang="en-US" dirty="0">
                <a:solidFill>
                  <a:srgbClr val="00B050"/>
                </a:solidFill>
                <a:ea typeface="ＭＳ Ｐゴシック" panose="020B0600070205080204" pitchFamily="34" charset="-128"/>
              </a:rPr>
              <a:t>Section 3 – </a:t>
            </a:r>
            <a:r>
              <a:rPr lang="en-US" altLang="en-US" sz="3200" dirty="0">
                <a:solidFill>
                  <a:srgbClr val="00B050"/>
                </a:solidFill>
                <a:ea typeface="ＭＳ Ｐゴシック" panose="020B0600070205080204" pitchFamily="34" charset="-128"/>
              </a:rPr>
              <a:t>Crystals</a:t>
            </a:r>
            <a:br>
              <a:rPr lang="en-US" altLang="en-US" sz="3200" dirty="0">
                <a:solidFill>
                  <a:srgbClr val="00B050"/>
                </a:solidFill>
                <a:ea typeface="ＭＳ Ｐゴシック" panose="020B0600070205080204" pitchFamily="34" charset="-128"/>
              </a:rPr>
            </a:br>
            <a:r>
              <a:rPr lang="en-US" altLang="en-US" sz="2800" dirty="0">
                <a:solidFill>
                  <a:srgbClr val="00B050"/>
                </a:solidFill>
                <a:ea typeface="ＭＳ Ｐゴシック" panose="020B0600070205080204" pitchFamily="34" charset="-128"/>
              </a:rPr>
              <a:t>3.4 Surfaces, Miller Index</a:t>
            </a:r>
            <a:endParaRPr lang="en-US" sz="3200" dirty="0">
              <a:solidFill>
                <a:srgbClr val="00B050"/>
              </a:solidFill>
            </a:endParaRPr>
          </a:p>
        </p:txBody>
      </p:sp>
      <p:sp>
        <p:nvSpPr>
          <p:cNvPr id="11" name="Subtitle 10">
            <a:extLst>
              <a:ext uri="{FF2B5EF4-FFF2-40B4-BE49-F238E27FC236}">
                <a16:creationId xmlns:a16="http://schemas.microsoft.com/office/drawing/2014/main" id="{8BEE62B1-4016-EB4D-BC3E-C653E394CEF1}"/>
              </a:ext>
            </a:extLst>
          </p:cNvPr>
          <p:cNvSpPr>
            <a:spLocks noGrp="1"/>
          </p:cNvSpPr>
          <p:nvPr>
            <p:ph type="subTitle" idx="1"/>
          </p:nvPr>
        </p:nvSpPr>
        <p:spPr>
          <a:xfrm>
            <a:off x="2063476" y="2796855"/>
            <a:ext cx="8026645" cy="2590800"/>
          </a:xfrm>
        </p:spPr>
        <p:txBody>
          <a:bodyPr/>
          <a:lstStyle/>
          <a:p>
            <a:pPr eaLnBrk="1" fontAlgn="auto" hangingPunct="1">
              <a:spcBef>
                <a:spcPct val="0"/>
              </a:spcBef>
              <a:spcAft>
                <a:spcPts val="0"/>
              </a:spcAft>
              <a:defRPr/>
            </a:pPr>
            <a:r>
              <a:rPr lang="en-US" kern="1200" dirty="0"/>
              <a:t>Gerhard Klimeck</a:t>
            </a:r>
          </a:p>
          <a:p>
            <a:pPr eaLnBrk="1" fontAlgn="auto" hangingPunct="1">
              <a:spcBef>
                <a:spcPct val="0"/>
              </a:spcBef>
              <a:spcAft>
                <a:spcPts val="0"/>
              </a:spcAft>
              <a:defRPr/>
            </a:pPr>
            <a:br>
              <a:rPr lang="en-US" kern="1200" dirty="0"/>
            </a:br>
            <a:r>
              <a:rPr lang="en-US" kern="1200" dirty="0">
                <a:hlinkClick r:id="rId2">
                  <a:extLst>
                    <a:ext uri="{A12FA001-AC4F-418D-AE19-62706E023703}">
                      <ahyp:hlinkClr xmlns:ahyp="http://schemas.microsoft.com/office/drawing/2018/hyperlinkcolor" val="tx"/>
                    </a:ext>
                  </a:extLst>
                </a:hlinkClick>
              </a:rPr>
              <a:t>gekco@purdue.edu</a:t>
            </a:r>
            <a:endParaRPr lang="en-US" kern="1200" dirty="0"/>
          </a:p>
        </p:txBody>
      </p:sp>
      <p:sp>
        <p:nvSpPr>
          <p:cNvPr id="6" name="Title 9">
            <a:extLst>
              <a:ext uri="{FF2B5EF4-FFF2-40B4-BE49-F238E27FC236}">
                <a16:creationId xmlns:a16="http://schemas.microsoft.com/office/drawing/2014/main" id="{DF76DFC7-2969-F549-9507-8689FC0076B7}"/>
              </a:ext>
            </a:extLst>
          </p:cNvPr>
          <p:cNvSpPr txBox="1">
            <a:spLocks/>
          </p:cNvSpPr>
          <p:nvPr/>
        </p:nvSpPr>
        <p:spPr bwMode="auto">
          <a:xfrm>
            <a:off x="2059426" y="-65855"/>
            <a:ext cx="8026645" cy="80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rgbClr val="DCDCDC"/>
                </a:solidFill>
                <a:latin typeface="+mj-lt"/>
                <a:ea typeface="ＭＳ Ｐゴシック" charset="-128"/>
                <a:cs typeface="ＭＳ Ｐゴシック" charset="-128"/>
              </a:defRPr>
            </a:lvl1pPr>
            <a:lvl2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2pPr>
            <a:lvl3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3pPr>
            <a:lvl4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4pPr>
            <a:lvl5pPr algn="r" rtl="0" eaLnBrk="0" fontAlgn="base" hangingPunct="0">
              <a:spcBef>
                <a:spcPct val="0"/>
              </a:spcBef>
              <a:spcAft>
                <a:spcPct val="0"/>
              </a:spcAft>
              <a:defRPr sz="2400" b="1">
                <a:solidFill>
                  <a:srgbClr val="DCDCDC"/>
                </a:solidFill>
                <a:latin typeface="Trebuchet MS" charset="0"/>
                <a:ea typeface="ＭＳ Ｐゴシック" charset="-128"/>
                <a:cs typeface="ＭＳ Ｐゴシック" charset="-128"/>
              </a:defRPr>
            </a:lvl5pPr>
            <a:lvl6pPr marL="457200" algn="r" rtl="0" eaLnBrk="1" fontAlgn="base" hangingPunct="1">
              <a:spcBef>
                <a:spcPct val="0"/>
              </a:spcBef>
              <a:spcAft>
                <a:spcPct val="0"/>
              </a:spcAft>
              <a:defRPr sz="2400" b="1">
                <a:solidFill>
                  <a:srgbClr val="DCDCDC"/>
                </a:solidFill>
                <a:latin typeface="Trebuchet MS" charset="0"/>
              </a:defRPr>
            </a:lvl6pPr>
            <a:lvl7pPr marL="914400" algn="r" rtl="0" eaLnBrk="1" fontAlgn="base" hangingPunct="1">
              <a:spcBef>
                <a:spcPct val="0"/>
              </a:spcBef>
              <a:spcAft>
                <a:spcPct val="0"/>
              </a:spcAft>
              <a:defRPr sz="2400" b="1">
                <a:solidFill>
                  <a:srgbClr val="DCDCDC"/>
                </a:solidFill>
                <a:latin typeface="Trebuchet MS" charset="0"/>
              </a:defRPr>
            </a:lvl7pPr>
            <a:lvl8pPr marL="1371600" algn="r" rtl="0" eaLnBrk="1" fontAlgn="base" hangingPunct="1">
              <a:spcBef>
                <a:spcPct val="0"/>
              </a:spcBef>
              <a:spcAft>
                <a:spcPct val="0"/>
              </a:spcAft>
              <a:defRPr sz="2400" b="1">
                <a:solidFill>
                  <a:srgbClr val="DCDCDC"/>
                </a:solidFill>
                <a:latin typeface="Trebuchet MS" charset="0"/>
              </a:defRPr>
            </a:lvl8pPr>
            <a:lvl9pPr marL="1828800" algn="r" rtl="0" eaLnBrk="1" fontAlgn="base" hangingPunct="1">
              <a:spcBef>
                <a:spcPct val="0"/>
              </a:spcBef>
              <a:spcAft>
                <a:spcPct val="0"/>
              </a:spcAft>
              <a:defRPr sz="2400" b="1">
                <a:solidFill>
                  <a:srgbClr val="DCDCDC"/>
                </a:solidFill>
                <a:latin typeface="Trebuchet MS" charset="0"/>
              </a:defRPr>
            </a:lvl9pPr>
          </a:lstStyle>
          <a:p>
            <a:r>
              <a:rPr lang="en-US" altLang="en-US" sz="3600" kern="0" dirty="0">
                <a:solidFill>
                  <a:srgbClr val="0070C0"/>
                </a:solidFill>
                <a:ea typeface="ＭＳ Ｐゴシック" panose="020B0600070205080204" pitchFamily="34" charset="-128"/>
              </a:rPr>
              <a:t>Solid State Devices</a:t>
            </a:r>
            <a:endParaRPr lang="en-US" altLang="en-US" sz="3600" kern="0" dirty="0">
              <a:solidFill>
                <a:srgbClr val="00B050"/>
              </a:solidFill>
              <a:ea typeface="ＭＳ Ｐゴシック" panose="020B0600070205080204" pitchFamily="34" charset="-128"/>
            </a:endParaRPr>
          </a:p>
        </p:txBody>
      </p:sp>
    </p:spTree>
    <p:extLst>
      <p:ext uri="{BB962C8B-B14F-4D97-AF65-F5344CB8AC3E}">
        <p14:creationId xmlns:p14="http://schemas.microsoft.com/office/powerpoint/2010/main" val="52169921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dirty="0">
                <a:ea typeface="ＭＳ Ｐゴシック" panose="020B0600070205080204" pitchFamily="34" charset="-128"/>
              </a:rPr>
              <a:t> Lattices</a:t>
            </a: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15" name="Picture 2">
            <a:extLst>
              <a:ext uri="{FF2B5EF4-FFF2-40B4-BE49-F238E27FC236}">
                <a16:creationId xmlns:a16="http://schemas.microsoft.com/office/drawing/2014/main" id="{9ECFFC6B-BFA8-C54F-9D21-9C5E56CEB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1507" y="4898167"/>
            <a:ext cx="654946" cy="75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3"/>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4"/>
          <a:srcRect l="51890" t="13445" r="16295" b="50000"/>
          <a:stretch/>
        </p:blipFill>
        <p:spPr>
          <a:xfrm>
            <a:off x="8787323" y="2279369"/>
            <a:ext cx="2430664" cy="1570953"/>
          </a:xfrm>
          <a:prstGeom prst="rect">
            <a:avLst/>
          </a:prstGeom>
        </p:spPr>
      </p:pic>
      <p:sp>
        <p:nvSpPr>
          <p:cNvPr id="18" name="AutoShape 5">
            <a:extLst>
              <a:ext uri="{FF2B5EF4-FFF2-40B4-BE49-F238E27FC236}">
                <a16:creationId xmlns:a16="http://schemas.microsoft.com/office/drawing/2014/main" id="{1AE7134D-EA62-4948-A64C-3362CB4015DF}"/>
              </a:ext>
            </a:extLst>
          </p:cNvPr>
          <p:cNvSpPr>
            <a:spLocks noChangeArrowheads="1"/>
          </p:cNvSpPr>
          <p:nvPr/>
        </p:nvSpPr>
        <p:spPr bwMode="auto">
          <a:xfrm>
            <a:off x="4329370" y="5618086"/>
            <a:ext cx="1924495" cy="479417"/>
          </a:xfrm>
          <a:prstGeom prst="leftArrow">
            <a:avLst>
              <a:gd name="adj1" fmla="val 50000"/>
              <a:gd name="adj2" fmla="val 82915"/>
            </a:avLst>
          </a:prstGeom>
          <a:blipFill dpi="0" rotWithShape="1">
            <a:blip r:embed="rId5">
              <a:extLst>
                <a:ext uri="{28A0092B-C50C-407E-A947-70E740481C1C}">
                  <a14:useLocalDpi xmlns:a14="http://schemas.microsoft.com/office/drawing/2010/main" val="0"/>
                </a:ext>
              </a:extLst>
            </a:blip>
            <a:srcRect/>
            <a:stretch>
              <a:fillRect/>
            </a:stretch>
          </a:blipFill>
          <a:ln w="9525">
            <a:noFill/>
            <a:miter lim="800000"/>
            <a:headEnd/>
            <a:tailEnd/>
          </a:ln>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dirty="0">
                <a:solidFill>
                  <a:srgbClr val="FFFFFF"/>
                </a:solidFill>
              </a:rPr>
              <a:t>                 status</a:t>
            </a:r>
          </a:p>
        </p:txBody>
      </p:sp>
      <p:pic>
        <p:nvPicPr>
          <p:cNvPr id="14" name="Picture 13">
            <a:extLst>
              <a:ext uri="{FF2B5EF4-FFF2-40B4-BE49-F238E27FC236}">
                <a16:creationId xmlns:a16="http://schemas.microsoft.com/office/drawing/2014/main" id="{29F33341-FFA2-9F4F-B5E1-B28CBA062CB3}"/>
              </a:ext>
            </a:extLst>
          </p:cNvPr>
          <p:cNvPicPr>
            <a:picLocks noChangeAspect="1"/>
          </p:cNvPicPr>
          <p:nvPr/>
        </p:nvPicPr>
        <p:blipFill>
          <a:blip r:embed="rId6"/>
          <a:stretch>
            <a:fillRect/>
          </a:stretch>
        </p:blipFill>
        <p:spPr>
          <a:xfrm>
            <a:off x="5553269" y="3149520"/>
            <a:ext cx="2152680" cy="1375237"/>
          </a:xfrm>
          <a:prstGeom prst="rect">
            <a:avLst/>
          </a:prstGeom>
        </p:spPr>
      </p:pic>
      <p:pic>
        <p:nvPicPr>
          <p:cNvPr id="46" name="Picture 156" descr="01_all">
            <a:extLst>
              <a:ext uri="{FF2B5EF4-FFF2-40B4-BE49-F238E27FC236}">
                <a16:creationId xmlns:a16="http://schemas.microsoft.com/office/drawing/2014/main" id="{704CEB0C-23E9-224D-B50E-F9F400CA200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46797"/>
          <a:stretch/>
        </p:blipFill>
        <p:spPr bwMode="auto">
          <a:xfrm>
            <a:off x="8606744" y="4542745"/>
            <a:ext cx="3585256" cy="1473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260355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56">
            <a:extLst>
              <a:ext uri="{FF2B5EF4-FFF2-40B4-BE49-F238E27FC236}">
                <a16:creationId xmlns:a16="http://schemas.microsoft.com/office/drawing/2014/main" id="{50A74684-594E-4D4E-B72E-D1F719B06DAB}"/>
              </a:ext>
            </a:extLst>
          </p:cNvPr>
          <p:cNvGrpSpPr>
            <a:grpSpLocks/>
          </p:cNvGrpSpPr>
          <p:nvPr/>
        </p:nvGrpSpPr>
        <p:grpSpPr bwMode="auto">
          <a:xfrm>
            <a:off x="6191250" y="3790950"/>
            <a:ext cx="3505200" cy="2571750"/>
            <a:chOff x="2928" y="2256"/>
            <a:chExt cx="2208" cy="1620"/>
          </a:xfrm>
        </p:grpSpPr>
        <p:sp>
          <p:nvSpPr>
            <p:cNvPr id="66663" name="Freeform 3">
              <a:extLst>
                <a:ext uri="{FF2B5EF4-FFF2-40B4-BE49-F238E27FC236}">
                  <a16:creationId xmlns:a16="http://schemas.microsoft.com/office/drawing/2014/main" id="{E1462E07-F8E3-2B4B-9D0F-3759B093A837}"/>
                </a:ext>
              </a:extLst>
            </p:cNvPr>
            <p:cNvSpPr>
              <a:spLocks/>
            </p:cNvSpPr>
            <p:nvPr/>
          </p:nvSpPr>
          <p:spPr bwMode="auto">
            <a:xfrm>
              <a:off x="4800" y="2382"/>
              <a:ext cx="90" cy="1410"/>
            </a:xfrm>
            <a:custGeom>
              <a:avLst/>
              <a:gdLst>
                <a:gd name="T0" fmla="*/ 30 w 90"/>
                <a:gd name="T1" fmla="*/ 0 h 1410"/>
                <a:gd name="T2" fmla="*/ 90 w 90"/>
                <a:gd name="T3" fmla="*/ 372 h 1410"/>
                <a:gd name="T4" fmla="*/ 0 w 90"/>
                <a:gd name="T5" fmla="*/ 690 h 1410"/>
                <a:gd name="T6" fmla="*/ 66 w 90"/>
                <a:gd name="T7" fmla="*/ 1020 h 1410"/>
                <a:gd name="T8" fmla="*/ 0 w 90"/>
                <a:gd name="T9" fmla="*/ 1410 h 1410"/>
                <a:gd name="T10" fmla="*/ 0 60000 65536"/>
                <a:gd name="T11" fmla="*/ 0 60000 65536"/>
                <a:gd name="T12" fmla="*/ 0 60000 65536"/>
                <a:gd name="T13" fmla="*/ 0 60000 65536"/>
                <a:gd name="T14" fmla="*/ 0 60000 65536"/>
                <a:gd name="T15" fmla="*/ 0 w 90"/>
                <a:gd name="T16" fmla="*/ 0 h 1410"/>
                <a:gd name="T17" fmla="*/ 90 w 90"/>
                <a:gd name="T18" fmla="*/ 1410 h 1410"/>
              </a:gdLst>
              <a:ahLst/>
              <a:cxnLst>
                <a:cxn ang="T10">
                  <a:pos x="T0" y="T1"/>
                </a:cxn>
                <a:cxn ang="T11">
                  <a:pos x="T2" y="T3"/>
                </a:cxn>
                <a:cxn ang="T12">
                  <a:pos x="T4" y="T5"/>
                </a:cxn>
                <a:cxn ang="T13">
                  <a:pos x="T6" y="T7"/>
                </a:cxn>
                <a:cxn ang="T14">
                  <a:pos x="T8" y="T9"/>
                </a:cxn>
              </a:cxnLst>
              <a:rect l="T15" t="T16" r="T17" b="T18"/>
              <a:pathLst>
                <a:path w="90" h="1410">
                  <a:moveTo>
                    <a:pt x="30" y="0"/>
                  </a:moveTo>
                  <a:lnTo>
                    <a:pt x="90" y="372"/>
                  </a:lnTo>
                  <a:lnTo>
                    <a:pt x="0" y="690"/>
                  </a:lnTo>
                  <a:lnTo>
                    <a:pt x="66" y="1020"/>
                  </a:lnTo>
                  <a:lnTo>
                    <a:pt x="0" y="141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664" name="Freeform 4">
              <a:extLst>
                <a:ext uri="{FF2B5EF4-FFF2-40B4-BE49-F238E27FC236}">
                  <a16:creationId xmlns:a16="http://schemas.microsoft.com/office/drawing/2014/main" id="{4DAA82DA-52F8-B442-A9E6-070F25D59544}"/>
                </a:ext>
              </a:extLst>
            </p:cNvPr>
            <p:cNvSpPr>
              <a:spLocks/>
            </p:cNvSpPr>
            <p:nvPr/>
          </p:nvSpPr>
          <p:spPr bwMode="auto">
            <a:xfrm>
              <a:off x="4290" y="2382"/>
              <a:ext cx="144" cy="1404"/>
            </a:xfrm>
            <a:custGeom>
              <a:avLst/>
              <a:gdLst>
                <a:gd name="T0" fmla="*/ 102 w 144"/>
                <a:gd name="T1" fmla="*/ 0 h 1404"/>
                <a:gd name="T2" fmla="*/ 0 w 144"/>
                <a:gd name="T3" fmla="*/ 360 h 1404"/>
                <a:gd name="T4" fmla="*/ 102 w 144"/>
                <a:gd name="T5" fmla="*/ 714 h 1404"/>
                <a:gd name="T6" fmla="*/ 24 w 144"/>
                <a:gd name="T7" fmla="*/ 1014 h 1404"/>
                <a:gd name="T8" fmla="*/ 144 w 144"/>
                <a:gd name="T9" fmla="*/ 1404 h 1404"/>
                <a:gd name="T10" fmla="*/ 0 60000 65536"/>
                <a:gd name="T11" fmla="*/ 0 60000 65536"/>
                <a:gd name="T12" fmla="*/ 0 60000 65536"/>
                <a:gd name="T13" fmla="*/ 0 60000 65536"/>
                <a:gd name="T14" fmla="*/ 0 60000 65536"/>
                <a:gd name="T15" fmla="*/ 0 w 144"/>
                <a:gd name="T16" fmla="*/ 0 h 1404"/>
                <a:gd name="T17" fmla="*/ 144 w 144"/>
                <a:gd name="T18" fmla="*/ 1404 h 1404"/>
              </a:gdLst>
              <a:ahLst/>
              <a:cxnLst>
                <a:cxn ang="T10">
                  <a:pos x="T0" y="T1"/>
                </a:cxn>
                <a:cxn ang="T11">
                  <a:pos x="T2" y="T3"/>
                </a:cxn>
                <a:cxn ang="T12">
                  <a:pos x="T4" y="T5"/>
                </a:cxn>
                <a:cxn ang="T13">
                  <a:pos x="T6" y="T7"/>
                </a:cxn>
                <a:cxn ang="T14">
                  <a:pos x="T8" y="T9"/>
                </a:cxn>
              </a:cxnLst>
              <a:rect l="T15" t="T16" r="T17" b="T18"/>
              <a:pathLst>
                <a:path w="144" h="1404">
                  <a:moveTo>
                    <a:pt x="102" y="0"/>
                  </a:moveTo>
                  <a:lnTo>
                    <a:pt x="0" y="360"/>
                  </a:lnTo>
                  <a:lnTo>
                    <a:pt x="102" y="714"/>
                  </a:lnTo>
                  <a:lnTo>
                    <a:pt x="24" y="1014"/>
                  </a:lnTo>
                  <a:lnTo>
                    <a:pt x="144" y="140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665" name="Freeform 5">
              <a:extLst>
                <a:ext uri="{FF2B5EF4-FFF2-40B4-BE49-F238E27FC236}">
                  <a16:creationId xmlns:a16="http://schemas.microsoft.com/office/drawing/2014/main" id="{53B8F6CA-8DB9-6044-B3FF-0940DDD334C5}"/>
                </a:ext>
              </a:extLst>
            </p:cNvPr>
            <p:cNvSpPr>
              <a:spLocks/>
            </p:cNvSpPr>
            <p:nvPr/>
          </p:nvSpPr>
          <p:spPr bwMode="auto">
            <a:xfrm>
              <a:off x="3648" y="2364"/>
              <a:ext cx="90" cy="1440"/>
            </a:xfrm>
            <a:custGeom>
              <a:avLst/>
              <a:gdLst>
                <a:gd name="T0" fmla="*/ 0 w 90"/>
                <a:gd name="T1" fmla="*/ 0 h 1440"/>
                <a:gd name="T2" fmla="*/ 72 w 90"/>
                <a:gd name="T3" fmla="*/ 396 h 1440"/>
                <a:gd name="T4" fmla="*/ 0 w 90"/>
                <a:gd name="T5" fmla="*/ 720 h 1440"/>
                <a:gd name="T6" fmla="*/ 90 w 90"/>
                <a:gd name="T7" fmla="*/ 1050 h 1440"/>
                <a:gd name="T8" fmla="*/ 0 w 90"/>
                <a:gd name="T9" fmla="*/ 1440 h 1440"/>
                <a:gd name="T10" fmla="*/ 0 60000 65536"/>
                <a:gd name="T11" fmla="*/ 0 60000 65536"/>
                <a:gd name="T12" fmla="*/ 0 60000 65536"/>
                <a:gd name="T13" fmla="*/ 0 60000 65536"/>
                <a:gd name="T14" fmla="*/ 0 60000 65536"/>
                <a:gd name="T15" fmla="*/ 0 w 90"/>
                <a:gd name="T16" fmla="*/ 0 h 1440"/>
                <a:gd name="T17" fmla="*/ 90 w 90"/>
                <a:gd name="T18" fmla="*/ 1440 h 1440"/>
              </a:gdLst>
              <a:ahLst/>
              <a:cxnLst>
                <a:cxn ang="T10">
                  <a:pos x="T0" y="T1"/>
                </a:cxn>
                <a:cxn ang="T11">
                  <a:pos x="T2" y="T3"/>
                </a:cxn>
                <a:cxn ang="T12">
                  <a:pos x="T4" y="T5"/>
                </a:cxn>
                <a:cxn ang="T13">
                  <a:pos x="T6" y="T7"/>
                </a:cxn>
                <a:cxn ang="T14">
                  <a:pos x="T8" y="T9"/>
                </a:cxn>
              </a:cxnLst>
              <a:rect l="T15" t="T16" r="T17" b="T18"/>
              <a:pathLst>
                <a:path w="90" h="1440">
                  <a:moveTo>
                    <a:pt x="0" y="0"/>
                  </a:moveTo>
                  <a:lnTo>
                    <a:pt x="72" y="396"/>
                  </a:lnTo>
                  <a:lnTo>
                    <a:pt x="0" y="720"/>
                  </a:lnTo>
                  <a:lnTo>
                    <a:pt x="90" y="1050"/>
                  </a:lnTo>
                  <a:lnTo>
                    <a:pt x="0" y="144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666" name="Freeform 6">
              <a:extLst>
                <a:ext uri="{FF2B5EF4-FFF2-40B4-BE49-F238E27FC236}">
                  <a16:creationId xmlns:a16="http://schemas.microsoft.com/office/drawing/2014/main" id="{5EBFA14F-8A40-FB4F-AFDD-4967131C904A}"/>
                </a:ext>
              </a:extLst>
            </p:cNvPr>
            <p:cNvSpPr>
              <a:spLocks/>
            </p:cNvSpPr>
            <p:nvPr/>
          </p:nvSpPr>
          <p:spPr bwMode="auto">
            <a:xfrm>
              <a:off x="3120" y="2352"/>
              <a:ext cx="144" cy="1440"/>
            </a:xfrm>
            <a:custGeom>
              <a:avLst/>
              <a:gdLst>
                <a:gd name="T0" fmla="*/ 144 w 144"/>
                <a:gd name="T1" fmla="*/ 0 h 1440"/>
                <a:gd name="T2" fmla="*/ 0 w 144"/>
                <a:gd name="T3" fmla="*/ 432 h 1440"/>
                <a:gd name="T4" fmla="*/ 144 w 144"/>
                <a:gd name="T5" fmla="*/ 720 h 1440"/>
                <a:gd name="T6" fmla="*/ 24 w 144"/>
                <a:gd name="T7" fmla="*/ 1050 h 1440"/>
                <a:gd name="T8" fmla="*/ 144 w 144"/>
                <a:gd name="T9" fmla="*/ 1440 h 1440"/>
                <a:gd name="T10" fmla="*/ 0 60000 65536"/>
                <a:gd name="T11" fmla="*/ 0 60000 65536"/>
                <a:gd name="T12" fmla="*/ 0 60000 65536"/>
                <a:gd name="T13" fmla="*/ 0 60000 65536"/>
                <a:gd name="T14" fmla="*/ 0 60000 65536"/>
                <a:gd name="T15" fmla="*/ 0 w 144"/>
                <a:gd name="T16" fmla="*/ 0 h 1440"/>
                <a:gd name="T17" fmla="*/ 144 w 144"/>
                <a:gd name="T18" fmla="*/ 1440 h 1440"/>
              </a:gdLst>
              <a:ahLst/>
              <a:cxnLst>
                <a:cxn ang="T10">
                  <a:pos x="T0" y="T1"/>
                </a:cxn>
                <a:cxn ang="T11">
                  <a:pos x="T2" y="T3"/>
                </a:cxn>
                <a:cxn ang="T12">
                  <a:pos x="T4" y="T5"/>
                </a:cxn>
                <a:cxn ang="T13">
                  <a:pos x="T6" y="T7"/>
                </a:cxn>
                <a:cxn ang="T14">
                  <a:pos x="T8" y="T9"/>
                </a:cxn>
              </a:cxnLst>
              <a:rect l="T15" t="T16" r="T17" b="T18"/>
              <a:pathLst>
                <a:path w="144" h="1440">
                  <a:moveTo>
                    <a:pt x="144" y="0"/>
                  </a:moveTo>
                  <a:lnTo>
                    <a:pt x="0" y="432"/>
                  </a:lnTo>
                  <a:lnTo>
                    <a:pt x="144" y="720"/>
                  </a:lnTo>
                  <a:lnTo>
                    <a:pt x="24" y="1050"/>
                  </a:lnTo>
                  <a:lnTo>
                    <a:pt x="144" y="144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667" name="Line 100">
              <a:extLst>
                <a:ext uri="{FF2B5EF4-FFF2-40B4-BE49-F238E27FC236}">
                  <a16:creationId xmlns:a16="http://schemas.microsoft.com/office/drawing/2014/main" id="{39D4AAC8-6B8E-BF4F-B788-38BF5E444F4F}"/>
                </a:ext>
              </a:extLst>
            </p:cNvPr>
            <p:cNvSpPr>
              <a:spLocks noChangeShapeType="1"/>
            </p:cNvSpPr>
            <p:nvPr/>
          </p:nvSpPr>
          <p:spPr bwMode="auto">
            <a:xfrm>
              <a:off x="3024" y="237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68" name="Oval 101">
              <a:extLst>
                <a:ext uri="{FF2B5EF4-FFF2-40B4-BE49-F238E27FC236}">
                  <a16:creationId xmlns:a16="http://schemas.microsoft.com/office/drawing/2014/main" id="{4DF99C4A-ACA9-CE45-A3CF-FF484FD63280}"/>
                </a:ext>
              </a:extLst>
            </p:cNvPr>
            <p:cNvSpPr>
              <a:spLocks noChangeArrowheads="1"/>
            </p:cNvSpPr>
            <p:nvPr/>
          </p:nvSpPr>
          <p:spPr bwMode="auto">
            <a:xfrm>
              <a:off x="3114" y="225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69" name="Line 102">
              <a:extLst>
                <a:ext uri="{FF2B5EF4-FFF2-40B4-BE49-F238E27FC236}">
                  <a16:creationId xmlns:a16="http://schemas.microsoft.com/office/drawing/2014/main" id="{B606E54A-39D6-574D-82B6-90027713228F}"/>
                </a:ext>
              </a:extLst>
            </p:cNvPr>
            <p:cNvSpPr>
              <a:spLocks noChangeShapeType="1"/>
            </p:cNvSpPr>
            <p:nvPr/>
          </p:nvSpPr>
          <p:spPr bwMode="auto">
            <a:xfrm>
              <a:off x="3024" y="3084"/>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70" name="Oval 103">
              <a:extLst>
                <a:ext uri="{FF2B5EF4-FFF2-40B4-BE49-F238E27FC236}">
                  <a16:creationId xmlns:a16="http://schemas.microsoft.com/office/drawing/2014/main" id="{40CAED33-63EB-C44D-9BCC-6C44D6275173}"/>
                </a:ext>
              </a:extLst>
            </p:cNvPr>
            <p:cNvSpPr>
              <a:spLocks noChangeArrowheads="1"/>
            </p:cNvSpPr>
            <p:nvPr/>
          </p:nvSpPr>
          <p:spPr bwMode="auto">
            <a:xfrm>
              <a:off x="3114" y="2964"/>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71" name="Line 104">
              <a:extLst>
                <a:ext uri="{FF2B5EF4-FFF2-40B4-BE49-F238E27FC236}">
                  <a16:creationId xmlns:a16="http://schemas.microsoft.com/office/drawing/2014/main" id="{F92E2A4F-917F-AE42-BAE0-112C9AEE7B1E}"/>
                </a:ext>
              </a:extLst>
            </p:cNvPr>
            <p:cNvSpPr>
              <a:spLocks noChangeShapeType="1"/>
            </p:cNvSpPr>
            <p:nvPr/>
          </p:nvSpPr>
          <p:spPr bwMode="auto">
            <a:xfrm>
              <a:off x="3024" y="375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72" name="Oval 105">
              <a:extLst>
                <a:ext uri="{FF2B5EF4-FFF2-40B4-BE49-F238E27FC236}">
                  <a16:creationId xmlns:a16="http://schemas.microsoft.com/office/drawing/2014/main" id="{5D2A70BE-D0D0-C947-81D2-B5C0CC2A96D8}"/>
                </a:ext>
              </a:extLst>
            </p:cNvPr>
            <p:cNvSpPr>
              <a:spLocks noChangeArrowheads="1"/>
            </p:cNvSpPr>
            <p:nvPr/>
          </p:nvSpPr>
          <p:spPr bwMode="auto">
            <a:xfrm>
              <a:off x="3114" y="363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73" name="Line 106">
              <a:extLst>
                <a:ext uri="{FF2B5EF4-FFF2-40B4-BE49-F238E27FC236}">
                  <a16:creationId xmlns:a16="http://schemas.microsoft.com/office/drawing/2014/main" id="{0E623A3C-1505-1C42-8CEB-C038E42BED0D}"/>
                </a:ext>
              </a:extLst>
            </p:cNvPr>
            <p:cNvSpPr>
              <a:spLocks noChangeShapeType="1"/>
            </p:cNvSpPr>
            <p:nvPr/>
          </p:nvSpPr>
          <p:spPr bwMode="auto">
            <a:xfrm>
              <a:off x="2928" y="2748"/>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74" name="Oval 107">
              <a:extLst>
                <a:ext uri="{FF2B5EF4-FFF2-40B4-BE49-F238E27FC236}">
                  <a16:creationId xmlns:a16="http://schemas.microsoft.com/office/drawing/2014/main" id="{FF0969E2-06A7-2740-A047-1E718B9253AA}"/>
                </a:ext>
              </a:extLst>
            </p:cNvPr>
            <p:cNvSpPr>
              <a:spLocks noChangeArrowheads="1"/>
            </p:cNvSpPr>
            <p:nvPr/>
          </p:nvSpPr>
          <p:spPr bwMode="auto">
            <a:xfrm>
              <a:off x="3072" y="2676"/>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75" name="Line 108">
              <a:extLst>
                <a:ext uri="{FF2B5EF4-FFF2-40B4-BE49-F238E27FC236}">
                  <a16:creationId xmlns:a16="http://schemas.microsoft.com/office/drawing/2014/main" id="{128399CC-AFC1-0849-8863-7C89359095CE}"/>
                </a:ext>
              </a:extLst>
            </p:cNvPr>
            <p:cNvSpPr>
              <a:spLocks noChangeShapeType="1"/>
            </p:cNvSpPr>
            <p:nvPr/>
          </p:nvSpPr>
          <p:spPr bwMode="auto">
            <a:xfrm>
              <a:off x="2928" y="3402"/>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76" name="Oval 109">
              <a:extLst>
                <a:ext uri="{FF2B5EF4-FFF2-40B4-BE49-F238E27FC236}">
                  <a16:creationId xmlns:a16="http://schemas.microsoft.com/office/drawing/2014/main" id="{43AE5C83-C67E-3C4D-9C3D-1EE3647DD93B}"/>
                </a:ext>
              </a:extLst>
            </p:cNvPr>
            <p:cNvSpPr>
              <a:spLocks noChangeArrowheads="1"/>
            </p:cNvSpPr>
            <p:nvPr/>
          </p:nvSpPr>
          <p:spPr bwMode="auto">
            <a:xfrm>
              <a:off x="3072" y="3330"/>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77" name="Oval 110">
              <a:extLst>
                <a:ext uri="{FF2B5EF4-FFF2-40B4-BE49-F238E27FC236}">
                  <a16:creationId xmlns:a16="http://schemas.microsoft.com/office/drawing/2014/main" id="{6B2C99D9-7237-C949-B6BA-56442E7ABEB3}"/>
                </a:ext>
              </a:extLst>
            </p:cNvPr>
            <p:cNvSpPr>
              <a:spLocks noChangeArrowheads="1"/>
            </p:cNvSpPr>
            <p:nvPr/>
          </p:nvSpPr>
          <p:spPr bwMode="auto">
            <a:xfrm>
              <a:off x="3408" y="2694"/>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78" name="Oval 111">
              <a:extLst>
                <a:ext uri="{FF2B5EF4-FFF2-40B4-BE49-F238E27FC236}">
                  <a16:creationId xmlns:a16="http://schemas.microsoft.com/office/drawing/2014/main" id="{5ADC6E46-0776-4E4E-AC25-1D6F53459C3E}"/>
                </a:ext>
              </a:extLst>
            </p:cNvPr>
            <p:cNvSpPr>
              <a:spLocks noChangeArrowheads="1"/>
            </p:cNvSpPr>
            <p:nvPr/>
          </p:nvSpPr>
          <p:spPr bwMode="auto">
            <a:xfrm>
              <a:off x="3402" y="3354"/>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79" name="Line 112">
              <a:extLst>
                <a:ext uri="{FF2B5EF4-FFF2-40B4-BE49-F238E27FC236}">
                  <a16:creationId xmlns:a16="http://schemas.microsoft.com/office/drawing/2014/main" id="{4AB32363-9D2E-E241-9AE3-FCE3FCC45606}"/>
                </a:ext>
              </a:extLst>
            </p:cNvPr>
            <p:cNvSpPr>
              <a:spLocks noChangeShapeType="1"/>
            </p:cNvSpPr>
            <p:nvPr/>
          </p:nvSpPr>
          <p:spPr bwMode="auto">
            <a:xfrm>
              <a:off x="3456" y="237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80" name="Oval 113">
              <a:extLst>
                <a:ext uri="{FF2B5EF4-FFF2-40B4-BE49-F238E27FC236}">
                  <a16:creationId xmlns:a16="http://schemas.microsoft.com/office/drawing/2014/main" id="{1CBCBFE3-5E67-C14D-BB7F-DAF60CA4B069}"/>
                </a:ext>
              </a:extLst>
            </p:cNvPr>
            <p:cNvSpPr>
              <a:spLocks noChangeArrowheads="1"/>
            </p:cNvSpPr>
            <p:nvPr/>
          </p:nvSpPr>
          <p:spPr bwMode="auto">
            <a:xfrm>
              <a:off x="3546" y="225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81" name="Line 114">
              <a:extLst>
                <a:ext uri="{FF2B5EF4-FFF2-40B4-BE49-F238E27FC236}">
                  <a16:creationId xmlns:a16="http://schemas.microsoft.com/office/drawing/2014/main" id="{8B998BC9-1378-0C4F-90C8-C8A3094CECBB}"/>
                </a:ext>
              </a:extLst>
            </p:cNvPr>
            <p:cNvSpPr>
              <a:spLocks noChangeShapeType="1"/>
            </p:cNvSpPr>
            <p:nvPr/>
          </p:nvSpPr>
          <p:spPr bwMode="auto">
            <a:xfrm>
              <a:off x="3456" y="3084"/>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82" name="Oval 115">
              <a:extLst>
                <a:ext uri="{FF2B5EF4-FFF2-40B4-BE49-F238E27FC236}">
                  <a16:creationId xmlns:a16="http://schemas.microsoft.com/office/drawing/2014/main" id="{DF31CED8-84EB-2F4E-839F-D299C01060B4}"/>
                </a:ext>
              </a:extLst>
            </p:cNvPr>
            <p:cNvSpPr>
              <a:spLocks noChangeArrowheads="1"/>
            </p:cNvSpPr>
            <p:nvPr/>
          </p:nvSpPr>
          <p:spPr bwMode="auto">
            <a:xfrm>
              <a:off x="3546" y="2964"/>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83" name="Line 116">
              <a:extLst>
                <a:ext uri="{FF2B5EF4-FFF2-40B4-BE49-F238E27FC236}">
                  <a16:creationId xmlns:a16="http://schemas.microsoft.com/office/drawing/2014/main" id="{E3A040F4-8C08-1542-AB26-8732A147288A}"/>
                </a:ext>
              </a:extLst>
            </p:cNvPr>
            <p:cNvSpPr>
              <a:spLocks noChangeShapeType="1"/>
            </p:cNvSpPr>
            <p:nvPr/>
          </p:nvSpPr>
          <p:spPr bwMode="auto">
            <a:xfrm>
              <a:off x="3456" y="375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84" name="Oval 117">
              <a:extLst>
                <a:ext uri="{FF2B5EF4-FFF2-40B4-BE49-F238E27FC236}">
                  <a16:creationId xmlns:a16="http://schemas.microsoft.com/office/drawing/2014/main" id="{EA07C37B-DA89-FF4F-94FB-9BE5D08140AE}"/>
                </a:ext>
              </a:extLst>
            </p:cNvPr>
            <p:cNvSpPr>
              <a:spLocks noChangeArrowheads="1"/>
            </p:cNvSpPr>
            <p:nvPr/>
          </p:nvSpPr>
          <p:spPr bwMode="auto">
            <a:xfrm>
              <a:off x="3546" y="363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85" name="Line 118">
              <a:extLst>
                <a:ext uri="{FF2B5EF4-FFF2-40B4-BE49-F238E27FC236}">
                  <a16:creationId xmlns:a16="http://schemas.microsoft.com/office/drawing/2014/main" id="{1C1670B7-3D82-C746-9820-3C457624DC40}"/>
                </a:ext>
              </a:extLst>
            </p:cNvPr>
            <p:cNvSpPr>
              <a:spLocks noChangeShapeType="1"/>
            </p:cNvSpPr>
            <p:nvPr/>
          </p:nvSpPr>
          <p:spPr bwMode="auto">
            <a:xfrm>
              <a:off x="3504" y="2748"/>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86" name="Oval 119">
              <a:extLst>
                <a:ext uri="{FF2B5EF4-FFF2-40B4-BE49-F238E27FC236}">
                  <a16:creationId xmlns:a16="http://schemas.microsoft.com/office/drawing/2014/main" id="{A55AF285-6B73-0F4B-88CD-3FE119716A7A}"/>
                </a:ext>
              </a:extLst>
            </p:cNvPr>
            <p:cNvSpPr>
              <a:spLocks noChangeArrowheads="1"/>
            </p:cNvSpPr>
            <p:nvPr/>
          </p:nvSpPr>
          <p:spPr bwMode="auto">
            <a:xfrm>
              <a:off x="3648" y="2676"/>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87" name="Line 120">
              <a:extLst>
                <a:ext uri="{FF2B5EF4-FFF2-40B4-BE49-F238E27FC236}">
                  <a16:creationId xmlns:a16="http://schemas.microsoft.com/office/drawing/2014/main" id="{94EB9486-D79F-604E-AE3F-68A550AC4A50}"/>
                </a:ext>
              </a:extLst>
            </p:cNvPr>
            <p:cNvSpPr>
              <a:spLocks noChangeShapeType="1"/>
            </p:cNvSpPr>
            <p:nvPr/>
          </p:nvSpPr>
          <p:spPr bwMode="auto">
            <a:xfrm>
              <a:off x="3504" y="3402"/>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88" name="Oval 121">
              <a:extLst>
                <a:ext uri="{FF2B5EF4-FFF2-40B4-BE49-F238E27FC236}">
                  <a16:creationId xmlns:a16="http://schemas.microsoft.com/office/drawing/2014/main" id="{72A4627E-B8D0-E94E-BABE-00662A6605C5}"/>
                </a:ext>
              </a:extLst>
            </p:cNvPr>
            <p:cNvSpPr>
              <a:spLocks noChangeArrowheads="1"/>
            </p:cNvSpPr>
            <p:nvPr/>
          </p:nvSpPr>
          <p:spPr bwMode="auto">
            <a:xfrm>
              <a:off x="3648" y="3330"/>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89" name="Oval 122">
              <a:extLst>
                <a:ext uri="{FF2B5EF4-FFF2-40B4-BE49-F238E27FC236}">
                  <a16:creationId xmlns:a16="http://schemas.microsoft.com/office/drawing/2014/main" id="{3744AC32-EE0E-6947-98AB-8F5194CE21A4}"/>
                </a:ext>
              </a:extLst>
            </p:cNvPr>
            <p:cNvSpPr>
              <a:spLocks noChangeArrowheads="1"/>
            </p:cNvSpPr>
            <p:nvPr/>
          </p:nvSpPr>
          <p:spPr bwMode="auto">
            <a:xfrm>
              <a:off x="3984" y="2694"/>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90" name="Oval 123">
              <a:extLst>
                <a:ext uri="{FF2B5EF4-FFF2-40B4-BE49-F238E27FC236}">
                  <a16:creationId xmlns:a16="http://schemas.microsoft.com/office/drawing/2014/main" id="{1A9A7B14-B114-9D4F-B00E-6FF7FB1C7B31}"/>
                </a:ext>
              </a:extLst>
            </p:cNvPr>
            <p:cNvSpPr>
              <a:spLocks noChangeArrowheads="1"/>
            </p:cNvSpPr>
            <p:nvPr/>
          </p:nvSpPr>
          <p:spPr bwMode="auto">
            <a:xfrm>
              <a:off x="3978" y="3354"/>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91" name="Line 124">
              <a:extLst>
                <a:ext uri="{FF2B5EF4-FFF2-40B4-BE49-F238E27FC236}">
                  <a16:creationId xmlns:a16="http://schemas.microsoft.com/office/drawing/2014/main" id="{932C0621-BEE6-BC41-8A99-F59B1FCFF393}"/>
                </a:ext>
              </a:extLst>
            </p:cNvPr>
            <p:cNvSpPr>
              <a:spLocks noChangeShapeType="1"/>
            </p:cNvSpPr>
            <p:nvPr/>
          </p:nvSpPr>
          <p:spPr bwMode="auto">
            <a:xfrm>
              <a:off x="4176" y="237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92" name="Oval 125">
              <a:extLst>
                <a:ext uri="{FF2B5EF4-FFF2-40B4-BE49-F238E27FC236}">
                  <a16:creationId xmlns:a16="http://schemas.microsoft.com/office/drawing/2014/main" id="{62E65F4F-008C-6646-A9DE-C33464BFAF26}"/>
                </a:ext>
              </a:extLst>
            </p:cNvPr>
            <p:cNvSpPr>
              <a:spLocks noChangeArrowheads="1"/>
            </p:cNvSpPr>
            <p:nvPr/>
          </p:nvSpPr>
          <p:spPr bwMode="auto">
            <a:xfrm>
              <a:off x="4266" y="225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93" name="Line 126">
              <a:extLst>
                <a:ext uri="{FF2B5EF4-FFF2-40B4-BE49-F238E27FC236}">
                  <a16:creationId xmlns:a16="http://schemas.microsoft.com/office/drawing/2014/main" id="{AA474CDA-BFFD-5F40-B524-28C61017343E}"/>
                </a:ext>
              </a:extLst>
            </p:cNvPr>
            <p:cNvSpPr>
              <a:spLocks noChangeShapeType="1"/>
            </p:cNvSpPr>
            <p:nvPr/>
          </p:nvSpPr>
          <p:spPr bwMode="auto">
            <a:xfrm>
              <a:off x="4176" y="3084"/>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94" name="Oval 127">
              <a:extLst>
                <a:ext uri="{FF2B5EF4-FFF2-40B4-BE49-F238E27FC236}">
                  <a16:creationId xmlns:a16="http://schemas.microsoft.com/office/drawing/2014/main" id="{97B66D5C-FF15-7B43-A7F4-C2451DF75C3C}"/>
                </a:ext>
              </a:extLst>
            </p:cNvPr>
            <p:cNvSpPr>
              <a:spLocks noChangeArrowheads="1"/>
            </p:cNvSpPr>
            <p:nvPr/>
          </p:nvSpPr>
          <p:spPr bwMode="auto">
            <a:xfrm>
              <a:off x="4266" y="2964"/>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95" name="Line 128">
              <a:extLst>
                <a:ext uri="{FF2B5EF4-FFF2-40B4-BE49-F238E27FC236}">
                  <a16:creationId xmlns:a16="http://schemas.microsoft.com/office/drawing/2014/main" id="{FDBBC42F-740A-FC47-84B4-DCC03AC462F0}"/>
                </a:ext>
              </a:extLst>
            </p:cNvPr>
            <p:cNvSpPr>
              <a:spLocks noChangeShapeType="1"/>
            </p:cNvSpPr>
            <p:nvPr/>
          </p:nvSpPr>
          <p:spPr bwMode="auto">
            <a:xfrm>
              <a:off x="4176" y="375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96" name="Oval 129">
              <a:extLst>
                <a:ext uri="{FF2B5EF4-FFF2-40B4-BE49-F238E27FC236}">
                  <a16:creationId xmlns:a16="http://schemas.microsoft.com/office/drawing/2014/main" id="{4CB391A8-44E1-2C48-834A-6A7E4C53190F}"/>
                </a:ext>
              </a:extLst>
            </p:cNvPr>
            <p:cNvSpPr>
              <a:spLocks noChangeArrowheads="1"/>
            </p:cNvSpPr>
            <p:nvPr/>
          </p:nvSpPr>
          <p:spPr bwMode="auto">
            <a:xfrm>
              <a:off x="4266" y="363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97" name="Line 130">
              <a:extLst>
                <a:ext uri="{FF2B5EF4-FFF2-40B4-BE49-F238E27FC236}">
                  <a16:creationId xmlns:a16="http://schemas.microsoft.com/office/drawing/2014/main" id="{BE1D3ACF-9EDE-5140-A4FF-9D394F610952}"/>
                </a:ext>
              </a:extLst>
            </p:cNvPr>
            <p:cNvSpPr>
              <a:spLocks noChangeShapeType="1"/>
            </p:cNvSpPr>
            <p:nvPr/>
          </p:nvSpPr>
          <p:spPr bwMode="auto">
            <a:xfrm>
              <a:off x="4080" y="2748"/>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98" name="Oval 131">
              <a:extLst>
                <a:ext uri="{FF2B5EF4-FFF2-40B4-BE49-F238E27FC236}">
                  <a16:creationId xmlns:a16="http://schemas.microsoft.com/office/drawing/2014/main" id="{A56D06FE-EB81-E146-86C0-21BD83A00E57}"/>
                </a:ext>
              </a:extLst>
            </p:cNvPr>
            <p:cNvSpPr>
              <a:spLocks noChangeArrowheads="1"/>
            </p:cNvSpPr>
            <p:nvPr/>
          </p:nvSpPr>
          <p:spPr bwMode="auto">
            <a:xfrm>
              <a:off x="4224" y="2676"/>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99" name="Line 132">
              <a:extLst>
                <a:ext uri="{FF2B5EF4-FFF2-40B4-BE49-F238E27FC236}">
                  <a16:creationId xmlns:a16="http://schemas.microsoft.com/office/drawing/2014/main" id="{A9223E36-BA07-A84F-8034-967AE77DF647}"/>
                </a:ext>
              </a:extLst>
            </p:cNvPr>
            <p:cNvSpPr>
              <a:spLocks noChangeShapeType="1"/>
            </p:cNvSpPr>
            <p:nvPr/>
          </p:nvSpPr>
          <p:spPr bwMode="auto">
            <a:xfrm>
              <a:off x="4080" y="3402"/>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700" name="Oval 133">
              <a:extLst>
                <a:ext uri="{FF2B5EF4-FFF2-40B4-BE49-F238E27FC236}">
                  <a16:creationId xmlns:a16="http://schemas.microsoft.com/office/drawing/2014/main" id="{45EC1F52-FDDC-0144-AA1E-831FEC6CB41C}"/>
                </a:ext>
              </a:extLst>
            </p:cNvPr>
            <p:cNvSpPr>
              <a:spLocks noChangeArrowheads="1"/>
            </p:cNvSpPr>
            <p:nvPr/>
          </p:nvSpPr>
          <p:spPr bwMode="auto">
            <a:xfrm>
              <a:off x="4224" y="3330"/>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701" name="Oval 134">
              <a:extLst>
                <a:ext uri="{FF2B5EF4-FFF2-40B4-BE49-F238E27FC236}">
                  <a16:creationId xmlns:a16="http://schemas.microsoft.com/office/drawing/2014/main" id="{03509230-20BC-D048-94D1-6AB3BD0CD3B3}"/>
                </a:ext>
              </a:extLst>
            </p:cNvPr>
            <p:cNvSpPr>
              <a:spLocks noChangeArrowheads="1"/>
            </p:cNvSpPr>
            <p:nvPr/>
          </p:nvSpPr>
          <p:spPr bwMode="auto">
            <a:xfrm>
              <a:off x="4560" y="2694"/>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702" name="Oval 135">
              <a:extLst>
                <a:ext uri="{FF2B5EF4-FFF2-40B4-BE49-F238E27FC236}">
                  <a16:creationId xmlns:a16="http://schemas.microsoft.com/office/drawing/2014/main" id="{DB3EA8C7-06AF-D04E-A41D-8EA232681560}"/>
                </a:ext>
              </a:extLst>
            </p:cNvPr>
            <p:cNvSpPr>
              <a:spLocks noChangeArrowheads="1"/>
            </p:cNvSpPr>
            <p:nvPr/>
          </p:nvSpPr>
          <p:spPr bwMode="auto">
            <a:xfrm>
              <a:off x="4554" y="3354"/>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703" name="Line 136">
              <a:extLst>
                <a:ext uri="{FF2B5EF4-FFF2-40B4-BE49-F238E27FC236}">
                  <a16:creationId xmlns:a16="http://schemas.microsoft.com/office/drawing/2014/main" id="{2AACEF12-F9F0-CA44-A068-51DECC22AA22}"/>
                </a:ext>
              </a:extLst>
            </p:cNvPr>
            <p:cNvSpPr>
              <a:spLocks noChangeShapeType="1"/>
            </p:cNvSpPr>
            <p:nvPr/>
          </p:nvSpPr>
          <p:spPr bwMode="auto">
            <a:xfrm>
              <a:off x="4608" y="237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704" name="Oval 137">
              <a:extLst>
                <a:ext uri="{FF2B5EF4-FFF2-40B4-BE49-F238E27FC236}">
                  <a16:creationId xmlns:a16="http://schemas.microsoft.com/office/drawing/2014/main" id="{52488F47-668A-CB46-BF57-6754A377568E}"/>
                </a:ext>
              </a:extLst>
            </p:cNvPr>
            <p:cNvSpPr>
              <a:spLocks noChangeArrowheads="1"/>
            </p:cNvSpPr>
            <p:nvPr/>
          </p:nvSpPr>
          <p:spPr bwMode="auto">
            <a:xfrm>
              <a:off x="4698" y="225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705" name="Line 138">
              <a:extLst>
                <a:ext uri="{FF2B5EF4-FFF2-40B4-BE49-F238E27FC236}">
                  <a16:creationId xmlns:a16="http://schemas.microsoft.com/office/drawing/2014/main" id="{F89395C6-FD30-8A47-8439-B120178B4CED}"/>
                </a:ext>
              </a:extLst>
            </p:cNvPr>
            <p:cNvSpPr>
              <a:spLocks noChangeShapeType="1"/>
            </p:cNvSpPr>
            <p:nvPr/>
          </p:nvSpPr>
          <p:spPr bwMode="auto">
            <a:xfrm>
              <a:off x="4608" y="3084"/>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706" name="Oval 139">
              <a:extLst>
                <a:ext uri="{FF2B5EF4-FFF2-40B4-BE49-F238E27FC236}">
                  <a16:creationId xmlns:a16="http://schemas.microsoft.com/office/drawing/2014/main" id="{D5180E8B-3E9D-3E47-9E6D-C471088FB560}"/>
                </a:ext>
              </a:extLst>
            </p:cNvPr>
            <p:cNvSpPr>
              <a:spLocks noChangeArrowheads="1"/>
            </p:cNvSpPr>
            <p:nvPr/>
          </p:nvSpPr>
          <p:spPr bwMode="auto">
            <a:xfrm>
              <a:off x="4698" y="2964"/>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707" name="Line 140">
              <a:extLst>
                <a:ext uri="{FF2B5EF4-FFF2-40B4-BE49-F238E27FC236}">
                  <a16:creationId xmlns:a16="http://schemas.microsoft.com/office/drawing/2014/main" id="{E6300368-2F1E-854A-989D-2A7A715BBB33}"/>
                </a:ext>
              </a:extLst>
            </p:cNvPr>
            <p:cNvSpPr>
              <a:spLocks noChangeShapeType="1"/>
            </p:cNvSpPr>
            <p:nvPr/>
          </p:nvSpPr>
          <p:spPr bwMode="auto">
            <a:xfrm>
              <a:off x="4608" y="3756"/>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708" name="Oval 141">
              <a:extLst>
                <a:ext uri="{FF2B5EF4-FFF2-40B4-BE49-F238E27FC236}">
                  <a16:creationId xmlns:a16="http://schemas.microsoft.com/office/drawing/2014/main" id="{E95EB0CD-78E5-7B4A-AB22-A9B23212AF2C}"/>
                </a:ext>
              </a:extLst>
            </p:cNvPr>
            <p:cNvSpPr>
              <a:spLocks noChangeArrowheads="1"/>
            </p:cNvSpPr>
            <p:nvPr/>
          </p:nvSpPr>
          <p:spPr bwMode="auto">
            <a:xfrm>
              <a:off x="4698" y="363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709" name="Line 142">
              <a:extLst>
                <a:ext uri="{FF2B5EF4-FFF2-40B4-BE49-F238E27FC236}">
                  <a16:creationId xmlns:a16="http://schemas.microsoft.com/office/drawing/2014/main" id="{BD95DA10-9A38-4341-8605-71C35B969860}"/>
                </a:ext>
              </a:extLst>
            </p:cNvPr>
            <p:cNvSpPr>
              <a:spLocks noChangeShapeType="1"/>
            </p:cNvSpPr>
            <p:nvPr/>
          </p:nvSpPr>
          <p:spPr bwMode="auto">
            <a:xfrm>
              <a:off x="4656" y="2748"/>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710" name="Oval 143">
              <a:extLst>
                <a:ext uri="{FF2B5EF4-FFF2-40B4-BE49-F238E27FC236}">
                  <a16:creationId xmlns:a16="http://schemas.microsoft.com/office/drawing/2014/main" id="{73718B65-4FBD-5A41-BC97-273DD95D490B}"/>
                </a:ext>
              </a:extLst>
            </p:cNvPr>
            <p:cNvSpPr>
              <a:spLocks noChangeArrowheads="1"/>
            </p:cNvSpPr>
            <p:nvPr/>
          </p:nvSpPr>
          <p:spPr bwMode="auto">
            <a:xfrm>
              <a:off x="4800" y="2676"/>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711" name="Line 144">
              <a:extLst>
                <a:ext uri="{FF2B5EF4-FFF2-40B4-BE49-F238E27FC236}">
                  <a16:creationId xmlns:a16="http://schemas.microsoft.com/office/drawing/2014/main" id="{7668B093-DACA-0044-833E-ECA4B0374D5B}"/>
                </a:ext>
              </a:extLst>
            </p:cNvPr>
            <p:cNvSpPr>
              <a:spLocks noChangeShapeType="1"/>
            </p:cNvSpPr>
            <p:nvPr/>
          </p:nvSpPr>
          <p:spPr bwMode="auto">
            <a:xfrm>
              <a:off x="4656" y="3402"/>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712" name="Oval 145">
              <a:extLst>
                <a:ext uri="{FF2B5EF4-FFF2-40B4-BE49-F238E27FC236}">
                  <a16:creationId xmlns:a16="http://schemas.microsoft.com/office/drawing/2014/main" id="{27B78923-C3B3-E14F-89B3-F669B5368AFC}"/>
                </a:ext>
              </a:extLst>
            </p:cNvPr>
            <p:cNvSpPr>
              <a:spLocks noChangeArrowheads="1"/>
            </p:cNvSpPr>
            <p:nvPr/>
          </p:nvSpPr>
          <p:spPr bwMode="auto">
            <a:xfrm>
              <a:off x="4800" y="3330"/>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66563" name="Group 154">
            <a:extLst>
              <a:ext uri="{FF2B5EF4-FFF2-40B4-BE49-F238E27FC236}">
                <a16:creationId xmlns:a16="http://schemas.microsoft.com/office/drawing/2014/main" id="{9A276499-D304-3243-B4FF-C95FF1736C88}"/>
              </a:ext>
            </a:extLst>
          </p:cNvPr>
          <p:cNvGrpSpPr>
            <a:grpSpLocks/>
          </p:cNvGrpSpPr>
          <p:nvPr/>
        </p:nvGrpSpPr>
        <p:grpSpPr bwMode="auto">
          <a:xfrm>
            <a:off x="2370138" y="1123950"/>
            <a:ext cx="3124200" cy="2317750"/>
            <a:chOff x="240" y="1725"/>
            <a:chExt cx="1968" cy="1460"/>
          </a:xfrm>
        </p:grpSpPr>
        <p:pic>
          <p:nvPicPr>
            <p:cNvPr id="66658" name="Picture 8">
              <a:extLst>
                <a:ext uri="{FF2B5EF4-FFF2-40B4-BE49-F238E27FC236}">
                  <a16:creationId xmlns:a16="http://schemas.microsoft.com/office/drawing/2014/main" id="{C73C351B-DC35-AF41-8B2E-9C0561026C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1725"/>
              <a:ext cx="1968" cy="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659" name="Rectangle 146">
              <a:extLst>
                <a:ext uri="{FF2B5EF4-FFF2-40B4-BE49-F238E27FC236}">
                  <a16:creationId xmlns:a16="http://schemas.microsoft.com/office/drawing/2014/main" id="{8843EE3D-F8C4-3A43-85C7-494B47EFF7F5}"/>
                </a:ext>
              </a:extLst>
            </p:cNvPr>
            <p:cNvSpPr>
              <a:spLocks noChangeArrowheads="1"/>
            </p:cNvSpPr>
            <p:nvPr/>
          </p:nvSpPr>
          <p:spPr bwMode="auto">
            <a:xfrm>
              <a:off x="1200" y="1872"/>
              <a:ext cx="48" cy="48"/>
            </a:xfrm>
            <a:prstGeom prst="rec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60" name="Rectangle 147">
              <a:extLst>
                <a:ext uri="{FF2B5EF4-FFF2-40B4-BE49-F238E27FC236}">
                  <a16:creationId xmlns:a16="http://schemas.microsoft.com/office/drawing/2014/main" id="{F74F914F-7401-0940-AE9A-D61432349C12}"/>
                </a:ext>
              </a:extLst>
            </p:cNvPr>
            <p:cNvSpPr>
              <a:spLocks noChangeArrowheads="1"/>
            </p:cNvSpPr>
            <p:nvPr/>
          </p:nvSpPr>
          <p:spPr bwMode="auto">
            <a:xfrm>
              <a:off x="1470" y="1788"/>
              <a:ext cx="48" cy="48"/>
            </a:xfrm>
            <a:prstGeom prst="rec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61" name="Rectangle 148">
              <a:extLst>
                <a:ext uri="{FF2B5EF4-FFF2-40B4-BE49-F238E27FC236}">
                  <a16:creationId xmlns:a16="http://schemas.microsoft.com/office/drawing/2014/main" id="{893B5927-4258-9E4B-8CEE-3A6DD54BCA2A}"/>
                </a:ext>
              </a:extLst>
            </p:cNvPr>
            <p:cNvSpPr>
              <a:spLocks noChangeArrowheads="1"/>
            </p:cNvSpPr>
            <p:nvPr/>
          </p:nvSpPr>
          <p:spPr bwMode="auto">
            <a:xfrm>
              <a:off x="2016" y="1950"/>
              <a:ext cx="48" cy="48"/>
            </a:xfrm>
            <a:prstGeom prst="rec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62" name="Rectangle 152">
              <a:extLst>
                <a:ext uri="{FF2B5EF4-FFF2-40B4-BE49-F238E27FC236}">
                  <a16:creationId xmlns:a16="http://schemas.microsoft.com/office/drawing/2014/main" id="{B8CB41CD-1C7F-0947-8A8C-B8CE3FE7723C}"/>
                </a:ext>
              </a:extLst>
            </p:cNvPr>
            <p:cNvSpPr>
              <a:spLocks noChangeArrowheads="1"/>
            </p:cNvSpPr>
            <p:nvPr/>
          </p:nvSpPr>
          <p:spPr bwMode="auto">
            <a:xfrm>
              <a:off x="1434" y="2460"/>
              <a:ext cx="48" cy="48"/>
            </a:xfrm>
            <a:prstGeom prst="rect">
              <a:avLst/>
            </a:prstGeom>
            <a:solidFill>
              <a:schemeClr val="accent2"/>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66564" name="Group 155">
            <a:extLst>
              <a:ext uri="{FF2B5EF4-FFF2-40B4-BE49-F238E27FC236}">
                <a16:creationId xmlns:a16="http://schemas.microsoft.com/office/drawing/2014/main" id="{6998089B-8675-A844-ADB3-AC4653B6D31F}"/>
              </a:ext>
            </a:extLst>
          </p:cNvPr>
          <p:cNvGrpSpPr>
            <a:grpSpLocks/>
          </p:cNvGrpSpPr>
          <p:nvPr/>
        </p:nvGrpSpPr>
        <p:grpSpPr bwMode="auto">
          <a:xfrm>
            <a:off x="2133600" y="3619500"/>
            <a:ext cx="3505200" cy="2724150"/>
            <a:chOff x="2928" y="480"/>
            <a:chExt cx="2208" cy="1716"/>
          </a:xfrm>
        </p:grpSpPr>
        <p:grpSp>
          <p:nvGrpSpPr>
            <p:cNvPr id="66567" name="Group 9">
              <a:extLst>
                <a:ext uri="{FF2B5EF4-FFF2-40B4-BE49-F238E27FC236}">
                  <a16:creationId xmlns:a16="http://schemas.microsoft.com/office/drawing/2014/main" id="{26738D1B-0082-3D44-A6E2-A04B858EDFF7}"/>
                </a:ext>
              </a:extLst>
            </p:cNvPr>
            <p:cNvGrpSpPr>
              <a:grpSpLocks/>
            </p:cNvGrpSpPr>
            <p:nvPr/>
          </p:nvGrpSpPr>
          <p:grpSpPr bwMode="auto">
            <a:xfrm>
              <a:off x="2934" y="480"/>
              <a:ext cx="384" cy="336"/>
              <a:chOff x="2454" y="1104"/>
              <a:chExt cx="384" cy="336"/>
            </a:xfrm>
          </p:grpSpPr>
          <p:sp>
            <p:nvSpPr>
              <p:cNvPr id="66656" name="Line 10">
                <a:extLst>
                  <a:ext uri="{FF2B5EF4-FFF2-40B4-BE49-F238E27FC236}">
                    <a16:creationId xmlns:a16="http://schemas.microsoft.com/office/drawing/2014/main" id="{7F4FF04B-326C-2342-BCD7-44F3464D2BEC}"/>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57" name="Line 11">
                <a:extLst>
                  <a:ext uri="{FF2B5EF4-FFF2-40B4-BE49-F238E27FC236}">
                    <a16:creationId xmlns:a16="http://schemas.microsoft.com/office/drawing/2014/main" id="{4C83533C-B1A2-3F43-A727-C0EBDAC8BD61}"/>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68" name="Oval 12">
              <a:extLst>
                <a:ext uri="{FF2B5EF4-FFF2-40B4-BE49-F238E27FC236}">
                  <a16:creationId xmlns:a16="http://schemas.microsoft.com/office/drawing/2014/main" id="{82FCE9C4-22F3-0E44-9B10-4CAF6994FB31}"/>
                </a:ext>
              </a:extLst>
            </p:cNvPr>
            <p:cNvSpPr>
              <a:spLocks noChangeArrowheads="1"/>
            </p:cNvSpPr>
            <p:nvPr/>
          </p:nvSpPr>
          <p:spPr bwMode="auto">
            <a:xfrm>
              <a:off x="3024" y="528"/>
              <a:ext cx="240" cy="240"/>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69" name="Group 13">
              <a:extLst>
                <a:ext uri="{FF2B5EF4-FFF2-40B4-BE49-F238E27FC236}">
                  <a16:creationId xmlns:a16="http://schemas.microsoft.com/office/drawing/2014/main" id="{68640633-3B6A-0C47-9F2A-9F22AB0D1DF5}"/>
                </a:ext>
              </a:extLst>
            </p:cNvPr>
            <p:cNvGrpSpPr>
              <a:grpSpLocks/>
            </p:cNvGrpSpPr>
            <p:nvPr/>
          </p:nvGrpSpPr>
          <p:grpSpPr bwMode="auto">
            <a:xfrm>
              <a:off x="2934" y="1188"/>
              <a:ext cx="384" cy="336"/>
              <a:chOff x="2454" y="1104"/>
              <a:chExt cx="384" cy="336"/>
            </a:xfrm>
          </p:grpSpPr>
          <p:sp>
            <p:nvSpPr>
              <p:cNvPr id="66654" name="Line 14">
                <a:extLst>
                  <a:ext uri="{FF2B5EF4-FFF2-40B4-BE49-F238E27FC236}">
                    <a16:creationId xmlns:a16="http://schemas.microsoft.com/office/drawing/2014/main" id="{C2FD493B-4009-6846-9B67-312B10449C6F}"/>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55" name="Line 15">
                <a:extLst>
                  <a:ext uri="{FF2B5EF4-FFF2-40B4-BE49-F238E27FC236}">
                    <a16:creationId xmlns:a16="http://schemas.microsoft.com/office/drawing/2014/main" id="{6E9EF630-7186-5C43-99CC-D6FFC1804980}"/>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70" name="Oval 16">
              <a:extLst>
                <a:ext uri="{FF2B5EF4-FFF2-40B4-BE49-F238E27FC236}">
                  <a16:creationId xmlns:a16="http://schemas.microsoft.com/office/drawing/2014/main" id="{13E83034-26AF-C34D-8233-0B0EE414ACEB}"/>
                </a:ext>
              </a:extLst>
            </p:cNvPr>
            <p:cNvSpPr>
              <a:spLocks noChangeArrowheads="1"/>
            </p:cNvSpPr>
            <p:nvPr/>
          </p:nvSpPr>
          <p:spPr bwMode="auto">
            <a:xfrm>
              <a:off x="3024" y="1236"/>
              <a:ext cx="240" cy="240"/>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71" name="Group 17">
              <a:extLst>
                <a:ext uri="{FF2B5EF4-FFF2-40B4-BE49-F238E27FC236}">
                  <a16:creationId xmlns:a16="http://schemas.microsoft.com/office/drawing/2014/main" id="{4170B64A-2933-264D-98D2-1D6BDA93D982}"/>
                </a:ext>
              </a:extLst>
            </p:cNvPr>
            <p:cNvGrpSpPr>
              <a:grpSpLocks/>
            </p:cNvGrpSpPr>
            <p:nvPr/>
          </p:nvGrpSpPr>
          <p:grpSpPr bwMode="auto">
            <a:xfrm>
              <a:off x="2934" y="1860"/>
              <a:ext cx="384" cy="336"/>
              <a:chOff x="2454" y="1104"/>
              <a:chExt cx="384" cy="336"/>
            </a:xfrm>
          </p:grpSpPr>
          <p:sp>
            <p:nvSpPr>
              <p:cNvPr id="66652" name="Line 18">
                <a:extLst>
                  <a:ext uri="{FF2B5EF4-FFF2-40B4-BE49-F238E27FC236}">
                    <a16:creationId xmlns:a16="http://schemas.microsoft.com/office/drawing/2014/main" id="{C9303BA5-1433-8348-8061-EA7326252413}"/>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53" name="Line 19">
                <a:extLst>
                  <a:ext uri="{FF2B5EF4-FFF2-40B4-BE49-F238E27FC236}">
                    <a16:creationId xmlns:a16="http://schemas.microsoft.com/office/drawing/2014/main" id="{500C68A1-C4D9-1F43-911F-B9C4D47905D2}"/>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72" name="Oval 20">
              <a:extLst>
                <a:ext uri="{FF2B5EF4-FFF2-40B4-BE49-F238E27FC236}">
                  <a16:creationId xmlns:a16="http://schemas.microsoft.com/office/drawing/2014/main" id="{1A0FCCE9-C172-EE41-81B2-87B2501C102C}"/>
                </a:ext>
              </a:extLst>
            </p:cNvPr>
            <p:cNvSpPr>
              <a:spLocks noChangeArrowheads="1"/>
            </p:cNvSpPr>
            <p:nvPr/>
          </p:nvSpPr>
          <p:spPr bwMode="auto">
            <a:xfrm>
              <a:off x="3024" y="1908"/>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73" name="Group 21">
              <a:extLst>
                <a:ext uri="{FF2B5EF4-FFF2-40B4-BE49-F238E27FC236}">
                  <a16:creationId xmlns:a16="http://schemas.microsoft.com/office/drawing/2014/main" id="{5611F3CF-89CD-FB4D-8A4D-E0405CA54F07}"/>
                </a:ext>
              </a:extLst>
            </p:cNvPr>
            <p:cNvGrpSpPr>
              <a:grpSpLocks/>
            </p:cNvGrpSpPr>
            <p:nvPr/>
          </p:nvGrpSpPr>
          <p:grpSpPr bwMode="auto">
            <a:xfrm>
              <a:off x="2928" y="822"/>
              <a:ext cx="480" cy="384"/>
              <a:chOff x="2448" y="3138"/>
              <a:chExt cx="480" cy="384"/>
            </a:xfrm>
          </p:grpSpPr>
          <p:sp>
            <p:nvSpPr>
              <p:cNvPr id="66650" name="Line 22">
                <a:extLst>
                  <a:ext uri="{FF2B5EF4-FFF2-40B4-BE49-F238E27FC236}">
                    <a16:creationId xmlns:a16="http://schemas.microsoft.com/office/drawing/2014/main" id="{F3F58847-7650-8547-BC1F-8D54E785F974}"/>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51" name="Line 23">
                <a:extLst>
                  <a:ext uri="{FF2B5EF4-FFF2-40B4-BE49-F238E27FC236}">
                    <a16:creationId xmlns:a16="http://schemas.microsoft.com/office/drawing/2014/main" id="{2AFADBDB-9FC9-8F42-9191-E879D3BC4B7F}"/>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74" name="Oval 24">
              <a:extLst>
                <a:ext uri="{FF2B5EF4-FFF2-40B4-BE49-F238E27FC236}">
                  <a16:creationId xmlns:a16="http://schemas.microsoft.com/office/drawing/2014/main" id="{A8B86D09-96F3-D441-A427-F69BE37CB1D0}"/>
                </a:ext>
              </a:extLst>
            </p:cNvPr>
            <p:cNvSpPr>
              <a:spLocks noChangeArrowheads="1"/>
            </p:cNvSpPr>
            <p:nvPr/>
          </p:nvSpPr>
          <p:spPr bwMode="auto">
            <a:xfrm>
              <a:off x="3072" y="948"/>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75" name="Group 25">
              <a:extLst>
                <a:ext uri="{FF2B5EF4-FFF2-40B4-BE49-F238E27FC236}">
                  <a16:creationId xmlns:a16="http://schemas.microsoft.com/office/drawing/2014/main" id="{93431853-BD38-194D-9678-3A5775D9D616}"/>
                </a:ext>
              </a:extLst>
            </p:cNvPr>
            <p:cNvGrpSpPr>
              <a:grpSpLocks/>
            </p:cNvGrpSpPr>
            <p:nvPr/>
          </p:nvGrpSpPr>
          <p:grpSpPr bwMode="auto">
            <a:xfrm>
              <a:off x="2928" y="1476"/>
              <a:ext cx="480" cy="384"/>
              <a:chOff x="2448" y="3138"/>
              <a:chExt cx="480" cy="384"/>
            </a:xfrm>
          </p:grpSpPr>
          <p:grpSp>
            <p:nvGrpSpPr>
              <p:cNvPr id="66646" name="Group 26">
                <a:extLst>
                  <a:ext uri="{FF2B5EF4-FFF2-40B4-BE49-F238E27FC236}">
                    <a16:creationId xmlns:a16="http://schemas.microsoft.com/office/drawing/2014/main" id="{C9840603-9307-6043-9C0A-69ED44288B7D}"/>
                  </a:ext>
                </a:extLst>
              </p:cNvPr>
              <p:cNvGrpSpPr>
                <a:grpSpLocks/>
              </p:cNvGrpSpPr>
              <p:nvPr/>
            </p:nvGrpSpPr>
            <p:grpSpPr bwMode="auto">
              <a:xfrm>
                <a:off x="2448" y="3138"/>
                <a:ext cx="480" cy="384"/>
                <a:chOff x="2448" y="3138"/>
                <a:chExt cx="480" cy="384"/>
              </a:xfrm>
            </p:grpSpPr>
            <p:sp>
              <p:nvSpPr>
                <p:cNvPr id="66648" name="Line 27">
                  <a:extLst>
                    <a:ext uri="{FF2B5EF4-FFF2-40B4-BE49-F238E27FC236}">
                      <a16:creationId xmlns:a16="http://schemas.microsoft.com/office/drawing/2014/main" id="{26832884-4907-C64B-84B8-93BE4A6175F4}"/>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49" name="Line 28">
                  <a:extLst>
                    <a:ext uri="{FF2B5EF4-FFF2-40B4-BE49-F238E27FC236}">
                      <a16:creationId xmlns:a16="http://schemas.microsoft.com/office/drawing/2014/main" id="{CFFCF74D-EAD3-564A-8F2F-97F97741E89B}"/>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47" name="Oval 29">
                <a:extLst>
                  <a:ext uri="{FF2B5EF4-FFF2-40B4-BE49-F238E27FC236}">
                    <a16:creationId xmlns:a16="http://schemas.microsoft.com/office/drawing/2014/main" id="{9E548510-B26D-BB4F-BC3B-50452AD58336}"/>
                  </a:ext>
                </a:extLst>
              </p:cNvPr>
              <p:cNvSpPr>
                <a:spLocks noChangeArrowheads="1"/>
              </p:cNvSpPr>
              <p:nvPr/>
            </p:nvSpPr>
            <p:spPr bwMode="auto">
              <a:xfrm>
                <a:off x="2592" y="3264"/>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66576" name="Oval 30">
              <a:extLst>
                <a:ext uri="{FF2B5EF4-FFF2-40B4-BE49-F238E27FC236}">
                  <a16:creationId xmlns:a16="http://schemas.microsoft.com/office/drawing/2014/main" id="{40C66F31-B2B3-AF4E-8CD5-AF7A2343FC73}"/>
                </a:ext>
              </a:extLst>
            </p:cNvPr>
            <p:cNvSpPr>
              <a:spLocks noChangeArrowheads="1"/>
            </p:cNvSpPr>
            <p:nvPr/>
          </p:nvSpPr>
          <p:spPr bwMode="auto">
            <a:xfrm>
              <a:off x="3408" y="966"/>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577" name="Oval 31">
              <a:extLst>
                <a:ext uri="{FF2B5EF4-FFF2-40B4-BE49-F238E27FC236}">
                  <a16:creationId xmlns:a16="http://schemas.microsoft.com/office/drawing/2014/main" id="{5D935E88-C92B-3542-B9FA-F1E1D90FDF2E}"/>
                </a:ext>
              </a:extLst>
            </p:cNvPr>
            <p:cNvSpPr>
              <a:spLocks noChangeArrowheads="1"/>
            </p:cNvSpPr>
            <p:nvPr/>
          </p:nvSpPr>
          <p:spPr bwMode="auto">
            <a:xfrm>
              <a:off x="3402" y="1626"/>
              <a:ext cx="96" cy="96"/>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78" name="Group 32">
              <a:extLst>
                <a:ext uri="{FF2B5EF4-FFF2-40B4-BE49-F238E27FC236}">
                  <a16:creationId xmlns:a16="http://schemas.microsoft.com/office/drawing/2014/main" id="{EDA685E3-D87F-BB41-AA8E-77A242FE3426}"/>
                </a:ext>
              </a:extLst>
            </p:cNvPr>
            <p:cNvGrpSpPr>
              <a:grpSpLocks/>
            </p:cNvGrpSpPr>
            <p:nvPr/>
          </p:nvGrpSpPr>
          <p:grpSpPr bwMode="auto">
            <a:xfrm>
              <a:off x="3504" y="480"/>
              <a:ext cx="576" cy="1716"/>
              <a:chOff x="3024" y="1212"/>
              <a:chExt cx="576" cy="1716"/>
            </a:xfrm>
          </p:grpSpPr>
          <p:grpSp>
            <p:nvGrpSpPr>
              <p:cNvPr id="66623" name="Group 33">
                <a:extLst>
                  <a:ext uri="{FF2B5EF4-FFF2-40B4-BE49-F238E27FC236}">
                    <a16:creationId xmlns:a16="http://schemas.microsoft.com/office/drawing/2014/main" id="{6E160FD6-1E6F-B242-8D06-726B5CD2ECAC}"/>
                  </a:ext>
                </a:extLst>
              </p:cNvPr>
              <p:cNvGrpSpPr>
                <a:grpSpLocks/>
              </p:cNvGrpSpPr>
              <p:nvPr/>
            </p:nvGrpSpPr>
            <p:grpSpPr bwMode="auto">
              <a:xfrm>
                <a:off x="3030" y="1212"/>
                <a:ext cx="384" cy="336"/>
                <a:chOff x="2454" y="1104"/>
                <a:chExt cx="384" cy="336"/>
              </a:xfrm>
            </p:grpSpPr>
            <p:sp>
              <p:nvSpPr>
                <p:cNvPr id="66644" name="Line 34">
                  <a:extLst>
                    <a:ext uri="{FF2B5EF4-FFF2-40B4-BE49-F238E27FC236}">
                      <a16:creationId xmlns:a16="http://schemas.microsoft.com/office/drawing/2014/main" id="{4F64E637-C7C9-C74F-B092-33243893C1DC}"/>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45" name="Line 35">
                  <a:extLst>
                    <a:ext uri="{FF2B5EF4-FFF2-40B4-BE49-F238E27FC236}">
                      <a16:creationId xmlns:a16="http://schemas.microsoft.com/office/drawing/2014/main" id="{3B1B4CE7-6B41-E34A-A2A3-62B494F8CA6D}"/>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24" name="Oval 36">
                <a:extLst>
                  <a:ext uri="{FF2B5EF4-FFF2-40B4-BE49-F238E27FC236}">
                    <a16:creationId xmlns:a16="http://schemas.microsoft.com/office/drawing/2014/main" id="{FE17359B-5501-DC45-AA72-512F24B65E99}"/>
                  </a:ext>
                </a:extLst>
              </p:cNvPr>
              <p:cNvSpPr>
                <a:spLocks noChangeArrowheads="1"/>
              </p:cNvSpPr>
              <p:nvPr/>
            </p:nvSpPr>
            <p:spPr bwMode="auto">
              <a:xfrm>
                <a:off x="3120" y="1260"/>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625" name="Group 37">
                <a:extLst>
                  <a:ext uri="{FF2B5EF4-FFF2-40B4-BE49-F238E27FC236}">
                    <a16:creationId xmlns:a16="http://schemas.microsoft.com/office/drawing/2014/main" id="{17564E75-4B9D-0641-976A-994AC54BBAB1}"/>
                  </a:ext>
                </a:extLst>
              </p:cNvPr>
              <p:cNvGrpSpPr>
                <a:grpSpLocks/>
              </p:cNvGrpSpPr>
              <p:nvPr/>
            </p:nvGrpSpPr>
            <p:grpSpPr bwMode="auto">
              <a:xfrm>
                <a:off x="3030" y="1920"/>
                <a:ext cx="384" cy="336"/>
                <a:chOff x="2454" y="1104"/>
                <a:chExt cx="384" cy="336"/>
              </a:xfrm>
            </p:grpSpPr>
            <p:sp>
              <p:nvSpPr>
                <p:cNvPr id="66642" name="Line 38">
                  <a:extLst>
                    <a:ext uri="{FF2B5EF4-FFF2-40B4-BE49-F238E27FC236}">
                      <a16:creationId xmlns:a16="http://schemas.microsoft.com/office/drawing/2014/main" id="{2602C26F-140A-5A4D-9BB6-874D9912BA07}"/>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43" name="Line 39">
                  <a:extLst>
                    <a:ext uri="{FF2B5EF4-FFF2-40B4-BE49-F238E27FC236}">
                      <a16:creationId xmlns:a16="http://schemas.microsoft.com/office/drawing/2014/main" id="{63A58AE5-70BC-2544-9C24-F0F4290C2310}"/>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26" name="Oval 40">
                <a:extLst>
                  <a:ext uri="{FF2B5EF4-FFF2-40B4-BE49-F238E27FC236}">
                    <a16:creationId xmlns:a16="http://schemas.microsoft.com/office/drawing/2014/main" id="{0B777200-8073-DD40-966B-EA17CFEE798F}"/>
                  </a:ext>
                </a:extLst>
              </p:cNvPr>
              <p:cNvSpPr>
                <a:spLocks noChangeArrowheads="1"/>
              </p:cNvSpPr>
              <p:nvPr/>
            </p:nvSpPr>
            <p:spPr bwMode="auto">
              <a:xfrm>
                <a:off x="3120" y="1968"/>
                <a:ext cx="240" cy="240"/>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627" name="Group 41">
                <a:extLst>
                  <a:ext uri="{FF2B5EF4-FFF2-40B4-BE49-F238E27FC236}">
                    <a16:creationId xmlns:a16="http://schemas.microsoft.com/office/drawing/2014/main" id="{0DDACBB7-1C6D-824A-ACF7-0469D234A2F7}"/>
                  </a:ext>
                </a:extLst>
              </p:cNvPr>
              <p:cNvGrpSpPr>
                <a:grpSpLocks/>
              </p:cNvGrpSpPr>
              <p:nvPr/>
            </p:nvGrpSpPr>
            <p:grpSpPr bwMode="auto">
              <a:xfrm>
                <a:off x="3030" y="2592"/>
                <a:ext cx="384" cy="336"/>
                <a:chOff x="2454" y="1104"/>
                <a:chExt cx="384" cy="336"/>
              </a:xfrm>
            </p:grpSpPr>
            <p:sp>
              <p:nvSpPr>
                <p:cNvPr id="66640" name="Line 42">
                  <a:extLst>
                    <a:ext uri="{FF2B5EF4-FFF2-40B4-BE49-F238E27FC236}">
                      <a16:creationId xmlns:a16="http://schemas.microsoft.com/office/drawing/2014/main" id="{721207AB-EC08-5F47-9524-73539648BAF9}"/>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41" name="Line 43">
                  <a:extLst>
                    <a:ext uri="{FF2B5EF4-FFF2-40B4-BE49-F238E27FC236}">
                      <a16:creationId xmlns:a16="http://schemas.microsoft.com/office/drawing/2014/main" id="{A8A382EC-A252-9546-A984-3EFA5CB9342A}"/>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28" name="Oval 44">
                <a:extLst>
                  <a:ext uri="{FF2B5EF4-FFF2-40B4-BE49-F238E27FC236}">
                    <a16:creationId xmlns:a16="http://schemas.microsoft.com/office/drawing/2014/main" id="{3DA3C997-1C9A-734B-A8B4-6AF74A4B65A9}"/>
                  </a:ext>
                </a:extLst>
              </p:cNvPr>
              <p:cNvSpPr>
                <a:spLocks noChangeArrowheads="1"/>
              </p:cNvSpPr>
              <p:nvPr/>
            </p:nvSpPr>
            <p:spPr bwMode="auto">
              <a:xfrm>
                <a:off x="3120" y="2640"/>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629" name="Group 45">
                <a:extLst>
                  <a:ext uri="{FF2B5EF4-FFF2-40B4-BE49-F238E27FC236}">
                    <a16:creationId xmlns:a16="http://schemas.microsoft.com/office/drawing/2014/main" id="{9CD828AC-836D-AF4E-A95D-F32222EFD823}"/>
                  </a:ext>
                </a:extLst>
              </p:cNvPr>
              <p:cNvGrpSpPr>
                <a:grpSpLocks/>
              </p:cNvGrpSpPr>
              <p:nvPr/>
            </p:nvGrpSpPr>
            <p:grpSpPr bwMode="auto">
              <a:xfrm>
                <a:off x="3024" y="1554"/>
                <a:ext cx="480" cy="384"/>
                <a:chOff x="2448" y="3138"/>
                <a:chExt cx="480" cy="384"/>
              </a:xfrm>
            </p:grpSpPr>
            <p:sp>
              <p:nvSpPr>
                <p:cNvPr id="66638" name="Line 46">
                  <a:extLst>
                    <a:ext uri="{FF2B5EF4-FFF2-40B4-BE49-F238E27FC236}">
                      <a16:creationId xmlns:a16="http://schemas.microsoft.com/office/drawing/2014/main" id="{2486ECA1-46CB-6540-804B-B70D8FA074CF}"/>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39" name="Line 47">
                  <a:extLst>
                    <a:ext uri="{FF2B5EF4-FFF2-40B4-BE49-F238E27FC236}">
                      <a16:creationId xmlns:a16="http://schemas.microsoft.com/office/drawing/2014/main" id="{5B973CF1-3743-A942-8EFB-223DC0ECEDD3}"/>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30" name="Oval 48">
                <a:extLst>
                  <a:ext uri="{FF2B5EF4-FFF2-40B4-BE49-F238E27FC236}">
                    <a16:creationId xmlns:a16="http://schemas.microsoft.com/office/drawing/2014/main" id="{B2887A51-0CD6-B347-93B8-F27A656C8DCE}"/>
                  </a:ext>
                </a:extLst>
              </p:cNvPr>
              <p:cNvSpPr>
                <a:spLocks noChangeArrowheads="1"/>
              </p:cNvSpPr>
              <p:nvPr/>
            </p:nvSpPr>
            <p:spPr bwMode="auto">
              <a:xfrm>
                <a:off x="3168" y="1680"/>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631" name="Group 49">
                <a:extLst>
                  <a:ext uri="{FF2B5EF4-FFF2-40B4-BE49-F238E27FC236}">
                    <a16:creationId xmlns:a16="http://schemas.microsoft.com/office/drawing/2014/main" id="{67FA31D1-3B51-A642-90B7-6561554AA095}"/>
                  </a:ext>
                </a:extLst>
              </p:cNvPr>
              <p:cNvGrpSpPr>
                <a:grpSpLocks/>
              </p:cNvGrpSpPr>
              <p:nvPr/>
            </p:nvGrpSpPr>
            <p:grpSpPr bwMode="auto">
              <a:xfrm>
                <a:off x="3024" y="2208"/>
                <a:ext cx="480" cy="384"/>
                <a:chOff x="2448" y="3138"/>
                <a:chExt cx="480" cy="384"/>
              </a:xfrm>
            </p:grpSpPr>
            <p:grpSp>
              <p:nvGrpSpPr>
                <p:cNvPr id="66634" name="Group 50">
                  <a:extLst>
                    <a:ext uri="{FF2B5EF4-FFF2-40B4-BE49-F238E27FC236}">
                      <a16:creationId xmlns:a16="http://schemas.microsoft.com/office/drawing/2014/main" id="{CEB8F6B8-B63E-7A45-89CC-55F0311DAE71}"/>
                    </a:ext>
                  </a:extLst>
                </p:cNvPr>
                <p:cNvGrpSpPr>
                  <a:grpSpLocks/>
                </p:cNvGrpSpPr>
                <p:nvPr/>
              </p:nvGrpSpPr>
              <p:grpSpPr bwMode="auto">
                <a:xfrm>
                  <a:off x="2448" y="3138"/>
                  <a:ext cx="480" cy="384"/>
                  <a:chOff x="2448" y="3138"/>
                  <a:chExt cx="480" cy="384"/>
                </a:xfrm>
              </p:grpSpPr>
              <p:sp>
                <p:nvSpPr>
                  <p:cNvPr id="66636" name="Line 51">
                    <a:extLst>
                      <a:ext uri="{FF2B5EF4-FFF2-40B4-BE49-F238E27FC236}">
                        <a16:creationId xmlns:a16="http://schemas.microsoft.com/office/drawing/2014/main" id="{0B9C9A74-3193-3446-B069-3EE269E760F3}"/>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37" name="Line 52">
                    <a:extLst>
                      <a:ext uri="{FF2B5EF4-FFF2-40B4-BE49-F238E27FC236}">
                        <a16:creationId xmlns:a16="http://schemas.microsoft.com/office/drawing/2014/main" id="{6D90C27D-B0F9-3948-A7BE-63D111CE428A}"/>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35" name="Oval 53">
                  <a:extLst>
                    <a:ext uri="{FF2B5EF4-FFF2-40B4-BE49-F238E27FC236}">
                      <a16:creationId xmlns:a16="http://schemas.microsoft.com/office/drawing/2014/main" id="{75A196E7-7460-154C-B0E6-016891605DAB}"/>
                    </a:ext>
                  </a:extLst>
                </p:cNvPr>
                <p:cNvSpPr>
                  <a:spLocks noChangeArrowheads="1"/>
                </p:cNvSpPr>
                <p:nvPr/>
              </p:nvSpPr>
              <p:spPr bwMode="auto">
                <a:xfrm>
                  <a:off x="2592" y="3264"/>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66632" name="Oval 54">
                <a:extLst>
                  <a:ext uri="{FF2B5EF4-FFF2-40B4-BE49-F238E27FC236}">
                    <a16:creationId xmlns:a16="http://schemas.microsoft.com/office/drawing/2014/main" id="{1C9EC514-1EEF-694C-93E3-65D6D7073B96}"/>
                  </a:ext>
                </a:extLst>
              </p:cNvPr>
              <p:cNvSpPr>
                <a:spLocks noChangeArrowheads="1"/>
              </p:cNvSpPr>
              <p:nvPr/>
            </p:nvSpPr>
            <p:spPr bwMode="auto">
              <a:xfrm>
                <a:off x="3504" y="1698"/>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633" name="Oval 55">
                <a:extLst>
                  <a:ext uri="{FF2B5EF4-FFF2-40B4-BE49-F238E27FC236}">
                    <a16:creationId xmlns:a16="http://schemas.microsoft.com/office/drawing/2014/main" id="{6561872A-B49D-0441-BC93-AD0ABF81CACC}"/>
                  </a:ext>
                </a:extLst>
              </p:cNvPr>
              <p:cNvSpPr>
                <a:spLocks noChangeArrowheads="1"/>
              </p:cNvSpPr>
              <p:nvPr/>
            </p:nvSpPr>
            <p:spPr bwMode="auto">
              <a:xfrm>
                <a:off x="3498" y="2358"/>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nvGrpSpPr>
            <p:cNvPr id="66579" name="Group 56">
              <a:extLst>
                <a:ext uri="{FF2B5EF4-FFF2-40B4-BE49-F238E27FC236}">
                  <a16:creationId xmlns:a16="http://schemas.microsoft.com/office/drawing/2014/main" id="{18702BED-0188-BD40-B862-7C5E525CCFB2}"/>
                </a:ext>
              </a:extLst>
            </p:cNvPr>
            <p:cNvGrpSpPr>
              <a:grpSpLocks/>
            </p:cNvGrpSpPr>
            <p:nvPr/>
          </p:nvGrpSpPr>
          <p:grpSpPr bwMode="auto">
            <a:xfrm>
              <a:off x="4086" y="480"/>
              <a:ext cx="384" cy="336"/>
              <a:chOff x="2454" y="1104"/>
              <a:chExt cx="384" cy="336"/>
            </a:xfrm>
          </p:grpSpPr>
          <p:sp>
            <p:nvSpPr>
              <p:cNvPr id="66621" name="Line 57">
                <a:extLst>
                  <a:ext uri="{FF2B5EF4-FFF2-40B4-BE49-F238E27FC236}">
                    <a16:creationId xmlns:a16="http://schemas.microsoft.com/office/drawing/2014/main" id="{438BA5D7-B12F-EF46-BC66-9FF91CAB8D1D}"/>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22" name="Line 58">
                <a:extLst>
                  <a:ext uri="{FF2B5EF4-FFF2-40B4-BE49-F238E27FC236}">
                    <a16:creationId xmlns:a16="http://schemas.microsoft.com/office/drawing/2014/main" id="{DF7E6693-7E1C-0A4E-947B-A0EA00531F9D}"/>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80" name="Oval 59">
              <a:extLst>
                <a:ext uri="{FF2B5EF4-FFF2-40B4-BE49-F238E27FC236}">
                  <a16:creationId xmlns:a16="http://schemas.microsoft.com/office/drawing/2014/main" id="{9A358BE4-985D-A64A-84AB-5A2F412747A3}"/>
                </a:ext>
              </a:extLst>
            </p:cNvPr>
            <p:cNvSpPr>
              <a:spLocks noChangeArrowheads="1"/>
            </p:cNvSpPr>
            <p:nvPr/>
          </p:nvSpPr>
          <p:spPr bwMode="auto">
            <a:xfrm>
              <a:off x="4176" y="528"/>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81" name="Group 60">
              <a:extLst>
                <a:ext uri="{FF2B5EF4-FFF2-40B4-BE49-F238E27FC236}">
                  <a16:creationId xmlns:a16="http://schemas.microsoft.com/office/drawing/2014/main" id="{31A65025-E38F-B949-A12B-DB37EA9E08D8}"/>
                </a:ext>
              </a:extLst>
            </p:cNvPr>
            <p:cNvGrpSpPr>
              <a:grpSpLocks/>
            </p:cNvGrpSpPr>
            <p:nvPr/>
          </p:nvGrpSpPr>
          <p:grpSpPr bwMode="auto">
            <a:xfrm>
              <a:off x="4086" y="1188"/>
              <a:ext cx="384" cy="336"/>
              <a:chOff x="2454" y="1104"/>
              <a:chExt cx="384" cy="336"/>
            </a:xfrm>
          </p:grpSpPr>
          <p:sp>
            <p:nvSpPr>
              <p:cNvPr id="66619" name="Line 61">
                <a:extLst>
                  <a:ext uri="{FF2B5EF4-FFF2-40B4-BE49-F238E27FC236}">
                    <a16:creationId xmlns:a16="http://schemas.microsoft.com/office/drawing/2014/main" id="{DFEF0606-D954-CA46-939E-E941AA2BE7D2}"/>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20" name="Line 62">
                <a:extLst>
                  <a:ext uri="{FF2B5EF4-FFF2-40B4-BE49-F238E27FC236}">
                    <a16:creationId xmlns:a16="http://schemas.microsoft.com/office/drawing/2014/main" id="{9ACFAC47-85DD-D74B-9E89-01AD79A508EE}"/>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82" name="Oval 63">
              <a:extLst>
                <a:ext uri="{FF2B5EF4-FFF2-40B4-BE49-F238E27FC236}">
                  <a16:creationId xmlns:a16="http://schemas.microsoft.com/office/drawing/2014/main" id="{7DCE8A0A-6772-7C40-87C2-995B120057FE}"/>
                </a:ext>
              </a:extLst>
            </p:cNvPr>
            <p:cNvSpPr>
              <a:spLocks noChangeArrowheads="1"/>
            </p:cNvSpPr>
            <p:nvPr/>
          </p:nvSpPr>
          <p:spPr bwMode="auto">
            <a:xfrm>
              <a:off x="4176" y="123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83" name="Group 64">
              <a:extLst>
                <a:ext uri="{FF2B5EF4-FFF2-40B4-BE49-F238E27FC236}">
                  <a16:creationId xmlns:a16="http://schemas.microsoft.com/office/drawing/2014/main" id="{21BD67FF-3702-D04C-A1CE-C3C37A4BCEC1}"/>
                </a:ext>
              </a:extLst>
            </p:cNvPr>
            <p:cNvGrpSpPr>
              <a:grpSpLocks/>
            </p:cNvGrpSpPr>
            <p:nvPr/>
          </p:nvGrpSpPr>
          <p:grpSpPr bwMode="auto">
            <a:xfrm>
              <a:off x="4086" y="1860"/>
              <a:ext cx="384" cy="336"/>
              <a:chOff x="2454" y="1104"/>
              <a:chExt cx="384" cy="336"/>
            </a:xfrm>
          </p:grpSpPr>
          <p:sp>
            <p:nvSpPr>
              <p:cNvPr id="66617" name="Line 65">
                <a:extLst>
                  <a:ext uri="{FF2B5EF4-FFF2-40B4-BE49-F238E27FC236}">
                    <a16:creationId xmlns:a16="http://schemas.microsoft.com/office/drawing/2014/main" id="{7D50F580-65CB-DB4B-A43A-182075C6D154}"/>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18" name="Line 66">
                <a:extLst>
                  <a:ext uri="{FF2B5EF4-FFF2-40B4-BE49-F238E27FC236}">
                    <a16:creationId xmlns:a16="http://schemas.microsoft.com/office/drawing/2014/main" id="{784F4AB7-977A-1B42-92A4-1B3AA54EA9CB}"/>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84" name="Oval 67">
              <a:extLst>
                <a:ext uri="{FF2B5EF4-FFF2-40B4-BE49-F238E27FC236}">
                  <a16:creationId xmlns:a16="http://schemas.microsoft.com/office/drawing/2014/main" id="{6E928D27-0C7E-8D4D-A4E2-5A93971D7461}"/>
                </a:ext>
              </a:extLst>
            </p:cNvPr>
            <p:cNvSpPr>
              <a:spLocks noChangeArrowheads="1"/>
            </p:cNvSpPr>
            <p:nvPr/>
          </p:nvSpPr>
          <p:spPr bwMode="auto">
            <a:xfrm>
              <a:off x="4176" y="1908"/>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85" name="Group 68">
              <a:extLst>
                <a:ext uri="{FF2B5EF4-FFF2-40B4-BE49-F238E27FC236}">
                  <a16:creationId xmlns:a16="http://schemas.microsoft.com/office/drawing/2014/main" id="{0E90C2F9-7652-A447-A11E-1B95BB0AE905}"/>
                </a:ext>
              </a:extLst>
            </p:cNvPr>
            <p:cNvGrpSpPr>
              <a:grpSpLocks/>
            </p:cNvGrpSpPr>
            <p:nvPr/>
          </p:nvGrpSpPr>
          <p:grpSpPr bwMode="auto">
            <a:xfrm>
              <a:off x="4080" y="822"/>
              <a:ext cx="480" cy="384"/>
              <a:chOff x="2448" y="3138"/>
              <a:chExt cx="480" cy="384"/>
            </a:xfrm>
          </p:grpSpPr>
          <p:sp>
            <p:nvSpPr>
              <p:cNvPr id="66615" name="Line 69">
                <a:extLst>
                  <a:ext uri="{FF2B5EF4-FFF2-40B4-BE49-F238E27FC236}">
                    <a16:creationId xmlns:a16="http://schemas.microsoft.com/office/drawing/2014/main" id="{76ED6557-84D3-8946-BE22-E0A3D35067BC}"/>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16" name="Line 70">
                <a:extLst>
                  <a:ext uri="{FF2B5EF4-FFF2-40B4-BE49-F238E27FC236}">
                    <a16:creationId xmlns:a16="http://schemas.microsoft.com/office/drawing/2014/main" id="{3D3B22F2-3472-C84F-A0DF-74BD44A2259D}"/>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86" name="Oval 71">
              <a:extLst>
                <a:ext uri="{FF2B5EF4-FFF2-40B4-BE49-F238E27FC236}">
                  <a16:creationId xmlns:a16="http://schemas.microsoft.com/office/drawing/2014/main" id="{4DD05426-6F27-0D45-A4DA-AB4A553676C9}"/>
                </a:ext>
              </a:extLst>
            </p:cNvPr>
            <p:cNvSpPr>
              <a:spLocks noChangeArrowheads="1"/>
            </p:cNvSpPr>
            <p:nvPr/>
          </p:nvSpPr>
          <p:spPr bwMode="auto">
            <a:xfrm>
              <a:off x="4224" y="948"/>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87" name="Group 72">
              <a:extLst>
                <a:ext uri="{FF2B5EF4-FFF2-40B4-BE49-F238E27FC236}">
                  <a16:creationId xmlns:a16="http://schemas.microsoft.com/office/drawing/2014/main" id="{79966CF3-71B3-244E-9FFD-F7B39EA3117D}"/>
                </a:ext>
              </a:extLst>
            </p:cNvPr>
            <p:cNvGrpSpPr>
              <a:grpSpLocks/>
            </p:cNvGrpSpPr>
            <p:nvPr/>
          </p:nvGrpSpPr>
          <p:grpSpPr bwMode="auto">
            <a:xfrm>
              <a:off x="4080" y="1476"/>
              <a:ext cx="480" cy="384"/>
              <a:chOff x="2448" y="3138"/>
              <a:chExt cx="480" cy="384"/>
            </a:xfrm>
          </p:grpSpPr>
          <p:grpSp>
            <p:nvGrpSpPr>
              <p:cNvPr id="66611" name="Group 73">
                <a:extLst>
                  <a:ext uri="{FF2B5EF4-FFF2-40B4-BE49-F238E27FC236}">
                    <a16:creationId xmlns:a16="http://schemas.microsoft.com/office/drawing/2014/main" id="{29B344F3-62BB-2A40-8686-103354DC512F}"/>
                  </a:ext>
                </a:extLst>
              </p:cNvPr>
              <p:cNvGrpSpPr>
                <a:grpSpLocks/>
              </p:cNvGrpSpPr>
              <p:nvPr/>
            </p:nvGrpSpPr>
            <p:grpSpPr bwMode="auto">
              <a:xfrm>
                <a:off x="2448" y="3138"/>
                <a:ext cx="480" cy="384"/>
                <a:chOff x="2448" y="3138"/>
                <a:chExt cx="480" cy="384"/>
              </a:xfrm>
            </p:grpSpPr>
            <p:sp>
              <p:nvSpPr>
                <p:cNvPr id="66613" name="Line 74">
                  <a:extLst>
                    <a:ext uri="{FF2B5EF4-FFF2-40B4-BE49-F238E27FC236}">
                      <a16:creationId xmlns:a16="http://schemas.microsoft.com/office/drawing/2014/main" id="{6A3F12F9-D470-5C44-85BF-FA73F7D299C0}"/>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14" name="Line 75">
                  <a:extLst>
                    <a:ext uri="{FF2B5EF4-FFF2-40B4-BE49-F238E27FC236}">
                      <a16:creationId xmlns:a16="http://schemas.microsoft.com/office/drawing/2014/main" id="{EB8C6031-DCCC-594A-8C75-AEE0BCB1841A}"/>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12" name="Oval 76">
                <a:extLst>
                  <a:ext uri="{FF2B5EF4-FFF2-40B4-BE49-F238E27FC236}">
                    <a16:creationId xmlns:a16="http://schemas.microsoft.com/office/drawing/2014/main" id="{675F48E0-FA85-F745-B78E-B4EE80DA847C}"/>
                  </a:ext>
                </a:extLst>
              </p:cNvPr>
              <p:cNvSpPr>
                <a:spLocks noChangeArrowheads="1"/>
              </p:cNvSpPr>
              <p:nvPr/>
            </p:nvSpPr>
            <p:spPr bwMode="auto">
              <a:xfrm>
                <a:off x="2592" y="3264"/>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66588" name="Oval 77">
              <a:extLst>
                <a:ext uri="{FF2B5EF4-FFF2-40B4-BE49-F238E27FC236}">
                  <a16:creationId xmlns:a16="http://schemas.microsoft.com/office/drawing/2014/main" id="{3C22CDAC-EC44-8443-AA2E-FD529AE75635}"/>
                </a:ext>
              </a:extLst>
            </p:cNvPr>
            <p:cNvSpPr>
              <a:spLocks noChangeArrowheads="1"/>
            </p:cNvSpPr>
            <p:nvPr/>
          </p:nvSpPr>
          <p:spPr bwMode="auto">
            <a:xfrm>
              <a:off x="4560" y="966"/>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589" name="Oval 78">
              <a:extLst>
                <a:ext uri="{FF2B5EF4-FFF2-40B4-BE49-F238E27FC236}">
                  <a16:creationId xmlns:a16="http://schemas.microsoft.com/office/drawing/2014/main" id="{44C4CE3E-30CF-E04E-A575-B7ED4077DF25}"/>
                </a:ext>
              </a:extLst>
            </p:cNvPr>
            <p:cNvSpPr>
              <a:spLocks noChangeArrowheads="1"/>
            </p:cNvSpPr>
            <p:nvPr/>
          </p:nvSpPr>
          <p:spPr bwMode="auto">
            <a:xfrm>
              <a:off x="4554" y="1626"/>
              <a:ext cx="96" cy="96"/>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90" name="Group 79">
              <a:extLst>
                <a:ext uri="{FF2B5EF4-FFF2-40B4-BE49-F238E27FC236}">
                  <a16:creationId xmlns:a16="http://schemas.microsoft.com/office/drawing/2014/main" id="{DD841325-79CE-AD40-B19B-85A6B7352DEF}"/>
                </a:ext>
              </a:extLst>
            </p:cNvPr>
            <p:cNvGrpSpPr>
              <a:grpSpLocks/>
            </p:cNvGrpSpPr>
            <p:nvPr/>
          </p:nvGrpSpPr>
          <p:grpSpPr bwMode="auto">
            <a:xfrm>
              <a:off x="4662" y="480"/>
              <a:ext cx="384" cy="336"/>
              <a:chOff x="2454" y="1104"/>
              <a:chExt cx="384" cy="336"/>
            </a:xfrm>
          </p:grpSpPr>
          <p:sp>
            <p:nvSpPr>
              <p:cNvPr id="66609" name="Line 80">
                <a:extLst>
                  <a:ext uri="{FF2B5EF4-FFF2-40B4-BE49-F238E27FC236}">
                    <a16:creationId xmlns:a16="http://schemas.microsoft.com/office/drawing/2014/main" id="{35F0B68F-4420-424D-A713-B7C904198594}"/>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10" name="Line 81">
                <a:extLst>
                  <a:ext uri="{FF2B5EF4-FFF2-40B4-BE49-F238E27FC236}">
                    <a16:creationId xmlns:a16="http://schemas.microsoft.com/office/drawing/2014/main" id="{9454BBCC-26DD-D84C-92CE-136F7CD431DB}"/>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91" name="Oval 82">
              <a:extLst>
                <a:ext uri="{FF2B5EF4-FFF2-40B4-BE49-F238E27FC236}">
                  <a16:creationId xmlns:a16="http://schemas.microsoft.com/office/drawing/2014/main" id="{BAECD80D-139B-5349-A762-CB8AAF0DB010}"/>
                </a:ext>
              </a:extLst>
            </p:cNvPr>
            <p:cNvSpPr>
              <a:spLocks noChangeArrowheads="1"/>
            </p:cNvSpPr>
            <p:nvPr/>
          </p:nvSpPr>
          <p:spPr bwMode="auto">
            <a:xfrm>
              <a:off x="4752" y="528"/>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92" name="Group 83">
              <a:extLst>
                <a:ext uri="{FF2B5EF4-FFF2-40B4-BE49-F238E27FC236}">
                  <a16:creationId xmlns:a16="http://schemas.microsoft.com/office/drawing/2014/main" id="{0C815F37-56A9-8E45-B216-13E206DC13AC}"/>
                </a:ext>
              </a:extLst>
            </p:cNvPr>
            <p:cNvGrpSpPr>
              <a:grpSpLocks/>
            </p:cNvGrpSpPr>
            <p:nvPr/>
          </p:nvGrpSpPr>
          <p:grpSpPr bwMode="auto">
            <a:xfrm>
              <a:off x="4662" y="1188"/>
              <a:ext cx="384" cy="336"/>
              <a:chOff x="2454" y="1104"/>
              <a:chExt cx="384" cy="336"/>
            </a:xfrm>
          </p:grpSpPr>
          <p:sp>
            <p:nvSpPr>
              <p:cNvPr id="66607" name="Line 84">
                <a:extLst>
                  <a:ext uri="{FF2B5EF4-FFF2-40B4-BE49-F238E27FC236}">
                    <a16:creationId xmlns:a16="http://schemas.microsoft.com/office/drawing/2014/main" id="{C30A6351-329A-B842-A1C3-3637FA8D6F6F}"/>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08" name="Line 85">
                <a:extLst>
                  <a:ext uri="{FF2B5EF4-FFF2-40B4-BE49-F238E27FC236}">
                    <a16:creationId xmlns:a16="http://schemas.microsoft.com/office/drawing/2014/main" id="{5472B7C8-595F-6247-B642-11256A723EDD}"/>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93" name="Oval 86">
              <a:extLst>
                <a:ext uri="{FF2B5EF4-FFF2-40B4-BE49-F238E27FC236}">
                  <a16:creationId xmlns:a16="http://schemas.microsoft.com/office/drawing/2014/main" id="{3845CADE-5E1B-C943-9987-F8CF7DDC09D2}"/>
                </a:ext>
              </a:extLst>
            </p:cNvPr>
            <p:cNvSpPr>
              <a:spLocks noChangeArrowheads="1"/>
            </p:cNvSpPr>
            <p:nvPr/>
          </p:nvSpPr>
          <p:spPr bwMode="auto">
            <a:xfrm>
              <a:off x="4752" y="1236"/>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94" name="Group 87">
              <a:extLst>
                <a:ext uri="{FF2B5EF4-FFF2-40B4-BE49-F238E27FC236}">
                  <a16:creationId xmlns:a16="http://schemas.microsoft.com/office/drawing/2014/main" id="{A9121C23-E56F-AC4F-9F2B-BC579F88E91F}"/>
                </a:ext>
              </a:extLst>
            </p:cNvPr>
            <p:cNvGrpSpPr>
              <a:grpSpLocks/>
            </p:cNvGrpSpPr>
            <p:nvPr/>
          </p:nvGrpSpPr>
          <p:grpSpPr bwMode="auto">
            <a:xfrm>
              <a:off x="4662" y="1860"/>
              <a:ext cx="384" cy="336"/>
              <a:chOff x="2454" y="1104"/>
              <a:chExt cx="384" cy="336"/>
            </a:xfrm>
          </p:grpSpPr>
          <p:sp>
            <p:nvSpPr>
              <p:cNvPr id="66605" name="Line 88">
                <a:extLst>
                  <a:ext uri="{FF2B5EF4-FFF2-40B4-BE49-F238E27FC236}">
                    <a16:creationId xmlns:a16="http://schemas.microsoft.com/office/drawing/2014/main" id="{87CFD207-BC10-0447-B7C4-238B71D2DAE1}"/>
                  </a:ext>
                </a:extLst>
              </p:cNvPr>
              <p:cNvSpPr>
                <a:spLocks noChangeShapeType="1"/>
              </p:cNvSpPr>
              <p:nvPr/>
            </p:nvSpPr>
            <p:spPr bwMode="auto">
              <a:xfrm>
                <a:off x="2454" y="1272"/>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06" name="Line 89">
                <a:extLst>
                  <a:ext uri="{FF2B5EF4-FFF2-40B4-BE49-F238E27FC236}">
                    <a16:creationId xmlns:a16="http://schemas.microsoft.com/office/drawing/2014/main" id="{5D661390-0F61-3A48-A2D4-C191B56A0A8A}"/>
                  </a:ext>
                </a:extLst>
              </p:cNvPr>
              <p:cNvSpPr>
                <a:spLocks noChangeShapeType="1"/>
              </p:cNvSpPr>
              <p:nvPr/>
            </p:nvSpPr>
            <p:spPr bwMode="auto">
              <a:xfrm>
                <a:off x="2664" y="1104"/>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95" name="Oval 90">
              <a:extLst>
                <a:ext uri="{FF2B5EF4-FFF2-40B4-BE49-F238E27FC236}">
                  <a16:creationId xmlns:a16="http://schemas.microsoft.com/office/drawing/2014/main" id="{01B449BD-C8FF-F245-9797-0D28DE3D021B}"/>
                </a:ext>
              </a:extLst>
            </p:cNvPr>
            <p:cNvSpPr>
              <a:spLocks noChangeArrowheads="1"/>
            </p:cNvSpPr>
            <p:nvPr/>
          </p:nvSpPr>
          <p:spPr bwMode="auto">
            <a:xfrm>
              <a:off x="4752" y="1908"/>
              <a:ext cx="240" cy="240"/>
            </a:xfrm>
            <a:prstGeom prst="ellipse">
              <a:avLst/>
            </a:prstGeom>
            <a:solidFill>
              <a:schemeClr val="bg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96" name="Group 91">
              <a:extLst>
                <a:ext uri="{FF2B5EF4-FFF2-40B4-BE49-F238E27FC236}">
                  <a16:creationId xmlns:a16="http://schemas.microsoft.com/office/drawing/2014/main" id="{A08E6309-A780-A943-9D64-6101B35E769B}"/>
                </a:ext>
              </a:extLst>
            </p:cNvPr>
            <p:cNvGrpSpPr>
              <a:grpSpLocks/>
            </p:cNvGrpSpPr>
            <p:nvPr/>
          </p:nvGrpSpPr>
          <p:grpSpPr bwMode="auto">
            <a:xfrm>
              <a:off x="4656" y="822"/>
              <a:ext cx="480" cy="384"/>
              <a:chOff x="2448" y="3138"/>
              <a:chExt cx="480" cy="384"/>
            </a:xfrm>
          </p:grpSpPr>
          <p:sp>
            <p:nvSpPr>
              <p:cNvPr id="66603" name="Line 92">
                <a:extLst>
                  <a:ext uri="{FF2B5EF4-FFF2-40B4-BE49-F238E27FC236}">
                    <a16:creationId xmlns:a16="http://schemas.microsoft.com/office/drawing/2014/main" id="{9D21B3E2-AEA3-FD4E-B20D-EA962334E67E}"/>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04" name="Line 93">
                <a:extLst>
                  <a:ext uri="{FF2B5EF4-FFF2-40B4-BE49-F238E27FC236}">
                    <a16:creationId xmlns:a16="http://schemas.microsoft.com/office/drawing/2014/main" id="{EE004470-30EC-CB4A-8061-77E5896C5AB9}"/>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97" name="Oval 94">
              <a:extLst>
                <a:ext uri="{FF2B5EF4-FFF2-40B4-BE49-F238E27FC236}">
                  <a16:creationId xmlns:a16="http://schemas.microsoft.com/office/drawing/2014/main" id="{D0AA2B55-CBCF-F448-BE92-F60B90E733D9}"/>
                </a:ext>
              </a:extLst>
            </p:cNvPr>
            <p:cNvSpPr>
              <a:spLocks noChangeArrowheads="1"/>
            </p:cNvSpPr>
            <p:nvPr/>
          </p:nvSpPr>
          <p:spPr bwMode="auto">
            <a:xfrm>
              <a:off x="4800" y="948"/>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66598" name="Group 95">
              <a:extLst>
                <a:ext uri="{FF2B5EF4-FFF2-40B4-BE49-F238E27FC236}">
                  <a16:creationId xmlns:a16="http://schemas.microsoft.com/office/drawing/2014/main" id="{A87B1813-3023-A843-A496-7C9E99B8C9A4}"/>
                </a:ext>
              </a:extLst>
            </p:cNvPr>
            <p:cNvGrpSpPr>
              <a:grpSpLocks/>
            </p:cNvGrpSpPr>
            <p:nvPr/>
          </p:nvGrpSpPr>
          <p:grpSpPr bwMode="auto">
            <a:xfrm>
              <a:off x="4656" y="1476"/>
              <a:ext cx="480" cy="384"/>
              <a:chOff x="2448" y="3138"/>
              <a:chExt cx="480" cy="384"/>
            </a:xfrm>
          </p:grpSpPr>
          <p:grpSp>
            <p:nvGrpSpPr>
              <p:cNvPr id="66599" name="Group 96">
                <a:extLst>
                  <a:ext uri="{FF2B5EF4-FFF2-40B4-BE49-F238E27FC236}">
                    <a16:creationId xmlns:a16="http://schemas.microsoft.com/office/drawing/2014/main" id="{F91E6E41-8322-FB47-A870-5034BAE9BA28}"/>
                  </a:ext>
                </a:extLst>
              </p:cNvPr>
              <p:cNvGrpSpPr>
                <a:grpSpLocks/>
              </p:cNvGrpSpPr>
              <p:nvPr/>
            </p:nvGrpSpPr>
            <p:grpSpPr bwMode="auto">
              <a:xfrm>
                <a:off x="2448" y="3138"/>
                <a:ext cx="480" cy="384"/>
                <a:chOff x="2448" y="3138"/>
                <a:chExt cx="480" cy="384"/>
              </a:xfrm>
            </p:grpSpPr>
            <p:sp>
              <p:nvSpPr>
                <p:cNvPr id="66601" name="Line 97">
                  <a:extLst>
                    <a:ext uri="{FF2B5EF4-FFF2-40B4-BE49-F238E27FC236}">
                      <a16:creationId xmlns:a16="http://schemas.microsoft.com/office/drawing/2014/main" id="{B161191C-7A5E-EC43-AF7B-39A977A961BA}"/>
                    </a:ext>
                  </a:extLst>
                </p:cNvPr>
                <p:cNvSpPr>
                  <a:spLocks noChangeShapeType="1"/>
                </p:cNvSpPr>
                <p:nvPr/>
              </p:nvSpPr>
              <p:spPr bwMode="auto">
                <a:xfrm>
                  <a:off x="2664" y="313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602" name="Line 98">
                  <a:extLst>
                    <a:ext uri="{FF2B5EF4-FFF2-40B4-BE49-F238E27FC236}">
                      <a16:creationId xmlns:a16="http://schemas.microsoft.com/office/drawing/2014/main" id="{CB88528A-9658-6640-B703-D0C8FEDE0CFD}"/>
                    </a:ext>
                  </a:extLst>
                </p:cNvPr>
                <p:cNvSpPr>
                  <a:spLocks noChangeShapeType="1"/>
                </p:cNvSpPr>
                <p:nvPr/>
              </p:nvSpPr>
              <p:spPr bwMode="auto">
                <a:xfrm>
                  <a:off x="2448" y="3336"/>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600" name="Oval 99">
                <a:extLst>
                  <a:ext uri="{FF2B5EF4-FFF2-40B4-BE49-F238E27FC236}">
                    <a16:creationId xmlns:a16="http://schemas.microsoft.com/office/drawing/2014/main" id="{1161BA67-A050-7A47-8D95-A2F2BFFC7DB4}"/>
                  </a:ext>
                </a:extLst>
              </p:cNvPr>
              <p:cNvSpPr>
                <a:spLocks noChangeArrowheads="1"/>
              </p:cNvSpPr>
              <p:nvPr/>
            </p:nvSpPr>
            <p:spPr bwMode="auto">
              <a:xfrm>
                <a:off x="2592" y="3264"/>
                <a:ext cx="144" cy="144"/>
              </a:xfrm>
              <a:prstGeom prst="ellipse">
                <a:avLst/>
              </a:prstGeom>
              <a:solidFill>
                <a:schemeClr val="bg2"/>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grpSp>
      <p:sp>
        <p:nvSpPr>
          <p:cNvPr id="66565" name="Rectangle 155">
            <a:extLst>
              <a:ext uri="{FF2B5EF4-FFF2-40B4-BE49-F238E27FC236}">
                <a16:creationId xmlns:a16="http://schemas.microsoft.com/office/drawing/2014/main" id="{30BE2FCE-BC21-894F-A4F3-08E07F70F072}"/>
              </a:ext>
            </a:extLst>
          </p:cNvPr>
          <p:cNvSpPr>
            <a:spLocks noGrp="1" noChangeArrowheads="1"/>
          </p:cNvSpPr>
          <p:nvPr>
            <p:ph type="title" idx="4294967295"/>
          </p:nvPr>
        </p:nvSpPr>
        <p:spPr>
          <a:xfrm>
            <a:off x="2093914" y="120650"/>
            <a:ext cx="8574087" cy="520700"/>
          </a:xfrm>
        </p:spPr>
        <p:txBody>
          <a:bodyPr/>
          <a:lstStyle/>
          <a:p>
            <a:r>
              <a:rPr lang="en-US" altLang="en-US">
                <a:ea typeface="ＭＳ Ｐゴシック" panose="020B0600070205080204" pitchFamily="34" charset="-128"/>
              </a:rPr>
              <a:t>Surface Reconstruction</a:t>
            </a:r>
          </a:p>
        </p:txBody>
      </p:sp>
      <p:pic>
        <p:nvPicPr>
          <p:cNvPr id="66566" name="Picture 156" descr="01_all">
            <a:extLst>
              <a:ext uri="{FF2B5EF4-FFF2-40B4-BE49-F238E27FC236}">
                <a16:creationId xmlns:a16="http://schemas.microsoft.com/office/drawing/2014/main" id="{3BD45E52-9ADD-6343-A49A-8A12A6B897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1" y="741363"/>
            <a:ext cx="382111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496058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descr="miller">
            <a:extLst>
              <a:ext uri="{FF2B5EF4-FFF2-40B4-BE49-F238E27FC236}">
                <a16:creationId xmlns:a16="http://schemas.microsoft.com/office/drawing/2014/main" id="{A6E6B759-BF92-1240-BE1F-F4B18061F8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371601"/>
            <a:ext cx="7162800" cy="477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CACEB25A-F653-AD43-A6CE-64BC74139797}"/>
              </a:ext>
            </a:extLst>
          </p:cNvPr>
          <p:cNvSpPr>
            <a:spLocks noGrp="1"/>
          </p:cNvSpPr>
          <p:nvPr>
            <p:ph type="title"/>
          </p:nvPr>
        </p:nvSpPr>
        <p:spPr/>
        <p:txBody>
          <a:bodyPr/>
          <a:lstStyle/>
          <a:p>
            <a:r>
              <a:rPr lang="en-US" dirty="0"/>
              <a:t>Miller-Indices and Definition of Planes</a:t>
            </a:r>
          </a:p>
        </p:txBody>
      </p:sp>
    </p:spTree>
    <p:extLst>
      <p:ext uri="{BB962C8B-B14F-4D97-AF65-F5344CB8AC3E}">
        <p14:creationId xmlns:p14="http://schemas.microsoft.com/office/powerpoint/2010/main" val="6549037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3">
            <a:extLst>
              <a:ext uri="{FF2B5EF4-FFF2-40B4-BE49-F238E27FC236}">
                <a16:creationId xmlns:a16="http://schemas.microsoft.com/office/drawing/2014/main" id="{85C62367-5E40-264B-B828-EC984EC1CB1A}"/>
              </a:ext>
            </a:extLst>
          </p:cNvPr>
          <p:cNvSpPr>
            <a:spLocks/>
          </p:cNvSpPr>
          <p:nvPr/>
        </p:nvSpPr>
        <p:spPr bwMode="auto">
          <a:xfrm>
            <a:off x="2209800" y="3032125"/>
            <a:ext cx="1447800" cy="533400"/>
          </a:xfrm>
          <a:custGeom>
            <a:avLst/>
            <a:gdLst>
              <a:gd name="T0" fmla="*/ 2147483647 w 912"/>
              <a:gd name="T1" fmla="*/ 0 h 336"/>
              <a:gd name="T2" fmla="*/ 0 w 912"/>
              <a:gd name="T3" fmla="*/ 2147483647 h 336"/>
              <a:gd name="T4" fmla="*/ 2147483647 w 912"/>
              <a:gd name="T5" fmla="*/ 2147483647 h 336"/>
              <a:gd name="T6" fmla="*/ 2147483647 w 912"/>
              <a:gd name="T7" fmla="*/ 0 h 336"/>
              <a:gd name="T8" fmla="*/ 0 60000 65536"/>
              <a:gd name="T9" fmla="*/ 0 60000 65536"/>
              <a:gd name="T10" fmla="*/ 0 60000 65536"/>
              <a:gd name="T11" fmla="*/ 0 60000 65536"/>
              <a:gd name="T12" fmla="*/ 0 w 912"/>
              <a:gd name="T13" fmla="*/ 0 h 336"/>
              <a:gd name="T14" fmla="*/ 912 w 912"/>
              <a:gd name="T15" fmla="*/ 336 h 336"/>
            </a:gdLst>
            <a:ahLst/>
            <a:cxnLst>
              <a:cxn ang="T8">
                <a:pos x="T0" y="T1"/>
              </a:cxn>
              <a:cxn ang="T9">
                <a:pos x="T2" y="T3"/>
              </a:cxn>
              <a:cxn ang="T10">
                <a:pos x="T4" y="T5"/>
              </a:cxn>
              <a:cxn ang="T11">
                <a:pos x="T6" y="T7"/>
              </a:cxn>
            </a:cxnLst>
            <a:rect l="T12" t="T13" r="T14" b="T15"/>
            <a:pathLst>
              <a:path w="912" h="336">
                <a:moveTo>
                  <a:pt x="240" y="0"/>
                </a:moveTo>
                <a:lnTo>
                  <a:pt x="0" y="336"/>
                </a:lnTo>
                <a:lnTo>
                  <a:pt x="912" y="192"/>
                </a:lnTo>
                <a:lnTo>
                  <a:pt x="240" y="0"/>
                </a:lnTo>
                <a:close/>
              </a:path>
            </a:pathLst>
          </a:custGeom>
          <a:solidFill>
            <a:srgbClr val="CCCCFF">
              <a:alpha val="54901"/>
            </a:srgbClr>
          </a:solidFill>
          <a:ln w="19050">
            <a:solidFill>
              <a:schemeClr val="tx1"/>
            </a:solidFill>
            <a:round/>
            <a:headEnd/>
            <a:tailEnd/>
          </a:ln>
        </p:spPr>
        <p:txBody>
          <a:bodyPr/>
          <a:lstStyle/>
          <a:p>
            <a:endParaRPr lang="en-US"/>
          </a:p>
        </p:txBody>
      </p:sp>
      <p:sp>
        <p:nvSpPr>
          <p:cNvPr id="68611" name="Line 4">
            <a:extLst>
              <a:ext uri="{FF2B5EF4-FFF2-40B4-BE49-F238E27FC236}">
                <a16:creationId xmlns:a16="http://schemas.microsoft.com/office/drawing/2014/main" id="{19E8AFD4-F2E3-A942-993C-03084C3E3DA1}"/>
              </a:ext>
            </a:extLst>
          </p:cNvPr>
          <p:cNvSpPr>
            <a:spLocks noChangeShapeType="1"/>
          </p:cNvSpPr>
          <p:nvPr/>
        </p:nvSpPr>
        <p:spPr bwMode="auto">
          <a:xfrm>
            <a:off x="2590800" y="2193925"/>
            <a:ext cx="0" cy="11430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68612" name="Line 5">
            <a:extLst>
              <a:ext uri="{FF2B5EF4-FFF2-40B4-BE49-F238E27FC236}">
                <a16:creationId xmlns:a16="http://schemas.microsoft.com/office/drawing/2014/main" id="{E2781922-2C46-AB44-8A4B-F23DEDB83094}"/>
              </a:ext>
            </a:extLst>
          </p:cNvPr>
          <p:cNvSpPr>
            <a:spLocks noChangeShapeType="1"/>
          </p:cNvSpPr>
          <p:nvPr/>
        </p:nvSpPr>
        <p:spPr bwMode="auto">
          <a:xfrm flipH="1">
            <a:off x="1676400" y="3336925"/>
            <a:ext cx="9144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8613" name="Line 6">
            <a:extLst>
              <a:ext uri="{FF2B5EF4-FFF2-40B4-BE49-F238E27FC236}">
                <a16:creationId xmlns:a16="http://schemas.microsoft.com/office/drawing/2014/main" id="{F5945762-493F-2E46-8D9C-C2FC8000170B}"/>
              </a:ext>
            </a:extLst>
          </p:cNvPr>
          <p:cNvSpPr>
            <a:spLocks noChangeShapeType="1"/>
          </p:cNvSpPr>
          <p:nvPr/>
        </p:nvSpPr>
        <p:spPr bwMode="auto">
          <a:xfrm>
            <a:off x="2590800" y="3336925"/>
            <a:ext cx="137160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8614" name="Line 7">
            <a:extLst>
              <a:ext uri="{FF2B5EF4-FFF2-40B4-BE49-F238E27FC236}">
                <a16:creationId xmlns:a16="http://schemas.microsoft.com/office/drawing/2014/main" id="{9EBE1389-8D8A-404F-907B-AB2A62656007}"/>
              </a:ext>
            </a:extLst>
          </p:cNvPr>
          <p:cNvSpPr>
            <a:spLocks noChangeShapeType="1"/>
          </p:cNvSpPr>
          <p:nvPr/>
        </p:nvSpPr>
        <p:spPr bwMode="auto">
          <a:xfrm>
            <a:off x="2438400" y="33750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15" name="Line 8">
            <a:extLst>
              <a:ext uri="{FF2B5EF4-FFF2-40B4-BE49-F238E27FC236}">
                <a16:creationId xmlns:a16="http://schemas.microsoft.com/office/drawing/2014/main" id="{630AE1D8-FAF6-B24C-8345-F049429F09EF}"/>
              </a:ext>
            </a:extLst>
          </p:cNvPr>
          <p:cNvSpPr>
            <a:spLocks noChangeShapeType="1"/>
          </p:cNvSpPr>
          <p:nvPr/>
        </p:nvSpPr>
        <p:spPr bwMode="auto">
          <a:xfrm>
            <a:off x="2200275" y="351790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16" name="Line 9">
            <a:extLst>
              <a:ext uri="{FF2B5EF4-FFF2-40B4-BE49-F238E27FC236}">
                <a16:creationId xmlns:a16="http://schemas.microsoft.com/office/drawing/2014/main" id="{7BE04DDB-DB80-F14C-AD1B-A184A6FE0AE8}"/>
              </a:ext>
            </a:extLst>
          </p:cNvPr>
          <p:cNvSpPr>
            <a:spLocks noChangeShapeType="1"/>
          </p:cNvSpPr>
          <p:nvPr/>
        </p:nvSpPr>
        <p:spPr bwMode="auto">
          <a:xfrm>
            <a:off x="2009775" y="363220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17" name="Line 10">
            <a:extLst>
              <a:ext uri="{FF2B5EF4-FFF2-40B4-BE49-F238E27FC236}">
                <a16:creationId xmlns:a16="http://schemas.microsoft.com/office/drawing/2014/main" id="{27EACD8D-9E03-2943-8588-9B15E16AD48B}"/>
              </a:ext>
            </a:extLst>
          </p:cNvPr>
          <p:cNvSpPr>
            <a:spLocks noChangeShapeType="1"/>
          </p:cNvSpPr>
          <p:nvPr/>
        </p:nvSpPr>
        <p:spPr bwMode="auto">
          <a:xfrm>
            <a:off x="2952750" y="32988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18" name="Line 11">
            <a:extLst>
              <a:ext uri="{FF2B5EF4-FFF2-40B4-BE49-F238E27FC236}">
                <a16:creationId xmlns:a16="http://schemas.microsoft.com/office/drawing/2014/main" id="{33D999AA-A816-5848-BCD8-B779351494AE}"/>
              </a:ext>
            </a:extLst>
          </p:cNvPr>
          <p:cNvSpPr>
            <a:spLocks noChangeShapeType="1"/>
          </p:cNvSpPr>
          <p:nvPr/>
        </p:nvSpPr>
        <p:spPr bwMode="auto">
          <a:xfrm>
            <a:off x="3248025" y="32988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19" name="Line 12">
            <a:extLst>
              <a:ext uri="{FF2B5EF4-FFF2-40B4-BE49-F238E27FC236}">
                <a16:creationId xmlns:a16="http://schemas.microsoft.com/office/drawing/2014/main" id="{1A3F0BB0-55CD-CC4A-99B6-59A7FA525C6A}"/>
              </a:ext>
            </a:extLst>
          </p:cNvPr>
          <p:cNvSpPr>
            <a:spLocks noChangeShapeType="1"/>
          </p:cNvSpPr>
          <p:nvPr/>
        </p:nvSpPr>
        <p:spPr bwMode="auto">
          <a:xfrm>
            <a:off x="3629025" y="328930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0" name="Line 13">
            <a:extLst>
              <a:ext uri="{FF2B5EF4-FFF2-40B4-BE49-F238E27FC236}">
                <a16:creationId xmlns:a16="http://schemas.microsoft.com/office/drawing/2014/main" id="{6243DC85-7017-F340-B9CE-5C2970843D45}"/>
              </a:ext>
            </a:extLst>
          </p:cNvPr>
          <p:cNvSpPr>
            <a:spLocks noChangeShapeType="1"/>
          </p:cNvSpPr>
          <p:nvPr/>
        </p:nvSpPr>
        <p:spPr bwMode="auto">
          <a:xfrm>
            <a:off x="2562225" y="303212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1" name="Line 14">
            <a:extLst>
              <a:ext uri="{FF2B5EF4-FFF2-40B4-BE49-F238E27FC236}">
                <a16:creationId xmlns:a16="http://schemas.microsoft.com/office/drawing/2014/main" id="{459A122A-7994-C84B-8746-FA5D7F29ACD6}"/>
              </a:ext>
            </a:extLst>
          </p:cNvPr>
          <p:cNvSpPr>
            <a:spLocks noChangeShapeType="1"/>
          </p:cNvSpPr>
          <p:nvPr/>
        </p:nvSpPr>
        <p:spPr bwMode="auto">
          <a:xfrm>
            <a:off x="2562225" y="272732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2" name="Line 15">
            <a:extLst>
              <a:ext uri="{FF2B5EF4-FFF2-40B4-BE49-F238E27FC236}">
                <a16:creationId xmlns:a16="http://schemas.microsoft.com/office/drawing/2014/main" id="{E7A4FEE1-9DF9-004E-9BB1-45D2500A58A3}"/>
              </a:ext>
            </a:extLst>
          </p:cNvPr>
          <p:cNvSpPr>
            <a:spLocks noChangeShapeType="1"/>
          </p:cNvSpPr>
          <p:nvPr/>
        </p:nvSpPr>
        <p:spPr bwMode="auto">
          <a:xfrm>
            <a:off x="2562225" y="242252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Text Box 16">
            <a:extLst>
              <a:ext uri="{FF2B5EF4-FFF2-40B4-BE49-F238E27FC236}">
                <a16:creationId xmlns:a16="http://schemas.microsoft.com/office/drawing/2014/main" id="{16A6A912-F9E4-8949-8B1A-21934087CC8E}"/>
              </a:ext>
            </a:extLst>
          </p:cNvPr>
          <p:cNvSpPr txBox="1">
            <a:spLocks noChangeArrowheads="1"/>
          </p:cNvSpPr>
          <p:nvPr/>
        </p:nvSpPr>
        <p:spPr bwMode="auto">
          <a:xfrm>
            <a:off x="4343401" y="2041525"/>
            <a:ext cx="5118709" cy="400110"/>
          </a:xfrm>
          <a:prstGeom prst="rect">
            <a:avLst/>
          </a:prstGeom>
          <a:noFill/>
          <a:ln w="9525">
            <a:noFill/>
            <a:miter lim="800000"/>
            <a:headEnd/>
            <a:tailEnd/>
          </a:ln>
          <a:effectLst/>
        </p:spPr>
        <p:txBody>
          <a:bodyPr wrap="none">
            <a:spAutoFit/>
          </a:bodyPr>
          <a:lstStyle/>
          <a:p>
            <a:pPr marL="457200" indent="-457200">
              <a:buFontTx/>
              <a:buAutoNum type="arabicPeriod"/>
              <a:defRPr/>
            </a:pPr>
            <a:r>
              <a:rPr lang="en-US" sz="2000" dirty="0">
                <a:latin typeface="+mn-lt"/>
              </a:rPr>
              <a:t>Set up axes along the edges of unit cell</a:t>
            </a:r>
          </a:p>
        </p:txBody>
      </p:sp>
      <p:sp>
        <p:nvSpPr>
          <p:cNvPr id="19" name="Text Box 17">
            <a:extLst>
              <a:ext uri="{FF2B5EF4-FFF2-40B4-BE49-F238E27FC236}">
                <a16:creationId xmlns:a16="http://schemas.microsoft.com/office/drawing/2014/main" id="{8DBC5420-73FF-2C44-A91B-768B16FBFA1D}"/>
              </a:ext>
            </a:extLst>
          </p:cNvPr>
          <p:cNvSpPr txBox="1">
            <a:spLocks noChangeArrowheads="1"/>
          </p:cNvSpPr>
          <p:nvPr/>
        </p:nvSpPr>
        <p:spPr bwMode="auto">
          <a:xfrm>
            <a:off x="4343401" y="2635250"/>
            <a:ext cx="43027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Tx/>
              <a:buAutoNum type="arabicPeriod" startAt="2"/>
            </a:pPr>
            <a:r>
              <a:rPr lang="en-US" altLang="en-US" sz="2000"/>
              <a:t>Normalize intercepts ….  2, 3, 1 </a:t>
            </a:r>
          </a:p>
        </p:txBody>
      </p:sp>
      <p:sp>
        <p:nvSpPr>
          <p:cNvPr id="20" name="Text Box 18">
            <a:extLst>
              <a:ext uri="{FF2B5EF4-FFF2-40B4-BE49-F238E27FC236}">
                <a16:creationId xmlns:a16="http://schemas.microsoft.com/office/drawing/2014/main" id="{561FF999-009E-314E-9ED4-0D8CC047F551}"/>
              </a:ext>
            </a:extLst>
          </p:cNvPr>
          <p:cNvSpPr txBox="1">
            <a:spLocks noChangeArrowheads="1"/>
          </p:cNvSpPr>
          <p:nvPr/>
        </p:nvSpPr>
        <p:spPr bwMode="auto">
          <a:xfrm>
            <a:off x="4343401" y="3260725"/>
            <a:ext cx="640111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Tx/>
              <a:buAutoNum type="arabicPeriod" startAt="3"/>
            </a:pPr>
            <a:r>
              <a:rPr lang="en-US" altLang="en-US" sz="2000"/>
              <a:t>Invert/rationalize intercepts …  1/2,  1/3,    1</a:t>
            </a:r>
          </a:p>
          <a:p>
            <a:pPr eaLnBrk="1" hangingPunct="1"/>
            <a:endParaRPr lang="en-US" altLang="en-US" sz="1000"/>
          </a:p>
          <a:p>
            <a:pPr eaLnBrk="1" hangingPunct="1"/>
            <a:r>
              <a:rPr lang="en-US" altLang="en-US" sz="2000"/>
              <a:t>                                                                 3/6,  2/6,  6/6  </a:t>
            </a:r>
          </a:p>
        </p:txBody>
      </p:sp>
      <p:sp>
        <p:nvSpPr>
          <p:cNvPr id="21" name="Text Box 19">
            <a:extLst>
              <a:ext uri="{FF2B5EF4-FFF2-40B4-BE49-F238E27FC236}">
                <a16:creationId xmlns:a16="http://schemas.microsoft.com/office/drawing/2014/main" id="{DDF4485D-A0D4-104D-9E41-545724C717C1}"/>
              </a:ext>
            </a:extLst>
          </p:cNvPr>
          <p:cNvSpPr txBox="1">
            <a:spLocks noChangeArrowheads="1"/>
          </p:cNvSpPr>
          <p:nvPr/>
        </p:nvSpPr>
        <p:spPr bwMode="auto">
          <a:xfrm>
            <a:off x="4343400" y="4267200"/>
            <a:ext cx="5711820" cy="707886"/>
          </a:xfrm>
          <a:prstGeom prst="rect">
            <a:avLst/>
          </a:prstGeom>
          <a:noFill/>
          <a:ln w="9525">
            <a:noFill/>
            <a:miter lim="800000"/>
            <a:headEnd/>
            <a:tailEnd/>
          </a:ln>
          <a:effectLst/>
        </p:spPr>
        <p:txBody>
          <a:bodyPr wrap="none">
            <a:spAutoFit/>
          </a:bodyPr>
          <a:lstStyle/>
          <a:p>
            <a:pPr marL="457200" indent="-457200">
              <a:defRPr/>
            </a:pPr>
            <a:r>
              <a:rPr lang="en-US" sz="2000" dirty="0">
                <a:latin typeface="Maiandra GD" pitchFamily="34" charset="0"/>
              </a:rPr>
              <a:t>4</a:t>
            </a:r>
            <a:r>
              <a:rPr lang="en-US" sz="2000" dirty="0">
                <a:latin typeface="+mn-lt"/>
              </a:rPr>
              <a:t>.     Enclose the numbers in curvilinear brackets</a:t>
            </a:r>
          </a:p>
          <a:p>
            <a:pPr marL="457200" indent="-457200">
              <a:defRPr/>
            </a:pPr>
            <a:r>
              <a:rPr lang="en-US" sz="2000" dirty="0">
                <a:latin typeface="+mn-lt"/>
              </a:rPr>
              <a:t>                 (326)  </a:t>
            </a:r>
          </a:p>
        </p:txBody>
      </p:sp>
      <p:grpSp>
        <p:nvGrpSpPr>
          <p:cNvPr id="22" name="Group 20">
            <a:extLst>
              <a:ext uri="{FF2B5EF4-FFF2-40B4-BE49-F238E27FC236}">
                <a16:creationId xmlns:a16="http://schemas.microsoft.com/office/drawing/2014/main" id="{798C8FBF-FA77-A042-8678-EE3CA887970D}"/>
              </a:ext>
            </a:extLst>
          </p:cNvPr>
          <p:cNvGrpSpPr>
            <a:grpSpLocks/>
          </p:cNvGrpSpPr>
          <p:nvPr/>
        </p:nvGrpSpPr>
        <p:grpSpPr bwMode="auto">
          <a:xfrm>
            <a:off x="2181226" y="2984501"/>
            <a:ext cx="1476375" cy="600075"/>
            <a:chOff x="510" y="1938"/>
            <a:chExt cx="930" cy="378"/>
          </a:xfrm>
        </p:grpSpPr>
        <p:sp>
          <p:nvSpPr>
            <p:cNvPr id="68632" name="Oval 21">
              <a:extLst>
                <a:ext uri="{FF2B5EF4-FFF2-40B4-BE49-F238E27FC236}">
                  <a16:creationId xmlns:a16="http://schemas.microsoft.com/office/drawing/2014/main" id="{D35ACD35-93EE-9046-BD98-3A66D755D88B}"/>
                </a:ext>
              </a:extLst>
            </p:cNvPr>
            <p:cNvSpPr>
              <a:spLocks noChangeArrowheads="1"/>
            </p:cNvSpPr>
            <p:nvPr/>
          </p:nvSpPr>
          <p:spPr bwMode="auto">
            <a:xfrm>
              <a:off x="510" y="2268"/>
              <a:ext cx="48" cy="48"/>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633" name="Oval 22">
              <a:extLst>
                <a:ext uri="{FF2B5EF4-FFF2-40B4-BE49-F238E27FC236}">
                  <a16:creationId xmlns:a16="http://schemas.microsoft.com/office/drawing/2014/main" id="{F63D4922-D3BC-9443-95BD-10B7ED9A05C3}"/>
                </a:ext>
              </a:extLst>
            </p:cNvPr>
            <p:cNvSpPr>
              <a:spLocks noChangeArrowheads="1"/>
            </p:cNvSpPr>
            <p:nvPr/>
          </p:nvSpPr>
          <p:spPr bwMode="auto">
            <a:xfrm>
              <a:off x="1392" y="2124"/>
              <a:ext cx="48" cy="48"/>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634" name="Oval 23">
              <a:extLst>
                <a:ext uri="{FF2B5EF4-FFF2-40B4-BE49-F238E27FC236}">
                  <a16:creationId xmlns:a16="http://schemas.microsoft.com/office/drawing/2014/main" id="{164E1DCD-34D2-A848-9002-6E73E7AA54C0}"/>
                </a:ext>
              </a:extLst>
            </p:cNvPr>
            <p:cNvSpPr>
              <a:spLocks noChangeArrowheads="1"/>
            </p:cNvSpPr>
            <p:nvPr/>
          </p:nvSpPr>
          <p:spPr bwMode="auto">
            <a:xfrm>
              <a:off x="744" y="1938"/>
              <a:ext cx="48" cy="48"/>
            </a:xfrm>
            <a:prstGeom prst="ellipse">
              <a:avLst/>
            </a:prstGeom>
            <a:solidFill>
              <a:srgbClr val="FF0000"/>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68628" name="Text Box 24">
            <a:extLst>
              <a:ext uri="{FF2B5EF4-FFF2-40B4-BE49-F238E27FC236}">
                <a16:creationId xmlns:a16="http://schemas.microsoft.com/office/drawing/2014/main" id="{BE269496-3463-3940-8D8F-99CE3A802F57}"/>
              </a:ext>
            </a:extLst>
          </p:cNvPr>
          <p:cNvSpPr txBox="1">
            <a:spLocks noChangeArrowheads="1"/>
          </p:cNvSpPr>
          <p:nvPr/>
        </p:nvSpPr>
        <p:spPr bwMode="auto">
          <a:xfrm>
            <a:off x="1600200" y="3794126"/>
            <a:ext cx="312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x</a:t>
            </a:r>
          </a:p>
        </p:txBody>
      </p:sp>
      <p:sp>
        <p:nvSpPr>
          <p:cNvPr id="68629" name="Text Box 25">
            <a:extLst>
              <a:ext uri="{FF2B5EF4-FFF2-40B4-BE49-F238E27FC236}">
                <a16:creationId xmlns:a16="http://schemas.microsoft.com/office/drawing/2014/main" id="{54405ED4-2BA7-A145-AD8A-F30C2AAC6217}"/>
              </a:ext>
            </a:extLst>
          </p:cNvPr>
          <p:cNvSpPr txBox="1">
            <a:spLocks noChangeArrowheads="1"/>
          </p:cNvSpPr>
          <p:nvPr/>
        </p:nvSpPr>
        <p:spPr bwMode="auto">
          <a:xfrm>
            <a:off x="3733800" y="3260726"/>
            <a:ext cx="317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y</a:t>
            </a:r>
          </a:p>
        </p:txBody>
      </p:sp>
      <p:sp>
        <p:nvSpPr>
          <p:cNvPr id="68630" name="Text Box 26">
            <a:extLst>
              <a:ext uri="{FF2B5EF4-FFF2-40B4-BE49-F238E27FC236}">
                <a16:creationId xmlns:a16="http://schemas.microsoft.com/office/drawing/2014/main" id="{F4269496-1E3E-8B43-9A7D-4809ED713DEA}"/>
              </a:ext>
            </a:extLst>
          </p:cNvPr>
          <p:cNvSpPr txBox="1">
            <a:spLocks noChangeArrowheads="1"/>
          </p:cNvSpPr>
          <p:nvPr/>
        </p:nvSpPr>
        <p:spPr bwMode="auto">
          <a:xfrm>
            <a:off x="2590800" y="2041526"/>
            <a:ext cx="298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a:t>
            </a:r>
          </a:p>
        </p:txBody>
      </p:sp>
      <p:sp>
        <p:nvSpPr>
          <p:cNvPr id="68631" name="Rectangle 30">
            <a:extLst>
              <a:ext uri="{FF2B5EF4-FFF2-40B4-BE49-F238E27FC236}">
                <a16:creationId xmlns:a16="http://schemas.microsoft.com/office/drawing/2014/main" id="{AC611AC5-F58E-B549-8970-9EDD2F0AE28A}"/>
              </a:ext>
            </a:extLst>
          </p:cNvPr>
          <p:cNvSpPr>
            <a:spLocks noGrp="1" noChangeArrowheads="1"/>
          </p:cNvSpPr>
          <p:nvPr>
            <p:ph type="title" idx="4294967295"/>
          </p:nvPr>
        </p:nvSpPr>
        <p:spPr>
          <a:xfrm>
            <a:off x="2093914" y="120650"/>
            <a:ext cx="8574087" cy="520700"/>
          </a:xfrm>
        </p:spPr>
        <p:txBody>
          <a:bodyPr/>
          <a:lstStyle/>
          <a:p>
            <a:r>
              <a:rPr lang="en-US" altLang="en-US" dirty="0">
                <a:ea typeface="ＭＳ Ｐゴシック" panose="020B0600070205080204" pitchFamily="34" charset="-128"/>
              </a:rPr>
              <a:t>Miller Indices: Simple Construction Process</a:t>
            </a:r>
          </a:p>
        </p:txBody>
      </p:sp>
    </p:spTree>
    <p:extLst>
      <p:ext uri="{BB962C8B-B14F-4D97-AF65-F5344CB8AC3E}">
        <p14:creationId xmlns:p14="http://schemas.microsoft.com/office/powerpoint/2010/main" val="1987257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Freeform 3">
            <a:extLst>
              <a:ext uri="{FF2B5EF4-FFF2-40B4-BE49-F238E27FC236}">
                <a16:creationId xmlns:a16="http://schemas.microsoft.com/office/drawing/2014/main" id="{CE9F1FDA-6A3B-4C41-A2FF-CFB854504D6B}"/>
              </a:ext>
            </a:extLst>
          </p:cNvPr>
          <p:cNvSpPr>
            <a:spLocks/>
          </p:cNvSpPr>
          <p:nvPr/>
        </p:nvSpPr>
        <p:spPr bwMode="auto">
          <a:xfrm>
            <a:off x="2971800" y="2670176"/>
            <a:ext cx="1447800" cy="409575"/>
          </a:xfrm>
          <a:custGeom>
            <a:avLst/>
            <a:gdLst>
              <a:gd name="T0" fmla="*/ 2147483647 w 912"/>
              <a:gd name="T1" fmla="*/ 2147483647 h 258"/>
              <a:gd name="T2" fmla="*/ 0 w 912"/>
              <a:gd name="T3" fmla="*/ 2147483647 h 258"/>
              <a:gd name="T4" fmla="*/ 2147483647 w 912"/>
              <a:gd name="T5" fmla="*/ 0 h 258"/>
              <a:gd name="T6" fmla="*/ 2147483647 w 912"/>
              <a:gd name="T7" fmla="*/ 2147483647 h 258"/>
              <a:gd name="T8" fmla="*/ 0 60000 65536"/>
              <a:gd name="T9" fmla="*/ 0 60000 65536"/>
              <a:gd name="T10" fmla="*/ 0 60000 65536"/>
              <a:gd name="T11" fmla="*/ 0 60000 65536"/>
              <a:gd name="T12" fmla="*/ 0 w 912"/>
              <a:gd name="T13" fmla="*/ 0 h 258"/>
              <a:gd name="T14" fmla="*/ 912 w 912"/>
              <a:gd name="T15" fmla="*/ 258 h 258"/>
            </a:gdLst>
            <a:ahLst/>
            <a:cxnLst>
              <a:cxn ang="T8">
                <a:pos x="T0" y="T1"/>
              </a:cxn>
              <a:cxn ang="T9">
                <a:pos x="T2" y="T3"/>
              </a:cxn>
              <a:cxn ang="T10">
                <a:pos x="T4" y="T5"/>
              </a:cxn>
              <a:cxn ang="T11">
                <a:pos x="T6" y="T7"/>
              </a:cxn>
            </a:cxnLst>
            <a:rect l="T12" t="T13" r="T14" b="T15"/>
            <a:pathLst>
              <a:path w="912" h="258">
                <a:moveTo>
                  <a:pt x="240" y="258"/>
                </a:moveTo>
                <a:lnTo>
                  <a:pt x="0" y="144"/>
                </a:lnTo>
                <a:lnTo>
                  <a:pt x="912" y="0"/>
                </a:lnTo>
                <a:lnTo>
                  <a:pt x="240" y="258"/>
                </a:lnTo>
                <a:close/>
              </a:path>
            </a:pathLst>
          </a:custGeom>
          <a:solidFill>
            <a:srgbClr val="CCCCFF">
              <a:alpha val="54901"/>
            </a:srgbClr>
          </a:solidFill>
          <a:ln w="19050">
            <a:solidFill>
              <a:schemeClr val="tx1"/>
            </a:solidFill>
            <a:round/>
            <a:headEnd/>
            <a:tailEnd/>
          </a:ln>
        </p:spPr>
        <p:txBody>
          <a:bodyPr/>
          <a:lstStyle/>
          <a:p>
            <a:endParaRPr lang="en-US"/>
          </a:p>
        </p:txBody>
      </p:sp>
      <p:sp>
        <p:nvSpPr>
          <p:cNvPr id="69636" name="Line 4">
            <a:extLst>
              <a:ext uri="{FF2B5EF4-FFF2-40B4-BE49-F238E27FC236}">
                <a16:creationId xmlns:a16="http://schemas.microsoft.com/office/drawing/2014/main" id="{C2728341-6D9E-3C46-8D05-075DE7C3CBAA}"/>
              </a:ext>
            </a:extLst>
          </p:cNvPr>
          <p:cNvSpPr>
            <a:spLocks noChangeShapeType="1"/>
          </p:cNvSpPr>
          <p:nvPr/>
        </p:nvSpPr>
        <p:spPr bwMode="auto">
          <a:xfrm>
            <a:off x="3352800" y="1831975"/>
            <a:ext cx="0" cy="8382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69637" name="Line 5">
            <a:extLst>
              <a:ext uri="{FF2B5EF4-FFF2-40B4-BE49-F238E27FC236}">
                <a16:creationId xmlns:a16="http://schemas.microsoft.com/office/drawing/2014/main" id="{DB30A38E-5F66-D244-8E2B-DEC212D69FE7}"/>
              </a:ext>
            </a:extLst>
          </p:cNvPr>
          <p:cNvSpPr>
            <a:spLocks noChangeShapeType="1"/>
          </p:cNvSpPr>
          <p:nvPr/>
        </p:nvSpPr>
        <p:spPr bwMode="auto">
          <a:xfrm flipH="1">
            <a:off x="2438400" y="2670175"/>
            <a:ext cx="9144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9638" name="Line 6">
            <a:extLst>
              <a:ext uri="{FF2B5EF4-FFF2-40B4-BE49-F238E27FC236}">
                <a16:creationId xmlns:a16="http://schemas.microsoft.com/office/drawing/2014/main" id="{22B8FD35-BF43-4F48-87AB-5DC9899606DF}"/>
              </a:ext>
            </a:extLst>
          </p:cNvPr>
          <p:cNvSpPr>
            <a:spLocks noChangeShapeType="1"/>
          </p:cNvSpPr>
          <p:nvPr/>
        </p:nvSpPr>
        <p:spPr bwMode="auto">
          <a:xfrm>
            <a:off x="3352800" y="2670175"/>
            <a:ext cx="137160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9639" name="Line 7">
            <a:extLst>
              <a:ext uri="{FF2B5EF4-FFF2-40B4-BE49-F238E27FC236}">
                <a16:creationId xmlns:a16="http://schemas.microsoft.com/office/drawing/2014/main" id="{9EA03C63-1F0F-C144-BB67-BB995A69CDC3}"/>
              </a:ext>
            </a:extLst>
          </p:cNvPr>
          <p:cNvSpPr>
            <a:spLocks noChangeShapeType="1"/>
          </p:cNvSpPr>
          <p:nvPr/>
        </p:nvSpPr>
        <p:spPr bwMode="auto">
          <a:xfrm>
            <a:off x="3200400" y="270827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0" name="Line 8">
            <a:extLst>
              <a:ext uri="{FF2B5EF4-FFF2-40B4-BE49-F238E27FC236}">
                <a16:creationId xmlns:a16="http://schemas.microsoft.com/office/drawing/2014/main" id="{A64BC186-6CDC-F949-A5BC-B03AD8F3C7D3}"/>
              </a:ext>
            </a:extLst>
          </p:cNvPr>
          <p:cNvSpPr>
            <a:spLocks noChangeShapeType="1"/>
          </p:cNvSpPr>
          <p:nvPr/>
        </p:nvSpPr>
        <p:spPr bwMode="auto">
          <a:xfrm>
            <a:off x="2962275" y="285115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1" name="Line 9">
            <a:extLst>
              <a:ext uri="{FF2B5EF4-FFF2-40B4-BE49-F238E27FC236}">
                <a16:creationId xmlns:a16="http://schemas.microsoft.com/office/drawing/2014/main" id="{CFDC21D3-C41C-A040-ADFF-C5F29BA5E35C}"/>
              </a:ext>
            </a:extLst>
          </p:cNvPr>
          <p:cNvSpPr>
            <a:spLocks noChangeShapeType="1"/>
          </p:cNvSpPr>
          <p:nvPr/>
        </p:nvSpPr>
        <p:spPr bwMode="auto">
          <a:xfrm>
            <a:off x="2771775" y="296545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2" name="Line 10">
            <a:extLst>
              <a:ext uri="{FF2B5EF4-FFF2-40B4-BE49-F238E27FC236}">
                <a16:creationId xmlns:a16="http://schemas.microsoft.com/office/drawing/2014/main" id="{E0C61584-E82B-1C44-BE69-B23CBB89ABE9}"/>
              </a:ext>
            </a:extLst>
          </p:cNvPr>
          <p:cNvSpPr>
            <a:spLocks noChangeShapeType="1"/>
          </p:cNvSpPr>
          <p:nvPr/>
        </p:nvSpPr>
        <p:spPr bwMode="auto">
          <a:xfrm>
            <a:off x="3714750" y="263207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3" name="Line 11">
            <a:extLst>
              <a:ext uri="{FF2B5EF4-FFF2-40B4-BE49-F238E27FC236}">
                <a16:creationId xmlns:a16="http://schemas.microsoft.com/office/drawing/2014/main" id="{7A0B5C41-61D2-D54F-B74C-FD473146F8E9}"/>
              </a:ext>
            </a:extLst>
          </p:cNvPr>
          <p:cNvSpPr>
            <a:spLocks noChangeShapeType="1"/>
          </p:cNvSpPr>
          <p:nvPr/>
        </p:nvSpPr>
        <p:spPr bwMode="auto">
          <a:xfrm>
            <a:off x="4010025" y="263207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4" name="Line 12">
            <a:extLst>
              <a:ext uri="{FF2B5EF4-FFF2-40B4-BE49-F238E27FC236}">
                <a16:creationId xmlns:a16="http://schemas.microsoft.com/office/drawing/2014/main" id="{2D14E10C-0030-A14E-A936-2AFE28FD0EDE}"/>
              </a:ext>
            </a:extLst>
          </p:cNvPr>
          <p:cNvSpPr>
            <a:spLocks noChangeShapeType="1"/>
          </p:cNvSpPr>
          <p:nvPr/>
        </p:nvSpPr>
        <p:spPr bwMode="auto">
          <a:xfrm>
            <a:off x="4391025" y="262255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5" name="Line 13">
            <a:extLst>
              <a:ext uri="{FF2B5EF4-FFF2-40B4-BE49-F238E27FC236}">
                <a16:creationId xmlns:a16="http://schemas.microsoft.com/office/drawing/2014/main" id="{B274B6B3-AA54-F345-9E13-B2E7843EFA82}"/>
              </a:ext>
            </a:extLst>
          </p:cNvPr>
          <p:cNvSpPr>
            <a:spLocks noChangeShapeType="1"/>
          </p:cNvSpPr>
          <p:nvPr/>
        </p:nvSpPr>
        <p:spPr bwMode="auto">
          <a:xfrm>
            <a:off x="3324225" y="236537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6" name="Line 14">
            <a:extLst>
              <a:ext uri="{FF2B5EF4-FFF2-40B4-BE49-F238E27FC236}">
                <a16:creationId xmlns:a16="http://schemas.microsoft.com/office/drawing/2014/main" id="{EC0A090C-7433-5B4F-AF44-67E719564509}"/>
              </a:ext>
            </a:extLst>
          </p:cNvPr>
          <p:cNvSpPr>
            <a:spLocks noChangeShapeType="1"/>
          </p:cNvSpPr>
          <p:nvPr/>
        </p:nvSpPr>
        <p:spPr bwMode="auto">
          <a:xfrm>
            <a:off x="3324225" y="206057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7" name="Text Box 15">
            <a:extLst>
              <a:ext uri="{FF2B5EF4-FFF2-40B4-BE49-F238E27FC236}">
                <a16:creationId xmlns:a16="http://schemas.microsoft.com/office/drawing/2014/main" id="{C73799C3-1775-A247-AB8E-D0CD42017BAA}"/>
              </a:ext>
            </a:extLst>
          </p:cNvPr>
          <p:cNvSpPr txBox="1">
            <a:spLocks noChangeArrowheads="1"/>
          </p:cNvSpPr>
          <p:nvPr/>
        </p:nvSpPr>
        <p:spPr bwMode="auto">
          <a:xfrm>
            <a:off x="2362200" y="3127376"/>
            <a:ext cx="312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x</a:t>
            </a:r>
          </a:p>
        </p:txBody>
      </p:sp>
      <p:sp>
        <p:nvSpPr>
          <p:cNvPr id="69648" name="Text Box 16">
            <a:extLst>
              <a:ext uri="{FF2B5EF4-FFF2-40B4-BE49-F238E27FC236}">
                <a16:creationId xmlns:a16="http://schemas.microsoft.com/office/drawing/2014/main" id="{6B1B34CA-2DF3-9D4A-AA45-405C39A03270}"/>
              </a:ext>
            </a:extLst>
          </p:cNvPr>
          <p:cNvSpPr txBox="1">
            <a:spLocks noChangeArrowheads="1"/>
          </p:cNvSpPr>
          <p:nvPr/>
        </p:nvSpPr>
        <p:spPr bwMode="auto">
          <a:xfrm>
            <a:off x="4495800" y="2593976"/>
            <a:ext cx="317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y</a:t>
            </a:r>
          </a:p>
        </p:txBody>
      </p:sp>
      <p:sp>
        <p:nvSpPr>
          <p:cNvPr id="69649" name="Text Box 17">
            <a:extLst>
              <a:ext uri="{FF2B5EF4-FFF2-40B4-BE49-F238E27FC236}">
                <a16:creationId xmlns:a16="http://schemas.microsoft.com/office/drawing/2014/main" id="{8585004D-E121-2548-9E4E-523A815A2DBC}"/>
              </a:ext>
            </a:extLst>
          </p:cNvPr>
          <p:cNvSpPr txBox="1">
            <a:spLocks noChangeArrowheads="1"/>
          </p:cNvSpPr>
          <p:nvPr/>
        </p:nvSpPr>
        <p:spPr bwMode="auto">
          <a:xfrm>
            <a:off x="3505200" y="1831976"/>
            <a:ext cx="298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a:t>
            </a:r>
          </a:p>
        </p:txBody>
      </p:sp>
      <p:sp>
        <p:nvSpPr>
          <p:cNvPr id="69650" name="Line 18">
            <a:extLst>
              <a:ext uri="{FF2B5EF4-FFF2-40B4-BE49-F238E27FC236}">
                <a16:creationId xmlns:a16="http://schemas.microsoft.com/office/drawing/2014/main" id="{5E073F06-40B3-5546-9DDC-5F5E9C289361}"/>
              </a:ext>
            </a:extLst>
          </p:cNvPr>
          <p:cNvSpPr>
            <a:spLocks noChangeShapeType="1"/>
          </p:cNvSpPr>
          <p:nvPr/>
        </p:nvSpPr>
        <p:spPr bwMode="auto">
          <a:xfrm>
            <a:off x="3352800" y="2670175"/>
            <a:ext cx="0" cy="7620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1" name="Line 19">
            <a:extLst>
              <a:ext uri="{FF2B5EF4-FFF2-40B4-BE49-F238E27FC236}">
                <a16:creationId xmlns:a16="http://schemas.microsoft.com/office/drawing/2014/main" id="{1024E310-5AFF-CD4E-BED3-8D705CCD2512}"/>
              </a:ext>
            </a:extLst>
          </p:cNvPr>
          <p:cNvSpPr>
            <a:spLocks noChangeShapeType="1"/>
          </p:cNvSpPr>
          <p:nvPr/>
        </p:nvSpPr>
        <p:spPr bwMode="auto">
          <a:xfrm>
            <a:off x="3314700" y="308927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20">
            <a:extLst>
              <a:ext uri="{FF2B5EF4-FFF2-40B4-BE49-F238E27FC236}">
                <a16:creationId xmlns:a16="http://schemas.microsoft.com/office/drawing/2014/main" id="{2B908CB9-EB68-CA45-914D-927D831243BC}"/>
              </a:ext>
            </a:extLst>
          </p:cNvPr>
          <p:cNvSpPr>
            <a:spLocks noChangeShapeType="1"/>
          </p:cNvSpPr>
          <p:nvPr/>
        </p:nvSpPr>
        <p:spPr bwMode="auto">
          <a:xfrm>
            <a:off x="7607300" y="1847850"/>
            <a:ext cx="0" cy="8382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23" name="Line 21">
            <a:extLst>
              <a:ext uri="{FF2B5EF4-FFF2-40B4-BE49-F238E27FC236}">
                <a16:creationId xmlns:a16="http://schemas.microsoft.com/office/drawing/2014/main" id="{3DD24258-7D32-514F-A1B6-133A1D8A8402}"/>
              </a:ext>
            </a:extLst>
          </p:cNvPr>
          <p:cNvSpPr>
            <a:spLocks noChangeShapeType="1"/>
          </p:cNvSpPr>
          <p:nvPr/>
        </p:nvSpPr>
        <p:spPr bwMode="auto">
          <a:xfrm flipH="1">
            <a:off x="6692900" y="2686050"/>
            <a:ext cx="9144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4" name="Line 22">
            <a:extLst>
              <a:ext uri="{FF2B5EF4-FFF2-40B4-BE49-F238E27FC236}">
                <a16:creationId xmlns:a16="http://schemas.microsoft.com/office/drawing/2014/main" id="{A234A533-CA51-4E41-8A1D-78265F60AE16}"/>
              </a:ext>
            </a:extLst>
          </p:cNvPr>
          <p:cNvSpPr>
            <a:spLocks noChangeShapeType="1"/>
          </p:cNvSpPr>
          <p:nvPr/>
        </p:nvSpPr>
        <p:spPr bwMode="auto">
          <a:xfrm>
            <a:off x="7607300" y="2686050"/>
            <a:ext cx="137160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 name="Line 23">
            <a:extLst>
              <a:ext uri="{FF2B5EF4-FFF2-40B4-BE49-F238E27FC236}">
                <a16:creationId xmlns:a16="http://schemas.microsoft.com/office/drawing/2014/main" id="{D94A5A83-23ED-9147-A4B7-D03032A3E87A}"/>
              </a:ext>
            </a:extLst>
          </p:cNvPr>
          <p:cNvSpPr>
            <a:spLocks noChangeShapeType="1"/>
          </p:cNvSpPr>
          <p:nvPr/>
        </p:nvSpPr>
        <p:spPr bwMode="auto">
          <a:xfrm>
            <a:off x="7454900" y="272415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24">
            <a:extLst>
              <a:ext uri="{FF2B5EF4-FFF2-40B4-BE49-F238E27FC236}">
                <a16:creationId xmlns:a16="http://schemas.microsoft.com/office/drawing/2014/main" id="{9A5412AE-CC1A-DF46-A84E-25800F6ED635}"/>
              </a:ext>
            </a:extLst>
          </p:cNvPr>
          <p:cNvSpPr>
            <a:spLocks noChangeShapeType="1"/>
          </p:cNvSpPr>
          <p:nvPr/>
        </p:nvSpPr>
        <p:spPr bwMode="auto">
          <a:xfrm>
            <a:off x="7216775" y="28670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25">
            <a:extLst>
              <a:ext uri="{FF2B5EF4-FFF2-40B4-BE49-F238E27FC236}">
                <a16:creationId xmlns:a16="http://schemas.microsoft.com/office/drawing/2014/main" id="{C4A34127-18B3-F24E-85FF-B1C9AD878F73}"/>
              </a:ext>
            </a:extLst>
          </p:cNvPr>
          <p:cNvSpPr>
            <a:spLocks noChangeShapeType="1"/>
          </p:cNvSpPr>
          <p:nvPr/>
        </p:nvSpPr>
        <p:spPr bwMode="auto">
          <a:xfrm>
            <a:off x="7026275" y="29813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26">
            <a:extLst>
              <a:ext uri="{FF2B5EF4-FFF2-40B4-BE49-F238E27FC236}">
                <a16:creationId xmlns:a16="http://schemas.microsoft.com/office/drawing/2014/main" id="{7F296906-68F6-5E4B-B30B-4401E854556A}"/>
              </a:ext>
            </a:extLst>
          </p:cNvPr>
          <p:cNvSpPr>
            <a:spLocks noChangeShapeType="1"/>
          </p:cNvSpPr>
          <p:nvPr/>
        </p:nvSpPr>
        <p:spPr bwMode="auto">
          <a:xfrm>
            <a:off x="7969250" y="264795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27">
            <a:extLst>
              <a:ext uri="{FF2B5EF4-FFF2-40B4-BE49-F238E27FC236}">
                <a16:creationId xmlns:a16="http://schemas.microsoft.com/office/drawing/2014/main" id="{4095DE90-00BF-FA4E-B672-1481C8BEF9DA}"/>
              </a:ext>
            </a:extLst>
          </p:cNvPr>
          <p:cNvSpPr>
            <a:spLocks noChangeShapeType="1"/>
          </p:cNvSpPr>
          <p:nvPr/>
        </p:nvSpPr>
        <p:spPr bwMode="auto">
          <a:xfrm>
            <a:off x="8264525" y="264795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Line 28">
            <a:extLst>
              <a:ext uri="{FF2B5EF4-FFF2-40B4-BE49-F238E27FC236}">
                <a16:creationId xmlns:a16="http://schemas.microsoft.com/office/drawing/2014/main" id="{D2F18D88-5D9A-804D-AB93-5F8975D18AC1}"/>
              </a:ext>
            </a:extLst>
          </p:cNvPr>
          <p:cNvSpPr>
            <a:spLocks noChangeShapeType="1"/>
          </p:cNvSpPr>
          <p:nvPr/>
        </p:nvSpPr>
        <p:spPr bwMode="auto">
          <a:xfrm>
            <a:off x="8645525" y="26384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29">
            <a:extLst>
              <a:ext uri="{FF2B5EF4-FFF2-40B4-BE49-F238E27FC236}">
                <a16:creationId xmlns:a16="http://schemas.microsoft.com/office/drawing/2014/main" id="{D9D0FEAB-A314-4C48-9FB9-D424DF62A8E2}"/>
              </a:ext>
            </a:extLst>
          </p:cNvPr>
          <p:cNvSpPr>
            <a:spLocks noChangeShapeType="1"/>
          </p:cNvSpPr>
          <p:nvPr/>
        </p:nvSpPr>
        <p:spPr bwMode="auto">
          <a:xfrm>
            <a:off x="7578725" y="2381250"/>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30">
            <a:extLst>
              <a:ext uri="{FF2B5EF4-FFF2-40B4-BE49-F238E27FC236}">
                <a16:creationId xmlns:a16="http://schemas.microsoft.com/office/drawing/2014/main" id="{0F66F6CC-0849-3C4B-B223-57DF7DAB628C}"/>
              </a:ext>
            </a:extLst>
          </p:cNvPr>
          <p:cNvSpPr>
            <a:spLocks noChangeShapeType="1"/>
          </p:cNvSpPr>
          <p:nvPr/>
        </p:nvSpPr>
        <p:spPr bwMode="auto">
          <a:xfrm>
            <a:off x="7578725" y="2076450"/>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Text Box 31">
            <a:extLst>
              <a:ext uri="{FF2B5EF4-FFF2-40B4-BE49-F238E27FC236}">
                <a16:creationId xmlns:a16="http://schemas.microsoft.com/office/drawing/2014/main" id="{E4E25808-F864-5549-8A3F-287781BD6F04}"/>
              </a:ext>
            </a:extLst>
          </p:cNvPr>
          <p:cNvSpPr txBox="1">
            <a:spLocks noChangeArrowheads="1"/>
          </p:cNvSpPr>
          <p:nvPr/>
        </p:nvSpPr>
        <p:spPr bwMode="auto">
          <a:xfrm>
            <a:off x="6616700" y="3143251"/>
            <a:ext cx="312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x</a:t>
            </a:r>
          </a:p>
        </p:txBody>
      </p:sp>
      <p:sp>
        <p:nvSpPr>
          <p:cNvPr id="34" name="Text Box 32">
            <a:extLst>
              <a:ext uri="{FF2B5EF4-FFF2-40B4-BE49-F238E27FC236}">
                <a16:creationId xmlns:a16="http://schemas.microsoft.com/office/drawing/2014/main" id="{988C92BB-E95F-4745-A45F-DEB11AEF9348}"/>
              </a:ext>
            </a:extLst>
          </p:cNvPr>
          <p:cNvSpPr txBox="1">
            <a:spLocks noChangeArrowheads="1"/>
          </p:cNvSpPr>
          <p:nvPr/>
        </p:nvSpPr>
        <p:spPr bwMode="auto">
          <a:xfrm>
            <a:off x="8750300" y="2609851"/>
            <a:ext cx="317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y</a:t>
            </a:r>
          </a:p>
        </p:txBody>
      </p:sp>
      <p:sp>
        <p:nvSpPr>
          <p:cNvPr id="35" name="Text Box 33">
            <a:extLst>
              <a:ext uri="{FF2B5EF4-FFF2-40B4-BE49-F238E27FC236}">
                <a16:creationId xmlns:a16="http://schemas.microsoft.com/office/drawing/2014/main" id="{98CEA67B-C007-4D42-8995-F9BE7D30BB61}"/>
              </a:ext>
            </a:extLst>
          </p:cNvPr>
          <p:cNvSpPr txBox="1">
            <a:spLocks noChangeArrowheads="1"/>
          </p:cNvSpPr>
          <p:nvPr/>
        </p:nvSpPr>
        <p:spPr bwMode="auto">
          <a:xfrm>
            <a:off x="7759700" y="1847851"/>
            <a:ext cx="298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a:t>
            </a:r>
          </a:p>
        </p:txBody>
      </p:sp>
      <p:sp>
        <p:nvSpPr>
          <p:cNvPr id="36" name="Freeform 34">
            <a:extLst>
              <a:ext uri="{FF2B5EF4-FFF2-40B4-BE49-F238E27FC236}">
                <a16:creationId xmlns:a16="http://schemas.microsoft.com/office/drawing/2014/main" id="{F0259294-BEAF-FB45-99B5-BFD7FA630509}"/>
              </a:ext>
            </a:extLst>
          </p:cNvPr>
          <p:cNvSpPr>
            <a:spLocks/>
          </p:cNvSpPr>
          <p:nvPr/>
        </p:nvSpPr>
        <p:spPr bwMode="auto">
          <a:xfrm>
            <a:off x="7239000" y="2076451"/>
            <a:ext cx="1409700" cy="835025"/>
          </a:xfrm>
          <a:custGeom>
            <a:avLst/>
            <a:gdLst>
              <a:gd name="T0" fmla="*/ 0 w 888"/>
              <a:gd name="T1" fmla="*/ 2147483647 h 526"/>
              <a:gd name="T2" fmla="*/ 2147483647 w 888"/>
              <a:gd name="T3" fmla="*/ 2147483647 h 526"/>
              <a:gd name="T4" fmla="*/ 2147483647 w 888"/>
              <a:gd name="T5" fmla="*/ 0 h 526"/>
              <a:gd name="T6" fmla="*/ 0 w 888"/>
              <a:gd name="T7" fmla="*/ 2147483647 h 526"/>
              <a:gd name="T8" fmla="*/ 0 w 888"/>
              <a:gd name="T9" fmla="*/ 2147483647 h 526"/>
              <a:gd name="T10" fmla="*/ 0 60000 65536"/>
              <a:gd name="T11" fmla="*/ 0 60000 65536"/>
              <a:gd name="T12" fmla="*/ 0 60000 65536"/>
              <a:gd name="T13" fmla="*/ 0 60000 65536"/>
              <a:gd name="T14" fmla="*/ 0 60000 65536"/>
              <a:gd name="T15" fmla="*/ 0 w 888"/>
              <a:gd name="T16" fmla="*/ 0 h 526"/>
              <a:gd name="T17" fmla="*/ 888 w 888"/>
              <a:gd name="T18" fmla="*/ 526 h 526"/>
            </a:gdLst>
            <a:ahLst/>
            <a:cxnLst>
              <a:cxn ang="T10">
                <a:pos x="T0" y="T1"/>
              </a:cxn>
              <a:cxn ang="T11">
                <a:pos x="T2" y="T3"/>
              </a:cxn>
              <a:cxn ang="T12">
                <a:pos x="T4" y="T5"/>
              </a:cxn>
              <a:cxn ang="T13">
                <a:pos x="T6" y="T7"/>
              </a:cxn>
              <a:cxn ang="T14">
                <a:pos x="T8" y="T9"/>
              </a:cxn>
            </a:cxnLst>
            <a:rect l="T15" t="T16" r="T17" b="T18"/>
            <a:pathLst>
              <a:path w="888" h="526">
                <a:moveTo>
                  <a:pt x="0" y="526"/>
                </a:moveTo>
                <a:lnTo>
                  <a:pt x="888" y="384"/>
                </a:lnTo>
                <a:lnTo>
                  <a:pt x="888" y="0"/>
                </a:lnTo>
                <a:lnTo>
                  <a:pt x="0" y="142"/>
                </a:lnTo>
                <a:lnTo>
                  <a:pt x="0" y="526"/>
                </a:lnTo>
                <a:close/>
              </a:path>
            </a:pathLst>
          </a:custGeom>
          <a:solidFill>
            <a:srgbClr val="CCCCFF">
              <a:alpha val="52156"/>
            </a:srgbClr>
          </a:solidFill>
          <a:ln w="9525">
            <a:solidFill>
              <a:schemeClr val="tx1"/>
            </a:solidFill>
            <a:round/>
            <a:headEnd/>
            <a:tailEnd/>
          </a:ln>
        </p:spPr>
        <p:txBody>
          <a:bodyPr/>
          <a:lstStyle/>
          <a:p>
            <a:endParaRPr lang="en-US"/>
          </a:p>
        </p:txBody>
      </p:sp>
      <p:sp>
        <p:nvSpPr>
          <p:cNvPr id="69667" name="Text Box 35">
            <a:extLst>
              <a:ext uri="{FF2B5EF4-FFF2-40B4-BE49-F238E27FC236}">
                <a16:creationId xmlns:a16="http://schemas.microsoft.com/office/drawing/2014/main" id="{2600FCD2-CFE5-F946-BB7A-C15C8B2E770F}"/>
              </a:ext>
            </a:extLst>
          </p:cNvPr>
          <p:cNvSpPr txBox="1">
            <a:spLocks noChangeArrowheads="1"/>
          </p:cNvSpPr>
          <p:nvPr/>
        </p:nvSpPr>
        <p:spPr bwMode="auto">
          <a:xfrm>
            <a:off x="2332038" y="3659431"/>
            <a:ext cx="2336800" cy="2549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Courier New" panose="02070309020205020404" pitchFamily="49" charset="0"/>
              </a:rPr>
              <a:t>2,    3,   -2</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1/2, 1/3, -1/2</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3,    2,   -3</a:t>
            </a:r>
          </a:p>
          <a:p>
            <a:pPr eaLnBrk="1" hangingPunct="1"/>
            <a:r>
              <a:rPr lang="en-US" altLang="en-US" sz="2000">
                <a:latin typeface="Courier New" panose="02070309020205020404" pitchFamily="49" charset="0"/>
              </a:rPr>
              <a:t>        _</a:t>
            </a:r>
          </a:p>
          <a:p>
            <a:pPr eaLnBrk="1" hangingPunct="1"/>
            <a:r>
              <a:rPr lang="en-US" altLang="en-US" sz="2000">
                <a:latin typeface="Courier New" panose="02070309020205020404" pitchFamily="49" charset="0"/>
              </a:rPr>
              <a:t>   (3 2 3)</a:t>
            </a:r>
          </a:p>
          <a:p>
            <a:pPr eaLnBrk="1" hangingPunct="1"/>
            <a:endParaRPr lang="en-US" altLang="en-US" sz="2000">
              <a:latin typeface="Courier New" panose="02070309020205020404" pitchFamily="49" charset="0"/>
            </a:endParaRPr>
          </a:p>
        </p:txBody>
      </p:sp>
      <p:sp>
        <p:nvSpPr>
          <p:cNvPr id="39" name="Text Box 37">
            <a:extLst>
              <a:ext uri="{FF2B5EF4-FFF2-40B4-BE49-F238E27FC236}">
                <a16:creationId xmlns:a16="http://schemas.microsoft.com/office/drawing/2014/main" id="{62015759-AC2D-C64F-8290-A2F56DCE0653}"/>
              </a:ext>
            </a:extLst>
          </p:cNvPr>
          <p:cNvSpPr txBox="1">
            <a:spLocks noChangeArrowheads="1"/>
          </p:cNvSpPr>
          <p:nvPr/>
        </p:nvSpPr>
        <p:spPr bwMode="auto">
          <a:xfrm>
            <a:off x="6786563" y="3735631"/>
            <a:ext cx="2184400" cy="2549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Courier New" panose="02070309020205020404" pitchFamily="49" charset="0"/>
              </a:rPr>
              <a:t>2,    3,   </a:t>
            </a:r>
            <a:r>
              <a:rPr lang="en-US" altLang="en-US" sz="2000">
                <a:latin typeface="Courier New" panose="02070309020205020404" pitchFamily="49" charset="0"/>
                <a:sym typeface="Symbol" pitchFamily="2" charset="2"/>
              </a:rPr>
              <a:t></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1/2, 1/3,  0 </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3,    2,   0</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   (3 2 0)</a:t>
            </a:r>
          </a:p>
          <a:p>
            <a:pPr eaLnBrk="1" hangingPunct="1"/>
            <a:endParaRPr lang="en-US" altLang="en-US" sz="2000">
              <a:latin typeface="Courier New" panose="02070309020205020404" pitchFamily="49" charset="0"/>
            </a:endParaRPr>
          </a:p>
        </p:txBody>
      </p:sp>
      <p:sp>
        <p:nvSpPr>
          <p:cNvPr id="40" name="Text Box 38">
            <a:extLst>
              <a:ext uri="{FF2B5EF4-FFF2-40B4-BE49-F238E27FC236}">
                <a16:creationId xmlns:a16="http://schemas.microsoft.com/office/drawing/2014/main" id="{F1CFC1B1-0F44-2F4D-8C6A-2977759A23DC}"/>
              </a:ext>
            </a:extLst>
          </p:cNvPr>
          <p:cNvSpPr txBox="1">
            <a:spLocks noChangeArrowheads="1"/>
          </p:cNvSpPr>
          <p:nvPr/>
        </p:nvSpPr>
        <p:spPr bwMode="auto">
          <a:xfrm>
            <a:off x="2514601" y="1314450"/>
            <a:ext cx="2263761" cy="400110"/>
          </a:xfrm>
          <a:prstGeom prst="rect">
            <a:avLst/>
          </a:prstGeom>
          <a:noFill/>
          <a:ln w="9525">
            <a:noFill/>
            <a:miter lim="800000"/>
            <a:headEnd/>
            <a:tailEnd/>
          </a:ln>
          <a:effectLst/>
        </p:spPr>
        <p:txBody>
          <a:bodyPr wrap="none">
            <a:spAutoFit/>
          </a:bodyPr>
          <a:lstStyle/>
          <a:p>
            <a:pPr>
              <a:defRPr/>
            </a:pPr>
            <a:r>
              <a:rPr lang="en-US" sz="2000" dirty="0">
                <a:latin typeface="+mn-lt"/>
              </a:rPr>
              <a:t>Negative Intercept</a:t>
            </a:r>
          </a:p>
        </p:txBody>
      </p:sp>
      <p:sp>
        <p:nvSpPr>
          <p:cNvPr id="41" name="Text Box 39">
            <a:extLst>
              <a:ext uri="{FF2B5EF4-FFF2-40B4-BE49-F238E27FC236}">
                <a16:creationId xmlns:a16="http://schemas.microsoft.com/office/drawing/2014/main" id="{B0BD4EE3-70DB-2348-A5FA-870802F1910E}"/>
              </a:ext>
            </a:extLst>
          </p:cNvPr>
          <p:cNvSpPr txBox="1">
            <a:spLocks noChangeArrowheads="1"/>
          </p:cNvSpPr>
          <p:nvPr/>
        </p:nvSpPr>
        <p:spPr bwMode="auto">
          <a:xfrm>
            <a:off x="6629400" y="1314450"/>
            <a:ext cx="2262158" cy="400110"/>
          </a:xfrm>
          <a:prstGeom prst="rect">
            <a:avLst/>
          </a:prstGeom>
          <a:noFill/>
          <a:ln w="9525">
            <a:noFill/>
            <a:miter lim="800000"/>
            <a:headEnd/>
            <a:tailEnd/>
          </a:ln>
          <a:effectLst/>
        </p:spPr>
        <p:txBody>
          <a:bodyPr wrap="none">
            <a:spAutoFit/>
          </a:bodyPr>
          <a:lstStyle/>
          <a:p>
            <a:pPr>
              <a:defRPr/>
            </a:pPr>
            <a:r>
              <a:rPr lang="en-US" sz="2000" dirty="0">
                <a:latin typeface="+mn-lt"/>
              </a:rPr>
              <a:t>Intercept at infinity</a:t>
            </a:r>
          </a:p>
        </p:txBody>
      </p:sp>
      <p:sp>
        <p:nvSpPr>
          <p:cNvPr id="2" name="Title 1">
            <a:extLst>
              <a:ext uri="{FF2B5EF4-FFF2-40B4-BE49-F238E27FC236}">
                <a16:creationId xmlns:a16="http://schemas.microsoft.com/office/drawing/2014/main" id="{FC77D537-D6B8-CF4B-BBDA-10A1D678C5FF}"/>
              </a:ext>
            </a:extLst>
          </p:cNvPr>
          <p:cNvSpPr>
            <a:spLocks noGrp="1"/>
          </p:cNvSpPr>
          <p:nvPr>
            <p:ph type="title"/>
          </p:nvPr>
        </p:nvSpPr>
        <p:spPr/>
        <p:txBody>
          <a:bodyPr/>
          <a:lstStyle/>
          <a:p>
            <a:r>
              <a:rPr lang="en-US" altLang="en-US" dirty="0">
                <a:ea typeface="ＭＳ Ｐゴシック" panose="020B0600070205080204" pitchFamily="34" charset="-128"/>
              </a:rPr>
              <a:t>Miller Indices: Additional Cases</a:t>
            </a:r>
            <a:endParaRPr lang="en-US" dirty="0"/>
          </a:p>
        </p:txBody>
      </p:sp>
    </p:spTree>
    <p:extLst>
      <p:ext uri="{BB962C8B-B14F-4D97-AF65-F5344CB8AC3E}">
        <p14:creationId xmlns:p14="http://schemas.microsoft.com/office/powerpoint/2010/main" val="42451883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9" grpId="0" animBg="1"/>
      <p:bldP spid="4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reeform 3">
            <a:extLst>
              <a:ext uri="{FF2B5EF4-FFF2-40B4-BE49-F238E27FC236}">
                <a16:creationId xmlns:a16="http://schemas.microsoft.com/office/drawing/2014/main" id="{1DE199D5-DA1A-794A-8FF3-F43E8E631F36}"/>
              </a:ext>
            </a:extLst>
          </p:cNvPr>
          <p:cNvSpPr>
            <a:spLocks/>
          </p:cNvSpPr>
          <p:nvPr/>
        </p:nvSpPr>
        <p:spPr bwMode="auto">
          <a:xfrm>
            <a:off x="2667000" y="3489325"/>
            <a:ext cx="1447800" cy="533400"/>
          </a:xfrm>
          <a:custGeom>
            <a:avLst/>
            <a:gdLst>
              <a:gd name="T0" fmla="*/ 2147483647 w 912"/>
              <a:gd name="T1" fmla="*/ 0 h 336"/>
              <a:gd name="T2" fmla="*/ 0 w 912"/>
              <a:gd name="T3" fmla="*/ 2147483647 h 336"/>
              <a:gd name="T4" fmla="*/ 2147483647 w 912"/>
              <a:gd name="T5" fmla="*/ 2147483647 h 336"/>
              <a:gd name="T6" fmla="*/ 2147483647 w 912"/>
              <a:gd name="T7" fmla="*/ 0 h 336"/>
              <a:gd name="T8" fmla="*/ 0 60000 65536"/>
              <a:gd name="T9" fmla="*/ 0 60000 65536"/>
              <a:gd name="T10" fmla="*/ 0 60000 65536"/>
              <a:gd name="T11" fmla="*/ 0 60000 65536"/>
              <a:gd name="T12" fmla="*/ 0 w 912"/>
              <a:gd name="T13" fmla="*/ 0 h 336"/>
              <a:gd name="T14" fmla="*/ 912 w 912"/>
              <a:gd name="T15" fmla="*/ 336 h 336"/>
            </a:gdLst>
            <a:ahLst/>
            <a:cxnLst>
              <a:cxn ang="T8">
                <a:pos x="T0" y="T1"/>
              </a:cxn>
              <a:cxn ang="T9">
                <a:pos x="T2" y="T3"/>
              </a:cxn>
              <a:cxn ang="T10">
                <a:pos x="T4" y="T5"/>
              </a:cxn>
              <a:cxn ang="T11">
                <a:pos x="T6" y="T7"/>
              </a:cxn>
            </a:cxnLst>
            <a:rect l="T12" t="T13" r="T14" b="T15"/>
            <a:pathLst>
              <a:path w="912" h="336">
                <a:moveTo>
                  <a:pt x="240" y="0"/>
                </a:moveTo>
                <a:lnTo>
                  <a:pt x="0" y="336"/>
                </a:lnTo>
                <a:lnTo>
                  <a:pt x="912" y="192"/>
                </a:lnTo>
                <a:lnTo>
                  <a:pt x="240" y="0"/>
                </a:lnTo>
                <a:close/>
              </a:path>
            </a:pathLst>
          </a:custGeom>
          <a:solidFill>
            <a:srgbClr val="CCCCFF">
              <a:alpha val="54901"/>
            </a:srgbClr>
          </a:solidFill>
          <a:ln w="19050">
            <a:solidFill>
              <a:schemeClr val="tx1"/>
            </a:solidFill>
            <a:round/>
            <a:headEnd/>
            <a:tailEnd/>
          </a:ln>
        </p:spPr>
        <p:txBody>
          <a:bodyPr/>
          <a:lstStyle/>
          <a:p>
            <a:endParaRPr lang="en-US"/>
          </a:p>
        </p:txBody>
      </p:sp>
      <p:sp>
        <p:nvSpPr>
          <p:cNvPr id="70659" name="Line 4">
            <a:extLst>
              <a:ext uri="{FF2B5EF4-FFF2-40B4-BE49-F238E27FC236}">
                <a16:creationId xmlns:a16="http://schemas.microsoft.com/office/drawing/2014/main" id="{014A1C71-9646-A544-9FFB-48286F794D46}"/>
              </a:ext>
            </a:extLst>
          </p:cNvPr>
          <p:cNvSpPr>
            <a:spLocks noChangeShapeType="1"/>
          </p:cNvSpPr>
          <p:nvPr/>
        </p:nvSpPr>
        <p:spPr bwMode="auto">
          <a:xfrm>
            <a:off x="3048000" y="2651125"/>
            <a:ext cx="0" cy="11430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70660" name="Line 5">
            <a:extLst>
              <a:ext uri="{FF2B5EF4-FFF2-40B4-BE49-F238E27FC236}">
                <a16:creationId xmlns:a16="http://schemas.microsoft.com/office/drawing/2014/main" id="{AF09D924-4C49-5A40-BA31-F72F8A08DCA4}"/>
              </a:ext>
            </a:extLst>
          </p:cNvPr>
          <p:cNvSpPr>
            <a:spLocks noChangeShapeType="1"/>
          </p:cNvSpPr>
          <p:nvPr/>
        </p:nvSpPr>
        <p:spPr bwMode="auto">
          <a:xfrm flipH="1">
            <a:off x="2133600" y="3794125"/>
            <a:ext cx="9144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0661" name="Line 6">
            <a:extLst>
              <a:ext uri="{FF2B5EF4-FFF2-40B4-BE49-F238E27FC236}">
                <a16:creationId xmlns:a16="http://schemas.microsoft.com/office/drawing/2014/main" id="{AC1ACDBF-94E1-8E4C-A1AC-ADD08D68FCFB}"/>
              </a:ext>
            </a:extLst>
          </p:cNvPr>
          <p:cNvSpPr>
            <a:spLocks noChangeShapeType="1"/>
          </p:cNvSpPr>
          <p:nvPr/>
        </p:nvSpPr>
        <p:spPr bwMode="auto">
          <a:xfrm>
            <a:off x="3048000" y="3794125"/>
            <a:ext cx="137160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0662" name="Line 7">
            <a:extLst>
              <a:ext uri="{FF2B5EF4-FFF2-40B4-BE49-F238E27FC236}">
                <a16:creationId xmlns:a16="http://schemas.microsoft.com/office/drawing/2014/main" id="{74DFE7B8-3F8E-4647-AEBF-E8BF598DA4E6}"/>
              </a:ext>
            </a:extLst>
          </p:cNvPr>
          <p:cNvSpPr>
            <a:spLocks noChangeShapeType="1"/>
          </p:cNvSpPr>
          <p:nvPr/>
        </p:nvSpPr>
        <p:spPr bwMode="auto">
          <a:xfrm>
            <a:off x="2895600" y="38322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3" name="Line 8">
            <a:extLst>
              <a:ext uri="{FF2B5EF4-FFF2-40B4-BE49-F238E27FC236}">
                <a16:creationId xmlns:a16="http://schemas.microsoft.com/office/drawing/2014/main" id="{7D477B8D-FF40-BB41-90FA-5646E4470D5E}"/>
              </a:ext>
            </a:extLst>
          </p:cNvPr>
          <p:cNvSpPr>
            <a:spLocks noChangeShapeType="1"/>
          </p:cNvSpPr>
          <p:nvPr/>
        </p:nvSpPr>
        <p:spPr bwMode="auto">
          <a:xfrm>
            <a:off x="2657475" y="397510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4" name="Line 9">
            <a:extLst>
              <a:ext uri="{FF2B5EF4-FFF2-40B4-BE49-F238E27FC236}">
                <a16:creationId xmlns:a16="http://schemas.microsoft.com/office/drawing/2014/main" id="{D4665E3C-CBE9-FF40-94EA-18A7AAB983F0}"/>
              </a:ext>
            </a:extLst>
          </p:cNvPr>
          <p:cNvSpPr>
            <a:spLocks noChangeShapeType="1"/>
          </p:cNvSpPr>
          <p:nvPr/>
        </p:nvSpPr>
        <p:spPr bwMode="auto">
          <a:xfrm>
            <a:off x="2466975" y="408940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5" name="Line 10">
            <a:extLst>
              <a:ext uri="{FF2B5EF4-FFF2-40B4-BE49-F238E27FC236}">
                <a16:creationId xmlns:a16="http://schemas.microsoft.com/office/drawing/2014/main" id="{45C99AAE-CE32-374C-B856-5A3B1B091BB4}"/>
              </a:ext>
            </a:extLst>
          </p:cNvPr>
          <p:cNvSpPr>
            <a:spLocks noChangeShapeType="1"/>
          </p:cNvSpPr>
          <p:nvPr/>
        </p:nvSpPr>
        <p:spPr bwMode="auto">
          <a:xfrm>
            <a:off x="3409950" y="37560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6" name="Line 11">
            <a:extLst>
              <a:ext uri="{FF2B5EF4-FFF2-40B4-BE49-F238E27FC236}">
                <a16:creationId xmlns:a16="http://schemas.microsoft.com/office/drawing/2014/main" id="{C626F2C8-9D65-5E42-9158-02A6D042BDA5}"/>
              </a:ext>
            </a:extLst>
          </p:cNvPr>
          <p:cNvSpPr>
            <a:spLocks noChangeShapeType="1"/>
          </p:cNvSpPr>
          <p:nvPr/>
        </p:nvSpPr>
        <p:spPr bwMode="auto">
          <a:xfrm>
            <a:off x="3705225" y="3756025"/>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7" name="Line 12">
            <a:extLst>
              <a:ext uri="{FF2B5EF4-FFF2-40B4-BE49-F238E27FC236}">
                <a16:creationId xmlns:a16="http://schemas.microsoft.com/office/drawing/2014/main" id="{F0C0502D-DEB6-FC42-A4E8-DF1B0E94A70F}"/>
              </a:ext>
            </a:extLst>
          </p:cNvPr>
          <p:cNvSpPr>
            <a:spLocks noChangeShapeType="1"/>
          </p:cNvSpPr>
          <p:nvPr/>
        </p:nvSpPr>
        <p:spPr bwMode="auto">
          <a:xfrm>
            <a:off x="4086225" y="374650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8" name="Line 13">
            <a:extLst>
              <a:ext uri="{FF2B5EF4-FFF2-40B4-BE49-F238E27FC236}">
                <a16:creationId xmlns:a16="http://schemas.microsoft.com/office/drawing/2014/main" id="{B4EEEA2D-1322-E241-9D22-335A15CCF099}"/>
              </a:ext>
            </a:extLst>
          </p:cNvPr>
          <p:cNvSpPr>
            <a:spLocks noChangeShapeType="1"/>
          </p:cNvSpPr>
          <p:nvPr/>
        </p:nvSpPr>
        <p:spPr bwMode="auto">
          <a:xfrm>
            <a:off x="3019425" y="348932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9" name="Line 14">
            <a:extLst>
              <a:ext uri="{FF2B5EF4-FFF2-40B4-BE49-F238E27FC236}">
                <a16:creationId xmlns:a16="http://schemas.microsoft.com/office/drawing/2014/main" id="{45091C13-6262-174F-B7DA-B7ADF18F79D3}"/>
              </a:ext>
            </a:extLst>
          </p:cNvPr>
          <p:cNvSpPr>
            <a:spLocks noChangeShapeType="1"/>
          </p:cNvSpPr>
          <p:nvPr/>
        </p:nvSpPr>
        <p:spPr bwMode="auto">
          <a:xfrm>
            <a:off x="3019425" y="318452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70" name="Line 15">
            <a:extLst>
              <a:ext uri="{FF2B5EF4-FFF2-40B4-BE49-F238E27FC236}">
                <a16:creationId xmlns:a16="http://schemas.microsoft.com/office/drawing/2014/main" id="{66BA5493-F868-8748-87F9-2177E47D57C3}"/>
              </a:ext>
            </a:extLst>
          </p:cNvPr>
          <p:cNvSpPr>
            <a:spLocks noChangeShapeType="1"/>
          </p:cNvSpPr>
          <p:nvPr/>
        </p:nvSpPr>
        <p:spPr bwMode="auto">
          <a:xfrm>
            <a:off x="3019425" y="2879725"/>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71" name="Text Box 16">
            <a:extLst>
              <a:ext uri="{FF2B5EF4-FFF2-40B4-BE49-F238E27FC236}">
                <a16:creationId xmlns:a16="http://schemas.microsoft.com/office/drawing/2014/main" id="{5615747A-38A1-0D4D-9CD9-8C9BC0C111F9}"/>
              </a:ext>
            </a:extLst>
          </p:cNvPr>
          <p:cNvSpPr txBox="1">
            <a:spLocks noChangeArrowheads="1"/>
          </p:cNvSpPr>
          <p:nvPr/>
        </p:nvSpPr>
        <p:spPr bwMode="auto">
          <a:xfrm>
            <a:off x="2057401" y="4251326"/>
            <a:ext cx="5127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x,a</a:t>
            </a:r>
          </a:p>
        </p:txBody>
      </p:sp>
      <p:sp>
        <p:nvSpPr>
          <p:cNvPr id="70672" name="Text Box 17">
            <a:extLst>
              <a:ext uri="{FF2B5EF4-FFF2-40B4-BE49-F238E27FC236}">
                <a16:creationId xmlns:a16="http://schemas.microsoft.com/office/drawing/2014/main" id="{AD8072D5-8BA2-0D4E-9DF5-F90EF8A480E6}"/>
              </a:ext>
            </a:extLst>
          </p:cNvPr>
          <p:cNvSpPr txBox="1">
            <a:spLocks noChangeArrowheads="1"/>
          </p:cNvSpPr>
          <p:nvPr/>
        </p:nvSpPr>
        <p:spPr bwMode="auto">
          <a:xfrm>
            <a:off x="4191001" y="3717926"/>
            <a:ext cx="5318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y,b</a:t>
            </a:r>
          </a:p>
        </p:txBody>
      </p:sp>
      <p:sp>
        <p:nvSpPr>
          <p:cNvPr id="70673" name="Text Box 18">
            <a:extLst>
              <a:ext uri="{FF2B5EF4-FFF2-40B4-BE49-F238E27FC236}">
                <a16:creationId xmlns:a16="http://schemas.microsoft.com/office/drawing/2014/main" id="{15B5649B-5735-744E-B1F0-27B27F058DC6}"/>
              </a:ext>
            </a:extLst>
          </p:cNvPr>
          <p:cNvSpPr txBox="1">
            <a:spLocks noChangeArrowheads="1"/>
          </p:cNvSpPr>
          <p:nvPr/>
        </p:nvSpPr>
        <p:spPr bwMode="auto">
          <a:xfrm>
            <a:off x="3048001" y="2498726"/>
            <a:ext cx="479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z,c</a:t>
            </a:r>
          </a:p>
        </p:txBody>
      </p:sp>
      <p:sp>
        <p:nvSpPr>
          <p:cNvPr id="21" name="Text Box 19">
            <a:extLst>
              <a:ext uri="{FF2B5EF4-FFF2-40B4-BE49-F238E27FC236}">
                <a16:creationId xmlns:a16="http://schemas.microsoft.com/office/drawing/2014/main" id="{B819368A-698B-3D40-88EF-4C6833C7082F}"/>
              </a:ext>
            </a:extLst>
          </p:cNvPr>
          <p:cNvSpPr txBox="1">
            <a:spLocks noChangeArrowheads="1"/>
          </p:cNvSpPr>
          <p:nvPr/>
        </p:nvSpPr>
        <p:spPr bwMode="auto">
          <a:xfrm>
            <a:off x="2057400" y="1524000"/>
            <a:ext cx="2690160" cy="400110"/>
          </a:xfrm>
          <a:prstGeom prst="rect">
            <a:avLst/>
          </a:prstGeom>
          <a:noFill/>
          <a:ln w="9525">
            <a:noFill/>
            <a:miter lim="800000"/>
            <a:headEnd/>
            <a:tailEnd/>
          </a:ln>
          <a:effectLst/>
        </p:spPr>
        <p:txBody>
          <a:bodyPr wrap="none">
            <a:spAutoFit/>
          </a:bodyPr>
          <a:lstStyle/>
          <a:p>
            <a:pPr marL="457200" indent="-457200">
              <a:defRPr/>
            </a:pPr>
            <a:r>
              <a:rPr lang="en-US" sz="2000" dirty="0">
                <a:latin typeface="+mn-lt"/>
              </a:rPr>
              <a:t>Miller indices:   (326)  </a:t>
            </a:r>
          </a:p>
        </p:txBody>
      </p:sp>
      <p:grpSp>
        <p:nvGrpSpPr>
          <p:cNvPr id="22" name="Group 20">
            <a:extLst>
              <a:ext uri="{FF2B5EF4-FFF2-40B4-BE49-F238E27FC236}">
                <a16:creationId xmlns:a16="http://schemas.microsoft.com/office/drawing/2014/main" id="{0C4AA39B-5C0E-1742-A739-5D2178C9FD2A}"/>
              </a:ext>
            </a:extLst>
          </p:cNvPr>
          <p:cNvGrpSpPr>
            <a:grpSpLocks/>
          </p:cNvGrpSpPr>
          <p:nvPr/>
        </p:nvGrpSpPr>
        <p:grpSpPr bwMode="auto">
          <a:xfrm>
            <a:off x="5486400" y="2940051"/>
            <a:ext cx="4618038" cy="1938338"/>
            <a:chOff x="2496" y="1536"/>
            <a:chExt cx="2909" cy="1221"/>
          </a:xfrm>
        </p:grpSpPr>
        <p:sp>
          <p:nvSpPr>
            <p:cNvPr id="70689" name="Text Box 21">
              <a:extLst>
                <a:ext uri="{FF2B5EF4-FFF2-40B4-BE49-F238E27FC236}">
                  <a16:creationId xmlns:a16="http://schemas.microsoft.com/office/drawing/2014/main" id="{856AD3F1-B817-D344-A4D1-D7D7D3BCDAE6}"/>
                </a:ext>
              </a:extLst>
            </p:cNvPr>
            <p:cNvSpPr txBox="1">
              <a:spLocks noChangeArrowheads="1"/>
            </p:cNvSpPr>
            <p:nvPr/>
          </p:nvSpPr>
          <p:spPr bwMode="auto">
            <a:xfrm>
              <a:off x="2496" y="1536"/>
              <a:ext cx="2909"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Normal to the surface and R</a:t>
              </a:r>
              <a:r>
                <a:rPr lang="en-US" altLang="en-US" sz="2000" baseline="-25000"/>
                <a:t>1</a:t>
              </a:r>
              <a:r>
                <a:rPr lang="en-US" altLang="en-US" sz="2000"/>
                <a:t>,R</a:t>
              </a:r>
              <a:r>
                <a:rPr lang="en-US" altLang="en-US" sz="2000" baseline="-25000"/>
                <a:t>2</a:t>
              </a:r>
            </a:p>
            <a:p>
              <a:pPr eaLnBrk="1" hangingPunct="1"/>
              <a:endParaRPr lang="en-US" altLang="en-US" sz="2000">
                <a:latin typeface="Maiandra GD" panose="020E0502030308020204" pitchFamily="34" charset="77"/>
              </a:endParaRPr>
            </a:p>
            <a:p>
              <a:pPr eaLnBrk="1" hangingPunct="1"/>
              <a:endParaRPr lang="en-US" altLang="en-US" sz="2000">
                <a:latin typeface="Maiandra GD" panose="020E0502030308020204" pitchFamily="34" charset="77"/>
              </a:endParaRPr>
            </a:p>
            <a:p>
              <a:pPr eaLnBrk="1" hangingPunct="1"/>
              <a:r>
                <a:rPr lang="en-US" altLang="en-US" sz="2000"/>
                <a:t>R</a:t>
              </a:r>
              <a:r>
                <a:rPr lang="en-US" altLang="en-US" sz="2000" baseline="-25000"/>
                <a:t>2</a:t>
              </a:r>
              <a:r>
                <a:rPr lang="en-US" altLang="en-US" sz="2000"/>
                <a:t>xR</a:t>
              </a:r>
              <a:r>
                <a:rPr lang="en-US" altLang="en-US" sz="2000" baseline="-25000"/>
                <a:t>1</a:t>
              </a:r>
              <a:r>
                <a:rPr lang="en-US" altLang="en-US" sz="2000"/>
                <a:t>=</a:t>
              </a:r>
              <a:r>
                <a:rPr lang="en-US" altLang="en-US" sz="2000">
                  <a:latin typeface="Maiandra GD" panose="020E0502030308020204" pitchFamily="34" charset="77"/>
                </a:rPr>
                <a:t>                         </a:t>
              </a:r>
              <a:r>
                <a:rPr lang="en-US" altLang="en-US" sz="2000"/>
                <a:t>= 3a + 2b  + 6c</a:t>
              </a:r>
            </a:p>
            <a:p>
              <a:pPr eaLnBrk="1" hangingPunct="1"/>
              <a:endParaRPr lang="en-US" altLang="en-US" sz="2000">
                <a:latin typeface="Maiandra GD" panose="020E0502030308020204" pitchFamily="34" charset="77"/>
              </a:endParaRPr>
            </a:p>
            <a:p>
              <a:pPr eaLnBrk="1" hangingPunct="1"/>
              <a:endParaRPr lang="en-US" altLang="en-US" sz="2000">
                <a:latin typeface="Maiandra GD" panose="020E0502030308020204" pitchFamily="34" charset="77"/>
              </a:endParaRPr>
            </a:p>
          </p:txBody>
        </p:sp>
        <p:graphicFrame>
          <p:nvGraphicFramePr>
            <p:cNvPr id="70690" name="Object 2">
              <a:extLst>
                <a:ext uri="{FF2B5EF4-FFF2-40B4-BE49-F238E27FC236}">
                  <a16:creationId xmlns:a16="http://schemas.microsoft.com/office/drawing/2014/main" id="{5F0DDB00-4BB0-DD4A-8EC8-957F962580A9}"/>
                </a:ext>
              </a:extLst>
            </p:cNvPr>
            <p:cNvGraphicFramePr>
              <a:graphicFrameLocks noChangeAspect="1"/>
            </p:cNvGraphicFramePr>
            <p:nvPr/>
          </p:nvGraphicFramePr>
          <p:xfrm>
            <a:off x="3256" y="1824"/>
            <a:ext cx="913" cy="912"/>
          </p:xfrm>
          <a:graphic>
            <a:graphicData uri="http://schemas.openxmlformats.org/presentationml/2006/ole">
              <mc:AlternateContent xmlns:mc="http://schemas.openxmlformats.org/markup-compatibility/2006">
                <mc:Choice xmlns:v="urn:schemas-microsoft-com:vml" Requires="v">
                  <p:oleObj name="Equation" r:id="rId2" imgW="16383000" imgH="16383000" progId="Equation.DSMT4">
                    <p:embed/>
                  </p:oleObj>
                </mc:Choice>
                <mc:Fallback>
                  <p:oleObj name="Equation" r:id="rId2" imgW="16383000" imgH="16383000" progId="Equation.DSMT4">
                    <p:embed/>
                    <p:pic>
                      <p:nvPicPr>
                        <p:cNvPr id="70690" name="Object 2">
                          <a:extLst>
                            <a:ext uri="{FF2B5EF4-FFF2-40B4-BE49-F238E27FC236}">
                              <a16:creationId xmlns:a16="http://schemas.microsoft.com/office/drawing/2014/main" id="{5F0DDB00-4BB0-DD4A-8EC8-957F962580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6" y="1824"/>
                          <a:ext cx="913"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5" name="Text Box 23">
            <a:extLst>
              <a:ext uri="{FF2B5EF4-FFF2-40B4-BE49-F238E27FC236}">
                <a16:creationId xmlns:a16="http://schemas.microsoft.com/office/drawing/2014/main" id="{F4D6068C-7FB9-C84B-BE10-CAC1DCF253DA}"/>
              </a:ext>
            </a:extLst>
          </p:cNvPr>
          <p:cNvSpPr txBox="1">
            <a:spLocks noChangeArrowheads="1"/>
          </p:cNvSpPr>
          <p:nvPr/>
        </p:nvSpPr>
        <p:spPr bwMode="auto">
          <a:xfrm>
            <a:off x="5486401" y="5302251"/>
            <a:ext cx="4487863" cy="1006475"/>
          </a:xfrm>
          <a:prstGeom prst="rect">
            <a:avLst/>
          </a:prstGeom>
          <a:noFill/>
          <a:ln w="9525">
            <a:noFill/>
            <a:miter lim="800000"/>
            <a:headEnd/>
            <a:tailEnd/>
          </a:ln>
          <a:effectLst/>
        </p:spPr>
        <p:txBody>
          <a:bodyPr wrap="none">
            <a:spAutoFit/>
          </a:bodyPr>
          <a:lstStyle/>
          <a:p>
            <a:pPr>
              <a:defRPr/>
            </a:pPr>
            <a:r>
              <a:rPr lang="en-US" sz="2000" dirty="0">
                <a:latin typeface="+mn-lt"/>
              </a:rPr>
              <a:t>Vector indices same as Miller indices !</a:t>
            </a:r>
          </a:p>
          <a:p>
            <a:pPr>
              <a:defRPr/>
            </a:pPr>
            <a:endParaRPr lang="en-US" sz="2000" dirty="0">
              <a:latin typeface="+mn-lt"/>
            </a:endParaRPr>
          </a:p>
          <a:p>
            <a:pPr>
              <a:defRPr/>
            </a:pPr>
            <a:r>
              <a:rPr lang="en-US" sz="2000" dirty="0">
                <a:latin typeface="+mn-lt"/>
              </a:rPr>
              <a:t>(326)  vs. [326]</a:t>
            </a:r>
          </a:p>
        </p:txBody>
      </p:sp>
      <p:grpSp>
        <p:nvGrpSpPr>
          <p:cNvPr id="26" name="Group 24">
            <a:extLst>
              <a:ext uri="{FF2B5EF4-FFF2-40B4-BE49-F238E27FC236}">
                <a16:creationId xmlns:a16="http://schemas.microsoft.com/office/drawing/2014/main" id="{570BB890-0316-794B-B4B4-09FB598188B4}"/>
              </a:ext>
            </a:extLst>
          </p:cNvPr>
          <p:cNvGrpSpPr>
            <a:grpSpLocks/>
          </p:cNvGrpSpPr>
          <p:nvPr/>
        </p:nvGrpSpPr>
        <p:grpSpPr bwMode="auto">
          <a:xfrm>
            <a:off x="1524000" y="3048001"/>
            <a:ext cx="1524000" cy="974725"/>
            <a:chOff x="0" y="1920"/>
            <a:chExt cx="960" cy="614"/>
          </a:xfrm>
        </p:grpSpPr>
        <p:sp>
          <p:nvSpPr>
            <p:cNvPr id="70686" name="Text Box 25">
              <a:extLst>
                <a:ext uri="{FF2B5EF4-FFF2-40B4-BE49-F238E27FC236}">
                  <a16:creationId xmlns:a16="http://schemas.microsoft.com/office/drawing/2014/main" id="{0E0B3344-E7A8-6941-B0A5-02E214579F38}"/>
                </a:ext>
              </a:extLst>
            </p:cNvPr>
            <p:cNvSpPr txBox="1">
              <a:spLocks noChangeArrowheads="1"/>
            </p:cNvSpPr>
            <p:nvPr/>
          </p:nvSpPr>
          <p:spPr bwMode="auto">
            <a:xfrm>
              <a:off x="0" y="1920"/>
              <a:ext cx="96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R</a:t>
              </a:r>
              <a:r>
                <a:rPr lang="en-US" altLang="en-US" sz="2000" baseline="-25000"/>
                <a:t>1</a:t>
              </a:r>
              <a:r>
                <a:rPr lang="en-US" altLang="en-US" sz="2000"/>
                <a:t>= 1c – 2a</a:t>
              </a:r>
            </a:p>
          </p:txBody>
        </p:sp>
        <p:sp>
          <p:nvSpPr>
            <p:cNvPr id="70687" name="Line 26">
              <a:extLst>
                <a:ext uri="{FF2B5EF4-FFF2-40B4-BE49-F238E27FC236}">
                  <a16:creationId xmlns:a16="http://schemas.microsoft.com/office/drawing/2014/main" id="{A23870C5-A0B5-A546-845E-1F3014341118}"/>
                </a:ext>
              </a:extLst>
            </p:cNvPr>
            <p:cNvSpPr>
              <a:spLocks noChangeShapeType="1"/>
            </p:cNvSpPr>
            <p:nvPr/>
          </p:nvSpPr>
          <p:spPr bwMode="auto">
            <a:xfrm flipV="1">
              <a:off x="720" y="2198"/>
              <a:ext cx="240" cy="336"/>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88" name="Freeform 27">
              <a:extLst>
                <a:ext uri="{FF2B5EF4-FFF2-40B4-BE49-F238E27FC236}">
                  <a16:creationId xmlns:a16="http://schemas.microsoft.com/office/drawing/2014/main" id="{0607586E-2728-EB45-8AA2-A29278A959F6}"/>
                </a:ext>
              </a:extLst>
            </p:cNvPr>
            <p:cNvSpPr>
              <a:spLocks/>
            </p:cNvSpPr>
            <p:nvPr/>
          </p:nvSpPr>
          <p:spPr bwMode="auto">
            <a:xfrm>
              <a:off x="504" y="2208"/>
              <a:ext cx="312" cy="192"/>
            </a:xfrm>
            <a:custGeom>
              <a:avLst/>
              <a:gdLst>
                <a:gd name="T0" fmla="*/ 312 w 312"/>
                <a:gd name="T1" fmla="*/ 192 h 192"/>
                <a:gd name="T2" fmla="*/ 168 w 312"/>
                <a:gd name="T3" fmla="*/ 144 h 192"/>
                <a:gd name="T4" fmla="*/ 24 w 312"/>
                <a:gd name="T5" fmla="*/ 48 h 192"/>
                <a:gd name="T6" fmla="*/ 24 w 312"/>
                <a:gd name="T7" fmla="*/ 0 h 192"/>
                <a:gd name="T8" fmla="*/ 0 60000 65536"/>
                <a:gd name="T9" fmla="*/ 0 60000 65536"/>
                <a:gd name="T10" fmla="*/ 0 60000 65536"/>
                <a:gd name="T11" fmla="*/ 0 60000 65536"/>
                <a:gd name="T12" fmla="*/ 0 w 312"/>
                <a:gd name="T13" fmla="*/ 0 h 192"/>
                <a:gd name="T14" fmla="*/ 312 w 312"/>
                <a:gd name="T15" fmla="*/ 192 h 192"/>
              </a:gdLst>
              <a:ahLst/>
              <a:cxnLst>
                <a:cxn ang="T8">
                  <a:pos x="T0" y="T1"/>
                </a:cxn>
                <a:cxn ang="T9">
                  <a:pos x="T2" y="T3"/>
                </a:cxn>
                <a:cxn ang="T10">
                  <a:pos x="T4" y="T5"/>
                </a:cxn>
                <a:cxn ang="T11">
                  <a:pos x="T6" y="T7"/>
                </a:cxn>
              </a:cxnLst>
              <a:rect l="T12" t="T13" r="T14" b="T15"/>
              <a:pathLst>
                <a:path w="312" h="192">
                  <a:moveTo>
                    <a:pt x="312" y="192"/>
                  </a:moveTo>
                  <a:cubicBezTo>
                    <a:pt x="264" y="180"/>
                    <a:pt x="216" y="168"/>
                    <a:pt x="168" y="144"/>
                  </a:cubicBezTo>
                  <a:cubicBezTo>
                    <a:pt x="120" y="120"/>
                    <a:pt x="48" y="72"/>
                    <a:pt x="24" y="48"/>
                  </a:cubicBezTo>
                  <a:cubicBezTo>
                    <a:pt x="0" y="24"/>
                    <a:pt x="12" y="12"/>
                    <a:pt x="24"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0" name="Group 28">
            <a:extLst>
              <a:ext uri="{FF2B5EF4-FFF2-40B4-BE49-F238E27FC236}">
                <a16:creationId xmlns:a16="http://schemas.microsoft.com/office/drawing/2014/main" id="{73D9283B-1D6A-564D-A4EB-84FD6498A059}"/>
              </a:ext>
            </a:extLst>
          </p:cNvPr>
          <p:cNvGrpSpPr>
            <a:grpSpLocks/>
          </p:cNvGrpSpPr>
          <p:nvPr/>
        </p:nvGrpSpPr>
        <p:grpSpPr bwMode="auto">
          <a:xfrm>
            <a:off x="2667001" y="3794125"/>
            <a:ext cx="1827213" cy="781050"/>
            <a:chOff x="720" y="2390"/>
            <a:chExt cx="1151" cy="492"/>
          </a:xfrm>
        </p:grpSpPr>
        <p:sp>
          <p:nvSpPr>
            <p:cNvPr id="70683" name="Line 29">
              <a:extLst>
                <a:ext uri="{FF2B5EF4-FFF2-40B4-BE49-F238E27FC236}">
                  <a16:creationId xmlns:a16="http://schemas.microsoft.com/office/drawing/2014/main" id="{63A1FA2F-9DF0-2A4C-8723-81F69897624C}"/>
                </a:ext>
              </a:extLst>
            </p:cNvPr>
            <p:cNvSpPr>
              <a:spLocks noChangeShapeType="1"/>
            </p:cNvSpPr>
            <p:nvPr/>
          </p:nvSpPr>
          <p:spPr bwMode="auto">
            <a:xfrm flipV="1">
              <a:off x="720" y="2390"/>
              <a:ext cx="912" cy="144"/>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84" name="Text Box 30">
              <a:extLst>
                <a:ext uri="{FF2B5EF4-FFF2-40B4-BE49-F238E27FC236}">
                  <a16:creationId xmlns:a16="http://schemas.microsoft.com/office/drawing/2014/main" id="{91B7A000-9005-CA48-9177-726597BA4C16}"/>
                </a:ext>
              </a:extLst>
            </p:cNvPr>
            <p:cNvSpPr txBox="1">
              <a:spLocks noChangeArrowheads="1"/>
            </p:cNvSpPr>
            <p:nvPr/>
          </p:nvSpPr>
          <p:spPr bwMode="auto">
            <a:xfrm>
              <a:off x="768" y="2630"/>
              <a:ext cx="110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R</a:t>
              </a:r>
              <a:r>
                <a:rPr lang="en-US" altLang="en-US" sz="2000" baseline="-25000"/>
                <a:t>2</a:t>
              </a:r>
              <a:r>
                <a:rPr lang="en-US" altLang="en-US" sz="2000"/>
                <a:t> = 3b – 2a  </a:t>
              </a:r>
            </a:p>
          </p:txBody>
        </p:sp>
        <p:sp>
          <p:nvSpPr>
            <p:cNvPr id="70685" name="Line 31">
              <a:extLst>
                <a:ext uri="{FF2B5EF4-FFF2-40B4-BE49-F238E27FC236}">
                  <a16:creationId xmlns:a16="http://schemas.microsoft.com/office/drawing/2014/main" id="{C3411214-9537-204E-9739-4B9A7D756BFC}"/>
                </a:ext>
              </a:extLst>
            </p:cNvPr>
            <p:cNvSpPr>
              <a:spLocks noChangeShapeType="1"/>
            </p:cNvSpPr>
            <p:nvPr/>
          </p:nvSpPr>
          <p:spPr bwMode="auto">
            <a:xfrm>
              <a:off x="1152" y="2496"/>
              <a:ext cx="4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0679" name="Rectangle 57">
            <a:extLst>
              <a:ext uri="{FF2B5EF4-FFF2-40B4-BE49-F238E27FC236}">
                <a16:creationId xmlns:a16="http://schemas.microsoft.com/office/drawing/2014/main" id="{16CE565D-9DE7-C74A-92BB-ECA4D0E42E29}"/>
              </a:ext>
            </a:extLst>
          </p:cNvPr>
          <p:cNvSpPr>
            <a:spLocks noGrp="1" noChangeArrowheads="1"/>
          </p:cNvSpPr>
          <p:nvPr>
            <p:ph type="title"/>
          </p:nvPr>
        </p:nvSpPr>
        <p:spPr/>
        <p:txBody>
          <a:bodyPr/>
          <a:lstStyle/>
          <a:p>
            <a:r>
              <a:rPr lang="en-US" altLang="en-US" dirty="0">
                <a:ea typeface="ＭＳ Ｐゴシック" panose="020B0600070205080204" pitchFamily="34" charset="-128"/>
              </a:rPr>
              <a:t>Miller Indices and Vector Algebra</a:t>
            </a:r>
          </a:p>
        </p:txBody>
      </p:sp>
      <p:sp>
        <p:nvSpPr>
          <p:cNvPr id="2240570" name="Rectangle 58">
            <a:extLst>
              <a:ext uri="{FF2B5EF4-FFF2-40B4-BE49-F238E27FC236}">
                <a16:creationId xmlns:a16="http://schemas.microsoft.com/office/drawing/2014/main" id="{DE69CDEA-AAD2-EF4C-850C-06491B6341BD}"/>
              </a:ext>
            </a:extLst>
          </p:cNvPr>
          <p:cNvSpPr>
            <a:spLocks noChangeArrowheads="1"/>
          </p:cNvSpPr>
          <p:nvPr/>
        </p:nvSpPr>
        <p:spPr bwMode="auto">
          <a:xfrm>
            <a:off x="2409826" y="6386513"/>
            <a:ext cx="7185025" cy="457200"/>
          </a:xfrm>
          <a:prstGeom prst="rect">
            <a:avLst/>
          </a:prstGeom>
          <a:solidFill>
            <a:srgbClr val="EBFC0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r>
              <a:rPr lang="en-US">
                <a:latin typeface="Arial" charset="0"/>
                <a:ea typeface="ＭＳ Ｐゴシック" charset="0"/>
              </a:rPr>
              <a:t>Specification of vectors normal to a particular plane!</a:t>
            </a:r>
          </a:p>
        </p:txBody>
      </p:sp>
      <p:graphicFrame>
        <p:nvGraphicFramePr>
          <p:cNvPr id="2240571" name="Object 59">
            <a:extLst>
              <a:ext uri="{FF2B5EF4-FFF2-40B4-BE49-F238E27FC236}">
                <a16:creationId xmlns:a16="http://schemas.microsoft.com/office/drawing/2014/main" id="{B0043168-EC3A-D049-B7A2-0D8AEC1D9056}"/>
              </a:ext>
            </a:extLst>
          </p:cNvPr>
          <p:cNvGraphicFramePr>
            <a:graphicFrameLocks noChangeAspect="1"/>
          </p:cNvGraphicFramePr>
          <p:nvPr/>
        </p:nvGraphicFramePr>
        <p:xfrm>
          <a:off x="5481638" y="1316038"/>
          <a:ext cx="1382712" cy="1460500"/>
        </p:xfrm>
        <a:graphic>
          <a:graphicData uri="http://schemas.openxmlformats.org/presentationml/2006/ole">
            <mc:AlternateContent xmlns:mc="http://schemas.openxmlformats.org/markup-compatibility/2006">
              <mc:Choice xmlns:v="urn:schemas-microsoft-com:vml" Requires="v">
                <p:oleObj name="Equation" r:id="rId4" imgW="15506700" imgH="16383000" progId="Equation.3">
                  <p:embed/>
                </p:oleObj>
              </mc:Choice>
              <mc:Fallback>
                <p:oleObj name="Equation" r:id="rId4" imgW="15506700" imgH="16383000" progId="Equation.3">
                  <p:embed/>
                  <p:pic>
                    <p:nvPicPr>
                      <p:cNvPr id="2240571" name="Object 59">
                        <a:extLst>
                          <a:ext uri="{FF2B5EF4-FFF2-40B4-BE49-F238E27FC236}">
                            <a16:creationId xmlns:a16="http://schemas.microsoft.com/office/drawing/2014/main" id="{B0043168-EC3A-D049-B7A2-0D8AEC1D90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1638" y="1316038"/>
                        <a:ext cx="1382712"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0572" name="Object 60">
            <a:extLst>
              <a:ext uri="{FF2B5EF4-FFF2-40B4-BE49-F238E27FC236}">
                <a16:creationId xmlns:a16="http://schemas.microsoft.com/office/drawing/2014/main" id="{10B9422D-663F-C346-91E0-6C9FEFE9B1A4}"/>
              </a:ext>
            </a:extLst>
          </p:cNvPr>
          <p:cNvGraphicFramePr>
            <a:graphicFrameLocks noChangeAspect="1"/>
          </p:cNvGraphicFramePr>
          <p:nvPr/>
        </p:nvGraphicFramePr>
        <p:xfrm>
          <a:off x="7083426" y="1277938"/>
          <a:ext cx="1355725" cy="1460500"/>
        </p:xfrm>
        <a:graphic>
          <a:graphicData uri="http://schemas.openxmlformats.org/presentationml/2006/ole">
            <mc:AlternateContent xmlns:mc="http://schemas.openxmlformats.org/markup-compatibility/2006">
              <mc:Choice xmlns:v="urn:schemas-microsoft-com:vml" Requires="v">
                <p:oleObj name="Equation" r:id="rId6" imgW="15214600" imgH="16383000" progId="Equation.DSMT4">
                  <p:embed/>
                </p:oleObj>
              </mc:Choice>
              <mc:Fallback>
                <p:oleObj name="Equation" r:id="rId6" imgW="15214600" imgH="16383000" progId="Equation.DSMT4">
                  <p:embed/>
                  <p:pic>
                    <p:nvPicPr>
                      <p:cNvPr id="2240572" name="Object 60">
                        <a:extLst>
                          <a:ext uri="{FF2B5EF4-FFF2-40B4-BE49-F238E27FC236}">
                            <a16:creationId xmlns:a16="http://schemas.microsoft.com/office/drawing/2014/main" id="{10B9422D-663F-C346-91E0-6C9FEFE9B1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3426" y="1277938"/>
                        <a:ext cx="1355725"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1419081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405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4057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405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240570"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32">
            <a:extLst>
              <a:ext uri="{FF2B5EF4-FFF2-40B4-BE49-F238E27FC236}">
                <a16:creationId xmlns:a16="http://schemas.microsoft.com/office/drawing/2014/main" id="{50A0E9D0-56F2-4B48-A227-E8D82E232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2036763"/>
            <a:ext cx="4975225"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33">
            <a:extLst>
              <a:ext uri="{FF2B5EF4-FFF2-40B4-BE49-F238E27FC236}">
                <a16:creationId xmlns:a16="http://schemas.microsoft.com/office/drawing/2014/main" id="{946804D9-308F-8648-A303-DF413D8A77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5086218"/>
            <a:ext cx="6477000" cy="124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Freeform 34">
            <a:extLst>
              <a:ext uri="{FF2B5EF4-FFF2-40B4-BE49-F238E27FC236}">
                <a16:creationId xmlns:a16="http://schemas.microsoft.com/office/drawing/2014/main" id="{D80AEDDA-93E9-284A-A56F-6EACB0819E1E}"/>
              </a:ext>
            </a:extLst>
          </p:cNvPr>
          <p:cNvSpPr>
            <a:spLocks/>
          </p:cNvSpPr>
          <p:nvPr/>
        </p:nvSpPr>
        <p:spPr bwMode="auto">
          <a:xfrm>
            <a:off x="2667000" y="2646363"/>
            <a:ext cx="1447800" cy="533400"/>
          </a:xfrm>
          <a:custGeom>
            <a:avLst/>
            <a:gdLst>
              <a:gd name="T0" fmla="*/ 2147483647 w 912"/>
              <a:gd name="T1" fmla="*/ 0 h 336"/>
              <a:gd name="T2" fmla="*/ 0 w 912"/>
              <a:gd name="T3" fmla="*/ 2147483647 h 336"/>
              <a:gd name="T4" fmla="*/ 2147483647 w 912"/>
              <a:gd name="T5" fmla="*/ 2147483647 h 336"/>
              <a:gd name="T6" fmla="*/ 2147483647 w 912"/>
              <a:gd name="T7" fmla="*/ 0 h 336"/>
              <a:gd name="T8" fmla="*/ 0 60000 65536"/>
              <a:gd name="T9" fmla="*/ 0 60000 65536"/>
              <a:gd name="T10" fmla="*/ 0 60000 65536"/>
              <a:gd name="T11" fmla="*/ 0 60000 65536"/>
              <a:gd name="T12" fmla="*/ 0 w 912"/>
              <a:gd name="T13" fmla="*/ 0 h 336"/>
              <a:gd name="T14" fmla="*/ 912 w 912"/>
              <a:gd name="T15" fmla="*/ 336 h 336"/>
            </a:gdLst>
            <a:ahLst/>
            <a:cxnLst>
              <a:cxn ang="T8">
                <a:pos x="T0" y="T1"/>
              </a:cxn>
              <a:cxn ang="T9">
                <a:pos x="T2" y="T3"/>
              </a:cxn>
              <a:cxn ang="T10">
                <a:pos x="T4" y="T5"/>
              </a:cxn>
              <a:cxn ang="T11">
                <a:pos x="T6" y="T7"/>
              </a:cxn>
            </a:cxnLst>
            <a:rect l="T12" t="T13" r="T14" b="T15"/>
            <a:pathLst>
              <a:path w="912" h="336">
                <a:moveTo>
                  <a:pt x="240" y="0"/>
                </a:moveTo>
                <a:lnTo>
                  <a:pt x="0" y="336"/>
                </a:lnTo>
                <a:lnTo>
                  <a:pt x="912" y="192"/>
                </a:lnTo>
                <a:lnTo>
                  <a:pt x="240" y="0"/>
                </a:lnTo>
                <a:close/>
              </a:path>
            </a:pathLst>
          </a:custGeom>
          <a:solidFill>
            <a:srgbClr val="CCCCFF">
              <a:alpha val="54901"/>
            </a:srgbClr>
          </a:solidFill>
          <a:ln w="19050">
            <a:solidFill>
              <a:schemeClr val="tx1"/>
            </a:solidFill>
            <a:round/>
            <a:headEnd/>
            <a:tailEnd/>
          </a:ln>
        </p:spPr>
        <p:txBody>
          <a:bodyPr/>
          <a:lstStyle/>
          <a:p>
            <a:endParaRPr lang="en-US"/>
          </a:p>
        </p:txBody>
      </p:sp>
      <p:sp>
        <p:nvSpPr>
          <p:cNvPr id="71685" name="Line 35">
            <a:extLst>
              <a:ext uri="{FF2B5EF4-FFF2-40B4-BE49-F238E27FC236}">
                <a16:creationId xmlns:a16="http://schemas.microsoft.com/office/drawing/2014/main" id="{6F6CE3F0-3FF4-8F46-99AB-F010EC0F1D47}"/>
              </a:ext>
            </a:extLst>
          </p:cNvPr>
          <p:cNvSpPr>
            <a:spLocks noChangeShapeType="1"/>
          </p:cNvSpPr>
          <p:nvPr/>
        </p:nvSpPr>
        <p:spPr bwMode="auto">
          <a:xfrm>
            <a:off x="3048000" y="1808163"/>
            <a:ext cx="0" cy="11430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71686" name="Line 36">
            <a:extLst>
              <a:ext uri="{FF2B5EF4-FFF2-40B4-BE49-F238E27FC236}">
                <a16:creationId xmlns:a16="http://schemas.microsoft.com/office/drawing/2014/main" id="{7C37772D-7631-FB42-A41A-C3236373D265}"/>
              </a:ext>
            </a:extLst>
          </p:cNvPr>
          <p:cNvSpPr>
            <a:spLocks noChangeShapeType="1"/>
          </p:cNvSpPr>
          <p:nvPr/>
        </p:nvSpPr>
        <p:spPr bwMode="auto">
          <a:xfrm flipH="1">
            <a:off x="2133600" y="2951163"/>
            <a:ext cx="9144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1687" name="Line 37">
            <a:extLst>
              <a:ext uri="{FF2B5EF4-FFF2-40B4-BE49-F238E27FC236}">
                <a16:creationId xmlns:a16="http://schemas.microsoft.com/office/drawing/2014/main" id="{3CB1698B-DE27-604A-B611-01CF53EFA514}"/>
              </a:ext>
            </a:extLst>
          </p:cNvPr>
          <p:cNvSpPr>
            <a:spLocks noChangeShapeType="1"/>
          </p:cNvSpPr>
          <p:nvPr/>
        </p:nvSpPr>
        <p:spPr bwMode="auto">
          <a:xfrm>
            <a:off x="3048000" y="2951163"/>
            <a:ext cx="137160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1688" name="Line 38">
            <a:extLst>
              <a:ext uri="{FF2B5EF4-FFF2-40B4-BE49-F238E27FC236}">
                <a16:creationId xmlns:a16="http://schemas.microsoft.com/office/drawing/2014/main" id="{5ABC6C5F-C57E-2744-94A5-0F429B4B1ABA}"/>
              </a:ext>
            </a:extLst>
          </p:cNvPr>
          <p:cNvSpPr>
            <a:spLocks noChangeShapeType="1"/>
          </p:cNvSpPr>
          <p:nvPr/>
        </p:nvSpPr>
        <p:spPr bwMode="auto">
          <a:xfrm>
            <a:off x="2895600" y="2989263"/>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89" name="Line 39">
            <a:extLst>
              <a:ext uri="{FF2B5EF4-FFF2-40B4-BE49-F238E27FC236}">
                <a16:creationId xmlns:a16="http://schemas.microsoft.com/office/drawing/2014/main" id="{8F8C5EA5-086E-4043-813C-524D10075DD4}"/>
              </a:ext>
            </a:extLst>
          </p:cNvPr>
          <p:cNvSpPr>
            <a:spLocks noChangeShapeType="1"/>
          </p:cNvSpPr>
          <p:nvPr/>
        </p:nvSpPr>
        <p:spPr bwMode="auto">
          <a:xfrm>
            <a:off x="2657475" y="3132138"/>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0" name="Line 40">
            <a:extLst>
              <a:ext uri="{FF2B5EF4-FFF2-40B4-BE49-F238E27FC236}">
                <a16:creationId xmlns:a16="http://schemas.microsoft.com/office/drawing/2014/main" id="{0E2BFA50-FC4D-1A4C-8A69-8571CAFEBA2A}"/>
              </a:ext>
            </a:extLst>
          </p:cNvPr>
          <p:cNvSpPr>
            <a:spLocks noChangeShapeType="1"/>
          </p:cNvSpPr>
          <p:nvPr/>
        </p:nvSpPr>
        <p:spPr bwMode="auto">
          <a:xfrm>
            <a:off x="2466975" y="3246438"/>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1" name="Line 41">
            <a:extLst>
              <a:ext uri="{FF2B5EF4-FFF2-40B4-BE49-F238E27FC236}">
                <a16:creationId xmlns:a16="http://schemas.microsoft.com/office/drawing/2014/main" id="{7D5C7D6B-63EF-624A-B9B9-431599CCAADD}"/>
              </a:ext>
            </a:extLst>
          </p:cNvPr>
          <p:cNvSpPr>
            <a:spLocks noChangeShapeType="1"/>
          </p:cNvSpPr>
          <p:nvPr/>
        </p:nvSpPr>
        <p:spPr bwMode="auto">
          <a:xfrm>
            <a:off x="3409950" y="2913063"/>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2" name="Line 42">
            <a:extLst>
              <a:ext uri="{FF2B5EF4-FFF2-40B4-BE49-F238E27FC236}">
                <a16:creationId xmlns:a16="http://schemas.microsoft.com/office/drawing/2014/main" id="{0F12F94F-461E-1745-A7A2-6AB3BD405640}"/>
              </a:ext>
            </a:extLst>
          </p:cNvPr>
          <p:cNvSpPr>
            <a:spLocks noChangeShapeType="1"/>
          </p:cNvSpPr>
          <p:nvPr/>
        </p:nvSpPr>
        <p:spPr bwMode="auto">
          <a:xfrm>
            <a:off x="3705225" y="2913063"/>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3" name="Line 43">
            <a:extLst>
              <a:ext uri="{FF2B5EF4-FFF2-40B4-BE49-F238E27FC236}">
                <a16:creationId xmlns:a16="http://schemas.microsoft.com/office/drawing/2014/main" id="{651103C0-B4A2-E64F-A172-C364EDE43453}"/>
              </a:ext>
            </a:extLst>
          </p:cNvPr>
          <p:cNvSpPr>
            <a:spLocks noChangeShapeType="1"/>
          </p:cNvSpPr>
          <p:nvPr/>
        </p:nvSpPr>
        <p:spPr bwMode="auto">
          <a:xfrm>
            <a:off x="4086225" y="2903538"/>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4" name="Line 44">
            <a:extLst>
              <a:ext uri="{FF2B5EF4-FFF2-40B4-BE49-F238E27FC236}">
                <a16:creationId xmlns:a16="http://schemas.microsoft.com/office/drawing/2014/main" id="{3E23E855-3DFE-2F46-B9BB-1E8E52DD6D2D}"/>
              </a:ext>
            </a:extLst>
          </p:cNvPr>
          <p:cNvSpPr>
            <a:spLocks noChangeShapeType="1"/>
          </p:cNvSpPr>
          <p:nvPr/>
        </p:nvSpPr>
        <p:spPr bwMode="auto">
          <a:xfrm>
            <a:off x="3019425" y="2646363"/>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5" name="Line 45">
            <a:extLst>
              <a:ext uri="{FF2B5EF4-FFF2-40B4-BE49-F238E27FC236}">
                <a16:creationId xmlns:a16="http://schemas.microsoft.com/office/drawing/2014/main" id="{466E41FE-02EC-434F-9D4F-47BB04B0FD80}"/>
              </a:ext>
            </a:extLst>
          </p:cNvPr>
          <p:cNvSpPr>
            <a:spLocks noChangeShapeType="1"/>
          </p:cNvSpPr>
          <p:nvPr/>
        </p:nvSpPr>
        <p:spPr bwMode="auto">
          <a:xfrm>
            <a:off x="3019425" y="2341563"/>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6" name="Line 46">
            <a:extLst>
              <a:ext uri="{FF2B5EF4-FFF2-40B4-BE49-F238E27FC236}">
                <a16:creationId xmlns:a16="http://schemas.microsoft.com/office/drawing/2014/main" id="{D71EFEF6-FF68-D946-9544-72A8C5DDFC82}"/>
              </a:ext>
            </a:extLst>
          </p:cNvPr>
          <p:cNvSpPr>
            <a:spLocks noChangeShapeType="1"/>
          </p:cNvSpPr>
          <p:nvPr/>
        </p:nvSpPr>
        <p:spPr bwMode="auto">
          <a:xfrm>
            <a:off x="3019425" y="2036763"/>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7" name="Text Box 47">
            <a:extLst>
              <a:ext uri="{FF2B5EF4-FFF2-40B4-BE49-F238E27FC236}">
                <a16:creationId xmlns:a16="http://schemas.microsoft.com/office/drawing/2014/main" id="{4EBE22BD-EFEE-5943-B9C8-FF890AF7E647}"/>
              </a:ext>
            </a:extLst>
          </p:cNvPr>
          <p:cNvSpPr txBox="1">
            <a:spLocks noChangeArrowheads="1"/>
          </p:cNvSpPr>
          <p:nvPr/>
        </p:nvSpPr>
        <p:spPr bwMode="auto">
          <a:xfrm>
            <a:off x="2057400" y="3408364"/>
            <a:ext cx="312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x</a:t>
            </a:r>
          </a:p>
        </p:txBody>
      </p:sp>
      <p:sp>
        <p:nvSpPr>
          <p:cNvPr id="71698" name="Text Box 48">
            <a:extLst>
              <a:ext uri="{FF2B5EF4-FFF2-40B4-BE49-F238E27FC236}">
                <a16:creationId xmlns:a16="http://schemas.microsoft.com/office/drawing/2014/main" id="{3C08527B-B1D5-1A42-A9BE-5384BFF1A0A2}"/>
              </a:ext>
            </a:extLst>
          </p:cNvPr>
          <p:cNvSpPr txBox="1">
            <a:spLocks noChangeArrowheads="1"/>
          </p:cNvSpPr>
          <p:nvPr/>
        </p:nvSpPr>
        <p:spPr bwMode="auto">
          <a:xfrm>
            <a:off x="4191000" y="2874964"/>
            <a:ext cx="317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y</a:t>
            </a:r>
          </a:p>
        </p:txBody>
      </p:sp>
      <p:sp>
        <p:nvSpPr>
          <p:cNvPr id="71699" name="Text Box 49">
            <a:extLst>
              <a:ext uri="{FF2B5EF4-FFF2-40B4-BE49-F238E27FC236}">
                <a16:creationId xmlns:a16="http://schemas.microsoft.com/office/drawing/2014/main" id="{84FD2B0C-745A-D041-B612-6AA6EBFCEE01}"/>
              </a:ext>
            </a:extLst>
          </p:cNvPr>
          <p:cNvSpPr txBox="1">
            <a:spLocks noChangeArrowheads="1"/>
          </p:cNvSpPr>
          <p:nvPr/>
        </p:nvSpPr>
        <p:spPr bwMode="auto">
          <a:xfrm>
            <a:off x="3048000" y="1655764"/>
            <a:ext cx="298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a:t>
            </a:r>
          </a:p>
        </p:txBody>
      </p:sp>
      <p:sp>
        <p:nvSpPr>
          <p:cNvPr id="71700" name="Freeform 50">
            <a:extLst>
              <a:ext uri="{FF2B5EF4-FFF2-40B4-BE49-F238E27FC236}">
                <a16:creationId xmlns:a16="http://schemas.microsoft.com/office/drawing/2014/main" id="{571AA820-65C5-0E45-BE91-B1705D657E74}"/>
              </a:ext>
            </a:extLst>
          </p:cNvPr>
          <p:cNvSpPr>
            <a:spLocks/>
          </p:cNvSpPr>
          <p:nvPr/>
        </p:nvSpPr>
        <p:spPr bwMode="auto">
          <a:xfrm>
            <a:off x="2667000" y="4065588"/>
            <a:ext cx="762000" cy="850900"/>
          </a:xfrm>
          <a:custGeom>
            <a:avLst/>
            <a:gdLst>
              <a:gd name="T0" fmla="*/ 2147483647 w 480"/>
              <a:gd name="T1" fmla="*/ 0 h 536"/>
              <a:gd name="T2" fmla="*/ 0 w 480"/>
              <a:gd name="T3" fmla="*/ 2147483647 h 536"/>
              <a:gd name="T4" fmla="*/ 2147483647 w 480"/>
              <a:gd name="T5" fmla="*/ 2147483647 h 536"/>
              <a:gd name="T6" fmla="*/ 2147483647 w 480"/>
              <a:gd name="T7" fmla="*/ 0 h 536"/>
              <a:gd name="T8" fmla="*/ 0 60000 65536"/>
              <a:gd name="T9" fmla="*/ 0 60000 65536"/>
              <a:gd name="T10" fmla="*/ 0 60000 65536"/>
              <a:gd name="T11" fmla="*/ 0 60000 65536"/>
              <a:gd name="T12" fmla="*/ 0 w 480"/>
              <a:gd name="T13" fmla="*/ 0 h 536"/>
              <a:gd name="T14" fmla="*/ 480 w 480"/>
              <a:gd name="T15" fmla="*/ 536 h 536"/>
            </a:gdLst>
            <a:ahLst/>
            <a:cxnLst>
              <a:cxn ang="T8">
                <a:pos x="T0" y="T1"/>
              </a:cxn>
              <a:cxn ang="T9">
                <a:pos x="T2" y="T3"/>
              </a:cxn>
              <a:cxn ang="T10">
                <a:pos x="T4" y="T5"/>
              </a:cxn>
              <a:cxn ang="T11">
                <a:pos x="T6" y="T7"/>
              </a:cxn>
            </a:cxnLst>
            <a:rect l="T12" t="T13" r="T14" b="T15"/>
            <a:pathLst>
              <a:path w="480" h="536">
                <a:moveTo>
                  <a:pt x="240" y="0"/>
                </a:moveTo>
                <a:lnTo>
                  <a:pt x="0" y="536"/>
                </a:lnTo>
                <a:lnTo>
                  <a:pt x="480" y="392"/>
                </a:lnTo>
                <a:lnTo>
                  <a:pt x="240" y="0"/>
                </a:lnTo>
                <a:close/>
              </a:path>
            </a:pathLst>
          </a:custGeom>
          <a:solidFill>
            <a:srgbClr val="CCCCFF">
              <a:alpha val="54901"/>
            </a:srgbClr>
          </a:solidFill>
          <a:ln w="19050">
            <a:solidFill>
              <a:schemeClr val="tx1"/>
            </a:solidFill>
            <a:round/>
            <a:headEnd/>
            <a:tailEnd/>
          </a:ln>
        </p:spPr>
        <p:txBody>
          <a:bodyPr/>
          <a:lstStyle/>
          <a:p>
            <a:endParaRPr lang="en-US"/>
          </a:p>
        </p:txBody>
      </p:sp>
      <p:sp>
        <p:nvSpPr>
          <p:cNvPr id="71701" name="Line 51">
            <a:extLst>
              <a:ext uri="{FF2B5EF4-FFF2-40B4-BE49-F238E27FC236}">
                <a16:creationId xmlns:a16="http://schemas.microsoft.com/office/drawing/2014/main" id="{E421E8C1-0271-EE44-B9B7-6FFA514D93F6}"/>
              </a:ext>
            </a:extLst>
          </p:cNvPr>
          <p:cNvSpPr>
            <a:spLocks noChangeShapeType="1"/>
          </p:cNvSpPr>
          <p:nvPr/>
        </p:nvSpPr>
        <p:spPr bwMode="auto">
          <a:xfrm>
            <a:off x="3048000" y="3544888"/>
            <a:ext cx="0" cy="11430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71702" name="Line 52">
            <a:extLst>
              <a:ext uri="{FF2B5EF4-FFF2-40B4-BE49-F238E27FC236}">
                <a16:creationId xmlns:a16="http://schemas.microsoft.com/office/drawing/2014/main" id="{55A85895-84E9-7D4E-B450-513DBAF6D451}"/>
              </a:ext>
            </a:extLst>
          </p:cNvPr>
          <p:cNvSpPr>
            <a:spLocks noChangeShapeType="1"/>
          </p:cNvSpPr>
          <p:nvPr/>
        </p:nvSpPr>
        <p:spPr bwMode="auto">
          <a:xfrm flipH="1">
            <a:off x="2133600" y="4687888"/>
            <a:ext cx="9144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1703" name="Line 53">
            <a:extLst>
              <a:ext uri="{FF2B5EF4-FFF2-40B4-BE49-F238E27FC236}">
                <a16:creationId xmlns:a16="http://schemas.microsoft.com/office/drawing/2014/main" id="{88A093C8-1669-B14F-A68F-1E35EF66661A}"/>
              </a:ext>
            </a:extLst>
          </p:cNvPr>
          <p:cNvSpPr>
            <a:spLocks noChangeShapeType="1"/>
          </p:cNvSpPr>
          <p:nvPr/>
        </p:nvSpPr>
        <p:spPr bwMode="auto">
          <a:xfrm>
            <a:off x="3048000" y="4687888"/>
            <a:ext cx="137160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1704" name="Line 54">
            <a:extLst>
              <a:ext uri="{FF2B5EF4-FFF2-40B4-BE49-F238E27FC236}">
                <a16:creationId xmlns:a16="http://schemas.microsoft.com/office/drawing/2014/main" id="{950ECB27-B779-F645-BD0B-A56C3BC861E6}"/>
              </a:ext>
            </a:extLst>
          </p:cNvPr>
          <p:cNvSpPr>
            <a:spLocks noChangeShapeType="1"/>
          </p:cNvSpPr>
          <p:nvPr/>
        </p:nvSpPr>
        <p:spPr bwMode="auto">
          <a:xfrm>
            <a:off x="2895600" y="4725988"/>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05" name="Line 55">
            <a:extLst>
              <a:ext uri="{FF2B5EF4-FFF2-40B4-BE49-F238E27FC236}">
                <a16:creationId xmlns:a16="http://schemas.microsoft.com/office/drawing/2014/main" id="{3CA2B4FF-E924-244A-AB31-4E2BA6660B03}"/>
              </a:ext>
            </a:extLst>
          </p:cNvPr>
          <p:cNvSpPr>
            <a:spLocks noChangeShapeType="1"/>
          </p:cNvSpPr>
          <p:nvPr/>
        </p:nvSpPr>
        <p:spPr bwMode="auto">
          <a:xfrm>
            <a:off x="2657475" y="4868863"/>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06" name="Line 56">
            <a:extLst>
              <a:ext uri="{FF2B5EF4-FFF2-40B4-BE49-F238E27FC236}">
                <a16:creationId xmlns:a16="http://schemas.microsoft.com/office/drawing/2014/main" id="{ED330840-FED1-3B45-A28D-8C296A656C12}"/>
              </a:ext>
            </a:extLst>
          </p:cNvPr>
          <p:cNvSpPr>
            <a:spLocks noChangeShapeType="1"/>
          </p:cNvSpPr>
          <p:nvPr/>
        </p:nvSpPr>
        <p:spPr bwMode="auto">
          <a:xfrm>
            <a:off x="2466975" y="4811580"/>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07" name="Line 57">
            <a:extLst>
              <a:ext uri="{FF2B5EF4-FFF2-40B4-BE49-F238E27FC236}">
                <a16:creationId xmlns:a16="http://schemas.microsoft.com/office/drawing/2014/main" id="{D02F5065-93A3-8747-89F6-2B094993FDAC}"/>
              </a:ext>
            </a:extLst>
          </p:cNvPr>
          <p:cNvSpPr>
            <a:spLocks noChangeShapeType="1"/>
          </p:cNvSpPr>
          <p:nvPr/>
        </p:nvSpPr>
        <p:spPr bwMode="auto">
          <a:xfrm>
            <a:off x="3409950" y="4649788"/>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08" name="Line 58">
            <a:extLst>
              <a:ext uri="{FF2B5EF4-FFF2-40B4-BE49-F238E27FC236}">
                <a16:creationId xmlns:a16="http://schemas.microsoft.com/office/drawing/2014/main" id="{16B598FF-8853-C546-83F0-F8828B1FFD73}"/>
              </a:ext>
            </a:extLst>
          </p:cNvPr>
          <p:cNvSpPr>
            <a:spLocks noChangeShapeType="1"/>
          </p:cNvSpPr>
          <p:nvPr/>
        </p:nvSpPr>
        <p:spPr bwMode="auto">
          <a:xfrm>
            <a:off x="3705225" y="4649788"/>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09" name="Line 59">
            <a:extLst>
              <a:ext uri="{FF2B5EF4-FFF2-40B4-BE49-F238E27FC236}">
                <a16:creationId xmlns:a16="http://schemas.microsoft.com/office/drawing/2014/main" id="{8C011F93-009D-1B4F-8CF8-9E5226CFAC7D}"/>
              </a:ext>
            </a:extLst>
          </p:cNvPr>
          <p:cNvSpPr>
            <a:spLocks noChangeShapeType="1"/>
          </p:cNvSpPr>
          <p:nvPr/>
        </p:nvSpPr>
        <p:spPr bwMode="auto">
          <a:xfrm>
            <a:off x="4086225" y="4640263"/>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10" name="Line 60">
            <a:extLst>
              <a:ext uri="{FF2B5EF4-FFF2-40B4-BE49-F238E27FC236}">
                <a16:creationId xmlns:a16="http://schemas.microsoft.com/office/drawing/2014/main" id="{E8463E1C-3997-EF46-89AA-783EE8877245}"/>
              </a:ext>
            </a:extLst>
          </p:cNvPr>
          <p:cNvSpPr>
            <a:spLocks noChangeShapeType="1"/>
          </p:cNvSpPr>
          <p:nvPr/>
        </p:nvSpPr>
        <p:spPr bwMode="auto">
          <a:xfrm>
            <a:off x="3019425" y="4383088"/>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11" name="Line 61">
            <a:extLst>
              <a:ext uri="{FF2B5EF4-FFF2-40B4-BE49-F238E27FC236}">
                <a16:creationId xmlns:a16="http://schemas.microsoft.com/office/drawing/2014/main" id="{7D178DBD-DFEC-1C47-8C89-AE82066C043A}"/>
              </a:ext>
            </a:extLst>
          </p:cNvPr>
          <p:cNvSpPr>
            <a:spLocks noChangeShapeType="1"/>
          </p:cNvSpPr>
          <p:nvPr/>
        </p:nvSpPr>
        <p:spPr bwMode="auto">
          <a:xfrm>
            <a:off x="3019425" y="4078288"/>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12" name="Line 62">
            <a:extLst>
              <a:ext uri="{FF2B5EF4-FFF2-40B4-BE49-F238E27FC236}">
                <a16:creationId xmlns:a16="http://schemas.microsoft.com/office/drawing/2014/main" id="{52389837-E65E-1D48-976C-3ED966BFB06E}"/>
              </a:ext>
            </a:extLst>
          </p:cNvPr>
          <p:cNvSpPr>
            <a:spLocks noChangeShapeType="1"/>
          </p:cNvSpPr>
          <p:nvPr/>
        </p:nvSpPr>
        <p:spPr bwMode="auto">
          <a:xfrm>
            <a:off x="3019425" y="3773488"/>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13" name="Text Box 63">
            <a:extLst>
              <a:ext uri="{FF2B5EF4-FFF2-40B4-BE49-F238E27FC236}">
                <a16:creationId xmlns:a16="http://schemas.microsoft.com/office/drawing/2014/main" id="{52C04948-BEBA-4546-AA3B-522C11AA51BA}"/>
              </a:ext>
            </a:extLst>
          </p:cNvPr>
          <p:cNvSpPr txBox="1">
            <a:spLocks noChangeArrowheads="1"/>
          </p:cNvSpPr>
          <p:nvPr/>
        </p:nvSpPr>
        <p:spPr bwMode="auto">
          <a:xfrm>
            <a:off x="2057400" y="5145089"/>
            <a:ext cx="312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x</a:t>
            </a:r>
          </a:p>
        </p:txBody>
      </p:sp>
      <p:sp>
        <p:nvSpPr>
          <p:cNvPr id="71714" name="Text Box 64">
            <a:extLst>
              <a:ext uri="{FF2B5EF4-FFF2-40B4-BE49-F238E27FC236}">
                <a16:creationId xmlns:a16="http://schemas.microsoft.com/office/drawing/2014/main" id="{778F419D-00DE-E045-AB15-E2A81A3112D4}"/>
              </a:ext>
            </a:extLst>
          </p:cNvPr>
          <p:cNvSpPr txBox="1">
            <a:spLocks noChangeArrowheads="1"/>
          </p:cNvSpPr>
          <p:nvPr/>
        </p:nvSpPr>
        <p:spPr bwMode="auto">
          <a:xfrm>
            <a:off x="4191000" y="4611689"/>
            <a:ext cx="317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y</a:t>
            </a:r>
          </a:p>
        </p:txBody>
      </p:sp>
      <p:sp>
        <p:nvSpPr>
          <p:cNvPr id="71715" name="Text Box 65">
            <a:extLst>
              <a:ext uri="{FF2B5EF4-FFF2-40B4-BE49-F238E27FC236}">
                <a16:creationId xmlns:a16="http://schemas.microsoft.com/office/drawing/2014/main" id="{F322ED5E-2885-AA45-8D1C-E6B1280A922E}"/>
              </a:ext>
            </a:extLst>
          </p:cNvPr>
          <p:cNvSpPr txBox="1">
            <a:spLocks noChangeArrowheads="1"/>
          </p:cNvSpPr>
          <p:nvPr/>
        </p:nvSpPr>
        <p:spPr bwMode="auto">
          <a:xfrm>
            <a:off x="3048000" y="3392489"/>
            <a:ext cx="298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a:t>
            </a:r>
          </a:p>
        </p:txBody>
      </p:sp>
      <p:sp>
        <p:nvSpPr>
          <p:cNvPr id="71716" name="Line 66">
            <a:extLst>
              <a:ext uri="{FF2B5EF4-FFF2-40B4-BE49-F238E27FC236}">
                <a16:creationId xmlns:a16="http://schemas.microsoft.com/office/drawing/2014/main" id="{30151B82-A133-A844-BC9D-E0534A8AFCCF}"/>
              </a:ext>
            </a:extLst>
          </p:cNvPr>
          <p:cNvSpPr>
            <a:spLocks noChangeShapeType="1"/>
          </p:cNvSpPr>
          <p:nvPr/>
        </p:nvSpPr>
        <p:spPr bwMode="auto">
          <a:xfrm flipV="1">
            <a:off x="3124200" y="2417763"/>
            <a:ext cx="152400" cy="381000"/>
          </a:xfrm>
          <a:prstGeom prst="line">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1717" name="Line 67">
            <a:extLst>
              <a:ext uri="{FF2B5EF4-FFF2-40B4-BE49-F238E27FC236}">
                <a16:creationId xmlns:a16="http://schemas.microsoft.com/office/drawing/2014/main" id="{49C96D6C-B691-5A47-BBD4-A8B8FF092518}"/>
              </a:ext>
            </a:extLst>
          </p:cNvPr>
          <p:cNvSpPr>
            <a:spLocks noChangeShapeType="1"/>
          </p:cNvSpPr>
          <p:nvPr/>
        </p:nvSpPr>
        <p:spPr bwMode="auto">
          <a:xfrm flipV="1">
            <a:off x="3124200" y="4322763"/>
            <a:ext cx="381000" cy="228600"/>
          </a:xfrm>
          <a:prstGeom prst="line">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1718" name="Rectangle 41">
            <a:extLst>
              <a:ext uri="{FF2B5EF4-FFF2-40B4-BE49-F238E27FC236}">
                <a16:creationId xmlns:a16="http://schemas.microsoft.com/office/drawing/2014/main" id="{696D93A8-E3A8-F246-9085-A38190CEABC6}"/>
              </a:ext>
            </a:extLst>
          </p:cNvPr>
          <p:cNvSpPr>
            <a:spLocks noGrp="1" noChangeArrowheads="1"/>
          </p:cNvSpPr>
          <p:nvPr>
            <p:ph type="title"/>
          </p:nvPr>
        </p:nvSpPr>
        <p:spPr/>
        <p:txBody>
          <a:bodyPr/>
          <a:lstStyle/>
          <a:p>
            <a:r>
              <a:rPr lang="en-US" altLang="en-US">
                <a:ea typeface="ＭＳ Ｐゴシック" panose="020B0600070205080204" pitchFamily="34" charset="-128"/>
              </a:rPr>
              <a:t>Angle between Two Planes</a:t>
            </a:r>
          </a:p>
        </p:txBody>
      </p:sp>
      <p:sp>
        <p:nvSpPr>
          <p:cNvPr id="2241578" name="Rectangle 42">
            <a:extLst>
              <a:ext uri="{FF2B5EF4-FFF2-40B4-BE49-F238E27FC236}">
                <a16:creationId xmlns:a16="http://schemas.microsoft.com/office/drawing/2014/main" id="{2295D2FD-9FA0-E04A-871F-19D2D419AFB5}"/>
              </a:ext>
            </a:extLst>
          </p:cNvPr>
          <p:cNvSpPr>
            <a:spLocks noChangeArrowheads="1"/>
          </p:cNvSpPr>
          <p:nvPr/>
        </p:nvSpPr>
        <p:spPr bwMode="auto">
          <a:xfrm>
            <a:off x="2486025" y="855664"/>
            <a:ext cx="70246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buFont typeface="Symbol" charset="0"/>
              <a:buChar char="Þ"/>
              <a:defRPr/>
            </a:pPr>
            <a:r>
              <a:rPr lang="en-US" dirty="0">
                <a:latin typeface="Arial" charset="0"/>
                <a:ea typeface="ＭＳ Ｐゴシック" charset="0"/>
              </a:rPr>
              <a:t>Angle between two vectors</a:t>
            </a:r>
          </a:p>
          <a:p>
            <a:pPr>
              <a:buFont typeface="Symbol" charset="0"/>
              <a:buChar char="Þ"/>
              <a:defRPr/>
            </a:pPr>
            <a:r>
              <a:rPr lang="en-US" dirty="0">
                <a:latin typeface="Arial" charset="0"/>
                <a:ea typeface="ＭＳ Ｐゴシック" charset="0"/>
              </a:rPr>
              <a:t>Dot product / inner product between two vectors</a:t>
            </a:r>
          </a:p>
        </p:txBody>
      </p:sp>
      <p:sp>
        <p:nvSpPr>
          <p:cNvPr id="3" name="TextBox 2">
            <a:extLst>
              <a:ext uri="{FF2B5EF4-FFF2-40B4-BE49-F238E27FC236}">
                <a16:creationId xmlns:a16="http://schemas.microsoft.com/office/drawing/2014/main" id="{4F094D57-5FD0-49CA-534D-186FCB0720FE}"/>
              </a:ext>
            </a:extLst>
          </p:cNvPr>
          <p:cNvSpPr txBox="1"/>
          <p:nvPr/>
        </p:nvSpPr>
        <p:spPr>
          <a:xfrm>
            <a:off x="9898062" y="5733792"/>
            <a:ext cx="6101442" cy="461665"/>
          </a:xfrm>
          <a:prstGeom prst="rect">
            <a:avLst/>
          </a:prstGeom>
          <a:noFill/>
        </p:spPr>
        <p:txBody>
          <a:bodyPr wrap="square">
            <a:spAutoFit/>
          </a:bodyPr>
          <a:lstStyle/>
          <a:p>
            <a:r>
              <a:rPr lang="en-US" dirty="0">
                <a:solidFill>
                  <a:srgbClr val="FF0000"/>
                </a:solidFill>
                <a:highlight>
                  <a:srgbClr val="FFFF00"/>
                </a:highlight>
                <a:latin typeface="Arial" charset="0"/>
                <a:ea typeface="ＭＳ Ｐゴシック" charset="0"/>
              </a:rPr>
              <a:t>Typo on equation</a:t>
            </a:r>
            <a:endParaRPr lang="en-US" dirty="0">
              <a:solidFill>
                <a:srgbClr val="FF0000"/>
              </a:solidFill>
              <a:highlight>
                <a:srgbClr val="FFFF00"/>
              </a:highlight>
            </a:endParaRPr>
          </a:p>
        </p:txBody>
      </p:sp>
    </p:spTree>
    <p:extLst>
      <p:ext uri="{BB962C8B-B14F-4D97-AF65-F5344CB8AC3E}">
        <p14:creationId xmlns:p14="http://schemas.microsoft.com/office/powerpoint/2010/main" val="4789463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Line 3">
            <a:extLst>
              <a:ext uri="{FF2B5EF4-FFF2-40B4-BE49-F238E27FC236}">
                <a16:creationId xmlns:a16="http://schemas.microsoft.com/office/drawing/2014/main" id="{6C9DE743-A01F-3142-89A9-18020479637A}"/>
              </a:ext>
            </a:extLst>
          </p:cNvPr>
          <p:cNvSpPr>
            <a:spLocks noChangeShapeType="1"/>
          </p:cNvSpPr>
          <p:nvPr/>
        </p:nvSpPr>
        <p:spPr bwMode="auto">
          <a:xfrm>
            <a:off x="3048000" y="1408682"/>
            <a:ext cx="0" cy="11430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72707" name="Line 4">
            <a:extLst>
              <a:ext uri="{FF2B5EF4-FFF2-40B4-BE49-F238E27FC236}">
                <a16:creationId xmlns:a16="http://schemas.microsoft.com/office/drawing/2014/main" id="{6DBC484D-6E2B-CD4A-8E0A-D8FFBD6104A6}"/>
              </a:ext>
            </a:extLst>
          </p:cNvPr>
          <p:cNvSpPr>
            <a:spLocks noChangeShapeType="1"/>
          </p:cNvSpPr>
          <p:nvPr/>
        </p:nvSpPr>
        <p:spPr bwMode="auto">
          <a:xfrm flipH="1">
            <a:off x="2133600" y="2551682"/>
            <a:ext cx="9144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2708" name="Line 5">
            <a:extLst>
              <a:ext uri="{FF2B5EF4-FFF2-40B4-BE49-F238E27FC236}">
                <a16:creationId xmlns:a16="http://schemas.microsoft.com/office/drawing/2014/main" id="{C8DA8BEF-B9AC-5C4F-9BCB-05CF1DCE597B}"/>
              </a:ext>
            </a:extLst>
          </p:cNvPr>
          <p:cNvSpPr>
            <a:spLocks noChangeShapeType="1"/>
          </p:cNvSpPr>
          <p:nvPr/>
        </p:nvSpPr>
        <p:spPr bwMode="auto">
          <a:xfrm>
            <a:off x="3048000" y="2551682"/>
            <a:ext cx="1371600"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2709" name="Line 6">
            <a:extLst>
              <a:ext uri="{FF2B5EF4-FFF2-40B4-BE49-F238E27FC236}">
                <a16:creationId xmlns:a16="http://schemas.microsoft.com/office/drawing/2014/main" id="{B6DF324D-E829-9B45-BAFE-AC288275D6E6}"/>
              </a:ext>
            </a:extLst>
          </p:cNvPr>
          <p:cNvSpPr>
            <a:spLocks noChangeShapeType="1"/>
          </p:cNvSpPr>
          <p:nvPr/>
        </p:nvSpPr>
        <p:spPr bwMode="auto">
          <a:xfrm>
            <a:off x="2895600" y="2589782"/>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0" name="Line 7">
            <a:extLst>
              <a:ext uri="{FF2B5EF4-FFF2-40B4-BE49-F238E27FC236}">
                <a16:creationId xmlns:a16="http://schemas.microsoft.com/office/drawing/2014/main" id="{D4B431EA-4E56-A546-A0B7-3B5DFE7B2A7F}"/>
              </a:ext>
            </a:extLst>
          </p:cNvPr>
          <p:cNvSpPr>
            <a:spLocks noChangeShapeType="1"/>
          </p:cNvSpPr>
          <p:nvPr/>
        </p:nvSpPr>
        <p:spPr bwMode="auto">
          <a:xfrm>
            <a:off x="2657475" y="2732657"/>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1" name="Line 8">
            <a:extLst>
              <a:ext uri="{FF2B5EF4-FFF2-40B4-BE49-F238E27FC236}">
                <a16:creationId xmlns:a16="http://schemas.microsoft.com/office/drawing/2014/main" id="{ADE89E9A-98CA-6A45-BE7B-C696708B50EC}"/>
              </a:ext>
            </a:extLst>
          </p:cNvPr>
          <p:cNvSpPr>
            <a:spLocks noChangeShapeType="1"/>
          </p:cNvSpPr>
          <p:nvPr/>
        </p:nvSpPr>
        <p:spPr bwMode="auto">
          <a:xfrm>
            <a:off x="2466975" y="2846957"/>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2" name="Line 9">
            <a:extLst>
              <a:ext uri="{FF2B5EF4-FFF2-40B4-BE49-F238E27FC236}">
                <a16:creationId xmlns:a16="http://schemas.microsoft.com/office/drawing/2014/main" id="{5125373A-A501-574E-BD47-75FC3CF3B4A1}"/>
              </a:ext>
            </a:extLst>
          </p:cNvPr>
          <p:cNvSpPr>
            <a:spLocks noChangeShapeType="1"/>
          </p:cNvSpPr>
          <p:nvPr/>
        </p:nvSpPr>
        <p:spPr bwMode="auto">
          <a:xfrm>
            <a:off x="3409950" y="2513582"/>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3" name="Line 10">
            <a:extLst>
              <a:ext uri="{FF2B5EF4-FFF2-40B4-BE49-F238E27FC236}">
                <a16:creationId xmlns:a16="http://schemas.microsoft.com/office/drawing/2014/main" id="{8ECACF8F-9C1D-5F41-8583-BBB98B31152F}"/>
              </a:ext>
            </a:extLst>
          </p:cNvPr>
          <p:cNvSpPr>
            <a:spLocks noChangeShapeType="1"/>
          </p:cNvSpPr>
          <p:nvPr/>
        </p:nvSpPr>
        <p:spPr bwMode="auto">
          <a:xfrm>
            <a:off x="3705225" y="2513582"/>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4" name="Line 11">
            <a:extLst>
              <a:ext uri="{FF2B5EF4-FFF2-40B4-BE49-F238E27FC236}">
                <a16:creationId xmlns:a16="http://schemas.microsoft.com/office/drawing/2014/main" id="{42E93233-997D-4A43-BB48-6AF72CE7BE01}"/>
              </a:ext>
            </a:extLst>
          </p:cNvPr>
          <p:cNvSpPr>
            <a:spLocks noChangeShapeType="1"/>
          </p:cNvSpPr>
          <p:nvPr/>
        </p:nvSpPr>
        <p:spPr bwMode="auto">
          <a:xfrm>
            <a:off x="4086225" y="2504057"/>
            <a:ext cx="0" cy="76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5" name="Line 12">
            <a:extLst>
              <a:ext uri="{FF2B5EF4-FFF2-40B4-BE49-F238E27FC236}">
                <a16:creationId xmlns:a16="http://schemas.microsoft.com/office/drawing/2014/main" id="{C08B5B7B-BE09-5945-8ED7-A3FD1AC8EEFC}"/>
              </a:ext>
            </a:extLst>
          </p:cNvPr>
          <p:cNvSpPr>
            <a:spLocks noChangeShapeType="1"/>
          </p:cNvSpPr>
          <p:nvPr/>
        </p:nvSpPr>
        <p:spPr bwMode="auto">
          <a:xfrm>
            <a:off x="3019425" y="2246882"/>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6" name="Line 13">
            <a:extLst>
              <a:ext uri="{FF2B5EF4-FFF2-40B4-BE49-F238E27FC236}">
                <a16:creationId xmlns:a16="http://schemas.microsoft.com/office/drawing/2014/main" id="{1530E7D9-B6BB-8E4C-8573-9231B294F14C}"/>
              </a:ext>
            </a:extLst>
          </p:cNvPr>
          <p:cNvSpPr>
            <a:spLocks noChangeShapeType="1"/>
          </p:cNvSpPr>
          <p:nvPr/>
        </p:nvSpPr>
        <p:spPr bwMode="auto">
          <a:xfrm>
            <a:off x="3019425" y="1942082"/>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7" name="Line 14">
            <a:extLst>
              <a:ext uri="{FF2B5EF4-FFF2-40B4-BE49-F238E27FC236}">
                <a16:creationId xmlns:a16="http://schemas.microsoft.com/office/drawing/2014/main" id="{787284BF-C9E2-5F45-8B25-5267AED0A2FA}"/>
              </a:ext>
            </a:extLst>
          </p:cNvPr>
          <p:cNvSpPr>
            <a:spLocks noChangeShapeType="1"/>
          </p:cNvSpPr>
          <p:nvPr/>
        </p:nvSpPr>
        <p:spPr bwMode="auto">
          <a:xfrm>
            <a:off x="3019425" y="1637282"/>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8" name="Text Box 15">
            <a:extLst>
              <a:ext uri="{FF2B5EF4-FFF2-40B4-BE49-F238E27FC236}">
                <a16:creationId xmlns:a16="http://schemas.microsoft.com/office/drawing/2014/main" id="{11ED59FC-3307-2443-AA94-ECF58CD26245}"/>
              </a:ext>
            </a:extLst>
          </p:cNvPr>
          <p:cNvSpPr txBox="1">
            <a:spLocks noChangeArrowheads="1"/>
          </p:cNvSpPr>
          <p:nvPr/>
        </p:nvSpPr>
        <p:spPr bwMode="auto">
          <a:xfrm>
            <a:off x="2057400" y="3008883"/>
            <a:ext cx="312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x</a:t>
            </a:r>
          </a:p>
        </p:txBody>
      </p:sp>
      <p:sp>
        <p:nvSpPr>
          <p:cNvPr id="72719" name="Text Box 16">
            <a:extLst>
              <a:ext uri="{FF2B5EF4-FFF2-40B4-BE49-F238E27FC236}">
                <a16:creationId xmlns:a16="http://schemas.microsoft.com/office/drawing/2014/main" id="{3E05FFAC-DC91-D44C-BEFB-AE922184E21D}"/>
              </a:ext>
            </a:extLst>
          </p:cNvPr>
          <p:cNvSpPr txBox="1">
            <a:spLocks noChangeArrowheads="1"/>
          </p:cNvSpPr>
          <p:nvPr/>
        </p:nvSpPr>
        <p:spPr bwMode="auto">
          <a:xfrm>
            <a:off x="4191000" y="2475483"/>
            <a:ext cx="317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y</a:t>
            </a:r>
          </a:p>
        </p:txBody>
      </p:sp>
      <p:sp>
        <p:nvSpPr>
          <p:cNvPr id="72720" name="Text Box 17">
            <a:extLst>
              <a:ext uri="{FF2B5EF4-FFF2-40B4-BE49-F238E27FC236}">
                <a16:creationId xmlns:a16="http://schemas.microsoft.com/office/drawing/2014/main" id="{32792067-70B3-BA4D-A7E6-8CE581ABBCAF}"/>
              </a:ext>
            </a:extLst>
          </p:cNvPr>
          <p:cNvSpPr txBox="1">
            <a:spLocks noChangeArrowheads="1"/>
          </p:cNvSpPr>
          <p:nvPr/>
        </p:nvSpPr>
        <p:spPr bwMode="auto">
          <a:xfrm>
            <a:off x="3048000" y="1256283"/>
            <a:ext cx="298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a:t>
            </a:r>
          </a:p>
        </p:txBody>
      </p:sp>
      <p:sp>
        <p:nvSpPr>
          <p:cNvPr id="72721" name="Freeform 19">
            <a:extLst>
              <a:ext uri="{FF2B5EF4-FFF2-40B4-BE49-F238E27FC236}">
                <a16:creationId xmlns:a16="http://schemas.microsoft.com/office/drawing/2014/main" id="{D202BED3-70FC-A249-A9C1-85482CC1C681}"/>
              </a:ext>
            </a:extLst>
          </p:cNvPr>
          <p:cNvSpPr>
            <a:spLocks/>
          </p:cNvSpPr>
          <p:nvPr/>
        </p:nvSpPr>
        <p:spPr bwMode="auto">
          <a:xfrm>
            <a:off x="2895600" y="1942082"/>
            <a:ext cx="914400" cy="685800"/>
          </a:xfrm>
          <a:custGeom>
            <a:avLst/>
            <a:gdLst>
              <a:gd name="T0" fmla="*/ 0 w 576"/>
              <a:gd name="T1" fmla="*/ 0 h 432"/>
              <a:gd name="T2" fmla="*/ 0 w 576"/>
              <a:gd name="T3" fmla="*/ 2147483647 h 432"/>
              <a:gd name="T4" fmla="*/ 2147483647 w 576"/>
              <a:gd name="T5" fmla="*/ 2147483647 h 432"/>
              <a:gd name="T6" fmla="*/ 2147483647 w 576"/>
              <a:gd name="T7" fmla="*/ 0 h 432"/>
              <a:gd name="T8" fmla="*/ 0 w 576"/>
              <a:gd name="T9" fmla="*/ 0 h 432"/>
              <a:gd name="T10" fmla="*/ 0 60000 65536"/>
              <a:gd name="T11" fmla="*/ 0 60000 65536"/>
              <a:gd name="T12" fmla="*/ 0 60000 65536"/>
              <a:gd name="T13" fmla="*/ 0 60000 65536"/>
              <a:gd name="T14" fmla="*/ 0 60000 65536"/>
              <a:gd name="T15" fmla="*/ 0 w 576"/>
              <a:gd name="T16" fmla="*/ 0 h 432"/>
              <a:gd name="T17" fmla="*/ 576 w 576"/>
              <a:gd name="T18" fmla="*/ 432 h 432"/>
            </a:gdLst>
            <a:ahLst/>
            <a:cxnLst>
              <a:cxn ang="T10">
                <a:pos x="T0" y="T1"/>
              </a:cxn>
              <a:cxn ang="T11">
                <a:pos x="T2" y="T3"/>
              </a:cxn>
              <a:cxn ang="T12">
                <a:pos x="T4" y="T5"/>
              </a:cxn>
              <a:cxn ang="T13">
                <a:pos x="T6" y="T7"/>
              </a:cxn>
              <a:cxn ang="T14">
                <a:pos x="T8" y="T9"/>
              </a:cxn>
            </a:cxnLst>
            <a:rect l="T15" t="T16" r="T17" b="T18"/>
            <a:pathLst>
              <a:path w="576" h="432">
                <a:moveTo>
                  <a:pt x="0" y="0"/>
                </a:moveTo>
                <a:lnTo>
                  <a:pt x="0" y="432"/>
                </a:lnTo>
                <a:lnTo>
                  <a:pt x="576" y="432"/>
                </a:lnTo>
                <a:lnTo>
                  <a:pt x="576" y="0"/>
                </a:lnTo>
                <a:lnTo>
                  <a:pt x="0" y="0"/>
                </a:lnTo>
                <a:close/>
              </a:path>
            </a:pathLst>
          </a:custGeom>
          <a:solidFill>
            <a:srgbClr val="CCCCFF">
              <a:alpha val="38823"/>
            </a:srgbClr>
          </a:solidFill>
          <a:ln w="9525">
            <a:solidFill>
              <a:schemeClr val="tx1"/>
            </a:solidFill>
            <a:round/>
            <a:headEnd/>
            <a:tailEnd/>
          </a:ln>
        </p:spPr>
        <p:txBody>
          <a:bodyPr/>
          <a:lstStyle/>
          <a:p>
            <a:endParaRPr lang="en-US"/>
          </a:p>
        </p:txBody>
      </p:sp>
      <p:sp>
        <p:nvSpPr>
          <p:cNvPr id="72722" name="Freeform 20">
            <a:extLst>
              <a:ext uri="{FF2B5EF4-FFF2-40B4-BE49-F238E27FC236}">
                <a16:creationId xmlns:a16="http://schemas.microsoft.com/office/drawing/2014/main" id="{7EAE838F-AC4B-EC44-AE7A-E8AC05B41095}"/>
              </a:ext>
            </a:extLst>
          </p:cNvPr>
          <p:cNvSpPr>
            <a:spLocks/>
          </p:cNvSpPr>
          <p:nvPr/>
        </p:nvSpPr>
        <p:spPr bwMode="auto">
          <a:xfrm>
            <a:off x="2667000" y="2075432"/>
            <a:ext cx="914400" cy="685800"/>
          </a:xfrm>
          <a:custGeom>
            <a:avLst/>
            <a:gdLst>
              <a:gd name="T0" fmla="*/ 0 w 576"/>
              <a:gd name="T1" fmla="*/ 0 h 432"/>
              <a:gd name="T2" fmla="*/ 0 w 576"/>
              <a:gd name="T3" fmla="*/ 2147483647 h 432"/>
              <a:gd name="T4" fmla="*/ 2147483647 w 576"/>
              <a:gd name="T5" fmla="*/ 2147483647 h 432"/>
              <a:gd name="T6" fmla="*/ 2147483647 w 576"/>
              <a:gd name="T7" fmla="*/ 0 h 432"/>
              <a:gd name="T8" fmla="*/ 0 w 576"/>
              <a:gd name="T9" fmla="*/ 0 h 432"/>
              <a:gd name="T10" fmla="*/ 0 60000 65536"/>
              <a:gd name="T11" fmla="*/ 0 60000 65536"/>
              <a:gd name="T12" fmla="*/ 0 60000 65536"/>
              <a:gd name="T13" fmla="*/ 0 60000 65536"/>
              <a:gd name="T14" fmla="*/ 0 60000 65536"/>
              <a:gd name="T15" fmla="*/ 0 w 576"/>
              <a:gd name="T16" fmla="*/ 0 h 432"/>
              <a:gd name="T17" fmla="*/ 576 w 576"/>
              <a:gd name="T18" fmla="*/ 432 h 432"/>
            </a:gdLst>
            <a:ahLst/>
            <a:cxnLst>
              <a:cxn ang="T10">
                <a:pos x="T0" y="T1"/>
              </a:cxn>
              <a:cxn ang="T11">
                <a:pos x="T2" y="T3"/>
              </a:cxn>
              <a:cxn ang="T12">
                <a:pos x="T4" y="T5"/>
              </a:cxn>
              <a:cxn ang="T13">
                <a:pos x="T6" y="T7"/>
              </a:cxn>
              <a:cxn ang="T14">
                <a:pos x="T8" y="T9"/>
              </a:cxn>
            </a:cxnLst>
            <a:rect l="T15" t="T16" r="T17" b="T18"/>
            <a:pathLst>
              <a:path w="576" h="432">
                <a:moveTo>
                  <a:pt x="0" y="0"/>
                </a:moveTo>
                <a:lnTo>
                  <a:pt x="0" y="432"/>
                </a:lnTo>
                <a:lnTo>
                  <a:pt x="576" y="432"/>
                </a:lnTo>
                <a:lnTo>
                  <a:pt x="576" y="0"/>
                </a:lnTo>
                <a:lnTo>
                  <a:pt x="0" y="0"/>
                </a:lnTo>
                <a:close/>
              </a:path>
            </a:pathLst>
          </a:custGeom>
          <a:solidFill>
            <a:srgbClr val="CCCCFF">
              <a:alpha val="38823"/>
            </a:srgbClr>
          </a:solidFill>
          <a:ln w="9525">
            <a:solidFill>
              <a:schemeClr val="tx1"/>
            </a:solidFill>
            <a:round/>
            <a:headEnd/>
            <a:tailEnd/>
          </a:ln>
        </p:spPr>
        <p:txBody>
          <a:bodyPr/>
          <a:lstStyle/>
          <a:p>
            <a:endParaRPr lang="en-US"/>
          </a:p>
        </p:txBody>
      </p:sp>
      <p:sp>
        <p:nvSpPr>
          <p:cNvPr id="72723" name="Freeform 21">
            <a:extLst>
              <a:ext uri="{FF2B5EF4-FFF2-40B4-BE49-F238E27FC236}">
                <a16:creationId xmlns:a16="http://schemas.microsoft.com/office/drawing/2014/main" id="{DE49F764-31A5-694B-9EE4-EF4D95CEFC2A}"/>
              </a:ext>
            </a:extLst>
          </p:cNvPr>
          <p:cNvSpPr>
            <a:spLocks/>
          </p:cNvSpPr>
          <p:nvPr/>
        </p:nvSpPr>
        <p:spPr bwMode="auto">
          <a:xfrm>
            <a:off x="2457450" y="2199257"/>
            <a:ext cx="914400" cy="685800"/>
          </a:xfrm>
          <a:custGeom>
            <a:avLst/>
            <a:gdLst>
              <a:gd name="T0" fmla="*/ 0 w 576"/>
              <a:gd name="T1" fmla="*/ 0 h 432"/>
              <a:gd name="T2" fmla="*/ 0 w 576"/>
              <a:gd name="T3" fmla="*/ 2147483647 h 432"/>
              <a:gd name="T4" fmla="*/ 2147483647 w 576"/>
              <a:gd name="T5" fmla="*/ 2147483647 h 432"/>
              <a:gd name="T6" fmla="*/ 2147483647 w 576"/>
              <a:gd name="T7" fmla="*/ 0 h 432"/>
              <a:gd name="T8" fmla="*/ 0 w 576"/>
              <a:gd name="T9" fmla="*/ 0 h 432"/>
              <a:gd name="T10" fmla="*/ 0 60000 65536"/>
              <a:gd name="T11" fmla="*/ 0 60000 65536"/>
              <a:gd name="T12" fmla="*/ 0 60000 65536"/>
              <a:gd name="T13" fmla="*/ 0 60000 65536"/>
              <a:gd name="T14" fmla="*/ 0 60000 65536"/>
              <a:gd name="T15" fmla="*/ 0 w 576"/>
              <a:gd name="T16" fmla="*/ 0 h 432"/>
              <a:gd name="T17" fmla="*/ 576 w 576"/>
              <a:gd name="T18" fmla="*/ 432 h 432"/>
            </a:gdLst>
            <a:ahLst/>
            <a:cxnLst>
              <a:cxn ang="T10">
                <a:pos x="T0" y="T1"/>
              </a:cxn>
              <a:cxn ang="T11">
                <a:pos x="T2" y="T3"/>
              </a:cxn>
              <a:cxn ang="T12">
                <a:pos x="T4" y="T5"/>
              </a:cxn>
              <a:cxn ang="T13">
                <a:pos x="T6" y="T7"/>
              </a:cxn>
              <a:cxn ang="T14">
                <a:pos x="T8" y="T9"/>
              </a:cxn>
            </a:cxnLst>
            <a:rect l="T15" t="T16" r="T17" b="T18"/>
            <a:pathLst>
              <a:path w="576" h="432">
                <a:moveTo>
                  <a:pt x="0" y="0"/>
                </a:moveTo>
                <a:lnTo>
                  <a:pt x="0" y="432"/>
                </a:lnTo>
                <a:lnTo>
                  <a:pt x="576" y="432"/>
                </a:lnTo>
                <a:lnTo>
                  <a:pt x="576" y="0"/>
                </a:lnTo>
                <a:lnTo>
                  <a:pt x="0" y="0"/>
                </a:lnTo>
                <a:close/>
              </a:path>
            </a:pathLst>
          </a:custGeom>
          <a:solidFill>
            <a:srgbClr val="CCCCFF">
              <a:alpha val="38823"/>
            </a:srgbClr>
          </a:solidFill>
          <a:ln w="9525">
            <a:solidFill>
              <a:schemeClr val="tx1"/>
            </a:solidFill>
            <a:round/>
            <a:headEnd/>
            <a:tailEnd/>
          </a:ln>
        </p:spPr>
        <p:txBody>
          <a:bodyPr/>
          <a:lstStyle/>
          <a:p>
            <a:endParaRPr lang="en-US"/>
          </a:p>
        </p:txBody>
      </p:sp>
      <p:sp>
        <p:nvSpPr>
          <p:cNvPr id="24" name="Text Box 22">
            <a:extLst>
              <a:ext uri="{FF2B5EF4-FFF2-40B4-BE49-F238E27FC236}">
                <a16:creationId xmlns:a16="http://schemas.microsoft.com/office/drawing/2014/main" id="{CA51FAE5-511F-A145-83D4-16954F17CD9B}"/>
              </a:ext>
            </a:extLst>
          </p:cNvPr>
          <p:cNvSpPr txBox="1">
            <a:spLocks noChangeArrowheads="1"/>
          </p:cNvSpPr>
          <p:nvPr/>
        </p:nvSpPr>
        <p:spPr bwMode="auto">
          <a:xfrm>
            <a:off x="3810000" y="4637658"/>
            <a:ext cx="4935538" cy="1787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defRPr/>
            </a:pPr>
            <a:endParaRPr lang="en-US" sz="1000" dirty="0">
              <a:latin typeface="Maiandra GD" pitchFamily="34" charset="0"/>
            </a:endParaRPr>
          </a:p>
          <a:p>
            <a:pPr>
              <a:defRPr/>
            </a:pPr>
            <a:r>
              <a:rPr lang="en-US" sz="2000" dirty="0" err="1">
                <a:latin typeface="+mn-lt"/>
              </a:rPr>
              <a:t>cos</a:t>
            </a:r>
            <a:r>
              <a:rPr lang="en-US" sz="2000" dirty="0">
                <a:latin typeface="+mn-lt"/>
              </a:rPr>
              <a:t>(</a:t>
            </a:r>
            <a:r>
              <a:rPr lang="en-US" sz="2000" dirty="0">
                <a:latin typeface="Symbol" pitchFamily="18" charset="2"/>
              </a:rPr>
              <a:t>q</a:t>
            </a:r>
            <a:r>
              <a:rPr lang="en-US" sz="2000" dirty="0">
                <a:latin typeface="+mn-lt"/>
              </a:rPr>
              <a:t>)=(</a:t>
            </a:r>
            <a:r>
              <a:rPr lang="en-US" sz="2000" dirty="0">
                <a:solidFill>
                  <a:srgbClr val="FF0000"/>
                </a:solidFill>
                <a:latin typeface="+mn-lt"/>
              </a:rPr>
              <a:t>1</a:t>
            </a:r>
            <a:r>
              <a:rPr lang="en-US" sz="2000" dirty="0">
                <a:latin typeface="+mn-lt"/>
              </a:rPr>
              <a:t>x</a:t>
            </a:r>
            <a:r>
              <a:rPr lang="en-US" sz="2000" dirty="0">
                <a:solidFill>
                  <a:srgbClr val="0000FF"/>
                </a:solidFill>
                <a:latin typeface="+mn-lt"/>
              </a:rPr>
              <a:t>0</a:t>
            </a:r>
            <a:r>
              <a:rPr lang="en-US" sz="2000" dirty="0">
                <a:latin typeface="+mn-lt"/>
              </a:rPr>
              <a:t>+</a:t>
            </a:r>
            <a:r>
              <a:rPr lang="en-US" sz="2000" dirty="0">
                <a:solidFill>
                  <a:srgbClr val="FF0000"/>
                </a:solidFill>
                <a:latin typeface="+mn-lt"/>
              </a:rPr>
              <a:t>0</a:t>
            </a:r>
            <a:r>
              <a:rPr lang="en-US" sz="2000" dirty="0">
                <a:latin typeface="+mn-lt"/>
              </a:rPr>
              <a:t>x</a:t>
            </a:r>
            <a:r>
              <a:rPr lang="en-US" sz="2000" dirty="0">
                <a:solidFill>
                  <a:srgbClr val="0000FF"/>
                </a:solidFill>
                <a:latin typeface="+mn-lt"/>
              </a:rPr>
              <a:t>1</a:t>
            </a:r>
            <a:r>
              <a:rPr lang="en-US" sz="2000" dirty="0">
                <a:latin typeface="+mn-lt"/>
              </a:rPr>
              <a:t>+</a:t>
            </a:r>
            <a:r>
              <a:rPr lang="en-US" sz="2000" dirty="0">
                <a:solidFill>
                  <a:srgbClr val="FF0000"/>
                </a:solidFill>
                <a:latin typeface="+mn-lt"/>
              </a:rPr>
              <a:t>0</a:t>
            </a:r>
            <a:r>
              <a:rPr lang="en-US" sz="2000" dirty="0">
                <a:latin typeface="+mn-lt"/>
              </a:rPr>
              <a:t>x</a:t>
            </a:r>
            <a:r>
              <a:rPr lang="en-US" sz="2000" dirty="0">
                <a:solidFill>
                  <a:srgbClr val="0000FF"/>
                </a:solidFill>
                <a:latin typeface="+mn-lt"/>
              </a:rPr>
              <a:t>1</a:t>
            </a:r>
            <a:r>
              <a:rPr lang="en-US" sz="2000" dirty="0">
                <a:latin typeface="+mn-lt"/>
              </a:rPr>
              <a:t>)/(</a:t>
            </a:r>
            <a:r>
              <a:rPr lang="en-US" sz="2000" dirty="0">
                <a:solidFill>
                  <a:srgbClr val="FF0000"/>
                </a:solidFill>
                <a:latin typeface="+mn-lt"/>
                <a:sym typeface="Euclid Symbol" pitchFamily="18" charset="2"/>
              </a:rPr>
              <a:t></a:t>
            </a:r>
            <a:r>
              <a:rPr lang="en-US" sz="2000" dirty="0">
                <a:solidFill>
                  <a:srgbClr val="FF0000"/>
                </a:solidFill>
                <a:latin typeface="+mn-lt"/>
              </a:rPr>
              <a:t>1</a:t>
            </a:r>
            <a:r>
              <a:rPr lang="en-US" sz="2000" dirty="0">
                <a:latin typeface="+mn-lt"/>
              </a:rPr>
              <a:t>x</a:t>
            </a:r>
            <a:r>
              <a:rPr lang="en-US" sz="2000" i="1" dirty="0">
                <a:solidFill>
                  <a:srgbClr val="0000FF"/>
                </a:solidFill>
                <a:latin typeface="+mn-lt"/>
                <a:sym typeface="Euclid Symbol" pitchFamily="18" charset="2"/>
              </a:rPr>
              <a:t></a:t>
            </a:r>
            <a:r>
              <a:rPr lang="en-US" sz="2000" i="1" dirty="0">
                <a:solidFill>
                  <a:srgbClr val="0000FF"/>
                </a:solidFill>
                <a:latin typeface="+mn-lt"/>
              </a:rPr>
              <a:t>2</a:t>
            </a:r>
            <a:r>
              <a:rPr lang="en-US" sz="2000" dirty="0">
                <a:latin typeface="+mn-lt"/>
              </a:rPr>
              <a:t>) = 0 </a:t>
            </a:r>
          </a:p>
          <a:p>
            <a:pPr>
              <a:defRPr/>
            </a:pPr>
            <a:endParaRPr lang="en-US" sz="2000" dirty="0">
              <a:latin typeface="+mn-lt"/>
            </a:endParaRPr>
          </a:p>
          <a:p>
            <a:pPr>
              <a:defRPr/>
            </a:pPr>
            <a:r>
              <a:rPr lang="en-US" sz="2000" dirty="0">
                <a:latin typeface="+mn-lt"/>
              </a:rPr>
              <a:t>so </a:t>
            </a:r>
            <a:r>
              <a:rPr lang="en-US" sz="2000" dirty="0">
                <a:latin typeface="Symbol" pitchFamily="18" charset="2"/>
              </a:rPr>
              <a:t>q</a:t>
            </a:r>
            <a:r>
              <a:rPr lang="en-US" sz="2000" dirty="0">
                <a:latin typeface="+mn-lt"/>
              </a:rPr>
              <a:t>=90 degrees</a:t>
            </a:r>
          </a:p>
          <a:p>
            <a:pPr>
              <a:defRPr/>
            </a:pPr>
            <a:endParaRPr lang="en-US" sz="2000" dirty="0">
              <a:latin typeface="+mn-lt"/>
            </a:endParaRPr>
          </a:p>
          <a:p>
            <a:pPr>
              <a:defRPr/>
            </a:pPr>
            <a:r>
              <a:rPr lang="en-US" sz="2000" dirty="0">
                <a:latin typeface="+mn-lt"/>
              </a:rPr>
              <a:t>(011) surface is normal to (100) surface</a:t>
            </a:r>
          </a:p>
        </p:txBody>
      </p:sp>
      <p:sp>
        <p:nvSpPr>
          <p:cNvPr id="72725" name="Line 23">
            <a:extLst>
              <a:ext uri="{FF2B5EF4-FFF2-40B4-BE49-F238E27FC236}">
                <a16:creationId xmlns:a16="http://schemas.microsoft.com/office/drawing/2014/main" id="{BC1F9A83-8E6B-8C44-B669-EA41388109A7}"/>
              </a:ext>
            </a:extLst>
          </p:cNvPr>
          <p:cNvSpPr>
            <a:spLocks noChangeShapeType="1"/>
          </p:cNvSpPr>
          <p:nvPr/>
        </p:nvSpPr>
        <p:spPr bwMode="auto">
          <a:xfrm flipH="1">
            <a:off x="2971800" y="2856482"/>
            <a:ext cx="228600" cy="152400"/>
          </a:xfrm>
          <a:prstGeom prst="line">
            <a:avLst/>
          </a:prstGeom>
          <a:noFill/>
          <a:ln w="1905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pic>
        <p:nvPicPr>
          <p:cNvPr id="72726" name="Picture 2">
            <a:extLst>
              <a:ext uri="{FF2B5EF4-FFF2-40B4-BE49-F238E27FC236}">
                <a16:creationId xmlns:a16="http://schemas.microsoft.com/office/drawing/2014/main" id="{44CF70B8-AB38-674C-9B57-BEB6DE6CF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2625" y="1786507"/>
            <a:ext cx="3678238"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7" name="Picture 3">
            <a:extLst>
              <a:ext uri="{FF2B5EF4-FFF2-40B4-BE49-F238E27FC236}">
                <a16:creationId xmlns:a16="http://schemas.microsoft.com/office/drawing/2014/main" id="{109A4090-11B1-B742-A0D8-21E6D5EB77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2613" y="1672208"/>
            <a:ext cx="22479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a:extLst>
              <a:ext uri="{FF2B5EF4-FFF2-40B4-BE49-F238E27FC236}">
                <a16:creationId xmlns:a16="http://schemas.microsoft.com/office/drawing/2014/main" id="{433E08E2-1CCD-2945-8687-A8A02C080AA6}"/>
              </a:ext>
            </a:extLst>
          </p:cNvPr>
          <p:cNvCxnSpPr/>
          <p:nvPr/>
        </p:nvCxnSpPr>
        <p:spPr>
          <a:xfrm rot="10800000">
            <a:off x="5384801" y="2153221"/>
            <a:ext cx="485775" cy="2381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C94575A-929E-AD4D-9454-EACAF61E917F}"/>
              </a:ext>
            </a:extLst>
          </p:cNvPr>
          <p:cNvCxnSpPr/>
          <p:nvPr/>
        </p:nvCxnSpPr>
        <p:spPr>
          <a:xfrm flipV="1">
            <a:off x="6897688" y="2594546"/>
            <a:ext cx="766762" cy="22225"/>
          </a:xfrm>
          <a:prstGeom prst="straightConnector1">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72730" name="Rectangle 29">
            <a:extLst>
              <a:ext uri="{FF2B5EF4-FFF2-40B4-BE49-F238E27FC236}">
                <a16:creationId xmlns:a16="http://schemas.microsoft.com/office/drawing/2014/main" id="{D2534A0D-E90E-5440-8F76-2EFAAAA8C35B}"/>
              </a:ext>
            </a:extLst>
          </p:cNvPr>
          <p:cNvSpPr>
            <a:spLocks noGrp="1" noChangeArrowheads="1"/>
          </p:cNvSpPr>
          <p:nvPr>
            <p:ph type="title"/>
          </p:nvPr>
        </p:nvSpPr>
        <p:spPr/>
        <p:txBody>
          <a:bodyPr/>
          <a:lstStyle/>
          <a:p>
            <a:r>
              <a:rPr lang="en-US" altLang="en-US">
                <a:ea typeface="ＭＳ Ｐゴシック" panose="020B0600070205080204" pitchFamily="34" charset="-128"/>
              </a:rPr>
              <a:t>Examples …</a:t>
            </a:r>
          </a:p>
        </p:txBody>
      </p:sp>
      <p:graphicFrame>
        <p:nvGraphicFramePr>
          <p:cNvPr id="2242590" name="Object 30">
            <a:extLst>
              <a:ext uri="{FF2B5EF4-FFF2-40B4-BE49-F238E27FC236}">
                <a16:creationId xmlns:a16="http://schemas.microsoft.com/office/drawing/2014/main" id="{13F27786-41DD-6C4A-95A8-DF7ECA683BDF}"/>
              </a:ext>
            </a:extLst>
          </p:cNvPr>
          <p:cNvGraphicFramePr>
            <a:graphicFrameLocks noChangeAspect="1"/>
          </p:cNvGraphicFramePr>
          <p:nvPr/>
        </p:nvGraphicFramePr>
        <p:xfrm>
          <a:off x="4140201" y="740345"/>
          <a:ext cx="1147763" cy="1460500"/>
        </p:xfrm>
        <a:graphic>
          <a:graphicData uri="http://schemas.openxmlformats.org/presentationml/2006/ole">
            <mc:AlternateContent xmlns:mc="http://schemas.openxmlformats.org/markup-compatibility/2006">
              <mc:Choice xmlns:v="urn:schemas-microsoft-com:vml" Requires="v">
                <p:oleObj name="Equation" r:id="rId5" imgW="12877800" imgH="16383000" progId="Equation.DSMT4">
                  <p:embed/>
                </p:oleObj>
              </mc:Choice>
              <mc:Fallback>
                <p:oleObj name="Equation" r:id="rId5" imgW="12877800" imgH="16383000" progId="Equation.DSMT4">
                  <p:embed/>
                  <p:pic>
                    <p:nvPicPr>
                      <p:cNvPr id="2242590" name="Object 30">
                        <a:extLst>
                          <a:ext uri="{FF2B5EF4-FFF2-40B4-BE49-F238E27FC236}">
                            <a16:creationId xmlns:a16="http://schemas.microsoft.com/office/drawing/2014/main" id="{13F27786-41DD-6C4A-95A8-DF7ECA683B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0201" y="740345"/>
                        <a:ext cx="1147763"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2592" name="Object 32">
            <a:extLst>
              <a:ext uri="{FF2B5EF4-FFF2-40B4-BE49-F238E27FC236}">
                <a16:creationId xmlns:a16="http://schemas.microsoft.com/office/drawing/2014/main" id="{9487714C-F28D-8445-864C-C47C5B2D038F}"/>
              </a:ext>
            </a:extLst>
          </p:cNvPr>
          <p:cNvGraphicFramePr>
            <a:graphicFrameLocks noChangeAspect="1"/>
          </p:cNvGraphicFramePr>
          <p:nvPr/>
        </p:nvGraphicFramePr>
        <p:xfrm>
          <a:off x="4022725" y="3237482"/>
          <a:ext cx="1747838" cy="1460500"/>
        </p:xfrm>
        <a:graphic>
          <a:graphicData uri="http://schemas.openxmlformats.org/presentationml/2006/ole">
            <mc:AlternateContent xmlns:mc="http://schemas.openxmlformats.org/markup-compatibility/2006">
              <mc:Choice xmlns:v="urn:schemas-microsoft-com:vml" Requires="v">
                <p:oleObj name="Equation" r:id="rId7" imgW="19596100" imgH="16383000" progId="Equation.DSMT4">
                  <p:embed/>
                </p:oleObj>
              </mc:Choice>
              <mc:Fallback>
                <p:oleObj name="Equation" r:id="rId7" imgW="19596100" imgH="16383000" progId="Equation.DSMT4">
                  <p:embed/>
                  <p:pic>
                    <p:nvPicPr>
                      <p:cNvPr id="2242592" name="Object 32">
                        <a:extLst>
                          <a:ext uri="{FF2B5EF4-FFF2-40B4-BE49-F238E27FC236}">
                            <a16:creationId xmlns:a16="http://schemas.microsoft.com/office/drawing/2014/main" id="{9487714C-F28D-8445-864C-C47C5B2D03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22725" y="3237482"/>
                        <a:ext cx="1747838"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2593" name="Object 33">
            <a:extLst>
              <a:ext uri="{FF2B5EF4-FFF2-40B4-BE49-F238E27FC236}">
                <a16:creationId xmlns:a16="http://schemas.microsoft.com/office/drawing/2014/main" id="{54EC3F93-D8E9-464E-B579-E6B370EBA8B7}"/>
              </a:ext>
            </a:extLst>
          </p:cNvPr>
          <p:cNvGraphicFramePr>
            <a:graphicFrameLocks noChangeAspect="1"/>
          </p:cNvGraphicFramePr>
          <p:nvPr/>
        </p:nvGraphicFramePr>
        <p:xfrm>
          <a:off x="6134100" y="3235895"/>
          <a:ext cx="1849438" cy="1460500"/>
        </p:xfrm>
        <a:graphic>
          <a:graphicData uri="http://schemas.openxmlformats.org/presentationml/2006/ole">
            <mc:AlternateContent xmlns:mc="http://schemas.openxmlformats.org/markup-compatibility/2006">
              <mc:Choice xmlns:v="urn:schemas-microsoft-com:vml" Requires="v">
                <p:oleObj name="Equation" r:id="rId9" imgW="20777200" imgH="16383000" progId="Equation.DSMT4">
                  <p:embed/>
                </p:oleObj>
              </mc:Choice>
              <mc:Fallback>
                <p:oleObj name="Equation" r:id="rId9" imgW="20777200" imgH="16383000" progId="Equation.DSMT4">
                  <p:embed/>
                  <p:pic>
                    <p:nvPicPr>
                      <p:cNvPr id="2242593" name="Object 33">
                        <a:extLst>
                          <a:ext uri="{FF2B5EF4-FFF2-40B4-BE49-F238E27FC236}">
                            <a16:creationId xmlns:a16="http://schemas.microsoft.com/office/drawing/2014/main" id="{54EC3F93-D8E9-464E-B579-E6B370EBA8B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34100" y="3235895"/>
                        <a:ext cx="1849438"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2594" name="Object 34">
            <a:extLst>
              <a:ext uri="{FF2B5EF4-FFF2-40B4-BE49-F238E27FC236}">
                <a16:creationId xmlns:a16="http://schemas.microsoft.com/office/drawing/2014/main" id="{885FB3DF-63B0-6149-9A58-C7104318024A}"/>
              </a:ext>
            </a:extLst>
          </p:cNvPr>
          <p:cNvGraphicFramePr>
            <a:graphicFrameLocks noChangeAspect="1"/>
          </p:cNvGraphicFramePr>
          <p:nvPr/>
        </p:nvGraphicFramePr>
        <p:xfrm>
          <a:off x="7081838" y="702245"/>
          <a:ext cx="1173162" cy="1460500"/>
        </p:xfrm>
        <a:graphic>
          <a:graphicData uri="http://schemas.openxmlformats.org/presentationml/2006/ole">
            <mc:AlternateContent xmlns:mc="http://schemas.openxmlformats.org/markup-compatibility/2006">
              <mc:Choice xmlns:v="urn:schemas-microsoft-com:vml" Requires="v">
                <p:oleObj name="Equation" r:id="rId11" imgW="13169900" imgH="16383000" progId="Equation.DSMT4">
                  <p:embed/>
                </p:oleObj>
              </mc:Choice>
              <mc:Fallback>
                <p:oleObj name="Equation" r:id="rId11" imgW="13169900" imgH="16383000" progId="Equation.DSMT4">
                  <p:embed/>
                  <p:pic>
                    <p:nvPicPr>
                      <p:cNvPr id="2242594" name="Object 34">
                        <a:extLst>
                          <a:ext uri="{FF2B5EF4-FFF2-40B4-BE49-F238E27FC236}">
                            <a16:creationId xmlns:a16="http://schemas.microsoft.com/office/drawing/2014/main" id="{885FB3DF-63B0-6149-9A58-C7104318024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81838" y="702245"/>
                        <a:ext cx="1173162"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13852330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425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42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24259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4259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22">
            <a:extLst>
              <a:ext uri="{FF2B5EF4-FFF2-40B4-BE49-F238E27FC236}">
                <a16:creationId xmlns:a16="http://schemas.microsoft.com/office/drawing/2014/main" id="{CA51FAE5-511F-A145-83D4-16954F17CD9B}"/>
              </a:ext>
            </a:extLst>
          </p:cNvPr>
          <p:cNvSpPr txBox="1">
            <a:spLocks noChangeArrowheads="1"/>
          </p:cNvSpPr>
          <p:nvPr/>
        </p:nvSpPr>
        <p:spPr bwMode="auto">
          <a:xfrm>
            <a:off x="3810000" y="4637658"/>
            <a:ext cx="4935538" cy="1787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defRPr/>
            </a:pPr>
            <a:endParaRPr lang="en-US" sz="1000" dirty="0">
              <a:latin typeface="Maiandra GD" pitchFamily="34" charset="0"/>
            </a:endParaRPr>
          </a:p>
          <a:p>
            <a:pPr>
              <a:defRPr/>
            </a:pPr>
            <a:r>
              <a:rPr lang="en-US" sz="2000" dirty="0" err="1">
                <a:latin typeface="+mn-lt"/>
              </a:rPr>
              <a:t>cos</a:t>
            </a:r>
            <a:r>
              <a:rPr lang="en-US" sz="2000" dirty="0">
                <a:latin typeface="+mn-lt"/>
              </a:rPr>
              <a:t>(</a:t>
            </a:r>
            <a:r>
              <a:rPr lang="en-US" sz="2000" dirty="0">
                <a:latin typeface="Symbol" pitchFamily="18" charset="2"/>
              </a:rPr>
              <a:t>q</a:t>
            </a:r>
            <a:r>
              <a:rPr lang="en-US" sz="2000" dirty="0">
                <a:latin typeface="+mn-lt"/>
              </a:rPr>
              <a:t>)=(</a:t>
            </a:r>
            <a:r>
              <a:rPr lang="en-US" sz="2000" dirty="0">
                <a:solidFill>
                  <a:srgbClr val="FF0000"/>
                </a:solidFill>
                <a:latin typeface="+mn-lt"/>
              </a:rPr>
              <a:t>1</a:t>
            </a:r>
            <a:r>
              <a:rPr lang="en-US" sz="2000" dirty="0">
                <a:latin typeface="+mn-lt"/>
              </a:rPr>
              <a:t>x</a:t>
            </a:r>
            <a:r>
              <a:rPr lang="en-US" sz="2000" dirty="0">
                <a:solidFill>
                  <a:srgbClr val="0000FF"/>
                </a:solidFill>
                <a:latin typeface="+mn-lt"/>
              </a:rPr>
              <a:t>0</a:t>
            </a:r>
            <a:r>
              <a:rPr lang="en-US" sz="2000" dirty="0">
                <a:latin typeface="+mn-lt"/>
              </a:rPr>
              <a:t>+</a:t>
            </a:r>
            <a:r>
              <a:rPr lang="en-US" sz="2000" dirty="0">
                <a:solidFill>
                  <a:srgbClr val="FF0000"/>
                </a:solidFill>
                <a:latin typeface="+mn-lt"/>
              </a:rPr>
              <a:t>0</a:t>
            </a:r>
            <a:r>
              <a:rPr lang="en-US" sz="2000" dirty="0">
                <a:latin typeface="+mn-lt"/>
              </a:rPr>
              <a:t>x</a:t>
            </a:r>
            <a:r>
              <a:rPr lang="en-US" sz="2000" dirty="0">
                <a:solidFill>
                  <a:srgbClr val="0000FF"/>
                </a:solidFill>
                <a:latin typeface="+mn-lt"/>
              </a:rPr>
              <a:t>1</a:t>
            </a:r>
            <a:r>
              <a:rPr lang="en-US" sz="2000" dirty="0">
                <a:latin typeface="+mn-lt"/>
              </a:rPr>
              <a:t>+</a:t>
            </a:r>
            <a:r>
              <a:rPr lang="en-US" sz="2000" dirty="0">
                <a:solidFill>
                  <a:srgbClr val="FF0000"/>
                </a:solidFill>
                <a:latin typeface="+mn-lt"/>
              </a:rPr>
              <a:t>0</a:t>
            </a:r>
            <a:r>
              <a:rPr lang="en-US" sz="2000" dirty="0">
                <a:latin typeface="+mn-lt"/>
              </a:rPr>
              <a:t>x</a:t>
            </a:r>
            <a:r>
              <a:rPr lang="en-US" sz="2000" dirty="0">
                <a:solidFill>
                  <a:srgbClr val="0000FF"/>
                </a:solidFill>
                <a:latin typeface="+mn-lt"/>
              </a:rPr>
              <a:t>1</a:t>
            </a:r>
            <a:r>
              <a:rPr lang="en-US" sz="2000" dirty="0">
                <a:latin typeface="+mn-lt"/>
              </a:rPr>
              <a:t>)/(</a:t>
            </a:r>
            <a:r>
              <a:rPr lang="en-US" sz="2000" dirty="0">
                <a:solidFill>
                  <a:srgbClr val="FF0000"/>
                </a:solidFill>
                <a:latin typeface="+mn-lt"/>
                <a:sym typeface="Euclid Symbol" pitchFamily="18" charset="2"/>
              </a:rPr>
              <a:t></a:t>
            </a:r>
            <a:r>
              <a:rPr lang="en-US" sz="2000" dirty="0">
                <a:solidFill>
                  <a:srgbClr val="FF0000"/>
                </a:solidFill>
                <a:latin typeface="+mn-lt"/>
              </a:rPr>
              <a:t>1</a:t>
            </a:r>
            <a:r>
              <a:rPr lang="en-US" sz="2000" dirty="0">
                <a:latin typeface="+mn-lt"/>
              </a:rPr>
              <a:t>x</a:t>
            </a:r>
            <a:r>
              <a:rPr lang="en-US" sz="2000" i="1" dirty="0">
                <a:solidFill>
                  <a:srgbClr val="0000FF"/>
                </a:solidFill>
                <a:latin typeface="+mn-lt"/>
                <a:sym typeface="Euclid Symbol" pitchFamily="18" charset="2"/>
              </a:rPr>
              <a:t></a:t>
            </a:r>
            <a:r>
              <a:rPr lang="en-US" sz="2000" i="1" dirty="0">
                <a:solidFill>
                  <a:srgbClr val="0000FF"/>
                </a:solidFill>
                <a:latin typeface="+mn-lt"/>
              </a:rPr>
              <a:t>2</a:t>
            </a:r>
            <a:r>
              <a:rPr lang="en-US" sz="2000" dirty="0">
                <a:latin typeface="+mn-lt"/>
              </a:rPr>
              <a:t>) = 0 </a:t>
            </a:r>
          </a:p>
          <a:p>
            <a:pPr>
              <a:defRPr/>
            </a:pPr>
            <a:endParaRPr lang="en-US" sz="2000" dirty="0">
              <a:latin typeface="+mn-lt"/>
            </a:endParaRPr>
          </a:p>
          <a:p>
            <a:pPr>
              <a:defRPr/>
            </a:pPr>
            <a:r>
              <a:rPr lang="en-US" sz="2000" dirty="0">
                <a:latin typeface="+mn-lt"/>
              </a:rPr>
              <a:t>so </a:t>
            </a:r>
            <a:r>
              <a:rPr lang="en-US" sz="2000" dirty="0">
                <a:latin typeface="Symbol" pitchFamily="18" charset="2"/>
              </a:rPr>
              <a:t>q</a:t>
            </a:r>
            <a:r>
              <a:rPr lang="en-US" sz="2000" dirty="0">
                <a:latin typeface="+mn-lt"/>
              </a:rPr>
              <a:t>=90 degrees</a:t>
            </a:r>
          </a:p>
          <a:p>
            <a:pPr>
              <a:defRPr/>
            </a:pPr>
            <a:endParaRPr lang="en-US" sz="2000" dirty="0">
              <a:latin typeface="+mn-lt"/>
            </a:endParaRPr>
          </a:p>
          <a:p>
            <a:pPr>
              <a:defRPr/>
            </a:pPr>
            <a:r>
              <a:rPr lang="en-US" sz="2000" dirty="0">
                <a:latin typeface="+mn-lt"/>
              </a:rPr>
              <a:t>(011) surface is normal to (100) surface</a:t>
            </a:r>
          </a:p>
        </p:txBody>
      </p:sp>
      <p:pic>
        <p:nvPicPr>
          <p:cNvPr id="72726" name="Picture 2">
            <a:extLst>
              <a:ext uri="{FF2B5EF4-FFF2-40B4-BE49-F238E27FC236}">
                <a16:creationId xmlns:a16="http://schemas.microsoft.com/office/drawing/2014/main" id="{44CF70B8-AB38-674C-9B57-BEB6DE6CF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2625" y="1786507"/>
            <a:ext cx="3678238"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7" name="Picture 3">
            <a:extLst>
              <a:ext uri="{FF2B5EF4-FFF2-40B4-BE49-F238E27FC236}">
                <a16:creationId xmlns:a16="http://schemas.microsoft.com/office/drawing/2014/main" id="{109A4090-11B1-B742-A0D8-21E6D5EB77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2613" y="1672208"/>
            <a:ext cx="22479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a:extLst>
              <a:ext uri="{FF2B5EF4-FFF2-40B4-BE49-F238E27FC236}">
                <a16:creationId xmlns:a16="http://schemas.microsoft.com/office/drawing/2014/main" id="{433E08E2-1CCD-2945-8687-A8A02C080AA6}"/>
              </a:ext>
            </a:extLst>
          </p:cNvPr>
          <p:cNvCxnSpPr/>
          <p:nvPr/>
        </p:nvCxnSpPr>
        <p:spPr>
          <a:xfrm rot="10800000">
            <a:off x="5384801" y="2153221"/>
            <a:ext cx="485775" cy="2381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C94575A-929E-AD4D-9454-EACAF61E917F}"/>
              </a:ext>
            </a:extLst>
          </p:cNvPr>
          <p:cNvCxnSpPr/>
          <p:nvPr/>
        </p:nvCxnSpPr>
        <p:spPr>
          <a:xfrm flipV="1">
            <a:off x="6897688" y="2594546"/>
            <a:ext cx="766762" cy="22225"/>
          </a:xfrm>
          <a:prstGeom prst="straightConnector1">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72730" name="Rectangle 29">
            <a:extLst>
              <a:ext uri="{FF2B5EF4-FFF2-40B4-BE49-F238E27FC236}">
                <a16:creationId xmlns:a16="http://schemas.microsoft.com/office/drawing/2014/main" id="{D2534A0D-E90E-5440-8F76-2EFAAAA8C35B}"/>
              </a:ext>
            </a:extLst>
          </p:cNvPr>
          <p:cNvSpPr>
            <a:spLocks noGrp="1" noChangeArrowheads="1"/>
          </p:cNvSpPr>
          <p:nvPr>
            <p:ph type="title"/>
          </p:nvPr>
        </p:nvSpPr>
        <p:spPr/>
        <p:txBody>
          <a:bodyPr/>
          <a:lstStyle/>
          <a:p>
            <a:r>
              <a:rPr lang="en-US" altLang="en-US" dirty="0">
                <a:ea typeface="ＭＳ Ｐゴシック" panose="020B0600070205080204" pitchFamily="34" charset="-128"/>
              </a:rPr>
              <a:t>Examples …  Ingot rotated in </a:t>
            </a:r>
            <a:r>
              <a:rPr lang="en-US" altLang="en-US">
                <a:ea typeface="ＭＳ Ｐゴシック" panose="020B0600070205080204" pitchFamily="34" charset="-128"/>
              </a:rPr>
              <a:t>the coordinate system</a:t>
            </a:r>
          </a:p>
        </p:txBody>
      </p:sp>
      <p:graphicFrame>
        <p:nvGraphicFramePr>
          <p:cNvPr id="2242590" name="Object 30">
            <a:extLst>
              <a:ext uri="{FF2B5EF4-FFF2-40B4-BE49-F238E27FC236}">
                <a16:creationId xmlns:a16="http://schemas.microsoft.com/office/drawing/2014/main" id="{13F27786-41DD-6C4A-95A8-DF7ECA683BDF}"/>
              </a:ext>
            </a:extLst>
          </p:cNvPr>
          <p:cNvGraphicFramePr>
            <a:graphicFrameLocks noChangeAspect="1"/>
          </p:cNvGraphicFramePr>
          <p:nvPr/>
        </p:nvGraphicFramePr>
        <p:xfrm>
          <a:off x="4140201" y="740345"/>
          <a:ext cx="1147763" cy="1460500"/>
        </p:xfrm>
        <a:graphic>
          <a:graphicData uri="http://schemas.openxmlformats.org/presentationml/2006/ole">
            <mc:AlternateContent xmlns:mc="http://schemas.openxmlformats.org/markup-compatibility/2006">
              <mc:Choice xmlns:v="urn:schemas-microsoft-com:vml" Requires="v">
                <p:oleObj name="Equation" r:id="rId5" imgW="12877800" imgH="16383000" progId="Equation.DSMT4">
                  <p:embed/>
                </p:oleObj>
              </mc:Choice>
              <mc:Fallback>
                <p:oleObj name="Equation" r:id="rId5" imgW="12877800" imgH="16383000" progId="Equation.DSMT4">
                  <p:embed/>
                  <p:pic>
                    <p:nvPicPr>
                      <p:cNvPr id="2242590" name="Object 30">
                        <a:extLst>
                          <a:ext uri="{FF2B5EF4-FFF2-40B4-BE49-F238E27FC236}">
                            <a16:creationId xmlns:a16="http://schemas.microsoft.com/office/drawing/2014/main" id="{13F27786-41DD-6C4A-95A8-DF7ECA683B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0201" y="740345"/>
                        <a:ext cx="1147763"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2592" name="Object 32">
            <a:extLst>
              <a:ext uri="{FF2B5EF4-FFF2-40B4-BE49-F238E27FC236}">
                <a16:creationId xmlns:a16="http://schemas.microsoft.com/office/drawing/2014/main" id="{9487714C-F28D-8445-864C-C47C5B2D038F}"/>
              </a:ext>
            </a:extLst>
          </p:cNvPr>
          <p:cNvGraphicFramePr>
            <a:graphicFrameLocks noChangeAspect="1"/>
          </p:cNvGraphicFramePr>
          <p:nvPr/>
        </p:nvGraphicFramePr>
        <p:xfrm>
          <a:off x="4022725" y="3237482"/>
          <a:ext cx="1747838" cy="1460500"/>
        </p:xfrm>
        <a:graphic>
          <a:graphicData uri="http://schemas.openxmlformats.org/presentationml/2006/ole">
            <mc:AlternateContent xmlns:mc="http://schemas.openxmlformats.org/markup-compatibility/2006">
              <mc:Choice xmlns:v="urn:schemas-microsoft-com:vml" Requires="v">
                <p:oleObj name="Equation" r:id="rId7" imgW="19596100" imgH="16383000" progId="Equation.DSMT4">
                  <p:embed/>
                </p:oleObj>
              </mc:Choice>
              <mc:Fallback>
                <p:oleObj name="Equation" r:id="rId7" imgW="19596100" imgH="16383000" progId="Equation.DSMT4">
                  <p:embed/>
                  <p:pic>
                    <p:nvPicPr>
                      <p:cNvPr id="2242592" name="Object 32">
                        <a:extLst>
                          <a:ext uri="{FF2B5EF4-FFF2-40B4-BE49-F238E27FC236}">
                            <a16:creationId xmlns:a16="http://schemas.microsoft.com/office/drawing/2014/main" id="{9487714C-F28D-8445-864C-C47C5B2D03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22725" y="3237482"/>
                        <a:ext cx="1747838"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2593" name="Object 33">
            <a:extLst>
              <a:ext uri="{FF2B5EF4-FFF2-40B4-BE49-F238E27FC236}">
                <a16:creationId xmlns:a16="http://schemas.microsoft.com/office/drawing/2014/main" id="{54EC3F93-D8E9-464E-B579-E6B370EBA8B7}"/>
              </a:ext>
            </a:extLst>
          </p:cNvPr>
          <p:cNvGraphicFramePr>
            <a:graphicFrameLocks noChangeAspect="1"/>
          </p:cNvGraphicFramePr>
          <p:nvPr/>
        </p:nvGraphicFramePr>
        <p:xfrm>
          <a:off x="6134100" y="3235895"/>
          <a:ext cx="1849438" cy="1460500"/>
        </p:xfrm>
        <a:graphic>
          <a:graphicData uri="http://schemas.openxmlformats.org/presentationml/2006/ole">
            <mc:AlternateContent xmlns:mc="http://schemas.openxmlformats.org/markup-compatibility/2006">
              <mc:Choice xmlns:v="urn:schemas-microsoft-com:vml" Requires="v">
                <p:oleObj name="Equation" r:id="rId9" imgW="20777200" imgH="16383000" progId="Equation.DSMT4">
                  <p:embed/>
                </p:oleObj>
              </mc:Choice>
              <mc:Fallback>
                <p:oleObj name="Equation" r:id="rId9" imgW="20777200" imgH="16383000" progId="Equation.DSMT4">
                  <p:embed/>
                  <p:pic>
                    <p:nvPicPr>
                      <p:cNvPr id="2242593" name="Object 33">
                        <a:extLst>
                          <a:ext uri="{FF2B5EF4-FFF2-40B4-BE49-F238E27FC236}">
                            <a16:creationId xmlns:a16="http://schemas.microsoft.com/office/drawing/2014/main" id="{54EC3F93-D8E9-464E-B579-E6B370EBA8B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34100" y="3235895"/>
                        <a:ext cx="1849438"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2594" name="Object 34">
            <a:extLst>
              <a:ext uri="{FF2B5EF4-FFF2-40B4-BE49-F238E27FC236}">
                <a16:creationId xmlns:a16="http://schemas.microsoft.com/office/drawing/2014/main" id="{885FB3DF-63B0-6149-9A58-C7104318024A}"/>
              </a:ext>
            </a:extLst>
          </p:cNvPr>
          <p:cNvGraphicFramePr>
            <a:graphicFrameLocks noChangeAspect="1"/>
          </p:cNvGraphicFramePr>
          <p:nvPr/>
        </p:nvGraphicFramePr>
        <p:xfrm>
          <a:off x="7081838" y="702245"/>
          <a:ext cx="1173162" cy="1460500"/>
        </p:xfrm>
        <a:graphic>
          <a:graphicData uri="http://schemas.openxmlformats.org/presentationml/2006/ole">
            <mc:AlternateContent xmlns:mc="http://schemas.openxmlformats.org/markup-compatibility/2006">
              <mc:Choice xmlns:v="urn:schemas-microsoft-com:vml" Requires="v">
                <p:oleObj name="Equation" r:id="rId11" imgW="13169900" imgH="16383000" progId="Equation.DSMT4">
                  <p:embed/>
                </p:oleObj>
              </mc:Choice>
              <mc:Fallback>
                <p:oleObj name="Equation" r:id="rId11" imgW="13169900" imgH="16383000" progId="Equation.DSMT4">
                  <p:embed/>
                  <p:pic>
                    <p:nvPicPr>
                      <p:cNvPr id="2242594" name="Object 34">
                        <a:extLst>
                          <a:ext uri="{FF2B5EF4-FFF2-40B4-BE49-F238E27FC236}">
                            <a16:creationId xmlns:a16="http://schemas.microsoft.com/office/drawing/2014/main" id="{885FB3DF-63B0-6149-9A58-C7104318024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81838" y="702245"/>
                        <a:ext cx="1173162"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1026" name="Picture 2">
            <a:extLst>
              <a:ext uri="{FF2B5EF4-FFF2-40B4-BE49-F238E27FC236}">
                <a16:creationId xmlns:a16="http://schemas.microsoft.com/office/drawing/2014/main" id="{ECA980F2-6418-0FCD-C9F4-EC505071D99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351" y="1158930"/>
            <a:ext cx="3884082" cy="3015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7412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425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42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24259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4259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a:t>
            </a:r>
          </a:p>
        </p:txBody>
      </p:sp>
      <p:pic>
        <p:nvPicPr>
          <p:cNvPr id="27653" name="Picture 4">
            <a:extLst>
              <a:ext uri="{FF2B5EF4-FFF2-40B4-BE49-F238E27FC236}">
                <a16:creationId xmlns:a16="http://schemas.microsoft.com/office/drawing/2014/main" id="{32C7E315-78C6-424D-AD84-CE2B4B5D7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4816" y="961346"/>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655" name="Picture 8">
            <a:extLst>
              <a:ext uri="{FF2B5EF4-FFF2-40B4-BE49-F238E27FC236}">
                <a16:creationId xmlns:a16="http://schemas.microsoft.com/office/drawing/2014/main" id="{D6F3C85D-DBB9-994B-A737-345C729E0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2616" y="970871"/>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Rectangle 9">
            <a:extLst>
              <a:ext uri="{FF2B5EF4-FFF2-40B4-BE49-F238E27FC236}">
                <a16:creationId xmlns:a16="http://schemas.microsoft.com/office/drawing/2014/main" id="{E240EA8B-A92E-344F-ABB7-9E515C1E9EF6}"/>
              </a:ext>
            </a:extLst>
          </p:cNvPr>
          <p:cNvSpPr>
            <a:spLocks noChangeArrowheads="1"/>
          </p:cNvSpPr>
          <p:nvPr/>
        </p:nvSpPr>
        <p:spPr bwMode="auto">
          <a:xfrm>
            <a:off x="2517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 name="Freeform 10">
            <a:extLst>
              <a:ext uri="{FF2B5EF4-FFF2-40B4-BE49-F238E27FC236}">
                <a16:creationId xmlns:a16="http://schemas.microsoft.com/office/drawing/2014/main" id="{B6D7B0C1-390D-E247-8A63-065B37C26ED0}"/>
              </a:ext>
            </a:extLst>
          </p:cNvPr>
          <p:cNvSpPr>
            <a:spLocks/>
          </p:cNvSpPr>
          <p:nvPr/>
        </p:nvSpPr>
        <p:spPr bwMode="auto">
          <a:xfrm>
            <a:off x="3440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1" name="Rectangle 11">
            <a:extLst>
              <a:ext uri="{FF2B5EF4-FFF2-40B4-BE49-F238E27FC236}">
                <a16:creationId xmlns:a16="http://schemas.microsoft.com/office/drawing/2014/main" id="{26D076C7-6CE9-3B4A-A033-909AE3CC469F}"/>
              </a:ext>
            </a:extLst>
          </p:cNvPr>
          <p:cNvSpPr>
            <a:spLocks noChangeArrowheads="1"/>
          </p:cNvSpPr>
          <p:nvPr/>
        </p:nvSpPr>
        <p:spPr bwMode="auto">
          <a:xfrm>
            <a:off x="2255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2" name="Group 12">
            <a:extLst>
              <a:ext uri="{FF2B5EF4-FFF2-40B4-BE49-F238E27FC236}">
                <a16:creationId xmlns:a16="http://schemas.microsoft.com/office/drawing/2014/main" id="{685D2A70-D0B8-6E42-B4BE-B1D0D446D9D1}"/>
              </a:ext>
            </a:extLst>
          </p:cNvPr>
          <p:cNvGrpSpPr>
            <a:grpSpLocks/>
          </p:cNvGrpSpPr>
          <p:nvPr/>
        </p:nvGrpSpPr>
        <p:grpSpPr bwMode="auto">
          <a:xfrm>
            <a:off x="2993265" y="3209246"/>
            <a:ext cx="933450" cy="771525"/>
            <a:chOff x="1974" y="2040"/>
            <a:chExt cx="588" cy="486"/>
          </a:xfrm>
        </p:grpSpPr>
        <p:sp>
          <p:nvSpPr>
            <p:cNvPr id="27669" name="Rectangle 13">
              <a:extLst>
                <a:ext uri="{FF2B5EF4-FFF2-40B4-BE49-F238E27FC236}">
                  <a16:creationId xmlns:a16="http://schemas.microsoft.com/office/drawing/2014/main" id="{DD814F78-2843-4A4F-8D3A-3592E198BFC2}"/>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7670" name="Rectangle 14">
              <a:extLst>
                <a:ext uri="{FF2B5EF4-FFF2-40B4-BE49-F238E27FC236}">
                  <a16:creationId xmlns:a16="http://schemas.microsoft.com/office/drawing/2014/main" id="{827615F0-364C-184B-B3E5-1D59BFF053DF}"/>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27660" name="Rectangle 15">
            <a:extLst>
              <a:ext uri="{FF2B5EF4-FFF2-40B4-BE49-F238E27FC236}">
                <a16:creationId xmlns:a16="http://schemas.microsoft.com/office/drawing/2014/main" id="{93B637EF-34E9-3D46-A201-FCEE0976C179}"/>
              </a:ext>
            </a:extLst>
          </p:cNvPr>
          <p:cNvSpPr>
            <a:spLocks noChangeArrowheads="1"/>
          </p:cNvSpPr>
          <p:nvPr/>
        </p:nvSpPr>
        <p:spPr bwMode="auto">
          <a:xfrm>
            <a:off x="2831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7661" name="Rectangle 16">
            <a:extLst>
              <a:ext uri="{FF2B5EF4-FFF2-40B4-BE49-F238E27FC236}">
                <a16:creationId xmlns:a16="http://schemas.microsoft.com/office/drawing/2014/main" id="{6520965C-63B6-D643-BBE6-AB4D2FD2B926}"/>
              </a:ext>
            </a:extLst>
          </p:cNvPr>
          <p:cNvSpPr>
            <a:spLocks noChangeArrowheads="1"/>
          </p:cNvSpPr>
          <p:nvPr/>
        </p:nvSpPr>
        <p:spPr bwMode="auto">
          <a:xfrm>
            <a:off x="4126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 name="Group 17">
            <a:extLst>
              <a:ext uri="{FF2B5EF4-FFF2-40B4-BE49-F238E27FC236}">
                <a16:creationId xmlns:a16="http://schemas.microsoft.com/office/drawing/2014/main" id="{DCE272F1-72C4-9840-9712-678089795BCD}"/>
              </a:ext>
            </a:extLst>
          </p:cNvPr>
          <p:cNvGrpSpPr>
            <a:grpSpLocks/>
          </p:cNvGrpSpPr>
          <p:nvPr/>
        </p:nvGrpSpPr>
        <p:grpSpPr bwMode="auto">
          <a:xfrm>
            <a:off x="3898140" y="3247345"/>
            <a:ext cx="1905000" cy="685800"/>
            <a:chOff x="2544" y="2064"/>
            <a:chExt cx="1200" cy="432"/>
          </a:xfrm>
        </p:grpSpPr>
        <p:sp>
          <p:nvSpPr>
            <p:cNvPr id="27667" name="Freeform 18">
              <a:extLst>
                <a:ext uri="{FF2B5EF4-FFF2-40B4-BE49-F238E27FC236}">
                  <a16:creationId xmlns:a16="http://schemas.microsoft.com/office/drawing/2014/main" id="{0263DB96-AFA7-0B4D-BF11-5A8D6AD81EDA}"/>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27668" name="Freeform 19">
              <a:extLst>
                <a:ext uri="{FF2B5EF4-FFF2-40B4-BE49-F238E27FC236}">
                  <a16:creationId xmlns:a16="http://schemas.microsoft.com/office/drawing/2014/main" id="{337A0FF9-E8AD-1949-9BD2-225533732BF0}"/>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20" name="Rectangle 20">
            <a:extLst>
              <a:ext uri="{FF2B5EF4-FFF2-40B4-BE49-F238E27FC236}">
                <a16:creationId xmlns:a16="http://schemas.microsoft.com/office/drawing/2014/main" id="{E2076FC1-DCC0-BA46-8159-D5BA74054A0F}"/>
              </a:ext>
            </a:extLst>
          </p:cNvPr>
          <p:cNvSpPr>
            <a:spLocks noChangeArrowheads="1"/>
          </p:cNvSpPr>
          <p:nvPr/>
        </p:nvSpPr>
        <p:spPr bwMode="auto">
          <a:xfrm>
            <a:off x="3937360" y="1152151"/>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 name="Rectangle 11">
            <a:extLst>
              <a:ext uri="{FF2B5EF4-FFF2-40B4-BE49-F238E27FC236}">
                <a16:creationId xmlns:a16="http://schemas.microsoft.com/office/drawing/2014/main" id="{D43050DE-5FED-854C-BC99-603686319A4A}"/>
              </a:ext>
            </a:extLst>
          </p:cNvPr>
          <p:cNvSpPr>
            <a:spLocks noChangeArrowheads="1"/>
          </p:cNvSpPr>
          <p:nvPr/>
        </p:nvSpPr>
        <p:spPr bwMode="auto">
          <a:xfrm>
            <a:off x="2723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 name="Rectangle 11">
            <a:extLst>
              <a:ext uri="{FF2B5EF4-FFF2-40B4-BE49-F238E27FC236}">
                <a16:creationId xmlns:a16="http://schemas.microsoft.com/office/drawing/2014/main" id="{C9DC1704-18D8-324B-8820-60161D319D5F}"/>
              </a:ext>
            </a:extLst>
          </p:cNvPr>
          <p:cNvSpPr>
            <a:spLocks noChangeArrowheads="1"/>
          </p:cNvSpPr>
          <p:nvPr/>
        </p:nvSpPr>
        <p:spPr bwMode="auto">
          <a:xfrm>
            <a:off x="3206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3994754" y="6040541"/>
          <a:ext cx="3176587" cy="758825"/>
        </p:xfrm>
        <a:graphic>
          <a:graphicData uri="http://schemas.openxmlformats.org/presentationml/2006/ole">
            <mc:AlternateContent xmlns:mc="http://schemas.openxmlformats.org/markup-compatibility/2006">
              <mc:Choice xmlns:v="urn:schemas-microsoft-com:vml" Requires="v">
                <p:oleObj name="Equation" r:id="rId3" imgW="15506700" imgH="4978400" progId="Equation.DSMT4">
                  <p:embed/>
                </p:oleObj>
              </mc:Choice>
              <mc:Fallback>
                <p:oleObj name="Equation" r:id="rId3"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4754" y="6040541"/>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4" name="Group 13">
            <a:extLst>
              <a:ext uri="{FF2B5EF4-FFF2-40B4-BE49-F238E27FC236}">
                <a16:creationId xmlns:a16="http://schemas.microsoft.com/office/drawing/2014/main" id="{18C913A8-FEFA-2241-8094-9351D6F2562C}"/>
              </a:ext>
            </a:extLst>
          </p:cNvPr>
          <p:cNvGrpSpPr/>
          <p:nvPr/>
        </p:nvGrpSpPr>
        <p:grpSpPr>
          <a:xfrm>
            <a:off x="2058751" y="3224369"/>
            <a:ext cx="1003255" cy="1164757"/>
            <a:chOff x="535021" y="3228295"/>
            <a:chExt cx="1003255" cy="1164757"/>
          </a:xfrm>
        </p:grpSpPr>
        <p:sp>
          <p:nvSpPr>
            <p:cNvPr id="25" name="TextBox 154">
              <a:extLst>
                <a:ext uri="{FF2B5EF4-FFF2-40B4-BE49-F238E27FC236}">
                  <a16:creationId xmlns:a16="http://schemas.microsoft.com/office/drawing/2014/main" id="{A53FDDD8-2E3F-F643-9CEC-4AF062DD9612}"/>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26" name="Straight Arrow Connector 25">
              <a:extLst>
                <a:ext uri="{FF2B5EF4-FFF2-40B4-BE49-F238E27FC236}">
                  <a16:creationId xmlns:a16="http://schemas.microsoft.com/office/drawing/2014/main" id="{4A5FB3C3-7C0D-0342-B853-5715C9D70662}"/>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154">
              <a:extLst>
                <a:ext uri="{FF2B5EF4-FFF2-40B4-BE49-F238E27FC236}">
                  <a16:creationId xmlns:a16="http://schemas.microsoft.com/office/drawing/2014/main" id="{5F1AC0BF-1C54-9646-AA0F-5ED5891DAF4C}"/>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30" name="Straight Arrow Connector 29">
              <a:extLst>
                <a:ext uri="{FF2B5EF4-FFF2-40B4-BE49-F238E27FC236}">
                  <a16:creationId xmlns:a16="http://schemas.microsoft.com/office/drawing/2014/main" id="{A52E93EE-8142-7B45-8886-4FDD599519DF}"/>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5DA87997-E952-684B-AB30-9719E75E7BE4}"/>
              </a:ext>
            </a:extLst>
          </p:cNvPr>
          <p:cNvGrpSpPr/>
          <p:nvPr/>
        </p:nvGrpSpPr>
        <p:grpSpPr>
          <a:xfrm>
            <a:off x="4409258" y="3247346"/>
            <a:ext cx="936683" cy="1114191"/>
            <a:chOff x="975667" y="3278861"/>
            <a:chExt cx="936683" cy="1114191"/>
          </a:xfrm>
        </p:grpSpPr>
        <p:sp>
          <p:nvSpPr>
            <p:cNvPr id="38" name="TextBox 154">
              <a:extLst>
                <a:ext uri="{FF2B5EF4-FFF2-40B4-BE49-F238E27FC236}">
                  <a16:creationId xmlns:a16="http://schemas.microsoft.com/office/drawing/2014/main" id="{D00A6558-4FA7-E948-B52B-3665DD8C6E98}"/>
                </a:ext>
              </a:extLst>
            </p:cNvPr>
            <p:cNvSpPr txBox="1">
              <a:spLocks noChangeArrowheads="1"/>
            </p:cNvSpPr>
            <p:nvPr/>
          </p:nvSpPr>
          <p:spPr bwMode="auto">
            <a:xfrm>
              <a:off x="1023873" y="337776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39" name="Straight Arrow Connector 38">
              <a:extLst>
                <a:ext uri="{FF2B5EF4-FFF2-40B4-BE49-F238E27FC236}">
                  <a16:creationId xmlns:a16="http://schemas.microsoft.com/office/drawing/2014/main" id="{10E936A7-530D-4949-A12A-8D17252D64CC}"/>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154">
              <a:extLst>
                <a:ext uri="{FF2B5EF4-FFF2-40B4-BE49-F238E27FC236}">
                  <a16:creationId xmlns:a16="http://schemas.microsoft.com/office/drawing/2014/main" id="{E9CDB2CD-FBF3-9640-BE01-9DDB542E6DC4}"/>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41" name="Straight Arrow Connector 40">
              <a:extLst>
                <a:ext uri="{FF2B5EF4-FFF2-40B4-BE49-F238E27FC236}">
                  <a16:creationId xmlns:a16="http://schemas.microsoft.com/office/drawing/2014/main" id="{E9106463-22A6-BB44-9CDB-518E010EDBBB}"/>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6F7509CB-76D4-A74B-BA10-93D3879FD93F}"/>
              </a:ext>
            </a:extLst>
          </p:cNvPr>
          <p:cNvGrpSpPr/>
          <p:nvPr/>
        </p:nvGrpSpPr>
        <p:grpSpPr>
          <a:xfrm>
            <a:off x="1855803" y="1471165"/>
            <a:ext cx="889549" cy="1079383"/>
            <a:chOff x="562503" y="3228295"/>
            <a:chExt cx="889549" cy="1079383"/>
          </a:xfrm>
        </p:grpSpPr>
        <p:sp>
          <p:nvSpPr>
            <p:cNvPr id="44" name="TextBox 154">
              <a:extLst>
                <a:ext uri="{FF2B5EF4-FFF2-40B4-BE49-F238E27FC236}">
                  <a16:creationId xmlns:a16="http://schemas.microsoft.com/office/drawing/2014/main" id="{EE6C6675-FFD0-0842-8273-D2DA0D9C9638}"/>
                </a:ext>
              </a:extLst>
            </p:cNvPr>
            <p:cNvSpPr txBox="1">
              <a:spLocks noChangeArrowheads="1"/>
            </p:cNvSpPr>
            <p:nvPr/>
          </p:nvSpPr>
          <p:spPr bwMode="auto">
            <a:xfrm>
              <a:off x="562503" y="36322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45" name="Straight Arrow Connector 44">
              <a:extLst>
                <a:ext uri="{FF2B5EF4-FFF2-40B4-BE49-F238E27FC236}">
                  <a16:creationId xmlns:a16="http://schemas.microsoft.com/office/drawing/2014/main" id="{D8495B2E-E8D3-9545-A317-22D8744284D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6" name="TextBox 154">
              <a:extLst>
                <a:ext uri="{FF2B5EF4-FFF2-40B4-BE49-F238E27FC236}">
                  <a16:creationId xmlns:a16="http://schemas.microsoft.com/office/drawing/2014/main" id="{0E3EA320-2692-6441-8E65-B4A73CB6CF49}"/>
                </a:ext>
              </a:extLst>
            </p:cNvPr>
            <p:cNvSpPr txBox="1">
              <a:spLocks noChangeArrowheads="1"/>
            </p:cNvSpPr>
            <p:nvPr/>
          </p:nvSpPr>
          <p:spPr bwMode="auto">
            <a:xfrm>
              <a:off x="858220" y="3940966"/>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47" name="Straight Arrow Connector 46">
              <a:extLst>
                <a:ext uri="{FF2B5EF4-FFF2-40B4-BE49-F238E27FC236}">
                  <a16:creationId xmlns:a16="http://schemas.microsoft.com/office/drawing/2014/main" id="{D57DF508-5C7F-B14E-A9C9-2D74261AB8F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A58E46DC-AA74-F34D-B13E-45DFB2B13B76}"/>
              </a:ext>
            </a:extLst>
          </p:cNvPr>
          <p:cNvGrpSpPr/>
          <p:nvPr/>
        </p:nvGrpSpPr>
        <p:grpSpPr>
          <a:xfrm>
            <a:off x="3501936" y="1152151"/>
            <a:ext cx="1392561" cy="1814973"/>
            <a:chOff x="535021" y="2578079"/>
            <a:chExt cx="1392561" cy="1814973"/>
          </a:xfrm>
        </p:grpSpPr>
        <p:sp>
          <p:nvSpPr>
            <p:cNvPr id="49" name="TextBox 154">
              <a:extLst>
                <a:ext uri="{FF2B5EF4-FFF2-40B4-BE49-F238E27FC236}">
                  <a16:creationId xmlns:a16="http://schemas.microsoft.com/office/drawing/2014/main" id="{959C7FC1-9E5B-BB45-B552-7B6028468F2B}"/>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50" name="Straight Arrow Connector 49">
              <a:extLst>
                <a:ext uri="{FF2B5EF4-FFF2-40B4-BE49-F238E27FC236}">
                  <a16:creationId xmlns:a16="http://schemas.microsoft.com/office/drawing/2014/main" id="{C9E20A4B-DF36-6C47-B4C2-159819ED5248}"/>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1" name="TextBox 154">
              <a:extLst>
                <a:ext uri="{FF2B5EF4-FFF2-40B4-BE49-F238E27FC236}">
                  <a16:creationId xmlns:a16="http://schemas.microsoft.com/office/drawing/2014/main" id="{5835761F-8363-A24C-A732-747E806BB674}"/>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52" name="Straight Arrow Connector 51">
              <a:extLst>
                <a:ext uri="{FF2B5EF4-FFF2-40B4-BE49-F238E27FC236}">
                  <a16:creationId xmlns:a16="http://schemas.microsoft.com/office/drawing/2014/main" id="{32C9E917-4ACE-ED4B-9522-B3973420C91A}"/>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15237" y="4918497"/>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15237" y="4504340"/>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6" name="Rectangle 20">
            <a:extLst>
              <a:ext uri="{FF2B5EF4-FFF2-40B4-BE49-F238E27FC236}">
                <a16:creationId xmlns:a16="http://schemas.microsoft.com/office/drawing/2014/main" id="{846A7B0A-56F2-5145-80E1-9FB5241BA6D2}"/>
              </a:ext>
            </a:extLst>
          </p:cNvPr>
          <p:cNvSpPr>
            <a:spLocks noChangeArrowheads="1"/>
          </p:cNvSpPr>
          <p:nvPr/>
        </p:nvSpPr>
        <p:spPr bwMode="auto">
          <a:xfrm>
            <a:off x="4865183" y="1166198"/>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15237" y="5303727"/>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spTree>
    <p:extLst>
      <p:ext uri="{BB962C8B-B14F-4D97-AF65-F5344CB8AC3E}">
        <p14:creationId xmlns:p14="http://schemas.microsoft.com/office/powerpoint/2010/main" val="34081882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3">
            <a:extLst>
              <a:ext uri="{FF2B5EF4-FFF2-40B4-BE49-F238E27FC236}">
                <a16:creationId xmlns:a16="http://schemas.microsoft.com/office/drawing/2014/main" id="{7A34B9CD-19C2-C547-9A8F-2164ABA612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276" r="12332"/>
          <a:stretch>
            <a:fillRect/>
          </a:stretch>
        </p:blipFill>
        <p:spPr bwMode="auto">
          <a:xfrm>
            <a:off x="1717676" y="1277938"/>
            <a:ext cx="2760663" cy="234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CC8EBB0A-84CC-CA4A-9FA4-02AD1019C1D9}"/>
              </a:ext>
            </a:extLst>
          </p:cNvPr>
          <p:cNvSpPr txBox="1">
            <a:spLocks noChangeArrowheads="1"/>
          </p:cNvSpPr>
          <p:nvPr/>
        </p:nvSpPr>
        <p:spPr bwMode="auto">
          <a:xfrm>
            <a:off x="2063750" y="4311650"/>
            <a:ext cx="68707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N</a:t>
            </a:r>
            <a:r>
              <a:rPr lang="en-US" altLang="en-US" sz="2000" baseline="-25000"/>
              <a:t>1</a:t>
            </a:r>
            <a:r>
              <a:rPr lang="en-US" altLang="en-US"/>
              <a:t>•</a:t>
            </a:r>
            <a:r>
              <a:rPr lang="en-US" altLang="en-US" sz="2000"/>
              <a:t>T =cos(</a:t>
            </a:r>
            <a:r>
              <a:rPr lang="en-US" altLang="en-US" sz="2000">
                <a:latin typeface="Symbol" pitchFamily="2" charset="2"/>
              </a:rPr>
              <a:t>q</a:t>
            </a:r>
            <a:r>
              <a:rPr lang="en-US" altLang="en-US" sz="2000" baseline="-25000"/>
              <a:t>1</a:t>
            </a:r>
            <a:r>
              <a:rPr lang="en-US" altLang="en-US" sz="2000"/>
              <a:t>)=(1x</a:t>
            </a:r>
            <a:r>
              <a:rPr lang="en-US" altLang="en-US" sz="2000">
                <a:solidFill>
                  <a:srgbClr val="0000FF"/>
                </a:solidFill>
              </a:rPr>
              <a:t>0</a:t>
            </a:r>
            <a:r>
              <a:rPr lang="en-US" altLang="en-US" sz="2000"/>
              <a:t>+0x</a:t>
            </a:r>
            <a:r>
              <a:rPr lang="en-US" altLang="en-US" sz="2000">
                <a:solidFill>
                  <a:srgbClr val="0000FF"/>
                </a:solidFill>
              </a:rPr>
              <a:t>2</a:t>
            </a:r>
            <a:r>
              <a:rPr lang="en-US" altLang="en-US" sz="2000"/>
              <a:t>+0x</a:t>
            </a:r>
            <a:r>
              <a:rPr lang="en-US" altLang="en-US" sz="2000">
                <a:solidFill>
                  <a:srgbClr val="0000FF"/>
                </a:solidFill>
              </a:rPr>
              <a:t>1</a:t>
            </a:r>
            <a:r>
              <a:rPr lang="en-US" altLang="en-US" sz="2000"/>
              <a:t>)/(1x</a:t>
            </a:r>
            <a:r>
              <a:rPr lang="en-US" altLang="en-US" sz="2000">
                <a:solidFill>
                  <a:srgbClr val="0000FF"/>
                </a:solidFill>
                <a:sym typeface="Euclid Symbol" panose="02050102010706020507" pitchFamily="2" charset="-128"/>
              </a:rPr>
              <a:t></a:t>
            </a:r>
            <a:r>
              <a:rPr lang="en-US" altLang="en-US" sz="2000">
                <a:solidFill>
                  <a:srgbClr val="0000FF"/>
                </a:solidFill>
              </a:rPr>
              <a:t>5</a:t>
            </a:r>
            <a:r>
              <a:rPr lang="en-US" altLang="en-US" sz="2000"/>
              <a:t>) = 0, so </a:t>
            </a:r>
            <a:r>
              <a:rPr lang="en-US" altLang="en-US" sz="2000">
                <a:latin typeface="Symbol" pitchFamily="2" charset="2"/>
              </a:rPr>
              <a:t>q</a:t>
            </a:r>
            <a:r>
              <a:rPr lang="en-US" altLang="en-US" sz="2000"/>
              <a:t>=90 degrees</a:t>
            </a:r>
          </a:p>
          <a:p>
            <a:pPr eaLnBrk="1" hangingPunct="1"/>
            <a:r>
              <a:rPr lang="en-US" altLang="en-US" sz="2000"/>
              <a:t>[</a:t>
            </a:r>
            <a:r>
              <a:rPr lang="en-US" altLang="en-US" sz="2000">
                <a:solidFill>
                  <a:srgbClr val="0000FF"/>
                </a:solidFill>
              </a:rPr>
              <a:t>021</a:t>
            </a:r>
            <a:r>
              <a:rPr lang="en-US" altLang="en-US" sz="2000"/>
              <a:t>] vector lies on (100) plane. </a:t>
            </a:r>
          </a:p>
        </p:txBody>
      </p:sp>
      <p:sp>
        <p:nvSpPr>
          <p:cNvPr id="73732" name="Freeform 5">
            <a:extLst>
              <a:ext uri="{FF2B5EF4-FFF2-40B4-BE49-F238E27FC236}">
                <a16:creationId xmlns:a16="http://schemas.microsoft.com/office/drawing/2014/main" id="{370B9608-19DB-6C48-8503-01118E3E8043}"/>
              </a:ext>
            </a:extLst>
          </p:cNvPr>
          <p:cNvSpPr>
            <a:spLocks/>
          </p:cNvSpPr>
          <p:nvPr/>
        </p:nvSpPr>
        <p:spPr bwMode="auto">
          <a:xfrm>
            <a:off x="2693988" y="2573338"/>
            <a:ext cx="381000" cy="457200"/>
          </a:xfrm>
          <a:custGeom>
            <a:avLst/>
            <a:gdLst>
              <a:gd name="T0" fmla="*/ 2147483647 w 240"/>
              <a:gd name="T1" fmla="*/ 0 h 288"/>
              <a:gd name="T2" fmla="*/ 0 w 240"/>
              <a:gd name="T3" fmla="*/ 2147483647 h 288"/>
              <a:gd name="T4" fmla="*/ 2147483647 w 240"/>
              <a:gd name="T5" fmla="*/ 2147483647 h 288"/>
              <a:gd name="T6" fmla="*/ 2147483647 w 240"/>
              <a:gd name="T7" fmla="*/ 2147483647 h 288"/>
              <a:gd name="T8" fmla="*/ 2147483647 w 240"/>
              <a:gd name="T9" fmla="*/ 0 h 288"/>
              <a:gd name="T10" fmla="*/ 0 60000 65536"/>
              <a:gd name="T11" fmla="*/ 0 60000 65536"/>
              <a:gd name="T12" fmla="*/ 0 60000 65536"/>
              <a:gd name="T13" fmla="*/ 0 60000 65536"/>
              <a:gd name="T14" fmla="*/ 0 60000 65536"/>
              <a:gd name="T15" fmla="*/ 0 w 240"/>
              <a:gd name="T16" fmla="*/ 0 h 288"/>
              <a:gd name="T17" fmla="*/ 240 w 240"/>
              <a:gd name="T18" fmla="*/ 288 h 288"/>
            </a:gdLst>
            <a:ahLst/>
            <a:cxnLst>
              <a:cxn ang="T10">
                <a:pos x="T0" y="T1"/>
              </a:cxn>
              <a:cxn ang="T11">
                <a:pos x="T2" y="T3"/>
              </a:cxn>
              <a:cxn ang="T12">
                <a:pos x="T4" y="T5"/>
              </a:cxn>
              <a:cxn ang="T13">
                <a:pos x="T6" y="T7"/>
              </a:cxn>
              <a:cxn ang="T14">
                <a:pos x="T8" y="T9"/>
              </a:cxn>
            </a:cxnLst>
            <a:rect l="T15" t="T16" r="T17" b="T18"/>
            <a:pathLst>
              <a:path w="240" h="288">
                <a:moveTo>
                  <a:pt x="192" y="0"/>
                </a:moveTo>
                <a:lnTo>
                  <a:pt x="0" y="240"/>
                </a:lnTo>
                <a:lnTo>
                  <a:pt x="48" y="288"/>
                </a:lnTo>
                <a:lnTo>
                  <a:pt x="240" y="48"/>
                </a:lnTo>
                <a:lnTo>
                  <a:pt x="192" y="0"/>
                </a:lnTo>
                <a:close/>
              </a:path>
            </a:pathLst>
          </a:custGeom>
          <a:solidFill>
            <a:srgbClr val="0000FF"/>
          </a:solidFill>
          <a:ln w="9525">
            <a:solidFill>
              <a:srgbClr val="0000FF"/>
            </a:solidFill>
            <a:round/>
            <a:headEnd/>
            <a:tailEnd/>
          </a:ln>
        </p:spPr>
        <p:txBody>
          <a:bodyPr/>
          <a:lstStyle/>
          <a:p>
            <a:endParaRPr lang="en-US"/>
          </a:p>
        </p:txBody>
      </p:sp>
      <p:grpSp>
        <p:nvGrpSpPr>
          <p:cNvPr id="8" name="Group 6">
            <a:extLst>
              <a:ext uri="{FF2B5EF4-FFF2-40B4-BE49-F238E27FC236}">
                <a16:creationId xmlns:a16="http://schemas.microsoft.com/office/drawing/2014/main" id="{4220CA45-3DE3-4D4B-A4A6-B9205CEA5304}"/>
              </a:ext>
            </a:extLst>
          </p:cNvPr>
          <p:cNvGrpSpPr>
            <a:grpSpLocks/>
          </p:cNvGrpSpPr>
          <p:nvPr/>
        </p:nvGrpSpPr>
        <p:grpSpPr bwMode="auto">
          <a:xfrm>
            <a:off x="2389188" y="800100"/>
            <a:ext cx="1928812" cy="1697038"/>
            <a:chOff x="2448" y="624"/>
            <a:chExt cx="1215" cy="1069"/>
          </a:xfrm>
        </p:grpSpPr>
        <p:sp>
          <p:nvSpPr>
            <p:cNvPr id="73759" name="Line 7">
              <a:extLst>
                <a:ext uri="{FF2B5EF4-FFF2-40B4-BE49-F238E27FC236}">
                  <a16:creationId xmlns:a16="http://schemas.microsoft.com/office/drawing/2014/main" id="{C438AAB1-B092-EB4E-A613-8EB7A9B24578}"/>
                </a:ext>
              </a:extLst>
            </p:cNvPr>
            <p:cNvSpPr>
              <a:spLocks noChangeShapeType="1"/>
            </p:cNvSpPr>
            <p:nvPr/>
          </p:nvSpPr>
          <p:spPr bwMode="auto">
            <a:xfrm flipV="1">
              <a:off x="2448" y="816"/>
              <a:ext cx="720" cy="877"/>
            </a:xfrm>
            <a:prstGeom prst="line">
              <a:avLst/>
            </a:prstGeom>
            <a:noFill/>
            <a:ln w="28575">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0" name="Text Box 8">
              <a:extLst>
                <a:ext uri="{FF2B5EF4-FFF2-40B4-BE49-F238E27FC236}">
                  <a16:creationId xmlns:a16="http://schemas.microsoft.com/office/drawing/2014/main" id="{140C540A-5414-1742-A045-0E30D2DD8A6C}"/>
                </a:ext>
              </a:extLst>
            </p:cNvPr>
            <p:cNvSpPr txBox="1">
              <a:spLocks noChangeArrowheads="1"/>
            </p:cNvSpPr>
            <p:nvPr/>
          </p:nvSpPr>
          <p:spPr bwMode="auto">
            <a:xfrm>
              <a:off x="3168" y="624"/>
              <a:ext cx="495" cy="250"/>
            </a:xfrm>
            <a:prstGeom prst="rect">
              <a:avLst/>
            </a:prstGeom>
            <a:noFill/>
            <a:ln w="9525">
              <a:noFill/>
              <a:miter lim="800000"/>
              <a:headEnd/>
              <a:tailEnd/>
            </a:ln>
            <a:effectLst/>
          </p:spPr>
          <p:txBody>
            <a:bodyPr wrap="none">
              <a:spAutoFit/>
            </a:bodyPr>
            <a:lstStyle/>
            <a:p>
              <a:pPr>
                <a:defRPr/>
              </a:pPr>
              <a:r>
                <a:rPr lang="en-US" sz="2000" dirty="0">
                  <a:latin typeface="Maiandra GD" pitchFamily="34" charset="0"/>
                </a:rPr>
                <a:t>[</a:t>
              </a:r>
              <a:r>
                <a:rPr lang="en-US" sz="2000" dirty="0">
                  <a:latin typeface="+mn-lt"/>
                </a:rPr>
                <a:t>021</a:t>
              </a:r>
              <a:r>
                <a:rPr lang="en-US" sz="2000" dirty="0">
                  <a:latin typeface="Maiandra GD" pitchFamily="34" charset="0"/>
                </a:rPr>
                <a:t>]</a:t>
              </a:r>
            </a:p>
          </p:txBody>
        </p:sp>
      </p:grpSp>
      <p:sp>
        <p:nvSpPr>
          <p:cNvPr id="12" name="Text Box 10">
            <a:extLst>
              <a:ext uri="{FF2B5EF4-FFF2-40B4-BE49-F238E27FC236}">
                <a16:creationId xmlns:a16="http://schemas.microsoft.com/office/drawing/2014/main" id="{6012C340-28C1-2F43-B0D3-87785842D032}"/>
              </a:ext>
            </a:extLst>
          </p:cNvPr>
          <p:cNvSpPr txBox="1">
            <a:spLocks noChangeArrowheads="1"/>
          </p:cNvSpPr>
          <p:nvPr/>
        </p:nvSpPr>
        <p:spPr bwMode="auto">
          <a:xfrm>
            <a:off x="2063751" y="5454650"/>
            <a:ext cx="80121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t>N</a:t>
            </a:r>
            <a:r>
              <a:rPr lang="en-US" altLang="en-US" sz="2000" baseline="-25000"/>
              <a:t>2</a:t>
            </a:r>
            <a:r>
              <a:rPr lang="en-US" altLang="en-US" sz="2000"/>
              <a:t>•T =cos(</a:t>
            </a:r>
            <a:r>
              <a:rPr lang="en-US" altLang="en-US" sz="2000">
                <a:latin typeface="Symbol" pitchFamily="2" charset="2"/>
              </a:rPr>
              <a:t>q</a:t>
            </a:r>
            <a:r>
              <a:rPr lang="en-US" altLang="en-US" sz="2000" baseline="-25000"/>
              <a:t>2</a:t>
            </a:r>
            <a:r>
              <a:rPr lang="en-US" altLang="en-US" sz="2000"/>
              <a:t>)=(</a:t>
            </a:r>
            <a:r>
              <a:rPr lang="en-US" altLang="en-US" sz="2000">
                <a:solidFill>
                  <a:srgbClr val="0000FF"/>
                </a:solidFill>
              </a:rPr>
              <a:t>0</a:t>
            </a:r>
            <a:r>
              <a:rPr lang="en-US" altLang="en-US" sz="2000"/>
              <a:t>x</a:t>
            </a:r>
            <a:r>
              <a:rPr lang="en-US" altLang="en-US" sz="2000">
                <a:solidFill>
                  <a:srgbClr val="FF0000"/>
                </a:solidFill>
              </a:rPr>
              <a:t>0</a:t>
            </a:r>
            <a:r>
              <a:rPr lang="en-US" altLang="en-US" sz="2000"/>
              <a:t>+</a:t>
            </a:r>
            <a:r>
              <a:rPr lang="en-US" altLang="en-US" sz="2000">
                <a:solidFill>
                  <a:srgbClr val="0000FF"/>
                </a:solidFill>
              </a:rPr>
              <a:t>2</a:t>
            </a:r>
            <a:r>
              <a:rPr lang="en-US" altLang="en-US" sz="2000"/>
              <a:t>x</a:t>
            </a:r>
            <a:r>
              <a:rPr lang="en-US" altLang="en-US" sz="2000">
                <a:solidFill>
                  <a:srgbClr val="FF0000"/>
                </a:solidFill>
              </a:rPr>
              <a:t>1</a:t>
            </a:r>
            <a:r>
              <a:rPr lang="en-US" altLang="en-US" sz="2000"/>
              <a:t>+</a:t>
            </a:r>
            <a:r>
              <a:rPr lang="en-US" altLang="en-US" sz="2000">
                <a:solidFill>
                  <a:srgbClr val="0000FF"/>
                </a:solidFill>
              </a:rPr>
              <a:t>1</a:t>
            </a:r>
            <a:r>
              <a:rPr lang="en-US" altLang="en-US" sz="2000"/>
              <a:t>x</a:t>
            </a:r>
            <a:r>
              <a:rPr lang="en-US" altLang="en-US" sz="2000">
                <a:solidFill>
                  <a:srgbClr val="FF0000"/>
                </a:solidFill>
              </a:rPr>
              <a:t>1</a:t>
            </a:r>
            <a:r>
              <a:rPr lang="en-US" altLang="en-US" sz="2000"/>
              <a:t>)/(</a:t>
            </a:r>
            <a:r>
              <a:rPr lang="en-US" altLang="en-US" sz="2000">
                <a:solidFill>
                  <a:srgbClr val="0000FF"/>
                </a:solidFill>
                <a:sym typeface="Euclid Symbol" panose="02050102010706020507" pitchFamily="2" charset="-128"/>
              </a:rPr>
              <a:t></a:t>
            </a:r>
            <a:r>
              <a:rPr lang="en-US" altLang="en-US" sz="2000">
                <a:solidFill>
                  <a:srgbClr val="0000FF"/>
                </a:solidFill>
              </a:rPr>
              <a:t>5 </a:t>
            </a:r>
            <a:r>
              <a:rPr lang="en-US" altLang="en-US" sz="2000">
                <a:solidFill>
                  <a:srgbClr val="FF0000"/>
                </a:solidFill>
                <a:sym typeface="Euclid Symbol" panose="02050102010706020507" pitchFamily="2" charset="-128"/>
              </a:rPr>
              <a:t></a:t>
            </a:r>
            <a:r>
              <a:rPr lang="en-US" altLang="en-US" sz="2000">
                <a:solidFill>
                  <a:srgbClr val="FF0000"/>
                </a:solidFill>
              </a:rPr>
              <a:t>2</a:t>
            </a:r>
            <a:r>
              <a:rPr lang="en-US" altLang="en-US" sz="2000"/>
              <a:t>) = 3/ </a:t>
            </a:r>
            <a:r>
              <a:rPr lang="en-US" altLang="en-US">
                <a:solidFill>
                  <a:srgbClr val="0000FF"/>
                </a:solidFill>
                <a:sym typeface="Euclid Symbol" panose="02050102010706020507" pitchFamily="2" charset="-128"/>
              </a:rPr>
              <a:t></a:t>
            </a:r>
            <a:r>
              <a:rPr lang="en-US" altLang="en-US" sz="2000"/>
              <a:t>10, so </a:t>
            </a:r>
            <a:r>
              <a:rPr lang="en-US" altLang="en-US" sz="2000">
                <a:latin typeface="Symbol" pitchFamily="2" charset="2"/>
              </a:rPr>
              <a:t>q</a:t>
            </a:r>
            <a:r>
              <a:rPr lang="en-US" altLang="en-US" sz="2000"/>
              <a:t>=18.43 degrees</a:t>
            </a:r>
          </a:p>
          <a:p>
            <a:pPr eaLnBrk="1" hangingPunct="1"/>
            <a:r>
              <a:rPr lang="en-US" altLang="en-US" sz="2000"/>
              <a:t>with respect to [011] direction. </a:t>
            </a:r>
          </a:p>
        </p:txBody>
      </p:sp>
      <p:grpSp>
        <p:nvGrpSpPr>
          <p:cNvPr id="13" name="Group 11">
            <a:extLst>
              <a:ext uri="{FF2B5EF4-FFF2-40B4-BE49-F238E27FC236}">
                <a16:creationId xmlns:a16="http://schemas.microsoft.com/office/drawing/2014/main" id="{B395F920-2055-C247-8428-B01B20BF0898}"/>
              </a:ext>
            </a:extLst>
          </p:cNvPr>
          <p:cNvGrpSpPr>
            <a:grpSpLocks/>
          </p:cNvGrpSpPr>
          <p:nvPr/>
        </p:nvGrpSpPr>
        <p:grpSpPr bwMode="auto">
          <a:xfrm>
            <a:off x="3676651" y="4438650"/>
            <a:ext cx="1190625" cy="152400"/>
            <a:chOff x="1152" y="2544"/>
            <a:chExt cx="750" cy="96"/>
          </a:xfrm>
        </p:grpSpPr>
        <p:sp>
          <p:nvSpPr>
            <p:cNvPr id="73756" name="Line 12">
              <a:extLst>
                <a:ext uri="{FF2B5EF4-FFF2-40B4-BE49-F238E27FC236}">
                  <a16:creationId xmlns:a16="http://schemas.microsoft.com/office/drawing/2014/main" id="{E7C8D4B3-A4B2-EB47-99B2-2D2228A5DEE2}"/>
                </a:ext>
              </a:extLst>
            </p:cNvPr>
            <p:cNvSpPr>
              <a:spLocks noChangeShapeType="1"/>
            </p:cNvSpPr>
            <p:nvPr/>
          </p:nvSpPr>
          <p:spPr bwMode="auto">
            <a:xfrm>
              <a:off x="1152" y="2544"/>
              <a:ext cx="0" cy="96"/>
            </a:xfrm>
            <a:prstGeom prst="line">
              <a:avLst/>
            </a:prstGeom>
            <a:noFill/>
            <a:ln w="1270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57" name="Line 13">
              <a:extLst>
                <a:ext uri="{FF2B5EF4-FFF2-40B4-BE49-F238E27FC236}">
                  <a16:creationId xmlns:a16="http://schemas.microsoft.com/office/drawing/2014/main" id="{D9ED870B-1D11-A745-BF5C-6D2B12905EF4}"/>
                </a:ext>
              </a:extLst>
            </p:cNvPr>
            <p:cNvSpPr>
              <a:spLocks noChangeShapeType="1"/>
            </p:cNvSpPr>
            <p:nvPr/>
          </p:nvSpPr>
          <p:spPr bwMode="auto">
            <a:xfrm>
              <a:off x="1536" y="2544"/>
              <a:ext cx="0" cy="96"/>
            </a:xfrm>
            <a:prstGeom prst="line">
              <a:avLst/>
            </a:prstGeom>
            <a:noFill/>
            <a:ln w="1270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58" name="Line 14">
              <a:extLst>
                <a:ext uri="{FF2B5EF4-FFF2-40B4-BE49-F238E27FC236}">
                  <a16:creationId xmlns:a16="http://schemas.microsoft.com/office/drawing/2014/main" id="{7610EB19-B748-164B-AAA0-49AB066E0D22}"/>
                </a:ext>
              </a:extLst>
            </p:cNvPr>
            <p:cNvSpPr>
              <a:spLocks noChangeShapeType="1"/>
            </p:cNvSpPr>
            <p:nvPr/>
          </p:nvSpPr>
          <p:spPr bwMode="auto">
            <a:xfrm>
              <a:off x="1902" y="2544"/>
              <a:ext cx="0" cy="96"/>
            </a:xfrm>
            <a:prstGeom prst="line">
              <a:avLst/>
            </a:prstGeom>
            <a:noFill/>
            <a:ln w="1270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17" name="Group 15">
            <a:extLst>
              <a:ext uri="{FF2B5EF4-FFF2-40B4-BE49-F238E27FC236}">
                <a16:creationId xmlns:a16="http://schemas.microsoft.com/office/drawing/2014/main" id="{FC506899-0279-DA4E-AD37-028ED98B3FCC}"/>
              </a:ext>
            </a:extLst>
          </p:cNvPr>
          <p:cNvGrpSpPr>
            <a:grpSpLocks/>
          </p:cNvGrpSpPr>
          <p:nvPr/>
        </p:nvGrpSpPr>
        <p:grpSpPr bwMode="auto">
          <a:xfrm>
            <a:off x="3905251" y="4438650"/>
            <a:ext cx="1190625" cy="152400"/>
            <a:chOff x="1152" y="2544"/>
            <a:chExt cx="750" cy="96"/>
          </a:xfrm>
        </p:grpSpPr>
        <p:sp>
          <p:nvSpPr>
            <p:cNvPr id="73753" name="Line 16">
              <a:extLst>
                <a:ext uri="{FF2B5EF4-FFF2-40B4-BE49-F238E27FC236}">
                  <a16:creationId xmlns:a16="http://schemas.microsoft.com/office/drawing/2014/main" id="{0C7BDC4A-BCC9-EF4B-9488-C5F3BC73D514}"/>
                </a:ext>
              </a:extLst>
            </p:cNvPr>
            <p:cNvSpPr>
              <a:spLocks noChangeShapeType="1"/>
            </p:cNvSpPr>
            <p:nvPr/>
          </p:nvSpPr>
          <p:spPr bwMode="auto">
            <a:xfrm>
              <a:off x="1152" y="2544"/>
              <a:ext cx="0" cy="96"/>
            </a:xfrm>
            <a:prstGeom prst="line">
              <a:avLst/>
            </a:prstGeom>
            <a:noFill/>
            <a:ln w="1270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54" name="Line 17">
              <a:extLst>
                <a:ext uri="{FF2B5EF4-FFF2-40B4-BE49-F238E27FC236}">
                  <a16:creationId xmlns:a16="http://schemas.microsoft.com/office/drawing/2014/main" id="{89AA6A62-B15C-3240-8A2E-84FD198A3B78}"/>
                </a:ext>
              </a:extLst>
            </p:cNvPr>
            <p:cNvSpPr>
              <a:spLocks noChangeShapeType="1"/>
            </p:cNvSpPr>
            <p:nvPr/>
          </p:nvSpPr>
          <p:spPr bwMode="auto">
            <a:xfrm>
              <a:off x="1536" y="2544"/>
              <a:ext cx="0" cy="96"/>
            </a:xfrm>
            <a:prstGeom prst="line">
              <a:avLst/>
            </a:prstGeom>
            <a:noFill/>
            <a:ln w="1270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55" name="Line 18">
              <a:extLst>
                <a:ext uri="{FF2B5EF4-FFF2-40B4-BE49-F238E27FC236}">
                  <a16:creationId xmlns:a16="http://schemas.microsoft.com/office/drawing/2014/main" id="{2E1912EB-65B0-E045-8ECF-653D70424EE2}"/>
                </a:ext>
              </a:extLst>
            </p:cNvPr>
            <p:cNvSpPr>
              <a:spLocks noChangeShapeType="1"/>
            </p:cNvSpPr>
            <p:nvPr/>
          </p:nvSpPr>
          <p:spPr bwMode="auto">
            <a:xfrm>
              <a:off x="1902" y="2544"/>
              <a:ext cx="0" cy="96"/>
            </a:xfrm>
            <a:prstGeom prst="line">
              <a:avLst/>
            </a:prstGeom>
            <a:noFill/>
            <a:ln w="1270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sp>
        <p:nvSpPr>
          <p:cNvPr id="73737" name="Line 19">
            <a:extLst>
              <a:ext uri="{FF2B5EF4-FFF2-40B4-BE49-F238E27FC236}">
                <a16:creationId xmlns:a16="http://schemas.microsoft.com/office/drawing/2014/main" id="{01BBC79D-1A7D-644C-9FE6-51A23F12B895}"/>
              </a:ext>
            </a:extLst>
          </p:cNvPr>
          <p:cNvSpPr>
            <a:spLocks noChangeShapeType="1"/>
          </p:cNvSpPr>
          <p:nvPr/>
        </p:nvSpPr>
        <p:spPr bwMode="auto">
          <a:xfrm flipH="1">
            <a:off x="7289800" y="1724025"/>
            <a:ext cx="0" cy="99060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73738" name="Line 20">
            <a:extLst>
              <a:ext uri="{FF2B5EF4-FFF2-40B4-BE49-F238E27FC236}">
                <a16:creationId xmlns:a16="http://schemas.microsoft.com/office/drawing/2014/main" id="{618BBE07-D2E6-4441-A251-69E073694C18}"/>
              </a:ext>
            </a:extLst>
          </p:cNvPr>
          <p:cNvSpPr>
            <a:spLocks noChangeShapeType="1"/>
          </p:cNvSpPr>
          <p:nvPr/>
        </p:nvSpPr>
        <p:spPr bwMode="auto">
          <a:xfrm>
            <a:off x="7289800" y="2714625"/>
            <a:ext cx="762000" cy="304800"/>
          </a:xfrm>
          <a:prstGeom prst="line">
            <a:avLst/>
          </a:prstGeom>
          <a:noFill/>
          <a:ln w="1905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39" name="Line 21">
            <a:extLst>
              <a:ext uri="{FF2B5EF4-FFF2-40B4-BE49-F238E27FC236}">
                <a16:creationId xmlns:a16="http://schemas.microsoft.com/office/drawing/2014/main" id="{206CD47C-02C7-1244-8259-7CA5B530D15A}"/>
              </a:ext>
            </a:extLst>
          </p:cNvPr>
          <p:cNvSpPr>
            <a:spLocks noChangeShapeType="1"/>
          </p:cNvSpPr>
          <p:nvPr/>
        </p:nvSpPr>
        <p:spPr bwMode="auto">
          <a:xfrm flipV="1">
            <a:off x="7289800" y="2486025"/>
            <a:ext cx="1066800" cy="22860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40" name="Freeform 22">
            <a:extLst>
              <a:ext uri="{FF2B5EF4-FFF2-40B4-BE49-F238E27FC236}">
                <a16:creationId xmlns:a16="http://schemas.microsoft.com/office/drawing/2014/main" id="{059D6DDD-22CC-704F-9655-F16CA566367B}"/>
              </a:ext>
            </a:extLst>
          </p:cNvPr>
          <p:cNvSpPr>
            <a:spLocks/>
          </p:cNvSpPr>
          <p:nvPr/>
        </p:nvSpPr>
        <p:spPr bwMode="auto">
          <a:xfrm>
            <a:off x="7280275" y="2276475"/>
            <a:ext cx="304800" cy="381000"/>
          </a:xfrm>
          <a:custGeom>
            <a:avLst/>
            <a:gdLst>
              <a:gd name="T0" fmla="*/ 0 w 192"/>
              <a:gd name="T1" fmla="*/ 0 h 240"/>
              <a:gd name="T2" fmla="*/ 2147483647 w 192"/>
              <a:gd name="T3" fmla="*/ 2147483647 h 240"/>
              <a:gd name="T4" fmla="*/ 2147483647 w 192"/>
              <a:gd name="T5" fmla="*/ 2147483647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0"/>
                </a:moveTo>
                <a:cubicBezTo>
                  <a:pt x="56" y="28"/>
                  <a:pt x="112" y="56"/>
                  <a:pt x="144" y="96"/>
                </a:cubicBezTo>
                <a:cubicBezTo>
                  <a:pt x="176" y="136"/>
                  <a:pt x="184" y="216"/>
                  <a:pt x="192" y="24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741" name="Freeform 23">
            <a:extLst>
              <a:ext uri="{FF2B5EF4-FFF2-40B4-BE49-F238E27FC236}">
                <a16:creationId xmlns:a16="http://schemas.microsoft.com/office/drawing/2014/main" id="{9C26F545-8270-2846-AF28-AB2572BD05F6}"/>
              </a:ext>
            </a:extLst>
          </p:cNvPr>
          <p:cNvSpPr>
            <a:spLocks/>
          </p:cNvSpPr>
          <p:nvPr/>
        </p:nvSpPr>
        <p:spPr bwMode="auto">
          <a:xfrm>
            <a:off x="7680325" y="2628900"/>
            <a:ext cx="88900" cy="228600"/>
          </a:xfrm>
          <a:custGeom>
            <a:avLst/>
            <a:gdLst>
              <a:gd name="T0" fmla="*/ 0 w 56"/>
              <a:gd name="T1" fmla="*/ 2147483647 h 144"/>
              <a:gd name="T2" fmla="*/ 2147483647 w 56"/>
              <a:gd name="T3" fmla="*/ 2147483647 h 144"/>
              <a:gd name="T4" fmla="*/ 2147483647 w 56"/>
              <a:gd name="T5" fmla="*/ 0 h 144"/>
              <a:gd name="T6" fmla="*/ 0 60000 65536"/>
              <a:gd name="T7" fmla="*/ 0 60000 65536"/>
              <a:gd name="T8" fmla="*/ 0 60000 65536"/>
              <a:gd name="T9" fmla="*/ 0 w 56"/>
              <a:gd name="T10" fmla="*/ 0 h 144"/>
              <a:gd name="T11" fmla="*/ 56 w 56"/>
              <a:gd name="T12" fmla="*/ 144 h 144"/>
            </a:gdLst>
            <a:ahLst/>
            <a:cxnLst>
              <a:cxn ang="T6">
                <a:pos x="T0" y="T1"/>
              </a:cxn>
              <a:cxn ang="T7">
                <a:pos x="T2" y="T3"/>
              </a:cxn>
              <a:cxn ang="T8">
                <a:pos x="T4" y="T5"/>
              </a:cxn>
            </a:cxnLst>
            <a:rect l="T9" t="T10" r="T11" b="T12"/>
            <a:pathLst>
              <a:path w="56" h="144">
                <a:moveTo>
                  <a:pt x="0" y="144"/>
                </a:moveTo>
                <a:cubicBezTo>
                  <a:pt x="20" y="108"/>
                  <a:pt x="40" y="72"/>
                  <a:pt x="48" y="48"/>
                </a:cubicBezTo>
                <a:cubicBezTo>
                  <a:pt x="56" y="24"/>
                  <a:pt x="48" y="8"/>
                  <a:pt x="48"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6" name="Group 24">
            <a:extLst>
              <a:ext uri="{FF2B5EF4-FFF2-40B4-BE49-F238E27FC236}">
                <a16:creationId xmlns:a16="http://schemas.microsoft.com/office/drawing/2014/main" id="{37B51627-EE6A-CB4D-8669-830579B7B87B}"/>
              </a:ext>
            </a:extLst>
          </p:cNvPr>
          <p:cNvGrpSpPr>
            <a:grpSpLocks/>
          </p:cNvGrpSpPr>
          <p:nvPr/>
        </p:nvGrpSpPr>
        <p:grpSpPr bwMode="auto">
          <a:xfrm>
            <a:off x="6451600" y="1571626"/>
            <a:ext cx="2370138" cy="1554163"/>
            <a:chOff x="432" y="1008"/>
            <a:chExt cx="1493" cy="979"/>
          </a:xfrm>
        </p:grpSpPr>
        <p:sp>
          <p:nvSpPr>
            <p:cNvPr id="27" name="Text Box 25">
              <a:extLst>
                <a:ext uri="{FF2B5EF4-FFF2-40B4-BE49-F238E27FC236}">
                  <a16:creationId xmlns:a16="http://schemas.microsoft.com/office/drawing/2014/main" id="{B325ABE2-87F9-2545-AC7A-D776BA6162FE}"/>
                </a:ext>
              </a:extLst>
            </p:cNvPr>
            <p:cNvSpPr txBox="1">
              <a:spLocks noChangeArrowheads="1"/>
            </p:cNvSpPr>
            <p:nvPr/>
          </p:nvSpPr>
          <p:spPr bwMode="auto">
            <a:xfrm>
              <a:off x="1430" y="1737"/>
              <a:ext cx="495" cy="250"/>
            </a:xfrm>
            <a:prstGeom prst="rect">
              <a:avLst/>
            </a:prstGeom>
            <a:noFill/>
            <a:ln w="9525">
              <a:noFill/>
              <a:miter lim="800000"/>
              <a:headEnd/>
              <a:tailEnd/>
            </a:ln>
            <a:effectLst/>
          </p:spPr>
          <p:txBody>
            <a:bodyPr wrap="none">
              <a:spAutoFit/>
            </a:bodyPr>
            <a:lstStyle/>
            <a:p>
              <a:pPr>
                <a:defRPr/>
              </a:pPr>
              <a:r>
                <a:rPr lang="en-US" sz="2000" dirty="0">
                  <a:latin typeface="Maiandra GD" pitchFamily="34" charset="0"/>
                </a:rPr>
                <a:t>[</a:t>
              </a:r>
              <a:r>
                <a:rPr lang="en-US" sz="2000" dirty="0">
                  <a:latin typeface="+mn-lt"/>
                </a:rPr>
                <a:t>011</a:t>
              </a:r>
              <a:r>
                <a:rPr lang="en-US" sz="2000" dirty="0">
                  <a:latin typeface="Maiandra GD" pitchFamily="34" charset="0"/>
                </a:rPr>
                <a:t>]</a:t>
              </a:r>
            </a:p>
          </p:txBody>
        </p:sp>
        <p:sp>
          <p:nvSpPr>
            <p:cNvPr id="28" name="Text Box 26">
              <a:extLst>
                <a:ext uri="{FF2B5EF4-FFF2-40B4-BE49-F238E27FC236}">
                  <a16:creationId xmlns:a16="http://schemas.microsoft.com/office/drawing/2014/main" id="{BE9F6AA0-D30C-564C-B472-2F67ED87FF19}"/>
                </a:ext>
              </a:extLst>
            </p:cNvPr>
            <p:cNvSpPr txBox="1">
              <a:spLocks noChangeArrowheads="1"/>
            </p:cNvSpPr>
            <p:nvPr/>
          </p:nvSpPr>
          <p:spPr bwMode="auto">
            <a:xfrm>
              <a:off x="432" y="1008"/>
              <a:ext cx="495" cy="250"/>
            </a:xfrm>
            <a:prstGeom prst="rect">
              <a:avLst/>
            </a:prstGeom>
            <a:noFill/>
            <a:ln w="9525">
              <a:noFill/>
              <a:miter lim="800000"/>
              <a:headEnd/>
              <a:tailEnd/>
            </a:ln>
            <a:effectLst/>
          </p:spPr>
          <p:txBody>
            <a:bodyPr wrap="none">
              <a:spAutoFit/>
            </a:bodyPr>
            <a:lstStyle/>
            <a:p>
              <a:pPr>
                <a:defRPr/>
              </a:pPr>
              <a:r>
                <a:rPr lang="en-US" sz="2000" dirty="0">
                  <a:latin typeface="Maiandra GD" pitchFamily="34" charset="0"/>
                </a:rPr>
                <a:t>[</a:t>
              </a:r>
              <a:r>
                <a:rPr lang="en-US" sz="2000" dirty="0">
                  <a:latin typeface="+mn-lt"/>
                </a:rPr>
                <a:t>100</a:t>
              </a:r>
              <a:r>
                <a:rPr lang="en-US" sz="2000" dirty="0">
                  <a:latin typeface="Maiandra GD" pitchFamily="34" charset="0"/>
                </a:rPr>
                <a:t>]</a:t>
              </a:r>
            </a:p>
          </p:txBody>
        </p:sp>
      </p:grpSp>
      <p:sp>
        <p:nvSpPr>
          <p:cNvPr id="73743" name="Text Box 27">
            <a:extLst>
              <a:ext uri="{FF2B5EF4-FFF2-40B4-BE49-F238E27FC236}">
                <a16:creationId xmlns:a16="http://schemas.microsoft.com/office/drawing/2014/main" id="{EAD0BA93-A60A-CE42-844D-712256EAC94F}"/>
              </a:ext>
            </a:extLst>
          </p:cNvPr>
          <p:cNvSpPr txBox="1">
            <a:spLocks noChangeArrowheads="1"/>
          </p:cNvSpPr>
          <p:nvPr/>
        </p:nvSpPr>
        <p:spPr bwMode="auto">
          <a:xfrm>
            <a:off x="7350125" y="2036763"/>
            <a:ext cx="3850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Symbol" pitchFamily="2" charset="2"/>
              </a:rPr>
              <a:t>q</a:t>
            </a:r>
            <a:r>
              <a:rPr lang="en-US" altLang="en-US" sz="2000" baseline="-25000">
                <a:latin typeface="Maiandra GD" panose="020E0502030308020204" pitchFamily="34" charset="77"/>
              </a:rPr>
              <a:t>1</a:t>
            </a:r>
          </a:p>
        </p:txBody>
      </p:sp>
      <p:sp>
        <p:nvSpPr>
          <p:cNvPr id="73744" name="Text Box 28">
            <a:extLst>
              <a:ext uri="{FF2B5EF4-FFF2-40B4-BE49-F238E27FC236}">
                <a16:creationId xmlns:a16="http://schemas.microsoft.com/office/drawing/2014/main" id="{DCB8FFB9-C007-9D46-9BB5-775D0A1A1FF2}"/>
              </a:ext>
            </a:extLst>
          </p:cNvPr>
          <p:cNvSpPr txBox="1">
            <a:spLocks noChangeArrowheads="1"/>
          </p:cNvSpPr>
          <p:nvPr/>
        </p:nvSpPr>
        <p:spPr bwMode="auto">
          <a:xfrm>
            <a:off x="7670800" y="2546350"/>
            <a:ext cx="41549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Symbol" pitchFamily="2" charset="2"/>
              </a:rPr>
              <a:t>q</a:t>
            </a:r>
            <a:r>
              <a:rPr lang="en-US" altLang="en-US" sz="2000" baseline="-25000">
                <a:latin typeface="Maiandra GD" panose="020E0502030308020204" pitchFamily="34" charset="77"/>
              </a:rPr>
              <a:t>2</a:t>
            </a:r>
          </a:p>
        </p:txBody>
      </p:sp>
      <p:sp>
        <p:nvSpPr>
          <p:cNvPr id="31" name="Text Box 29">
            <a:extLst>
              <a:ext uri="{FF2B5EF4-FFF2-40B4-BE49-F238E27FC236}">
                <a16:creationId xmlns:a16="http://schemas.microsoft.com/office/drawing/2014/main" id="{BFDF6316-3D2E-6B41-81AD-C5D18445EBD7}"/>
              </a:ext>
            </a:extLst>
          </p:cNvPr>
          <p:cNvSpPr txBox="1">
            <a:spLocks noChangeArrowheads="1"/>
          </p:cNvSpPr>
          <p:nvPr/>
        </p:nvSpPr>
        <p:spPr bwMode="auto">
          <a:xfrm>
            <a:off x="8328026" y="2105026"/>
            <a:ext cx="785813" cy="396875"/>
          </a:xfrm>
          <a:prstGeom prst="rect">
            <a:avLst/>
          </a:prstGeom>
          <a:noFill/>
          <a:ln w="9525">
            <a:noFill/>
            <a:miter lim="800000"/>
            <a:headEnd/>
            <a:tailEnd/>
          </a:ln>
          <a:effectLst/>
        </p:spPr>
        <p:txBody>
          <a:bodyPr wrap="none">
            <a:spAutoFit/>
          </a:bodyPr>
          <a:lstStyle/>
          <a:p>
            <a:pPr>
              <a:defRPr/>
            </a:pPr>
            <a:r>
              <a:rPr lang="en-US" sz="2000" dirty="0">
                <a:latin typeface="Maiandra GD" pitchFamily="34" charset="0"/>
              </a:rPr>
              <a:t>[</a:t>
            </a:r>
            <a:r>
              <a:rPr lang="en-US" sz="2000" dirty="0">
                <a:latin typeface="+mn-lt"/>
              </a:rPr>
              <a:t>021</a:t>
            </a:r>
            <a:r>
              <a:rPr lang="en-US" sz="2000" dirty="0">
                <a:latin typeface="Maiandra GD" pitchFamily="34" charset="0"/>
              </a:rPr>
              <a:t>]</a:t>
            </a:r>
          </a:p>
        </p:txBody>
      </p:sp>
      <p:sp>
        <p:nvSpPr>
          <p:cNvPr id="32" name="Text Box 8">
            <a:extLst>
              <a:ext uri="{FF2B5EF4-FFF2-40B4-BE49-F238E27FC236}">
                <a16:creationId xmlns:a16="http://schemas.microsoft.com/office/drawing/2014/main" id="{302FEEAD-6D25-434C-ADB5-8FDC7288D8EB}"/>
              </a:ext>
            </a:extLst>
          </p:cNvPr>
          <p:cNvSpPr txBox="1">
            <a:spLocks noChangeArrowheads="1"/>
          </p:cNvSpPr>
          <p:nvPr/>
        </p:nvSpPr>
        <p:spPr bwMode="auto">
          <a:xfrm>
            <a:off x="4489451" y="2071689"/>
            <a:ext cx="785813" cy="396875"/>
          </a:xfrm>
          <a:prstGeom prst="rect">
            <a:avLst/>
          </a:prstGeom>
          <a:noFill/>
          <a:ln w="9525">
            <a:noFill/>
            <a:miter lim="800000"/>
            <a:headEnd/>
            <a:tailEnd/>
          </a:ln>
          <a:effectLst/>
        </p:spPr>
        <p:txBody>
          <a:bodyPr wrap="none">
            <a:spAutoFit/>
          </a:bodyPr>
          <a:lstStyle/>
          <a:p>
            <a:pPr>
              <a:defRPr/>
            </a:pPr>
            <a:r>
              <a:rPr lang="en-US" sz="2000" dirty="0">
                <a:latin typeface="Maiandra GD" pitchFamily="34" charset="0"/>
              </a:rPr>
              <a:t>[</a:t>
            </a:r>
            <a:r>
              <a:rPr lang="en-US" sz="2000" dirty="0">
                <a:latin typeface="+mn-lt"/>
              </a:rPr>
              <a:t>011</a:t>
            </a:r>
            <a:r>
              <a:rPr lang="en-US" sz="2000" dirty="0">
                <a:latin typeface="Maiandra GD" pitchFamily="34" charset="0"/>
              </a:rPr>
              <a:t>]</a:t>
            </a:r>
          </a:p>
        </p:txBody>
      </p:sp>
      <p:sp>
        <p:nvSpPr>
          <p:cNvPr id="73747" name="Rectangle 33">
            <a:extLst>
              <a:ext uri="{FF2B5EF4-FFF2-40B4-BE49-F238E27FC236}">
                <a16:creationId xmlns:a16="http://schemas.microsoft.com/office/drawing/2014/main" id="{E23598C9-1229-F149-93CE-0F7E069D29D1}"/>
              </a:ext>
            </a:extLst>
          </p:cNvPr>
          <p:cNvSpPr>
            <a:spLocks noGrp="1" noChangeArrowheads="1"/>
          </p:cNvSpPr>
          <p:nvPr>
            <p:ph type="title"/>
          </p:nvPr>
        </p:nvSpPr>
        <p:spPr/>
        <p:txBody>
          <a:bodyPr/>
          <a:lstStyle/>
          <a:p>
            <a:r>
              <a:rPr lang="en-US" altLang="en-US">
                <a:ea typeface="ＭＳ Ｐゴシック" panose="020B0600070205080204" pitchFamily="34" charset="-128"/>
              </a:rPr>
              <a:t>Example: Find the [021] direction</a:t>
            </a:r>
          </a:p>
        </p:txBody>
      </p:sp>
      <p:graphicFrame>
        <p:nvGraphicFramePr>
          <p:cNvPr id="2244642" name="Object 34">
            <a:extLst>
              <a:ext uri="{FF2B5EF4-FFF2-40B4-BE49-F238E27FC236}">
                <a16:creationId xmlns:a16="http://schemas.microsoft.com/office/drawing/2014/main" id="{A6C50D78-84D9-004C-8E87-69056BCE6FE9}"/>
              </a:ext>
            </a:extLst>
          </p:cNvPr>
          <p:cNvGraphicFramePr>
            <a:graphicFrameLocks noChangeAspect="1"/>
          </p:cNvGraphicFramePr>
          <p:nvPr/>
        </p:nvGraphicFramePr>
        <p:xfrm>
          <a:off x="5481638" y="1930400"/>
          <a:ext cx="1420812" cy="1187450"/>
        </p:xfrm>
        <a:graphic>
          <a:graphicData uri="http://schemas.openxmlformats.org/presentationml/2006/ole">
            <mc:AlternateContent xmlns:mc="http://schemas.openxmlformats.org/markup-compatibility/2006">
              <mc:Choice xmlns:v="urn:schemas-microsoft-com:vml" Requires="v">
                <p:oleObj name="Equation" r:id="rId4" imgW="19596100" imgH="16383000" progId="Equation.DSMT4">
                  <p:embed/>
                </p:oleObj>
              </mc:Choice>
              <mc:Fallback>
                <p:oleObj name="Equation" r:id="rId4" imgW="19596100" imgH="16383000" progId="Equation.DSMT4">
                  <p:embed/>
                  <p:pic>
                    <p:nvPicPr>
                      <p:cNvPr id="2244642" name="Object 34">
                        <a:extLst>
                          <a:ext uri="{FF2B5EF4-FFF2-40B4-BE49-F238E27FC236}">
                            <a16:creationId xmlns:a16="http://schemas.microsoft.com/office/drawing/2014/main" id="{A6C50D78-84D9-004C-8E87-69056BCE6F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1638" y="1930400"/>
                        <a:ext cx="1420812"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4643" name="Object 35">
            <a:extLst>
              <a:ext uri="{FF2B5EF4-FFF2-40B4-BE49-F238E27FC236}">
                <a16:creationId xmlns:a16="http://schemas.microsoft.com/office/drawing/2014/main" id="{50382E12-756A-D44B-8C35-BBF1AD6D49DB}"/>
              </a:ext>
            </a:extLst>
          </p:cNvPr>
          <p:cNvGraphicFramePr>
            <a:graphicFrameLocks noChangeAspect="1"/>
          </p:cNvGraphicFramePr>
          <p:nvPr/>
        </p:nvGraphicFramePr>
        <p:xfrm>
          <a:off x="8823326" y="2738439"/>
          <a:ext cx="1458913" cy="1152525"/>
        </p:xfrm>
        <a:graphic>
          <a:graphicData uri="http://schemas.openxmlformats.org/presentationml/2006/ole">
            <mc:AlternateContent xmlns:mc="http://schemas.openxmlformats.org/markup-compatibility/2006">
              <mc:Choice xmlns:v="urn:schemas-microsoft-com:vml" Requires="v">
                <p:oleObj name="Equation" r:id="rId6" imgW="20777200" imgH="16383000" progId="Equation.DSMT4">
                  <p:embed/>
                </p:oleObj>
              </mc:Choice>
              <mc:Fallback>
                <p:oleObj name="Equation" r:id="rId6" imgW="20777200" imgH="16383000" progId="Equation.DSMT4">
                  <p:embed/>
                  <p:pic>
                    <p:nvPicPr>
                      <p:cNvPr id="2244643" name="Object 35">
                        <a:extLst>
                          <a:ext uri="{FF2B5EF4-FFF2-40B4-BE49-F238E27FC236}">
                            <a16:creationId xmlns:a16="http://schemas.microsoft.com/office/drawing/2014/main" id="{50382E12-756A-D44B-8C35-BBF1AD6D49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23326" y="2738439"/>
                        <a:ext cx="1458913" cy="1152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244644" name="Object 36">
            <a:extLst>
              <a:ext uri="{FF2B5EF4-FFF2-40B4-BE49-F238E27FC236}">
                <a16:creationId xmlns:a16="http://schemas.microsoft.com/office/drawing/2014/main" id="{99DC2206-E98C-684D-A297-032E44A3EF5C}"/>
              </a:ext>
            </a:extLst>
          </p:cNvPr>
          <p:cNvGraphicFramePr>
            <a:graphicFrameLocks noChangeAspect="1"/>
          </p:cNvGraphicFramePr>
          <p:nvPr/>
        </p:nvGraphicFramePr>
        <p:xfrm>
          <a:off x="9002714" y="931864"/>
          <a:ext cx="1252537" cy="1152525"/>
        </p:xfrm>
        <a:graphic>
          <a:graphicData uri="http://schemas.openxmlformats.org/presentationml/2006/ole">
            <mc:AlternateContent xmlns:mc="http://schemas.openxmlformats.org/markup-compatibility/2006">
              <mc:Choice xmlns:v="urn:schemas-microsoft-com:vml" Requires="v">
                <p:oleObj name="Equation" r:id="rId8" imgW="17843500" imgH="16383000" progId="Equation.DSMT4">
                  <p:embed/>
                </p:oleObj>
              </mc:Choice>
              <mc:Fallback>
                <p:oleObj name="Equation" r:id="rId8" imgW="17843500" imgH="16383000" progId="Equation.DSMT4">
                  <p:embed/>
                  <p:pic>
                    <p:nvPicPr>
                      <p:cNvPr id="2244644" name="Object 36">
                        <a:extLst>
                          <a:ext uri="{FF2B5EF4-FFF2-40B4-BE49-F238E27FC236}">
                            <a16:creationId xmlns:a16="http://schemas.microsoft.com/office/drawing/2014/main" id="{99DC2206-E98C-684D-A297-032E44A3EF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02714" y="931864"/>
                        <a:ext cx="1252537" cy="1152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844101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446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446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446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3">
            <a:extLst>
              <a:ext uri="{FF2B5EF4-FFF2-40B4-BE49-F238E27FC236}">
                <a16:creationId xmlns:a16="http://schemas.microsoft.com/office/drawing/2014/main" id="{8426C067-7A0E-BE4D-9DD8-F5DFF17EABE0}"/>
              </a:ext>
            </a:extLst>
          </p:cNvPr>
          <p:cNvGrpSpPr>
            <a:grpSpLocks/>
          </p:cNvGrpSpPr>
          <p:nvPr/>
        </p:nvGrpSpPr>
        <p:grpSpPr bwMode="auto">
          <a:xfrm>
            <a:off x="3254375" y="2271713"/>
            <a:ext cx="1828800" cy="1752600"/>
            <a:chOff x="2832" y="1632"/>
            <a:chExt cx="1350" cy="2034"/>
          </a:xfrm>
        </p:grpSpPr>
        <p:sp>
          <p:nvSpPr>
            <p:cNvPr id="74776" name="Freeform 4">
              <a:extLst>
                <a:ext uri="{FF2B5EF4-FFF2-40B4-BE49-F238E27FC236}">
                  <a16:creationId xmlns:a16="http://schemas.microsoft.com/office/drawing/2014/main" id="{A67B576D-768D-8347-8237-696CA14DF798}"/>
                </a:ext>
              </a:extLst>
            </p:cNvPr>
            <p:cNvSpPr>
              <a:spLocks/>
            </p:cNvSpPr>
            <p:nvPr/>
          </p:nvSpPr>
          <p:spPr bwMode="auto">
            <a:xfrm>
              <a:off x="2832" y="1632"/>
              <a:ext cx="1350" cy="402"/>
            </a:xfrm>
            <a:custGeom>
              <a:avLst/>
              <a:gdLst>
                <a:gd name="T0" fmla="*/ 408 w 1350"/>
                <a:gd name="T1" fmla="*/ 0 h 402"/>
                <a:gd name="T2" fmla="*/ 1116 w 1350"/>
                <a:gd name="T3" fmla="*/ 6 h 402"/>
                <a:gd name="T4" fmla="*/ 1350 w 1350"/>
                <a:gd name="T5" fmla="*/ 174 h 402"/>
                <a:gd name="T6" fmla="*/ 960 w 1350"/>
                <a:gd name="T7" fmla="*/ 402 h 402"/>
                <a:gd name="T8" fmla="*/ 252 w 1350"/>
                <a:gd name="T9" fmla="*/ 390 h 402"/>
                <a:gd name="T10" fmla="*/ 0 w 1350"/>
                <a:gd name="T11" fmla="*/ 186 h 402"/>
                <a:gd name="T12" fmla="*/ 396 w 1350"/>
                <a:gd name="T13" fmla="*/ 6 h 402"/>
                <a:gd name="T14" fmla="*/ 0 60000 65536"/>
                <a:gd name="T15" fmla="*/ 0 60000 65536"/>
                <a:gd name="T16" fmla="*/ 0 60000 65536"/>
                <a:gd name="T17" fmla="*/ 0 60000 65536"/>
                <a:gd name="T18" fmla="*/ 0 60000 65536"/>
                <a:gd name="T19" fmla="*/ 0 60000 65536"/>
                <a:gd name="T20" fmla="*/ 0 60000 65536"/>
                <a:gd name="T21" fmla="*/ 0 w 1350"/>
                <a:gd name="T22" fmla="*/ 0 h 402"/>
                <a:gd name="T23" fmla="*/ 1350 w 1350"/>
                <a:gd name="T24" fmla="*/ 402 h 4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50" h="402">
                  <a:moveTo>
                    <a:pt x="408" y="0"/>
                  </a:moveTo>
                  <a:lnTo>
                    <a:pt x="1116" y="6"/>
                  </a:lnTo>
                  <a:lnTo>
                    <a:pt x="1350" y="174"/>
                  </a:lnTo>
                  <a:lnTo>
                    <a:pt x="960" y="402"/>
                  </a:lnTo>
                  <a:lnTo>
                    <a:pt x="252" y="390"/>
                  </a:lnTo>
                  <a:lnTo>
                    <a:pt x="0" y="186"/>
                  </a:lnTo>
                  <a:lnTo>
                    <a:pt x="396" y="6"/>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77" name="Freeform 5">
              <a:extLst>
                <a:ext uri="{FF2B5EF4-FFF2-40B4-BE49-F238E27FC236}">
                  <a16:creationId xmlns:a16="http://schemas.microsoft.com/office/drawing/2014/main" id="{9FAB3456-3BC8-7442-AEB0-C79C84CEB82E}"/>
                </a:ext>
              </a:extLst>
            </p:cNvPr>
            <p:cNvSpPr>
              <a:spLocks/>
            </p:cNvSpPr>
            <p:nvPr/>
          </p:nvSpPr>
          <p:spPr bwMode="auto">
            <a:xfrm>
              <a:off x="2832" y="3264"/>
              <a:ext cx="1350" cy="402"/>
            </a:xfrm>
            <a:custGeom>
              <a:avLst/>
              <a:gdLst>
                <a:gd name="T0" fmla="*/ 408 w 1350"/>
                <a:gd name="T1" fmla="*/ 0 h 402"/>
                <a:gd name="T2" fmla="*/ 1116 w 1350"/>
                <a:gd name="T3" fmla="*/ 6 h 402"/>
                <a:gd name="T4" fmla="*/ 1350 w 1350"/>
                <a:gd name="T5" fmla="*/ 174 h 402"/>
                <a:gd name="T6" fmla="*/ 960 w 1350"/>
                <a:gd name="T7" fmla="*/ 402 h 402"/>
                <a:gd name="T8" fmla="*/ 252 w 1350"/>
                <a:gd name="T9" fmla="*/ 390 h 402"/>
                <a:gd name="T10" fmla="*/ 0 w 1350"/>
                <a:gd name="T11" fmla="*/ 186 h 402"/>
                <a:gd name="T12" fmla="*/ 396 w 1350"/>
                <a:gd name="T13" fmla="*/ 6 h 402"/>
                <a:gd name="T14" fmla="*/ 0 60000 65536"/>
                <a:gd name="T15" fmla="*/ 0 60000 65536"/>
                <a:gd name="T16" fmla="*/ 0 60000 65536"/>
                <a:gd name="T17" fmla="*/ 0 60000 65536"/>
                <a:gd name="T18" fmla="*/ 0 60000 65536"/>
                <a:gd name="T19" fmla="*/ 0 60000 65536"/>
                <a:gd name="T20" fmla="*/ 0 60000 65536"/>
                <a:gd name="T21" fmla="*/ 0 w 1350"/>
                <a:gd name="T22" fmla="*/ 0 h 402"/>
                <a:gd name="T23" fmla="*/ 1350 w 1350"/>
                <a:gd name="T24" fmla="*/ 402 h 4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50" h="402">
                  <a:moveTo>
                    <a:pt x="408" y="0"/>
                  </a:moveTo>
                  <a:lnTo>
                    <a:pt x="1116" y="6"/>
                  </a:lnTo>
                  <a:lnTo>
                    <a:pt x="1350" y="174"/>
                  </a:lnTo>
                  <a:lnTo>
                    <a:pt x="960" y="402"/>
                  </a:lnTo>
                  <a:lnTo>
                    <a:pt x="252" y="390"/>
                  </a:lnTo>
                  <a:lnTo>
                    <a:pt x="0" y="186"/>
                  </a:lnTo>
                  <a:lnTo>
                    <a:pt x="396" y="6"/>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78" name="Line 6">
              <a:extLst>
                <a:ext uri="{FF2B5EF4-FFF2-40B4-BE49-F238E27FC236}">
                  <a16:creationId xmlns:a16="http://schemas.microsoft.com/office/drawing/2014/main" id="{4CEB5CF0-30E6-D14F-A5CD-27A36C57F069}"/>
                </a:ext>
              </a:extLst>
            </p:cNvPr>
            <p:cNvSpPr>
              <a:spLocks noChangeShapeType="1"/>
            </p:cNvSpPr>
            <p:nvPr/>
          </p:nvSpPr>
          <p:spPr bwMode="auto">
            <a:xfrm>
              <a:off x="2832" y="1824"/>
              <a:ext cx="0" cy="16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79" name="Line 7">
              <a:extLst>
                <a:ext uri="{FF2B5EF4-FFF2-40B4-BE49-F238E27FC236}">
                  <a16:creationId xmlns:a16="http://schemas.microsoft.com/office/drawing/2014/main" id="{7C82B645-25C7-5546-ABD9-4C2D3F5B8821}"/>
                </a:ext>
              </a:extLst>
            </p:cNvPr>
            <p:cNvSpPr>
              <a:spLocks noChangeShapeType="1"/>
            </p:cNvSpPr>
            <p:nvPr/>
          </p:nvSpPr>
          <p:spPr bwMode="auto">
            <a:xfrm>
              <a:off x="3072" y="2016"/>
              <a:ext cx="0" cy="16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80" name="Line 8">
              <a:extLst>
                <a:ext uri="{FF2B5EF4-FFF2-40B4-BE49-F238E27FC236}">
                  <a16:creationId xmlns:a16="http://schemas.microsoft.com/office/drawing/2014/main" id="{F8697BAA-902F-2348-A1B6-F5E2943C3D5C}"/>
                </a:ext>
              </a:extLst>
            </p:cNvPr>
            <p:cNvSpPr>
              <a:spLocks noChangeShapeType="1"/>
            </p:cNvSpPr>
            <p:nvPr/>
          </p:nvSpPr>
          <p:spPr bwMode="auto">
            <a:xfrm>
              <a:off x="3792" y="2016"/>
              <a:ext cx="0" cy="16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81" name="Line 9">
              <a:extLst>
                <a:ext uri="{FF2B5EF4-FFF2-40B4-BE49-F238E27FC236}">
                  <a16:creationId xmlns:a16="http://schemas.microsoft.com/office/drawing/2014/main" id="{4BDC65D9-6186-1341-8F7C-397CC1459733}"/>
                </a:ext>
              </a:extLst>
            </p:cNvPr>
            <p:cNvSpPr>
              <a:spLocks noChangeShapeType="1"/>
            </p:cNvSpPr>
            <p:nvPr/>
          </p:nvSpPr>
          <p:spPr bwMode="auto">
            <a:xfrm>
              <a:off x="4176" y="1824"/>
              <a:ext cx="0" cy="16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82" name="Line 10">
              <a:extLst>
                <a:ext uri="{FF2B5EF4-FFF2-40B4-BE49-F238E27FC236}">
                  <a16:creationId xmlns:a16="http://schemas.microsoft.com/office/drawing/2014/main" id="{57CCBAF1-CFCF-B340-8337-E8D40AC6AA7B}"/>
                </a:ext>
              </a:extLst>
            </p:cNvPr>
            <p:cNvSpPr>
              <a:spLocks noChangeShapeType="1"/>
            </p:cNvSpPr>
            <p:nvPr/>
          </p:nvSpPr>
          <p:spPr bwMode="auto">
            <a:xfrm>
              <a:off x="3216" y="1632"/>
              <a:ext cx="0" cy="16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83" name="Line 11">
              <a:extLst>
                <a:ext uri="{FF2B5EF4-FFF2-40B4-BE49-F238E27FC236}">
                  <a16:creationId xmlns:a16="http://schemas.microsoft.com/office/drawing/2014/main" id="{61DFD261-E797-9547-8DBD-4B0B3C0B3D81}"/>
                </a:ext>
              </a:extLst>
            </p:cNvPr>
            <p:cNvSpPr>
              <a:spLocks noChangeShapeType="1"/>
            </p:cNvSpPr>
            <p:nvPr/>
          </p:nvSpPr>
          <p:spPr bwMode="auto">
            <a:xfrm>
              <a:off x="3936" y="1632"/>
              <a:ext cx="0" cy="16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4755" name="Line 12">
            <a:extLst>
              <a:ext uri="{FF2B5EF4-FFF2-40B4-BE49-F238E27FC236}">
                <a16:creationId xmlns:a16="http://schemas.microsoft.com/office/drawing/2014/main" id="{A3C3E7BD-8091-A24E-AFD6-6C1E8DC6A681}"/>
              </a:ext>
            </a:extLst>
          </p:cNvPr>
          <p:cNvSpPr>
            <a:spLocks noChangeShapeType="1"/>
          </p:cNvSpPr>
          <p:nvPr/>
        </p:nvSpPr>
        <p:spPr bwMode="auto">
          <a:xfrm flipH="1">
            <a:off x="4137025" y="2081214"/>
            <a:ext cx="12700" cy="1736725"/>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74756" name="Line 13">
            <a:extLst>
              <a:ext uri="{FF2B5EF4-FFF2-40B4-BE49-F238E27FC236}">
                <a16:creationId xmlns:a16="http://schemas.microsoft.com/office/drawing/2014/main" id="{F023AF4C-F158-5B49-8D8D-1DDD296EF756}"/>
              </a:ext>
            </a:extLst>
          </p:cNvPr>
          <p:cNvSpPr>
            <a:spLocks noChangeShapeType="1"/>
          </p:cNvSpPr>
          <p:nvPr/>
        </p:nvSpPr>
        <p:spPr bwMode="auto">
          <a:xfrm flipH="1">
            <a:off x="2778125" y="3817939"/>
            <a:ext cx="1358900" cy="549275"/>
          </a:xfrm>
          <a:prstGeom prst="line">
            <a:avLst/>
          </a:prstGeom>
          <a:noFill/>
          <a:ln w="19050">
            <a:solidFill>
              <a:srgbClr val="FF00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4757" name="Line 14">
            <a:extLst>
              <a:ext uri="{FF2B5EF4-FFF2-40B4-BE49-F238E27FC236}">
                <a16:creationId xmlns:a16="http://schemas.microsoft.com/office/drawing/2014/main" id="{DF6B3A40-27A9-F246-A5B4-1BCA97D2A14F}"/>
              </a:ext>
            </a:extLst>
          </p:cNvPr>
          <p:cNvSpPr>
            <a:spLocks noChangeShapeType="1"/>
          </p:cNvSpPr>
          <p:nvPr/>
        </p:nvSpPr>
        <p:spPr bwMode="auto">
          <a:xfrm>
            <a:off x="3575050" y="3984626"/>
            <a:ext cx="0" cy="793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58" name="Line 15">
            <a:extLst>
              <a:ext uri="{FF2B5EF4-FFF2-40B4-BE49-F238E27FC236}">
                <a16:creationId xmlns:a16="http://schemas.microsoft.com/office/drawing/2014/main" id="{70253E8C-4645-2141-8E07-67C760E455D4}"/>
              </a:ext>
            </a:extLst>
          </p:cNvPr>
          <p:cNvSpPr>
            <a:spLocks noChangeShapeType="1"/>
          </p:cNvSpPr>
          <p:nvPr/>
        </p:nvSpPr>
        <p:spPr bwMode="auto">
          <a:xfrm>
            <a:off x="3130550" y="4184650"/>
            <a:ext cx="0" cy="777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59" name="Line 16">
            <a:extLst>
              <a:ext uri="{FF2B5EF4-FFF2-40B4-BE49-F238E27FC236}">
                <a16:creationId xmlns:a16="http://schemas.microsoft.com/office/drawing/2014/main" id="{1F316FF2-005B-3945-A5D7-11999F7F488D}"/>
              </a:ext>
            </a:extLst>
          </p:cNvPr>
          <p:cNvSpPr>
            <a:spLocks noChangeShapeType="1"/>
          </p:cNvSpPr>
          <p:nvPr/>
        </p:nvSpPr>
        <p:spPr bwMode="auto">
          <a:xfrm>
            <a:off x="4108450" y="3513138"/>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0" name="Line 17">
            <a:extLst>
              <a:ext uri="{FF2B5EF4-FFF2-40B4-BE49-F238E27FC236}">
                <a16:creationId xmlns:a16="http://schemas.microsoft.com/office/drawing/2014/main" id="{77568E93-2530-D240-94AA-85E283875EA2}"/>
              </a:ext>
            </a:extLst>
          </p:cNvPr>
          <p:cNvSpPr>
            <a:spLocks noChangeShapeType="1"/>
          </p:cNvSpPr>
          <p:nvPr/>
        </p:nvSpPr>
        <p:spPr bwMode="auto">
          <a:xfrm>
            <a:off x="4108450" y="3208338"/>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1" name="Text Box 18">
            <a:extLst>
              <a:ext uri="{FF2B5EF4-FFF2-40B4-BE49-F238E27FC236}">
                <a16:creationId xmlns:a16="http://schemas.microsoft.com/office/drawing/2014/main" id="{68DF1CC8-2662-4148-9A82-993087DA8953}"/>
              </a:ext>
            </a:extLst>
          </p:cNvPr>
          <p:cNvSpPr txBox="1">
            <a:spLocks noChangeArrowheads="1"/>
          </p:cNvSpPr>
          <p:nvPr/>
        </p:nvSpPr>
        <p:spPr bwMode="auto">
          <a:xfrm>
            <a:off x="2644775" y="4329113"/>
            <a:ext cx="3802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a</a:t>
            </a:r>
            <a:r>
              <a:rPr lang="en-US" altLang="en-US" sz="2000" baseline="-25000">
                <a:latin typeface="Maiandra GD" panose="020E0502030308020204" pitchFamily="34" charset="77"/>
              </a:rPr>
              <a:t>1</a:t>
            </a:r>
          </a:p>
        </p:txBody>
      </p:sp>
      <p:sp>
        <p:nvSpPr>
          <p:cNvPr id="74762" name="Line 19">
            <a:extLst>
              <a:ext uri="{FF2B5EF4-FFF2-40B4-BE49-F238E27FC236}">
                <a16:creationId xmlns:a16="http://schemas.microsoft.com/office/drawing/2014/main" id="{BCFA76CA-D722-D341-9768-AFE1790F5A48}"/>
              </a:ext>
            </a:extLst>
          </p:cNvPr>
          <p:cNvSpPr>
            <a:spLocks noChangeShapeType="1"/>
          </p:cNvSpPr>
          <p:nvPr/>
        </p:nvSpPr>
        <p:spPr bwMode="auto">
          <a:xfrm flipV="1">
            <a:off x="4156075" y="3829050"/>
            <a:ext cx="1384300" cy="0"/>
          </a:xfrm>
          <a:prstGeom prst="line">
            <a:avLst/>
          </a:prstGeom>
          <a:noFill/>
          <a:ln w="19050">
            <a:solidFill>
              <a:schemeClr val="accent2"/>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4763" name="Line 20">
            <a:extLst>
              <a:ext uri="{FF2B5EF4-FFF2-40B4-BE49-F238E27FC236}">
                <a16:creationId xmlns:a16="http://schemas.microsoft.com/office/drawing/2014/main" id="{435D248E-C5BE-7845-AC3D-79EADC6F980F}"/>
              </a:ext>
            </a:extLst>
          </p:cNvPr>
          <p:cNvSpPr>
            <a:spLocks noChangeShapeType="1"/>
          </p:cNvSpPr>
          <p:nvPr/>
        </p:nvSpPr>
        <p:spPr bwMode="auto">
          <a:xfrm flipV="1">
            <a:off x="5083175" y="3803651"/>
            <a:ext cx="0" cy="666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4" name="Text Box 21">
            <a:extLst>
              <a:ext uri="{FF2B5EF4-FFF2-40B4-BE49-F238E27FC236}">
                <a16:creationId xmlns:a16="http://schemas.microsoft.com/office/drawing/2014/main" id="{4C96FA0E-FF04-0645-BA6F-B6639E5EC214}"/>
              </a:ext>
            </a:extLst>
          </p:cNvPr>
          <p:cNvSpPr txBox="1">
            <a:spLocks noChangeArrowheads="1"/>
          </p:cNvSpPr>
          <p:nvPr/>
        </p:nvSpPr>
        <p:spPr bwMode="auto">
          <a:xfrm>
            <a:off x="4016375" y="1662114"/>
            <a:ext cx="298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z</a:t>
            </a:r>
          </a:p>
        </p:txBody>
      </p:sp>
      <p:sp>
        <p:nvSpPr>
          <p:cNvPr id="74765" name="Line 22">
            <a:extLst>
              <a:ext uri="{FF2B5EF4-FFF2-40B4-BE49-F238E27FC236}">
                <a16:creationId xmlns:a16="http://schemas.microsoft.com/office/drawing/2014/main" id="{3C22E12A-916B-0649-9FE9-B142AEEEA69E}"/>
              </a:ext>
            </a:extLst>
          </p:cNvPr>
          <p:cNvSpPr>
            <a:spLocks noChangeShapeType="1"/>
          </p:cNvSpPr>
          <p:nvPr/>
        </p:nvSpPr>
        <p:spPr bwMode="auto">
          <a:xfrm>
            <a:off x="4092575" y="2871788"/>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6" name="Line 23">
            <a:extLst>
              <a:ext uri="{FF2B5EF4-FFF2-40B4-BE49-F238E27FC236}">
                <a16:creationId xmlns:a16="http://schemas.microsoft.com/office/drawing/2014/main" id="{56A1112A-C8A3-A74C-93D0-497B3CD5B79A}"/>
              </a:ext>
            </a:extLst>
          </p:cNvPr>
          <p:cNvSpPr>
            <a:spLocks noChangeShapeType="1"/>
          </p:cNvSpPr>
          <p:nvPr/>
        </p:nvSpPr>
        <p:spPr bwMode="auto">
          <a:xfrm>
            <a:off x="4092575" y="2566988"/>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7" name="Line 24">
            <a:extLst>
              <a:ext uri="{FF2B5EF4-FFF2-40B4-BE49-F238E27FC236}">
                <a16:creationId xmlns:a16="http://schemas.microsoft.com/office/drawing/2014/main" id="{E68F5E05-B873-EF41-87D5-8E0527F68BF4}"/>
              </a:ext>
            </a:extLst>
          </p:cNvPr>
          <p:cNvSpPr>
            <a:spLocks noChangeShapeType="1"/>
          </p:cNvSpPr>
          <p:nvPr/>
        </p:nvSpPr>
        <p:spPr bwMode="auto">
          <a:xfrm flipH="1" flipV="1">
            <a:off x="2911475" y="3290888"/>
            <a:ext cx="1219200" cy="53340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4768" name="Text Box 25">
            <a:extLst>
              <a:ext uri="{FF2B5EF4-FFF2-40B4-BE49-F238E27FC236}">
                <a16:creationId xmlns:a16="http://schemas.microsoft.com/office/drawing/2014/main" id="{4B1610D4-BFEF-1A41-95EC-7C120ED9F878}"/>
              </a:ext>
            </a:extLst>
          </p:cNvPr>
          <p:cNvSpPr txBox="1">
            <a:spLocks noChangeArrowheads="1"/>
          </p:cNvSpPr>
          <p:nvPr/>
        </p:nvSpPr>
        <p:spPr bwMode="auto">
          <a:xfrm>
            <a:off x="5464175" y="3643313"/>
            <a:ext cx="4106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a</a:t>
            </a:r>
            <a:r>
              <a:rPr lang="en-US" altLang="en-US" sz="2000" baseline="-25000">
                <a:latin typeface="Maiandra GD" panose="020E0502030308020204" pitchFamily="34" charset="77"/>
              </a:rPr>
              <a:t>2</a:t>
            </a:r>
          </a:p>
        </p:txBody>
      </p:sp>
      <p:sp>
        <p:nvSpPr>
          <p:cNvPr id="74769" name="Text Box 26">
            <a:extLst>
              <a:ext uri="{FF2B5EF4-FFF2-40B4-BE49-F238E27FC236}">
                <a16:creationId xmlns:a16="http://schemas.microsoft.com/office/drawing/2014/main" id="{BAEE6A46-BF88-274C-BCDE-A70C37689FD1}"/>
              </a:ext>
            </a:extLst>
          </p:cNvPr>
          <p:cNvSpPr txBox="1">
            <a:spLocks noChangeArrowheads="1"/>
          </p:cNvSpPr>
          <p:nvPr/>
        </p:nvSpPr>
        <p:spPr bwMode="auto">
          <a:xfrm>
            <a:off x="2568575" y="3033713"/>
            <a:ext cx="4106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Maiandra GD" panose="020E0502030308020204" pitchFamily="34" charset="77"/>
              </a:rPr>
              <a:t>a</a:t>
            </a:r>
            <a:r>
              <a:rPr lang="en-US" altLang="en-US" sz="2000" baseline="-25000">
                <a:latin typeface="Maiandra GD" panose="020E0502030308020204" pitchFamily="34" charset="77"/>
              </a:rPr>
              <a:t>3</a:t>
            </a:r>
          </a:p>
        </p:txBody>
      </p:sp>
      <p:sp>
        <p:nvSpPr>
          <p:cNvPr id="29" name="Freeform 27">
            <a:extLst>
              <a:ext uri="{FF2B5EF4-FFF2-40B4-BE49-F238E27FC236}">
                <a16:creationId xmlns:a16="http://schemas.microsoft.com/office/drawing/2014/main" id="{8152EE77-1CCB-684C-9766-C497ABE7D0AD}"/>
              </a:ext>
            </a:extLst>
          </p:cNvPr>
          <p:cNvSpPr>
            <a:spLocks/>
          </p:cNvSpPr>
          <p:nvPr/>
        </p:nvSpPr>
        <p:spPr bwMode="auto">
          <a:xfrm>
            <a:off x="4549775" y="2424113"/>
            <a:ext cx="533400" cy="1600200"/>
          </a:xfrm>
          <a:custGeom>
            <a:avLst/>
            <a:gdLst>
              <a:gd name="T0" fmla="*/ 2147483647 w 336"/>
              <a:gd name="T1" fmla="*/ 0 h 1008"/>
              <a:gd name="T2" fmla="*/ 0 w 336"/>
              <a:gd name="T3" fmla="*/ 2147483647 h 1008"/>
              <a:gd name="T4" fmla="*/ 0 w 336"/>
              <a:gd name="T5" fmla="*/ 2147483647 h 1008"/>
              <a:gd name="T6" fmla="*/ 2147483647 w 336"/>
              <a:gd name="T7" fmla="*/ 2147483647 h 1008"/>
              <a:gd name="T8" fmla="*/ 2147483647 w 336"/>
              <a:gd name="T9" fmla="*/ 0 h 1008"/>
              <a:gd name="T10" fmla="*/ 0 60000 65536"/>
              <a:gd name="T11" fmla="*/ 0 60000 65536"/>
              <a:gd name="T12" fmla="*/ 0 60000 65536"/>
              <a:gd name="T13" fmla="*/ 0 60000 65536"/>
              <a:gd name="T14" fmla="*/ 0 60000 65536"/>
              <a:gd name="T15" fmla="*/ 0 w 336"/>
              <a:gd name="T16" fmla="*/ 0 h 1008"/>
              <a:gd name="T17" fmla="*/ 336 w 336"/>
              <a:gd name="T18" fmla="*/ 1008 h 1008"/>
            </a:gdLst>
            <a:ahLst/>
            <a:cxnLst>
              <a:cxn ang="T10">
                <a:pos x="T0" y="T1"/>
              </a:cxn>
              <a:cxn ang="T11">
                <a:pos x="T2" y="T3"/>
              </a:cxn>
              <a:cxn ang="T12">
                <a:pos x="T4" y="T5"/>
              </a:cxn>
              <a:cxn ang="T13">
                <a:pos x="T6" y="T7"/>
              </a:cxn>
              <a:cxn ang="T14">
                <a:pos x="T8" y="T9"/>
              </a:cxn>
            </a:cxnLst>
            <a:rect l="T15" t="T16" r="T17" b="T18"/>
            <a:pathLst>
              <a:path w="336" h="1008">
                <a:moveTo>
                  <a:pt x="336" y="0"/>
                </a:moveTo>
                <a:lnTo>
                  <a:pt x="0" y="108"/>
                </a:lnTo>
                <a:lnTo>
                  <a:pt x="0" y="1008"/>
                </a:lnTo>
                <a:lnTo>
                  <a:pt x="330" y="870"/>
                </a:lnTo>
                <a:lnTo>
                  <a:pt x="336" y="0"/>
                </a:lnTo>
                <a:close/>
              </a:path>
            </a:pathLst>
          </a:custGeom>
          <a:solidFill>
            <a:srgbClr val="CCCCFF">
              <a:alpha val="49019"/>
            </a:srgbClr>
          </a:solidFill>
          <a:ln w="9525">
            <a:solidFill>
              <a:schemeClr val="tx1"/>
            </a:solidFill>
            <a:round/>
            <a:headEnd/>
            <a:tailEnd/>
          </a:ln>
        </p:spPr>
        <p:txBody>
          <a:bodyPr/>
          <a:lstStyle/>
          <a:p>
            <a:endParaRPr lang="en-US"/>
          </a:p>
        </p:txBody>
      </p:sp>
      <p:sp>
        <p:nvSpPr>
          <p:cNvPr id="74771" name="Line 28">
            <a:extLst>
              <a:ext uri="{FF2B5EF4-FFF2-40B4-BE49-F238E27FC236}">
                <a16:creationId xmlns:a16="http://schemas.microsoft.com/office/drawing/2014/main" id="{86173E9C-9BB4-074C-A1EF-1D45EFC59794}"/>
              </a:ext>
            </a:extLst>
          </p:cNvPr>
          <p:cNvSpPr>
            <a:spLocks noChangeShapeType="1"/>
          </p:cNvSpPr>
          <p:nvPr/>
        </p:nvSpPr>
        <p:spPr bwMode="auto">
          <a:xfrm>
            <a:off x="4168775" y="3833813"/>
            <a:ext cx="914400" cy="419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Text Box 29">
            <a:extLst>
              <a:ext uri="{FF2B5EF4-FFF2-40B4-BE49-F238E27FC236}">
                <a16:creationId xmlns:a16="http://schemas.microsoft.com/office/drawing/2014/main" id="{2744C5CF-E9F0-CE40-B5D3-BF4A18A2940C}"/>
              </a:ext>
            </a:extLst>
          </p:cNvPr>
          <p:cNvSpPr txBox="1">
            <a:spLocks noChangeArrowheads="1"/>
          </p:cNvSpPr>
          <p:nvPr/>
        </p:nvSpPr>
        <p:spPr bwMode="auto">
          <a:xfrm>
            <a:off x="6518275" y="1954214"/>
            <a:ext cx="2641600" cy="2549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FF0000"/>
                </a:solidFill>
                <a:latin typeface="Courier New" panose="02070309020205020404" pitchFamily="49" charset="0"/>
                <a:sym typeface="Symbol" pitchFamily="2" charset="2"/>
              </a:rPr>
              <a:t></a:t>
            </a:r>
            <a:r>
              <a:rPr lang="en-US" altLang="en-US" sz="2000">
                <a:latin typeface="Courier New" panose="02070309020205020404" pitchFamily="49" charset="0"/>
                <a:sym typeface="Symbol" pitchFamily="2" charset="2"/>
              </a:rPr>
              <a:t>, </a:t>
            </a:r>
            <a:r>
              <a:rPr lang="en-US" altLang="en-US" sz="2000">
                <a:latin typeface="Courier New" panose="02070309020205020404" pitchFamily="49" charset="0"/>
              </a:rPr>
              <a:t>  </a:t>
            </a:r>
            <a:r>
              <a:rPr lang="en-US" altLang="en-US" sz="2000" b="1">
                <a:solidFill>
                  <a:schemeClr val="accent2"/>
                </a:solidFill>
                <a:latin typeface="Courier New" panose="02070309020205020404" pitchFamily="49" charset="0"/>
              </a:rPr>
              <a:t>1</a:t>
            </a:r>
            <a:r>
              <a:rPr lang="en-US" altLang="en-US" sz="2000">
                <a:latin typeface="Courier New" panose="02070309020205020404" pitchFamily="49" charset="0"/>
              </a:rPr>
              <a:t>,  -1,  </a:t>
            </a:r>
            <a:r>
              <a:rPr lang="en-US" altLang="en-US" sz="2000">
                <a:latin typeface="Courier New" panose="02070309020205020404" pitchFamily="49" charset="0"/>
                <a:sym typeface="Symbol" pitchFamily="2" charset="2"/>
              </a:rPr>
              <a:t></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0,   1,  -1,   0</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0,   1,  -1,   0</a:t>
            </a:r>
          </a:p>
          <a:p>
            <a:pPr eaLnBrk="1" hangingPunct="1"/>
            <a:endParaRPr lang="en-US" altLang="en-US" sz="2000">
              <a:latin typeface="Courier New" panose="02070309020205020404" pitchFamily="49" charset="0"/>
            </a:endParaRPr>
          </a:p>
          <a:p>
            <a:pPr eaLnBrk="1" hangingPunct="1"/>
            <a:r>
              <a:rPr lang="en-US" altLang="en-US" sz="2000">
                <a:latin typeface="Courier New" panose="02070309020205020404" pitchFamily="49" charset="0"/>
              </a:rPr>
              <a:t>    (0 1 1 0)</a:t>
            </a:r>
          </a:p>
          <a:p>
            <a:pPr eaLnBrk="1" hangingPunct="1"/>
            <a:endParaRPr lang="en-US" altLang="en-US" sz="2000">
              <a:latin typeface="Courier New" panose="02070309020205020404" pitchFamily="49" charset="0"/>
            </a:endParaRPr>
          </a:p>
        </p:txBody>
      </p:sp>
      <p:sp>
        <p:nvSpPr>
          <p:cNvPr id="32" name="Line 30">
            <a:extLst>
              <a:ext uri="{FF2B5EF4-FFF2-40B4-BE49-F238E27FC236}">
                <a16:creationId xmlns:a16="http://schemas.microsoft.com/office/drawing/2014/main" id="{8D322313-114D-F149-968F-BB6C43858231}"/>
              </a:ext>
            </a:extLst>
          </p:cNvPr>
          <p:cNvSpPr>
            <a:spLocks noChangeShapeType="1"/>
          </p:cNvSpPr>
          <p:nvPr/>
        </p:nvSpPr>
        <p:spPr bwMode="auto">
          <a:xfrm>
            <a:off x="7974013" y="3825875"/>
            <a:ext cx="1524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Text Box 31">
            <a:extLst>
              <a:ext uri="{FF2B5EF4-FFF2-40B4-BE49-F238E27FC236}">
                <a16:creationId xmlns:a16="http://schemas.microsoft.com/office/drawing/2014/main" id="{DBA50BDA-6061-A04D-A362-F139866701AA}"/>
              </a:ext>
            </a:extLst>
          </p:cNvPr>
          <p:cNvSpPr txBox="1">
            <a:spLocks noChangeArrowheads="1"/>
          </p:cNvSpPr>
          <p:nvPr/>
        </p:nvSpPr>
        <p:spPr bwMode="auto">
          <a:xfrm>
            <a:off x="4100513" y="5502275"/>
            <a:ext cx="3756156" cy="400110"/>
          </a:xfrm>
          <a:prstGeom prst="rect">
            <a:avLst/>
          </a:prstGeom>
          <a:noFill/>
          <a:ln w="9525">
            <a:noFill/>
            <a:miter lim="800000"/>
            <a:headEnd/>
            <a:tailEnd/>
          </a:ln>
        </p:spPr>
        <p:txBody>
          <a:bodyPr wrap="none">
            <a:spAutoFit/>
          </a:bodyPr>
          <a:lstStyle/>
          <a:p>
            <a:pPr>
              <a:defRPr/>
            </a:pPr>
            <a:r>
              <a:rPr lang="en-US" sz="2000" dirty="0">
                <a:latin typeface="+mn-lt"/>
              </a:rPr>
              <a:t>First three indices sum to zero. </a:t>
            </a:r>
          </a:p>
        </p:txBody>
      </p:sp>
      <p:sp>
        <p:nvSpPr>
          <p:cNvPr id="74775" name="Rectangle 34">
            <a:extLst>
              <a:ext uri="{FF2B5EF4-FFF2-40B4-BE49-F238E27FC236}">
                <a16:creationId xmlns:a16="http://schemas.microsoft.com/office/drawing/2014/main" id="{2374087D-45F1-E047-AAB9-CF3875D51E0B}"/>
              </a:ext>
            </a:extLst>
          </p:cNvPr>
          <p:cNvSpPr>
            <a:spLocks noGrp="1" noChangeArrowheads="1"/>
          </p:cNvSpPr>
          <p:nvPr>
            <p:ph type="title"/>
          </p:nvPr>
        </p:nvSpPr>
        <p:spPr/>
        <p:txBody>
          <a:bodyPr/>
          <a:lstStyle/>
          <a:p>
            <a:r>
              <a:rPr lang="en-US" altLang="en-US">
                <a:ea typeface="ＭＳ Ｐゴシック" panose="020B0600070205080204" pitchFamily="34" charset="-128"/>
              </a:rPr>
              <a:t>Bravais-Miller Indices</a:t>
            </a:r>
          </a:p>
        </p:txBody>
      </p:sp>
    </p:spTree>
    <p:extLst>
      <p:ext uri="{BB962C8B-B14F-4D97-AF65-F5344CB8AC3E}">
        <p14:creationId xmlns:p14="http://schemas.microsoft.com/office/powerpoint/2010/main" val="3866485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7678B92-B245-3848-84B1-E32848A72821}"/>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Crystals form the Core Device Material</a:t>
            </a:r>
          </a:p>
        </p:txBody>
      </p:sp>
      <p:sp>
        <p:nvSpPr>
          <p:cNvPr id="25603" name="Slide Number Placeholder 3">
            <a:extLst>
              <a:ext uri="{FF2B5EF4-FFF2-40B4-BE49-F238E27FC236}">
                <a16:creationId xmlns:a16="http://schemas.microsoft.com/office/drawing/2014/main" id="{3C7F343A-7071-8943-89C1-86144602F5E4}"/>
              </a:ext>
            </a:extLst>
          </p:cNvPr>
          <p:cNvSpPr>
            <a:spLocks noGrp="1"/>
          </p:cNvSpPr>
          <p:nvPr>
            <p:ph type="sldNum" sz="quarter" idx="4294967295"/>
          </p:nvPr>
        </p:nvSpPr>
        <p:spPr>
          <a:xfrm>
            <a:off x="7991475" y="6497638"/>
            <a:ext cx="533400" cy="24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ctr"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FE92BF65-8B53-7E46-ACEA-A6138BF7C869}" type="slidenum">
              <a:rPr lang="en-US" altLang="en-US" smtClean="0"/>
              <a:pPr/>
              <a:t>72</a:t>
            </a:fld>
            <a:endParaRPr lang="en-US" altLang="en-US" sz="1000">
              <a:latin typeface="Trebuchet MS" panose="020B0703020202090204" pitchFamily="34" charset="0"/>
            </a:endParaRPr>
          </a:p>
        </p:txBody>
      </p:sp>
      <p:pic>
        <p:nvPicPr>
          <p:cNvPr id="25605" name="Picture 4" descr="BW_FIG2">
            <a:extLst>
              <a:ext uri="{FF2B5EF4-FFF2-40B4-BE49-F238E27FC236}">
                <a16:creationId xmlns:a16="http://schemas.microsoft.com/office/drawing/2014/main" id="{85679D7A-7312-5642-948B-160966D2CD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01789"/>
            <a:ext cx="4038600"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9" name="Rectangle 18">
            <a:extLst>
              <a:ext uri="{FF2B5EF4-FFF2-40B4-BE49-F238E27FC236}">
                <a16:creationId xmlns:a16="http://schemas.microsoft.com/office/drawing/2014/main" id="{80C26966-8DA3-1B45-9BA2-2F507179C453}"/>
              </a:ext>
            </a:extLst>
          </p:cNvPr>
          <p:cNvSpPr>
            <a:spLocks noChangeArrowheads="1"/>
          </p:cNvSpPr>
          <p:nvPr/>
        </p:nvSpPr>
        <p:spPr bwMode="auto">
          <a:xfrm>
            <a:off x="1800225" y="1116013"/>
            <a:ext cx="3976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t>Cross section of a MOSFET</a:t>
            </a:r>
          </a:p>
        </p:txBody>
      </p:sp>
      <p:sp>
        <p:nvSpPr>
          <p:cNvPr id="25610" name="Rectangle 19">
            <a:extLst>
              <a:ext uri="{FF2B5EF4-FFF2-40B4-BE49-F238E27FC236}">
                <a16:creationId xmlns:a16="http://schemas.microsoft.com/office/drawing/2014/main" id="{B86B29A8-41C3-3847-82BD-A7C6E9E34CEC}"/>
              </a:ext>
            </a:extLst>
          </p:cNvPr>
          <p:cNvSpPr>
            <a:spLocks noChangeArrowheads="1"/>
          </p:cNvSpPr>
          <p:nvPr/>
        </p:nvSpPr>
        <p:spPr bwMode="auto">
          <a:xfrm>
            <a:off x="2328903" y="4375088"/>
            <a:ext cx="3025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dirty="0"/>
              <a:t>Device is a perfectly </a:t>
            </a:r>
          </a:p>
          <a:p>
            <a:pPr algn="ctr" eaLnBrk="1" hangingPunct="1"/>
            <a:r>
              <a:rPr lang="en-US" altLang="en-US" dirty="0"/>
              <a:t>arranged crystal</a:t>
            </a:r>
          </a:p>
        </p:txBody>
      </p:sp>
      <p:grpSp>
        <p:nvGrpSpPr>
          <p:cNvPr id="20" name="Group 88">
            <a:extLst>
              <a:ext uri="{FF2B5EF4-FFF2-40B4-BE49-F238E27FC236}">
                <a16:creationId xmlns:a16="http://schemas.microsoft.com/office/drawing/2014/main" id="{E2B72DE8-D6E4-F546-ADEE-D5E05776D59E}"/>
              </a:ext>
            </a:extLst>
          </p:cNvPr>
          <p:cNvGrpSpPr>
            <a:grpSpLocks/>
          </p:cNvGrpSpPr>
          <p:nvPr/>
        </p:nvGrpSpPr>
        <p:grpSpPr bwMode="auto">
          <a:xfrm>
            <a:off x="12470642" y="3548899"/>
            <a:ext cx="1653018" cy="1704221"/>
            <a:chOff x="1009482" y="717753"/>
            <a:chExt cx="2813640" cy="2901747"/>
          </a:xfrm>
        </p:grpSpPr>
        <p:sp>
          <p:nvSpPr>
            <p:cNvPr id="21" name="Rectangle 20">
              <a:extLst>
                <a:ext uri="{FF2B5EF4-FFF2-40B4-BE49-F238E27FC236}">
                  <a16:creationId xmlns:a16="http://schemas.microsoft.com/office/drawing/2014/main" id="{9B99DD03-415E-0641-BDBA-5CFE813A1B4A}"/>
                </a:ext>
              </a:extLst>
            </p:cNvPr>
            <p:cNvSpPr/>
            <p:nvPr/>
          </p:nvSpPr>
          <p:spPr>
            <a:xfrm>
              <a:off x="1371403" y="1447969"/>
              <a:ext cx="1981086" cy="1930923"/>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cxnSp>
          <p:nvCxnSpPr>
            <p:cNvPr id="22" name="Straight Connector 21">
              <a:extLst>
                <a:ext uri="{FF2B5EF4-FFF2-40B4-BE49-F238E27FC236}">
                  <a16:creationId xmlns:a16="http://schemas.microsoft.com/office/drawing/2014/main" id="{DA158267-1D40-9341-92B5-209A5FB1EA5A}"/>
                </a:ext>
              </a:extLst>
            </p:cNvPr>
            <p:cNvCxnSpPr/>
            <p:nvPr/>
          </p:nvCxnSpPr>
          <p:spPr>
            <a:xfrm rot="10800000" flipH="1">
              <a:off x="1371600" y="2425700"/>
              <a:ext cx="1993900" cy="1588"/>
            </a:xfrm>
            <a:prstGeom prst="line">
              <a:avLst/>
            </a:prstGeom>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9C89CF2-A0A7-1F43-9B02-2D5DAB2F5CA0}"/>
                </a:ext>
              </a:extLst>
            </p:cNvPr>
            <p:cNvCxnSpPr/>
            <p:nvPr/>
          </p:nvCxnSpPr>
          <p:spPr>
            <a:xfrm rot="16200000" flipH="1">
              <a:off x="1377950" y="2425700"/>
              <a:ext cx="1981200" cy="1588"/>
            </a:xfrm>
            <a:prstGeom prst="line">
              <a:avLst/>
            </a:prstGeom>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C5FC1CE4-EC44-104B-9D04-401C2A827661}"/>
                </a:ext>
              </a:extLst>
            </p:cNvPr>
            <p:cNvSpPr/>
            <p:nvPr/>
          </p:nvSpPr>
          <p:spPr>
            <a:xfrm>
              <a:off x="1282700" y="12700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5" name="Oval 24">
              <a:extLst>
                <a:ext uri="{FF2B5EF4-FFF2-40B4-BE49-F238E27FC236}">
                  <a16:creationId xmlns:a16="http://schemas.microsoft.com/office/drawing/2014/main" id="{63C454DF-3C82-5A4A-97E1-39961EC0D447}"/>
                </a:ext>
              </a:extLst>
            </p:cNvPr>
            <p:cNvSpPr/>
            <p:nvPr/>
          </p:nvSpPr>
          <p:spPr>
            <a:xfrm>
              <a:off x="2260600" y="21209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6" name="Oval 25">
              <a:extLst>
                <a:ext uri="{FF2B5EF4-FFF2-40B4-BE49-F238E27FC236}">
                  <a16:creationId xmlns:a16="http://schemas.microsoft.com/office/drawing/2014/main" id="{78697896-521B-4649-BCA0-7D77022585DE}"/>
                </a:ext>
              </a:extLst>
            </p:cNvPr>
            <p:cNvSpPr/>
            <p:nvPr/>
          </p:nvSpPr>
          <p:spPr>
            <a:xfrm>
              <a:off x="2247900" y="12192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7" name="Oval 26">
              <a:extLst>
                <a:ext uri="{FF2B5EF4-FFF2-40B4-BE49-F238E27FC236}">
                  <a16:creationId xmlns:a16="http://schemas.microsoft.com/office/drawing/2014/main" id="{5205D833-61ED-5D46-81A2-A5EA24368A26}"/>
                </a:ext>
              </a:extLst>
            </p:cNvPr>
            <p:cNvSpPr/>
            <p:nvPr/>
          </p:nvSpPr>
          <p:spPr>
            <a:xfrm>
              <a:off x="3251200" y="12065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8" name="Oval 27">
              <a:extLst>
                <a:ext uri="{FF2B5EF4-FFF2-40B4-BE49-F238E27FC236}">
                  <a16:creationId xmlns:a16="http://schemas.microsoft.com/office/drawing/2014/main" id="{638C9D44-185C-2841-9FF1-00E2C32FFDFB}"/>
                </a:ext>
              </a:extLst>
            </p:cNvPr>
            <p:cNvSpPr/>
            <p:nvPr/>
          </p:nvSpPr>
          <p:spPr>
            <a:xfrm>
              <a:off x="3263900" y="21590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29" name="Oval 28">
              <a:extLst>
                <a:ext uri="{FF2B5EF4-FFF2-40B4-BE49-F238E27FC236}">
                  <a16:creationId xmlns:a16="http://schemas.microsoft.com/office/drawing/2014/main" id="{2DA83101-5151-054D-BDDA-E10F135D63C5}"/>
                </a:ext>
              </a:extLst>
            </p:cNvPr>
            <p:cNvSpPr/>
            <p:nvPr/>
          </p:nvSpPr>
          <p:spPr>
            <a:xfrm>
              <a:off x="3276600" y="31369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0" name="Oval 29">
              <a:extLst>
                <a:ext uri="{FF2B5EF4-FFF2-40B4-BE49-F238E27FC236}">
                  <a16:creationId xmlns:a16="http://schemas.microsoft.com/office/drawing/2014/main" id="{899AFEC5-EF17-B040-BEB2-8F9CAAC15BBE}"/>
                </a:ext>
              </a:extLst>
            </p:cNvPr>
            <p:cNvSpPr/>
            <p:nvPr/>
          </p:nvSpPr>
          <p:spPr>
            <a:xfrm>
              <a:off x="1282700" y="30734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1" name="Oval 30">
              <a:extLst>
                <a:ext uri="{FF2B5EF4-FFF2-40B4-BE49-F238E27FC236}">
                  <a16:creationId xmlns:a16="http://schemas.microsoft.com/office/drawing/2014/main" id="{6931B360-D8C7-504D-83D9-7C724AF02DBB}"/>
                </a:ext>
              </a:extLst>
            </p:cNvPr>
            <p:cNvSpPr/>
            <p:nvPr/>
          </p:nvSpPr>
          <p:spPr>
            <a:xfrm>
              <a:off x="1295400" y="21844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2" name="Oval 31">
              <a:extLst>
                <a:ext uri="{FF2B5EF4-FFF2-40B4-BE49-F238E27FC236}">
                  <a16:creationId xmlns:a16="http://schemas.microsoft.com/office/drawing/2014/main" id="{038F709E-FDFF-A848-8C6D-B8715656A4A3}"/>
                </a:ext>
              </a:extLst>
            </p:cNvPr>
            <p:cNvSpPr/>
            <p:nvPr/>
          </p:nvSpPr>
          <p:spPr>
            <a:xfrm>
              <a:off x="2260600" y="3111500"/>
              <a:ext cx="177800" cy="482600"/>
            </a:xfrm>
            <a:prstGeom prst="ellipse">
              <a:avLst/>
            </a:prstGeom>
            <a:solidFill>
              <a:srgbClr val="00B05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sz="2000"/>
            </a:p>
          </p:txBody>
        </p:sp>
        <p:sp>
          <p:nvSpPr>
            <p:cNvPr id="33" name="TextBox 32">
              <a:extLst>
                <a:ext uri="{FF2B5EF4-FFF2-40B4-BE49-F238E27FC236}">
                  <a16:creationId xmlns:a16="http://schemas.microsoft.com/office/drawing/2014/main" id="{EF231A5F-0E76-4146-9A0A-6C556B40F8E0}"/>
                </a:ext>
              </a:extLst>
            </p:cNvPr>
            <p:cNvSpPr txBox="1"/>
            <p:nvPr/>
          </p:nvSpPr>
          <p:spPr>
            <a:xfrm>
              <a:off x="1009482" y="717753"/>
              <a:ext cx="2813640" cy="681260"/>
            </a:xfrm>
            <a:prstGeom prst="rect">
              <a:avLst/>
            </a:prstGeom>
            <a:noFill/>
          </p:spPr>
          <p:txBody>
            <a:bodyPr wrap="none">
              <a:spAutoFit/>
            </a:bodyPr>
            <a:lstStyle/>
            <a:p>
              <a:pPr algn="ctr" eaLnBrk="0" hangingPunct="0">
                <a:defRPr/>
              </a:pPr>
              <a:r>
                <a:rPr lang="en-US" sz="2000" dirty="0">
                  <a:solidFill>
                    <a:srgbClr val="FF0000"/>
                  </a:solidFill>
                  <a:latin typeface="+mn-lt"/>
                </a:rPr>
                <a:t>solid crystals</a:t>
              </a:r>
            </a:p>
          </p:txBody>
        </p:sp>
      </p:grpSp>
      <p:sp>
        <p:nvSpPr>
          <p:cNvPr id="34" name="Rectangle 133">
            <a:extLst>
              <a:ext uri="{FF2B5EF4-FFF2-40B4-BE49-F238E27FC236}">
                <a16:creationId xmlns:a16="http://schemas.microsoft.com/office/drawing/2014/main" id="{BD7C7DBF-789D-6948-A84E-8AD1CD256159}"/>
              </a:ext>
            </a:extLst>
          </p:cNvPr>
          <p:cNvSpPr>
            <a:spLocks noChangeArrowheads="1"/>
          </p:cNvSpPr>
          <p:nvPr/>
        </p:nvSpPr>
        <p:spPr bwMode="auto">
          <a:xfrm>
            <a:off x="12309319" y="5245996"/>
            <a:ext cx="18822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600" dirty="0">
                <a:solidFill>
                  <a:srgbClr val="FF0000"/>
                </a:solidFill>
              </a:rPr>
              <a:t>specific position</a:t>
            </a:r>
          </a:p>
          <a:p>
            <a:pPr algn="ctr" eaLnBrk="1" hangingPunct="1"/>
            <a:r>
              <a:rPr lang="en-US" altLang="en-US" sz="1600" dirty="0">
                <a:solidFill>
                  <a:srgbClr val="FF0000"/>
                </a:solidFill>
              </a:rPr>
              <a:t>specific orientation</a:t>
            </a:r>
          </a:p>
        </p:txBody>
      </p:sp>
      <p:grpSp>
        <p:nvGrpSpPr>
          <p:cNvPr id="35" name="Group 9">
            <a:extLst>
              <a:ext uri="{FF2B5EF4-FFF2-40B4-BE49-F238E27FC236}">
                <a16:creationId xmlns:a16="http://schemas.microsoft.com/office/drawing/2014/main" id="{85FCCF31-D830-3E44-AE7C-E24CAE13AD66}"/>
              </a:ext>
            </a:extLst>
          </p:cNvPr>
          <p:cNvGrpSpPr>
            <a:grpSpLocks/>
          </p:cNvGrpSpPr>
          <p:nvPr/>
        </p:nvGrpSpPr>
        <p:grpSpPr bwMode="auto">
          <a:xfrm>
            <a:off x="4657726" y="3754439"/>
            <a:ext cx="4049713" cy="1425575"/>
            <a:chOff x="1968" y="2784"/>
            <a:chExt cx="2551" cy="898"/>
          </a:xfrm>
        </p:grpSpPr>
        <p:pic>
          <p:nvPicPr>
            <p:cNvPr id="36" name="Picture 10">
              <a:extLst>
                <a:ext uri="{FF2B5EF4-FFF2-40B4-BE49-F238E27FC236}">
                  <a16:creationId xmlns:a16="http://schemas.microsoft.com/office/drawing/2014/main" id="{59EC5F25-73F9-DA4A-8D14-C535AD3266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2" y="2784"/>
              <a:ext cx="912" cy="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 Box 11">
              <a:extLst>
                <a:ext uri="{FF2B5EF4-FFF2-40B4-BE49-F238E27FC236}">
                  <a16:creationId xmlns:a16="http://schemas.microsoft.com/office/drawing/2014/main" id="{C7E997A3-11E8-5B4A-8392-869DC45ED2F2}"/>
                </a:ext>
              </a:extLst>
            </p:cNvPr>
            <p:cNvSpPr txBox="1">
              <a:spLocks noChangeArrowheads="1"/>
            </p:cNvSpPr>
            <p:nvPr/>
          </p:nvSpPr>
          <p:spPr bwMode="auto">
            <a:xfrm>
              <a:off x="3647" y="2797"/>
              <a:ext cx="872" cy="252"/>
            </a:xfrm>
            <a:prstGeom prst="rect">
              <a:avLst/>
            </a:prstGeom>
            <a:noFill/>
            <a:ln w="9525">
              <a:noFill/>
              <a:miter lim="800000"/>
              <a:headEnd/>
              <a:tailEnd/>
            </a:ln>
            <a:effectLst/>
          </p:spPr>
          <p:txBody>
            <a:bodyPr wrap="none">
              <a:spAutoFit/>
            </a:bodyPr>
            <a:lstStyle/>
            <a:p>
              <a:pPr>
                <a:defRPr/>
              </a:pPr>
              <a:r>
                <a:rPr lang="en-US" sz="2000" dirty="0">
                  <a:latin typeface="+mn-lt"/>
                </a:rPr>
                <a:t>Crystalline</a:t>
              </a:r>
            </a:p>
          </p:txBody>
        </p:sp>
        <p:sp>
          <p:nvSpPr>
            <p:cNvPr id="38" name="Line 12">
              <a:extLst>
                <a:ext uri="{FF2B5EF4-FFF2-40B4-BE49-F238E27FC236}">
                  <a16:creationId xmlns:a16="http://schemas.microsoft.com/office/drawing/2014/main" id="{F8B06168-52E9-FB45-BCF6-2239A57C5946}"/>
                </a:ext>
              </a:extLst>
            </p:cNvPr>
            <p:cNvSpPr>
              <a:spLocks noChangeShapeType="1"/>
            </p:cNvSpPr>
            <p:nvPr/>
          </p:nvSpPr>
          <p:spPr bwMode="auto">
            <a:xfrm>
              <a:off x="1968" y="3024"/>
              <a:ext cx="768" cy="288"/>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39" name="Group 5">
            <a:extLst>
              <a:ext uri="{FF2B5EF4-FFF2-40B4-BE49-F238E27FC236}">
                <a16:creationId xmlns:a16="http://schemas.microsoft.com/office/drawing/2014/main" id="{35407B54-46B4-5F4F-8E49-59FC19887382}"/>
              </a:ext>
            </a:extLst>
          </p:cNvPr>
          <p:cNvGrpSpPr>
            <a:grpSpLocks/>
          </p:cNvGrpSpPr>
          <p:nvPr/>
        </p:nvGrpSpPr>
        <p:grpSpPr bwMode="auto">
          <a:xfrm>
            <a:off x="4724401" y="846138"/>
            <a:ext cx="4213225" cy="1403350"/>
            <a:chOff x="2016" y="556"/>
            <a:chExt cx="2654" cy="884"/>
          </a:xfrm>
        </p:grpSpPr>
        <p:pic>
          <p:nvPicPr>
            <p:cNvPr id="40" name="Picture 6">
              <a:extLst>
                <a:ext uri="{FF2B5EF4-FFF2-40B4-BE49-F238E27FC236}">
                  <a16:creationId xmlns:a16="http://schemas.microsoft.com/office/drawing/2014/main" id="{CDEE386D-70B4-DE40-A37D-C59E81B097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 y="556"/>
              <a:ext cx="912" cy="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 Box 7">
              <a:extLst>
                <a:ext uri="{FF2B5EF4-FFF2-40B4-BE49-F238E27FC236}">
                  <a16:creationId xmlns:a16="http://schemas.microsoft.com/office/drawing/2014/main" id="{EA258A53-8251-A049-9674-4C9ECFC5BC68}"/>
                </a:ext>
              </a:extLst>
            </p:cNvPr>
            <p:cNvSpPr txBox="1">
              <a:spLocks noChangeArrowheads="1"/>
            </p:cNvSpPr>
            <p:nvPr/>
          </p:nvSpPr>
          <p:spPr bwMode="auto">
            <a:xfrm>
              <a:off x="3477" y="586"/>
              <a:ext cx="1193" cy="446"/>
            </a:xfrm>
            <a:prstGeom prst="rect">
              <a:avLst/>
            </a:prstGeom>
            <a:noFill/>
            <a:ln w="9525">
              <a:noFill/>
              <a:miter lim="800000"/>
              <a:headEnd/>
              <a:tailEnd/>
            </a:ln>
            <a:effectLst/>
          </p:spPr>
          <p:txBody>
            <a:bodyPr>
              <a:spAutoFit/>
            </a:bodyPr>
            <a:lstStyle/>
            <a:p>
              <a:pPr algn="ctr">
                <a:defRPr/>
              </a:pPr>
              <a:r>
                <a:rPr lang="en-US" sz="2000" dirty="0">
                  <a:latin typeface="+mn-lt"/>
                </a:rPr>
                <a:t>Poly-Crystalline</a:t>
              </a:r>
            </a:p>
          </p:txBody>
        </p:sp>
        <p:sp>
          <p:nvSpPr>
            <p:cNvPr id="42" name="Line 8">
              <a:extLst>
                <a:ext uri="{FF2B5EF4-FFF2-40B4-BE49-F238E27FC236}">
                  <a16:creationId xmlns:a16="http://schemas.microsoft.com/office/drawing/2014/main" id="{480E90CE-9C0D-B54E-8813-FFE11BB621DB}"/>
                </a:ext>
              </a:extLst>
            </p:cNvPr>
            <p:cNvSpPr>
              <a:spLocks noChangeShapeType="1"/>
            </p:cNvSpPr>
            <p:nvPr/>
          </p:nvSpPr>
          <p:spPr bwMode="auto">
            <a:xfrm flipV="1">
              <a:off x="2016" y="1008"/>
              <a:ext cx="720" cy="336"/>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44" name="Group 13">
            <a:extLst>
              <a:ext uri="{FF2B5EF4-FFF2-40B4-BE49-F238E27FC236}">
                <a16:creationId xmlns:a16="http://schemas.microsoft.com/office/drawing/2014/main" id="{01BD95DD-BD6D-EE40-A691-87F23E7E0EBF}"/>
              </a:ext>
            </a:extLst>
          </p:cNvPr>
          <p:cNvGrpSpPr>
            <a:grpSpLocks/>
          </p:cNvGrpSpPr>
          <p:nvPr/>
        </p:nvGrpSpPr>
        <p:grpSpPr bwMode="auto">
          <a:xfrm>
            <a:off x="5638800" y="2200275"/>
            <a:ext cx="3067050" cy="1558924"/>
            <a:chOff x="2592" y="1607"/>
            <a:chExt cx="1932" cy="982"/>
          </a:xfrm>
        </p:grpSpPr>
        <p:pic>
          <p:nvPicPr>
            <p:cNvPr id="45" name="Picture 14">
              <a:extLst>
                <a:ext uri="{FF2B5EF4-FFF2-40B4-BE49-F238E27FC236}">
                  <a16:creationId xmlns:a16="http://schemas.microsoft.com/office/drawing/2014/main" id="{68E3FFE8-3058-E64F-B6CD-1A26368856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8" y="1632"/>
              <a:ext cx="1056" cy="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ext Box 15">
              <a:extLst>
                <a:ext uri="{FF2B5EF4-FFF2-40B4-BE49-F238E27FC236}">
                  <a16:creationId xmlns:a16="http://schemas.microsoft.com/office/drawing/2014/main" id="{47E59E5A-1DC8-D049-8374-27EFFDED670C}"/>
                </a:ext>
              </a:extLst>
            </p:cNvPr>
            <p:cNvSpPr txBox="1">
              <a:spLocks noChangeArrowheads="1"/>
            </p:cNvSpPr>
            <p:nvPr/>
          </p:nvSpPr>
          <p:spPr bwMode="auto">
            <a:xfrm>
              <a:off x="3582" y="1607"/>
              <a:ext cx="942" cy="446"/>
            </a:xfrm>
            <a:prstGeom prst="rect">
              <a:avLst/>
            </a:prstGeom>
            <a:noFill/>
            <a:ln w="9525">
              <a:noFill/>
              <a:miter lim="800000"/>
              <a:headEnd/>
              <a:tailEnd/>
            </a:ln>
            <a:effectLst/>
          </p:spPr>
          <p:txBody>
            <a:bodyPr wrap="none">
              <a:spAutoFit/>
            </a:bodyPr>
            <a:lstStyle/>
            <a:p>
              <a:pPr algn="ctr">
                <a:defRPr/>
              </a:pPr>
              <a:r>
                <a:rPr lang="en-US" sz="2000" dirty="0">
                  <a:latin typeface="+mn-lt"/>
                </a:rPr>
                <a:t>Amorphous</a:t>
              </a:r>
            </a:p>
            <a:p>
              <a:pPr algn="ctr">
                <a:defRPr/>
              </a:pPr>
              <a:r>
                <a:rPr lang="en-US" sz="2000" dirty="0">
                  <a:latin typeface="+mn-lt"/>
                </a:rPr>
                <a:t>Oxides</a:t>
              </a:r>
            </a:p>
          </p:txBody>
        </p:sp>
        <p:sp>
          <p:nvSpPr>
            <p:cNvPr id="47" name="Line 16">
              <a:extLst>
                <a:ext uri="{FF2B5EF4-FFF2-40B4-BE49-F238E27FC236}">
                  <a16:creationId xmlns:a16="http://schemas.microsoft.com/office/drawing/2014/main" id="{8AA1D54D-BD08-B648-8AD1-3E0E44D75CA8}"/>
                </a:ext>
              </a:extLst>
            </p:cNvPr>
            <p:cNvSpPr>
              <a:spLocks noChangeShapeType="1"/>
            </p:cNvSpPr>
            <p:nvPr/>
          </p:nvSpPr>
          <p:spPr bwMode="auto">
            <a:xfrm>
              <a:off x="2592" y="2160"/>
              <a:ext cx="144" cy="0"/>
            </a:xfrm>
            <a:prstGeom prst="line">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sp>
        <p:nvSpPr>
          <p:cNvPr id="43" name="Text Box 11">
            <a:extLst>
              <a:ext uri="{FF2B5EF4-FFF2-40B4-BE49-F238E27FC236}">
                <a16:creationId xmlns:a16="http://schemas.microsoft.com/office/drawing/2014/main" id="{FEABB59C-E9B2-2F4C-AE06-62CD44E5DDE0}"/>
              </a:ext>
            </a:extLst>
          </p:cNvPr>
          <p:cNvSpPr txBox="1">
            <a:spLocks noChangeArrowheads="1"/>
          </p:cNvSpPr>
          <p:nvPr/>
        </p:nvSpPr>
        <p:spPr bwMode="auto">
          <a:xfrm>
            <a:off x="8270519" y="4135438"/>
            <a:ext cx="2395676" cy="707886"/>
          </a:xfrm>
          <a:prstGeom prst="rect">
            <a:avLst/>
          </a:prstGeom>
          <a:noFill/>
          <a:ln w="9525">
            <a:noFill/>
            <a:miter lim="800000"/>
            <a:headEnd/>
            <a:tailEnd/>
          </a:ln>
          <a:effectLst/>
        </p:spPr>
        <p:txBody>
          <a:bodyPr wrap="square">
            <a:spAutoFit/>
          </a:bodyPr>
          <a:lstStyle/>
          <a:p>
            <a:pPr algn="ctr">
              <a:defRPr/>
            </a:pPr>
            <a:r>
              <a:rPr lang="en-US" sz="2000" dirty="0">
                <a:latin typeface="+mn-lt"/>
              </a:rPr>
              <a:t>Highly conductive</a:t>
            </a:r>
          </a:p>
          <a:p>
            <a:pPr algn="ctr">
              <a:defRPr/>
            </a:pPr>
            <a:r>
              <a:rPr lang="en-US" sz="2000" dirty="0">
                <a:latin typeface="+mn-lt"/>
              </a:rPr>
              <a:t>Electron transport</a:t>
            </a:r>
          </a:p>
        </p:txBody>
      </p:sp>
      <p:sp>
        <p:nvSpPr>
          <p:cNvPr id="48" name="Text Box 11">
            <a:extLst>
              <a:ext uri="{FF2B5EF4-FFF2-40B4-BE49-F238E27FC236}">
                <a16:creationId xmlns:a16="http://schemas.microsoft.com/office/drawing/2014/main" id="{1BF6CF49-50AC-3743-830D-202C339FCBB2}"/>
              </a:ext>
            </a:extLst>
          </p:cNvPr>
          <p:cNvSpPr txBox="1">
            <a:spLocks noChangeArrowheads="1"/>
          </p:cNvSpPr>
          <p:nvPr/>
        </p:nvSpPr>
        <p:spPr bwMode="auto">
          <a:xfrm>
            <a:off x="8271571" y="1278321"/>
            <a:ext cx="2393572" cy="1015663"/>
          </a:xfrm>
          <a:prstGeom prst="rect">
            <a:avLst/>
          </a:prstGeom>
          <a:noFill/>
          <a:ln w="9525">
            <a:noFill/>
            <a:miter lim="800000"/>
            <a:headEnd/>
            <a:tailEnd/>
          </a:ln>
          <a:effectLst/>
        </p:spPr>
        <p:txBody>
          <a:bodyPr wrap="square">
            <a:spAutoFit/>
          </a:bodyPr>
          <a:lstStyle/>
          <a:p>
            <a:pPr algn="ctr">
              <a:defRPr/>
            </a:pPr>
            <a:r>
              <a:rPr lang="en-US" sz="2000" dirty="0">
                <a:latin typeface="+mn-lt"/>
              </a:rPr>
              <a:t>Conductive</a:t>
            </a:r>
          </a:p>
          <a:p>
            <a:pPr algn="ctr">
              <a:defRPr/>
            </a:pPr>
            <a:r>
              <a:rPr lang="en-US" sz="2000" dirty="0">
                <a:latin typeface="+mn-lt"/>
              </a:rPr>
              <a:t>Electron transport</a:t>
            </a:r>
          </a:p>
          <a:p>
            <a:pPr algn="ctr">
              <a:defRPr/>
            </a:pPr>
            <a:r>
              <a:rPr lang="en-US" sz="2000" dirty="0">
                <a:latin typeface="+mn-lt"/>
              </a:rPr>
              <a:t>Hold charge</a:t>
            </a:r>
          </a:p>
        </p:txBody>
      </p:sp>
      <p:sp>
        <p:nvSpPr>
          <p:cNvPr id="49" name="Text Box 11">
            <a:extLst>
              <a:ext uri="{FF2B5EF4-FFF2-40B4-BE49-F238E27FC236}">
                <a16:creationId xmlns:a16="http://schemas.microsoft.com/office/drawing/2014/main" id="{E57AC481-91FF-FA49-8F9E-4B05743E586C}"/>
              </a:ext>
            </a:extLst>
          </p:cNvPr>
          <p:cNvSpPr txBox="1">
            <a:spLocks noChangeArrowheads="1"/>
          </p:cNvSpPr>
          <p:nvPr/>
        </p:nvSpPr>
        <p:spPr bwMode="auto">
          <a:xfrm>
            <a:off x="8270519" y="2700837"/>
            <a:ext cx="2395676" cy="707886"/>
          </a:xfrm>
          <a:prstGeom prst="rect">
            <a:avLst/>
          </a:prstGeom>
          <a:noFill/>
          <a:ln w="9525">
            <a:noFill/>
            <a:miter lim="800000"/>
            <a:headEnd/>
            <a:tailEnd/>
          </a:ln>
          <a:effectLst/>
        </p:spPr>
        <p:txBody>
          <a:bodyPr wrap="square">
            <a:spAutoFit/>
          </a:bodyPr>
          <a:lstStyle/>
          <a:p>
            <a:pPr algn="ctr">
              <a:defRPr/>
            </a:pPr>
            <a:r>
              <a:rPr lang="en-US" sz="2000" dirty="0">
                <a:latin typeface="+mn-lt"/>
              </a:rPr>
              <a:t>Non-Conductive</a:t>
            </a:r>
          </a:p>
          <a:p>
            <a:pPr algn="ctr">
              <a:defRPr/>
            </a:pPr>
            <a:r>
              <a:rPr lang="en-US" sz="2000" dirty="0">
                <a:latin typeface="+mn-lt"/>
              </a:rPr>
              <a:t>“NO” transport</a:t>
            </a:r>
          </a:p>
        </p:txBody>
      </p:sp>
      <p:sp>
        <p:nvSpPr>
          <p:cNvPr id="4" name="Rectangle 3">
            <a:extLst>
              <a:ext uri="{FF2B5EF4-FFF2-40B4-BE49-F238E27FC236}">
                <a16:creationId xmlns:a16="http://schemas.microsoft.com/office/drawing/2014/main" id="{68770790-7A85-3D48-B628-21B7927442B4}"/>
              </a:ext>
            </a:extLst>
          </p:cNvPr>
          <p:cNvSpPr/>
          <p:nvPr/>
        </p:nvSpPr>
        <p:spPr>
          <a:xfrm>
            <a:off x="3407995" y="2789238"/>
            <a:ext cx="2419171" cy="385762"/>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Dielectric</a:t>
            </a:r>
          </a:p>
        </p:txBody>
      </p:sp>
      <p:sp>
        <p:nvSpPr>
          <p:cNvPr id="50" name="Rectangle 49">
            <a:extLst>
              <a:ext uri="{FF2B5EF4-FFF2-40B4-BE49-F238E27FC236}">
                <a16:creationId xmlns:a16="http://schemas.microsoft.com/office/drawing/2014/main" id="{9657CB1A-D8A7-DF4E-92C0-D2CF7E74C1A7}"/>
              </a:ext>
            </a:extLst>
          </p:cNvPr>
          <p:cNvSpPr/>
          <p:nvPr/>
        </p:nvSpPr>
        <p:spPr>
          <a:xfrm>
            <a:off x="3407993" y="3165545"/>
            <a:ext cx="2423160" cy="118872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Semiconductor</a:t>
            </a:r>
          </a:p>
        </p:txBody>
      </p:sp>
      <p:sp>
        <p:nvSpPr>
          <p:cNvPr id="51" name="Rectangle 50">
            <a:extLst>
              <a:ext uri="{FF2B5EF4-FFF2-40B4-BE49-F238E27FC236}">
                <a16:creationId xmlns:a16="http://schemas.microsoft.com/office/drawing/2014/main" id="{4BD03D0B-DAE9-5A4F-81B1-D68C6B035911}"/>
              </a:ext>
            </a:extLst>
          </p:cNvPr>
          <p:cNvSpPr/>
          <p:nvPr/>
        </p:nvSpPr>
        <p:spPr>
          <a:xfrm>
            <a:off x="3407995" y="1716088"/>
            <a:ext cx="2419171" cy="1073149"/>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Conductor</a:t>
            </a:r>
          </a:p>
          <a:p>
            <a:pPr algn="ctr"/>
            <a:r>
              <a:rPr lang="en-US" dirty="0"/>
              <a:t>Poly-Si / metal</a:t>
            </a:r>
          </a:p>
        </p:txBody>
      </p:sp>
      <p:sp>
        <p:nvSpPr>
          <p:cNvPr id="53" name="Rectangle 52">
            <a:extLst>
              <a:ext uri="{FF2B5EF4-FFF2-40B4-BE49-F238E27FC236}">
                <a16:creationId xmlns:a16="http://schemas.microsoft.com/office/drawing/2014/main" id="{9B75D41A-72FC-0E40-A677-56B149200130}"/>
              </a:ext>
            </a:extLst>
          </p:cNvPr>
          <p:cNvSpPr/>
          <p:nvPr/>
        </p:nvSpPr>
        <p:spPr>
          <a:xfrm rot="16200000">
            <a:off x="2457253" y="2233337"/>
            <a:ext cx="1458726" cy="424586"/>
          </a:xfrm>
          <a:prstGeom prst="rect">
            <a:avLst/>
          </a:prstGeom>
          <a:gradFill flip="none" rotWithShape="1">
            <a:gsLst>
              <a:gs pos="0">
                <a:schemeClr val="accent4">
                  <a:lumMod val="67000"/>
                </a:schemeClr>
              </a:gs>
              <a:gs pos="8000">
                <a:schemeClr val="accent4">
                  <a:lumMod val="97000"/>
                  <a:lumOff val="3000"/>
                </a:schemeClr>
              </a:gs>
              <a:gs pos="100000">
                <a:schemeClr val="bg2">
                  <a:lumMod val="20000"/>
                  <a:lumOff val="80000"/>
                </a:schemeClr>
              </a:gs>
            </a:gsLst>
            <a:lin ang="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Gate</a:t>
            </a:r>
          </a:p>
        </p:txBody>
      </p:sp>
      <p:sp>
        <p:nvSpPr>
          <p:cNvPr id="54" name="Rectangle 53">
            <a:extLst>
              <a:ext uri="{FF2B5EF4-FFF2-40B4-BE49-F238E27FC236}">
                <a16:creationId xmlns:a16="http://schemas.microsoft.com/office/drawing/2014/main" id="{98FF3A37-0310-434D-82F6-C8C6916B9382}"/>
              </a:ext>
            </a:extLst>
          </p:cNvPr>
          <p:cNvSpPr/>
          <p:nvPr/>
        </p:nvSpPr>
        <p:spPr>
          <a:xfrm rot="16200000">
            <a:off x="2601341" y="3551033"/>
            <a:ext cx="1188720" cy="424585"/>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Device</a:t>
            </a:r>
          </a:p>
        </p:txBody>
      </p:sp>
      <p:sp>
        <p:nvSpPr>
          <p:cNvPr id="56" name="Rectangle 55">
            <a:extLst>
              <a:ext uri="{FF2B5EF4-FFF2-40B4-BE49-F238E27FC236}">
                <a16:creationId xmlns:a16="http://schemas.microsoft.com/office/drawing/2014/main" id="{FD7B40B8-453C-8445-824B-4772273EE77E}"/>
              </a:ext>
            </a:extLst>
          </p:cNvPr>
          <p:cNvSpPr/>
          <p:nvPr/>
        </p:nvSpPr>
        <p:spPr>
          <a:xfrm>
            <a:off x="1522195" y="6352719"/>
            <a:ext cx="9144000" cy="49432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Text Box 4">
            <a:extLst>
              <a:ext uri="{FF2B5EF4-FFF2-40B4-BE49-F238E27FC236}">
                <a16:creationId xmlns:a16="http://schemas.microsoft.com/office/drawing/2014/main" id="{21E8763E-E1DC-A547-8A1A-71CAC55489D2}"/>
              </a:ext>
            </a:extLst>
          </p:cNvPr>
          <p:cNvSpPr txBox="1">
            <a:spLocks noChangeArrowheads="1"/>
          </p:cNvSpPr>
          <p:nvPr/>
        </p:nvSpPr>
        <p:spPr bwMode="auto">
          <a:xfrm>
            <a:off x="1524001" y="5482127"/>
            <a:ext cx="9141143" cy="1015663"/>
          </a:xfrm>
          <a:prstGeom prst="rect">
            <a:avLst/>
          </a:prstGeom>
          <a:solidFill>
            <a:schemeClr val="accent2">
              <a:lumMod val="60000"/>
              <a:lumOff val="40000"/>
            </a:schemeClr>
          </a:solidFill>
          <a:ln w="9525">
            <a:noFill/>
            <a:miter lim="800000"/>
            <a:headEnd/>
            <a:tailEnd/>
          </a:ln>
          <a:effectLst/>
          <a:scene3d>
            <a:camera prst="orthographicFront"/>
            <a:lightRig rig="sunset" dir="t">
              <a:rot lat="0" lon="0" rev="1800000"/>
            </a:lightRig>
          </a:scene3d>
          <a:sp3d extrusionH="120650" contourW="12700" prstMaterial="softEdge">
            <a:bevelT prst="relaxedInset"/>
            <a:bevelB prst="relaxedInset"/>
            <a:extrusionClr>
              <a:schemeClr val="accent2">
                <a:lumMod val="60000"/>
                <a:lumOff val="40000"/>
              </a:schemeClr>
            </a:extrusionClr>
            <a:contourClr>
              <a:schemeClr val="accent2">
                <a:lumMod val="75000"/>
              </a:schemeClr>
            </a:contourClr>
          </a:sp3d>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eaLnBrk="1" hangingPunct="1">
              <a:buFont typeface="Arial" panose="020B0604020202020204" pitchFamily="34" charset="0"/>
              <a:buChar char="•"/>
            </a:pPr>
            <a:r>
              <a:rPr lang="en-US" altLang="en-US" sz="2000" dirty="0">
                <a:latin typeface="Comic Sans MS" panose="030F0902030302020204" pitchFamily="66" charset="0"/>
              </a:rPr>
              <a:t>Modern solid state devices use all forms these forms of materials</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Focus on Crystals first – start with 1D =&gt; 2D =&gt; 3D</a:t>
            </a:r>
          </a:p>
          <a:p>
            <a:pPr marL="342900" indent="-342900" eaLnBrk="1" hangingPunct="1">
              <a:buFont typeface="Arial" panose="020B0604020202020204" pitchFamily="34" charset="0"/>
              <a:buChar char="•"/>
            </a:pPr>
            <a:r>
              <a:rPr lang="en-US" altLang="en-US" sz="2000" dirty="0">
                <a:latin typeface="Comic Sans MS" panose="030F0902030302020204" pitchFamily="66" charset="0"/>
              </a:rPr>
              <a:t>Transfer concepts of electronic behavior in crystals to other materials</a:t>
            </a:r>
          </a:p>
        </p:txBody>
      </p:sp>
    </p:spTree>
    <p:extLst>
      <p:ext uri="{BB962C8B-B14F-4D97-AF65-F5344CB8AC3E}">
        <p14:creationId xmlns:p14="http://schemas.microsoft.com/office/powerpoint/2010/main" val="158730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FD6098A0-3F21-154E-A9E9-09D93B166B3C}"/>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Summary</a:t>
            </a:r>
          </a:p>
        </p:txBody>
      </p:sp>
      <p:sp>
        <p:nvSpPr>
          <p:cNvPr id="2" name="Content Placeholder 1">
            <a:extLst>
              <a:ext uri="{FF2B5EF4-FFF2-40B4-BE49-F238E27FC236}">
                <a16:creationId xmlns:a16="http://schemas.microsoft.com/office/drawing/2014/main" id="{E8686DC3-4337-3647-93CD-91CFFC75D6B0}"/>
              </a:ext>
            </a:extLst>
          </p:cNvPr>
          <p:cNvSpPr>
            <a:spLocks noGrp="1"/>
          </p:cNvSpPr>
          <p:nvPr>
            <p:ph idx="1"/>
          </p:nvPr>
        </p:nvSpPr>
        <p:spPr/>
        <p:txBody>
          <a:bodyPr/>
          <a:lstStyle/>
          <a:p>
            <a:r>
              <a:rPr lang="en-US" dirty="0"/>
              <a:t>Crystalline material can be built by repeating the basic building blocks. This simplifies the quantum solution of the material, which will allow us to compute n and v for these systems easily.</a:t>
            </a:r>
          </a:p>
          <a:p>
            <a:r>
              <a:rPr lang="en-US" dirty="0"/>
              <a:t>Silicon, GaAs, </a:t>
            </a:r>
            <a:r>
              <a:rPr lang="en-US" dirty="0" err="1"/>
              <a:t>PbS</a:t>
            </a:r>
            <a:r>
              <a:rPr lang="en-US" dirty="0"/>
              <a:t> do not have simple Bravais lattice; but they have Bravais lattice with a basis.</a:t>
            </a:r>
          </a:p>
          <a:p>
            <a:r>
              <a:rPr lang="en-US" dirty="0"/>
              <a:t>Often we need to calculate the direction of crystal planes because material properties differ along different planes. Miller indices are one useful way of characterizing crystal planes. It is useful to review some identities of vector calculus to such calculations involving crystal planes.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8933788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30FE8B5-BBD9-1647-AD1A-99FABD732E2E}"/>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Section 3</a:t>
            </a:r>
            <a:br>
              <a:rPr lang="en-US" altLang="en-US" dirty="0">
                <a:ea typeface="ＭＳ Ｐゴシック" panose="020B0600070205080204" pitchFamily="34" charset="-128"/>
              </a:rPr>
            </a:br>
            <a:r>
              <a:rPr lang="en-US" altLang="en-US" dirty="0">
                <a:ea typeface="ＭＳ Ｐゴシック" panose="020B0600070205080204" pitchFamily="34" charset="-128"/>
              </a:rPr>
              <a:t>Crystals</a:t>
            </a:r>
          </a:p>
        </p:txBody>
      </p:sp>
      <p:sp>
        <p:nvSpPr>
          <p:cNvPr id="22531" name="Rectangle 3">
            <a:extLst>
              <a:ext uri="{FF2B5EF4-FFF2-40B4-BE49-F238E27FC236}">
                <a16:creationId xmlns:a16="http://schemas.microsoft.com/office/drawing/2014/main" id="{5373C425-45E0-B341-B5EC-BE0F6D333144}"/>
              </a:ext>
            </a:extLst>
          </p:cNvPr>
          <p:cNvSpPr>
            <a:spLocks noGrp="1" noChangeArrowheads="1"/>
          </p:cNvSpPr>
          <p:nvPr>
            <p:ph type="body" sz="quarter" idx="11"/>
          </p:nvPr>
        </p:nvSpPr>
        <p:spPr/>
        <p:txBody>
          <a:bodyPr/>
          <a:lstStyle/>
          <a:p>
            <a:pPr marL="173038" indent="-173038"/>
            <a:r>
              <a:rPr lang="en-US" altLang="en-US" dirty="0">
                <a:ea typeface="ＭＳ Ｐゴシック" panose="020B0600070205080204" pitchFamily="34" charset="-128"/>
              </a:rPr>
              <a:t>3.1 Crystal definitions</a:t>
            </a:r>
          </a:p>
          <a:p>
            <a:pPr marL="457200" lvl="1" indent="-173038"/>
            <a:r>
              <a:rPr lang="en-US" altLang="en-US" dirty="0">
                <a:ea typeface="ＭＳ Ｐゴシック" panose="020B0600070205080204" pitchFamily="34" charset="-128"/>
              </a:rPr>
              <a:t>One-dimensional Crystals – simple primitive cell </a:t>
            </a:r>
          </a:p>
          <a:p>
            <a:pPr marL="457200" lvl="1" indent="-173038"/>
            <a:r>
              <a:rPr lang="en-US" altLang="en-US" dirty="0">
                <a:ea typeface="ＭＳ Ｐゴシック" panose="020B0600070205080204" pitchFamily="34" charset="-128"/>
              </a:rPr>
              <a:t>Unit cells of a Periodic 2D Lattice</a:t>
            </a:r>
          </a:p>
          <a:p>
            <a:pPr marL="457200" lvl="1" indent="-173038"/>
            <a:r>
              <a:rPr lang="en-US" altLang="en-US" dirty="0">
                <a:ea typeface="ＭＳ Ｐゴシック" panose="020B0600070205080204" pitchFamily="34" charset="-128"/>
              </a:rPr>
              <a:t>Bravais lattice</a:t>
            </a:r>
          </a:p>
          <a:p>
            <a:pPr marL="457200" lvl="1" indent="-173038"/>
            <a:r>
              <a:rPr lang="en-US" altLang="en-US" dirty="0">
                <a:ea typeface="ＭＳ Ｐゴシック" panose="020B0600070205080204" pitchFamily="34" charset="-128"/>
              </a:rPr>
              <a:t>Bravais lattice with a basis</a:t>
            </a:r>
          </a:p>
          <a:p>
            <a:pPr marL="457200" lvl="1" indent="-173038"/>
            <a:r>
              <a:rPr lang="en-US" altLang="en-US" dirty="0">
                <a:ea typeface="ＭＳ Ｐゴシック" panose="020B0600070205080204" pitchFamily="34" charset="-128"/>
              </a:rPr>
              <a:t>Non-periodic repeated cells</a:t>
            </a:r>
          </a:p>
          <a:p>
            <a:pPr marL="457200" lvl="1" indent="-173038"/>
            <a:r>
              <a:rPr lang="en-US" altLang="en-US" dirty="0">
                <a:ea typeface="ＭＳ Ｐゴシック" panose="020B0600070205080204" pitchFamily="34" charset="-128"/>
              </a:rPr>
              <a:t>Definition of ONE Primitive Cell – Wigner-Seitz Cell</a:t>
            </a:r>
          </a:p>
          <a:p>
            <a:pPr marL="173038" indent="-173038"/>
            <a:r>
              <a:rPr lang="en-US" altLang="en-US" dirty="0">
                <a:ea typeface="ＭＳ Ｐゴシック" panose="020B0600070205080204" pitchFamily="34" charset="-128"/>
              </a:rPr>
              <a:t>3.2 Tables of </a:t>
            </a:r>
            <a:r>
              <a:rPr lang="en-US" altLang="en-US" dirty="0" err="1">
                <a:ea typeface="ＭＳ Ｐゴシック" panose="020B0600070205080204" pitchFamily="34" charset="-128"/>
              </a:rPr>
              <a:t>Bravais</a:t>
            </a:r>
            <a:r>
              <a:rPr lang="en-US" altLang="en-US">
                <a:ea typeface="ＭＳ Ｐゴシック" panose="020B0600070205080204" pitchFamily="34" charset="-128"/>
              </a:rPr>
              <a:t> Lattices</a:t>
            </a:r>
            <a:endParaRPr lang="en-US" altLang="en-US" dirty="0">
              <a:ea typeface="ＭＳ Ｐゴシック" panose="020B0600070205080204" pitchFamily="34" charset="-128"/>
            </a:endParaRPr>
          </a:p>
          <a:p>
            <a:pPr marL="457200" lvl="1" indent="-173038"/>
            <a:r>
              <a:rPr lang="en-US" altLang="en-US" dirty="0">
                <a:ea typeface="ＭＳ Ｐゴシック" panose="020B0600070205080204" pitchFamily="34" charset="-128"/>
              </a:rPr>
              <a:t>Bravais Lattices in 2D (5 types)</a:t>
            </a:r>
          </a:p>
          <a:p>
            <a:pPr marL="457200" lvl="1" indent="-173038"/>
            <a:r>
              <a:rPr lang="en-US" altLang="en-US" dirty="0">
                <a:ea typeface="ＭＳ Ｐゴシック" panose="020B0600070205080204" pitchFamily="34" charset="-128"/>
              </a:rPr>
              <a:t>Bravais Lattices in 3D (14 types)</a:t>
            </a:r>
          </a:p>
          <a:p>
            <a:pPr marL="457200" lvl="1" indent="-173038"/>
            <a:r>
              <a:rPr lang="en-US" altLang="en-US" dirty="0">
                <a:ea typeface="ＭＳ Ｐゴシック" panose="020B0600070205080204" pitchFamily="34" charset="-128"/>
              </a:rPr>
              <a:t>3 Dominant Bravais Lattices in Nature</a:t>
            </a:r>
          </a:p>
          <a:p>
            <a:pPr marL="173038" indent="-173038"/>
            <a:r>
              <a:rPr lang="en-US" altLang="en-US" dirty="0">
                <a:ea typeface="ＭＳ Ｐゴシック" panose="020B0600070205080204" pitchFamily="34" charset="-128"/>
              </a:rPr>
              <a:t>3.3 Density Definitions and Applications to Common Materials</a:t>
            </a:r>
          </a:p>
          <a:p>
            <a:pPr marL="457200" lvl="1" indent="-173038"/>
            <a:r>
              <a:rPr lang="en-US" altLang="en-US" dirty="0">
                <a:ea typeface="ＭＳ Ｐゴシック" panose="020B0600070205080204" pitchFamily="34" charset="-128"/>
              </a:rPr>
              <a:t>Number, Packing, and Areal Density</a:t>
            </a:r>
          </a:p>
          <a:p>
            <a:pPr marL="457200" lvl="1" indent="-173038"/>
            <a:r>
              <a:rPr lang="en-US" altLang="en-US" dirty="0">
                <a:ea typeface="ＭＳ Ｐゴシック" panose="020B0600070205080204" pitchFamily="34" charset="-128"/>
              </a:rPr>
              <a:t>Common Crystals – Non-Primitive Unit Cells (NaCl, GaAs, </a:t>
            </a:r>
            <a:r>
              <a:rPr lang="en-US" altLang="en-US" dirty="0" err="1">
                <a:ea typeface="ＭＳ Ｐゴシック" panose="020B0600070205080204" pitchFamily="34" charset="-128"/>
              </a:rPr>
              <a:t>CdS</a:t>
            </a:r>
            <a:r>
              <a:rPr lang="en-US" altLang="en-US" dirty="0">
                <a:ea typeface="ＭＳ Ｐゴシック" panose="020B0600070205080204" pitchFamily="34" charset="-128"/>
              </a:rPr>
              <a:t>)</a:t>
            </a:r>
          </a:p>
          <a:p>
            <a:pPr marL="284163" indent="-217488"/>
            <a:r>
              <a:rPr lang="en-US" altLang="en-US" dirty="0">
                <a:ea typeface="ＭＳ Ｐゴシック" panose="020B0600070205080204" pitchFamily="34" charset="-128"/>
              </a:rPr>
              <a:t>3.4 Surfaces, Miller Index</a:t>
            </a:r>
          </a:p>
          <a:p>
            <a:pPr marL="0" indent="0">
              <a:buNone/>
            </a:pPr>
            <a:r>
              <a:rPr lang="en-US" altLang="en-US" dirty="0">
                <a:ea typeface="ＭＳ Ｐゴシック" panose="020B0600070205080204" pitchFamily="34" charset="-128"/>
              </a:rPr>
              <a:t>Reference: Vol. 6, Ch. 1, ABACUS tool at </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/tools/abacus and </a:t>
            </a:r>
          </a:p>
          <a:p>
            <a:pPr marL="0" indent="0">
              <a:buNone/>
            </a:pPr>
            <a:r>
              <a:rPr lang="en-US" altLang="en-US" dirty="0">
                <a:ea typeface="ＭＳ Ｐゴシック" panose="020B0600070205080204" pitchFamily="34" charset="-128"/>
              </a:rPr>
              <a:t> "Crystal Viewer Lab,  https://</a:t>
            </a:r>
            <a:r>
              <a:rPr lang="en-US" altLang="en-US" dirty="0" err="1">
                <a:ea typeface="ＭＳ Ｐゴシック" panose="020B0600070205080204" pitchFamily="34" charset="-128"/>
              </a:rPr>
              <a:t>nanohub.org</a:t>
            </a:r>
            <a:r>
              <a:rPr lang="en-US" altLang="en-US" dirty="0">
                <a:ea typeface="ＭＳ Ｐゴシック" panose="020B0600070205080204" pitchFamily="34" charset="-128"/>
              </a:rPr>
              <a:t>/resources/</a:t>
            </a:r>
            <a:r>
              <a:rPr lang="en-US" altLang="en-US" dirty="0" err="1">
                <a:ea typeface="ＭＳ Ｐゴシック" panose="020B0600070205080204" pitchFamily="34" charset="-128"/>
              </a:rPr>
              <a:t>crystalviewer</a:t>
            </a:r>
            <a:r>
              <a:rPr lang="en-US" altLang="en-US" dirty="0">
                <a:ea typeface="ＭＳ Ｐゴシック" panose="020B0600070205080204" pitchFamily="34" charset="-128"/>
              </a:rPr>
              <a:t> </a:t>
            </a:r>
          </a:p>
        </p:txBody>
      </p:sp>
      <p:sp>
        <p:nvSpPr>
          <p:cNvPr id="8" name="Rounded Rectangle 7">
            <a:extLst>
              <a:ext uri="{FF2B5EF4-FFF2-40B4-BE49-F238E27FC236}">
                <a16:creationId xmlns:a16="http://schemas.microsoft.com/office/drawing/2014/main" id="{FCC1022B-4186-4D41-8B62-E5A48DA391CA}"/>
              </a:ext>
            </a:extLst>
          </p:cNvPr>
          <p:cNvSpPr/>
          <p:nvPr/>
        </p:nvSpPr>
        <p:spPr>
          <a:xfrm rot="16200000">
            <a:off x="-907611" y="1753084"/>
            <a:ext cx="2381110" cy="433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9" name="Rounded Rectangle 8">
            <a:extLst>
              <a:ext uri="{FF2B5EF4-FFF2-40B4-BE49-F238E27FC236}">
                <a16:creationId xmlns:a16="http://schemas.microsoft.com/office/drawing/2014/main" id="{CCF74057-A2FA-8146-8F36-B99623B511DB}"/>
              </a:ext>
            </a:extLst>
          </p:cNvPr>
          <p:cNvSpPr/>
          <p:nvPr/>
        </p:nvSpPr>
        <p:spPr>
          <a:xfrm rot="16200000">
            <a:off x="-331539" y="3634928"/>
            <a:ext cx="1228962"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0" name="Rounded Rectangle 9">
            <a:extLst>
              <a:ext uri="{FF2B5EF4-FFF2-40B4-BE49-F238E27FC236}">
                <a16:creationId xmlns:a16="http://schemas.microsoft.com/office/drawing/2014/main" id="{E858D5F0-228B-3D4A-8B05-0934BB7106E9}"/>
              </a:ext>
            </a:extLst>
          </p:cNvPr>
          <p:cNvSpPr/>
          <p:nvPr/>
        </p:nvSpPr>
        <p:spPr>
          <a:xfrm rot="16200000">
            <a:off x="-254729" y="4863890"/>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sp>
        <p:nvSpPr>
          <p:cNvPr id="11" name="Rounded Rectangle 10">
            <a:extLst>
              <a:ext uri="{FF2B5EF4-FFF2-40B4-BE49-F238E27FC236}">
                <a16:creationId xmlns:a16="http://schemas.microsoft.com/office/drawing/2014/main" id="{4919930F-C403-6940-AACC-81CB01376241}"/>
              </a:ext>
            </a:extLst>
          </p:cNvPr>
          <p:cNvSpPr/>
          <p:nvPr/>
        </p:nvSpPr>
        <p:spPr>
          <a:xfrm rot="16200000">
            <a:off x="-248631" y="5978091"/>
            <a:ext cx="1075340" cy="433051"/>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One Video Segment</a:t>
            </a:r>
          </a:p>
        </p:txBody>
      </p:sp>
      <p:pic>
        <p:nvPicPr>
          <p:cNvPr id="12" name="Picture 156" descr="01_all">
            <a:extLst>
              <a:ext uri="{FF2B5EF4-FFF2-40B4-BE49-F238E27FC236}">
                <a16:creationId xmlns:a16="http://schemas.microsoft.com/office/drawing/2014/main" id="{29BA10B9-20F0-5247-85D5-239DBF7A0DE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893718" y="5080415"/>
            <a:ext cx="2208714" cy="17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descr="18_cubic_cells_all">
            <a:extLst>
              <a:ext uri="{FF2B5EF4-FFF2-40B4-BE49-F238E27FC236}">
                <a16:creationId xmlns:a16="http://schemas.microsoft.com/office/drawing/2014/main" id="{1BFA39E6-F9F7-E049-B12B-8D62EF0E6BA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277280" y="4926795"/>
            <a:ext cx="1477792" cy="114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8234BC7-E281-AE41-8276-76DE531FFAE1}"/>
              </a:ext>
            </a:extLst>
          </p:cNvPr>
          <p:cNvPicPr>
            <a:picLocks noChangeAspect="1"/>
          </p:cNvPicPr>
          <p:nvPr/>
        </p:nvPicPr>
        <p:blipFill>
          <a:blip r:embed="rId4"/>
          <a:stretch>
            <a:fillRect/>
          </a:stretch>
        </p:blipFill>
        <p:spPr>
          <a:xfrm>
            <a:off x="5865570" y="3151237"/>
            <a:ext cx="2489655" cy="1400431"/>
          </a:xfrm>
          <a:prstGeom prst="rect">
            <a:avLst/>
          </a:prstGeom>
        </p:spPr>
      </p:pic>
      <p:pic>
        <p:nvPicPr>
          <p:cNvPr id="15" name="Picture 2">
            <a:extLst>
              <a:ext uri="{FF2B5EF4-FFF2-40B4-BE49-F238E27FC236}">
                <a16:creationId xmlns:a16="http://schemas.microsoft.com/office/drawing/2014/main" id="{9ECFFC6B-BFA8-C54F-9D21-9C5E56CEB5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1507" y="4898167"/>
            <a:ext cx="654946" cy="75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78A5B5A-725F-834E-9DCC-11C5622E3E3F}"/>
              </a:ext>
            </a:extLst>
          </p:cNvPr>
          <p:cNvPicPr>
            <a:picLocks noChangeAspect="1"/>
          </p:cNvPicPr>
          <p:nvPr/>
        </p:nvPicPr>
        <p:blipFill rotWithShape="1">
          <a:blip r:embed="rId6"/>
          <a:srcRect l="14404" t="11510" r="27926" b="33760"/>
          <a:stretch/>
        </p:blipFill>
        <p:spPr>
          <a:xfrm>
            <a:off x="6391293" y="826450"/>
            <a:ext cx="3652292" cy="1949660"/>
          </a:xfrm>
          <a:prstGeom prst="rect">
            <a:avLst/>
          </a:prstGeom>
        </p:spPr>
      </p:pic>
      <p:pic>
        <p:nvPicPr>
          <p:cNvPr id="3" name="Picture 2">
            <a:extLst>
              <a:ext uri="{FF2B5EF4-FFF2-40B4-BE49-F238E27FC236}">
                <a16:creationId xmlns:a16="http://schemas.microsoft.com/office/drawing/2014/main" id="{616B2A88-FF92-8E4C-89AB-2D01D89E1CDA}"/>
              </a:ext>
            </a:extLst>
          </p:cNvPr>
          <p:cNvPicPr>
            <a:picLocks noChangeAspect="1"/>
          </p:cNvPicPr>
          <p:nvPr/>
        </p:nvPicPr>
        <p:blipFill rotWithShape="1">
          <a:blip r:embed="rId7"/>
          <a:srcRect l="51890" t="13445" r="16295" b="50000"/>
          <a:stretch/>
        </p:blipFill>
        <p:spPr>
          <a:xfrm>
            <a:off x="8787323" y="2279369"/>
            <a:ext cx="2430664" cy="1570953"/>
          </a:xfrm>
          <a:prstGeom prst="rect">
            <a:avLst/>
          </a:prstGeom>
        </p:spPr>
      </p:pic>
    </p:spTree>
    <p:extLst>
      <p:ext uri="{BB962C8B-B14F-4D97-AF65-F5344CB8AC3E}">
        <p14:creationId xmlns:p14="http://schemas.microsoft.com/office/powerpoint/2010/main" val="2699887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Bravais Lattice with a Basis</a:t>
            </a:r>
          </a:p>
        </p:txBody>
      </p:sp>
      <p:pic>
        <p:nvPicPr>
          <p:cNvPr id="27653" name="Picture 4">
            <a:extLst>
              <a:ext uri="{FF2B5EF4-FFF2-40B4-BE49-F238E27FC236}">
                <a16:creationId xmlns:a16="http://schemas.microsoft.com/office/drawing/2014/main" id="{32C7E315-78C6-424D-AD84-CE2B4B5D7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4816" y="961346"/>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655" name="Picture 8">
            <a:extLst>
              <a:ext uri="{FF2B5EF4-FFF2-40B4-BE49-F238E27FC236}">
                <a16:creationId xmlns:a16="http://schemas.microsoft.com/office/drawing/2014/main" id="{D6F3C85D-DBB9-994B-A737-345C729E0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2616" y="970871"/>
            <a:ext cx="2524125" cy="357187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Rectangle 9">
            <a:extLst>
              <a:ext uri="{FF2B5EF4-FFF2-40B4-BE49-F238E27FC236}">
                <a16:creationId xmlns:a16="http://schemas.microsoft.com/office/drawing/2014/main" id="{E240EA8B-A92E-344F-ABB7-9E515C1E9EF6}"/>
              </a:ext>
            </a:extLst>
          </p:cNvPr>
          <p:cNvSpPr>
            <a:spLocks noChangeArrowheads="1"/>
          </p:cNvSpPr>
          <p:nvPr/>
        </p:nvSpPr>
        <p:spPr bwMode="auto">
          <a:xfrm>
            <a:off x="2517015" y="3218770"/>
            <a:ext cx="457200" cy="76200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 name="Freeform 10">
            <a:extLst>
              <a:ext uri="{FF2B5EF4-FFF2-40B4-BE49-F238E27FC236}">
                <a16:creationId xmlns:a16="http://schemas.microsoft.com/office/drawing/2014/main" id="{B6D7B0C1-390D-E247-8A63-065B37C26ED0}"/>
              </a:ext>
            </a:extLst>
          </p:cNvPr>
          <p:cNvSpPr>
            <a:spLocks/>
          </p:cNvSpPr>
          <p:nvPr/>
        </p:nvSpPr>
        <p:spPr bwMode="auto">
          <a:xfrm>
            <a:off x="3440940" y="3247345"/>
            <a:ext cx="1447800" cy="685800"/>
          </a:xfrm>
          <a:custGeom>
            <a:avLst/>
            <a:gdLst>
              <a:gd name="T0" fmla="*/ 0 w 912"/>
              <a:gd name="T1" fmla="*/ 2147483647 h 432"/>
              <a:gd name="T2" fmla="*/ 2147483647 w 912"/>
              <a:gd name="T3" fmla="*/ 0 h 432"/>
              <a:gd name="T4" fmla="*/ 2147483647 w 912"/>
              <a:gd name="T5" fmla="*/ 0 h 432"/>
              <a:gd name="T6" fmla="*/ 2147483647 w 912"/>
              <a:gd name="T7" fmla="*/ 2147483647 h 432"/>
              <a:gd name="T8" fmla="*/ 0 w 912"/>
              <a:gd name="T9" fmla="*/ 2147483647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11" name="Rectangle 11">
            <a:extLst>
              <a:ext uri="{FF2B5EF4-FFF2-40B4-BE49-F238E27FC236}">
                <a16:creationId xmlns:a16="http://schemas.microsoft.com/office/drawing/2014/main" id="{26D076C7-6CE9-3B4A-A033-909AE3CC469F}"/>
              </a:ext>
            </a:extLst>
          </p:cNvPr>
          <p:cNvSpPr>
            <a:spLocks noChangeArrowheads="1"/>
          </p:cNvSpPr>
          <p:nvPr/>
        </p:nvSpPr>
        <p:spPr bwMode="auto">
          <a:xfrm>
            <a:off x="2255500"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2" name="Group 12">
            <a:extLst>
              <a:ext uri="{FF2B5EF4-FFF2-40B4-BE49-F238E27FC236}">
                <a16:creationId xmlns:a16="http://schemas.microsoft.com/office/drawing/2014/main" id="{685D2A70-D0B8-6E42-B4BE-B1D0D446D9D1}"/>
              </a:ext>
            </a:extLst>
          </p:cNvPr>
          <p:cNvGrpSpPr>
            <a:grpSpLocks/>
          </p:cNvGrpSpPr>
          <p:nvPr/>
        </p:nvGrpSpPr>
        <p:grpSpPr bwMode="auto">
          <a:xfrm>
            <a:off x="2993265" y="3209246"/>
            <a:ext cx="933450" cy="771525"/>
            <a:chOff x="1974" y="2040"/>
            <a:chExt cx="588" cy="486"/>
          </a:xfrm>
        </p:grpSpPr>
        <p:sp>
          <p:nvSpPr>
            <p:cNvPr id="27669" name="Rectangle 13">
              <a:extLst>
                <a:ext uri="{FF2B5EF4-FFF2-40B4-BE49-F238E27FC236}">
                  <a16:creationId xmlns:a16="http://schemas.microsoft.com/office/drawing/2014/main" id="{DD814F78-2843-4A4F-8D3A-3592E198BFC2}"/>
                </a:ext>
              </a:extLst>
            </p:cNvPr>
            <p:cNvSpPr>
              <a:spLocks noChangeArrowheads="1"/>
            </p:cNvSpPr>
            <p:nvPr/>
          </p:nvSpPr>
          <p:spPr bwMode="auto">
            <a:xfrm>
              <a:off x="1974" y="2046"/>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7670" name="Rectangle 14">
              <a:extLst>
                <a:ext uri="{FF2B5EF4-FFF2-40B4-BE49-F238E27FC236}">
                  <a16:creationId xmlns:a16="http://schemas.microsoft.com/office/drawing/2014/main" id="{827615F0-364C-184B-B3E5-1D59BFF053DF}"/>
                </a:ext>
              </a:extLst>
            </p:cNvPr>
            <p:cNvSpPr>
              <a:spLocks noChangeArrowheads="1"/>
            </p:cNvSpPr>
            <p:nvPr/>
          </p:nvSpPr>
          <p:spPr bwMode="auto">
            <a:xfrm>
              <a:off x="2274" y="2040"/>
              <a:ext cx="288" cy="480"/>
            </a:xfrm>
            <a:prstGeom prst="rect">
              <a:avLst/>
            </a:prstGeom>
            <a:solidFill>
              <a:srgbClr val="FFFF00">
                <a:alpha val="4705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27660" name="Rectangle 15">
            <a:extLst>
              <a:ext uri="{FF2B5EF4-FFF2-40B4-BE49-F238E27FC236}">
                <a16:creationId xmlns:a16="http://schemas.microsoft.com/office/drawing/2014/main" id="{93B637EF-34E9-3D46-A201-FCEE0976C179}"/>
              </a:ext>
            </a:extLst>
          </p:cNvPr>
          <p:cNvSpPr>
            <a:spLocks noChangeArrowheads="1"/>
          </p:cNvSpPr>
          <p:nvPr/>
        </p:nvSpPr>
        <p:spPr bwMode="auto">
          <a:xfrm>
            <a:off x="2831340" y="4314145"/>
            <a:ext cx="304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7661" name="Rectangle 16">
            <a:extLst>
              <a:ext uri="{FF2B5EF4-FFF2-40B4-BE49-F238E27FC236}">
                <a16:creationId xmlns:a16="http://schemas.microsoft.com/office/drawing/2014/main" id="{6520965C-63B6-D643-BBE6-AB4D2FD2B926}"/>
              </a:ext>
            </a:extLst>
          </p:cNvPr>
          <p:cNvSpPr>
            <a:spLocks noChangeArrowheads="1"/>
          </p:cNvSpPr>
          <p:nvPr/>
        </p:nvSpPr>
        <p:spPr bwMode="auto">
          <a:xfrm>
            <a:off x="4126740" y="4085545"/>
            <a:ext cx="1447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nvGrpSpPr>
          <p:cNvPr id="17" name="Group 17">
            <a:extLst>
              <a:ext uri="{FF2B5EF4-FFF2-40B4-BE49-F238E27FC236}">
                <a16:creationId xmlns:a16="http://schemas.microsoft.com/office/drawing/2014/main" id="{DCE272F1-72C4-9840-9712-678089795BCD}"/>
              </a:ext>
            </a:extLst>
          </p:cNvPr>
          <p:cNvGrpSpPr>
            <a:grpSpLocks/>
          </p:cNvGrpSpPr>
          <p:nvPr/>
        </p:nvGrpSpPr>
        <p:grpSpPr bwMode="auto">
          <a:xfrm>
            <a:off x="3898140" y="3247345"/>
            <a:ext cx="1905000" cy="685800"/>
            <a:chOff x="2544" y="2064"/>
            <a:chExt cx="1200" cy="432"/>
          </a:xfrm>
        </p:grpSpPr>
        <p:sp>
          <p:nvSpPr>
            <p:cNvPr id="27667" name="Freeform 18">
              <a:extLst>
                <a:ext uri="{FF2B5EF4-FFF2-40B4-BE49-F238E27FC236}">
                  <a16:creationId xmlns:a16="http://schemas.microsoft.com/office/drawing/2014/main" id="{0263DB96-AFA7-0B4D-BF11-5A8D6AD81EDA}"/>
                </a:ext>
              </a:extLst>
            </p:cNvPr>
            <p:cNvSpPr>
              <a:spLocks/>
            </p:cNvSpPr>
            <p:nvPr/>
          </p:nvSpPr>
          <p:spPr bwMode="auto">
            <a:xfrm>
              <a:off x="2544"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sp>
          <p:nvSpPr>
            <p:cNvPr id="27668" name="Freeform 19">
              <a:extLst>
                <a:ext uri="{FF2B5EF4-FFF2-40B4-BE49-F238E27FC236}">
                  <a16:creationId xmlns:a16="http://schemas.microsoft.com/office/drawing/2014/main" id="{337A0FF9-E8AD-1949-9BD2-225533732BF0}"/>
                </a:ext>
              </a:extLst>
            </p:cNvPr>
            <p:cNvSpPr>
              <a:spLocks/>
            </p:cNvSpPr>
            <p:nvPr/>
          </p:nvSpPr>
          <p:spPr bwMode="auto">
            <a:xfrm>
              <a:off x="2832" y="2064"/>
              <a:ext cx="912" cy="432"/>
            </a:xfrm>
            <a:custGeom>
              <a:avLst/>
              <a:gdLst>
                <a:gd name="T0" fmla="*/ 0 w 912"/>
                <a:gd name="T1" fmla="*/ 432 h 432"/>
                <a:gd name="T2" fmla="*/ 624 w 912"/>
                <a:gd name="T3" fmla="*/ 0 h 432"/>
                <a:gd name="T4" fmla="*/ 912 w 912"/>
                <a:gd name="T5" fmla="*/ 0 h 432"/>
                <a:gd name="T6" fmla="*/ 288 w 912"/>
                <a:gd name="T7" fmla="*/ 432 h 432"/>
                <a:gd name="T8" fmla="*/ 0 w 912"/>
                <a:gd name="T9" fmla="*/ 432 h 432"/>
                <a:gd name="T10" fmla="*/ 0 60000 65536"/>
                <a:gd name="T11" fmla="*/ 0 60000 65536"/>
                <a:gd name="T12" fmla="*/ 0 60000 65536"/>
                <a:gd name="T13" fmla="*/ 0 60000 65536"/>
                <a:gd name="T14" fmla="*/ 0 60000 65536"/>
                <a:gd name="T15" fmla="*/ 0 w 912"/>
                <a:gd name="T16" fmla="*/ 0 h 432"/>
                <a:gd name="T17" fmla="*/ 912 w 912"/>
                <a:gd name="T18" fmla="*/ 432 h 432"/>
              </a:gdLst>
              <a:ahLst/>
              <a:cxnLst>
                <a:cxn ang="T10">
                  <a:pos x="T0" y="T1"/>
                </a:cxn>
                <a:cxn ang="T11">
                  <a:pos x="T2" y="T3"/>
                </a:cxn>
                <a:cxn ang="T12">
                  <a:pos x="T4" y="T5"/>
                </a:cxn>
                <a:cxn ang="T13">
                  <a:pos x="T6" y="T7"/>
                </a:cxn>
                <a:cxn ang="T14">
                  <a:pos x="T8" y="T9"/>
                </a:cxn>
              </a:cxnLst>
              <a:rect l="T15" t="T16" r="T17" b="T18"/>
              <a:pathLst>
                <a:path w="912" h="432">
                  <a:moveTo>
                    <a:pt x="0" y="432"/>
                  </a:moveTo>
                  <a:lnTo>
                    <a:pt x="624" y="0"/>
                  </a:lnTo>
                  <a:lnTo>
                    <a:pt x="912" y="0"/>
                  </a:lnTo>
                  <a:lnTo>
                    <a:pt x="288" y="432"/>
                  </a:lnTo>
                  <a:lnTo>
                    <a:pt x="0" y="432"/>
                  </a:lnTo>
                  <a:close/>
                </a:path>
              </a:pathLst>
            </a:custGeom>
            <a:solidFill>
              <a:srgbClr val="FFCC99">
                <a:alpha val="45097"/>
              </a:srgbClr>
            </a:solidFill>
            <a:ln w="9525" cap="flat">
              <a:solidFill>
                <a:srgbClr val="FF0000"/>
              </a:solidFill>
              <a:prstDash val="dash"/>
              <a:round/>
              <a:headEnd/>
              <a:tailEnd/>
            </a:ln>
          </p:spPr>
          <p:txBody>
            <a:bodyPr/>
            <a:lstStyle/>
            <a:p>
              <a:endParaRPr lang="en-US"/>
            </a:p>
          </p:txBody>
        </p:sp>
      </p:grpSp>
      <p:sp>
        <p:nvSpPr>
          <p:cNvPr id="20" name="Rectangle 20">
            <a:extLst>
              <a:ext uri="{FF2B5EF4-FFF2-40B4-BE49-F238E27FC236}">
                <a16:creationId xmlns:a16="http://schemas.microsoft.com/office/drawing/2014/main" id="{E2076FC1-DCC0-BA46-8159-D5BA74054A0F}"/>
              </a:ext>
            </a:extLst>
          </p:cNvPr>
          <p:cNvSpPr>
            <a:spLocks noChangeArrowheads="1"/>
          </p:cNvSpPr>
          <p:nvPr/>
        </p:nvSpPr>
        <p:spPr bwMode="auto">
          <a:xfrm>
            <a:off x="3937360" y="1152151"/>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2" name="Rectangle 11">
            <a:extLst>
              <a:ext uri="{FF2B5EF4-FFF2-40B4-BE49-F238E27FC236}">
                <a16:creationId xmlns:a16="http://schemas.microsoft.com/office/drawing/2014/main" id="{D43050DE-5FED-854C-BC99-603686319A4A}"/>
              </a:ext>
            </a:extLst>
          </p:cNvPr>
          <p:cNvSpPr>
            <a:spLocks noChangeArrowheads="1"/>
          </p:cNvSpPr>
          <p:nvPr/>
        </p:nvSpPr>
        <p:spPr bwMode="auto">
          <a:xfrm>
            <a:off x="27238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3" name="Rectangle 11">
            <a:extLst>
              <a:ext uri="{FF2B5EF4-FFF2-40B4-BE49-F238E27FC236}">
                <a16:creationId xmlns:a16="http://schemas.microsoft.com/office/drawing/2014/main" id="{C9DC1704-18D8-324B-8820-60161D319D5F}"/>
              </a:ext>
            </a:extLst>
          </p:cNvPr>
          <p:cNvSpPr>
            <a:spLocks noChangeArrowheads="1"/>
          </p:cNvSpPr>
          <p:nvPr/>
        </p:nvSpPr>
        <p:spPr bwMode="auto">
          <a:xfrm>
            <a:off x="3206413" y="1470345"/>
            <a:ext cx="457200" cy="762000"/>
          </a:xfrm>
          <a:prstGeom prst="rect">
            <a:avLst/>
          </a:prstGeom>
          <a:solidFill>
            <a:srgbClr val="FFCC99">
              <a:alpha val="56078"/>
            </a:srgbClr>
          </a:solidFill>
          <a:ln w="9525">
            <a:solidFill>
              <a:schemeClr val="tx1"/>
            </a:solidFill>
            <a:prstDash val="sysDot"/>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3994754" y="6040541"/>
          <a:ext cx="3176587" cy="758825"/>
        </p:xfrm>
        <a:graphic>
          <a:graphicData uri="http://schemas.openxmlformats.org/presentationml/2006/ole">
            <mc:AlternateContent xmlns:mc="http://schemas.openxmlformats.org/markup-compatibility/2006">
              <mc:Choice xmlns:v="urn:schemas-microsoft-com:vml" Requires="v">
                <p:oleObj name="Equation" r:id="rId3" imgW="15506700" imgH="4978400" progId="Equation.DSMT4">
                  <p:embed/>
                </p:oleObj>
              </mc:Choice>
              <mc:Fallback>
                <p:oleObj name="Equation" r:id="rId3"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4754" y="6040541"/>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4" name="Group 13">
            <a:extLst>
              <a:ext uri="{FF2B5EF4-FFF2-40B4-BE49-F238E27FC236}">
                <a16:creationId xmlns:a16="http://schemas.microsoft.com/office/drawing/2014/main" id="{18C913A8-FEFA-2241-8094-9351D6F2562C}"/>
              </a:ext>
            </a:extLst>
          </p:cNvPr>
          <p:cNvGrpSpPr/>
          <p:nvPr/>
        </p:nvGrpSpPr>
        <p:grpSpPr>
          <a:xfrm>
            <a:off x="2058751" y="3224369"/>
            <a:ext cx="1003255" cy="1164757"/>
            <a:chOff x="535021" y="3228295"/>
            <a:chExt cx="1003255" cy="1164757"/>
          </a:xfrm>
        </p:grpSpPr>
        <p:sp>
          <p:nvSpPr>
            <p:cNvPr id="25" name="TextBox 154">
              <a:extLst>
                <a:ext uri="{FF2B5EF4-FFF2-40B4-BE49-F238E27FC236}">
                  <a16:creationId xmlns:a16="http://schemas.microsoft.com/office/drawing/2014/main" id="{A53FDDD8-2E3F-F643-9CEC-4AF062DD9612}"/>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1</a:t>
              </a:r>
            </a:p>
          </p:txBody>
        </p:sp>
        <p:cxnSp>
          <p:nvCxnSpPr>
            <p:cNvPr id="26" name="Straight Arrow Connector 25">
              <a:extLst>
                <a:ext uri="{FF2B5EF4-FFF2-40B4-BE49-F238E27FC236}">
                  <a16:creationId xmlns:a16="http://schemas.microsoft.com/office/drawing/2014/main" id="{4A5FB3C3-7C0D-0342-B853-5715C9D70662}"/>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154">
              <a:extLst>
                <a:ext uri="{FF2B5EF4-FFF2-40B4-BE49-F238E27FC236}">
                  <a16:creationId xmlns:a16="http://schemas.microsoft.com/office/drawing/2014/main" id="{5F1AC0BF-1C54-9646-AA0F-5ED5891DAF4C}"/>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1</a:t>
              </a:r>
            </a:p>
          </p:txBody>
        </p:sp>
        <p:cxnSp>
          <p:nvCxnSpPr>
            <p:cNvPr id="30" name="Straight Arrow Connector 29">
              <a:extLst>
                <a:ext uri="{FF2B5EF4-FFF2-40B4-BE49-F238E27FC236}">
                  <a16:creationId xmlns:a16="http://schemas.microsoft.com/office/drawing/2014/main" id="{A52E93EE-8142-7B45-8886-4FDD599519DF}"/>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5DA87997-E952-684B-AB30-9719E75E7BE4}"/>
              </a:ext>
            </a:extLst>
          </p:cNvPr>
          <p:cNvGrpSpPr/>
          <p:nvPr/>
        </p:nvGrpSpPr>
        <p:grpSpPr>
          <a:xfrm>
            <a:off x="4409258" y="3247346"/>
            <a:ext cx="936683" cy="1114191"/>
            <a:chOff x="975667" y="3278861"/>
            <a:chExt cx="936683" cy="1114191"/>
          </a:xfrm>
        </p:grpSpPr>
        <p:sp>
          <p:nvSpPr>
            <p:cNvPr id="38" name="TextBox 154">
              <a:extLst>
                <a:ext uri="{FF2B5EF4-FFF2-40B4-BE49-F238E27FC236}">
                  <a16:creationId xmlns:a16="http://schemas.microsoft.com/office/drawing/2014/main" id="{D00A6558-4FA7-E948-B52B-3665DD8C6E98}"/>
                </a:ext>
              </a:extLst>
            </p:cNvPr>
            <p:cNvSpPr txBox="1">
              <a:spLocks noChangeArrowheads="1"/>
            </p:cNvSpPr>
            <p:nvPr/>
          </p:nvSpPr>
          <p:spPr bwMode="auto">
            <a:xfrm>
              <a:off x="1023873" y="337776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2</a:t>
              </a:r>
            </a:p>
          </p:txBody>
        </p:sp>
        <p:cxnSp>
          <p:nvCxnSpPr>
            <p:cNvPr id="39" name="Straight Arrow Connector 38">
              <a:extLst>
                <a:ext uri="{FF2B5EF4-FFF2-40B4-BE49-F238E27FC236}">
                  <a16:creationId xmlns:a16="http://schemas.microsoft.com/office/drawing/2014/main" id="{10E936A7-530D-4949-A12A-8D17252D64CC}"/>
                </a:ext>
              </a:extLst>
            </p:cNvPr>
            <p:cNvCxnSpPr>
              <a:cxnSpLocks/>
            </p:cNvCxnSpPr>
            <p:nvPr/>
          </p:nvCxnSpPr>
          <p:spPr>
            <a:xfrm flipV="1">
              <a:off x="988500" y="3278861"/>
              <a:ext cx="923850" cy="6733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154">
              <a:extLst>
                <a:ext uri="{FF2B5EF4-FFF2-40B4-BE49-F238E27FC236}">
                  <a16:creationId xmlns:a16="http://schemas.microsoft.com/office/drawing/2014/main" id="{E9CDB2CD-FBF3-9640-BE01-9DDB542E6DC4}"/>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2</a:t>
              </a:r>
            </a:p>
          </p:txBody>
        </p:sp>
        <p:cxnSp>
          <p:nvCxnSpPr>
            <p:cNvPr id="41" name="Straight Arrow Connector 40">
              <a:extLst>
                <a:ext uri="{FF2B5EF4-FFF2-40B4-BE49-F238E27FC236}">
                  <a16:creationId xmlns:a16="http://schemas.microsoft.com/office/drawing/2014/main" id="{E9106463-22A6-BB44-9CDB-518E010EDBBB}"/>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6F7509CB-76D4-A74B-BA10-93D3879FD93F}"/>
              </a:ext>
            </a:extLst>
          </p:cNvPr>
          <p:cNvGrpSpPr/>
          <p:nvPr/>
        </p:nvGrpSpPr>
        <p:grpSpPr>
          <a:xfrm>
            <a:off x="1855803" y="1471165"/>
            <a:ext cx="889549" cy="1079383"/>
            <a:chOff x="562503" y="3228295"/>
            <a:chExt cx="889549" cy="1079383"/>
          </a:xfrm>
        </p:grpSpPr>
        <p:sp>
          <p:nvSpPr>
            <p:cNvPr id="44" name="TextBox 154">
              <a:extLst>
                <a:ext uri="{FF2B5EF4-FFF2-40B4-BE49-F238E27FC236}">
                  <a16:creationId xmlns:a16="http://schemas.microsoft.com/office/drawing/2014/main" id="{EE6C6675-FFD0-0842-8273-D2DA0D9C9638}"/>
                </a:ext>
              </a:extLst>
            </p:cNvPr>
            <p:cNvSpPr txBox="1">
              <a:spLocks noChangeArrowheads="1"/>
            </p:cNvSpPr>
            <p:nvPr/>
          </p:nvSpPr>
          <p:spPr bwMode="auto">
            <a:xfrm>
              <a:off x="562503" y="36322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3</a:t>
              </a:r>
            </a:p>
          </p:txBody>
        </p:sp>
        <p:cxnSp>
          <p:nvCxnSpPr>
            <p:cNvPr id="45" name="Straight Arrow Connector 44">
              <a:extLst>
                <a:ext uri="{FF2B5EF4-FFF2-40B4-BE49-F238E27FC236}">
                  <a16:creationId xmlns:a16="http://schemas.microsoft.com/office/drawing/2014/main" id="{D8495B2E-E8D3-9545-A317-22D8744284D1}"/>
                </a:ext>
              </a:extLst>
            </p:cNvPr>
            <p:cNvCxnSpPr>
              <a:cxnSpLocks/>
            </p:cNvCxnSpPr>
            <p:nvPr/>
          </p:nvCxnSpPr>
          <p:spPr>
            <a:xfrm flipV="1">
              <a:off x="988500" y="3228295"/>
              <a:ext cx="0" cy="723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6" name="TextBox 154">
              <a:extLst>
                <a:ext uri="{FF2B5EF4-FFF2-40B4-BE49-F238E27FC236}">
                  <a16:creationId xmlns:a16="http://schemas.microsoft.com/office/drawing/2014/main" id="{0E3EA320-2692-6441-8E65-B4A73CB6CF49}"/>
                </a:ext>
              </a:extLst>
            </p:cNvPr>
            <p:cNvSpPr txBox="1">
              <a:spLocks noChangeArrowheads="1"/>
            </p:cNvSpPr>
            <p:nvPr/>
          </p:nvSpPr>
          <p:spPr bwMode="auto">
            <a:xfrm>
              <a:off x="858220" y="3940966"/>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3</a:t>
              </a:r>
            </a:p>
          </p:txBody>
        </p:sp>
        <p:cxnSp>
          <p:nvCxnSpPr>
            <p:cNvPr id="47" name="Straight Arrow Connector 46">
              <a:extLst>
                <a:ext uri="{FF2B5EF4-FFF2-40B4-BE49-F238E27FC236}">
                  <a16:creationId xmlns:a16="http://schemas.microsoft.com/office/drawing/2014/main" id="{D57DF508-5C7F-B14E-A9C9-2D74261AB8F4}"/>
                </a:ext>
              </a:extLst>
            </p:cNvPr>
            <p:cNvCxnSpPr>
              <a:cxnSpLocks/>
            </p:cNvCxnSpPr>
            <p:nvPr/>
          </p:nvCxnSpPr>
          <p:spPr>
            <a:xfrm>
              <a:off x="975667" y="3971245"/>
              <a:ext cx="476385" cy="185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A58E46DC-AA74-F34D-B13E-45DFB2B13B76}"/>
              </a:ext>
            </a:extLst>
          </p:cNvPr>
          <p:cNvGrpSpPr/>
          <p:nvPr/>
        </p:nvGrpSpPr>
        <p:grpSpPr>
          <a:xfrm>
            <a:off x="3501936" y="1152151"/>
            <a:ext cx="1392561" cy="1814973"/>
            <a:chOff x="535021" y="2578079"/>
            <a:chExt cx="1392561" cy="1814973"/>
          </a:xfrm>
        </p:grpSpPr>
        <p:sp>
          <p:nvSpPr>
            <p:cNvPr id="49" name="TextBox 154">
              <a:extLst>
                <a:ext uri="{FF2B5EF4-FFF2-40B4-BE49-F238E27FC236}">
                  <a16:creationId xmlns:a16="http://schemas.microsoft.com/office/drawing/2014/main" id="{959C7FC1-9E5B-BB45-B552-7B6028468F2B}"/>
                </a:ext>
              </a:extLst>
            </p:cNvPr>
            <p:cNvSpPr txBox="1">
              <a:spLocks noChangeArrowheads="1"/>
            </p:cNvSpPr>
            <p:nvPr/>
          </p:nvSpPr>
          <p:spPr bwMode="auto">
            <a:xfrm>
              <a:off x="535021" y="3406889"/>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b</a:t>
              </a:r>
              <a:r>
                <a:rPr lang="en-US" altLang="en-US" sz="1800" baseline="-25000" dirty="0">
                  <a:solidFill>
                    <a:srgbClr val="C00000"/>
                  </a:solidFill>
                </a:rPr>
                <a:t>4</a:t>
              </a:r>
            </a:p>
          </p:txBody>
        </p:sp>
        <p:cxnSp>
          <p:nvCxnSpPr>
            <p:cNvPr id="50" name="Straight Arrow Connector 49">
              <a:extLst>
                <a:ext uri="{FF2B5EF4-FFF2-40B4-BE49-F238E27FC236}">
                  <a16:creationId xmlns:a16="http://schemas.microsoft.com/office/drawing/2014/main" id="{C9E20A4B-DF36-6C47-B4C2-159819ED5248}"/>
                </a:ext>
              </a:extLst>
            </p:cNvPr>
            <p:cNvCxnSpPr>
              <a:cxnSpLocks/>
            </p:cNvCxnSpPr>
            <p:nvPr/>
          </p:nvCxnSpPr>
          <p:spPr>
            <a:xfrm flipV="1">
              <a:off x="988500" y="2578079"/>
              <a:ext cx="0" cy="13741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1" name="TextBox 154">
              <a:extLst>
                <a:ext uri="{FF2B5EF4-FFF2-40B4-BE49-F238E27FC236}">
                  <a16:creationId xmlns:a16="http://schemas.microsoft.com/office/drawing/2014/main" id="{5835761F-8363-A24C-A732-747E806BB674}"/>
                </a:ext>
              </a:extLst>
            </p:cNvPr>
            <p:cNvSpPr txBox="1">
              <a:spLocks noChangeArrowheads="1"/>
            </p:cNvSpPr>
            <p:nvPr/>
          </p:nvSpPr>
          <p:spPr bwMode="auto">
            <a:xfrm>
              <a:off x="1006463" y="4026340"/>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a:solidFill>
                    <a:srgbClr val="C00000"/>
                  </a:solidFill>
                </a:rPr>
                <a:t>a</a:t>
              </a:r>
              <a:r>
                <a:rPr lang="en-US" altLang="en-US" sz="1800" baseline="-25000" dirty="0">
                  <a:solidFill>
                    <a:srgbClr val="C00000"/>
                  </a:solidFill>
                </a:rPr>
                <a:t>4</a:t>
              </a:r>
            </a:p>
          </p:txBody>
        </p:sp>
        <p:cxnSp>
          <p:nvCxnSpPr>
            <p:cNvPr id="52" name="Straight Arrow Connector 51">
              <a:extLst>
                <a:ext uri="{FF2B5EF4-FFF2-40B4-BE49-F238E27FC236}">
                  <a16:creationId xmlns:a16="http://schemas.microsoft.com/office/drawing/2014/main" id="{32C9E917-4ACE-ED4B-9522-B3973420C91A}"/>
                </a:ext>
              </a:extLst>
            </p:cNvPr>
            <p:cNvCxnSpPr>
              <a:cxnSpLocks/>
            </p:cNvCxnSpPr>
            <p:nvPr/>
          </p:nvCxnSpPr>
          <p:spPr>
            <a:xfrm flipV="1">
              <a:off x="975667" y="3962752"/>
              <a:ext cx="951915" cy="849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15237" y="4918497"/>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15237" y="4504340"/>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6" name="Rectangle 20">
            <a:extLst>
              <a:ext uri="{FF2B5EF4-FFF2-40B4-BE49-F238E27FC236}">
                <a16:creationId xmlns:a16="http://schemas.microsoft.com/office/drawing/2014/main" id="{846A7B0A-56F2-5145-80E1-9FB5241BA6D2}"/>
              </a:ext>
            </a:extLst>
          </p:cNvPr>
          <p:cNvSpPr>
            <a:spLocks noChangeArrowheads="1"/>
          </p:cNvSpPr>
          <p:nvPr/>
        </p:nvSpPr>
        <p:spPr bwMode="auto">
          <a:xfrm>
            <a:off x="4865183" y="1166198"/>
            <a:ext cx="929681" cy="1393535"/>
          </a:xfrm>
          <a:prstGeom prst="rect">
            <a:avLst/>
          </a:prstGeom>
          <a:solidFill>
            <a:srgbClr val="99CCFF">
              <a:alpha val="36078"/>
            </a:srgbClr>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15237" y="5303727"/>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6760335" y="953280"/>
            <a:ext cx="3829050" cy="1543050"/>
            <a:chOff x="3327" y="1296"/>
            <a:chExt cx="2412"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550" y="1622"/>
              <a:ext cx="118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6911941" y="2585994"/>
            <a:ext cx="3621088" cy="1789113"/>
            <a:chOff x="3381" y="2473"/>
            <a:chExt cx="228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550" y="2760"/>
              <a:ext cx="1112" cy="442"/>
            </a:xfrm>
            <a:prstGeom prst="rect">
              <a:avLst/>
            </a:prstGeom>
            <a:noFill/>
            <a:ln w="9525">
              <a:noFill/>
              <a:miter lim="800000"/>
              <a:headEnd/>
              <a:tailEnd/>
            </a:ln>
            <a:effectLst/>
          </p:spPr>
          <p:txBody>
            <a:bodyPr wrap="none">
              <a:spAutoFit/>
            </a:bodyPr>
            <a:lstStyle/>
            <a:p>
              <a:pPr>
                <a:defRPr/>
              </a:pPr>
              <a:r>
                <a:rPr lang="en-US" sz="2000" dirty="0" err="1">
                  <a:latin typeface="+mn-lt"/>
                </a:rPr>
                <a:t>Bravais</a:t>
              </a:r>
              <a:r>
                <a:rPr lang="en-US" sz="2000" dirty="0">
                  <a:latin typeface="+mn-lt"/>
                </a:rPr>
                <a:t> lattice</a:t>
              </a:r>
            </a:p>
            <a:p>
              <a:pPr>
                <a:defRPr/>
              </a:pPr>
              <a:r>
                <a:rPr lang="en-US" sz="20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Tree>
    <p:extLst>
      <p:ext uri="{BB962C8B-B14F-4D97-AF65-F5344CB8AC3E}">
        <p14:creationId xmlns:p14="http://schemas.microsoft.com/office/powerpoint/2010/main" val="18757459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E26751B5-0C6E-3248-A8BC-4D5EFA8694BD}"/>
              </a:ext>
            </a:extLst>
          </p:cNvPr>
          <p:cNvSpPr/>
          <p:nvPr/>
        </p:nvSpPr>
        <p:spPr>
          <a:xfrm>
            <a:off x="1583383" y="8752912"/>
            <a:ext cx="9144000" cy="49432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650" name="Title 1">
            <a:extLst>
              <a:ext uri="{FF2B5EF4-FFF2-40B4-BE49-F238E27FC236}">
                <a16:creationId xmlns:a16="http://schemas.microsoft.com/office/drawing/2014/main" id="{767B71F3-7AC6-0545-85B0-C48B1C363F49}"/>
              </a:ext>
            </a:extLst>
          </p:cNvPr>
          <p:cNvSpPr>
            <a:spLocks noGrp="1"/>
          </p:cNvSpPr>
          <p:nvPr>
            <p:ph type="title"/>
          </p:nvPr>
        </p:nvSpPr>
        <p:spPr/>
        <p:txBody>
          <a:bodyPr/>
          <a:lstStyle/>
          <a:p>
            <a:pPr eaLnBrk="1" hangingPunct="1"/>
            <a:r>
              <a:rPr lang="en-US" altLang="en-US" dirty="0">
                <a:ea typeface="ＭＳ Ｐゴシック" panose="020B0600070205080204" pitchFamily="34" charset="-128"/>
              </a:rPr>
              <a:t>Graphene - Bravais Lattice with a Basis</a:t>
            </a:r>
          </a:p>
        </p:txBody>
      </p:sp>
      <p:graphicFrame>
        <p:nvGraphicFramePr>
          <p:cNvPr id="24" name="Object 2">
            <a:extLst>
              <a:ext uri="{FF2B5EF4-FFF2-40B4-BE49-F238E27FC236}">
                <a16:creationId xmlns:a16="http://schemas.microsoft.com/office/drawing/2014/main" id="{886F6A09-B809-2C46-935A-242FA8EB0259}"/>
              </a:ext>
            </a:extLst>
          </p:cNvPr>
          <p:cNvGraphicFramePr>
            <a:graphicFrameLocks noChangeAspect="1"/>
          </p:cNvGraphicFramePr>
          <p:nvPr/>
        </p:nvGraphicFramePr>
        <p:xfrm>
          <a:off x="4055942" y="8440734"/>
          <a:ext cx="3176587" cy="758825"/>
        </p:xfrm>
        <a:graphic>
          <a:graphicData uri="http://schemas.openxmlformats.org/presentationml/2006/ole">
            <mc:AlternateContent xmlns:mc="http://schemas.openxmlformats.org/markup-compatibility/2006">
              <mc:Choice xmlns:v="urn:schemas-microsoft-com:vml" Requires="v">
                <p:oleObj name="Equation" r:id="rId2" imgW="15506700" imgH="4978400" progId="Equation.DSMT4">
                  <p:embed/>
                </p:oleObj>
              </mc:Choice>
              <mc:Fallback>
                <p:oleObj name="Equation" r:id="rId2" imgW="15506700" imgH="4978400" progId="Equation.DSMT4">
                  <p:embed/>
                  <p:pic>
                    <p:nvPicPr>
                      <p:cNvPr id="24" name="Object 2">
                        <a:extLst>
                          <a:ext uri="{FF2B5EF4-FFF2-40B4-BE49-F238E27FC236}">
                            <a16:creationId xmlns:a16="http://schemas.microsoft.com/office/drawing/2014/main" id="{886F6A09-B809-2C46-935A-242FA8EB0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5942" y="8440734"/>
                        <a:ext cx="3176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 name="Text Box 6">
            <a:extLst>
              <a:ext uri="{FF2B5EF4-FFF2-40B4-BE49-F238E27FC236}">
                <a16:creationId xmlns:a16="http://schemas.microsoft.com/office/drawing/2014/main" id="{650EB312-9C92-3B4B-BFC3-C2AF8329CF05}"/>
              </a:ext>
            </a:extLst>
          </p:cNvPr>
          <p:cNvSpPr txBox="1">
            <a:spLocks noChangeArrowheads="1"/>
          </p:cNvSpPr>
          <p:nvPr/>
        </p:nvSpPr>
        <p:spPr bwMode="auto">
          <a:xfrm>
            <a:off x="1876425" y="7318691"/>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Address every point in the lattice by integer translation of unit vectors</a:t>
            </a:r>
          </a:p>
        </p:txBody>
      </p:sp>
      <p:sp>
        <p:nvSpPr>
          <p:cNvPr id="55" name="Text Box 6">
            <a:extLst>
              <a:ext uri="{FF2B5EF4-FFF2-40B4-BE49-F238E27FC236}">
                <a16:creationId xmlns:a16="http://schemas.microsoft.com/office/drawing/2014/main" id="{959495A6-1E02-B243-9538-19F0A0475B3B}"/>
              </a:ext>
            </a:extLst>
          </p:cNvPr>
          <p:cNvSpPr txBox="1">
            <a:spLocks noChangeArrowheads="1"/>
          </p:cNvSpPr>
          <p:nvPr/>
        </p:nvSpPr>
        <p:spPr bwMode="auto">
          <a:xfrm>
            <a:off x="1876425" y="6904534"/>
            <a:ext cx="8439150" cy="400110"/>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Property of ONE CELL defines the property of the solid</a:t>
            </a:r>
          </a:p>
        </p:txBody>
      </p:sp>
      <p:sp>
        <p:nvSpPr>
          <p:cNvPr id="57" name="Text Box 6">
            <a:extLst>
              <a:ext uri="{FF2B5EF4-FFF2-40B4-BE49-F238E27FC236}">
                <a16:creationId xmlns:a16="http://schemas.microsoft.com/office/drawing/2014/main" id="{752D02BF-FBC7-0B49-B44C-57B0D577C9E6}"/>
              </a:ext>
            </a:extLst>
          </p:cNvPr>
          <p:cNvSpPr txBox="1">
            <a:spLocks noChangeArrowheads="1"/>
          </p:cNvSpPr>
          <p:nvPr/>
        </p:nvSpPr>
        <p:spPr bwMode="auto">
          <a:xfrm>
            <a:off x="1876425" y="7703921"/>
            <a:ext cx="8439150" cy="707886"/>
          </a:xfrm>
          <a:prstGeom prst="rect">
            <a:avLst/>
          </a:prstGeom>
          <a:solidFill>
            <a:srgbClr val="F2F2F2"/>
          </a:solidFill>
          <a:ln w="9525">
            <a:solidFill>
              <a:schemeClr val="tx1"/>
            </a:solidFill>
            <a:miter lim="800000"/>
            <a:headEnd/>
            <a:tailEnd/>
          </a:ln>
          <a:effectLst/>
        </p:spPr>
        <p:txBody>
          <a:bodyPr wrap="square">
            <a:spAutoFit/>
          </a:bodyPr>
          <a:lstStyle/>
          <a:p>
            <a:pPr marL="457200" indent="-457200">
              <a:buFont typeface="Arial" charset="0"/>
              <a:buChar char="•"/>
              <a:defRPr/>
            </a:pPr>
            <a:r>
              <a:rPr lang="en-US" sz="2000" dirty="0">
                <a:latin typeface="Arial" charset="0"/>
              </a:rPr>
              <a:t>every point has the same environment as every other point </a:t>
            </a:r>
            <a:br>
              <a:rPr lang="en-US" sz="2000" dirty="0">
                <a:latin typeface="Arial" charset="0"/>
              </a:rPr>
            </a:br>
            <a:r>
              <a:rPr lang="en-US" sz="2000" dirty="0">
                <a:latin typeface="Arial" charset="0"/>
              </a:rPr>
              <a:t>(same number of neighbors, next neighbors, …)</a:t>
            </a:r>
          </a:p>
        </p:txBody>
      </p:sp>
      <p:grpSp>
        <p:nvGrpSpPr>
          <p:cNvPr id="58" name="Group 75">
            <a:extLst>
              <a:ext uri="{FF2B5EF4-FFF2-40B4-BE49-F238E27FC236}">
                <a16:creationId xmlns:a16="http://schemas.microsoft.com/office/drawing/2014/main" id="{08A60D30-AE3F-F747-A439-FD003DDEB896}"/>
              </a:ext>
            </a:extLst>
          </p:cNvPr>
          <p:cNvGrpSpPr>
            <a:grpSpLocks/>
          </p:cNvGrpSpPr>
          <p:nvPr/>
        </p:nvGrpSpPr>
        <p:grpSpPr bwMode="auto">
          <a:xfrm>
            <a:off x="7888328" y="795459"/>
            <a:ext cx="2739462" cy="1145271"/>
            <a:chOff x="3327" y="1296"/>
            <a:chExt cx="2325" cy="972"/>
          </a:xfrm>
        </p:grpSpPr>
        <p:grpSp>
          <p:nvGrpSpPr>
            <p:cNvPr id="59" name="Group 76">
              <a:extLst>
                <a:ext uri="{FF2B5EF4-FFF2-40B4-BE49-F238E27FC236}">
                  <a16:creationId xmlns:a16="http://schemas.microsoft.com/office/drawing/2014/main" id="{7515A413-4DCF-714D-B043-9F13D607B05A}"/>
                </a:ext>
              </a:extLst>
            </p:cNvPr>
            <p:cNvGrpSpPr>
              <a:grpSpLocks/>
            </p:cNvGrpSpPr>
            <p:nvPr/>
          </p:nvGrpSpPr>
          <p:grpSpPr bwMode="auto">
            <a:xfrm>
              <a:off x="3327" y="1296"/>
              <a:ext cx="1041" cy="972"/>
              <a:chOff x="3327" y="1296"/>
              <a:chExt cx="1041" cy="972"/>
            </a:xfrm>
          </p:grpSpPr>
          <p:sp>
            <p:nvSpPr>
              <p:cNvPr id="61" name="Rectangle 77">
                <a:extLst>
                  <a:ext uri="{FF2B5EF4-FFF2-40B4-BE49-F238E27FC236}">
                    <a16:creationId xmlns:a16="http://schemas.microsoft.com/office/drawing/2014/main" id="{88C45D36-6EFC-D64C-89D7-EAEC3DFBF244}"/>
                  </a:ext>
                </a:extLst>
              </p:cNvPr>
              <p:cNvSpPr>
                <a:spLocks noChangeArrowheads="1"/>
              </p:cNvSpPr>
              <p:nvPr/>
            </p:nvSpPr>
            <p:spPr bwMode="auto">
              <a:xfrm>
                <a:off x="3375" y="1344"/>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2" name="Line 78">
                <a:extLst>
                  <a:ext uri="{FF2B5EF4-FFF2-40B4-BE49-F238E27FC236}">
                    <a16:creationId xmlns:a16="http://schemas.microsoft.com/office/drawing/2014/main" id="{C073AA18-554A-F547-8578-5871F9DD0657}"/>
                  </a:ext>
                </a:extLst>
              </p:cNvPr>
              <p:cNvSpPr>
                <a:spLocks noChangeShapeType="1"/>
              </p:cNvSpPr>
              <p:nvPr/>
            </p:nvSpPr>
            <p:spPr bwMode="auto">
              <a:xfrm>
                <a:off x="3663"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Line 79">
                <a:extLst>
                  <a:ext uri="{FF2B5EF4-FFF2-40B4-BE49-F238E27FC236}">
                    <a16:creationId xmlns:a16="http://schemas.microsoft.com/office/drawing/2014/main" id="{40ED81E5-057A-324F-8E3C-2CD525639013}"/>
                  </a:ext>
                </a:extLst>
              </p:cNvPr>
              <p:cNvSpPr>
                <a:spLocks noChangeShapeType="1"/>
              </p:cNvSpPr>
              <p:nvPr/>
            </p:nvSpPr>
            <p:spPr bwMode="auto">
              <a:xfrm>
                <a:off x="3951" y="1350"/>
                <a:ext cx="0" cy="8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 name="Oval 80">
                <a:extLst>
                  <a:ext uri="{FF2B5EF4-FFF2-40B4-BE49-F238E27FC236}">
                    <a16:creationId xmlns:a16="http://schemas.microsoft.com/office/drawing/2014/main" id="{68B3F2DD-8D6A-064C-B22D-83C4E3777D60}"/>
                  </a:ext>
                </a:extLst>
              </p:cNvPr>
              <p:cNvSpPr>
                <a:spLocks noChangeAspect="1" noChangeArrowheads="1"/>
              </p:cNvSpPr>
              <p:nvPr/>
            </p:nvSpPr>
            <p:spPr bwMode="auto">
              <a:xfrm>
                <a:off x="3327"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5" name="Oval 81">
                <a:extLst>
                  <a:ext uri="{FF2B5EF4-FFF2-40B4-BE49-F238E27FC236}">
                    <a16:creationId xmlns:a16="http://schemas.microsoft.com/office/drawing/2014/main" id="{6B7F588B-8EA6-7E40-BC48-472FC088DEB4}"/>
                  </a:ext>
                </a:extLst>
              </p:cNvPr>
              <p:cNvSpPr>
                <a:spLocks noChangeAspect="1" noChangeArrowheads="1"/>
              </p:cNvSpPr>
              <p:nvPr/>
            </p:nvSpPr>
            <p:spPr bwMode="auto">
              <a:xfrm>
                <a:off x="3327"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6" name="Oval 82">
                <a:extLst>
                  <a:ext uri="{FF2B5EF4-FFF2-40B4-BE49-F238E27FC236}">
                    <a16:creationId xmlns:a16="http://schemas.microsoft.com/office/drawing/2014/main" id="{6507025D-F433-3449-9BEB-2139B95E3567}"/>
                  </a:ext>
                </a:extLst>
              </p:cNvPr>
              <p:cNvSpPr>
                <a:spLocks noChangeAspect="1" noChangeArrowheads="1"/>
              </p:cNvSpPr>
              <p:nvPr/>
            </p:nvSpPr>
            <p:spPr bwMode="auto">
              <a:xfrm>
                <a:off x="3333"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7" name="Oval 83">
                <a:extLst>
                  <a:ext uri="{FF2B5EF4-FFF2-40B4-BE49-F238E27FC236}">
                    <a16:creationId xmlns:a16="http://schemas.microsoft.com/office/drawing/2014/main" id="{67F11FB4-5026-6F41-8783-29DFF255DCFA}"/>
                  </a:ext>
                </a:extLst>
              </p:cNvPr>
              <p:cNvSpPr>
                <a:spLocks noChangeAspect="1" noChangeArrowheads="1"/>
              </p:cNvSpPr>
              <p:nvPr/>
            </p:nvSpPr>
            <p:spPr bwMode="auto">
              <a:xfrm>
                <a:off x="3327"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8" name="Oval 84">
                <a:extLst>
                  <a:ext uri="{FF2B5EF4-FFF2-40B4-BE49-F238E27FC236}">
                    <a16:creationId xmlns:a16="http://schemas.microsoft.com/office/drawing/2014/main" id="{F3E34684-4F8F-ED4A-9819-412729094FE6}"/>
                  </a:ext>
                </a:extLst>
              </p:cNvPr>
              <p:cNvSpPr>
                <a:spLocks noChangeAspect="1" noChangeArrowheads="1"/>
              </p:cNvSpPr>
              <p:nvPr/>
            </p:nvSpPr>
            <p:spPr bwMode="auto">
              <a:xfrm>
                <a:off x="3615"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69" name="Oval 85">
                <a:extLst>
                  <a:ext uri="{FF2B5EF4-FFF2-40B4-BE49-F238E27FC236}">
                    <a16:creationId xmlns:a16="http://schemas.microsoft.com/office/drawing/2014/main" id="{4C377BAF-F2B3-A741-838D-D0B392722B47}"/>
                  </a:ext>
                </a:extLst>
              </p:cNvPr>
              <p:cNvSpPr>
                <a:spLocks noChangeAspect="1" noChangeArrowheads="1"/>
              </p:cNvSpPr>
              <p:nvPr/>
            </p:nvSpPr>
            <p:spPr bwMode="auto">
              <a:xfrm>
                <a:off x="3609" y="15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0" name="Oval 86">
                <a:extLst>
                  <a:ext uri="{FF2B5EF4-FFF2-40B4-BE49-F238E27FC236}">
                    <a16:creationId xmlns:a16="http://schemas.microsoft.com/office/drawing/2014/main" id="{C80E0ABC-0DB0-A046-828F-1500D9681754}"/>
                  </a:ext>
                </a:extLst>
              </p:cNvPr>
              <p:cNvSpPr>
                <a:spLocks noChangeAspect="1" noChangeArrowheads="1"/>
              </p:cNvSpPr>
              <p:nvPr/>
            </p:nvSpPr>
            <p:spPr bwMode="auto">
              <a:xfrm>
                <a:off x="3615" y="18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1" name="Oval 87">
                <a:extLst>
                  <a:ext uri="{FF2B5EF4-FFF2-40B4-BE49-F238E27FC236}">
                    <a16:creationId xmlns:a16="http://schemas.microsoft.com/office/drawing/2014/main" id="{8EF8B44F-4435-D04D-84A0-764859D9FDE4}"/>
                  </a:ext>
                </a:extLst>
              </p:cNvPr>
              <p:cNvSpPr>
                <a:spLocks noChangeAspect="1" noChangeArrowheads="1"/>
              </p:cNvSpPr>
              <p:nvPr/>
            </p:nvSpPr>
            <p:spPr bwMode="auto">
              <a:xfrm>
                <a:off x="3609" y="217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2" name="Oval 88">
                <a:extLst>
                  <a:ext uri="{FF2B5EF4-FFF2-40B4-BE49-F238E27FC236}">
                    <a16:creationId xmlns:a16="http://schemas.microsoft.com/office/drawing/2014/main" id="{51599C94-2EE7-AA49-8F2C-09F6A557AE6B}"/>
                  </a:ext>
                </a:extLst>
              </p:cNvPr>
              <p:cNvSpPr>
                <a:spLocks noChangeAspect="1" noChangeArrowheads="1"/>
              </p:cNvSpPr>
              <p:nvPr/>
            </p:nvSpPr>
            <p:spPr bwMode="auto">
              <a:xfrm>
                <a:off x="3903" y="1302"/>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3" name="Oval 89">
                <a:extLst>
                  <a:ext uri="{FF2B5EF4-FFF2-40B4-BE49-F238E27FC236}">
                    <a16:creationId xmlns:a16="http://schemas.microsoft.com/office/drawing/2014/main" id="{1385E344-B408-7849-A5A4-4129F6CDACBC}"/>
                  </a:ext>
                </a:extLst>
              </p:cNvPr>
              <p:cNvSpPr>
                <a:spLocks noChangeAspect="1" noChangeArrowheads="1"/>
              </p:cNvSpPr>
              <p:nvPr/>
            </p:nvSpPr>
            <p:spPr bwMode="auto">
              <a:xfrm>
                <a:off x="3903" y="159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4" name="Oval 90">
                <a:extLst>
                  <a:ext uri="{FF2B5EF4-FFF2-40B4-BE49-F238E27FC236}">
                    <a16:creationId xmlns:a16="http://schemas.microsoft.com/office/drawing/2014/main" id="{46A2D8D7-75C2-384A-8294-61B362EC9C3D}"/>
                  </a:ext>
                </a:extLst>
              </p:cNvPr>
              <p:cNvSpPr>
                <a:spLocks noChangeAspect="1" noChangeArrowheads="1"/>
              </p:cNvSpPr>
              <p:nvPr/>
            </p:nvSpPr>
            <p:spPr bwMode="auto">
              <a:xfrm>
                <a:off x="3909" y="18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5" name="Oval 91">
                <a:extLst>
                  <a:ext uri="{FF2B5EF4-FFF2-40B4-BE49-F238E27FC236}">
                    <a16:creationId xmlns:a16="http://schemas.microsoft.com/office/drawing/2014/main" id="{323EEC3E-4F18-554A-A5C9-E1A5916AEAAA}"/>
                  </a:ext>
                </a:extLst>
              </p:cNvPr>
              <p:cNvSpPr>
                <a:spLocks noChangeAspect="1" noChangeArrowheads="1"/>
              </p:cNvSpPr>
              <p:nvPr/>
            </p:nvSpPr>
            <p:spPr bwMode="auto">
              <a:xfrm>
                <a:off x="3903" y="216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6" name="Oval 92">
                <a:extLst>
                  <a:ext uri="{FF2B5EF4-FFF2-40B4-BE49-F238E27FC236}">
                    <a16:creationId xmlns:a16="http://schemas.microsoft.com/office/drawing/2014/main" id="{D8778D9C-DDA4-A34C-96D4-7DC74A017BB0}"/>
                  </a:ext>
                </a:extLst>
              </p:cNvPr>
              <p:cNvSpPr>
                <a:spLocks noChangeAspect="1" noChangeArrowheads="1"/>
              </p:cNvSpPr>
              <p:nvPr/>
            </p:nvSpPr>
            <p:spPr bwMode="auto">
              <a:xfrm>
                <a:off x="4191" y="1296"/>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7" name="Oval 93">
                <a:extLst>
                  <a:ext uri="{FF2B5EF4-FFF2-40B4-BE49-F238E27FC236}">
                    <a16:creationId xmlns:a16="http://schemas.microsoft.com/office/drawing/2014/main" id="{65F5F9E3-A8C7-5C45-829D-DC460773F28D}"/>
                  </a:ext>
                </a:extLst>
              </p:cNvPr>
              <p:cNvSpPr>
                <a:spLocks noChangeAspect="1" noChangeArrowheads="1"/>
              </p:cNvSpPr>
              <p:nvPr/>
            </p:nvSpPr>
            <p:spPr bwMode="auto">
              <a:xfrm>
                <a:off x="4191" y="158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8" name="Oval 94">
                <a:extLst>
                  <a:ext uri="{FF2B5EF4-FFF2-40B4-BE49-F238E27FC236}">
                    <a16:creationId xmlns:a16="http://schemas.microsoft.com/office/drawing/2014/main" id="{54046FE2-C381-044E-8E7C-F90BF31C6C50}"/>
                  </a:ext>
                </a:extLst>
              </p:cNvPr>
              <p:cNvSpPr>
                <a:spLocks noChangeAspect="1" noChangeArrowheads="1"/>
              </p:cNvSpPr>
              <p:nvPr/>
            </p:nvSpPr>
            <p:spPr bwMode="auto">
              <a:xfrm>
                <a:off x="4197" y="1878"/>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79" name="Oval 95">
                <a:extLst>
                  <a:ext uri="{FF2B5EF4-FFF2-40B4-BE49-F238E27FC236}">
                    <a16:creationId xmlns:a16="http://schemas.microsoft.com/office/drawing/2014/main" id="{7D110BDF-D0FC-8E4E-B9CA-8DAD33BE00D2}"/>
                  </a:ext>
                </a:extLst>
              </p:cNvPr>
              <p:cNvSpPr>
                <a:spLocks noChangeAspect="1" noChangeArrowheads="1"/>
              </p:cNvSpPr>
              <p:nvPr/>
            </p:nvSpPr>
            <p:spPr bwMode="auto">
              <a:xfrm>
                <a:off x="4191" y="2160"/>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0" name="Rectangle 96">
                <a:extLst>
                  <a:ext uri="{FF2B5EF4-FFF2-40B4-BE49-F238E27FC236}">
                    <a16:creationId xmlns:a16="http://schemas.microsoft.com/office/drawing/2014/main" id="{7D7250BB-AB7D-F047-B602-FD35CE0F9535}"/>
                  </a:ext>
                </a:extLst>
              </p:cNvPr>
              <p:cNvSpPr>
                <a:spLocks noChangeAspect="1" noChangeArrowheads="1"/>
              </p:cNvSpPr>
              <p:nvPr/>
            </p:nvSpPr>
            <p:spPr bwMode="auto">
              <a:xfrm>
                <a:off x="342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1" name="Rectangle 97">
                <a:extLst>
                  <a:ext uri="{FF2B5EF4-FFF2-40B4-BE49-F238E27FC236}">
                    <a16:creationId xmlns:a16="http://schemas.microsoft.com/office/drawing/2014/main" id="{38E8C202-506B-7B44-B008-BA6C055FCFBA}"/>
                  </a:ext>
                </a:extLst>
              </p:cNvPr>
              <p:cNvSpPr>
                <a:spLocks noChangeAspect="1" noChangeArrowheads="1"/>
              </p:cNvSpPr>
              <p:nvPr/>
            </p:nvSpPr>
            <p:spPr bwMode="auto">
              <a:xfrm>
                <a:off x="3708"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2" name="Rectangle 98">
                <a:extLst>
                  <a:ext uri="{FF2B5EF4-FFF2-40B4-BE49-F238E27FC236}">
                    <a16:creationId xmlns:a16="http://schemas.microsoft.com/office/drawing/2014/main" id="{1F3F12F5-78B3-0542-A833-F3BC6C472862}"/>
                  </a:ext>
                </a:extLst>
              </p:cNvPr>
              <p:cNvSpPr>
                <a:spLocks noChangeAspect="1" noChangeArrowheads="1"/>
              </p:cNvSpPr>
              <p:nvPr/>
            </p:nvSpPr>
            <p:spPr bwMode="auto">
              <a:xfrm>
                <a:off x="3999"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3" name="Rectangle 99">
                <a:extLst>
                  <a:ext uri="{FF2B5EF4-FFF2-40B4-BE49-F238E27FC236}">
                    <a16:creationId xmlns:a16="http://schemas.microsoft.com/office/drawing/2014/main" id="{A4CF9480-6E90-8240-9E72-370D8C33F643}"/>
                  </a:ext>
                </a:extLst>
              </p:cNvPr>
              <p:cNvSpPr>
                <a:spLocks noChangeAspect="1" noChangeArrowheads="1"/>
              </p:cNvSpPr>
              <p:nvPr/>
            </p:nvSpPr>
            <p:spPr bwMode="auto">
              <a:xfrm>
                <a:off x="3423" y="1584"/>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4" name="Rectangle 100">
                <a:extLst>
                  <a:ext uri="{FF2B5EF4-FFF2-40B4-BE49-F238E27FC236}">
                    <a16:creationId xmlns:a16="http://schemas.microsoft.com/office/drawing/2014/main" id="{2EBCA293-D3BB-6C45-AD27-2A14973AE52E}"/>
                  </a:ext>
                </a:extLst>
              </p:cNvPr>
              <p:cNvSpPr>
                <a:spLocks noChangeAspect="1" noChangeArrowheads="1"/>
              </p:cNvSpPr>
              <p:nvPr/>
            </p:nvSpPr>
            <p:spPr bwMode="auto">
              <a:xfrm>
                <a:off x="4290" y="1308"/>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5" name="Rectangle 101">
                <a:extLst>
                  <a:ext uri="{FF2B5EF4-FFF2-40B4-BE49-F238E27FC236}">
                    <a16:creationId xmlns:a16="http://schemas.microsoft.com/office/drawing/2014/main" id="{C97E4A18-83D8-9C4B-B478-C450DF823970}"/>
                  </a:ext>
                </a:extLst>
              </p:cNvPr>
              <p:cNvSpPr>
                <a:spLocks noChangeAspect="1" noChangeArrowheads="1"/>
              </p:cNvSpPr>
              <p:nvPr/>
            </p:nvSpPr>
            <p:spPr bwMode="auto">
              <a:xfrm>
                <a:off x="3702" y="159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6" name="Rectangle 102">
                <a:extLst>
                  <a:ext uri="{FF2B5EF4-FFF2-40B4-BE49-F238E27FC236}">
                    <a16:creationId xmlns:a16="http://schemas.microsoft.com/office/drawing/2014/main" id="{8C68A189-2B03-7F40-923E-60F471BFFA43}"/>
                  </a:ext>
                </a:extLst>
              </p:cNvPr>
              <p:cNvSpPr>
                <a:spLocks noChangeAspect="1" noChangeArrowheads="1"/>
              </p:cNvSpPr>
              <p:nvPr/>
            </p:nvSpPr>
            <p:spPr bwMode="auto">
              <a:xfrm>
                <a:off x="3996"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7" name="Rectangle 103">
                <a:extLst>
                  <a:ext uri="{FF2B5EF4-FFF2-40B4-BE49-F238E27FC236}">
                    <a16:creationId xmlns:a16="http://schemas.microsoft.com/office/drawing/2014/main" id="{A810F56D-CD9F-0F4A-8CE0-4A0C6B7E61AE}"/>
                  </a:ext>
                </a:extLst>
              </p:cNvPr>
              <p:cNvSpPr>
                <a:spLocks noChangeAspect="1" noChangeArrowheads="1"/>
              </p:cNvSpPr>
              <p:nvPr/>
            </p:nvSpPr>
            <p:spPr bwMode="auto">
              <a:xfrm>
                <a:off x="4284" y="15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8" name="Rectangle 104">
                <a:extLst>
                  <a:ext uri="{FF2B5EF4-FFF2-40B4-BE49-F238E27FC236}">
                    <a16:creationId xmlns:a16="http://schemas.microsoft.com/office/drawing/2014/main" id="{BAE3D6B4-C458-FD44-8F29-09251B416972}"/>
                  </a:ext>
                </a:extLst>
              </p:cNvPr>
              <p:cNvSpPr>
                <a:spLocks noChangeAspect="1" noChangeArrowheads="1"/>
              </p:cNvSpPr>
              <p:nvPr/>
            </p:nvSpPr>
            <p:spPr bwMode="auto">
              <a:xfrm>
                <a:off x="3435"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89" name="Rectangle 105">
                <a:extLst>
                  <a:ext uri="{FF2B5EF4-FFF2-40B4-BE49-F238E27FC236}">
                    <a16:creationId xmlns:a16="http://schemas.microsoft.com/office/drawing/2014/main" id="{49DEE3AB-E90D-7F49-B988-1D701A09A422}"/>
                  </a:ext>
                </a:extLst>
              </p:cNvPr>
              <p:cNvSpPr>
                <a:spLocks noChangeAspect="1" noChangeArrowheads="1"/>
              </p:cNvSpPr>
              <p:nvPr/>
            </p:nvSpPr>
            <p:spPr bwMode="auto">
              <a:xfrm>
                <a:off x="3708"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0" name="Rectangle 106">
                <a:extLst>
                  <a:ext uri="{FF2B5EF4-FFF2-40B4-BE49-F238E27FC236}">
                    <a16:creationId xmlns:a16="http://schemas.microsoft.com/office/drawing/2014/main" id="{D793FA87-EA42-3547-A24F-01F3B31617F6}"/>
                  </a:ext>
                </a:extLst>
              </p:cNvPr>
              <p:cNvSpPr>
                <a:spLocks noChangeAspect="1" noChangeArrowheads="1"/>
              </p:cNvSpPr>
              <p:nvPr/>
            </p:nvSpPr>
            <p:spPr bwMode="auto">
              <a:xfrm>
                <a:off x="4002" y="189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1" name="Rectangle 107">
                <a:extLst>
                  <a:ext uri="{FF2B5EF4-FFF2-40B4-BE49-F238E27FC236}">
                    <a16:creationId xmlns:a16="http://schemas.microsoft.com/office/drawing/2014/main" id="{FEFEEA7C-E8BA-E849-B34D-047CA2434C96}"/>
                  </a:ext>
                </a:extLst>
              </p:cNvPr>
              <p:cNvSpPr>
                <a:spLocks noChangeAspect="1" noChangeArrowheads="1"/>
              </p:cNvSpPr>
              <p:nvPr/>
            </p:nvSpPr>
            <p:spPr bwMode="auto">
              <a:xfrm>
                <a:off x="4293" y="1887"/>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2" name="Rectangle 108">
                <a:extLst>
                  <a:ext uri="{FF2B5EF4-FFF2-40B4-BE49-F238E27FC236}">
                    <a16:creationId xmlns:a16="http://schemas.microsoft.com/office/drawing/2014/main" id="{5CC6D0AA-7C62-CE4E-99A9-C43DE7A48917}"/>
                  </a:ext>
                </a:extLst>
              </p:cNvPr>
              <p:cNvSpPr>
                <a:spLocks noChangeAspect="1" noChangeArrowheads="1"/>
              </p:cNvSpPr>
              <p:nvPr/>
            </p:nvSpPr>
            <p:spPr bwMode="auto">
              <a:xfrm>
                <a:off x="3423" y="2169"/>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3" name="Rectangle 109">
                <a:extLst>
                  <a:ext uri="{FF2B5EF4-FFF2-40B4-BE49-F238E27FC236}">
                    <a16:creationId xmlns:a16="http://schemas.microsoft.com/office/drawing/2014/main" id="{B5D5FA83-1AB0-5E4A-ADA8-51E3C420FF69}"/>
                  </a:ext>
                </a:extLst>
              </p:cNvPr>
              <p:cNvSpPr>
                <a:spLocks noChangeAspect="1" noChangeArrowheads="1"/>
              </p:cNvSpPr>
              <p:nvPr/>
            </p:nvSpPr>
            <p:spPr bwMode="auto">
              <a:xfrm>
                <a:off x="3711"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4" name="Rectangle 110">
                <a:extLst>
                  <a:ext uri="{FF2B5EF4-FFF2-40B4-BE49-F238E27FC236}">
                    <a16:creationId xmlns:a16="http://schemas.microsoft.com/office/drawing/2014/main" id="{FD8F2A61-97FE-CB45-86CD-A480475F9756}"/>
                  </a:ext>
                </a:extLst>
              </p:cNvPr>
              <p:cNvSpPr>
                <a:spLocks noChangeAspect="1" noChangeArrowheads="1"/>
              </p:cNvSpPr>
              <p:nvPr/>
            </p:nvSpPr>
            <p:spPr bwMode="auto">
              <a:xfrm>
                <a:off x="3999" y="2181"/>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5" name="Rectangle 111">
                <a:extLst>
                  <a:ext uri="{FF2B5EF4-FFF2-40B4-BE49-F238E27FC236}">
                    <a16:creationId xmlns:a16="http://schemas.microsoft.com/office/drawing/2014/main" id="{CF10EAD8-7167-1142-9412-3CB196E3C8A7}"/>
                  </a:ext>
                </a:extLst>
              </p:cNvPr>
              <p:cNvSpPr>
                <a:spLocks noChangeAspect="1" noChangeArrowheads="1"/>
              </p:cNvSpPr>
              <p:nvPr/>
            </p:nvSpPr>
            <p:spPr bwMode="auto">
              <a:xfrm>
                <a:off x="4290" y="2175"/>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6" name="Rectangle 112">
                <a:extLst>
                  <a:ext uri="{FF2B5EF4-FFF2-40B4-BE49-F238E27FC236}">
                    <a16:creationId xmlns:a16="http://schemas.microsoft.com/office/drawing/2014/main" id="{0D1821A5-63CA-1447-B000-CC9FEE4E9820}"/>
                  </a:ext>
                </a:extLst>
              </p:cNvPr>
              <p:cNvSpPr>
                <a:spLocks noChangeArrowheads="1"/>
              </p:cNvSpPr>
              <p:nvPr/>
            </p:nvSpPr>
            <p:spPr bwMode="auto">
              <a:xfrm>
                <a:off x="3471" y="1344"/>
                <a:ext cx="864" cy="864"/>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97" name="Line 113">
                <a:extLst>
                  <a:ext uri="{FF2B5EF4-FFF2-40B4-BE49-F238E27FC236}">
                    <a16:creationId xmlns:a16="http://schemas.microsoft.com/office/drawing/2014/main" id="{780FEC3F-F8E2-D442-88C6-555ECBC05C91}"/>
                  </a:ext>
                </a:extLst>
              </p:cNvPr>
              <p:cNvSpPr>
                <a:spLocks noChangeShapeType="1"/>
              </p:cNvSpPr>
              <p:nvPr/>
            </p:nvSpPr>
            <p:spPr bwMode="auto">
              <a:xfrm>
                <a:off x="3375" y="1632"/>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8" name="Line 114">
                <a:extLst>
                  <a:ext uri="{FF2B5EF4-FFF2-40B4-BE49-F238E27FC236}">
                    <a16:creationId xmlns:a16="http://schemas.microsoft.com/office/drawing/2014/main" id="{828367C7-FF34-5C40-8EEF-A4853F28C425}"/>
                  </a:ext>
                </a:extLst>
              </p:cNvPr>
              <p:cNvSpPr>
                <a:spLocks noChangeShapeType="1"/>
              </p:cNvSpPr>
              <p:nvPr/>
            </p:nvSpPr>
            <p:spPr bwMode="auto">
              <a:xfrm>
                <a:off x="3375"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 name="Line 115">
                <a:extLst>
                  <a:ext uri="{FF2B5EF4-FFF2-40B4-BE49-F238E27FC236}">
                    <a16:creationId xmlns:a16="http://schemas.microsoft.com/office/drawing/2014/main" id="{6D6ACD45-0927-314C-B6D3-843616AB37D7}"/>
                  </a:ext>
                </a:extLst>
              </p:cNvPr>
              <p:cNvSpPr>
                <a:spLocks noChangeShapeType="1"/>
              </p:cNvSpPr>
              <p:nvPr/>
            </p:nvSpPr>
            <p:spPr bwMode="auto">
              <a:xfrm>
                <a:off x="3747" y="1344"/>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16">
                <a:extLst>
                  <a:ext uri="{FF2B5EF4-FFF2-40B4-BE49-F238E27FC236}">
                    <a16:creationId xmlns:a16="http://schemas.microsoft.com/office/drawing/2014/main" id="{4549CDCA-13BF-6241-8384-871659454BD6}"/>
                  </a:ext>
                </a:extLst>
              </p:cNvPr>
              <p:cNvSpPr>
                <a:spLocks noChangeShapeType="1"/>
              </p:cNvSpPr>
              <p:nvPr/>
            </p:nvSpPr>
            <p:spPr bwMode="auto">
              <a:xfrm>
                <a:off x="4035" y="1350"/>
                <a:ext cx="0" cy="86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 name="Text Box 117">
              <a:extLst>
                <a:ext uri="{FF2B5EF4-FFF2-40B4-BE49-F238E27FC236}">
                  <a16:creationId xmlns:a16="http://schemas.microsoft.com/office/drawing/2014/main" id="{6BA69CDD-DF61-6C43-BD58-454D72F94472}"/>
                </a:ext>
              </a:extLst>
            </p:cNvPr>
            <p:cNvSpPr txBox="1">
              <a:spLocks noChangeArrowheads="1"/>
            </p:cNvSpPr>
            <p:nvPr/>
          </p:nvSpPr>
          <p:spPr bwMode="auto">
            <a:xfrm>
              <a:off x="4403" y="1622"/>
              <a:ext cx="1249"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t>Non-Bravais lattice</a:t>
              </a:r>
            </a:p>
          </p:txBody>
        </p:sp>
      </p:grpSp>
      <p:grpSp>
        <p:nvGrpSpPr>
          <p:cNvPr id="101" name="Group 118">
            <a:extLst>
              <a:ext uri="{FF2B5EF4-FFF2-40B4-BE49-F238E27FC236}">
                <a16:creationId xmlns:a16="http://schemas.microsoft.com/office/drawing/2014/main" id="{48A47CED-4878-F848-BBF7-DC277012BF0F}"/>
              </a:ext>
            </a:extLst>
          </p:cNvPr>
          <p:cNvGrpSpPr>
            <a:grpSpLocks/>
          </p:cNvGrpSpPr>
          <p:nvPr/>
        </p:nvGrpSpPr>
        <p:grpSpPr bwMode="auto">
          <a:xfrm>
            <a:off x="7944879" y="2003814"/>
            <a:ext cx="2549591" cy="1348377"/>
            <a:chOff x="3381" y="2473"/>
            <a:chExt cx="2131" cy="1127"/>
          </a:xfrm>
        </p:grpSpPr>
        <p:sp>
          <p:nvSpPr>
            <p:cNvPr id="102" name="Oval 119">
              <a:extLst>
                <a:ext uri="{FF2B5EF4-FFF2-40B4-BE49-F238E27FC236}">
                  <a16:creationId xmlns:a16="http://schemas.microsoft.com/office/drawing/2014/main" id="{E3FF0651-481B-284C-B7AD-09BAAF85CF76}"/>
                </a:ext>
              </a:extLst>
            </p:cNvPr>
            <p:cNvSpPr>
              <a:spLocks noChangeAspect="1" noChangeArrowheads="1"/>
            </p:cNvSpPr>
            <p:nvPr/>
          </p:nvSpPr>
          <p:spPr bwMode="auto">
            <a:xfrm>
              <a:off x="3387"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3" name="Oval 120">
              <a:extLst>
                <a:ext uri="{FF2B5EF4-FFF2-40B4-BE49-F238E27FC236}">
                  <a16:creationId xmlns:a16="http://schemas.microsoft.com/office/drawing/2014/main" id="{A6D87859-D62D-9343-8DC2-0AABB130025C}"/>
                </a:ext>
              </a:extLst>
            </p:cNvPr>
            <p:cNvSpPr>
              <a:spLocks noChangeAspect="1" noChangeArrowheads="1"/>
            </p:cNvSpPr>
            <p:nvPr/>
          </p:nvSpPr>
          <p:spPr bwMode="auto">
            <a:xfrm>
              <a:off x="3381"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4" name="Oval 121">
              <a:extLst>
                <a:ext uri="{FF2B5EF4-FFF2-40B4-BE49-F238E27FC236}">
                  <a16:creationId xmlns:a16="http://schemas.microsoft.com/office/drawing/2014/main" id="{A17237F2-0187-2D40-BF8F-CE3CA5A59B99}"/>
                </a:ext>
              </a:extLst>
            </p:cNvPr>
            <p:cNvSpPr>
              <a:spLocks noChangeAspect="1" noChangeArrowheads="1"/>
            </p:cNvSpPr>
            <p:nvPr/>
          </p:nvSpPr>
          <p:spPr bwMode="auto">
            <a:xfrm>
              <a:off x="3387"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5" name="Oval 122">
              <a:extLst>
                <a:ext uri="{FF2B5EF4-FFF2-40B4-BE49-F238E27FC236}">
                  <a16:creationId xmlns:a16="http://schemas.microsoft.com/office/drawing/2014/main" id="{ECFA43CB-36DB-FE4C-9F1F-C44CEEE477EF}"/>
                </a:ext>
              </a:extLst>
            </p:cNvPr>
            <p:cNvSpPr>
              <a:spLocks noChangeAspect="1" noChangeArrowheads="1"/>
            </p:cNvSpPr>
            <p:nvPr/>
          </p:nvSpPr>
          <p:spPr bwMode="auto">
            <a:xfrm>
              <a:off x="3669" y="265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6" name="Oval 123">
              <a:extLst>
                <a:ext uri="{FF2B5EF4-FFF2-40B4-BE49-F238E27FC236}">
                  <a16:creationId xmlns:a16="http://schemas.microsoft.com/office/drawing/2014/main" id="{051ED5CC-4E84-0F47-9ADE-BBEE3D8CBC1B}"/>
                </a:ext>
              </a:extLst>
            </p:cNvPr>
            <p:cNvSpPr>
              <a:spLocks noChangeAspect="1" noChangeArrowheads="1"/>
            </p:cNvSpPr>
            <p:nvPr/>
          </p:nvSpPr>
          <p:spPr bwMode="auto">
            <a:xfrm>
              <a:off x="3663" y="292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7" name="Oval 124">
              <a:extLst>
                <a:ext uri="{FF2B5EF4-FFF2-40B4-BE49-F238E27FC236}">
                  <a16:creationId xmlns:a16="http://schemas.microsoft.com/office/drawing/2014/main" id="{88E4DD37-9647-5146-889E-EB3ADD3DDAB6}"/>
                </a:ext>
              </a:extLst>
            </p:cNvPr>
            <p:cNvSpPr>
              <a:spLocks noChangeAspect="1" noChangeArrowheads="1"/>
            </p:cNvSpPr>
            <p:nvPr/>
          </p:nvSpPr>
          <p:spPr bwMode="auto">
            <a:xfrm>
              <a:off x="3669" y="32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8" name="Oval 125">
              <a:extLst>
                <a:ext uri="{FF2B5EF4-FFF2-40B4-BE49-F238E27FC236}">
                  <a16:creationId xmlns:a16="http://schemas.microsoft.com/office/drawing/2014/main" id="{68190324-5501-D147-9EC7-F386DA3D96EF}"/>
                </a:ext>
              </a:extLst>
            </p:cNvPr>
            <p:cNvSpPr>
              <a:spLocks noChangeAspect="1" noChangeArrowheads="1"/>
            </p:cNvSpPr>
            <p:nvPr/>
          </p:nvSpPr>
          <p:spPr bwMode="auto">
            <a:xfrm>
              <a:off x="3963" y="264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09" name="Oval 126">
              <a:extLst>
                <a:ext uri="{FF2B5EF4-FFF2-40B4-BE49-F238E27FC236}">
                  <a16:creationId xmlns:a16="http://schemas.microsoft.com/office/drawing/2014/main" id="{B363D9FA-1F6F-A540-8384-DE1AF95E6ECF}"/>
                </a:ext>
              </a:extLst>
            </p:cNvPr>
            <p:cNvSpPr>
              <a:spLocks noChangeAspect="1" noChangeArrowheads="1"/>
            </p:cNvSpPr>
            <p:nvPr/>
          </p:nvSpPr>
          <p:spPr bwMode="auto">
            <a:xfrm>
              <a:off x="3957" y="292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0" name="Oval 127">
              <a:extLst>
                <a:ext uri="{FF2B5EF4-FFF2-40B4-BE49-F238E27FC236}">
                  <a16:creationId xmlns:a16="http://schemas.microsoft.com/office/drawing/2014/main" id="{12AADB0E-C53B-074C-B0C4-E586C41D634C}"/>
                </a:ext>
              </a:extLst>
            </p:cNvPr>
            <p:cNvSpPr>
              <a:spLocks noChangeAspect="1" noChangeArrowheads="1"/>
            </p:cNvSpPr>
            <p:nvPr/>
          </p:nvSpPr>
          <p:spPr bwMode="auto">
            <a:xfrm>
              <a:off x="3963" y="321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1" name="Oval 128">
              <a:extLst>
                <a:ext uri="{FF2B5EF4-FFF2-40B4-BE49-F238E27FC236}">
                  <a16:creationId xmlns:a16="http://schemas.microsoft.com/office/drawing/2014/main" id="{162F2978-56C7-D24B-8E8D-F58B53BB3321}"/>
                </a:ext>
              </a:extLst>
            </p:cNvPr>
            <p:cNvSpPr>
              <a:spLocks noChangeAspect="1" noChangeArrowheads="1"/>
            </p:cNvSpPr>
            <p:nvPr/>
          </p:nvSpPr>
          <p:spPr bwMode="auto">
            <a:xfrm>
              <a:off x="4251" y="2640"/>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2" name="Oval 129">
              <a:extLst>
                <a:ext uri="{FF2B5EF4-FFF2-40B4-BE49-F238E27FC236}">
                  <a16:creationId xmlns:a16="http://schemas.microsoft.com/office/drawing/2014/main" id="{529A29A4-89B5-7F47-8381-7B91BC05092B}"/>
                </a:ext>
              </a:extLst>
            </p:cNvPr>
            <p:cNvSpPr>
              <a:spLocks noChangeAspect="1" noChangeArrowheads="1"/>
            </p:cNvSpPr>
            <p:nvPr/>
          </p:nvSpPr>
          <p:spPr bwMode="auto">
            <a:xfrm>
              <a:off x="4245" y="2916"/>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3" name="Oval 130">
              <a:extLst>
                <a:ext uri="{FF2B5EF4-FFF2-40B4-BE49-F238E27FC236}">
                  <a16:creationId xmlns:a16="http://schemas.microsoft.com/office/drawing/2014/main" id="{17C965F1-FAC0-3F45-B856-9FE4FD4F62AA}"/>
                </a:ext>
              </a:extLst>
            </p:cNvPr>
            <p:cNvSpPr>
              <a:spLocks noChangeAspect="1" noChangeArrowheads="1"/>
            </p:cNvSpPr>
            <p:nvPr/>
          </p:nvSpPr>
          <p:spPr bwMode="auto">
            <a:xfrm>
              <a:off x="4251" y="32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4" name="Oval 131">
              <a:extLst>
                <a:ext uri="{FF2B5EF4-FFF2-40B4-BE49-F238E27FC236}">
                  <a16:creationId xmlns:a16="http://schemas.microsoft.com/office/drawing/2014/main" id="{133513A8-6510-5C46-81C4-5560FC848927}"/>
                </a:ext>
              </a:extLst>
            </p:cNvPr>
            <p:cNvSpPr>
              <a:spLocks noChangeAspect="1" noChangeArrowheads="1"/>
            </p:cNvSpPr>
            <p:nvPr/>
          </p:nvSpPr>
          <p:spPr bwMode="auto">
            <a:xfrm>
              <a:off x="3393"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5" name="Oval 132">
              <a:extLst>
                <a:ext uri="{FF2B5EF4-FFF2-40B4-BE49-F238E27FC236}">
                  <a16:creationId xmlns:a16="http://schemas.microsoft.com/office/drawing/2014/main" id="{7B66DC69-B8B2-1F40-8410-7CBC0E15E6CD}"/>
                </a:ext>
              </a:extLst>
            </p:cNvPr>
            <p:cNvSpPr>
              <a:spLocks noChangeAspect="1" noChangeArrowheads="1"/>
            </p:cNvSpPr>
            <p:nvPr/>
          </p:nvSpPr>
          <p:spPr bwMode="auto">
            <a:xfrm>
              <a:off x="3675" y="3504"/>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6" name="Oval 133">
              <a:extLst>
                <a:ext uri="{FF2B5EF4-FFF2-40B4-BE49-F238E27FC236}">
                  <a16:creationId xmlns:a16="http://schemas.microsoft.com/office/drawing/2014/main" id="{2205615B-FD69-D347-AD07-FBF8B91AF838}"/>
                </a:ext>
              </a:extLst>
            </p:cNvPr>
            <p:cNvSpPr>
              <a:spLocks noChangeAspect="1" noChangeArrowheads="1"/>
            </p:cNvSpPr>
            <p:nvPr/>
          </p:nvSpPr>
          <p:spPr bwMode="auto">
            <a:xfrm>
              <a:off x="3969" y="3498"/>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7" name="Oval 134">
              <a:extLst>
                <a:ext uri="{FF2B5EF4-FFF2-40B4-BE49-F238E27FC236}">
                  <a16:creationId xmlns:a16="http://schemas.microsoft.com/office/drawing/2014/main" id="{586E2365-7919-624E-AF50-002D8A5307A0}"/>
                </a:ext>
              </a:extLst>
            </p:cNvPr>
            <p:cNvSpPr>
              <a:spLocks noChangeAspect="1" noChangeArrowheads="1"/>
            </p:cNvSpPr>
            <p:nvPr/>
          </p:nvSpPr>
          <p:spPr bwMode="auto">
            <a:xfrm>
              <a:off x="4257" y="3492"/>
              <a:ext cx="96" cy="96"/>
            </a:xfrm>
            <a:prstGeom prst="ellipse">
              <a:avLst/>
            </a:prstGeom>
            <a:solidFill>
              <a:schemeClr val="hlink"/>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8" name="Rectangle 135">
              <a:extLst>
                <a:ext uri="{FF2B5EF4-FFF2-40B4-BE49-F238E27FC236}">
                  <a16:creationId xmlns:a16="http://schemas.microsoft.com/office/drawing/2014/main" id="{1DAC9153-11EE-924A-9B78-123D01C369FD}"/>
                </a:ext>
              </a:extLst>
            </p:cNvPr>
            <p:cNvSpPr>
              <a:spLocks noChangeArrowheads="1"/>
            </p:cNvSpPr>
            <p:nvPr/>
          </p:nvSpPr>
          <p:spPr bwMode="auto">
            <a:xfrm>
              <a:off x="3432" y="2688"/>
              <a:ext cx="864" cy="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19" name="Line 136">
              <a:extLst>
                <a:ext uri="{FF2B5EF4-FFF2-40B4-BE49-F238E27FC236}">
                  <a16:creationId xmlns:a16="http://schemas.microsoft.com/office/drawing/2014/main" id="{DC5EE1A9-6188-1143-8D3F-1A25716CBC75}"/>
                </a:ext>
              </a:extLst>
            </p:cNvPr>
            <p:cNvSpPr>
              <a:spLocks noChangeShapeType="1"/>
            </p:cNvSpPr>
            <p:nvPr/>
          </p:nvSpPr>
          <p:spPr bwMode="auto">
            <a:xfrm>
              <a:off x="3720"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Line 137">
              <a:extLst>
                <a:ext uri="{FF2B5EF4-FFF2-40B4-BE49-F238E27FC236}">
                  <a16:creationId xmlns:a16="http://schemas.microsoft.com/office/drawing/2014/main" id="{A7EBF654-838B-174D-9ABB-DD8D04244E75}"/>
                </a:ext>
              </a:extLst>
            </p:cNvPr>
            <p:cNvSpPr>
              <a:spLocks noChangeShapeType="1"/>
            </p:cNvSpPr>
            <p:nvPr/>
          </p:nvSpPr>
          <p:spPr bwMode="auto">
            <a:xfrm>
              <a:off x="4014" y="2688"/>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38">
              <a:extLst>
                <a:ext uri="{FF2B5EF4-FFF2-40B4-BE49-F238E27FC236}">
                  <a16:creationId xmlns:a16="http://schemas.microsoft.com/office/drawing/2014/main" id="{C33AD008-FB62-E24A-906C-9AEA6189887D}"/>
                </a:ext>
              </a:extLst>
            </p:cNvPr>
            <p:cNvSpPr>
              <a:spLocks noChangeShapeType="1"/>
            </p:cNvSpPr>
            <p:nvPr/>
          </p:nvSpPr>
          <p:spPr bwMode="auto">
            <a:xfrm>
              <a:off x="3426" y="2970"/>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 name="Line 139">
              <a:extLst>
                <a:ext uri="{FF2B5EF4-FFF2-40B4-BE49-F238E27FC236}">
                  <a16:creationId xmlns:a16="http://schemas.microsoft.com/office/drawing/2014/main" id="{D02E5E06-08C2-0C46-9479-C76491E5CCF6}"/>
                </a:ext>
              </a:extLst>
            </p:cNvPr>
            <p:cNvSpPr>
              <a:spLocks noChangeShapeType="1"/>
            </p:cNvSpPr>
            <p:nvPr/>
          </p:nvSpPr>
          <p:spPr bwMode="auto">
            <a:xfrm>
              <a:off x="3432" y="3252"/>
              <a:ext cx="8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Line 140">
              <a:extLst>
                <a:ext uri="{FF2B5EF4-FFF2-40B4-BE49-F238E27FC236}">
                  <a16:creationId xmlns:a16="http://schemas.microsoft.com/office/drawing/2014/main" id="{1A9A49B8-79D3-E84A-BD84-9E81D04FA056}"/>
                </a:ext>
              </a:extLst>
            </p:cNvPr>
            <p:cNvSpPr>
              <a:spLocks noChangeShapeType="1"/>
            </p:cNvSpPr>
            <p:nvPr/>
          </p:nvSpPr>
          <p:spPr bwMode="auto">
            <a:xfrm>
              <a:off x="3840" y="2473"/>
              <a:ext cx="0" cy="14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4" name="Text Box 141">
              <a:extLst>
                <a:ext uri="{FF2B5EF4-FFF2-40B4-BE49-F238E27FC236}">
                  <a16:creationId xmlns:a16="http://schemas.microsoft.com/office/drawing/2014/main" id="{D03AD528-51E7-014B-9198-402C1EB98A60}"/>
                </a:ext>
              </a:extLst>
            </p:cNvPr>
            <p:cNvSpPr txBox="1">
              <a:spLocks noChangeArrowheads="1"/>
            </p:cNvSpPr>
            <p:nvPr/>
          </p:nvSpPr>
          <p:spPr bwMode="auto">
            <a:xfrm>
              <a:off x="4425" y="2760"/>
              <a:ext cx="1087" cy="437"/>
            </a:xfrm>
            <a:prstGeom prst="rect">
              <a:avLst/>
            </a:prstGeom>
            <a:noFill/>
            <a:ln w="9525">
              <a:noFill/>
              <a:miter lim="800000"/>
              <a:headEnd/>
              <a:tailEnd/>
            </a:ln>
            <a:effectLst/>
          </p:spPr>
          <p:txBody>
            <a:bodyPr wrap="none">
              <a:spAutoFit/>
            </a:bodyPr>
            <a:lstStyle/>
            <a:p>
              <a:pPr>
                <a:defRPr/>
              </a:pPr>
              <a:r>
                <a:rPr lang="en-US" sz="1400" dirty="0" err="1">
                  <a:latin typeface="+mn-lt"/>
                </a:rPr>
                <a:t>Bravais</a:t>
              </a:r>
              <a:r>
                <a:rPr lang="en-US" sz="1400" dirty="0">
                  <a:latin typeface="+mn-lt"/>
                </a:rPr>
                <a:t> lattice</a:t>
              </a:r>
            </a:p>
            <a:p>
              <a:pPr>
                <a:defRPr/>
              </a:pPr>
              <a:r>
                <a:rPr lang="en-US" sz="1400" dirty="0">
                  <a:latin typeface="+mn-lt"/>
                </a:rPr>
                <a:t>with a basis</a:t>
              </a:r>
            </a:p>
          </p:txBody>
        </p:sp>
        <p:sp>
          <p:nvSpPr>
            <p:cNvPr id="125" name="Oval 142">
              <a:extLst>
                <a:ext uri="{FF2B5EF4-FFF2-40B4-BE49-F238E27FC236}">
                  <a16:creationId xmlns:a16="http://schemas.microsoft.com/office/drawing/2014/main" id="{C65A1C66-8699-BA49-91A3-A2B1108B9BE0}"/>
                </a:ext>
              </a:extLst>
            </p:cNvPr>
            <p:cNvSpPr>
              <a:spLocks noChangeAspect="1" noChangeArrowheads="1"/>
            </p:cNvSpPr>
            <p:nvPr/>
          </p:nvSpPr>
          <p:spPr bwMode="auto">
            <a:xfrm>
              <a:off x="4821" y="3264"/>
              <a:ext cx="96" cy="96"/>
            </a:xfrm>
            <a:prstGeom prst="ellipse">
              <a:avLst/>
            </a:prstGeom>
            <a:solidFill>
              <a:srgbClr val="FFFFCC"/>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26" name="Rectangle 143">
              <a:extLst>
                <a:ext uri="{FF2B5EF4-FFF2-40B4-BE49-F238E27FC236}">
                  <a16:creationId xmlns:a16="http://schemas.microsoft.com/office/drawing/2014/main" id="{869F0E01-FD57-294A-A5F1-8AC3B5C24813}"/>
                </a:ext>
              </a:extLst>
            </p:cNvPr>
            <p:cNvSpPr>
              <a:spLocks noChangeAspect="1" noChangeArrowheads="1"/>
            </p:cNvSpPr>
            <p:nvPr/>
          </p:nvSpPr>
          <p:spPr bwMode="auto">
            <a:xfrm>
              <a:off x="4917" y="3273"/>
              <a:ext cx="75" cy="75"/>
            </a:xfrm>
            <a:prstGeom prst="rect">
              <a:avLst/>
            </a:prstGeom>
            <a:solidFill>
              <a:srgbClr val="CCFF99"/>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grpSp>
      <p:sp>
        <p:nvSpPr>
          <p:cNvPr id="127" name="Freeform 3">
            <a:extLst>
              <a:ext uri="{FF2B5EF4-FFF2-40B4-BE49-F238E27FC236}">
                <a16:creationId xmlns:a16="http://schemas.microsoft.com/office/drawing/2014/main" id="{153B2160-927F-F145-9968-5B497A60979C}"/>
              </a:ext>
            </a:extLst>
          </p:cNvPr>
          <p:cNvSpPr>
            <a:spLocks/>
          </p:cNvSpPr>
          <p:nvPr/>
        </p:nvSpPr>
        <p:spPr bwMode="auto">
          <a:xfrm>
            <a:off x="3053577" y="2157983"/>
            <a:ext cx="1403350" cy="914400"/>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8" name="Freeform 4">
            <a:extLst>
              <a:ext uri="{FF2B5EF4-FFF2-40B4-BE49-F238E27FC236}">
                <a16:creationId xmlns:a16="http://schemas.microsoft.com/office/drawing/2014/main" id="{B4734B59-C310-9E41-A0EC-F834936540E6}"/>
              </a:ext>
            </a:extLst>
          </p:cNvPr>
          <p:cNvSpPr>
            <a:spLocks/>
          </p:cNvSpPr>
          <p:nvPr/>
        </p:nvSpPr>
        <p:spPr bwMode="auto">
          <a:xfrm>
            <a:off x="4069577" y="2608833"/>
            <a:ext cx="1403350" cy="914400"/>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 name="Freeform 5">
            <a:extLst>
              <a:ext uri="{FF2B5EF4-FFF2-40B4-BE49-F238E27FC236}">
                <a16:creationId xmlns:a16="http://schemas.microsoft.com/office/drawing/2014/main" id="{04CC1597-2BF8-E942-8070-33F5A42D1354}"/>
              </a:ext>
            </a:extLst>
          </p:cNvPr>
          <p:cNvSpPr>
            <a:spLocks/>
          </p:cNvSpPr>
          <p:nvPr/>
        </p:nvSpPr>
        <p:spPr bwMode="auto">
          <a:xfrm>
            <a:off x="3059927" y="3072383"/>
            <a:ext cx="1403350" cy="920750"/>
          </a:xfrm>
          <a:custGeom>
            <a:avLst/>
            <a:gdLst>
              <a:gd name="T0" fmla="*/ 2147483647 w 884"/>
              <a:gd name="T1" fmla="*/ 2147483647 h 580"/>
              <a:gd name="T2" fmla="*/ 0 w 884"/>
              <a:gd name="T3" fmla="*/ 2147483647 h 580"/>
              <a:gd name="T4" fmla="*/ 2147483647 w 884"/>
              <a:gd name="T5" fmla="*/ 2147483647 h 580"/>
              <a:gd name="T6" fmla="*/ 2147483647 w 884"/>
              <a:gd name="T7" fmla="*/ 2147483647 h 580"/>
              <a:gd name="T8" fmla="*/ 2147483647 w 884"/>
              <a:gd name="T9" fmla="*/ 2147483647 h 580"/>
              <a:gd name="T10" fmla="*/ 2147483647 w 884"/>
              <a:gd name="T11" fmla="*/ 2147483647 h 580"/>
              <a:gd name="T12" fmla="*/ 2147483647 w 884"/>
              <a:gd name="T13" fmla="*/ 0 h 580"/>
              <a:gd name="T14" fmla="*/ 2147483647 w 884"/>
              <a:gd name="T15" fmla="*/ 2147483647 h 580"/>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80"/>
              <a:gd name="T26" fmla="*/ 884 w 884"/>
              <a:gd name="T27" fmla="*/ 580 h 5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80">
                <a:moveTo>
                  <a:pt x="244" y="4"/>
                </a:moveTo>
                <a:lnTo>
                  <a:pt x="0" y="292"/>
                </a:lnTo>
                <a:lnTo>
                  <a:pt x="244" y="580"/>
                </a:lnTo>
                <a:lnTo>
                  <a:pt x="628" y="580"/>
                </a:lnTo>
                <a:lnTo>
                  <a:pt x="884" y="284"/>
                </a:lnTo>
                <a:lnTo>
                  <a:pt x="884" y="280"/>
                </a:lnTo>
                <a:lnTo>
                  <a:pt x="640" y="0"/>
                </a:lnTo>
                <a:lnTo>
                  <a:pt x="244" y="4"/>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0" name="Freeform 6">
            <a:extLst>
              <a:ext uri="{FF2B5EF4-FFF2-40B4-BE49-F238E27FC236}">
                <a16:creationId xmlns:a16="http://schemas.microsoft.com/office/drawing/2014/main" id="{5BCE7A40-AE9A-C048-B882-9334E1800F67}"/>
              </a:ext>
            </a:extLst>
          </p:cNvPr>
          <p:cNvSpPr>
            <a:spLocks/>
          </p:cNvSpPr>
          <p:nvPr/>
        </p:nvSpPr>
        <p:spPr bwMode="auto">
          <a:xfrm>
            <a:off x="2050277" y="2627883"/>
            <a:ext cx="1403350" cy="914400"/>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4"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7">
            <a:extLst>
              <a:ext uri="{FF2B5EF4-FFF2-40B4-BE49-F238E27FC236}">
                <a16:creationId xmlns:a16="http://schemas.microsoft.com/office/drawing/2014/main" id="{21E57266-AA08-9B44-A6B4-F51B568EF2EE}"/>
              </a:ext>
            </a:extLst>
          </p:cNvPr>
          <p:cNvSpPr>
            <a:spLocks/>
          </p:cNvSpPr>
          <p:nvPr/>
        </p:nvSpPr>
        <p:spPr bwMode="auto">
          <a:xfrm>
            <a:off x="4063227" y="1700783"/>
            <a:ext cx="1403350" cy="914400"/>
          </a:xfrm>
          <a:custGeom>
            <a:avLst/>
            <a:gdLst>
              <a:gd name="T0" fmla="*/ 2147483647 w 884"/>
              <a:gd name="T1" fmla="*/ 0 h 576"/>
              <a:gd name="T2" fmla="*/ 0 w 884"/>
              <a:gd name="T3" fmla="*/ 2147483647 h 576"/>
              <a:gd name="T4" fmla="*/ 2147483647 w 884"/>
              <a:gd name="T5" fmla="*/ 2147483647 h 576"/>
              <a:gd name="T6" fmla="*/ 2147483647 w 884"/>
              <a:gd name="T7" fmla="*/ 2147483647 h 576"/>
              <a:gd name="T8" fmla="*/ 2147483647 w 884"/>
              <a:gd name="T9" fmla="*/ 2147483647 h 576"/>
              <a:gd name="T10" fmla="*/ 2147483647 w 884"/>
              <a:gd name="T11" fmla="*/ 2147483647 h 576"/>
              <a:gd name="T12" fmla="*/ 2147483647 w 884"/>
              <a:gd name="T13" fmla="*/ 0 h 576"/>
              <a:gd name="T14" fmla="*/ 2147483647 w 884"/>
              <a:gd name="T15" fmla="*/ 0 h 576"/>
              <a:gd name="T16" fmla="*/ 0 60000 65536"/>
              <a:gd name="T17" fmla="*/ 0 60000 65536"/>
              <a:gd name="T18" fmla="*/ 0 60000 65536"/>
              <a:gd name="T19" fmla="*/ 0 60000 65536"/>
              <a:gd name="T20" fmla="*/ 0 60000 65536"/>
              <a:gd name="T21" fmla="*/ 0 60000 65536"/>
              <a:gd name="T22" fmla="*/ 0 60000 65536"/>
              <a:gd name="T23" fmla="*/ 0 60000 65536"/>
              <a:gd name="T24" fmla="*/ 0 w 884"/>
              <a:gd name="T25" fmla="*/ 0 h 576"/>
              <a:gd name="T26" fmla="*/ 884 w 884"/>
              <a:gd name="T27" fmla="*/ 576 h 5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4" h="576">
                <a:moveTo>
                  <a:pt x="244" y="0"/>
                </a:moveTo>
                <a:lnTo>
                  <a:pt x="0" y="288"/>
                </a:lnTo>
                <a:lnTo>
                  <a:pt x="248" y="576"/>
                </a:lnTo>
                <a:lnTo>
                  <a:pt x="628" y="576"/>
                </a:lnTo>
                <a:lnTo>
                  <a:pt x="884" y="280"/>
                </a:lnTo>
                <a:lnTo>
                  <a:pt x="884" y="276"/>
                </a:lnTo>
                <a:lnTo>
                  <a:pt x="628" y="0"/>
                </a:lnTo>
                <a:lnTo>
                  <a:pt x="244"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 name="Text Box 8">
            <a:extLst>
              <a:ext uri="{FF2B5EF4-FFF2-40B4-BE49-F238E27FC236}">
                <a16:creationId xmlns:a16="http://schemas.microsoft.com/office/drawing/2014/main" id="{9065C1A9-D30F-3D47-96FA-627F81FFD197}"/>
              </a:ext>
            </a:extLst>
          </p:cNvPr>
          <p:cNvSpPr txBox="1">
            <a:spLocks noChangeArrowheads="1"/>
          </p:cNvSpPr>
          <p:nvPr/>
        </p:nvSpPr>
        <p:spPr bwMode="auto">
          <a:xfrm>
            <a:off x="2246329" y="802259"/>
            <a:ext cx="3251211" cy="830997"/>
          </a:xfrm>
          <a:prstGeom prst="rect">
            <a:avLst/>
          </a:prstGeom>
          <a:noFill/>
          <a:ln w="9525">
            <a:noFill/>
            <a:miter lim="800000"/>
            <a:headEnd/>
            <a:tailEnd/>
          </a:ln>
          <a:effectLst/>
        </p:spPr>
        <p:txBody>
          <a:bodyPr wrap="none">
            <a:spAutoFit/>
          </a:bodyPr>
          <a:lstStyle/>
          <a:p>
            <a:pPr algn="ctr">
              <a:defRPr/>
            </a:pPr>
            <a:r>
              <a:rPr lang="en-US" dirty="0">
                <a:solidFill>
                  <a:srgbClr val="C00000"/>
                </a:solidFill>
                <a:latin typeface="+mn-lt"/>
              </a:rPr>
              <a:t>A and B do not have </a:t>
            </a:r>
          </a:p>
          <a:p>
            <a:pPr algn="ctr">
              <a:defRPr/>
            </a:pPr>
            <a:r>
              <a:rPr lang="en-US" dirty="0">
                <a:solidFill>
                  <a:srgbClr val="C00000"/>
                </a:solidFill>
                <a:latin typeface="+mn-lt"/>
              </a:rPr>
              <a:t>identical environments</a:t>
            </a:r>
          </a:p>
        </p:txBody>
      </p:sp>
      <p:sp>
        <p:nvSpPr>
          <p:cNvPr id="133" name="Rectangle 9">
            <a:extLst>
              <a:ext uri="{FF2B5EF4-FFF2-40B4-BE49-F238E27FC236}">
                <a16:creationId xmlns:a16="http://schemas.microsoft.com/office/drawing/2014/main" id="{D73DADD8-D3EE-644D-9157-0E15A289BE6F}"/>
              </a:ext>
            </a:extLst>
          </p:cNvPr>
          <p:cNvSpPr>
            <a:spLocks noChangeArrowheads="1"/>
          </p:cNvSpPr>
          <p:nvPr/>
        </p:nvSpPr>
        <p:spPr bwMode="auto">
          <a:xfrm>
            <a:off x="3364727" y="2996183"/>
            <a:ext cx="152400" cy="152400"/>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34" name="Rectangle 10">
            <a:extLst>
              <a:ext uri="{FF2B5EF4-FFF2-40B4-BE49-F238E27FC236}">
                <a16:creationId xmlns:a16="http://schemas.microsoft.com/office/drawing/2014/main" id="{3DDEC254-FAF6-9F48-A185-9AE6B53CDBC7}"/>
              </a:ext>
            </a:extLst>
          </p:cNvPr>
          <p:cNvSpPr>
            <a:spLocks noChangeArrowheads="1"/>
          </p:cNvSpPr>
          <p:nvPr/>
        </p:nvSpPr>
        <p:spPr bwMode="auto">
          <a:xfrm>
            <a:off x="4355327" y="2538983"/>
            <a:ext cx="152400" cy="152400"/>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35" name="Rectangle 11">
            <a:extLst>
              <a:ext uri="{FF2B5EF4-FFF2-40B4-BE49-F238E27FC236}">
                <a16:creationId xmlns:a16="http://schemas.microsoft.com/office/drawing/2014/main" id="{98F642D5-1C32-4045-8BB6-A8632AF9333C}"/>
              </a:ext>
            </a:extLst>
          </p:cNvPr>
          <p:cNvSpPr>
            <a:spLocks noChangeArrowheads="1"/>
          </p:cNvSpPr>
          <p:nvPr/>
        </p:nvSpPr>
        <p:spPr bwMode="auto">
          <a:xfrm>
            <a:off x="4355327" y="3453383"/>
            <a:ext cx="152400" cy="152400"/>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36" name="Rectangle 12">
            <a:extLst>
              <a:ext uri="{FF2B5EF4-FFF2-40B4-BE49-F238E27FC236}">
                <a16:creationId xmlns:a16="http://schemas.microsoft.com/office/drawing/2014/main" id="{2E71994A-40BA-D34C-912D-BB2959FE0FEE}"/>
              </a:ext>
            </a:extLst>
          </p:cNvPr>
          <p:cNvSpPr>
            <a:spLocks noChangeArrowheads="1"/>
          </p:cNvSpPr>
          <p:nvPr/>
        </p:nvSpPr>
        <p:spPr bwMode="auto">
          <a:xfrm>
            <a:off x="3974327" y="2996183"/>
            <a:ext cx="152400" cy="152400"/>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37" name="Rectangle 13">
            <a:extLst>
              <a:ext uri="{FF2B5EF4-FFF2-40B4-BE49-F238E27FC236}">
                <a16:creationId xmlns:a16="http://schemas.microsoft.com/office/drawing/2014/main" id="{72A7818E-7B20-4942-8F17-1C97EC7893D5}"/>
              </a:ext>
            </a:extLst>
          </p:cNvPr>
          <p:cNvSpPr>
            <a:spLocks noChangeArrowheads="1"/>
          </p:cNvSpPr>
          <p:nvPr/>
        </p:nvSpPr>
        <p:spPr bwMode="auto">
          <a:xfrm>
            <a:off x="2983727" y="3453383"/>
            <a:ext cx="152400" cy="152400"/>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38" name="Rectangle 14">
            <a:extLst>
              <a:ext uri="{FF2B5EF4-FFF2-40B4-BE49-F238E27FC236}">
                <a16:creationId xmlns:a16="http://schemas.microsoft.com/office/drawing/2014/main" id="{52B0D11D-79EC-8341-A38D-8DB83E539031}"/>
              </a:ext>
            </a:extLst>
          </p:cNvPr>
          <p:cNvSpPr>
            <a:spLocks noChangeArrowheads="1"/>
          </p:cNvSpPr>
          <p:nvPr/>
        </p:nvSpPr>
        <p:spPr bwMode="auto">
          <a:xfrm>
            <a:off x="3974327" y="2081783"/>
            <a:ext cx="152400" cy="152400"/>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39" name="Text Box 15">
            <a:extLst>
              <a:ext uri="{FF2B5EF4-FFF2-40B4-BE49-F238E27FC236}">
                <a16:creationId xmlns:a16="http://schemas.microsoft.com/office/drawing/2014/main" id="{8C5FDF85-D098-0141-9C95-A825929B84FE}"/>
              </a:ext>
            </a:extLst>
          </p:cNvPr>
          <p:cNvSpPr txBox="1">
            <a:spLocks noChangeArrowheads="1"/>
          </p:cNvSpPr>
          <p:nvPr/>
        </p:nvSpPr>
        <p:spPr bwMode="auto">
          <a:xfrm>
            <a:off x="3348853" y="2677097"/>
            <a:ext cx="3317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a:latin typeface="Times New Roman" panose="02020603050405020304" pitchFamily="18" charset="0"/>
              </a:rPr>
              <a:t>A</a:t>
            </a:r>
          </a:p>
        </p:txBody>
      </p:sp>
      <p:sp>
        <p:nvSpPr>
          <p:cNvPr id="140" name="Text Box 16">
            <a:extLst>
              <a:ext uri="{FF2B5EF4-FFF2-40B4-BE49-F238E27FC236}">
                <a16:creationId xmlns:a16="http://schemas.microsoft.com/office/drawing/2014/main" id="{47380026-9DCA-1147-9459-CB288F3EB3A7}"/>
              </a:ext>
            </a:extLst>
          </p:cNvPr>
          <p:cNvSpPr txBox="1">
            <a:spLocks noChangeArrowheads="1"/>
          </p:cNvSpPr>
          <p:nvPr/>
        </p:nvSpPr>
        <p:spPr bwMode="auto">
          <a:xfrm>
            <a:off x="3898128" y="2691383"/>
            <a:ext cx="320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a:latin typeface="Times New Roman" panose="02020603050405020304" pitchFamily="18" charset="0"/>
              </a:rPr>
              <a:t>B</a:t>
            </a:r>
          </a:p>
        </p:txBody>
      </p:sp>
      <p:sp>
        <p:nvSpPr>
          <p:cNvPr id="141" name="Oval 17">
            <a:extLst>
              <a:ext uri="{FF2B5EF4-FFF2-40B4-BE49-F238E27FC236}">
                <a16:creationId xmlns:a16="http://schemas.microsoft.com/office/drawing/2014/main" id="{613BE7B9-E483-AD4E-9BAB-AA46B1975C45}"/>
              </a:ext>
            </a:extLst>
          </p:cNvPr>
          <p:cNvSpPr>
            <a:spLocks noChangeArrowheads="1"/>
          </p:cNvSpPr>
          <p:nvPr/>
        </p:nvSpPr>
        <p:spPr bwMode="auto">
          <a:xfrm>
            <a:off x="3250427" y="2958083"/>
            <a:ext cx="1066800" cy="2286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2" name="Rectangle 18">
            <a:extLst>
              <a:ext uri="{FF2B5EF4-FFF2-40B4-BE49-F238E27FC236}">
                <a16:creationId xmlns:a16="http://schemas.microsoft.com/office/drawing/2014/main" id="{DD120C3B-A09F-084B-BCB0-F658A611C4EC}"/>
              </a:ext>
            </a:extLst>
          </p:cNvPr>
          <p:cNvSpPr>
            <a:spLocks noChangeArrowheads="1"/>
          </p:cNvSpPr>
          <p:nvPr/>
        </p:nvSpPr>
        <p:spPr bwMode="auto">
          <a:xfrm>
            <a:off x="4964927" y="2538983"/>
            <a:ext cx="152400" cy="152400"/>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3" name="Rectangle 19">
            <a:extLst>
              <a:ext uri="{FF2B5EF4-FFF2-40B4-BE49-F238E27FC236}">
                <a16:creationId xmlns:a16="http://schemas.microsoft.com/office/drawing/2014/main" id="{17B868A9-0C31-F543-9AF3-216EA7D96CDF}"/>
              </a:ext>
            </a:extLst>
          </p:cNvPr>
          <p:cNvSpPr>
            <a:spLocks noChangeArrowheads="1"/>
          </p:cNvSpPr>
          <p:nvPr/>
        </p:nvSpPr>
        <p:spPr bwMode="auto">
          <a:xfrm>
            <a:off x="3364727" y="2081783"/>
            <a:ext cx="152400" cy="152400"/>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4" name="Rectangle 20">
            <a:extLst>
              <a:ext uri="{FF2B5EF4-FFF2-40B4-BE49-F238E27FC236}">
                <a16:creationId xmlns:a16="http://schemas.microsoft.com/office/drawing/2014/main" id="{194CBBA4-F5E8-544E-85CE-7BF1052F7262}"/>
              </a:ext>
            </a:extLst>
          </p:cNvPr>
          <p:cNvSpPr>
            <a:spLocks noChangeArrowheads="1"/>
          </p:cNvSpPr>
          <p:nvPr/>
        </p:nvSpPr>
        <p:spPr bwMode="auto">
          <a:xfrm>
            <a:off x="2983727" y="2538983"/>
            <a:ext cx="152400" cy="152400"/>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5" name="Rectangle 21">
            <a:extLst>
              <a:ext uri="{FF2B5EF4-FFF2-40B4-BE49-F238E27FC236}">
                <a16:creationId xmlns:a16="http://schemas.microsoft.com/office/drawing/2014/main" id="{6D86C03E-9AC4-A742-BC56-7DE461CBDBA1}"/>
              </a:ext>
            </a:extLst>
          </p:cNvPr>
          <p:cNvSpPr>
            <a:spLocks noChangeArrowheads="1"/>
          </p:cNvSpPr>
          <p:nvPr/>
        </p:nvSpPr>
        <p:spPr bwMode="auto">
          <a:xfrm>
            <a:off x="2374127" y="2538983"/>
            <a:ext cx="152400" cy="152400"/>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6" name="Rectangle 22">
            <a:extLst>
              <a:ext uri="{FF2B5EF4-FFF2-40B4-BE49-F238E27FC236}">
                <a16:creationId xmlns:a16="http://schemas.microsoft.com/office/drawing/2014/main" id="{1F61F314-7DA7-3945-90BF-470E2EB974E4}"/>
              </a:ext>
            </a:extLst>
          </p:cNvPr>
          <p:cNvSpPr>
            <a:spLocks noChangeArrowheads="1"/>
          </p:cNvSpPr>
          <p:nvPr/>
        </p:nvSpPr>
        <p:spPr bwMode="auto">
          <a:xfrm>
            <a:off x="3974327" y="3910583"/>
            <a:ext cx="152400" cy="152400"/>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7" name="Rectangle 23">
            <a:extLst>
              <a:ext uri="{FF2B5EF4-FFF2-40B4-BE49-F238E27FC236}">
                <a16:creationId xmlns:a16="http://schemas.microsoft.com/office/drawing/2014/main" id="{7AD644F3-B4A9-D343-93B2-02E7280AE9A5}"/>
              </a:ext>
            </a:extLst>
          </p:cNvPr>
          <p:cNvSpPr>
            <a:spLocks noChangeArrowheads="1"/>
          </p:cNvSpPr>
          <p:nvPr/>
        </p:nvSpPr>
        <p:spPr bwMode="auto">
          <a:xfrm>
            <a:off x="3364727" y="3910583"/>
            <a:ext cx="152400" cy="152400"/>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8" name="Rectangle 24">
            <a:extLst>
              <a:ext uri="{FF2B5EF4-FFF2-40B4-BE49-F238E27FC236}">
                <a16:creationId xmlns:a16="http://schemas.microsoft.com/office/drawing/2014/main" id="{CB111688-F4ED-5548-8252-1DABD083198F}"/>
              </a:ext>
            </a:extLst>
          </p:cNvPr>
          <p:cNvSpPr>
            <a:spLocks noChangeArrowheads="1"/>
          </p:cNvSpPr>
          <p:nvPr/>
        </p:nvSpPr>
        <p:spPr bwMode="auto">
          <a:xfrm>
            <a:off x="2374127" y="3453383"/>
            <a:ext cx="152400" cy="152400"/>
          </a:xfrm>
          <a:prstGeom prst="rect">
            <a:avLst/>
          </a:prstGeom>
          <a:solidFill>
            <a:srgbClr val="FFFFCC"/>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sp>
        <p:nvSpPr>
          <p:cNvPr id="149" name="Rectangle 26">
            <a:extLst>
              <a:ext uri="{FF2B5EF4-FFF2-40B4-BE49-F238E27FC236}">
                <a16:creationId xmlns:a16="http://schemas.microsoft.com/office/drawing/2014/main" id="{8E1D44B9-8231-504F-B44B-6F06AFDD753E}"/>
              </a:ext>
            </a:extLst>
          </p:cNvPr>
          <p:cNvSpPr>
            <a:spLocks noChangeArrowheads="1"/>
          </p:cNvSpPr>
          <p:nvPr/>
        </p:nvSpPr>
        <p:spPr bwMode="auto">
          <a:xfrm>
            <a:off x="5028427" y="3402583"/>
            <a:ext cx="152400" cy="152400"/>
          </a:xfrm>
          <a:prstGeom prst="rect">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a:p>
        </p:txBody>
      </p:sp>
      <p:cxnSp>
        <p:nvCxnSpPr>
          <p:cNvPr id="150" name="Straight Connector 149">
            <a:extLst>
              <a:ext uri="{FF2B5EF4-FFF2-40B4-BE49-F238E27FC236}">
                <a16:creationId xmlns:a16="http://schemas.microsoft.com/office/drawing/2014/main" id="{C59371C4-E506-384B-A3B4-C1B53FDD78A7}"/>
              </a:ext>
            </a:extLst>
          </p:cNvPr>
          <p:cNvCxnSpPr/>
          <p:nvPr/>
        </p:nvCxnSpPr>
        <p:spPr>
          <a:xfrm rot="16200000" flipH="1">
            <a:off x="2949596" y="1692052"/>
            <a:ext cx="469900" cy="46196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BEC11F4-7289-C440-8B17-2091A61B26C8}"/>
              </a:ext>
            </a:extLst>
          </p:cNvPr>
          <p:cNvCxnSpPr/>
          <p:nvPr/>
        </p:nvCxnSpPr>
        <p:spPr>
          <a:xfrm>
            <a:off x="4075928" y="4024883"/>
            <a:ext cx="185737" cy="190500"/>
          </a:xfrm>
          <a:prstGeom prst="line">
            <a:avLst/>
          </a:prstGeom>
        </p:spPr>
        <p:style>
          <a:lnRef idx="1">
            <a:schemeClr val="accent1"/>
          </a:lnRef>
          <a:fillRef idx="0">
            <a:schemeClr val="accent1"/>
          </a:fillRef>
          <a:effectRef idx="0">
            <a:schemeClr val="accent1"/>
          </a:effectRef>
          <a:fontRef idx="minor">
            <a:schemeClr val="tx1"/>
          </a:fontRef>
        </p:style>
      </p:cxnSp>
      <p:sp>
        <p:nvSpPr>
          <p:cNvPr id="153" name="Text Box 25">
            <a:extLst>
              <a:ext uri="{FF2B5EF4-FFF2-40B4-BE49-F238E27FC236}">
                <a16:creationId xmlns:a16="http://schemas.microsoft.com/office/drawing/2014/main" id="{48B90ED9-80FD-A147-849B-55DDF017B736}"/>
              </a:ext>
            </a:extLst>
          </p:cNvPr>
          <p:cNvSpPr txBox="1">
            <a:spLocks noChangeArrowheads="1"/>
          </p:cNvSpPr>
          <p:nvPr/>
        </p:nvSpPr>
        <p:spPr bwMode="auto">
          <a:xfrm>
            <a:off x="5189524" y="3450277"/>
            <a:ext cx="5884048" cy="1200329"/>
          </a:xfrm>
          <a:prstGeom prst="rect">
            <a:avLst/>
          </a:prstGeom>
          <a:noFill/>
          <a:ln w="9525">
            <a:noFill/>
            <a:miter lim="800000"/>
            <a:headEnd/>
            <a:tailEnd/>
          </a:ln>
          <a:effectLst/>
        </p:spPr>
        <p:txBody>
          <a:bodyPr wrap="square">
            <a:spAutoFit/>
          </a:bodyPr>
          <a:lstStyle/>
          <a:p>
            <a:pPr>
              <a:defRPr/>
            </a:pPr>
            <a:r>
              <a:rPr lang="en-US" sz="1800" dirty="0">
                <a:latin typeface="+mn-lt"/>
              </a:rPr>
              <a:t>This is a Graphene sheet which has  “recently” been </a:t>
            </a:r>
            <a:br>
              <a:rPr lang="en-US" sz="1800" dirty="0">
                <a:latin typeface="+mn-lt"/>
              </a:rPr>
            </a:br>
            <a:r>
              <a:rPr lang="en-US" sz="1800" dirty="0">
                <a:latin typeface="+mn-lt"/>
              </a:rPr>
              <a:t>isolated from Graphite by adhesive tape stamping.</a:t>
            </a:r>
          </a:p>
          <a:p>
            <a:pPr>
              <a:defRPr/>
            </a:pPr>
            <a:r>
              <a:rPr lang="en-US" sz="1800" dirty="0">
                <a:latin typeface="+mn-lt"/>
              </a:rPr>
              <a:t>2005 - </a:t>
            </a:r>
            <a:r>
              <a:rPr lang="en-US" sz="1800" dirty="0" err="1">
                <a:latin typeface="+mn-lt"/>
              </a:rPr>
              <a:t>Novoselov</a:t>
            </a:r>
            <a:r>
              <a:rPr lang="en-US" sz="1800" dirty="0">
                <a:latin typeface="+mn-lt"/>
              </a:rPr>
              <a:t>, </a:t>
            </a:r>
            <a:r>
              <a:rPr lang="en-US" sz="1800" dirty="0" err="1">
                <a:latin typeface="+mn-lt"/>
              </a:rPr>
              <a:t>Geim</a:t>
            </a:r>
            <a:r>
              <a:rPr lang="en-US" sz="1800" dirty="0">
                <a:latin typeface="+mn-lt"/>
              </a:rPr>
              <a:t>, et al. Nature, 438, 197.</a:t>
            </a:r>
            <a:endParaRPr lang="en-US" sz="1800" dirty="0"/>
          </a:p>
          <a:p>
            <a:pPr>
              <a:defRPr/>
            </a:pPr>
            <a:r>
              <a:rPr lang="en-US" sz="1800" dirty="0"/>
              <a:t>2010 – Nobel Prize in Physics</a:t>
            </a:r>
            <a:endParaRPr lang="en-US" sz="1800" dirty="0">
              <a:solidFill>
                <a:srgbClr val="FF0000"/>
              </a:solidFill>
              <a:latin typeface="+mn-lt"/>
            </a:endParaRPr>
          </a:p>
        </p:txBody>
      </p:sp>
      <p:sp>
        <p:nvSpPr>
          <p:cNvPr id="155" name="Rectangle 30">
            <a:extLst>
              <a:ext uri="{FF2B5EF4-FFF2-40B4-BE49-F238E27FC236}">
                <a16:creationId xmlns:a16="http://schemas.microsoft.com/office/drawing/2014/main" id="{25482C82-BAF8-4B42-A272-15D1115F2AE3}"/>
              </a:ext>
            </a:extLst>
          </p:cNvPr>
          <p:cNvSpPr>
            <a:spLocks noChangeArrowheads="1"/>
          </p:cNvSpPr>
          <p:nvPr/>
        </p:nvSpPr>
        <p:spPr bwMode="auto">
          <a:xfrm>
            <a:off x="5853113" y="4965701"/>
            <a:ext cx="436100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dirty="0"/>
              <a:t>Conversion into a Bravais lattice:</a:t>
            </a:r>
          </a:p>
          <a:p>
            <a:pPr eaLnBrk="1" hangingPunct="1">
              <a:buFontTx/>
              <a:buChar char="-"/>
            </a:pPr>
            <a:r>
              <a:rPr lang="en-US" altLang="en-US" sz="2000" dirty="0"/>
              <a:t>Combine A and B into a single basis</a:t>
            </a:r>
          </a:p>
          <a:p>
            <a:pPr eaLnBrk="1" hangingPunct="1">
              <a:buFontTx/>
              <a:buChar char="-"/>
            </a:pPr>
            <a:r>
              <a:rPr lang="en-US" altLang="en-US" sz="2000" dirty="0"/>
              <a:t>Obtain a rhombic Bravais lattice</a:t>
            </a:r>
          </a:p>
        </p:txBody>
      </p:sp>
      <p:pic>
        <p:nvPicPr>
          <p:cNvPr id="156" name="Picture 33" descr="300px-Rhombic_Lattice">
            <a:extLst>
              <a:ext uri="{FF2B5EF4-FFF2-40B4-BE49-F238E27FC236}">
                <a16:creationId xmlns:a16="http://schemas.microsoft.com/office/drawing/2014/main" id="{94F4FC7D-6E88-DC40-A257-3A205E3EB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7450" y="4276725"/>
            <a:ext cx="28575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 name="Rectangle 34">
            <a:extLst>
              <a:ext uri="{FF2B5EF4-FFF2-40B4-BE49-F238E27FC236}">
                <a16:creationId xmlns:a16="http://schemas.microsoft.com/office/drawing/2014/main" id="{BE7C0D71-C146-8642-BFDB-A8881B198B77}"/>
              </a:ext>
            </a:extLst>
          </p:cNvPr>
          <p:cNvSpPr>
            <a:spLocks noChangeArrowheads="1"/>
          </p:cNvSpPr>
          <p:nvPr/>
        </p:nvSpPr>
        <p:spPr bwMode="auto">
          <a:xfrm>
            <a:off x="2095236" y="6473368"/>
            <a:ext cx="6765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t>Original image from: http://</a:t>
            </a:r>
            <a:r>
              <a:rPr lang="en-US" altLang="en-US" sz="1600" dirty="0" err="1"/>
              <a:t>en.wikipedia.org</a:t>
            </a:r>
            <a:r>
              <a:rPr lang="en-US" altLang="en-US" sz="1600" dirty="0"/>
              <a:t>/wiki/</a:t>
            </a:r>
            <a:r>
              <a:rPr lang="en-US" altLang="en-US" sz="1600" dirty="0" err="1"/>
              <a:t>File:Rhombic_Lattice.svg</a:t>
            </a:r>
            <a:endParaRPr lang="en-US" altLang="en-US" sz="1600" dirty="0"/>
          </a:p>
        </p:txBody>
      </p:sp>
    </p:spTree>
    <p:extLst>
      <p:ext uri="{BB962C8B-B14F-4D97-AF65-F5344CB8AC3E}">
        <p14:creationId xmlns:p14="http://schemas.microsoft.com/office/powerpoint/2010/main" val="241211968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wipe(left)">
                                      <p:cBhvr>
                                        <p:cTn id="7" dur="1000"/>
                                        <p:tgtEl>
                                          <p:spTgt spid="13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0"/>
                                        </p:tgtEl>
                                        <p:attrNameLst>
                                          <p:attrName>style.visibility</p:attrName>
                                        </p:attrNameLst>
                                      </p:cBhvr>
                                      <p:to>
                                        <p:strVal val="visible"/>
                                      </p:to>
                                    </p:set>
                                    <p:animEffect transition="in" filter="wipe(left)">
                                      <p:cBhvr>
                                        <p:cTn id="10" dur="1000"/>
                                        <p:tgtEl>
                                          <p:spTgt spid="140"/>
                                        </p:tgtEl>
                                      </p:cBhvr>
                                    </p:animEffect>
                                  </p:childTnLst>
                                </p:cTn>
                              </p:par>
                            </p:childTnLst>
                          </p:cTn>
                        </p:par>
                        <p:par>
                          <p:cTn id="11" fill="hold">
                            <p:stCondLst>
                              <p:cond delay="1000"/>
                            </p:stCondLst>
                            <p:childTnLst>
                              <p:par>
                                <p:cTn id="12" presetID="22" presetClass="entr" presetSubtype="8" fill="hold" grpId="0" nodeType="afterEffect">
                                  <p:stCondLst>
                                    <p:cond delay="1000"/>
                                  </p:stCondLst>
                                  <p:childTnLst>
                                    <p:set>
                                      <p:cBhvr>
                                        <p:cTn id="13" dur="1" fill="hold">
                                          <p:stCondLst>
                                            <p:cond delay="0"/>
                                          </p:stCondLst>
                                        </p:cTn>
                                        <p:tgtEl>
                                          <p:spTgt spid="132"/>
                                        </p:tgtEl>
                                        <p:attrNameLst>
                                          <p:attrName>style.visibility</p:attrName>
                                        </p:attrNameLst>
                                      </p:cBhvr>
                                      <p:to>
                                        <p:strVal val="visible"/>
                                      </p:to>
                                    </p:set>
                                    <p:animEffect transition="in" filter="wipe(left)">
                                      <p:cBhvr>
                                        <p:cTn id="14" dur="1000"/>
                                        <p:tgtEl>
                                          <p:spTgt spid="13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41"/>
                                        </p:tgtEl>
                                        <p:attrNameLst>
                                          <p:attrName>style.visibility</p:attrName>
                                        </p:attrNameLst>
                                      </p:cBhvr>
                                      <p:to>
                                        <p:strVal val="visible"/>
                                      </p:to>
                                    </p:set>
                                    <p:animEffect transition="in" filter="wipe(left)">
                                      <p:cBhvr>
                                        <p:cTn id="19" dur="1000"/>
                                        <p:tgtEl>
                                          <p:spTgt spid="14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6"/>
                                        </p:tgtEl>
                                        <p:attrNameLst>
                                          <p:attrName>style.visibility</p:attrName>
                                        </p:attrNameLst>
                                      </p:cBhvr>
                                      <p:to>
                                        <p:strVal val="visible"/>
                                      </p:to>
                                    </p:set>
                                    <p:animEffect transition="in" filter="fade">
                                      <p:cBhvr>
                                        <p:cTn id="24" dur="500"/>
                                        <p:tgtEl>
                                          <p:spTgt spid="15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5"/>
                                        </p:tgtEl>
                                        <p:attrNameLst>
                                          <p:attrName>style.visibility</p:attrName>
                                        </p:attrNameLst>
                                      </p:cBhvr>
                                      <p:to>
                                        <p:strVal val="visible"/>
                                      </p:to>
                                    </p:set>
                                    <p:animEffect transition="in" filter="fade">
                                      <p:cBhvr>
                                        <p:cTn id="27" dur="500"/>
                                        <p:tgtEl>
                                          <p:spTgt spid="15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7"/>
                                        </p:tgtEl>
                                        <p:attrNameLst>
                                          <p:attrName>style.visibility</p:attrName>
                                        </p:attrNameLst>
                                      </p:cBhvr>
                                      <p:to>
                                        <p:strVal val="visible"/>
                                      </p:to>
                                    </p:set>
                                    <p:animEffect transition="in" filter="fade">
                                      <p:cBhvr>
                                        <p:cTn id="30"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39" grpId="0"/>
      <p:bldP spid="140" grpId="0"/>
      <p:bldP spid="141" grpId="0" animBg="1"/>
      <p:bldP spid="155" grpId="0"/>
      <p:bldP spid="157" grpId="0"/>
    </p:bldLst>
  </p:timing>
</p:sld>
</file>

<file path=ppt/theme/theme1.xml><?xml version="1.0" encoding="utf-8"?>
<a:theme xmlns:a="http://schemas.openxmlformats.org/drawingml/2006/main" name="6_nanoHUB-v2">
  <a:themeElements>
    <a:clrScheme name="nanoHUB-v2 13">
      <a:dk1>
        <a:srgbClr val="000000"/>
      </a:dk1>
      <a:lt1>
        <a:srgbClr val="FFFFFF"/>
      </a:lt1>
      <a:dk2>
        <a:srgbClr val="000000"/>
      </a:dk2>
      <a:lt2>
        <a:srgbClr val="B2B2B2"/>
      </a:lt2>
      <a:accent1>
        <a:srgbClr val="5C90A7"/>
      </a:accent1>
      <a:accent2>
        <a:srgbClr val="FFCC66"/>
      </a:accent2>
      <a:accent3>
        <a:srgbClr val="FFFFFF"/>
      </a:accent3>
      <a:accent4>
        <a:srgbClr val="000000"/>
      </a:accent4>
      <a:accent5>
        <a:srgbClr val="B5C6D0"/>
      </a:accent5>
      <a:accent6>
        <a:srgbClr val="E7B95C"/>
      </a:accent6>
      <a:hlink>
        <a:srgbClr val="2A5063"/>
      </a:hlink>
      <a:folHlink>
        <a:srgbClr val="78BCDA"/>
      </a:folHlink>
    </a:clrScheme>
    <a:fontScheme name="nanoHUB-v2">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nanoHUB-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anoHUB-v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anoHUB-v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anoHUB-v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anoHUB-v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anoHUB-v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anoHUB-v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anoHUB-v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anoHUB-v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anoHUB-v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anoHUB-v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anoHUB-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nanoHUB-v2 13">
        <a:dk1>
          <a:srgbClr val="000000"/>
        </a:dk1>
        <a:lt1>
          <a:srgbClr val="FFFFFF"/>
        </a:lt1>
        <a:dk2>
          <a:srgbClr val="000000"/>
        </a:dk2>
        <a:lt2>
          <a:srgbClr val="B2B2B2"/>
        </a:lt2>
        <a:accent1>
          <a:srgbClr val="5C90A7"/>
        </a:accent1>
        <a:accent2>
          <a:srgbClr val="FFCC66"/>
        </a:accent2>
        <a:accent3>
          <a:srgbClr val="FFFFFF"/>
        </a:accent3>
        <a:accent4>
          <a:srgbClr val="000000"/>
        </a:accent4>
        <a:accent5>
          <a:srgbClr val="B5C6D0"/>
        </a:accent5>
        <a:accent6>
          <a:srgbClr val="E7B95C"/>
        </a:accent6>
        <a:hlink>
          <a:srgbClr val="2A5063"/>
        </a:hlink>
        <a:folHlink>
          <a:srgbClr val="78BCD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ection_03_Crystals_wide_V3.potx" id="{53917794-B149-044D-AA59-32EC664EBCBE}" vid="{F85F2F04-2085-794B-A6E2-CE0A63793F1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28647</TotalTime>
  <Words>5242</Words>
  <Application>Microsoft Macintosh PowerPoint</Application>
  <PresentationFormat>Widescreen</PresentationFormat>
  <Paragraphs>987</Paragraphs>
  <Slides>74</Slides>
  <Notes>8</Notes>
  <HiddenSlides>1</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74</vt:i4>
      </vt:variant>
    </vt:vector>
  </HeadingPairs>
  <TitlesOfParts>
    <vt:vector size="87" baseType="lpstr">
      <vt:lpstr>Arial</vt:lpstr>
      <vt:lpstr>Calibri</vt:lpstr>
      <vt:lpstr>Comic Sans MS</vt:lpstr>
      <vt:lpstr>Courier New</vt:lpstr>
      <vt:lpstr>Maiandra GD</vt:lpstr>
      <vt:lpstr>Symbol</vt:lpstr>
      <vt:lpstr>Times New Roman</vt:lpstr>
      <vt:lpstr>Trebuchet MS</vt:lpstr>
      <vt:lpstr>Wingdings</vt:lpstr>
      <vt:lpstr>Wingdings 3</vt:lpstr>
      <vt:lpstr>6_nanoHUB-v2</vt:lpstr>
      <vt:lpstr>Equation</vt:lpstr>
      <vt:lpstr>Bitmap Image</vt:lpstr>
      <vt:lpstr>Section 3 Crystals</vt:lpstr>
      <vt:lpstr>Section 3 Crystals</vt:lpstr>
      <vt:lpstr>Section 3 Crystals</vt:lpstr>
      <vt:lpstr>Crystals form the Core Device Material</vt:lpstr>
      <vt:lpstr>One-dimensional Crystals</vt:lpstr>
      <vt:lpstr>Unit cells of a Periodic 2D Lattice</vt:lpstr>
      <vt:lpstr>Bravais Lattice</vt:lpstr>
      <vt:lpstr>Bravais Lattice with a Basis</vt:lpstr>
      <vt:lpstr>Graphene - Bravais Lattice with a Basis</vt:lpstr>
      <vt:lpstr>Bravais Lattice with a Basis</vt:lpstr>
      <vt:lpstr>Bravais Lattice with a Basis – in Art</vt:lpstr>
      <vt:lpstr>Non-Periodic Repeated Cells NOT a Bravais Lattice</vt:lpstr>
      <vt:lpstr>How to define ONE primitive cell? Wigner-Seitz Primitive Cell</vt:lpstr>
      <vt:lpstr>How to define ONE primitive cell? Wigner-Seitz Primitive Cell</vt:lpstr>
      <vt:lpstr>How to define ONE primitive cell? Wigner-Seitz Primitive Cell</vt:lpstr>
      <vt:lpstr>How to define ONE primitive cell? Wigner-Seitz Primitive Cell</vt:lpstr>
      <vt:lpstr>Section 3 Crystals</vt:lpstr>
      <vt:lpstr>Section 3 Crystals</vt:lpstr>
      <vt:lpstr>Section 3 – Crystals 3.2 Tables of Bravais Lattices</vt:lpstr>
      <vt:lpstr>Section 3 Crystals</vt:lpstr>
      <vt:lpstr>Bravais Lattices in 2D (5-types)</vt:lpstr>
      <vt:lpstr>Bravais Lattices in 2D (5-types)</vt:lpstr>
      <vt:lpstr>Section 3 Crystals</vt:lpstr>
      <vt:lpstr>Bravais lattice in 3D (14-types)</vt:lpstr>
      <vt:lpstr>Bravais lattice in 3D (14-types)</vt:lpstr>
      <vt:lpstr>Duplicated Bravais Lattice </vt:lpstr>
      <vt:lpstr>Bravais lattice in 3D (14-types)</vt:lpstr>
      <vt:lpstr>3 Dominant Bravais Lattices in Nature</vt:lpstr>
      <vt:lpstr>Section 3 Crystals</vt:lpstr>
      <vt:lpstr>Section 3 Crystals</vt:lpstr>
      <vt:lpstr>Section 3 – Crystals 3.3 Density Definitions and Applications to Common Materials</vt:lpstr>
      <vt:lpstr>Section 3 Crystals</vt:lpstr>
      <vt:lpstr>Simple Cubic Cubic Lattice:  Number of atoms</vt:lpstr>
      <vt:lpstr>Simple Cubic Cubic Lattice:  Packing Density</vt:lpstr>
      <vt:lpstr>Simple Cubic Cubic Lattice:  Areal Density</vt:lpstr>
      <vt:lpstr>Points per Cell Examples</vt:lpstr>
      <vt:lpstr>Hexagonal Closed-Packed</vt:lpstr>
      <vt:lpstr>Section 3 Crystals</vt:lpstr>
      <vt:lpstr>Section 3 Crystals</vt:lpstr>
      <vt:lpstr>Bravais Lattice with a Basis</vt:lpstr>
      <vt:lpstr>Rock-Salt as FCC lattice</vt:lpstr>
      <vt:lpstr>Zinc-Blende Lattice for GaAs</vt:lpstr>
      <vt:lpstr>GaAs Crystal Plotted in Crystal Viewer</vt:lpstr>
      <vt:lpstr>GaAs Crystal Without Bonds</vt:lpstr>
      <vt:lpstr>GaAs Crystal Just One Species</vt:lpstr>
      <vt:lpstr>GaAs Crystal Just One Species  Focus on Few</vt:lpstr>
      <vt:lpstr>GaAs Crystal Just One Species  Focus on Few – Take out a Few</vt:lpstr>
      <vt:lpstr>GaAs Crystal Just One Species  A FCC Cell!</vt:lpstr>
      <vt:lpstr>GaAs Crystal Just One Species  A FCC Cell!</vt:lpstr>
      <vt:lpstr>GaAs Crystal Both Species </vt:lpstr>
      <vt:lpstr>GaAs Crystal Both Species </vt:lpstr>
      <vt:lpstr>GaAs Crystal Both Species </vt:lpstr>
      <vt:lpstr>GaAs Crystal Both Species </vt:lpstr>
      <vt:lpstr>GaAs Crystal Both Species </vt:lpstr>
      <vt:lpstr>GaAs Crystal – 2 FCC </vt:lpstr>
      <vt:lpstr>Diamond FCC Lattice for GaAs and Silicon</vt:lpstr>
      <vt:lpstr>Hexagonal Closed-Packed for CdS</vt:lpstr>
      <vt:lpstr>Section 3 Crystals</vt:lpstr>
      <vt:lpstr>Section 3 Crystals</vt:lpstr>
      <vt:lpstr>Section 3 – Crystals 3.4 Surfaces, Miller Index</vt:lpstr>
      <vt:lpstr>Section 3 Crystals</vt:lpstr>
      <vt:lpstr>Surface Reconstruction</vt:lpstr>
      <vt:lpstr>Miller-Indices and Definition of Planes</vt:lpstr>
      <vt:lpstr>Miller Indices: Simple Construction Process</vt:lpstr>
      <vt:lpstr>Miller Indices: Additional Cases</vt:lpstr>
      <vt:lpstr>Miller Indices and Vector Algebra</vt:lpstr>
      <vt:lpstr>Angle between Two Planes</vt:lpstr>
      <vt:lpstr>Examples …</vt:lpstr>
      <vt:lpstr>Examples …  Ingot rotated in the coordinate system</vt:lpstr>
      <vt:lpstr>Example: Find the [021] direction</vt:lpstr>
      <vt:lpstr>Bravais-Miller Indices</vt:lpstr>
      <vt:lpstr>Crystals form the Core Device Material</vt:lpstr>
      <vt:lpstr>Summary</vt:lpstr>
      <vt:lpstr>Section 3 Crystals</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EE-612: Lecture 3 1D MOS Electrostatics  Mark Lundstrom Electrical and Computer Engineering Purdue University West Lafayette, IN USA Fall 2006</dc:title>
  <dc:creator>studioadmin</dc:creator>
  <cp:lastModifiedBy>Klimeck, Gerhard</cp:lastModifiedBy>
  <cp:revision>483</cp:revision>
  <cp:lastPrinted>2012-01-17T05:18:23Z</cp:lastPrinted>
  <dcterms:created xsi:type="dcterms:W3CDTF">2010-01-05T13:39:45Z</dcterms:created>
  <dcterms:modified xsi:type="dcterms:W3CDTF">2023-01-20T16:33:58Z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2023-01-19T19:24:59Z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5a970fb3-74b3-4035-baf3-ad32e239787b</vt:lpwstr>
  </property>
  <property fmtid="{D5CDD505-2E9C-101B-9397-08002B2CF9AE}" pid="8" name="MSIP_Label_4044bd30-2ed7-4c9d-9d12-46200872a97b_ContentBits">
    <vt:lpwstr>0</vt:lpwstr>
  </property>
</Properties>
</file>