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ink/ink3.xml" ContentType="application/inkml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821" r:id="rId1"/>
  </p:sldMasterIdLst>
  <p:notesMasterIdLst>
    <p:notesMasterId r:id="rId38"/>
  </p:notesMasterIdLst>
  <p:handoutMasterIdLst>
    <p:handoutMasterId r:id="rId39"/>
  </p:handoutMasterIdLst>
  <p:sldIdLst>
    <p:sldId id="724" r:id="rId2"/>
    <p:sldId id="867" r:id="rId3"/>
    <p:sldId id="728" r:id="rId4"/>
    <p:sldId id="730" r:id="rId5"/>
    <p:sldId id="687" r:id="rId6"/>
    <p:sldId id="691" r:id="rId7"/>
    <p:sldId id="692" r:id="rId8"/>
    <p:sldId id="693" r:id="rId9"/>
    <p:sldId id="694" r:id="rId10"/>
    <p:sldId id="695" r:id="rId11"/>
    <p:sldId id="696" r:id="rId12"/>
    <p:sldId id="874" r:id="rId13"/>
    <p:sldId id="871" r:id="rId14"/>
    <p:sldId id="875" r:id="rId15"/>
    <p:sldId id="876" r:id="rId16"/>
    <p:sldId id="685" r:id="rId17"/>
    <p:sldId id="697" r:id="rId18"/>
    <p:sldId id="698" r:id="rId19"/>
    <p:sldId id="683" r:id="rId20"/>
    <p:sldId id="684" r:id="rId21"/>
    <p:sldId id="700" r:id="rId22"/>
    <p:sldId id="701" r:id="rId23"/>
    <p:sldId id="682" r:id="rId24"/>
    <p:sldId id="872" r:id="rId25"/>
    <p:sldId id="873" r:id="rId26"/>
    <p:sldId id="877" r:id="rId27"/>
    <p:sldId id="878" r:id="rId28"/>
    <p:sldId id="717" r:id="rId29"/>
    <p:sldId id="593" r:id="rId30"/>
    <p:sldId id="719" r:id="rId31"/>
    <p:sldId id="615" r:id="rId32"/>
    <p:sldId id="722" r:id="rId33"/>
    <p:sldId id="723" r:id="rId34"/>
    <p:sldId id="870" r:id="rId35"/>
    <p:sldId id="731" r:id="rId36"/>
    <p:sldId id="590" r:id="rId37"/>
  </p:sldIdLst>
  <p:sldSz cx="12192000" cy="6858000"/>
  <p:notesSz cx="7099300" cy="10234613"/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>
          <p15:clr>
            <a:srgbClr val="A4A3A4"/>
          </p15:clr>
        </p15:guide>
        <p15:guide id="2" pos="22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022" autoAdjust="0"/>
    <p:restoredTop sz="94651" autoAdjust="0"/>
  </p:normalViewPr>
  <p:slideViewPr>
    <p:cSldViewPr snapToObjects="1">
      <p:cViewPr varScale="1">
        <p:scale>
          <a:sx n="109" d="100"/>
          <a:sy n="109" d="100"/>
        </p:scale>
        <p:origin x="210" y="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264" y="1890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Objects="1">
      <p:cViewPr varScale="1">
        <p:scale>
          <a:sx n="56" d="100"/>
          <a:sy n="56" d="100"/>
        </p:scale>
        <p:origin x="-2628" y="-96"/>
      </p:cViewPr>
      <p:guideLst>
        <p:guide orient="horz" pos="3224"/>
        <p:guide pos="2236"/>
      </p:guideLst>
    </p:cSldViewPr>
  </p:notesViewPr>
  <p:gridSpacing cx="38405" cy="384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683.78546" units="1/cm"/>
          <inkml:channelProperty channel="Y" name="resolution" value="1207.77734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0-06-18T14:57:24.439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12364 7956 399 0,'7'-13'57'16,"-3"-2"-10"-16,0 2 14 15,-1 4 22-15,2 1-35 16,-1 2-22-16,-1 0-6 16,0 2-4-16,-1 1-5 15,0 1-8-15,0 2-2 0,0 0-2 16,1 0-2-16,2 1 2 15,0 3-1-15,2 0 0 0,4 2 2 16,0-2 0 0,4 0 2-16,2-1-1 0,4 1 0 15,2-2 4-15,-1 2 0 16,3 0 2-16,2 1 1 16,0 0-1-16,0 1-1 15,4 0-3-15,3 1 1 16,2 0-1-16,1-1-1 0,4 1 2 15,-1 1-2 1,2-2-1-16,0 0 0 0,0 3 1 16,-1-1-1-16,1 0 2 15,0 1 0-15,-1 1 4 16,3 0 0-16,0-1 2 16,3-1 2-16,0-1 3 15,4 1-3-15,4-2-3 16,-1 0 1-16,2-1-3 0,2 0-1 15,0 0-3-15,-1-1-3 16,1-1 3-16,-2 2-3 0,-3-2 3 16,3 1-3-16,-4-1 2 15,1 1 0 1,0-2-1-16,1 0 4 0,2 1 13 16,-1 0 2-16,0-2-8 0,2 2-4 15,2-2-3 1,-1 1-1-16,1-2 1 15,0 0-2-15,-1 0 0 16,1 0 0-16,-3 0-2 0,1 0 1 16,1-2 2-16,1 1 1 15,-1-3-1-15,0 1 0 0,0-1 2 0,-2 0 0 32,-3 0 3-32,1-1 0 15,-2 1 6-15,-2 0-5 16,0 1 3-16,1 0-3 0,-1-1 4 15,3-1-1-15,1 1 0 16,2 0-3-16,-2-1-2 16,4 1-4-16,-2-1-3 0,0 0 0 0,0 1 0 31,-4 1 1-31,-1 2-3 0,-4-2 3 16,-1 1-1-16,-2 1-2 0,-3 1 4 15,2-2-2-15,1 0 0 16,1 2 1-16,-1-3 0 15,3 1 1 1,1 0-1-16,1-2 1 0,2 2-1 16,-1-1 0-16,2-1-2 15,-2 1 2-15,-1-4-1 16,-1 3 2-16,-2-1 1 0,0 1 2 0,-3 1 5 16,4-1-7-16,-3 3 0 15,2-2-2-15,-3 3 0 16,3-1-1-1,-3 1 0-15,-1 0 0 16,0 0-1-16,-1 0 3 0,1 0-3 16,-1 0 2-1,0 0-1-15,2 0 2 0,-2 0 1 16,1 0-2-16,-1 0 1 16,2 0-2-16,-2 1 0 0,4 0 1 15,0 0-1-15,2 0 0 16,1-1 1-16,2 0 1 15,2 0-2-15,-1 0 1 16,4 0-1-16,2-2 2 0,-2 0 0 16,1 0 3-16,0 1 2 15,-1 0-2-15,1 1-2 16,-1 0-2 0,2 0 3-16,0 0-1 15,0 0-2-15,2-2 3 0,0 2-2 0,2 0 0 16,-1 0-1-1,1-3 0-15,2 1 1 16,-2 0 1-16,2 0-2 0,0-1 1 0,1 1-2 16,0-1 0-1,1 0 1-15,4-2-1 16,-2 1 0-16,1 0-1 0,-3 0 2 16,0 0 0-16,0-1-2 15,-2 4 5 1,4-3-6-16,-4 1 2 0,3 3 0 15,-2-2 0-15,2 1 1 16,-1 1 0-16,0 0-1 0,2 0 0 16,-2 0 1-16,0 0-3 15,-2-1 4-15,-1 1-2 0,0-2 0 32,-5 1-2-32,-1 0 4 0,0 1-4 15,-3 0 2-15,2 0 0 0,-2 0 2 16,2 0-1-1,1 0-2-15,2 2 0 16,-2 0 1-16,2-2 1 16,-2 2 1-16,-1 0-3 0,1-2 1 15,0 1-2-15,-3 1 3 16,1-1 0-16,-1-1-2 16,1 0 2-16,1 3-1 15,0-3 1-15,0 0 0 0,-2 0-1 0,0 0 1 16,-3 0 0-1,0 0-1-15,0 0 3 0,-1 0 0 16,3 0-1 0,-2 3-1-16,3-2-2 15,-3 2 2-15,0 0-2 0,1 0 3 16,-1-1-3-16,0 0 2 16,-2-1-2-16,3 1 3 15,-1 0-3-15,4 0 1 0,4-2 0 16,0 0 1-16,3 0 1 15,-1-2-4-15,-1 0 1 16,2-1 4-16,1 0-4 16,2 1 2-16,-4 0-1 15,5 0 1-15,-1 1 0 16,1 0-3-16,0 1 1 16,-2 0 5-16,1 0-5 0,1 0 3 0,-2 0-1 31,2 0 0-31,-1 0 3 0,0 0-4 15,-2 0 6-15,-1 0-7 16,0 0 1-16,-3-2 4 16,0 2-7-16,-2-1 4 15,0-1-1-15,-3 2 4 0,-2-1 2 16,0 1-4-16,-2 0-1 16,2 0 4-16,-1 0-7 15,2 0 3-15,0 0 1 16,-2 0-3-16,-2 0 1 0,0 0 0 15,-2 0 1-15,-2 3-1 16,0 0 0-16,3 1 1 16,1-1-2-16,1 1 0 0,-1-1 2 15,4 2-2-15,-1-2 1 16,0-1 1-16,1-1-1 16,1 0 2-16,-2-1-1 0,-1 0-2 15,1 0 1 1,-4 0 3-16,1-1 4 0,-4 0 3 15,3 1-5-15,-5 0-3 16,1 0-2-16,-2-2-1 16,-2 2 3-16,-1 0-4 15,0 0 3-15,-2-2-1 16,-2 1 0-16,-1 0-1 16,-3-2 2-16,-1 2-1 15,-2 1 1-15,-1-2-1 0,-2 1-1 0,-2 1 2 16,-2 0-4-16,-3 0 4 15,0 0-1-15,-4 0-1 16,-1 0 1 0,-2 0-2-16,-2 0 1 15,3 1 1-15,-4 1-1 16,1 0 0-16,1 0-3 0,-1 0 2 16,1 2-1-16,1-1-1 15,2 1 0-15,-1 1-5 0,2 0-37 16,9-2-9-1,1 0-22-15,8-3-31 16,3-9-83-16,6-14-176 0</inkml:trace>
  <inkml:trace contextRef="#ctx0" brushRef="#br0" timeOffset="2821.6361">21063 8153 404 0,'-2'-11'193'0,"-5"1"-193"16,-1-1 21-16,2 1 38 0,0 1-50 15,2 1-10 1,-1-1-3-16,1-1-7 15,-3 0 10-15,0 2 2 0,-3-2 0 16,-3 1-3-16,-3 1 14 0,-3-1-1 16,-1 3-5-16,-2 2-5 15,0 0-3 1,0 1 3-16,3 2 12 16,-2 1 8-16,2 0-10 0,-4 0-7 15,0 0 1-15,-1 3-2 16,-4 4-5-16,-2 0 0 15,-3 4 2-15,-1 0-2 0,-2 0 2 16,-1 3 0-16,-1 0 2 16,1 1-1-16,0 1-1 0,1 3-1 15,-1 1 0 1,-1 1 1-16,-3 2 0 0,1 3 0 16,-2 0 3-16,0 4 9 15,-1 3 1-15,1 2-8 16,0 1-3-16,3 3 4 15,-3 2-1-15,-1 2-1 16,4 2 1-16,-5 2-3 0,2 2-2 16,-2 2 1-16,1 0-1 0,2 0-1 15,3 0 4-15,2-1 1 16,2-2 6-16,4 2-4 0,5-2-2 16,1 1-1-16,3 2-1 31,0-2 3-31,4 3-2 15,1 0 0-15,5 1-2 0,1 0-1 16,4 0-1-16,4-3-1 16,3-2 1-16,4-3 2 15,3 0 2-15,3 0-2 0,2 1 2 16,1 0-1-16,1 0 0 16,1-2-2-1,3-1 0-15,-1 0 2 0,3 0-1 16,3 0 2-16,1 1-1 15,2 0-1-15,4-3-1 16,6-4 0-16,2-3 4 0,6-3-2 16,4-5 2-16,-1-4 0 0,2-3-1 15,-1-3 0-15,1 0-1 16,-3-1 1-16,3-1 1 0,0-2-2 31,4-3 0-31,2-4-2 16,1-4 2-16,2-2 0 0,-1-4 2 0,2-7-6 15,-4-3 4-15,-2-3 1 16,0-3-1-16,-5-1 0 0,0-2-1 31,-4-3 1-31,2-3 2 16,-2-1-1-16,1-4 2 0,-1-2 0 0,0-2 1 16,-1 0 0-1,2-3 1-15,-3 0-4 16,0-4 0-16,1 1 0 0,-2-5-4 15,1 0 4-15,-4 0-3 16,-1-2 2-16,-2 1-2 16,-3 0-1-16,-3 0 5 15,-4 0-7-15,-1 0 7 0,-3-1-3 16,-1 0 1 0,1-1 0-16,0-1-4 0,1 0 3 15,-3-1-1-15,0 1-3 16,-4-1 2-16,1 2 1 15,-4-4 2-15,0 3-3 16,-4-1 2-16,-3 3 0 0,-5-1-1 16,-3 2 1-1,-2 3-1-15,-8 3 3 16,-4 4 6-16,-3 2 12 0,-3 3-1 0,-1 0-11 16,-5 2-1-16,0 0 1 15,-1 3-5-15,-3 1 0 0,-1 2 3 31,0-1 2-31,-4 4 6 16,-2-1-12-16,-3 3-2 16,-1 1 11-16,-3 3-3 0,1 1 6 15,-1 2-5-15,2 5-8 0,-2 4-2 16,-2 3-1 0,0 4-1-16,-1 0-12 0,-2 9-49 15,-2 6-22-15,0 6-46 16,1-6-92-16,-2-8-194 15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683.78546" units="1/cm"/>
          <inkml:channelProperty channel="Y" name="resolution" value="1207.77734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0-06-18T15:00:22.711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25450 12182 706 0,'-2'-13'42'0,"-1"-1"-9"0,2 0-3 0,1 1-3 16,-4 0-15-1,6 1-2-15,-5-1-8 0,3 2 2 16,-4-1 5-16,0 2-5 0,-5 1 0 15,0 2-2-15,-2 1 1 16,-3 3 5-16,3-1 2 16,-4 4 8-16,-1-2-5 15,0 4 1-15,2 3-5 16,1 3-4 0,-1 1-1-16,4 2 1 0,-2 1-4 15,4 2-3-15,1 2 3 16,0 2-3-16,-2 1 3 15,2 2 0-15,-1 3 0 0,1-1 1 0,1 1-1 32,0 0-1-32,5 2 0 0,-1-4-1 15,3 2 0-15,5-2 2 16,4 0 1-16,3 0 1 0,3-2 3 16,2 1 1-16,6-2-3 15,-2-1-3-15,-1 1-1 16,3-2 0-16,0-2 0 0,-2-1 0 31,2-1-2-31,3-6-1 0,0-2-2 16,2-3 2-16,0-4 2 15,0-1 1-15,-2-9 2 0,-1-2 0 16,-4-1-2-16,-4-3 2 16,-3 0 0-1,-5-3-1-15,-3-1 1 0,-1-1 0 16,-4-2 2-16,-2 1 13 15,3-3 7-15,-3 1-7 16,0-2-11-16,-2 0-3 0,1 2-3 16,-1 1 1-16,-6 1 1 0,0 2-4 15,-5 4-5-15,-4 1 1 16,-2 1-1 0,-5 4 3-16,0 3 3 0,-1 2 2 15,-3 4 10-15,0 1 2 0,-1 2-4 31,2 6-7-31,1 1-3 0,2 1-4 16,1 1-5-16,3 1 5 16,4 1 3-16,2-2-1 15,3 1 3-15,2 2 0 16,2 0 3-16,3 0-4 16,1 2 0-16,3 0 2 0,-2 3-1 15,4-2 0-15,3 0 0 16,4-1 0-16,2-1-4 0,1-2 3 15,3 0-1-15,0-2 7 16,2-2 3-16,3-2-1 0,-3-1-2 16,4-3 0-1,-1-1-1-15,2-3-1 0,0-4-1 16,1-4-1 0,-1-3-2-16,-1-2 2 0,-1-4-2 15,-3-1-1-15,-1-1 1 16,-7-1 0-16,-3 0 2 15,-3-1-4-15,-2 2-4 16,-3 0 2-16,-6 3 3 0,-3 2 5 16,-7 5-2-16,-1 2 1 15,-4 4-5-15,-2 5-5 16,-4 1-4-16,0 4 7 0,0 5 5 16,1 4 6-16,-1 4-1 15,1 2-10-15,1 3 6 0,3 2 1 31,1 3-3-31,4-1 4 0,5 2-3 16,2 2-1 0,7-2-1-16,3 1 2 0,2-2-1 0,4-2 2 15,4-2-3-15,3-3 1 16,0-6-2 0,6-2-1-16,-3-5-2 15,4-3 5-15,-1-2 6 0,2-5-2 16,-1-6-2-16,-3-4 2 15,1-4-2-15,-7-5 2 0,-2-3-1 16,-3 0 1-16,-2-2 0 16,-2 3 0-16,-8 3-1 15,-1 4 0-15,-3 6 2 16,0 4 5-16,0 7 5 16,-2 0 1-16,3 10-16 15,0 6-6-15,3 8 1 16,1 4 6-16,2 7-2 0,1 1 3 15,2 0-15-15,4-3-2 0,1-4 8 16,5-5 5-16,4-5-1 16,5-6 1-1,4-5-3-15,-2-5 0 0,8-4 3 16,0-6 0 0,2-7 5-16,0-6-2 15,3-5 2-15,-2-5-2 0,-3-2 1 0,0-2-9 16,-8 1-15-16,-4 6-1 0,-6 4 12 15,-7 6 15-15,-3 8 3 16,-14 7 26 0,-7 5-14-16,-7 8-21 0,-1 9 2 15,-1 4-2 1,2 2 8-16,5 1-4 16,7-1-1-16,6-4-38 0,8-3-5 15,4-4 27-15,6-4 9 16,6-2-7-1,3-7 0-15,6-1 7 0,3-6 4 16,0-6 0-16,0-3 4 16,-3-4 0-16,0-1 0 15,-6 1 0-15,-9 2 1 0,-2 2 4 16,-8 1 42-16,-4 6 17 0,-8 0-24 16,-2 4-19-16,-3 3-21 15,-2 0 1-15,4 3-1 16,-1 2-1-16,3 2-21 15,2 0-56 1,1-2-95-16,-1-3-136 16</inkml:trace>
  <inkml:trace contextRef="#ctx0" brushRef="#br0" timeOffset="1672.5898">25540 16205 534 0,'-18'-6'28'0,"-2"-3"20"16,-3 2 13-16,2 2 3 16,-2 0-27-16,-2 1-16 0,0 0-7 15,2 0-5-15,1 0 6 16,-1-1 17-16,3 3 12 0,0-1-13 16,-2 1-9-1,0 0 1-15,-1 3-7 16,-1 5-10-16,-1 2-4 0,0 4-2 0,-1 2 0 15,1 2 2-15,2 3 1 16,-1 2-2-16,0 4 0 0,3 1-1 31,1 3 0-31,5 2 1 16,3 0-1-16,5 2-1 16,0-2 1-16,4 2-1 0,1-1 1 15,3 0-1-15,6-1 1 16,1-1 1-16,3-3 5 15,3 1 1-15,4-3-2 16,3-1 2-16,3-2 2 0,1-3-3 16,1-1-2-1,3-4-1-15,-2-1-1 16,2-3 0-16,1-3 1 0,0-3-2 16,1-1 2-16,1-2-1 0,3-2-2 15,2-4 3 1,-2-4-4-16,-1-2 2 15,1-5-1-15,-1 0 1 0,1-5-1 16,-3-2 0-16,1-1 1 16,-1-4-1-16,1-1 0 15,-1-1 0-15,-2 0 1 16,0-2 1-16,1 2-2 16,-4 0 0-16,-3 1 1 15,-3-1-1-15,-4 2 0 0,-3 1 2 16,-5 0 8-16,-3 1 10 15,-3 0-7-15,-3 2-5 16,0-2-3-16,-2 2 3 0,-4-2 5 16,-2 1-1-16,-3 0-2 15,3 0-1-15,-3 0-2 0,-2 2-1 16,-2 1 1 0,-3 2-2-16,-4 1-2 0,-4 4 2 15,-2 3-2-15,-3 1 4 16,-4 5-4-16,2 2-2 15,-5 3 0-15,3-1-2 16,-3 3 0-16,0 4 2 0,-2 2-1 16,0 3-1-16,3-1 1 15,-1 4 1-15,2-1-3 16,1 4 3-16,2 0 2 16,7 2-4-16,1 2 3 0,2 1 1 15,3 2-1 1,4 1-1-16,3 1-1 0,3 1 0 15,3 1-1-15,2 0-1 16,3 1 2 0,0 3 0-16,4 1-1 15,0 2 1-15,2 1-1 0,3 0 1 16,2 1-3-16,2 0-20 16,0-2-36-16,2-4-41 15,2-6-71-15,-3-10-119 16,-2-10-271-16</inkml:trace>
  <inkml:trace contextRef="#ctx0" brushRef="#br0" timeOffset="8421.0824">21767 14436 762 0,'11'-10'112'0,"-4"-2"-112"0,5-2 12 32,5-2 7-32,8-4-19 0,4-4 0 15,8-2-1-15,3-5 1 16,3 0-1-16,0 0-1 16,-3 1 2-16,-4 4-1 15,-5 4-1-15,-5 5-8 16,-8 5-2-16,-6 4 6 15,-4 4 3-15,-4 3 1 0,-1 2 4 16,-1 2 3-16,1 5 2 0,1 3 2 16,6 1 0-16,0 2-3 15,5 0-2 1,2-1 1-16,6-3 1 0,4-2 3 0,3-5 4 16,4 0 3-1,4-4-8-15,2-4-7 16,2-3-2-16,-1-3-1 0,0-1-2 0,-3 2 0 31,-5 3 1-31,-7 4-16 0,-7 2-1 16,-5 6 15-16,-6 8 4 15,-2 4 8-15,0 3 0 0,1 2-2 0,4 0-3 32,5 0 1-32,5-4-2 15,6-3-2-15,2-5 0 16,3-2 1-16,3-5 1 0,-2-2-1 15,1-2-4-15,-1-4 3 0,-4-1 0 16,-4 1-1-16,-6 1 2 16,-5 4 1-16,-7-1 2 0,-3 2 2 31,-2 4 5-31,0 5 9 0,2-1 15 16,3 2-15-16,8 1-11 15,7-1-7-15,8-2-2 16,7-5 1-16,8-3-2 15,2-2 0-15,4-7-2 16,1-2 2-16,-4 2 1 0,0 1-2 16,-9 0-4-16,-5 4-7 0,-8 0 10 15,-7 1 6-15,-5 3 0 16,-4 0 4-16,0 2 5 16,-3 1 6-1,1 2-7-15,0-1-6 0,1 2-1 16,1 1-2-16,1 0 0 15,5-1-1-15,4 1-1 0,4-3 1 16,6-1 1 0,6-3 0-16,2 1-3 15,0-4-1-15,2-3-6 16,-1-7-86-16,-9-6-129 0,-10-7-250 0</inkml:trace>
  <inkml:trace contextRef="#ctx0" brushRef="#br0" timeOffset="9246.2852">23757 14107 936 0,'1'2'52'0,"0"-4"-33"0,3 1 39 0,1-1-22 32,2 1-24-32,4 1-1 15,4 0-6-15,0 0-3 16,5 2 0-16,1-2-1 15,1 3-1-15,3 2 1 16,0 0-1-16,4 3 0 0,-2 0 0 0,4 0 1 16,-2 2-2-1,-2 0 2-15,-1 2-1 16,-3 0 1-16,-2 0-1 16,-5 1 2-16,0 1-1 15,-5 0 2-15,0 0-2 0,-4 1 0 16,-2-1 0-16,-2 0 0 15,-2 1 1-15,-3 1 1 16,-7 3 1-16,-5 3 2 16,-7 1 3-16,-6 5 0 0,-4 1-2 15,-5 1-5-15,-3 0-1 16,-1-1 0-16,0-2 0 0,-2-4 0 16,1 0 0-16,3-2 2 15,2-4-1 1,6-4 2-16,3-3-1 0,5-3 7 15,7-2 1-15,2-2-9 16,8-3-3-16,0 0-1 0,4 2-3 16,0-4 1-16,0 2-10 0,3-10-13 31,-1 0-23-31,4-5-17 0,0-2-16 0,0-2-10 31,0-1 10-31,0 1 7 0,-2 2-8 16,0-1 0-16,-2 0-18 15,1 1-44-15,-3-2-85 16</inkml:trace>
  <inkml:trace contextRef="#ctx0" brushRef="#br0" timeOffset="9623.3607">23659 14401 292 0,'-13'-3'15'0,"-2"0"-2"15,6-1 151-15,0 0 10 0,4-2-70 0,1-2-29 16,2-3-2-16,2-3-27 15,3-4-10-15,5-1-5 16,-3-3-11-16,1 1-13 16,-1-2-4-1,-3 3-1-15,0 2 4 16,-2 3 6-16,0 3 2 0,0 3-1 16,-1 3-1-1,1 2-6-15,1 1-4 0,1 1 0 16,-2 4-5-16,6 0-2 15,2 3 5-15,0 5-2 16,2 2 0-16,0 3 1 0,-2 4-1 16,-2 4 2-16,0 3 0 15,-2 2 3-15,-3 6-2 16,1 0-2-16,-4 2 1 16,1 1 0-16,-1 0 0 15,-4 0-1-15,0-3-1 16,-1 0-1-16,-3-2-1 0,-3-2 0 0,1-2-5 15,-2-3-45-15,3-3-25 16,-5-8-87-16,-3-12-102 16</inkml:trace>
  <inkml:trace contextRef="#ctx0" brushRef="#br0" timeOffset="11842.0533">26631 16323 789 0,'-22'-1'52'0,"0"-4"-10"16,3 3 54-16,1 1-69 15,1 2-26-15,4 6-1 16,1 1-4-16,3 3-10 16,3 0 0-16,1 3 6 0,3-1 7 0,2 0 2 15,0-1 0 1,6-1 2-16,0-1 1 0,3-2 3 16,-1-1-3-16,5-4-1 15,3-3-2-15,2-2 1 16,2-6 1-1,4-7-1-15,2-9-2 16,0-5 0-16,-4-6 0 16,0-8 1-16,-3-1-1 0,-9 1 0 15,-7 2 0-15,-3 7 0 16,-9 8 3-16,-11 10 4 16,-5 13 41-16,-7 7 19 15,-7 14-33-15,-1 13-26 0,-1 5-7 16,3 5-2-16,2 1 0 15,7 1-2-15,7-2-5 0,8-5-8 16,6-1 5 0,3-4 8-16,5-4 3 0,10-6-2 15,3-5-1-15,5-7-5 16,6-9-1-16,4-2 3 0,1-14 4 16,1-7 1-16,3-6-2 15,-5-5-4 1,-4-1-13-16,-5-3 10 15,-9 5 7-15,-8 4 2 16,-3 5 3-16,-13 8 1 0,-11 9 4 16,-5 7 7-16,-7 9 6 15,-2 9-4-15,0 9-11 16,5 1-4-16,8 2 0 16,8-2 0-16,7-3-3 0,8-6-1 15,5-3 3-15,5-3-3 16,7-4 0-16,8-4-1 15,4-5 3-15,8-6 0 16,2-7-2-16,0-6-1 16,-1-5-2-16,-6-3-14 0,-8 1 8 15,-12 2 12-15,-7 2 3 16,-8 3 3-16,-15 4 23 0,-5 6-4 16,-9 6-15-1,-5 5-4-15,-4 7-1 16,1 10 0-16,5 4-2 0,5 3-1 0,9-1-1 15,9 1-2 1,9-5-1-16,6-2-4 0,8-5-5 16,6-3 2-16,7-5 5 15,6-6 1 1,4-1 2-16,3-11 0 0,5-6-1 16,0-5 1-1,-2-3 1-15,-4-2-1 0,-7 1 0 16,-8 2 2-16,-8 1 1 15,-9 3 2-15,-4 3 8 16,-12 4 8-16,-14 7-12 0,-6 7-8 0,-9 10-1 31,-2 10-3-31,-4 7 3 0,1 7 0 16,9 2-6-16,8-1-9 0,7-4 1 16,10-2 12-16,11-7 0 0,5-3-4 15,11-7-1 1,8-6 4-16,4-5 1 15,3-2 5-15,4-12-2 16,4-6 1-16,-1-5 0 0,-1-4 0 0,-3-2-1 16,-4-1 0-16,-6 0 0 31,-7 4 1-31,-8 1 0 16,-7 3 1-16,-6 4 0 0,-11 7 1 15,-10 7-3-15,-1 5-4 0,-3 7-4 16,2 8 6-16,4 2 3 15,6 3 0 1,8-1-4-16,9 1 1 16,2-4-3-16,7 0-6 0,7-1 5 0,6-4 4 15,0-1-2 1,5-3 4-16,0-2-2 0,1-3 2 16,-1-2-1-16,0 1 2 15,-2-2-1-15,-1-2 0 16,-1-2-5-1,-4-3-96-15,-3-2-102 0,-9-5-132 0</inkml:trace>
  <inkml:trace contextRef="#ctx0" brushRef="#br0" timeOffset="13178.4354">26494 16405 1002 0,'-6'3'24'0,"1"-2"-21"0,3 0 0 32,2 1-4-32,-2-1-2 0,2 1-17 15,0 0-6-15,1-1 15 16,0 0 9-16,-1-1 5 15,1 0 1-15,0-1 23 0,-1 1 5 16,0-6-6-16,0-2-2 16,1-4-11-16,0-1-5 15,-1-5-3-15,3-3 1 0,0-2 0 16,-1-4 7-16,0-6 0 16,1-1-7-16,-2-5-3 0,4-3-4 15,-2-5 1-15,0-2 0 16,0-3 0-16,1-2 0 15,1 0 0-15,-1-3 3 16,0 0 3-16,5-2 4 16,-1 1 6-16,2-6 0 0,2-1-4 15,1-2-7-15,3-4-4 16,-3-1 2-16,1-2-3 16,-3 0 0-16,0 0 2 15,0 0-3 1,0 1 1-16,-2-3 2 15,4 0-2-15,-2-3 0 16,2 2 0-16,-2-2-1 0,-3-1 1 0,2 1 0 16,-1 1 1-16,-2 2 1 15,0 0 10-15,0 1 7 0,3-2-9 16,-2 3-4-16,1-2-2 16,0 3-4-16,-4-2 0 15,-1 2 0-15,0 1 0 16,-1 1-1-16,-2 1 1 0,-1 0-1 15,1 0 0-15,-2 3 2 16,-4 0-1-16,-2 6 1 16,-5 0 0-16,-1 4-1 15,-3 2 1-15,2 3 2 16,-4 1 2-16,2 3 6 16,-3 1-4-16,3 1-2 0,-1 3-2 15,1 3-1-15,-2 0-2 16,-2 1 1-16,-2 3 1 15,0 3-2-15,-3 2 2 32,-1 3 0-32,0 2 6 0,4 3 9 15,0 3-2-15,1 1-7 16,4 4-6-16,0 1-1 16,3 3-1-16,1 1 2 0,1 3-2 15,5 0 2-15,1 3 0 16,0 1 4-16,3 1 0 15,-2-1-4-15,4 2-1 16,-1-1-1-16,0 1 1 16,0 0 0-16,1 0 2 0,1-1-1 15,-3 2-4-15,5 0-1 0,-2 0-2 16,2 0 1-16,-2 0 0 16,2 0 2-16,-1 0 0 15,0 0 1-15,0 0-1 16,1-2 2-16,0 2-1 0,0 0 0 31,0 0-10-31,1 0-7 0,-1 0-1 16,1-1 1-16,-1 1 2 15,2-1 8-15,-2 1 7 16,1 0 0-16,-1 0-31 16,0 0-33-16,4 0-34 0,-4-3-62 15,0 0-119-15,-2-5-216 0</inkml:trace>
  <inkml:trace contextRef="#ctx0" brushRef="#br0" timeOffset="14013.8737">26490 12156 764 0,'-2'2'193'16,"-1"-3"-178"-16,1-1 22 15,0 0 15-15,1 0-30 16,-2-1-20-16,-2-1-2 0,-6 0 0 0,-4-1-7 16,-7-1-28-1,-8 0-16-15,-7 0 21 16,-6 3 27-16,-4 1 4 15,1 0 11-15,3 2 31 16,6-2 8-16,8 1-3 16,7-1 4-16,9 1-4 0,5 0-17 15,5 1-14-15,2-2-11 0,1 3-7 16,0 3-2 0,3 4-2-16,1 0 2 15,1 3 3-15,0 0 0 0,-1 5 0 16,4 1 1-16,0 0 2 15,0 3-3-15,3 3 3 0,2 1-3 16,-1 3 0 0,1 0 0-16,1-2 0 15,-3 1 0-15,1-1-1 0,-3-1 1 16,-3-2 1-16,0 0-4 16,-2-2 5-16,-2-2-1 15,0 0-1-15,2-4-5 16,-2-3-11-16,0-1-19 15,0-5-3-15,-1-3-18 16,0 0 4-16,-1-7 25 0,1-8 7 16,-1-5-38-16,4-8-57 0,1-5 15 15,1-5 51-15,5-1 44 16,-2 1 7-16,2 2 9 16,1 4 41-16,-2 6 27 0,-1 6-9 31,-1 3-9-31,-1 6-19 0,1 3-27 15,-2 1-12-15,2 3-1 16,0 2-2-16,-1-2-1 0,-1 4-2 16,0 1 4-16,-2 2 3 15,0 0-1-15,-2 1 0 16,-1 1 6-16,3 1 15 16,-4 1 13-16,2 1-9 0,-4 1-15 15,-2 1-9 1,-2 1 1-16,-3 1 3 0,-3 1-2 15,-3 0-6-15,1 0-2 0,-2 0-1 16,0-1-28-16,1-3-84 16,-1-3-121-1,3-8-180-15</inkml:trace>
  <inkml:trace contextRef="#ctx0" brushRef="#br0" timeOffset="15617.27">26884 16123 677 0,'-27'-4'40'16,"-1"-4"-21"-16,2 2 77 15,2 3-23 1,1 0-37-16,-1 1-3 0,5 4-6 16,0 0-13-16,3 4-10 15,3 5-3-15,1 2-2 16,3 4 1-16,0 4-2 0,-1 5 0 16,2 3 1-16,-1 4 0 0,1 4-1 31,-2 2 1-31,2 3 1 0,4-1 1 15,3 1 0-15,3-1-1 16,5 0 1-16,7-2 1 16,5-3 2-16,6 0-2 0,4-6 2 0,2-1-2 31,5-6 2-31,0 0 2 0,5-6 1 16,-2-5-1-16,-1-2-1 15,-2-6-1-15,0-3-2 0,-4-3-1 16,0-5-1-16,-2-6 1 0,0-4 8 31,-2-4 19-31,-2-4 1 0,-1-4-10 16,-2-3-4-16,-1-4 0 15,-2-4 2-15,-2-2-3 0,-2 0-5 16,-2 0-4 0,-4 2 4-16,-5 3 4 15,-5 2 6-15,0 2-3 0,-3 3-3 16,-9 0-3-16,-2 2-4 0,1-1 5 15,-5 1 3 1,-2 2-7-16,-1-1-7 16,-4 2-1-16,-2 1 3 0,-3 2-2 15,-1 2-1-15,-4 4-1 16,-2 2 2-16,-1 7 1 0,-7 6-11 16,-1 8-4-1,-4 13-4-15,0 14-16 16,-1 11-47-16,2 7-51 15,3 7-50-15,11 1 0 0,7 1-76 16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683.78546" units="1/cm"/>
          <inkml:channelProperty channel="Y" name="resolution" value="1207.77734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0-06-18T15:06:26.04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30395 16624 108 0,'0'-1'162'0,"2"0"-123"16,-4-1 24-16,2 2-25 0,0-2-17 15,0 2-14-15,0 0-7 16,0 0 0-16,0 0 0 0,0 1-3 16,0-1 0-16,0 1 1 15,2 1-1-15,0-2 2 0,-1 3 1 16,0 3-1-16,2 0-2 15,3 2-15-15,2-1-34 16,0-2-23-16,-3-2-50 16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1EFB327F-EEF7-F449-9713-E91AD1B5FFE5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6150" y="4862513"/>
            <a:ext cx="5207000" cy="46037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5647" tIns="46985" rIns="95647" bIns="469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notes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00355" name="Rectangle 3">
            <a:extLst>
              <a:ext uri="{FF2B5EF4-FFF2-40B4-BE49-F238E27FC236}">
                <a16:creationId xmlns:a16="http://schemas.microsoft.com/office/drawing/2014/main" id="{66A211E3-0B5C-544A-AA12-CFEC3DD1D679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52400" y="774700"/>
            <a:ext cx="6794500" cy="38227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In..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43270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3948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1572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69813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In..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32662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53002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1106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69520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37910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In..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07410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539496" y="757467"/>
            <a:ext cx="11106935" cy="56287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99008991"/>
      </p:ext>
    </p:extLst>
  </p:cSld>
  <p:clrMapOvr>
    <a:masterClrMapping/>
  </p:clrMapOvr>
  <p:hf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ck_w_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3C5367A-EFBC-DB46-840B-CC06BF2AFE4A}"/>
              </a:ext>
            </a:extLst>
          </p:cNvPr>
          <p:cNvSpPr/>
          <p:nvPr userDrawn="1"/>
        </p:nvSpPr>
        <p:spPr>
          <a:xfrm>
            <a:off x="0" y="-65854"/>
            <a:ext cx="12192000" cy="692385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0783DEB-C21C-8141-B09E-BFDC05952D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5132" y="-65028"/>
            <a:ext cx="2728559" cy="78555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21C95DF-73E1-804A-9717-42C838420B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857"/>
          <a:stretch/>
        </p:blipFill>
        <p:spPr>
          <a:xfrm>
            <a:off x="11647252" y="-56210"/>
            <a:ext cx="545570" cy="786384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9901A4F6-25FD-1543-866F-DF60BF2BA5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27193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19301" y="1195489"/>
            <a:ext cx="10702193" cy="1470025"/>
          </a:xfrm>
        </p:spPr>
        <p:txBody>
          <a:bodyPr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719301" y="2776115"/>
            <a:ext cx="10702193" cy="2590800"/>
          </a:xfrm>
        </p:spPr>
        <p:txBody>
          <a:bodyPr/>
          <a:lstStyle>
            <a:lvl1pPr marL="0" indent="0" algn="ctr">
              <a:buFontTx/>
              <a:buNone/>
              <a:defRPr sz="2000"/>
            </a:lvl1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A34BDBB-848B-7E46-922A-070FD98C1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6587" y="4272306"/>
            <a:ext cx="2767619" cy="2189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9780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87C9713-6140-5E4B-B82A-1C1309AB5431}"/>
              </a:ext>
            </a:extLst>
          </p:cNvPr>
          <p:cNvSpPr/>
          <p:nvPr userDrawn="1"/>
        </p:nvSpPr>
        <p:spPr>
          <a:xfrm>
            <a:off x="0" y="-65854"/>
            <a:ext cx="12192000" cy="692385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19301" y="730016"/>
            <a:ext cx="10702193" cy="1470025"/>
          </a:xfrm>
        </p:spPr>
        <p:txBody>
          <a:bodyPr/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719301" y="2742323"/>
            <a:ext cx="10702193" cy="1416372"/>
          </a:xfrm>
        </p:spPr>
        <p:txBody>
          <a:bodyPr/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7E01B2E-6A69-A941-A3AA-07D92A538EA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5265" y="5237603"/>
            <a:ext cx="2649945" cy="890381"/>
          </a:xfrm>
          <a:prstGeom prst="rect">
            <a:avLst/>
          </a:prstGeom>
          <a:effectLst/>
        </p:spPr>
      </p:pic>
      <p:pic>
        <p:nvPicPr>
          <p:cNvPr id="11" name="Purdue Logo" descr="Purdue Logo">
            <a:extLst>
              <a:ext uri="{FF2B5EF4-FFF2-40B4-BE49-F238E27FC236}">
                <a16:creationId xmlns:a16="http://schemas.microsoft.com/office/drawing/2014/main" id="{72564FBE-CBB7-E248-A8B7-10BF7B81F4E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643422" y="5432218"/>
            <a:ext cx="3212623" cy="57505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987580D-343F-BE44-A495-35449B2DB81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5132" y="-65028"/>
            <a:ext cx="2728559" cy="78555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4FC5C3D-7571-1B43-93A0-E87A4507B79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857"/>
          <a:stretch/>
        </p:blipFill>
        <p:spPr>
          <a:xfrm>
            <a:off x="11647252" y="-56210"/>
            <a:ext cx="545570" cy="78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610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9496" y="740650"/>
            <a:ext cx="5454903" cy="555399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6197600" y="740650"/>
            <a:ext cx="5448831" cy="5553996"/>
          </a:xfrm>
        </p:spPr>
        <p:txBody>
          <a:bodyPr/>
          <a:lstStyle/>
          <a:p>
            <a:pPr lvl="0"/>
            <a:r>
              <a:rPr lang="en-US" noProof="0"/>
              <a:t>Click icon to add chart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87DCCC4F-C3BD-4F4F-AEF2-CF67A21BD0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50262272"/>
      </p:ext>
    </p:extLst>
  </p:cSld>
  <p:clrMapOvr>
    <a:masterClrMapping/>
  </p:clrMapOvr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62697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C8D7BEF-D8A7-764E-A0A9-41F1F43A2C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588865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901A4F6-25FD-1543-866F-DF60BF2BA5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73629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_no_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DF0B94E-6AD4-754A-BAA9-490CDE9D29E9}"/>
              </a:ext>
            </a:extLst>
          </p:cNvPr>
          <p:cNvSpPr/>
          <p:nvPr userDrawn="1"/>
        </p:nvSpPr>
        <p:spPr>
          <a:xfrm>
            <a:off x="-1059" y="6347780"/>
            <a:ext cx="12193059" cy="51022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4A7D22-D22B-5C4E-8F67-B6D96EB69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121" y="-27450"/>
            <a:ext cx="11108964" cy="72333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ABCCD3C-8003-C14B-84F5-2CD068C5288D}"/>
              </a:ext>
            </a:extLst>
          </p:cNvPr>
          <p:cNvSpPr/>
          <p:nvPr userDrawn="1"/>
        </p:nvSpPr>
        <p:spPr>
          <a:xfrm>
            <a:off x="-794" y="1242617"/>
            <a:ext cx="541915" cy="562546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3033C4E-5CAF-4C49-A0B6-04D837C33436}"/>
              </a:ext>
            </a:extLst>
          </p:cNvPr>
          <p:cNvSpPr/>
          <p:nvPr userDrawn="1"/>
        </p:nvSpPr>
        <p:spPr>
          <a:xfrm>
            <a:off x="11650085" y="1259984"/>
            <a:ext cx="541915" cy="562546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5042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o_footer_header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DF0B94E-6AD4-754A-BAA9-490CDE9D29E9}"/>
              </a:ext>
            </a:extLst>
          </p:cNvPr>
          <p:cNvSpPr/>
          <p:nvPr userDrawn="1"/>
        </p:nvSpPr>
        <p:spPr>
          <a:xfrm>
            <a:off x="-1059" y="6347780"/>
            <a:ext cx="12193059" cy="51022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4A7D22-D22B-5C4E-8F67-B6D96EB69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121" y="-27450"/>
            <a:ext cx="11108964" cy="72333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D84FBA97-B8FC-9D48-BC8E-4532FC3153F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1121" y="757467"/>
            <a:ext cx="11108964" cy="593595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567C624-039F-D44C-9687-14F7E45A0D6B}"/>
              </a:ext>
            </a:extLst>
          </p:cNvPr>
          <p:cNvSpPr/>
          <p:nvPr userDrawn="1"/>
        </p:nvSpPr>
        <p:spPr>
          <a:xfrm>
            <a:off x="-794" y="1242617"/>
            <a:ext cx="541915" cy="562546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C8C133E-2190-CA44-B994-9D1C670CCD9D}"/>
              </a:ext>
            </a:extLst>
          </p:cNvPr>
          <p:cNvSpPr/>
          <p:nvPr userDrawn="1"/>
        </p:nvSpPr>
        <p:spPr>
          <a:xfrm>
            <a:off x="11650085" y="1259984"/>
            <a:ext cx="541915" cy="562546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097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_w_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3C5367A-EFBC-DB46-840B-CC06BF2AFE4A}"/>
              </a:ext>
            </a:extLst>
          </p:cNvPr>
          <p:cNvSpPr/>
          <p:nvPr userDrawn="1"/>
        </p:nvSpPr>
        <p:spPr>
          <a:xfrm>
            <a:off x="0" y="-65854"/>
            <a:ext cx="12192000" cy="692385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6EE502A-9406-F04A-846F-DB4AA6D70C1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5132" y="-65028"/>
            <a:ext cx="2728559" cy="78555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460C039-5280-4A44-BF55-7CB9F609D9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857"/>
          <a:stretch/>
        </p:blipFill>
        <p:spPr>
          <a:xfrm>
            <a:off x="11647252" y="-56210"/>
            <a:ext cx="545570" cy="786384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9901A4F6-25FD-1543-866F-DF60BF2BA5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844645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ck_w_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3C5367A-EFBC-DB46-840B-CC06BF2AFE4A}"/>
              </a:ext>
            </a:extLst>
          </p:cNvPr>
          <p:cNvSpPr/>
          <p:nvPr userDrawn="1"/>
        </p:nvSpPr>
        <p:spPr>
          <a:xfrm>
            <a:off x="0" y="-65854"/>
            <a:ext cx="12192000" cy="692385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E740753F-5244-C04A-AD49-890093ADCC1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10800000" flipH="1" flipV="1">
            <a:off x="721495" y="927679"/>
            <a:ext cx="10749853" cy="4936789"/>
          </a:xfrm>
        </p:spPr>
        <p:txBody>
          <a:bodyPr/>
          <a:lstStyle/>
          <a:p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266AF71-7247-284D-9F50-FB6A483865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5132" y="-65028"/>
            <a:ext cx="2728559" cy="78555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39A86C3-6E68-1944-A0A9-FAC1D46D77E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857"/>
          <a:stretch/>
        </p:blipFill>
        <p:spPr>
          <a:xfrm>
            <a:off x="11647252" y="-56210"/>
            <a:ext cx="545570" cy="786384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9901A4F6-25FD-1543-866F-DF60BF2BA5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42034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CF7C5E9-BC67-1348-BCAF-279B9C409389}"/>
              </a:ext>
            </a:extLst>
          </p:cNvPr>
          <p:cNvSpPr/>
          <p:nvPr userDrawn="1"/>
        </p:nvSpPr>
        <p:spPr>
          <a:xfrm>
            <a:off x="-794" y="703162"/>
            <a:ext cx="541915" cy="562546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D6ABEAB-0448-1F4B-B023-75766AD53A18}"/>
              </a:ext>
            </a:extLst>
          </p:cNvPr>
          <p:cNvSpPr/>
          <p:nvPr userDrawn="1"/>
        </p:nvSpPr>
        <p:spPr>
          <a:xfrm>
            <a:off x="0" y="-65854"/>
            <a:ext cx="12192000" cy="78816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1034" name="Rectangle 18">
            <a:extLst>
              <a:ext uri="{FF2B5EF4-FFF2-40B4-BE49-F238E27FC236}">
                <a16:creationId xmlns:a16="http://schemas.microsoft.com/office/drawing/2014/main" id="{8D9EEE24-8F3A-7945-A1C3-1E75873C1D7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904835" y="1079650"/>
            <a:ext cx="18473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endParaRPr lang="en-US" altLang="en-US" sz="240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443751D-A4F9-D14E-B573-C8FE5662082A}"/>
              </a:ext>
            </a:extLst>
          </p:cNvPr>
          <p:cNvSpPr/>
          <p:nvPr userDrawn="1"/>
        </p:nvSpPr>
        <p:spPr>
          <a:xfrm>
            <a:off x="-1059" y="6347780"/>
            <a:ext cx="12192000" cy="51022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3DA6D8B-828A-A14B-BE12-C575FD028958}"/>
              </a:ext>
            </a:extLst>
          </p:cNvPr>
          <p:cNvSpPr txBox="1"/>
          <p:nvPr userDrawn="1"/>
        </p:nvSpPr>
        <p:spPr>
          <a:xfrm>
            <a:off x="5107589" y="6424590"/>
            <a:ext cx="1976823" cy="25391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050" baseline="0" dirty="0">
                <a:latin typeface="+mn-lt"/>
              </a:rPr>
              <a:t>Klimeck – Solid State Devices</a:t>
            </a:r>
          </a:p>
        </p:txBody>
      </p:sp>
      <p:sp>
        <p:nvSpPr>
          <p:cNvPr id="28" name="Rectangle 11">
            <a:extLst>
              <a:ext uri="{FF2B5EF4-FFF2-40B4-BE49-F238E27FC236}">
                <a16:creationId xmlns:a16="http://schemas.microsoft.com/office/drawing/2014/main" id="{640D1246-A6E1-5445-AFFB-54DB84A8C9F3}"/>
              </a:ext>
            </a:extLst>
          </p:cNvPr>
          <p:cNvSpPr txBox="1">
            <a:spLocks noChangeArrowheads="1"/>
          </p:cNvSpPr>
          <p:nvPr userDrawn="1"/>
        </p:nvSpPr>
        <p:spPr>
          <a:xfrm>
            <a:off x="5740400" y="6602571"/>
            <a:ext cx="711200" cy="244475"/>
          </a:xfrm>
          <a:prstGeom prst="rect">
            <a:avLst/>
          </a:prstGeom>
          <a:ln/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/>
            <a:fld id="{86B8C8E3-1205-9544-AA20-9A96ABEFB590}" type="slidenum">
              <a:rPr lang="en-US" altLang="en-US" sz="1050" smtClean="0">
                <a:latin typeface="+mn-lt"/>
              </a:rPr>
              <a:pPr algn="ctr"/>
              <a:t>‹#›</a:t>
            </a:fld>
            <a:endParaRPr lang="en-US" altLang="en-US" sz="1050" dirty="0">
              <a:latin typeface="+mn-lt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F036CC0B-4B96-4141-8CC5-BDC2E5A63DE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101" y="6504018"/>
            <a:ext cx="1210818" cy="21811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47EA996A-8000-794B-81D8-0FF5031DBA22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7445" y="6438756"/>
            <a:ext cx="986545" cy="331479"/>
          </a:xfrm>
          <a:prstGeom prst="rect">
            <a:avLst/>
          </a:prstGeom>
          <a:effectLst/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042FBC9F-33F5-2C4B-B5AA-3C310B361F21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5132" y="-65028"/>
            <a:ext cx="2728559" cy="785557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6273BA1B-28B9-4D44-8BBE-9125E37F3D8E}"/>
              </a:ext>
            </a:extLst>
          </p:cNvPr>
          <p:cNvSpPr/>
          <p:nvPr userDrawn="1"/>
        </p:nvSpPr>
        <p:spPr>
          <a:xfrm>
            <a:off x="0" y="6302592"/>
            <a:ext cx="539496" cy="54864"/>
          </a:xfrm>
          <a:prstGeom prst="rect">
            <a:avLst/>
          </a:prstGeom>
          <a:solidFill>
            <a:srgbClr val="175C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  <a:solidFill>
                <a:srgbClr val="0070C0"/>
              </a:solidFill>
              <a:effectLst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0F05590D-2301-AB4B-A6BA-CEA398B609D3}"/>
              </a:ext>
            </a:extLst>
          </p:cNvPr>
          <p:cNvSpPr/>
          <p:nvPr userDrawn="1"/>
        </p:nvSpPr>
        <p:spPr>
          <a:xfrm>
            <a:off x="11650085" y="720529"/>
            <a:ext cx="541915" cy="562546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EB248212-25C0-D249-BCEF-CF04F29AE89C}"/>
              </a:ext>
            </a:extLst>
          </p:cNvPr>
          <p:cNvSpPr/>
          <p:nvPr userDrawn="1"/>
        </p:nvSpPr>
        <p:spPr>
          <a:xfrm>
            <a:off x="11652504" y="6305352"/>
            <a:ext cx="539496" cy="54864"/>
          </a:xfrm>
          <a:prstGeom prst="rect">
            <a:avLst/>
          </a:prstGeom>
          <a:solidFill>
            <a:srgbClr val="175C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  <a:solidFill>
                <a:srgbClr val="0070C0"/>
              </a:solidFill>
              <a:effectLst/>
            </a:endParaRP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0031D8E3-8CA7-AB4B-B3B3-E19BDB70EB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857"/>
          <a:stretch/>
        </p:blipFill>
        <p:spPr>
          <a:xfrm>
            <a:off x="11647252" y="-56210"/>
            <a:ext cx="545570" cy="786384"/>
          </a:xfrm>
          <a:prstGeom prst="rect">
            <a:avLst/>
          </a:prstGeom>
        </p:spPr>
      </p:pic>
      <p:sp>
        <p:nvSpPr>
          <p:cNvPr id="1026" name="Rectangle 4">
            <a:extLst>
              <a:ext uri="{FF2B5EF4-FFF2-40B4-BE49-F238E27FC236}">
                <a16:creationId xmlns:a16="http://schemas.microsoft.com/office/drawing/2014/main" id="{8CD9CDAC-A752-C147-8365-27CE8E986DF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539496" y="740650"/>
            <a:ext cx="11114633" cy="559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sp>
        <p:nvSpPr>
          <p:cNvPr id="1035" name="Rectangle 3">
            <a:extLst>
              <a:ext uri="{FF2B5EF4-FFF2-40B4-BE49-F238E27FC236}">
                <a16:creationId xmlns:a16="http://schemas.microsoft.com/office/drawing/2014/main" id="{05195DE2-4DB8-0E44-8256-C392A042CD5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39497" y="-27450"/>
            <a:ext cx="11106934" cy="723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31215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2" r:id="rId1"/>
    <p:sldLayoutId id="2147483823" r:id="rId2"/>
    <p:sldLayoutId id="2147483824" r:id="rId3"/>
    <p:sldLayoutId id="2147483825" r:id="rId4"/>
    <p:sldLayoutId id="2147483826" r:id="rId5"/>
    <p:sldLayoutId id="2147483827" r:id="rId6"/>
    <p:sldLayoutId id="2147483828" r:id="rId7"/>
    <p:sldLayoutId id="2147483829" r:id="rId8"/>
    <p:sldLayoutId id="2147483830" r:id="rId9"/>
    <p:sldLayoutId id="2147483831" r:id="rId10"/>
    <p:sldLayoutId id="2147483832" r:id="rId11"/>
    <p:sldLayoutId id="2147483833" r:id="rId12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DCDCDC"/>
          </a:solidFill>
          <a:latin typeface="+mj-lt"/>
          <a:ea typeface="ＭＳ Ｐゴシック" charset="-128"/>
          <a:cs typeface="ＭＳ Ｐゴシック" charset="-128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DCDCDC"/>
          </a:solidFill>
          <a:latin typeface="Trebuchet MS" charset="0"/>
          <a:ea typeface="ＭＳ Ｐゴシック" charset="-128"/>
          <a:cs typeface="ＭＳ Ｐゴシック" charset="-128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DCDCDC"/>
          </a:solidFill>
          <a:latin typeface="Trebuchet MS" charset="0"/>
          <a:ea typeface="ＭＳ Ｐゴシック" charset="-128"/>
          <a:cs typeface="ＭＳ Ｐゴシック" charset="-128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DCDCDC"/>
          </a:solidFill>
          <a:latin typeface="Trebuchet MS" charset="0"/>
          <a:ea typeface="ＭＳ Ｐゴシック" charset="-128"/>
          <a:cs typeface="ＭＳ Ｐゴシック" charset="-128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DCDCDC"/>
          </a:solidFill>
          <a:latin typeface="Trebuchet MS" charset="0"/>
          <a:ea typeface="ＭＳ Ｐゴシック" charset="-128"/>
          <a:cs typeface="ＭＳ Ｐゴシック" charset="-128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DCDCDC"/>
          </a:solidFill>
          <a:latin typeface="Trebuchet MS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DCDCDC"/>
          </a:solidFill>
          <a:latin typeface="Trebuchet MS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DCDCDC"/>
          </a:solidFill>
          <a:latin typeface="Trebuchet MS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DCDCDC"/>
          </a:solidFill>
          <a:latin typeface="Trebuchet MS" charset="0"/>
        </a:defRPr>
      </a:lvl9pPr>
    </p:titleStyle>
    <p:bodyStyle>
      <a:lvl1pPr marL="169863" indent="-169863" algn="l" rtl="0" eaLnBrk="0" fontAlgn="base" hangingPunct="0">
        <a:spcBef>
          <a:spcPct val="20000"/>
        </a:spcBef>
        <a:spcAft>
          <a:spcPct val="0"/>
        </a:spcAft>
        <a:buChar char="•"/>
        <a:defRPr sz="2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454025" indent="-16986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>
          <a:solidFill>
            <a:schemeClr val="tx1"/>
          </a:solidFill>
          <a:latin typeface="+mn-lt"/>
          <a:ea typeface="ＭＳ Ｐゴシック" charset="-128"/>
          <a:cs typeface="ＭＳ Ｐゴシック"/>
        </a:defRPr>
      </a:lvl2pPr>
      <a:lvl3pPr marL="804863" indent="-236538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ü"/>
        <a:defRPr sz="1600">
          <a:solidFill>
            <a:schemeClr val="tx1"/>
          </a:solidFill>
          <a:latin typeface="+mn-lt"/>
          <a:ea typeface="ＭＳ Ｐゴシック" charset="-128"/>
          <a:cs typeface="ＭＳ Ｐゴシック"/>
        </a:defRPr>
      </a:lvl3pPr>
      <a:lvl4pPr marL="1089025" indent="-169863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ea typeface="ＭＳ Ｐゴシック" charset="-128"/>
          <a:cs typeface="ＭＳ Ｐゴシック"/>
        </a:defRPr>
      </a:lvl4pPr>
      <a:lvl5pPr marL="1373188" indent="-169863" algn="l" rtl="0" eaLnBrk="0" fontAlgn="base" hangingPunct="0">
        <a:spcBef>
          <a:spcPct val="20000"/>
        </a:spcBef>
        <a:spcAft>
          <a:spcPct val="0"/>
        </a:spcAft>
        <a:buFont typeface="Wingdings 3" pitchFamily="2" charset="2"/>
        <a:buChar char="´"/>
        <a:defRPr sz="1400">
          <a:solidFill>
            <a:schemeClr val="tx1"/>
          </a:solidFill>
          <a:latin typeface="+mn-lt"/>
          <a:ea typeface="ＭＳ Ｐゴシック" charset="-128"/>
          <a:cs typeface="ＭＳ Ｐゴシック"/>
        </a:defRPr>
      </a:lvl5pPr>
      <a:lvl6pPr marL="1830388" indent="-169863" algn="l" rtl="0" eaLnBrk="1" fontAlgn="base" hangingPunct="1">
        <a:spcBef>
          <a:spcPct val="20000"/>
        </a:spcBef>
        <a:spcAft>
          <a:spcPct val="0"/>
        </a:spcAft>
        <a:buFont typeface="Wingdings 3" charset="2"/>
        <a:buChar char="´"/>
        <a:defRPr sz="1400">
          <a:solidFill>
            <a:schemeClr val="tx1"/>
          </a:solidFill>
          <a:latin typeface="+mn-lt"/>
          <a:ea typeface="ＭＳ Ｐゴシック" charset="-128"/>
        </a:defRPr>
      </a:lvl6pPr>
      <a:lvl7pPr marL="2287588" indent="-169863" algn="l" rtl="0" eaLnBrk="1" fontAlgn="base" hangingPunct="1">
        <a:spcBef>
          <a:spcPct val="20000"/>
        </a:spcBef>
        <a:spcAft>
          <a:spcPct val="0"/>
        </a:spcAft>
        <a:buFont typeface="Wingdings 3" charset="2"/>
        <a:buChar char="´"/>
        <a:defRPr sz="1400">
          <a:solidFill>
            <a:schemeClr val="tx1"/>
          </a:solidFill>
          <a:latin typeface="+mn-lt"/>
          <a:ea typeface="ＭＳ Ｐゴシック" charset="-128"/>
        </a:defRPr>
      </a:lvl7pPr>
      <a:lvl8pPr marL="2744788" indent="-169863" algn="l" rtl="0" eaLnBrk="1" fontAlgn="base" hangingPunct="1">
        <a:spcBef>
          <a:spcPct val="20000"/>
        </a:spcBef>
        <a:spcAft>
          <a:spcPct val="0"/>
        </a:spcAft>
        <a:buFont typeface="Wingdings 3" charset="2"/>
        <a:buChar char="´"/>
        <a:defRPr sz="1400">
          <a:solidFill>
            <a:schemeClr val="tx1"/>
          </a:solidFill>
          <a:latin typeface="+mn-lt"/>
          <a:ea typeface="ＭＳ Ｐゴシック" charset="-128"/>
        </a:defRPr>
      </a:lvl8pPr>
      <a:lvl9pPr marL="3201988" indent="-169863" algn="l" rtl="0" eaLnBrk="1" fontAlgn="base" hangingPunct="1">
        <a:spcBef>
          <a:spcPct val="20000"/>
        </a:spcBef>
        <a:spcAft>
          <a:spcPct val="0"/>
        </a:spcAft>
        <a:buFont typeface="Wingdings 3" charset="2"/>
        <a:buChar char="´"/>
        <a:defRPr sz="14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gekco@purdue.edu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en.wikipedia.org/wiki/Periodic_table" TargetMode="Externa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en.wikipedia.org/wiki/Periodic_table" TargetMode="Externa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gekco@purdue.edu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tiff"/><Relationship Id="rId3" Type="http://schemas.openxmlformats.org/officeDocument/2006/relationships/hyperlink" Target="https://commons.wikimedia.org/wiki/File:Microprocessore_silicio_germano.jpg" TargetMode="External"/><Relationship Id="rId7" Type="http://schemas.openxmlformats.org/officeDocument/2006/relationships/hyperlink" Target="https://en.wikipedia.org/wiki/File:Sulfid_olovnat%C3%BD.PNG" TargetMode="External"/><Relationship Id="rId2" Type="http://schemas.openxmlformats.org/officeDocument/2006/relationships/hyperlink" Target="https://nanohub.org/resources/crystalviewer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en.wikipedia.org/wiki/Lead(II)_sulfide" TargetMode="External"/><Relationship Id="rId5" Type="http://schemas.openxmlformats.org/officeDocument/2006/relationships/hyperlink" Target="https://commons.wikimedia.org/wiki/File:Hgcdte_bandgap_x_t.png" TargetMode="External"/><Relationship Id="rId4" Type="http://schemas.openxmlformats.org/officeDocument/2006/relationships/hyperlink" Target="https://commons.wikimedia.org/wiki/File:Interband_optical_transition.svg" TargetMode="External"/><Relationship Id="rId9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tiff"/><Relationship Id="rId3" Type="http://schemas.openxmlformats.org/officeDocument/2006/relationships/hyperlink" Target="https://commons.wikimedia.org/wiki/File:Microprocessore_silicio_germano.jpg" TargetMode="External"/><Relationship Id="rId7" Type="http://schemas.openxmlformats.org/officeDocument/2006/relationships/hyperlink" Target="https://en.wikipedia.org/wiki/File:Sulfid_olovnat%C3%BD.PNG" TargetMode="External"/><Relationship Id="rId12" Type="http://schemas.openxmlformats.org/officeDocument/2006/relationships/image" Target="../media/image16.emf"/><Relationship Id="rId2" Type="http://schemas.openxmlformats.org/officeDocument/2006/relationships/hyperlink" Target="https://nanohub.org/resources/crystalviewer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en.wikipedia.org/wiki/Lead(II)_sulfide" TargetMode="External"/><Relationship Id="rId11" Type="http://schemas.openxmlformats.org/officeDocument/2006/relationships/customXml" Target="../ink/ink1.xml"/><Relationship Id="rId5" Type="http://schemas.openxmlformats.org/officeDocument/2006/relationships/hyperlink" Target="https://commons.wikimedia.org/wiki/File:Hgcdte_bandgap_x_t.png" TargetMode="External"/><Relationship Id="rId10" Type="http://schemas.openxmlformats.org/officeDocument/2006/relationships/image" Target="../media/image15.png"/><Relationship Id="rId4" Type="http://schemas.openxmlformats.org/officeDocument/2006/relationships/hyperlink" Target="https://commons.wikimedia.org/wiki/File:Interband_optical_transition.svg" TargetMode="External"/><Relationship Id="rId9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tiff"/><Relationship Id="rId3" Type="http://schemas.openxmlformats.org/officeDocument/2006/relationships/hyperlink" Target="https://commons.wikimedia.org/wiki/File:Microprocessore_silicio_germano.jpg" TargetMode="External"/><Relationship Id="rId7" Type="http://schemas.openxmlformats.org/officeDocument/2006/relationships/hyperlink" Target="https://en.wikipedia.org/wiki/File:Sulfid_olovnat%C3%BD.PNG" TargetMode="External"/><Relationship Id="rId2" Type="http://schemas.openxmlformats.org/officeDocument/2006/relationships/hyperlink" Target="https://nanohub.org/resources/crystalviewer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en.wikipedia.org/wiki/Lead(II)_sulfide" TargetMode="External"/><Relationship Id="rId11" Type="http://schemas.openxmlformats.org/officeDocument/2006/relationships/image" Target="../media/image15.png"/><Relationship Id="rId5" Type="http://schemas.openxmlformats.org/officeDocument/2006/relationships/hyperlink" Target="https://commons.wikimedia.org/wiki/File:Hgcdte_bandgap_x_t.png" TargetMode="External"/><Relationship Id="rId10" Type="http://schemas.openxmlformats.org/officeDocument/2006/relationships/image" Target="../media/image17.tiff"/><Relationship Id="rId4" Type="http://schemas.openxmlformats.org/officeDocument/2006/relationships/hyperlink" Target="https://commons.wikimedia.org/wiki/File:Interband_optical_transition.svg" TargetMode="External"/><Relationship Id="rId9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customXml" Target="../ink/ink2.xml"/><Relationship Id="rId3" Type="http://schemas.openxmlformats.org/officeDocument/2006/relationships/hyperlink" Target="https://commons.wikimedia.org/wiki/File:Microprocessore_silicio_germano.jpg" TargetMode="External"/><Relationship Id="rId7" Type="http://schemas.openxmlformats.org/officeDocument/2006/relationships/hyperlink" Target="https://en.wikipedia.org/wiki/File:Sulfid_olovnat%C3%BD.PNG" TargetMode="External"/><Relationship Id="rId12" Type="http://schemas.openxmlformats.org/officeDocument/2006/relationships/image" Target="../media/image9.png"/><Relationship Id="rId2" Type="http://schemas.openxmlformats.org/officeDocument/2006/relationships/hyperlink" Target="https://nanohub.org/resources/crystalviewer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en.wikipedia.org/wiki/Lead(II)_sulfide" TargetMode="External"/><Relationship Id="rId11" Type="http://schemas.openxmlformats.org/officeDocument/2006/relationships/image" Target="../media/image18.tiff"/><Relationship Id="rId5" Type="http://schemas.openxmlformats.org/officeDocument/2006/relationships/hyperlink" Target="https://commons.wikimedia.org/wiki/File:Hgcdte_bandgap_x_t.png" TargetMode="External"/><Relationship Id="rId10" Type="http://schemas.openxmlformats.org/officeDocument/2006/relationships/image" Target="../media/image17.tiff"/><Relationship Id="rId4" Type="http://schemas.openxmlformats.org/officeDocument/2006/relationships/hyperlink" Target="https://commons.wikimedia.org/wiki/File:Interband_optical_transition.svg" TargetMode="External"/><Relationship Id="rId9" Type="http://schemas.openxmlformats.org/officeDocument/2006/relationships/image" Target="../media/image14.tiff"/><Relationship Id="rId14" Type="http://schemas.openxmlformats.org/officeDocument/2006/relationships/image" Target="../media/image19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9.png"/><Relationship Id="rId3" Type="http://schemas.openxmlformats.org/officeDocument/2006/relationships/hyperlink" Target="https://commons.wikimedia.org/wiki/File:Microprocessore_silicio_germano.jpg" TargetMode="External"/><Relationship Id="rId7" Type="http://schemas.openxmlformats.org/officeDocument/2006/relationships/hyperlink" Target="https://en.wikipedia.org/wiki/File:Sulfid_olovnat%C3%BD.PNG" TargetMode="External"/><Relationship Id="rId12" Type="http://schemas.openxmlformats.org/officeDocument/2006/relationships/image" Target="../media/image20.tiff"/><Relationship Id="rId2" Type="http://schemas.openxmlformats.org/officeDocument/2006/relationships/hyperlink" Target="https://nanohub.org/resources/crystalviewer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en.wikipedia.org/wiki/Lead(II)_sulfide" TargetMode="External"/><Relationship Id="rId11" Type="http://schemas.openxmlformats.org/officeDocument/2006/relationships/image" Target="../media/image18.tiff"/><Relationship Id="rId5" Type="http://schemas.openxmlformats.org/officeDocument/2006/relationships/hyperlink" Target="https://commons.wikimedia.org/wiki/File:Hgcdte_bandgap_x_t.png" TargetMode="External"/><Relationship Id="rId10" Type="http://schemas.openxmlformats.org/officeDocument/2006/relationships/image" Target="../media/image17.tiff"/><Relationship Id="rId4" Type="http://schemas.openxmlformats.org/officeDocument/2006/relationships/hyperlink" Target="https://commons.wikimedia.org/wiki/File:Interband_optical_transition.svg" TargetMode="External"/><Relationship Id="rId9" Type="http://schemas.openxmlformats.org/officeDocument/2006/relationships/image" Target="../media/image14.tif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1.tiff"/><Relationship Id="rId3" Type="http://schemas.openxmlformats.org/officeDocument/2006/relationships/hyperlink" Target="https://commons.wikimedia.org/wiki/File:Microprocessore_silicio_germano.jpg" TargetMode="External"/><Relationship Id="rId7" Type="http://schemas.openxmlformats.org/officeDocument/2006/relationships/hyperlink" Target="https://en.wikipedia.org/wiki/File:Sulfid_olovnat%C3%BD.PNG" TargetMode="External"/><Relationship Id="rId12" Type="http://schemas.openxmlformats.org/officeDocument/2006/relationships/image" Target="../media/image20.tiff"/><Relationship Id="rId2" Type="http://schemas.openxmlformats.org/officeDocument/2006/relationships/hyperlink" Target="https://nanohub.org/resources/crystalviewer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en.wikipedia.org/wiki/Lead(II)_sulfide" TargetMode="External"/><Relationship Id="rId11" Type="http://schemas.openxmlformats.org/officeDocument/2006/relationships/image" Target="../media/image18.tiff"/><Relationship Id="rId5" Type="http://schemas.openxmlformats.org/officeDocument/2006/relationships/hyperlink" Target="https://commons.wikimedia.org/wiki/File:Hgcdte_bandgap_x_t.png" TargetMode="External"/><Relationship Id="rId10" Type="http://schemas.openxmlformats.org/officeDocument/2006/relationships/image" Target="../media/image17.tiff"/><Relationship Id="rId4" Type="http://schemas.openxmlformats.org/officeDocument/2006/relationships/hyperlink" Target="https://commons.wikimedia.org/wiki/File:Interband_optical_transition.svg" TargetMode="External"/><Relationship Id="rId9" Type="http://schemas.openxmlformats.org/officeDocument/2006/relationships/image" Target="../media/image14.tiff"/><Relationship Id="rId14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1.tiff"/><Relationship Id="rId3" Type="http://schemas.openxmlformats.org/officeDocument/2006/relationships/hyperlink" Target="https://commons.wikimedia.org/wiki/File:Microprocessore_silicio_germano.jpg" TargetMode="External"/><Relationship Id="rId7" Type="http://schemas.openxmlformats.org/officeDocument/2006/relationships/hyperlink" Target="https://en.wikipedia.org/wiki/File:Sulfid_olovnat%C3%BD.PNG" TargetMode="External"/><Relationship Id="rId12" Type="http://schemas.openxmlformats.org/officeDocument/2006/relationships/image" Target="../media/image20.tiff"/><Relationship Id="rId2" Type="http://schemas.openxmlformats.org/officeDocument/2006/relationships/hyperlink" Target="https://nanohub.org/resources/crystalviewer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en.wikipedia.org/wiki/Lead(II)_sulfide" TargetMode="External"/><Relationship Id="rId11" Type="http://schemas.openxmlformats.org/officeDocument/2006/relationships/image" Target="../media/image18.tiff"/><Relationship Id="rId5" Type="http://schemas.openxmlformats.org/officeDocument/2006/relationships/hyperlink" Target="https://commons.wikimedia.org/wiki/File:Hgcdte_bandgap_x_t.png" TargetMode="External"/><Relationship Id="rId10" Type="http://schemas.openxmlformats.org/officeDocument/2006/relationships/image" Target="../media/image17.tiff"/><Relationship Id="rId4" Type="http://schemas.openxmlformats.org/officeDocument/2006/relationships/hyperlink" Target="https://commons.wikimedia.org/wiki/File:Interband_optical_transition.svg" TargetMode="External"/><Relationship Id="rId9" Type="http://schemas.openxmlformats.org/officeDocument/2006/relationships/image" Target="../media/image14.tiff"/><Relationship Id="rId14" Type="http://schemas.openxmlformats.org/officeDocument/2006/relationships/image" Target="../media/image9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https://nanohub.org/resources/crystalviewer" TargetMode="External"/><Relationship Id="rId13" Type="http://schemas.openxmlformats.org/officeDocument/2006/relationships/hyperlink" Target="https://en.wikipedia.org/wiki/File:Sulfid_olovnat%C3%BD.PNG" TargetMode="External"/><Relationship Id="rId18" Type="http://schemas.openxmlformats.org/officeDocument/2006/relationships/image" Target="../media/image20.tiff"/><Relationship Id="rId3" Type="http://schemas.openxmlformats.org/officeDocument/2006/relationships/image" Target="../media/image22.emf"/><Relationship Id="rId7" Type="http://schemas.openxmlformats.org/officeDocument/2006/relationships/image" Target="../media/image13.png"/><Relationship Id="rId12" Type="http://schemas.openxmlformats.org/officeDocument/2006/relationships/hyperlink" Target="https://en.wikipedia.org/wiki/Lead(II)_sulfide" TargetMode="External"/><Relationship Id="rId17" Type="http://schemas.openxmlformats.org/officeDocument/2006/relationships/image" Target="../media/image18.tiff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17.tiff"/><Relationship Id="rId20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11" Type="http://schemas.openxmlformats.org/officeDocument/2006/relationships/hyperlink" Target="https://commons.wikimedia.org/wiki/File:Hgcdte_bandgap_x_t.png" TargetMode="External"/><Relationship Id="rId5" Type="http://schemas.openxmlformats.org/officeDocument/2006/relationships/image" Target="../media/image11.png"/><Relationship Id="rId15" Type="http://schemas.openxmlformats.org/officeDocument/2006/relationships/image" Target="../media/image14.tiff"/><Relationship Id="rId10" Type="http://schemas.openxmlformats.org/officeDocument/2006/relationships/hyperlink" Target="https://commons.wikimedia.org/wiki/File:Interband_optical_transition.svg" TargetMode="External"/><Relationship Id="rId19" Type="http://schemas.openxmlformats.org/officeDocument/2006/relationships/image" Target="../media/image21.tiff"/><Relationship Id="rId4" Type="http://schemas.openxmlformats.org/officeDocument/2006/relationships/image" Target="../media/image10.png"/><Relationship Id="rId9" Type="http://schemas.openxmlformats.org/officeDocument/2006/relationships/hyperlink" Target="https://commons.wikimedia.org/wiki/File:Microprocessore_silicio_germano.jpg" TargetMode="External"/><Relationship Id="rId14" Type="http://schemas.openxmlformats.org/officeDocument/2006/relationships/image" Target="../media/image15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1.tiff"/><Relationship Id="rId3" Type="http://schemas.openxmlformats.org/officeDocument/2006/relationships/image" Target="../media/image23.emf"/><Relationship Id="rId7" Type="http://schemas.openxmlformats.org/officeDocument/2006/relationships/image" Target="../media/image13.png"/><Relationship Id="rId12" Type="http://schemas.openxmlformats.org/officeDocument/2006/relationships/image" Target="../media/image20.tif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11" Type="http://schemas.openxmlformats.org/officeDocument/2006/relationships/image" Target="../media/image18.tiff"/><Relationship Id="rId5" Type="http://schemas.openxmlformats.org/officeDocument/2006/relationships/image" Target="../media/image11.png"/><Relationship Id="rId10" Type="http://schemas.openxmlformats.org/officeDocument/2006/relationships/image" Target="../media/image17.tiff"/><Relationship Id="rId4" Type="http://schemas.openxmlformats.org/officeDocument/2006/relationships/image" Target="../media/image10.png"/><Relationship Id="rId9" Type="http://schemas.openxmlformats.org/officeDocument/2006/relationships/image" Target="../media/image14.tiff"/><Relationship Id="rId14" Type="http://schemas.openxmlformats.org/officeDocument/2006/relationships/image" Target="../media/image9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1.tiff"/><Relationship Id="rId3" Type="http://schemas.openxmlformats.org/officeDocument/2006/relationships/image" Target="../media/image24.emf"/><Relationship Id="rId7" Type="http://schemas.openxmlformats.org/officeDocument/2006/relationships/image" Target="../media/image13.png"/><Relationship Id="rId12" Type="http://schemas.openxmlformats.org/officeDocument/2006/relationships/image" Target="../media/image20.tif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11" Type="http://schemas.openxmlformats.org/officeDocument/2006/relationships/image" Target="../media/image18.tiff"/><Relationship Id="rId5" Type="http://schemas.openxmlformats.org/officeDocument/2006/relationships/image" Target="../media/image11.png"/><Relationship Id="rId10" Type="http://schemas.openxmlformats.org/officeDocument/2006/relationships/image" Target="../media/image17.tiff"/><Relationship Id="rId4" Type="http://schemas.openxmlformats.org/officeDocument/2006/relationships/image" Target="../media/image10.png"/><Relationship Id="rId9" Type="http://schemas.openxmlformats.org/officeDocument/2006/relationships/image" Target="../media/image14.tiff"/><Relationship Id="rId14" Type="http://schemas.openxmlformats.org/officeDocument/2006/relationships/image" Target="../media/image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mailto:gekco@purdue.edu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5.emf"/><Relationship Id="rId4" Type="http://schemas.openxmlformats.org/officeDocument/2006/relationships/customXml" Target="../ink/ink3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1.tiff"/><Relationship Id="rId3" Type="http://schemas.openxmlformats.org/officeDocument/2006/relationships/image" Target="../media/image24.emf"/><Relationship Id="rId7" Type="http://schemas.openxmlformats.org/officeDocument/2006/relationships/image" Target="../media/image13.png"/><Relationship Id="rId12" Type="http://schemas.openxmlformats.org/officeDocument/2006/relationships/image" Target="../media/image20.tif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11" Type="http://schemas.openxmlformats.org/officeDocument/2006/relationships/image" Target="../media/image18.tiff"/><Relationship Id="rId5" Type="http://schemas.openxmlformats.org/officeDocument/2006/relationships/image" Target="../media/image11.png"/><Relationship Id="rId10" Type="http://schemas.openxmlformats.org/officeDocument/2006/relationships/image" Target="../media/image17.tiff"/><Relationship Id="rId4" Type="http://schemas.openxmlformats.org/officeDocument/2006/relationships/image" Target="../media/image10.png"/><Relationship Id="rId9" Type="http://schemas.openxmlformats.org/officeDocument/2006/relationships/image" Target="../media/image14.tiff"/><Relationship Id="rId14" Type="http://schemas.openxmlformats.org/officeDocument/2006/relationships/image" Target="../media/image9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hyperlink" Target="https://commons.wikimedia.org/wiki/File:Interband_optical_transition.svg" TargetMode="External"/><Relationship Id="rId13" Type="http://schemas.openxmlformats.org/officeDocument/2006/relationships/image" Target="../media/image14.tiff"/><Relationship Id="rId18" Type="http://schemas.openxmlformats.org/officeDocument/2006/relationships/image" Target="../media/image9.png"/><Relationship Id="rId3" Type="http://schemas.openxmlformats.org/officeDocument/2006/relationships/image" Target="../media/image11.png"/><Relationship Id="rId7" Type="http://schemas.openxmlformats.org/officeDocument/2006/relationships/hyperlink" Target="https://commons.wikimedia.org/wiki/File:Microprocessore_silicio_germano.jpg" TargetMode="External"/><Relationship Id="rId12" Type="http://schemas.openxmlformats.org/officeDocument/2006/relationships/image" Target="../media/image15.png"/><Relationship Id="rId17" Type="http://schemas.openxmlformats.org/officeDocument/2006/relationships/image" Target="../media/image21.tiff"/><Relationship Id="rId2" Type="http://schemas.openxmlformats.org/officeDocument/2006/relationships/image" Target="../media/image10.png"/><Relationship Id="rId16" Type="http://schemas.openxmlformats.org/officeDocument/2006/relationships/image" Target="../media/image20.tiff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nanohub.org/resources/crystalviewer" TargetMode="External"/><Relationship Id="rId11" Type="http://schemas.openxmlformats.org/officeDocument/2006/relationships/hyperlink" Target="https://en.wikipedia.org/wiki/File:Sulfid_olovnat%C3%BD.PNG" TargetMode="External"/><Relationship Id="rId5" Type="http://schemas.openxmlformats.org/officeDocument/2006/relationships/image" Target="../media/image13.png"/><Relationship Id="rId15" Type="http://schemas.openxmlformats.org/officeDocument/2006/relationships/image" Target="../media/image18.tiff"/><Relationship Id="rId10" Type="http://schemas.openxmlformats.org/officeDocument/2006/relationships/hyperlink" Target="https://en.wikipedia.org/wiki/Lead(II)_sulfide" TargetMode="External"/><Relationship Id="rId4" Type="http://schemas.openxmlformats.org/officeDocument/2006/relationships/image" Target="../media/image12.png"/><Relationship Id="rId9" Type="http://schemas.openxmlformats.org/officeDocument/2006/relationships/hyperlink" Target="https://commons.wikimedia.org/wiki/File:Hgcdte_bandgap_x_t.png" TargetMode="External"/><Relationship Id="rId14" Type="http://schemas.openxmlformats.org/officeDocument/2006/relationships/image" Target="../media/image17.tiff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17.tiff"/><Relationship Id="rId3" Type="http://schemas.openxmlformats.org/officeDocument/2006/relationships/image" Target="../media/image11.png"/><Relationship Id="rId7" Type="http://schemas.openxmlformats.org/officeDocument/2006/relationships/image" Target="../media/image27.png"/><Relationship Id="rId12" Type="http://schemas.openxmlformats.org/officeDocument/2006/relationships/image" Target="../media/image14.tiff"/><Relationship Id="rId17" Type="http://schemas.openxmlformats.org/officeDocument/2006/relationships/image" Target="../media/image9.png"/><Relationship Id="rId2" Type="http://schemas.openxmlformats.org/officeDocument/2006/relationships/image" Target="../media/image10.png"/><Relationship Id="rId16" Type="http://schemas.openxmlformats.org/officeDocument/2006/relationships/image" Target="../media/image21.tif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png"/><Relationship Id="rId11" Type="http://schemas.openxmlformats.org/officeDocument/2006/relationships/image" Target="../media/image15.png"/><Relationship Id="rId5" Type="http://schemas.openxmlformats.org/officeDocument/2006/relationships/image" Target="../media/image13.png"/><Relationship Id="rId15" Type="http://schemas.openxmlformats.org/officeDocument/2006/relationships/image" Target="../media/image20.tiff"/><Relationship Id="rId10" Type="http://schemas.openxmlformats.org/officeDocument/2006/relationships/image" Target="../media/image30.png"/><Relationship Id="rId4" Type="http://schemas.openxmlformats.org/officeDocument/2006/relationships/image" Target="../media/image12.png"/><Relationship Id="rId9" Type="http://schemas.openxmlformats.org/officeDocument/2006/relationships/image" Target="../media/image29.png"/><Relationship Id="rId14" Type="http://schemas.openxmlformats.org/officeDocument/2006/relationships/image" Target="../media/image18.tif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11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png"/><Relationship Id="rId11" Type="http://schemas.openxmlformats.org/officeDocument/2006/relationships/image" Target="../media/image31.jpeg"/><Relationship Id="rId5" Type="http://schemas.openxmlformats.org/officeDocument/2006/relationships/image" Target="../media/image13.png"/><Relationship Id="rId10" Type="http://schemas.openxmlformats.org/officeDocument/2006/relationships/image" Target="../media/image30.png"/><Relationship Id="rId4" Type="http://schemas.openxmlformats.org/officeDocument/2006/relationships/image" Target="../media/image12.png"/><Relationship Id="rId9" Type="http://schemas.openxmlformats.org/officeDocument/2006/relationships/image" Target="../media/image2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7.emf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Periodic_table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Periodic_table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Periodic_table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Periodic_table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Periodic_table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02CCCFE-9018-A747-A316-0EE93A1BE8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63476" y="1047891"/>
            <a:ext cx="8026645" cy="1420985"/>
          </a:xfrm>
        </p:spPr>
        <p:txBody>
          <a:bodyPr/>
          <a:lstStyle/>
          <a:p>
            <a:r>
              <a:rPr lang="en-US" altLang="en-US" dirty="0">
                <a:solidFill>
                  <a:srgbClr val="00B050"/>
                </a:solidFill>
                <a:ea typeface="ＭＳ Ｐゴシック" panose="020B0600070205080204" pitchFamily="34" charset="-128"/>
              </a:rPr>
              <a:t>Section 2</a:t>
            </a:r>
            <a:br>
              <a:rPr lang="en-US" altLang="en-US" dirty="0">
                <a:solidFill>
                  <a:srgbClr val="00B050"/>
                </a:solidFill>
                <a:ea typeface="ＭＳ Ｐゴシック" panose="020B0600070205080204" pitchFamily="34" charset="-128"/>
              </a:rPr>
            </a:br>
            <a:r>
              <a:rPr lang="en-US" altLang="en-US" sz="3200" dirty="0">
                <a:solidFill>
                  <a:srgbClr val="00B050"/>
                </a:solidFill>
                <a:ea typeface="ＭＳ Ｐゴシック" panose="020B0600070205080204" pitchFamily="34" charset="-128"/>
              </a:rPr>
              <a:t>Materials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1" name="Subtitle 10">
            <a:extLst>
              <a:ext uri="{FF2B5EF4-FFF2-40B4-BE49-F238E27FC236}">
                <a16:creationId xmlns:a16="http://schemas.microsoft.com/office/drawing/2014/main" id="{8BEE62B1-4016-EB4D-BC3E-C653E394CE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63476" y="2796855"/>
            <a:ext cx="8026645" cy="2590800"/>
          </a:xfrm>
        </p:spPr>
        <p:txBody>
          <a:bodyPr/>
          <a:lstStyle/>
          <a:p>
            <a:pPr eaLnBrk="1" fontAlgn="auto" hangingPunct="1">
              <a:spcBef>
                <a:spcPct val="0"/>
              </a:spcBef>
              <a:spcAft>
                <a:spcPts val="0"/>
              </a:spcAft>
              <a:defRPr/>
            </a:pPr>
            <a:r>
              <a:rPr lang="en-US" kern="1200" dirty="0"/>
              <a:t>Gerhard Klimeck</a:t>
            </a:r>
          </a:p>
          <a:p>
            <a:pPr eaLnBrk="1" fontAlgn="auto" hangingPunct="1">
              <a:spcBef>
                <a:spcPct val="0"/>
              </a:spcBef>
              <a:spcAft>
                <a:spcPts val="0"/>
              </a:spcAft>
              <a:defRPr/>
            </a:pPr>
            <a:r>
              <a:rPr lang="en-US" kern="1200" dirty="0"/>
              <a:t/>
            </a:r>
            <a:br>
              <a:rPr lang="en-US" kern="1200" dirty="0"/>
            </a:br>
            <a:r>
              <a:rPr lang="en-US" kern="1200" dirty="0"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gekco@purdue.edu</a:t>
            </a:r>
            <a:endParaRPr lang="en-US" kern="1200" dirty="0"/>
          </a:p>
        </p:txBody>
      </p:sp>
      <p:sp>
        <p:nvSpPr>
          <p:cNvPr id="6" name="Title 9">
            <a:extLst>
              <a:ext uri="{FF2B5EF4-FFF2-40B4-BE49-F238E27FC236}">
                <a16:creationId xmlns:a16="http://schemas.microsoft.com/office/drawing/2014/main" id="{DF76DFC7-2969-F549-9507-8689FC0076B7}"/>
              </a:ext>
            </a:extLst>
          </p:cNvPr>
          <p:cNvSpPr txBox="1">
            <a:spLocks/>
          </p:cNvSpPr>
          <p:nvPr/>
        </p:nvSpPr>
        <p:spPr bwMode="auto">
          <a:xfrm>
            <a:off x="2059426" y="-65855"/>
            <a:ext cx="8026645" cy="806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DCDCDC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DCDCDC"/>
                </a:solidFill>
                <a:latin typeface="Trebuchet MS" charset="0"/>
                <a:ea typeface="ＭＳ Ｐゴシック" charset="-128"/>
                <a:cs typeface="ＭＳ Ｐゴシック" charset="-128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DCDCDC"/>
                </a:solidFill>
                <a:latin typeface="Trebuchet MS" charset="0"/>
                <a:ea typeface="ＭＳ Ｐゴシック" charset="-128"/>
                <a:cs typeface="ＭＳ Ｐゴシック" charset="-128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DCDCDC"/>
                </a:solidFill>
                <a:latin typeface="Trebuchet MS" charset="0"/>
                <a:ea typeface="ＭＳ Ｐゴシック" charset="-128"/>
                <a:cs typeface="ＭＳ Ｐゴシック" charset="-128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DCDCDC"/>
                </a:solidFill>
                <a:latin typeface="Trebuchet MS" charset="0"/>
                <a:ea typeface="ＭＳ Ｐゴシック" charset="-128"/>
                <a:cs typeface="ＭＳ Ｐゴシック" charset="-128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DCDCDC"/>
                </a:solidFill>
                <a:latin typeface="Trebuchet MS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DCDCDC"/>
                </a:solidFill>
                <a:latin typeface="Trebuchet MS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DCDCDC"/>
                </a:solidFill>
                <a:latin typeface="Trebuchet MS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DCDCDC"/>
                </a:solidFill>
                <a:latin typeface="Trebuchet MS" charset="0"/>
              </a:defRPr>
            </a:lvl9pPr>
          </a:lstStyle>
          <a:p>
            <a:r>
              <a:rPr lang="en-US" altLang="en-US" sz="3600" kern="0" dirty="0">
                <a:solidFill>
                  <a:srgbClr val="0070C0"/>
                </a:solidFill>
                <a:ea typeface="ＭＳ Ｐゴシック" panose="020B0600070205080204" pitchFamily="34" charset="-128"/>
              </a:rPr>
              <a:t>Solid State Devices</a:t>
            </a:r>
            <a:endParaRPr lang="en-US" altLang="en-US" sz="3600" kern="0" dirty="0">
              <a:solidFill>
                <a:srgbClr val="00B050"/>
              </a:solidFill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431275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>
            <a:extLst>
              <a:ext uri="{FF2B5EF4-FFF2-40B4-BE49-F238E27FC236}">
                <a16:creationId xmlns:a16="http://schemas.microsoft.com/office/drawing/2014/main" id="{53813659-B19A-F446-A6C8-8AA65CB5DE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0" dirty="0">
                <a:ea typeface="ＭＳ Ｐゴシック" panose="020B0600070205080204" pitchFamily="34" charset="-128"/>
              </a:rPr>
              <a:t>Focus on Columns II – VI in Periodic Table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9613F6-84AE-0844-9BFC-F669F41327FF}"/>
              </a:ext>
            </a:extLst>
          </p:cNvPr>
          <p:cNvSpPr txBox="1"/>
          <p:nvPr/>
        </p:nvSpPr>
        <p:spPr>
          <a:xfrm>
            <a:off x="1458859" y="6616615"/>
            <a:ext cx="319189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1) </a:t>
            </a:r>
            <a:r>
              <a:rPr lang="en-US" sz="1100" dirty="0">
                <a:hlinkClick r:id="rId2"/>
              </a:rPr>
              <a:t>https://en.wikipedia.org/wiki/Periodic_table</a:t>
            </a:r>
            <a:r>
              <a:rPr lang="en-US" sz="1100" dirty="0"/>
              <a:t>     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4794575D-BA0E-824B-9434-F20FEE963E56}"/>
              </a:ext>
            </a:extLst>
          </p:cNvPr>
          <p:cNvCxnSpPr>
            <a:cxnSpLocks/>
          </p:cNvCxnSpPr>
          <p:nvPr/>
        </p:nvCxnSpPr>
        <p:spPr>
          <a:xfrm>
            <a:off x="10173349" y="2230667"/>
            <a:ext cx="0" cy="264543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Rectangle 21">
            <a:extLst>
              <a:ext uri="{FF2B5EF4-FFF2-40B4-BE49-F238E27FC236}">
                <a16:creationId xmlns:a16="http://schemas.microsoft.com/office/drawing/2014/main" id="{B1D7BBFA-FC35-5147-8BCD-5B2685535F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26348" y="5195630"/>
            <a:ext cx="1236236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1800" dirty="0"/>
              <a:t>IV </a:t>
            </a:r>
            <a:r>
              <a:rPr lang="en-US" altLang="en-US" sz="1200" dirty="0"/>
              <a:t>=4</a:t>
            </a:r>
            <a:endParaRPr lang="en-US" altLang="en-US" sz="1800" dirty="0"/>
          </a:p>
          <a:p>
            <a:pPr algn="ctr" eaLnBrk="1" hangingPunct="1"/>
            <a:r>
              <a:rPr lang="en-US" altLang="en-US" sz="1800" dirty="0" err="1"/>
              <a:t>s&amp;p</a:t>
            </a:r>
            <a:r>
              <a:rPr lang="en-US" altLang="en-US" sz="1800" dirty="0"/>
              <a:t> shells</a:t>
            </a:r>
          </a:p>
          <a:p>
            <a:pPr algn="ctr" eaLnBrk="1" hangingPunct="1"/>
            <a:r>
              <a:rPr lang="en-US" altLang="en-US" sz="1800" dirty="0"/>
              <a:t>half-filled 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9A6D1B54-626B-BA47-A09B-92FA2E407C58}"/>
              </a:ext>
            </a:extLst>
          </p:cNvPr>
          <p:cNvCxnSpPr>
            <a:cxnSpLocks/>
            <a:stCxn id="34" idx="0"/>
          </p:cNvCxnSpPr>
          <p:nvPr/>
        </p:nvCxnSpPr>
        <p:spPr>
          <a:xfrm flipH="1" flipV="1">
            <a:off x="6044464" y="4888390"/>
            <a:ext cx="2" cy="30724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Rectangle 21">
            <a:extLst>
              <a:ext uri="{FF2B5EF4-FFF2-40B4-BE49-F238E27FC236}">
                <a16:creationId xmlns:a16="http://schemas.microsoft.com/office/drawing/2014/main" id="{27DD6568-5CB5-1F4A-A1FC-AD2B4E26BC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84625" y="5195630"/>
            <a:ext cx="112082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1800" dirty="0"/>
              <a:t>II </a:t>
            </a:r>
            <a:r>
              <a:rPr lang="en-US" altLang="en-US" sz="1200" dirty="0"/>
              <a:t>=2</a:t>
            </a:r>
            <a:r>
              <a:rPr lang="en-US" altLang="en-US" sz="1800" dirty="0"/>
              <a:t> </a:t>
            </a:r>
            <a:br>
              <a:rPr lang="en-US" altLang="en-US" sz="1800" dirty="0"/>
            </a:br>
            <a:r>
              <a:rPr lang="en-US" altLang="en-US" sz="1800" dirty="0" err="1"/>
              <a:t>s&amp;p</a:t>
            </a:r>
            <a:r>
              <a:rPr lang="en-US" altLang="en-US" sz="1800" dirty="0"/>
              <a:t> shell</a:t>
            </a:r>
          </a:p>
          <a:p>
            <a:pPr algn="ctr" eaLnBrk="1" hangingPunct="1"/>
            <a:r>
              <a:rPr lang="en-US" altLang="en-US" sz="1800" dirty="0"/>
              <a:t>filling</a:t>
            </a: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CE086FDE-C0A9-2B47-A445-864DDE70F781}"/>
              </a:ext>
            </a:extLst>
          </p:cNvPr>
          <p:cNvCxnSpPr>
            <a:cxnSpLocks/>
            <a:stCxn id="52" idx="0"/>
          </p:cNvCxnSpPr>
          <p:nvPr/>
        </p:nvCxnSpPr>
        <p:spPr>
          <a:xfrm flipV="1">
            <a:off x="4345035" y="4888390"/>
            <a:ext cx="0" cy="30724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D4CA8D1D-D70C-D54A-B56B-6539265B99DA}"/>
              </a:ext>
            </a:extLst>
          </p:cNvPr>
          <p:cNvGrpSpPr/>
          <p:nvPr/>
        </p:nvGrpSpPr>
        <p:grpSpPr>
          <a:xfrm>
            <a:off x="3973240" y="1839273"/>
            <a:ext cx="4425549" cy="3000146"/>
            <a:chOff x="4048148" y="3771676"/>
            <a:chExt cx="1560787" cy="1058081"/>
          </a:xfrm>
        </p:grpSpPr>
        <p:pic>
          <p:nvPicPr>
            <p:cNvPr id="31" name="Picture 30" descr="A screenshot of a cell phone&#10;&#10;Description automatically generated">
              <a:extLst>
                <a:ext uri="{FF2B5EF4-FFF2-40B4-BE49-F238E27FC236}">
                  <a16:creationId xmlns:a16="http://schemas.microsoft.com/office/drawing/2014/main" id="{DE029CBE-E100-A64D-823F-82244A9E3A9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934" t="47179" r="12210" b="34495"/>
            <a:stretch/>
          </p:blipFill>
          <p:spPr>
            <a:xfrm>
              <a:off x="4048148" y="3981878"/>
              <a:ext cx="1560787" cy="847879"/>
            </a:xfrm>
            <a:prstGeom prst="rect">
              <a:avLst/>
            </a:prstGeom>
          </p:spPr>
        </p:pic>
        <p:pic>
          <p:nvPicPr>
            <p:cNvPr id="33" name="Picture 32" descr="A screenshot of a cell phone&#10;&#10;Description automatically generated">
              <a:extLst>
                <a:ext uri="{FF2B5EF4-FFF2-40B4-BE49-F238E27FC236}">
                  <a16:creationId xmlns:a16="http://schemas.microsoft.com/office/drawing/2014/main" id="{1297EEB8-1386-1048-9299-E1F25092FE3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59" t="47283" r="80989" b="45091"/>
            <a:stretch/>
          </p:blipFill>
          <p:spPr>
            <a:xfrm>
              <a:off x="4065251" y="3992604"/>
              <a:ext cx="265783" cy="352840"/>
            </a:xfrm>
            <a:prstGeom prst="rect">
              <a:avLst/>
            </a:prstGeom>
          </p:spPr>
        </p:pic>
        <p:pic>
          <p:nvPicPr>
            <p:cNvPr id="36" name="Picture 35" descr="A screenshot of a cell phone&#10;&#10;Description automatically generated">
              <a:extLst>
                <a:ext uri="{FF2B5EF4-FFF2-40B4-BE49-F238E27FC236}">
                  <a16:creationId xmlns:a16="http://schemas.microsoft.com/office/drawing/2014/main" id="{99CC8CD8-1740-5544-B8BE-8D5836C1F6F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934" t="10791" r="12439" b="84549"/>
            <a:stretch/>
          </p:blipFill>
          <p:spPr>
            <a:xfrm>
              <a:off x="4065251" y="3771676"/>
              <a:ext cx="1543684" cy="215565"/>
            </a:xfrm>
            <a:prstGeom prst="rect">
              <a:avLst/>
            </a:prstGeom>
          </p:spPr>
        </p:pic>
      </p:grpSp>
      <p:sp>
        <p:nvSpPr>
          <p:cNvPr id="38" name="Rounded Rectangle 37">
            <a:extLst>
              <a:ext uri="{FF2B5EF4-FFF2-40B4-BE49-F238E27FC236}">
                <a16:creationId xmlns:a16="http://schemas.microsoft.com/office/drawing/2014/main" id="{0A23DC50-1BE8-0D42-88B5-2FA5D61DC21C}"/>
              </a:ext>
            </a:extLst>
          </p:cNvPr>
          <p:cNvSpPr/>
          <p:nvPr/>
        </p:nvSpPr>
        <p:spPr>
          <a:xfrm>
            <a:off x="5673545" y="2949194"/>
            <a:ext cx="691290" cy="920487"/>
          </a:xfrm>
          <a:custGeom>
            <a:avLst/>
            <a:gdLst>
              <a:gd name="connsiteX0" fmla="*/ 0 w 691290"/>
              <a:gd name="connsiteY0" fmla="*/ 115217 h 920487"/>
              <a:gd name="connsiteX1" fmla="*/ 115217 w 691290"/>
              <a:gd name="connsiteY1" fmla="*/ 0 h 920487"/>
              <a:gd name="connsiteX2" fmla="*/ 576073 w 691290"/>
              <a:gd name="connsiteY2" fmla="*/ 0 h 920487"/>
              <a:gd name="connsiteX3" fmla="*/ 691290 w 691290"/>
              <a:gd name="connsiteY3" fmla="*/ 115217 h 920487"/>
              <a:gd name="connsiteX4" fmla="*/ 691290 w 691290"/>
              <a:gd name="connsiteY4" fmla="*/ 460244 h 920487"/>
              <a:gd name="connsiteX5" fmla="*/ 691290 w 691290"/>
              <a:gd name="connsiteY5" fmla="*/ 805270 h 920487"/>
              <a:gd name="connsiteX6" fmla="*/ 576073 w 691290"/>
              <a:gd name="connsiteY6" fmla="*/ 920487 h 920487"/>
              <a:gd name="connsiteX7" fmla="*/ 115217 w 691290"/>
              <a:gd name="connsiteY7" fmla="*/ 920487 h 920487"/>
              <a:gd name="connsiteX8" fmla="*/ 0 w 691290"/>
              <a:gd name="connsiteY8" fmla="*/ 805270 h 920487"/>
              <a:gd name="connsiteX9" fmla="*/ 0 w 691290"/>
              <a:gd name="connsiteY9" fmla="*/ 460244 h 920487"/>
              <a:gd name="connsiteX10" fmla="*/ 0 w 691290"/>
              <a:gd name="connsiteY10" fmla="*/ 115217 h 920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91290" h="920487" extrusionOk="0">
                <a:moveTo>
                  <a:pt x="0" y="115217"/>
                </a:moveTo>
                <a:cubicBezTo>
                  <a:pt x="-15280" y="42159"/>
                  <a:pt x="45626" y="2236"/>
                  <a:pt x="115217" y="0"/>
                </a:cubicBezTo>
                <a:cubicBezTo>
                  <a:pt x="229340" y="-2588"/>
                  <a:pt x="369996" y="31746"/>
                  <a:pt x="576073" y="0"/>
                </a:cubicBezTo>
                <a:cubicBezTo>
                  <a:pt x="632281" y="-5648"/>
                  <a:pt x="685805" y="62841"/>
                  <a:pt x="691290" y="115217"/>
                </a:cubicBezTo>
                <a:cubicBezTo>
                  <a:pt x="731701" y="277986"/>
                  <a:pt x="677038" y="361236"/>
                  <a:pt x="691290" y="460244"/>
                </a:cubicBezTo>
                <a:cubicBezTo>
                  <a:pt x="705542" y="559252"/>
                  <a:pt x="687474" y="648558"/>
                  <a:pt x="691290" y="805270"/>
                </a:cubicBezTo>
                <a:cubicBezTo>
                  <a:pt x="700366" y="854133"/>
                  <a:pt x="638433" y="921606"/>
                  <a:pt x="576073" y="920487"/>
                </a:cubicBezTo>
                <a:cubicBezTo>
                  <a:pt x="408214" y="971348"/>
                  <a:pt x="214373" y="908294"/>
                  <a:pt x="115217" y="920487"/>
                </a:cubicBezTo>
                <a:cubicBezTo>
                  <a:pt x="64306" y="923546"/>
                  <a:pt x="-12009" y="866961"/>
                  <a:pt x="0" y="805270"/>
                </a:cubicBezTo>
                <a:cubicBezTo>
                  <a:pt x="-6352" y="728001"/>
                  <a:pt x="3945" y="557219"/>
                  <a:pt x="0" y="460244"/>
                </a:cubicBezTo>
                <a:cubicBezTo>
                  <a:pt x="-3945" y="363269"/>
                  <a:pt x="39002" y="211539"/>
                  <a:pt x="0" y="115217"/>
                </a:cubicBezTo>
                <a:close/>
              </a:path>
            </a:pathLst>
          </a:custGeom>
          <a:noFill/>
          <a:ln w="38100">
            <a:solidFill>
              <a:schemeClr val="tx1"/>
            </a:solidFill>
            <a:extLst>
              <a:ext uri="{C807C97D-BFC1-408E-A445-0C87EB9F89A2}">
                <ask:lineSketchStyleProps xmlns="" xmlns:ask="http://schemas.microsoft.com/office/drawing/2018/sketchyshapes" sd="121903347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21">
            <a:extLst>
              <a:ext uri="{FF2B5EF4-FFF2-40B4-BE49-F238E27FC236}">
                <a16:creationId xmlns:a16="http://schemas.microsoft.com/office/drawing/2014/main" id="{717E71C1-D764-9F4F-8ECA-B200E72BAD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59801" y="6258601"/>
            <a:ext cx="292900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1800" dirty="0"/>
              <a:t>Si &amp; Ge</a:t>
            </a:r>
          </a:p>
          <a:p>
            <a:pPr algn="ctr" eaLnBrk="1" hangingPunct="1"/>
            <a:r>
              <a:rPr lang="en-US" altLang="en-US" sz="1800" dirty="0"/>
              <a:t>Elemental semiconductors</a:t>
            </a:r>
          </a:p>
        </p:txBody>
      </p:sp>
      <p:sp>
        <p:nvSpPr>
          <p:cNvPr id="41" name="Rectangle 21">
            <a:extLst>
              <a:ext uri="{FF2B5EF4-FFF2-40B4-BE49-F238E27FC236}">
                <a16:creationId xmlns:a16="http://schemas.microsoft.com/office/drawing/2014/main" id="{C0685EC7-160F-9241-BC83-BC7187A77CA2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8837085" y="3173869"/>
            <a:ext cx="267252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1800" dirty="0"/>
              <a:t>Adding electron shells</a:t>
            </a:r>
          </a:p>
          <a:p>
            <a:pPr algn="ctr" eaLnBrk="1" hangingPunct="1"/>
            <a:r>
              <a:rPr lang="en-US" altLang="en-US" sz="1800" dirty="0"/>
              <a:t>Increasing weight &amp; size</a:t>
            </a:r>
          </a:p>
        </p:txBody>
      </p: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0CEABB02-28F4-C34F-B075-8DA3BF26A39E}"/>
              </a:ext>
            </a:extLst>
          </p:cNvPr>
          <p:cNvCxnSpPr>
            <a:cxnSpLocks/>
          </p:cNvCxnSpPr>
          <p:nvPr/>
        </p:nvCxnSpPr>
        <p:spPr>
          <a:xfrm>
            <a:off x="3105938" y="1435893"/>
            <a:ext cx="6446512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Rectangle 21">
            <a:extLst>
              <a:ext uri="{FF2B5EF4-FFF2-40B4-BE49-F238E27FC236}">
                <a16:creationId xmlns:a16="http://schemas.microsoft.com/office/drawing/2014/main" id="{F60D32FE-F05F-DB46-A5A4-E3DE8C576B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2934" y="1106706"/>
            <a:ext cx="267252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1800" dirty="0"/>
              <a:t>Filling of electron shells</a:t>
            </a:r>
          </a:p>
          <a:p>
            <a:pPr algn="ctr" eaLnBrk="1" hangingPunct="1"/>
            <a:endParaRPr lang="en-US" altLang="en-US" sz="1800" dirty="0"/>
          </a:p>
        </p:txBody>
      </p:sp>
    </p:spTree>
    <p:extLst>
      <p:ext uri="{BB962C8B-B14F-4D97-AF65-F5344CB8AC3E}">
        <p14:creationId xmlns:p14="http://schemas.microsoft.com/office/powerpoint/2010/main" val="24256289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>
            <a:extLst>
              <a:ext uri="{FF2B5EF4-FFF2-40B4-BE49-F238E27FC236}">
                <a16:creationId xmlns:a16="http://schemas.microsoft.com/office/drawing/2014/main" id="{53813659-B19A-F446-A6C8-8AA65CB5DE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0" dirty="0">
                <a:ea typeface="ＭＳ Ｐゴシック" panose="020B0600070205080204" pitchFamily="34" charset="-128"/>
              </a:rPr>
              <a:t>Bonding for Half-Filled Shells – IV, III-V, II-VI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9613F6-84AE-0844-9BFC-F669F41327FF}"/>
              </a:ext>
            </a:extLst>
          </p:cNvPr>
          <p:cNvSpPr txBox="1"/>
          <p:nvPr/>
        </p:nvSpPr>
        <p:spPr>
          <a:xfrm>
            <a:off x="1458859" y="6616615"/>
            <a:ext cx="319189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1) </a:t>
            </a:r>
            <a:r>
              <a:rPr lang="en-US" sz="1100" dirty="0">
                <a:hlinkClick r:id="rId2"/>
              </a:rPr>
              <a:t>https://en.wikipedia.org/wiki/Periodic_table</a:t>
            </a:r>
            <a:r>
              <a:rPr lang="en-US" sz="1100" dirty="0"/>
              <a:t>     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4794575D-BA0E-824B-9434-F20FEE963E56}"/>
              </a:ext>
            </a:extLst>
          </p:cNvPr>
          <p:cNvCxnSpPr>
            <a:cxnSpLocks/>
          </p:cNvCxnSpPr>
          <p:nvPr/>
        </p:nvCxnSpPr>
        <p:spPr>
          <a:xfrm>
            <a:off x="10173349" y="2230667"/>
            <a:ext cx="0" cy="264543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Rectangle 21">
            <a:extLst>
              <a:ext uri="{FF2B5EF4-FFF2-40B4-BE49-F238E27FC236}">
                <a16:creationId xmlns:a16="http://schemas.microsoft.com/office/drawing/2014/main" id="{B1D7BBFA-FC35-5147-8BCD-5B2685535F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26348" y="5195630"/>
            <a:ext cx="1236236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1800" dirty="0"/>
              <a:t>IV </a:t>
            </a:r>
            <a:r>
              <a:rPr lang="en-US" altLang="en-US" sz="1200" dirty="0"/>
              <a:t>=4</a:t>
            </a:r>
            <a:endParaRPr lang="en-US" altLang="en-US" sz="1800" dirty="0"/>
          </a:p>
          <a:p>
            <a:pPr algn="ctr" eaLnBrk="1" hangingPunct="1"/>
            <a:r>
              <a:rPr lang="en-US" altLang="en-US" sz="1800" dirty="0" err="1"/>
              <a:t>s&amp;p</a:t>
            </a:r>
            <a:r>
              <a:rPr lang="en-US" altLang="en-US" sz="1800" dirty="0"/>
              <a:t> shells</a:t>
            </a:r>
          </a:p>
          <a:p>
            <a:pPr algn="ctr" eaLnBrk="1" hangingPunct="1"/>
            <a:r>
              <a:rPr lang="en-US" altLang="en-US" sz="1800" dirty="0"/>
              <a:t>half-filled 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9A6D1B54-626B-BA47-A09B-92FA2E407C58}"/>
              </a:ext>
            </a:extLst>
          </p:cNvPr>
          <p:cNvCxnSpPr>
            <a:cxnSpLocks/>
            <a:stCxn id="34" idx="0"/>
          </p:cNvCxnSpPr>
          <p:nvPr/>
        </p:nvCxnSpPr>
        <p:spPr>
          <a:xfrm flipH="1" flipV="1">
            <a:off x="6044464" y="4888390"/>
            <a:ext cx="2" cy="30724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Rectangle 21">
            <a:extLst>
              <a:ext uri="{FF2B5EF4-FFF2-40B4-BE49-F238E27FC236}">
                <a16:creationId xmlns:a16="http://schemas.microsoft.com/office/drawing/2014/main" id="{27DD6568-5CB5-1F4A-A1FC-AD2B4E26BC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4544" y="5195630"/>
            <a:ext cx="78098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1800" dirty="0">
                <a:solidFill>
                  <a:srgbClr val="0070C0"/>
                </a:solidFill>
              </a:rPr>
              <a:t>II=4-2</a:t>
            </a: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CE086FDE-C0A9-2B47-A445-864DDE70F781}"/>
              </a:ext>
            </a:extLst>
          </p:cNvPr>
          <p:cNvCxnSpPr>
            <a:cxnSpLocks/>
            <a:stCxn id="52" idx="0"/>
          </p:cNvCxnSpPr>
          <p:nvPr/>
        </p:nvCxnSpPr>
        <p:spPr>
          <a:xfrm flipV="1">
            <a:off x="4345035" y="4888390"/>
            <a:ext cx="0" cy="307240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D4CA8D1D-D70C-D54A-B56B-6539265B99DA}"/>
              </a:ext>
            </a:extLst>
          </p:cNvPr>
          <p:cNvGrpSpPr/>
          <p:nvPr/>
        </p:nvGrpSpPr>
        <p:grpSpPr>
          <a:xfrm>
            <a:off x="3973240" y="1839273"/>
            <a:ext cx="4425549" cy="3000146"/>
            <a:chOff x="4048148" y="3771676"/>
            <a:chExt cx="1560787" cy="1058081"/>
          </a:xfrm>
        </p:grpSpPr>
        <p:pic>
          <p:nvPicPr>
            <p:cNvPr id="31" name="Picture 30" descr="A screenshot of a cell phone&#10;&#10;Description automatically generated">
              <a:extLst>
                <a:ext uri="{FF2B5EF4-FFF2-40B4-BE49-F238E27FC236}">
                  <a16:creationId xmlns:a16="http://schemas.microsoft.com/office/drawing/2014/main" id="{DE029CBE-E100-A64D-823F-82244A9E3A9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934" t="47179" r="12210" b="34495"/>
            <a:stretch/>
          </p:blipFill>
          <p:spPr>
            <a:xfrm>
              <a:off x="4048148" y="3981878"/>
              <a:ext cx="1560787" cy="847879"/>
            </a:xfrm>
            <a:prstGeom prst="rect">
              <a:avLst/>
            </a:prstGeom>
          </p:spPr>
        </p:pic>
        <p:pic>
          <p:nvPicPr>
            <p:cNvPr id="33" name="Picture 32" descr="A screenshot of a cell phone&#10;&#10;Description automatically generated">
              <a:extLst>
                <a:ext uri="{FF2B5EF4-FFF2-40B4-BE49-F238E27FC236}">
                  <a16:creationId xmlns:a16="http://schemas.microsoft.com/office/drawing/2014/main" id="{1297EEB8-1386-1048-9299-E1F25092FE3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59" t="47283" r="80989" b="45091"/>
            <a:stretch/>
          </p:blipFill>
          <p:spPr>
            <a:xfrm>
              <a:off x="4065251" y="3992604"/>
              <a:ext cx="265783" cy="352840"/>
            </a:xfrm>
            <a:prstGeom prst="rect">
              <a:avLst/>
            </a:prstGeom>
          </p:spPr>
        </p:pic>
        <p:pic>
          <p:nvPicPr>
            <p:cNvPr id="36" name="Picture 35" descr="A screenshot of a cell phone&#10;&#10;Description automatically generated">
              <a:extLst>
                <a:ext uri="{FF2B5EF4-FFF2-40B4-BE49-F238E27FC236}">
                  <a16:creationId xmlns:a16="http://schemas.microsoft.com/office/drawing/2014/main" id="{99CC8CD8-1740-5544-B8BE-8D5836C1F6F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934" t="10791" r="12439" b="84549"/>
            <a:stretch/>
          </p:blipFill>
          <p:spPr>
            <a:xfrm>
              <a:off x="4065251" y="3771676"/>
              <a:ext cx="1543684" cy="215565"/>
            </a:xfrm>
            <a:prstGeom prst="rect">
              <a:avLst/>
            </a:prstGeom>
          </p:spPr>
        </p:pic>
      </p:grpSp>
      <p:sp>
        <p:nvSpPr>
          <p:cNvPr id="38" name="Rounded Rectangle 37">
            <a:extLst>
              <a:ext uri="{FF2B5EF4-FFF2-40B4-BE49-F238E27FC236}">
                <a16:creationId xmlns:a16="http://schemas.microsoft.com/office/drawing/2014/main" id="{0A23DC50-1BE8-0D42-88B5-2FA5D61DC21C}"/>
              </a:ext>
            </a:extLst>
          </p:cNvPr>
          <p:cNvSpPr/>
          <p:nvPr/>
        </p:nvSpPr>
        <p:spPr>
          <a:xfrm>
            <a:off x="5673545" y="2949194"/>
            <a:ext cx="691290" cy="920487"/>
          </a:xfrm>
          <a:custGeom>
            <a:avLst/>
            <a:gdLst>
              <a:gd name="connsiteX0" fmla="*/ 0 w 691290"/>
              <a:gd name="connsiteY0" fmla="*/ 115217 h 920487"/>
              <a:gd name="connsiteX1" fmla="*/ 115217 w 691290"/>
              <a:gd name="connsiteY1" fmla="*/ 0 h 920487"/>
              <a:gd name="connsiteX2" fmla="*/ 576073 w 691290"/>
              <a:gd name="connsiteY2" fmla="*/ 0 h 920487"/>
              <a:gd name="connsiteX3" fmla="*/ 691290 w 691290"/>
              <a:gd name="connsiteY3" fmla="*/ 115217 h 920487"/>
              <a:gd name="connsiteX4" fmla="*/ 691290 w 691290"/>
              <a:gd name="connsiteY4" fmla="*/ 460244 h 920487"/>
              <a:gd name="connsiteX5" fmla="*/ 691290 w 691290"/>
              <a:gd name="connsiteY5" fmla="*/ 805270 h 920487"/>
              <a:gd name="connsiteX6" fmla="*/ 576073 w 691290"/>
              <a:gd name="connsiteY6" fmla="*/ 920487 h 920487"/>
              <a:gd name="connsiteX7" fmla="*/ 115217 w 691290"/>
              <a:gd name="connsiteY7" fmla="*/ 920487 h 920487"/>
              <a:gd name="connsiteX8" fmla="*/ 0 w 691290"/>
              <a:gd name="connsiteY8" fmla="*/ 805270 h 920487"/>
              <a:gd name="connsiteX9" fmla="*/ 0 w 691290"/>
              <a:gd name="connsiteY9" fmla="*/ 460244 h 920487"/>
              <a:gd name="connsiteX10" fmla="*/ 0 w 691290"/>
              <a:gd name="connsiteY10" fmla="*/ 115217 h 920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91290" h="920487" extrusionOk="0">
                <a:moveTo>
                  <a:pt x="0" y="115217"/>
                </a:moveTo>
                <a:cubicBezTo>
                  <a:pt x="-15280" y="42159"/>
                  <a:pt x="45626" y="2236"/>
                  <a:pt x="115217" y="0"/>
                </a:cubicBezTo>
                <a:cubicBezTo>
                  <a:pt x="229340" y="-2588"/>
                  <a:pt x="369996" y="31746"/>
                  <a:pt x="576073" y="0"/>
                </a:cubicBezTo>
                <a:cubicBezTo>
                  <a:pt x="632281" y="-5648"/>
                  <a:pt x="685805" y="62841"/>
                  <a:pt x="691290" y="115217"/>
                </a:cubicBezTo>
                <a:cubicBezTo>
                  <a:pt x="731701" y="277986"/>
                  <a:pt x="677038" y="361236"/>
                  <a:pt x="691290" y="460244"/>
                </a:cubicBezTo>
                <a:cubicBezTo>
                  <a:pt x="705542" y="559252"/>
                  <a:pt x="687474" y="648558"/>
                  <a:pt x="691290" y="805270"/>
                </a:cubicBezTo>
                <a:cubicBezTo>
                  <a:pt x="700366" y="854133"/>
                  <a:pt x="638433" y="921606"/>
                  <a:pt x="576073" y="920487"/>
                </a:cubicBezTo>
                <a:cubicBezTo>
                  <a:pt x="408214" y="971348"/>
                  <a:pt x="214373" y="908294"/>
                  <a:pt x="115217" y="920487"/>
                </a:cubicBezTo>
                <a:cubicBezTo>
                  <a:pt x="64306" y="923546"/>
                  <a:pt x="-12009" y="866961"/>
                  <a:pt x="0" y="805270"/>
                </a:cubicBezTo>
                <a:cubicBezTo>
                  <a:pt x="-6352" y="728001"/>
                  <a:pt x="3945" y="557219"/>
                  <a:pt x="0" y="460244"/>
                </a:cubicBezTo>
                <a:cubicBezTo>
                  <a:pt x="-3945" y="363269"/>
                  <a:pt x="39002" y="211539"/>
                  <a:pt x="0" y="115217"/>
                </a:cubicBezTo>
                <a:close/>
              </a:path>
            </a:pathLst>
          </a:custGeom>
          <a:noFill/>
          <a:ln w="38100">
            <a:solidFill>
              <a:schemeClr val="tx1"/>
            </a:solidFill>
            <a:extLst>
              <a:ext uri="{C807C97D-BFC1-408E-A445-0C87EB9F89A2}">
                <ask:lineSketchStyleProps xmlns="" xmlns:ask="http://schemas.microsoft.com/office/drawing/2018/sketchyshapes" sd="121903347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21">
            <a:extLst>
              <a:ext uri="{FF2B5EF4-FFF2-40B4-BE49-F238E27FC236}">
                <a16:creationId xmlns:a16="http://schemas.microsoft.com/office/drawing/2014/main" id="{717E71C1-D764-9F4F-8ECA-B200E72BAD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59801" y="6258601"/>
            <a:ext cx="292900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1800" dirty="0">
                <a:solidFill>
                  <a:schemeClr val="bg1"/>
                </a:solidFill>
              </a:rPr>
              <a:t>Si &amp; Ge</a:t>
            </a:r>
          </a:p>
          <a:p>
            <a:pPr algn="ctr" eaLnBrk="1" hangingPunct="1"/>
            <a:r>
              <a:rPr lang="en-US" altLang="en-US" sz="1800" dirty="0"/>
              <a:t>Elemental semiconductors</a:t>
            </a:r>
          </a:p>
        </p:txBody>
      </p:sp>
      <p:sp>
        <p:nvSpPr>
          <p:cNvPr id="23" name="Rectangle 21">
            <a:extLst>
              <a:ext uri="{FF2B5EF4-FFF2-40B4-BE49-F238E27FC236}">
                <a16:creationId xmlns:a16="http://schemas.microsoft.com/office/drawing/2014/main" id="{EC6A80C3-1344-D54C-BCF0-ED14351F95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89882" y="5195630"/>
            <a:ext cx="92845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1800" dirty="0">
                <a:solidFill>
                  <a:srgbClr val="0070C0"/>
                </a:solidFill>
              </a:rPr>
              <a:t>VI=4+2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8243A5EE-8F2E-D645-B64A-4E2E7D052A04}"/>
              </a:ext>
            </a:extLst>
          </p:cNvPr>
          <p:cNvCxnSpPr>
            <a:cxnSpLocks/>
            <a:stCxn id="23" idx="0"/>
          </p:cNvCxnSpPr>
          <p:nvPr/>
        </p:nvCxnSpPr>
        <p:spPr>
          <a:xfrm flipV="1">
            <a:off x="7954111" y="4888390"/>
            <a:ext cx="0" cy="307240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Rectangle 21">
            <a:extLst>
              <a:ext uri="{FF2B5EF4-FFF2-40B4-BE49-F238E27FC236}">
                <a16:creationId xmlns:a16="http://schemas.microsoft.com/office/drawing/2014/main" id="{3FE02BC3-8CD4-034D-B3DF-B2503BD6E9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8940" y="6196995"/>
            <a:ext cx="299312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1800" dirty="0"/>
              <a:t>Compound semiconductors</a:t>
            </a:r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2A0D63DE-F328-7348-A37C-B060B2E542F0}"/>
              </a:ext>
            </a:extLst>
          </p:cNvPr>
          <p:cNvSpPr/>
          <p:nvPr/>
        </p:nvSpPr>
        <p:spPr>
          <a:xfrm>
            <a:off x="4003730" y="1146876"/>
            <a:ext cx="4417017" cy="3719593"/>
          </a:xfrm>
          <a:custGeom>
            <a:avLst/>
            <a:gdLst>
              <a:gd name="connsiteX0" fmla="*/ 666427 w 4417017"/>
              <a:gd name="connsiteY0" fmla="*/ 3642101 h 3719593"/>
              <a:gd name="connsiteX1" fmla="*/ 588935 w 4417017"/>
              <a:gd name="connsiteY1" fmla="*/ 3688596 h 3719593"/>
              <a:gd name="connsiteX2" fmla="*/ 170481 w 4417017"/>
              <a:gd name="connsiteY2" fmla="*/ 3688596 h 3719593"/>
              <a:gd name="connsiteX3" fmla="*/ 123986 w 4417017"/>
              <a:gd name="connsiteY3" fmla="*/ 3657600 h 3719593"/>
              <a:gd name="connsiteX4" fmla="*/ 77491 w 4417017"/>
              <a:gd name="connsiteY4" fmla="*/ 3642101 h 3719593"/>
              <a:gd name="connsiteX5" fmla="*/ 46495 w 4417017"/>
              <a:gd name="connsiteY5" fmla="*/ 3533613 h 3719593"/>
              <a:gd name="connsiteX6" fmla="*/ 30996 w 4417017"/>
              <a:gd name="connsiteY6" fmla="*/ 3208149 h 3719593"/>
              <a:gd name="connsiteX7" fmla="*/ 15498 w 4417017"/>
              <a:gd name="connsiteY7" fmla="*/ 3146156 h 3719593"/>
              <a:gd name="connsiteX8" fmla="*/ 0 w 4417017"/>
              <a:gd name="connsiteY8" fmla="*/ 2944678 h 3719593"/>
              <a:gd name="connsiteX9" fmla="*/ 15498 w 4417017"/>
              <a:gd name="connsiteY9" fmla="*/ 1766806 h 3719593"/>
              <a:gd name="connsiteX10" fmla="*/ 46495 w 4417017"/>
              <a:gd name="connsiteY10" fmla="*/ 1580827 h 3719593"/>
              <a:gd name="connsiteX11" fmla="*/ 61993 w 4417017"/>
              <a:gd name="connsiteY11" fmla="*/ 1487837 h 3719593"/>
              <a:gd name="connsiteX12" fmla="*/ 92990 w 4417017"/>
              <a:gd name="connsiteY12" fmla="*/ 1239864 h 3719593"/>
              <a:gd name="connsiteX13" fmla="*/ 108488 w 4417017"/>
              <a:gd name="connsiteY13" fmla="*/ 1177871 h 3719593"/>
              <a:gd name="connsiteX14" fmla="*/ 139485 w 4417017"/>
              <a:gd name="connsiteY14" fmla="*/ 1084881 h 3719593"/>
              <a:gd name="connsiteX15" fmla="*/ 154983 w 4417017"/>
              <a:gd name="connsiteY15" fmla="*/ 1022888 h 3719593"/>
              <a:gd name="connsiteX16" fmla="*/ 185979 w 4417017"/>
              <a:gd name="connsiteY16" fmla="*/ 619932 h 3719593"/>
              <a:gd name="connsiteX17" fmla="*/ 216976 w 4417017"/>
              <a:gd name="connsiteY17" fmla="*/ 402956 h 3719593"/>
              <a:gd name="connsiteX18" fmla="*/ 294468 w 4417017"/>
              <a:gd name="connsiteY18" fmla="*/ 325464 h 3719593"/>
              <a:gd name="connsiteX19" fmla="*/ 340963 w 4417017"/>
              <a:gd name="connsiteY19" fmla="*/ 278969 h 3719593"/>
              <a:gd name="connsiteX20" fmla="*/ 480447 w 4417017"/>
              <a:gd name="connsiteY20" fmla="*/ 201478 h 3719593"/>
              <a:gd name="connsiteX21" fmla="*/ 526942 w 4417017"/>
              <a:gd name="connsiteY21" fmla="*/ 170481 h 3719593"/>
              <a:gd name="connsiteX22" fmla="*/ 666427 w 4417017"/>
              <a:gd name="connsiteY22" fmla="*/ 123986 h 3719593"/>
              <a:gd name="connsiteX23" fmla="*/ 805912 w 4417017"/>
              <a:gd name="connsiteY23" fmla="*/ 77491 h 3719593"/>
              <a:gd name="connsiteX24" fmla="*/ 852407 w 4417017"/>
              <a:gd name="connsiteY24" fmla="*/ 61993 h 3719593"/>
              <a:gd name="connsiteX25" fmla="*/ 1549830 w 4417017"/>
              <a:gd name="connsiteY25" fmla="*/ 46494 h 3719593"/>
              <a:gd name="connsiteX26" fmla="*/ 1875295 w 4417017"/>
              <a:gd name="connsiteY26" fmla="*/ 15498 h 3719593"/>
              <a:gd name="connsiteX27" fmla="*/ 1952786 w 4417017"/>
              <a:gd name="connsiteY27" fmla="*/ 0 h 3719593"/>
              <a:gd name="connsiteX28" fmla="*/ 2386739 w 4417017"/>
              <a:gd name="connsiteY28" fmla="*/ 15498 h 3719593"/>
              <a:gd name="connsiteX29" fmla="*/ 2603715 w 4417017"/>
              <a:gd name="connsiteY29" fmla="*/ 77491 h 3719593"/>
              <a:gd name="connsiteX30" fmla="*/ 2696705 w 4417017"/>
              <a:gd name="connsiteY30" fmla="*/ 92989 h 3719593"/>
              <a:gd name="connsiteX31" fmla="*/ 2758698 w 4417017"/>
              <a:gd name="connsiteY31" fmla="*/ 108488 h 3719593"/>
              <a:gd name="connsiteX32" fmla="*/ 2991173 w 4417017"/>
              <a:gd name="connsiteY32" fmla="*/ 123986 h 3719593"/>
              <a:gd name="connsiteX33" fmla="*/ 3099661 w 4417017"/>
              <a:gd name="connsiteY33" fmla="*/ 139484 h 3719593"/>
              <a:gd name="connsiteX34" fmla="*/ 3223647 w 4417017"/>
              <a:gd name="connsiteY34" fmla="*/ 154983 h 3719593"/>
              <a:gd name="connsiteX35" fmla="*/ 3378630 w 4417017"/>
              <a:gd name="connsiteY35" fmla="*/ 185979 h 3719593"/>
              <a:gd name="connsiteX36" fmla="*/ 3564610 w 4417017"/>
              <a:gd name="connsiteY36" fmla="*/ 232474 h 3719593"/>
              <a:gd name="connsiteX37" fmla="*/ 3688596 w 4417017"/>
              <a:gd name="connsiteY37" fmla="*/ 263471 h 3719593"/>
              <a:gd name="connsiteX38" fmla="*/ 3781586 w 4417017"/>
              <a:gd name="connsiteY38" fmla="*/ 294467 h 3719593"/>
              <a:gd name="connsiteX39" fmla="*/ 3828081 w 4417017"/>
              <a:gd name="connsiteY39" fmla="*/ 309966 h 3719593"/>
              <a:gd name="connsiteX40" fmla="*/ 3874576 w 4417017"/>
              <a:gd name="connsiteY40" fmla="*/ 325464 h 3719593"/>
              <a:gd name="connsiteX41" fmla="*/ 3967566 w 4417017"/>
              <a:gd name="connsiteY41" fmla="*/ 387457 h 3719593"/>
              <a:gd name="connsiteX42" fmla="*/ 4014061 w 4417017"/>
              <a:gd name="connsiteY42" fmla="*/ 418454 h 3719593"/>
              <a:gd name="connsiteX43" fmla="*/ 4138047 w 4417017"/>
              <a:gd name="connsiteY43" fmla="*/ 557939 h 3719593"/>
              <a:gd name="connsiteX44" fmla="*/ 4184542 w 4417017"/>
              <a:gd name="connsiteY44" fmla="*/ 573437 h 3719593"/>
              <a:gd name="connsiteX45" fmla="*/ 4277532 w 4417017"/>
              <a:gd name="connsiteY45" fmla="*/ 635430 h 3719593"/>
              <a:gd name="connsiteX46" fmla="*/ 4324027 w 4417017"/>
              <a:gd name="connsiteY46" fmla="*/ 666427 h 3719593"/>
              <a:gd name="connsiteX47" fmla="*/ 4355024 w 4417017"/>
              <a:gd name="connsiteY47" fmla="*/ 712922 h 3719593"/>
              <a:gd name="connsiteX48" fmla="*/ 4386020 w 4417017"/>
              <a:gd name="connsiteY48" fmla="*/ 852406 h 3719593"/>
              <a:gd name="connsiteX49" fmla="*/ 4401518 w 4417017"/>
              <a:gd name="connsiteY49" fmla="*/ 1224366 h 3719593"/>
              <a:gd name="connsiteX50" fmla="*/ 4417017 w 4417017"/>
              <a:gd name="connsiteY50" fmla="*/ 1348352 h 3719593"/>
              <a:gd name="connsiteX51" fmla="*/ 4401518 w 4417017"/>
              <a:gd name="connsiteY51" fmla="*/ 1890793 h 3719593"/>
              <a:gd name="connsiteX52" fmla="*/ 4370522 w 4417017"/>
              <a:gd name="connsiteY52" fmla="*/ 2944678 h 3719593"/>
              <a:gd name="connsiteX53" fmla="*/ 4355024 w 4417017"/>
              <a:gd name="connsiteY53" fmla="*/ 3394128 h 3719593"/>
              <a:gd name="connsiteX54" fmla="*/ 4324027 w 4417017"/>
              <a:gd name="connsiteY54" fmla="*/ 3487118 h 3719593"/>
              <a:gd name="connsiteX55" fmla="*/ 4308529 w 4417017"/>
              <a:gd name="connsiteY55" fmla="*/ 3533613 h 3719593"/>
              <a:gd name="connsiteX56" fmla="*/ 4262034 w 4417017"/>
              <a:gd name="connsiteY56" fmla="*/ 3549111 h 3719593"/>
              <a:gd name="connsiteX57" fmla="*/ 4215539 w 4417017"/>
              <a:gd name="connsiteY57" fmla="*/ 3595606 h 3719593"/>
              <a:gd name="connsiteX58" fmla="*/ 4169044 w 4417017"/>
              <a:gd name="connsiteY58" fmla="*/ 3611105 h 3719593"/>
              <a:gd name="connsiteX59" fmla="*/ 4122549 w 4417017"/>
              <a:gd name="connsiteY59" fmla="*/ 3642101 h 3719593"/>
              <a:gd name="connsiteX60" fmla="*/ 4029559 w 4417017"/>
              <a:gd name="connsiteY60" fmla="*/ 3673098 h 3719593"/>
              <a:gd name="connsiteX61" fmla="*/ 3936569 w 4417017"/>
              <a:gd name="connsiteY61" fmla="*/ 3704094 h 3719593"/>
              <a:gd name="connsiteX62" fmla="*/ 3890074 w 4417017"/>
              <a:gd name="connsiteY62" fmla="*/ 3719593 h 3719593"/>
              <a:gd name="connsiteX63" fmla="*/ 3750590 w 4417017"/>
              <a:gd name="connsiteY63" fmla="*/ 3688596 h 3719593"/>
              <a:gd name="connsiteX64" fmla="*/ 3704095 w 4417017"/>
              <a:gd name="connsiteY64" fmla="*/ 3657600 h 3719593"/>
              <a:gd name="connsiteX65" fmla="*/ 3688596 w 4417017"/>
              <a:gd name="connsiteY65" fmla="*/ 3611105 h 3719593"/>
              <a:gd name="connsiteX66" fmla="*/ 3657600 w 4417017"/>
              <a:gd name="connsiteY66" fmla="*/ 3564610 h 3719593"/>
              <a:gd name="connsiteX67" fmla="*/ 3642102 w 4417017"/>
              <a:gd name="connsiteY67" fmla="*/ 3471620 h 3719593"/>
              <a:gd name="connsiteX68" fmla="*/ 3626603 w 4417017"/>
              <a:gd name="connsiteY68" fmla="*/ 3425125 h 3719593"/>
              <a:gd name="connsiteX69" fmla="*/ 3611105 w 4417017"/>
              <a:gd name="connsiteY69" fmla="*/ 3332135 h 3719593"/>
              <a:gd name="connsiteX70" fmla="*/ 3580108 w 4417017"/>
              <a:gd name="connsiteY70" fmla="*/ 2991172 h 3719593"/>
              <a:gd name="connsiteX71" fmla="*/ 3595607 w 4417017"/>
              <a:gd name="connsiteY71" fmla="*/ 2324745 h 3719593"/>
              <a:gd name="connsiteX72" fmla="*/ 3564610 w 4417017"/>
              <a:gd name="connsiteY72" fmla="*/ 1549830 h 3719593"/>
              <a:gd name="connsiteX73" fmla="*/ 3549112 w 4417017"/>
              <a:gd name="connsiteY73" fmla="*/ 836908 h 3719593"/>
              <a:gd name="connsiteX74" fmla="*/ 3533613 w 4417017"/>
              <a:gd name="connsiteY74" fmla="*/ 790413 h 3719593"/>
              <a:gd name="connsiteX75" fmla="*/ 3518115 w 4417017"/>
              <a:gd name="connsiteY75" fmla="*/ 604433 h 3719593"/>
              <a:gd name="connsiteX76" fmla="*/ 3471620 w 4417017"/>
              <a:gd name="connsiteY76" fmla="*/ 433952 h 3719593"/>
              <a:gd name="connsiteX77" fmla="*/ 3425125 w 4417017"/>
              <a:gd name="connsiteY77" fmla="*/ 402956 h 3719593"/>
              <a:gd name="connsiteX78" fmla="*/ 3363132 w 4417017"/>
              <a:gd name="connsiteY78" fmla="*/ 325464 h 3719593"/>
              <a:gd name="connsiteX79" fmla="*/ 3332135 w 4417017"/>
              <a:gd name="connsiteY79" fmla="*/ 278969 h 3719593"/>
              <a:gd name="connsiteX80" fmla="*/ 3239146 w 4417017"/>
              <a:gd name="connsiteY80" fmla="*/ 247972 h 3719593"/>
              <a:gd name="connsiteX81" fmla="*/ 3192651 w 4417017"/>
              <a:gd name="connsiteY81" fmla="*/ 232474 h 3719593"/>
              <a:gd name="connsiteX82" fmla="*/ 3146156 w 4417017"/>
              <a:gd name="connsiteY82" fmla="*/ 216976 h 3719593"/>
              <a:gd name="connsiteX83" fmla="*/ 2960176 w 4417017"/>
              <a:gd name="connsiteY83" fmla="*/ 185979 h 3719593"/>
              <a:gd name="connsiteX84" fmla="*/ 2789695 w 4417017"/>
              <a:gd name="connsiteY84" fmla="*/ 154983 h 3719593"/>
              <a:gd name="connsiteX85" fmla="*/ 2464230 w 4417017"/>
              <a:gd name="connsiteY85" fmla="*/ 139484 h 3719593"/>
              <a:gd name="connsiteX86" fmla="*/ 1735810 w 4417017"/>
              <a:gd name="connsiteY86" fmla="*/ 170481 h 3719593"/>
              <a:gd name="connsiteX87" fmla="*/ 1580827 w 4417017"/>
              <a:gd name="connsiteY87" fmla="*/ 216976 h 3719593"/>
              <a:gd name="connsiteX88" fmla="*/ 1363851 w 4417017"/>
              <a:gd name="connsiteY88" fmla="*/ 247972 h 3719593"/>
              <a:gd name="connsiteX89" fmla="*/ 1301857 w 4417017"/>
              <a:gd name="connsiteY89" fmla="*/ 263471 h 3719593"/>
              <a:gd name="connsiteX90" fmla="*/ 1146874 w 4417017"/>
              <a:gd name="connsiteY90" fmla="*/ 294467 h 3719593"/>
              <a:gd name="connsiteX91" fmla="*/ 1053885 w 4417017"/>
              <a:gd name="connsiteY91" fmla="*/ 325464 h 3719593"/>
              <a:gd name="connsiteX92" fmla="*/ 1007390 w 4417017"/>
              <a:gd name="connsiteY92" fmla="*/ 340962 h 3719593"/>
              <a:gd name="connsiteX93" fmla="*/ 867905 w 4417017"/>
              <a:gd name="connsiteY93" fmla="*/ 433952 h 3719593"/>
              <a:gd name="connsiteX94" fmla="*/ 821410 w 4417017"/>
              <a:gd name="connsiteY94" fmla="*/ 464949 h 3719593"/>
              <a:gd name="connsiteX95" fmla="*/ 728420 w 4417017"/>
              <a:gd name="connsiteY95" fmla="*/ 573437 h 3719593"/>
              <a:gd name="connsiteX96" fmla="*/ 666427 w 4417017"/>
              <a:gd name="connsiteY96" fmla="*/ 666427 h 3719593"/>
              <a:gd name="connsiteX97" fmla="*/ 635430 w 4417017"/>
              <a:gd name="connsiteY97" fmla="*/ 712922 h 3719593"/>
              <a:gd name="connsiteX98" fmla="*/ 604434 w 4417017"/>
              <a:gd name="connsiteY98" fmla="*/ 1131376 h 3719593"/>
              <a:gd name="connsiteX99" fmla="*/ 619932 w 4417017"/>
              <a:gd name="connsiteY99" fmla="*/ 1828800 h 3719593"/>
              <a:gd name="connsiteX100" fmla="*/ 635430 w 4417017"/>
              <a:gd name="connsiteY100" fmla="*/ 1921789 h 3719593"/>
              <a:gd name="connsiteX101" fmla="*/ 666427 w 4417017"/>
              <a:gd name="connsiteY101" fmla="*/ 2092271 h 3719593"/>
              <a:gd name="connsiteX102" fmla="*/ 697424 w 4417017"/>
              <a:gd name="connsiteY102" fmla="*/ 2448732 h 3719593"/>
              <a:gd name="connsiteX103" fmla="*/ 681925 w 4417017"/>
              <a:gd name="connsiteY103" fmla="*/ 3285640 h 3719593"/>
              <a:gd name="connsiteX104" fmla="*/ 635430 w 4417017"/>
              <a:gd name="connsiteY104" fmla="*/ 3673098 h 3719593"/>
              <a:gd name="connsiteX105" fmla="*/ 666427 w 4417017"/>
              <a:gd name="connsiteY105" fmla="*/ 3642101 h 3719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</a:cxnLst>
            <a:rect l="l" t="t" r="r" b="b"/>
            <a:pathLst>
              <a:path w="4417017" h="3719593">
                <a:moveTo>
                  <a:pt x="666427" y="3642101"/>
                </a:moveTo>
                <a:cubicBezTo>
                  <a:pt x="640596" y="3657599"/>
                  <a:pt x="615878" y="3675124"/>
                  <a:pt x="588935" y="3688596"/>
                </a:cubicBezTo>
                <a:cubicBezTo>
                  <a:pt x="475245" y="3745441"/>
                  <a:pt x="174927" y="3688781"/>
                  <a:pt x="170481" y="3688596"/>
                </a:cubicBezTo>
                <a:cubicBezTo>
                  <a:pt x="154983" y="3678264"/>
                  <a:pt x="140646" y="3665930"/>
                  <a:pt x="123986" y="3657600"/>
                </a:cubicBezTo>
                <a:cubicBezTo>
                  <a:pt x="109374" y="3650294"/>
                  <a:pt x="89043" y="3653653"/>
                  <a:pt x="77491" y="3642101"/>
                </a:cubicBezTo>
                <a:cubicBezTo>
                  <a:pt x="70080" y="3634690"/>
                  <a:pt x="46629" y="3534149"/>
                  <a:pt x="46495" y="3533613"/>
                </a:cubicBezTo>
                <a:cubicBezTo>
                  <a:pt x="41329" y="3425125"/>
                  <a:pt x="39657" y="3316414"/>
                  <a:pt x="30996" y="3208149"/>
                </a:cubicBezTo>
                <a:cubicBezTo>
                  <a:pt x="29297" y="3186917"/>
                  <a:pt x="17987" y="3167310"/>
                  <a:pt x="15498" y="3146156"/>
                </a:cubicBezTo>
                <a:cubicBezTo>
                  <a:pt x="7628" y="3079260"/>
                  <a:pt x="5166" y="3011837"/>
                  <a:pt x="0" y="2944678"/>
                </a:cubicBezTo>
                <a:cubicBezTo>
                  <a:pt x="5166" y="2552054"/>
                  <a:pt x="6262" y="2159355"/>
                  <a:pt x="15498" y="1766806"/>
                </a:cubicBezTo>
                <a:cubicBezTo>
                  <a:pt x="18126" y="1655105"/>
                  <a:pt x="21326" y="1656329"/>
                  <a:pt x="46495" y="1580827"/>
                </a:cubicBezTo>
                <a:cubicBezTo>
                  <a:pt x="51661" y="1549830"/>
                  <a:pt x="57747" y="1518973"/>
                  <a:pt x="61993" y="1487837"/>
                </a:cubicBezTo>
                <a:cubicBezTo>
                  <a:pt x="73248" y="1405300"/>
                  <a:pt x="72787" y="1320678"/>
                  <a:pt x="92990" y="1239864"/>
                </a:cubicBezTo>
                <a:cubicBezTo>
                  <a:pt x="98156" y="1219200"/>
                  <a:pt x="102367" y="1198273"/>
                  <a:pt x="108488" y="1177871"/>
                </a:cubicBezTo>
                <a:cubicBezTo>
                  <a:pt x="117877" y="1146576"/>
                  <a:pt x="131561" y="1116579"/>
                  <a:pt x="139485" y="1084881"/>
                </a:cubicBezTo>
                <a:lnTo>
                  <a:pt x="154983" y="1022888"/>
                </a:lnTo>
                <a:cubicBezTo>
                  <a:pt x="186019" y="743562"/>
                  <a:pt x="156784" y="1028652"/>
                  <a:pt x="185979" y="619932"/>
                </a:cubicBezTo>
                <a:cubicBezTo>
                  <a:pt x="188948" y="578362"/>
                  <a:pt x="187444" y="462019"/>
                  <a:pt x="216976" y="402956"/>
                </a:cubicBezTo>
                <a:cubicBezTo>
                  <a:pt x="249449" y="338011"/>
                  <a:pt x="241331" y="369745"/>
                  <a:pt x="294468" y="325464"/>
                </a:cubicBezTo>
                <a:cubicBezTo>
                  <a:pt x="311306" y="311432"/>
                  <a:pt x="323662" y="292425"/>
                  <a:pt x="340963" y="278969"/>
                </a:cubicBezTo>
                <a:cubicBezTo>
                  <a:pt x="420900" y="216795"/>
                  <a:pt x="410295" y="224861"/>
                  <a:pt x="480447" y="201478"/>
                </a:cubicBezTo>
                <a:cubicBezTo>
                  <a:pt x="495945" y="191146"/>
                  <a:pt x="509921" y="178046"/>
                  <a:pt x="526942" y="170481"/>
                </a:cubicBezTo>
                <a:cubicBezTo>
                  <a:pt x="526952" y="170476"/>
                  <a:pt x="643174" y="131737"/>
                  <a:pt x="666427" y="123986"/>
                </a:cubicBezTo>
                <a:lnTo>
                  <a:pt x="805912" y="77491"/>
                </a:lnTo>
                <a:cubicBezTo>
                  <a:pt x="821410" y="72325"/>
                  <a:pt x="836074" y="62356"/>
                  <a:pt x="852407" y="61993"/>
                </a:cubicBezTo>
                <a:lnTo>
                  <a:pt x="1549830" y="46494"/>
                </a:lnTo>
                <a:cubicBezTo>
                  <a:pt x="1711077" y="6184"/>
                  <a:pt x="1533133" y="46603"/>
                  <a:pt x="1875295" y="15498"/>
                </a:cubicBezTo>
                <a:cubicBezTo>
                  <a:pt x="1901529" y="13113"/>
                  <a:pt x="1926956" y="5166"/>
                  <a:pt x="1952786" y="0"/>
                </a:cubicBezTo>
                <a:cubicBezTo>
                  <a:pt x="2097437" y="5166"/>
                  <a:pt x="2242496" y="3478"/>
                  <a:pt x="2386739" y="15498"/>
                </a:cubicBezTo>
                <a:cubicBezTo>
                  <a:pt x="2578949" y="31515"/>
                  <a:pt x="2442296" y="50588"/>
                  <a:pt x="2603715" y="77491"/>
                </a:cubicBezTo>
                <a:cubicBezTo>
                  <a:pt x="2634712" y="82657"/>
                  <a:pt x="2665891" y="86826"/>
                  <a:pt x="2696705" y="92989"/>
                </a:cubicBezTo>
                <a:cubicBezTo>
                  <a:pt x="2717592" y="97166"/>
                  <a:pt x="2737515" y="106258"/>
                  <a:pt x="2758698" y="108488"/>
                </a:cubicBezTo>
                <a:cubicBezTo>
                  <a:pt x="2835935" y="116618"/>
                  <a:pt x="2913681" y="118820"/>
                  <a:pt x="2991173" y="123986"/>
                </a:cubicBezTo>
                <a:lnTo>
                  <a:pt x="3099661" y="139484"/>
                </a:lnTo>
                <a:cubicBezTo>
                  <a:pt x="3140946" y="144989"/>
                  <a:pt x="3182563" y="148136"/>
                  <a:pt x="3223647" y="154983"/>
                </a:cubicBezTo>
                <a:cubicBezTo>
                  <a:pt x="3275614" y="163644"/>
                  <a:pt x="3327519" y="173201"/>
                  <a:pt x="3378630" y="185979"/>
                </a:cubicBezTo>
                <a:lnTo>
                  <a:pt x="3564610" y="232474"/>
                </a:lnTo>
                <a:lnTo>
                  <a:pt x="3688596" y="263471"/>
                </a:lnTo>
                <a:lnTo>
                  <a:pt x="3781586" y="294467"/>
                </a:lnTo>
                <a:lnTo>
                  <a:pt x="3828081" y="309966"/>
                </a:lnTo>
                <a:lnTo>
                  <a:pt x="3874576" y="325464"/>
                </a:lnTo>
                <a:lnTo>
                  <a:pt x="3967566" y="387457"/>
                </a:lnTo>
                <a:lnTo>
                  <a:pt x="4014061" y="418454"/>
                </a:lnTo>
                <a:cubicBezTo>
                  <a:pt x="4043596" y="462758"/>
                  <a:pt x="4092548" y="542773"/>
                  <a:pt x="4138047" y="557939"/>
                </a:cubicBezTo>
                <a:cubicBezTo>
                  <a:pt x="4153545" y="563105"/>
                  <a:pt x="4170261" y="565503"/>
                  <a:pt x="4184542" y="573437"/>
                </a:cubicBezTo>
                <a:cubicBezTo>
                  <a:pt x="4217107" y="591529"/>
                  <a:pt x="4246535" y="614766"/>
                  <a:pt x="4277532" y="635430"/>
                </a:cubicBezTo>
                <a:lnTo>
                  <a:pt x="4324027" y="666427"/>
                </a:lnTo>
                <a:cubicBezTo>
                  <a:pt x="4334359" y="681925"/>
                  <a:pt x="4346694" y="696262"/>
                  <a:pt x="4355024" y="712922"/>
                </a:cubicBezTo>
                <a:cubicBezTo>
                  <a:pt x="4374100" y="751074"/>
                  <a:pt x="4380068" y="816694"/>
                  <a:pt x="4386020" y="852406"/>
                </a:cubicBezTo>
                <a:cubicBezTo>
                  <a:pt x="4391186" y="976393"/>
                  <a:pt x="4393777" y="1100513"/>
                  <a:pt x="4401518" y="1224366"/>
                </a:cubicBezTo>
                <a:cubicBezTo>
                  <a:pt x="4404116" y="1265935"/>
                  <a:pt x="4417017" y="1306702"/>
                  <a:pt x="4417017" y="1348352"/>
                </a:cubicBezTo>
                <a:cubicBezTo>
                  <a:pt x="4417017" y="1529239"/>
                  <a:pt x="4405493" y="1709949"/>
                  <a:pt x="4401518" y="1890793"/>
                </a:cubicBezTo>
                <a:cubicBezTo>
                  <a:pt x="4379703" y="2883377"/>
                  <a:pt x="4411168" y="2456917"/>
                  <a:pt x="4370522" y="2944678"/>
                </a:cubicBezTo>
                <a:cubicBezTo>
                  <a:pt x="4365356" y="3094495"/>
                  <a:pt x="4367826" y="3244770"/>
                  <a:pt x="4355024" y="3394128"/>
                </a:cubicBezTo>
                <a:cubicBezTo>
                  <a:pt x="4352234" y="3426682"/>
                  <a:pt x="4334359" y="3456121"/>
                  <a:pt x="4324027" y="3487118"/>
                </a:cubicBezTo>
                <a:cubicBezTo>
                  <a:pt x="4318861" y="3502616"/>
                  <a:pt x="4324027" y="3528447"/>
                  <a:pt x="4308529" y="3533613"/>
                </a:cubicBezTo>
                <a:lnTo>
                  <a:pt x="4262034" y="3549111"/>
                </a:lnTo>
                <a:cubicBezTo>
                  <a:pt x="4246536" y="3564609"/>
                  <a:pt x="4233776" y="3583448"/>
                  <a:pt x="4215539" y="3595606"/>
                </a:cubicBezTo>
                <a:cubicBezTo>
                  <a:pt x="4201946" y="3604668"/>
                  <a:pt x="4183656" y="3603799"/>
                  <a:pt x="4169044" y="3611105"/>
                </a:cubicBezTo>
                <a:cubicBezTo>
                  <a:pt x="4152384" y="3619435"/>
                  <a:pt x="4139570" y="3634536"/>
                  <a:pt x="4122549" y="3642101"/>
                </a:cubicBezTo>
                <a:cubicBezTo>
                  <a:pt x="4092692" y="3655371"/>
                  <a:pt x="4060556" y="3662766"/>
                  <a:pt x="4029559" y="3673098"/>
                </a:cubicBezTo>
                <a:lnTo>
                  <a:pt x="3936569" y="3704094"/>
                </a:lnTo>
                <a:lnTo>
                  <a:pt x="3890074" y="3719593"/>
                </a:lnTo>
                <a:cubicBezTo>
                  <a:pt x="3854362" y="3713641"/>
                  <a:pt x="3788742" y="3707671"/>
                  <a:pt x="3750590" y="3688596"/>
                </a:cubicBezTo>
                <a:cubicBezTo>
                  <a:pt x="3733930" y="3680266"/>
                  <a:pt x="3719593" y="3667932"/>
                  <a:pt x="3704095" y="3657600"/>
                </a:cubicBezTo>
                <a:cubicBezTo>
                  <a:pt x="3698929" y="3642102"/>
                  <a:pt x="3695902" y="3625717"/>
                  <a:pt x="3688596" y="3611105"/>
                </a:cubicBezTo>
                <a:cubicBezTo>
                  <a:pt x="3680266" y="3594445"/>
                  <a:pt x="3663490" y="3582281"/>
                  <a:pt x="3657600" y="3564610"/>
                </a:cubicBezTo>
                <a:cubicBezTo>
                  <a:pt x="3647663" y="3534798"/>
                  <a:pt x="3648919" y="3502296"/>
                  <a:pt x="3642102" y="3471620"/>
                </a:cubicBezTo>
                <a:cubicBezTo>
                  <a:pt x="3638558" y="3455672"/>
                  <a:pt x="3631769" y="3440623"/>
                  <a:pt x="3626603" y="3425125"/>
                </a:cubicBezTo>
                <a:cubicBezTo>
                  <a:pt x="3621437" y="3394128"/>
                  <a:pt x="3615003" y="3363317"/>
                  <a:pt x="3611105" y="3332135"/>
                </a:cubicBezTo>
                <a:cubicBezTo>
                  <a:pt x="3600263" y="3245398"/>
                  <a:pt x="3586923" y="3072953"/>
                  <a:pt x="3580108" y="2991172"/>
                </a:cubicBezTo>
                <a:cubicBezTo>
                  <a:pt x="3585274" y="2769030"/>
                  <a:pt x="3595607" y="2546947"/>
                  <a:pt x="3595607" y="2324745"/>
                </a:cubicBezTo>
                <a:cubicBezTo>
                  <a:pt x="3595607" y="1764105"/>
                  <a:pt x="3603863" y="1863861"/>
                  <a:pt x="3564610" y="1549830"/>
                </a:cubicBezTo>
                <a:cubicBezTo>
                  <a:pt x="3559444" y="1312189"/>
                  <a:pt x="3558806" y="1074407"/>
                  <a:pt x="3549112" y="836908"/>
                </a:cubicBezTo>
                <a:cubicBezTo>
                  <a:pt x="3548446" y="820585"/>
                  <a:pt x="3535772" y="806606"/>
                  <a:pt x="3533613" y="790413"/>
                </a:cubicBezTo>
                <a:cubicBezTo>
                  <a:pt x="3525391" y="728751"/>
                  <a:pt x="3525383" y="666215"/>
                  <a:pt x="3518115" y="604433"/>
                </a:cubicBezTo>
                <a:cubicBezTo>
                  <a:pt x="3515441" y="581705"/>
                  <a:pt x="3487093" y="444267"/>
                  <a:pt x="3471620" y="433952"/>
                </a:cubicBezTo>
                <a:lnTo>
                  <a:pt x="3425125" y="402956"/>
                </a:lnTo>
                <a:cubicBezTo>
                  <a:pt x="3394954" y="312441"/>
                  <a:pt x="3433234" y="395566"/>
                  <a:pt x="3363132" y="325464"/>
                </a:cubicBezTo>
                <a:cubicBezTo>
                  <a:pt x="3349961" y="312293"/>
                  <a:pt x="3347930" y="288841"/>
                  <a:pt x="3332135" y="278969"/>
                </a:cubicBezTo>
                <a:cubicBezTo>
                  <a:pt x="3304428" y="261652"/>
                  <a:pt x="3270142" y="258304"/>
                  <a:pt x="3239146" y="247972"/>
                </a:cubicBezTo>
                <a:lnTo>
                  <a:pt x="3192651" y="232474"/>
                </a:lnTo>
                <a:cubicBezTo>
                  <a:pt x="3177153" y="227308"/>
                  <a:pt x="3162270" y="219662"/>
                  <a:pt x="3146156" y="216976"/>
                </a:cubicBezTo>
                <a:cubicBezTo>
                  <a:pt x="3084163" y="206644"/>
                  <a:pt x="3021148" y="201222"/>
                  <a:pt x="2960176" y="185979"/>
                </a:cubicBezTo>
                <a:cubicBezTo>
                  <a:pt x="2892965" y="169176"/>
                  <a:pt x="2867441" y="160536"/>
                  <a:pt x="2789695" y="154983"/>
                </a:cubicBezTo>
                <a:cubicBezTo>
                  <a:pt x="2681360" y="147245"/>
                  <a:pt x="2572718" y="144650"/>
                  <a:pt x="2464230" y="139484"/>
                </a:cubicBezTo>
                <a:cubicBezTo>
                  <a:pt x="2327468" y="143628"/>
                  <a:pt x="1932813" y="148592"/>
                  <a:pt x="1735810" y="170481"/>
                </a:cubicBezTo>
                <a:cubicBezTo>
                  <a:pt x="1677810" y="176925"/>
                  <a:pt x="1639276" y="205287"/>
                  <a:pt x="1580827" y="216976"/>
                </a:cubicBezTo>
                <a:cubicBezTo>
                  <a:pt x="1457463" y="241648"/>
                  <a:pt x="1529516" y="229565"/>
                  <a:pt x="1363851" y="247972"/>
                </a:cubicBezTo>
                <a:cubicBezTo>
                  <a:pt x="1343186" y="253138"/>
                  <a:pt x="1322744" y="259294"/>
                  <a:pt x="1301857" y="263471"/>
                </a:cubicBezTo>
                <a:cubicBezTo>
                  <a:pt x="1218080" y="280227"/>
                  <a:pt x="1218867" y="272869"/>
                  <a:pt x="1146874" y="294467"/>
                </a:cubicBezTo>
                <a:cubicBezTo>
                  <a:pt x="1115579" y="303856"/>
                  <a:pt x="1084881" y="315132"/>
                  <a:pt x="1053885" y="325464"/>
                </a:cubicBezTo>
                <a:lnTo>
                  <a:pt x="1007390" y="340962"/>
                </a:lnTo>
                <a:lnTo>
                  <a:pt x="867905" y="433952"/>
                </a:lnTo>
                <a:cubicBezTo>
                  <a:pt x="852407" y="444284"/>
                  <a:pt x="834581" y="451778"/>
                  <a:pt x="821410" y="464949"/>
                </a:cubicBezTo>
                <a:cubicBezTo>
                  <a:pt x="767898" y="518461"/>
                  <a:pt x="774810" y="507165"/>
                  <a:pt x="728420" y="573437"/>
                </a:cubicBezTo>
                <a:cubicBezTo>
                  <a:pt x="707057" y="603956"/>
                  <a:pt x="687091" y="635430"/>
                  <a:pt x="666427" y="666427"/>
                </a:cubicBezTo>
                <a:lnTo>
                  <a:pt x="635430" y="712922"/>
                </a:lnTo>
                <a:cubicBezTo>
                  <a:pt x="582821" y="870754"/>
                  <a:pt x="604434" y="791630"/>
                  <a:pt x="604434" y="1131376"/>
                </a:cubicBezTo>
                <a:cubicBezTo>
                  <a:pt x="604434" y="1363908"/>
                  <a:pt x="610820" y="1596447"/>
                  <a:pt x="619932" y="1828800"/>
                </a:cubicBezTo>
                <a:cubicBezTo>
                  <a:pt x="621163" y="1860200"/>
                  <a:pt x="629809" y="1890872"/>
                  <a:pt x="635430" y="1921789"/>
                </a:cubicBezTo>
                <a:cubicBezTo>
                  <a:pt x="650043" y="2002159"/>
                  <a:pt x="655007" y="2006622"/>
                  <a:pt x="666427" y="2092271"/>
                </a:cubicBezTo>
                <a:cubicBezTo>
                  <a:pt x="684507" y="2227875"/>
                  <a:pt x="687001" y="2302810"/>
                  <a:pt x="697424" y="2448732"/>
                </a:cubicBezTo>
                <a:cubicBezTo>
                  <a:pt x="692258" y="2727701"/>
                  <a:pt x="689567" y="3006727"/>
                  <a:pt x="681925" y="3285640"/>
                </a:cubicBezTo>
                <a:cubicBezTo>
                  <a:pt x="673702" y="3585777"/>
                  <a:pt x="694521" y="3495822"/>
                  <a:pt x="635430" y="3673098"/>
                </a:cubicBezTo>
                <a:lnTo>
                  <a:pt x="666427" y="3642101"/>
                </a:lnTo>
                <a:close/>
              </a:path>
            </a:pathLst>
          </a:custGeom>
          <a:solidFill>
            <a:srgbClr val="0070C0">
              <a:alpha val="25882"/>
            </a:srgbClr>
          </a:solidFill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21">
            <a:extLst>
              <a:ext uri="{FF2B5EF4-FFF2-40B4-BE49-F238E27FC236}">
                <a16:creationId xmlns:a16="http://schemas.microsoft.com/office/drawing/2014/main" id="{55614C11-16FE-DB4C-A36B-EE543FF7BDAA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8837085" y="3173869"/>
            <a:ext cx="267252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1800" dirty="0"/>
              <a:t>Adding electron shells</a:t>
            </a:r>
          </a:p>
          <a:p>
            <a:pPr algn="ctr" eaLnBrk="1" hangingPunct="1"/>
            <a:r>
              <a:rPr lang="en-US" altLang="en-US" sz="1800" dirty="0"/>
              <a:t>Increasing weight &amp; size</a:t>
            </a: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9FB71E37-27E3-694A-911A-21CAEA768F21}"/>
              </a:ext>
            </a:extLst>
          </p:cNvPr>
          <p:cNvCxnSpPr>
            <a:cxnSpLocks/>
          </p:cNvCxnSpPr>
          <p:nvPr/>
        </p:nvCxnSpPr>
        <p:spPr>
          <a:xfrm>
            <a:off x="3105938" y="1069838"/>
            <a:ext cx="6446512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Rectangle 21">
            <a:extLst>
              <a:ext uri="{FF2B5EF4-FFF2-40B4-BE49-F238E27FC236}">
                <a16:creationId xmlns:a16="http://schemas.microsoft.com/office/drawing/2014/main" id="{007E4580-C963-C748-9F98-439322757F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2934" y="740651"/>
            <a:ext cx="267252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1800" dirty="0"/>
              <a:t>Filling of electron shells</a:t>
            </a:r>
          </a:p>
          <a:p>
            <a:pPr algn="ctr" eaLnBrk="1" hangingPunct="1"/>
            <a:endParaRPr lang="en-US" altLang="en-US" sz="1800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790B51A-8753-9045-BF9A-430EBCE4E213}"/>
              </a:ext>
            </a:extLst>
          </p:cNvPr>
          <p:cNvGrpSpPr/>
          <p:nvPr/>
        </p:nvGrpSpPr>
        <p:grpSpPr>
          <a:xfrm>
            <a:off x="4731638" y="4888390"/>
            <a:ext cx="2718348" cy="676572"/>
            <a:chOff x="3207638" y="4888390"/>
            <a:chExt cx="2718348" cy="676572"/>
          </a:xfrm>
        </p:grpSpPr>
        <p:sp>
          <p:nvSpPr>
            <p:cNvPr id="19" name="Rectangle 21">
              <a:extLst>
                <a:ext uri="{FF2B5EF4-FFF2-40B4-BE49-F238E27FC236}">
                  <a16:creationId xmlns:a16="http://schemas.microsoft.com/office/drawing/2014/main" id="{7410F107-35C9-1645-81D1-F31D644B8B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07638" y="5195630"/>
              <a:ext cx="845103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n-US" altLang="en-US" sz="1800" dirty="0">
                  <a:solidFill>
                    <a:srgbClr val="FF0000"/>
                  </a:solidFill>
                </a:rPr>
                <a:t>III=4-1</a:t>
              </a:r>
            </a:p>
          </p:txBody>
        </p: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A3AD427D-2BC7-0948-BA36-0FAE00D26A93}"/>
                </a:ext>
              </a:extLst>
            </p:cNvPr>
            <p:cNvCxnSpPr>
              <a:cxnSpLocks/>
              <a:stCxn id="19" idx="0"/>
            </p:cNvCxnSpPr>
            <p:nvPr/>
          </p:nvCxnSpPr>
          <p:spPr>
            <a:xfrm flipV="1">
              <a:off x="3630190" y="4888390"/>
              <a:ext cx="0" cy="307240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1">
              <a:extLst>
                <a:ext uri="{FF2B5EF4-FFF2-40B4-BE49-F238E27FC236}">
                  <a16:creationId xmlns:a16="http://schemas.microsoft.com/office/drawing/2014/main" id="{0B2B9723-3747-664C-80E5-5093C0B04D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1647" y="5195630"/>
              <a:ext cx="864339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n-US" altLang="en-US" sz="1800" dirty="0">
                  <a:solidFill>
                    <a:srgbClr val="FF0000"/>
                  </a:solidFill>
                </a:rPr>
                <a:t>V=4+1</a:t>
              </a:r>
            </a:p>
          </p:txBody>
        </p: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B09E5E24-B1F9-7D4B-A577-4F453AC9CCCC}"/>
                </a:ext>
              </a:extLst>
            </p:cNvPr>
            <p:cNvCxnSpPr>
              <a:cxnSpLocks/>
              <a:stCxn id="21" idx="0"/>
            </p:cNvCxnSpPr>
            <p:nvPr/>
          </p:nvCxnSpPr>
          <p:spPr>
            <a:xfrm flipV="1">
              <a:off x="5493817" y="4888390"/>
              <a:ext cx="0" cy="307240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Freeform 13">
            <a:extLst>
              <a:ext uri="{FF2B5EF4-FFF2-40B4-BE49-F238E27FC236}">
                <a16:creationId xmlns:a16="http://schemas.microsoft.com/office/drawing/2014/main" id="{0BB08B72-64A5-9941-BCF9-8D75CADE568D}"/>
              </a:ext>
            </a:extLst>
          </p:cNvPr>
          <p:cNvSpPr/>
          <p:nvPr/>
        </p:nvSpPr>
        <p:spPr>
          <a:xfrm>
            <a:off x="4840637" y="1580828"/>
            <a:ext cx="2541722" cy="3301139"/>
          </a:xfrm>
          <a:custGeom>
            <a:avLst/>
            <a:gdLst>
              <a:gd name="connsiteX0" fmla="*/ 681926 w 2541722"/>
              <a:gd name="connsiteY0" fmla="*/ 3208149 h 3301139"/>
              <a:gd name="connsiteX1" fmla="*/ 588936 w 2541722"/>
              <a:gd name="connsiteY1" fmla="*/ 3223648 h 3301139"/>
              <a:gd name="connsiteX2" fmla="*/ 402956 w 2541722"/>
              <a:gd name="connsiteY2" fmla="*/ 3208149 h 3301139"/>
              <a:gd name="connsiteX3" fmla="*/ 356461 w 2541722"/>
              <a:gd name="connsiteY3" fmla="*/ 3192651 h 3301139"/>
              <a:gd name="connsiteX4" fmla="*/ 263471 w 2541722"/>
              <a:gd name="connsiteY4" fmla="*/ 3177153 h 3301139"/>
              <a:gd name="connsiteX5" fmla="*/ 185980 w 2541722"/>
              <a:gd name="connsiteY5" fmla="*/ 3146156 h 3301139"/>
              <a:gd name="connsiteX6" fmla="*/ 108488 w 2541722"/>
              <a:gd name="connsiteY6" fmla="*/ 3130658 h 3301139"/>
              <a:gd name="connsiteX7" fmla="*/ 61994 w 2541722"/>
              <a:gd name="connsiteY7" fmla="*/ 3115159 h 3301139"/>
              <a:gd name="connsiteX8" fmla="*/ 30997 w 2541722"/>
              <a:gd name="connsiteY8" fmla="*/ 3068665 h 3301139"/>
              <a:gd name="connsiteX9" fmla="*/ 0 w 2541722"/>
              <a:gd name="connsiteY9" fmla="*/ 2820692 h 3301139"/>
              <a:gd name="connsiteX10" fmla="*/ 15499 w 2541722"/>
              <a:gd name="connsiteY10" fmla="*/ 526942 h 3301139"/>
              <a:gd name="connsiteX11" fmla="*/ 30997 w 2541722"/>
              <a:gd name="connsiteY11" fmla="*/ 480448 h 3301139"/>
              <a:gd name="connsiteX12" fmla="*/ 46495 w 2541722"/>
              <a:gd name="connsiteY12" fmla="*/ 418454 h 3301139"/>
              <a:gd name="connsiteX13" fmla="*/ 77492 w 2541722"/>
              <a:gd name="connsiteY13" fmla="*/ 325465 h 3301139"/>
              <a:gd name="connsiteX14" fmla="*/ 108488 w 2541722"/>
              <a:gd name="connsiteY14" fmla="*/ 216976 h 3301139"/>
              <a:gd name="connsiteX15" fmla="*/ 139485 w 2541722"/>
              <a:gd name="connsiteY15" fmla="*/ 170481 h 3301139"/>
              <a:gd name="connsiteX16" fmla="*/ 232475 w 2541722"/>
              <a:gd name="connsiteY16" fmla="*/ 108488 h 3301139"/>
              <a:gd name="connsiteX17" fmla="*/ 278970 w 2541722"/>
              <a:gd name="connsiteY17" fmla="*/ 77492 h 3301139"/>
              <a:gd name="connsiteX18" fmla="*/ 371960 w 2541722"/>
              <a:gd name="connsiteY18" fmla="*/ 46495 h 3301139"/>
              <a:gd name="connsiteX19" fmla="*/ 418455 w 2541722"/>
              <a:gd name="connsiteY19" fmla="*/ 30997 h 3301139"/>
              <a:gd name="connsiteX20" fmla="*/ 464949 w 2541722"/>
              <a:gd name="connsiteY20" fmla="*/ 15498 h 3301139"/>
              <a:gd name="connsiteX21" fmla="*/ 635431 w 2541722"/>
              <a:gd name="connsiteY21" fmla="*/ 0 h 3301139"/>
              <a:gd name="connsiteX22" fmla="*/ 1224366 w 2541722"/>
              <a:gd name="connsiteY22" fmla="*/ 15498 h 3301139"/>
              <a:gd name="connsiteX23" fmla="*/ 1379349 w 2541722"/>
              <a:gd name="connsiteY23" fmla="*/ 30997 h 3301139"/>
              <a:gd name="connsiteX24" fmla="*/ 1487838 w 2541722"/>
              <a:gd name="connsiteY24" fmla="*/ 46495 h 3301139"/>
              <a:gd name="connsiteX25" fmla="*/ 2216258 w 2541722"/>
              <a:gd name="connsiteY25" fmla="*/ 61993 h 3301139"/>
              <a:gd name="connsiteX26" fmla="*/ 2324746 w 2541722"/>
              <a:gd name="connsiteY26" fmla="*/ 92990 h 3301139"/>
              <a:gd name="connsiteX27" fmla="*/ 2417736 w 2541722"/>
              <a:gd name="connsiteY27" fmla="*/ 170481 h 3301139"/>
              <a:gd name="connsiteX28" fmla="*/ 2448732 w 2541722"/>
              <a:gd name="connsiteY28" fmla="*/ 216976 h 3301139"/>
              <a:gd name="connsiteX29" fmla="*/ 2495227 w 2541722"/>
              <a:gd name="connsiteY29" fmla="*/ 356461 h 3301139"/>
              <a:gd name="connsiteX30" fmla="*/ 2510726 w 2541722"/>
              <a:gd name="connsiteY30" fmla="*/ 402956 h 3301139"/>
              <a:gd name="connsiteX31" fmla="*/ 2495227 w 2541722"/>
              <a:gd name="connsiteY31" fmla="*/ 1332854 h 3301139"/>
              <a:gd name="connsiteX32" fmla="*/ 2526224 w 2541722"/>
              <a:gd name="connsiteY32" fmla="*/ 2479729 h 3301139"/>
              <a:gd name="connsiteX33" fmla="*/ 2541722 w 2541722"/>
              <a:gd name="connsiteY33" fmla="*/ 2557220 h 3301139"/>
              <a:gd name="connsiteX34" fmla="*/ 2526224 w 2541722"/>
              <a:gd name="connsiteY34" fmla="*/ 3099661 h 3301139"/>
              <a:gd name="connsiteX35" fmla="*/ 2417736 w 2541722"/>
              <a:gd name="connsiteY35" fmla="*/ 3223648 h 3301139"/>
              <a:gd name="connsiteX36" fmla="*/ 2371241 w 2541722"/>
              <a:gd name="connsiteY36" fmla="*/ 3270142 h 3301139"/>
              <a:gd name="connsiteX37" fmla="*/ 2262753 w 2541722"/>
              <a:gd name="connsiteY37" fmla="*/ 3301139 h 3301139"/>
              <a:gd name="connsiteX38" fmla="*/ 2045777 w 2541722"/>
              <a:gd name="connsiteY38" fmla="*/ 3270142 h 3301139"/>
              <a:gd name="connsiteX39" fmla="*/ 1952787 w 2541722"/>
              <a:gd name="connsiteY39" fmla="*/ 3208149 h 3301139"/>
              <a:gd name="connsiteX40" fmla="*/ 1921790 w 2541722"/>
              <a:gd name="connsiteY40" fmla="*/ 3161654 h 3301139"/>
              <a:gd name="connsiteX41" fmla="*/ 1906292 w 2541722"/>
              <a:gd name="connsiteY41" fmla="*/ 3115159 h 3301139"/>
              <a:gd name="connsiteX42" fmla="*/ 1875295 w 2541722"/>
              <a:gd name="connsiteY42" fmla="*/ 2975675 h 3301139"/>
              <a:gd name="connsiteX43" fmla="*/ 1859797 w 2541722"/>
              <a:gd name="connsiteY43" fmla="*/ 2820692 h 3301139"/>
              <a:gd name="connsiteX44" fmla="*/ 1844299 w 2541722"/>
              <a:gd name="connsiteY44" fmla="*/ 2727702 h 3301139"/>
              <a:gd name="connsiteX45" fmla="*/ 1828800 w 2541722"/>
              <a:gd name="connsiteY45" fmla="*/ 2603715 h 3301139"/>
              <a:gd name="connsiteX46" fmla="*/ 1813302 w 2541722"/>
              <a:gd name="connsiteY46" fmla="*/ 2495227 h 3301139"/>
              <a:gd name="connsiteX47" fmla="*/ 1797804 w 2541722"/>
              <a:gd name="connsiteY47" fmla="*/ 278970 h 3301139"/>
              <a:gd name="connsiteX48" fmla="*/ 1735810 w 2541722"/>
              <a:gd name="connsiteY48" fmla="*/ 216976 h 3301139"/>
              <a:gd name="connsiteX49" fmla="*/ 1704814 w 2541722"/>
              <a:gd name="connsiteY49" fmla="*/ 170481 h 3301139"/>
              <a:gd name="connsiteX50" fmla="*/ 1658319 w 2541722"/>
              <a:gd name="connsiteY50" fmla="*/ 154983 h 3301139"/>
              <a:gd name="connsiteX51" fmla="*/ 1549831 w 2541722"/>
              <a:gd name="connsiteY51" fmla="*/ 139485 h 3301139"/>
              <a:gd name="connsiteX52" fmla="*/ 1100380 w 2541722"/>
              <a:gd name="connsiteY52" fmla="*/ 154983 h 3301139"/>
              <a:gd name="connsiteX53" fmla="*/ 929899 w 2541722"/>
              <a:gd name="connsiteY53" fmla="*/ 201478 h 3301139"/>
              <a:gd name="connsiteX54" fmla="*/ 836909 w 2541722"/>
              <a:gd name="connsiteY54" fmla="*/ 232475 h 3301139"/>
              <a:gd name="connsiteX55" fmla="*/ 790414 w 2541722"/>
              <a:gd name="connsiteY55" fmla="*/ 263471 h 3301139"/>
              <a:gd name="connsiteX56" fmla="*/ 697424 w 2541722"/>
              <a:gd name="connsiteY56" fmla="*/ 309966 h 3301139"/>
              <a:gd name="connsiteX57" fmla="*/ 650929 w 2541722"/>
              <a:gd name="connsiteY57" fmla="*/ 402956 h 3301139"/>
              <a:gd name="connsiteX58" fmla="*/ 619932 w 2541722"/>
              <a:gd name="connsiteY58" fmla="*/ 557939 h 3301139"/>
              <a:gd name="connsiteX59" fmla="*/ 635431 w 2541722"/>
              <a:gd name="connsiteY59" fmla="*/ 1410346 h 3301139"/>
              <a:gd name="connsiteX60" fmla="*/ 666427 w 2541722"/>
              <a:gd name="connsiteY60" fmla="*/ 1642820 h 3301139"/>
              <a:gd name="connsiteX61" fmla="*/ 650929 w 2541722"/>
              <a:gd name="connsiteY61" fmla="*/ 2479729 h 3301139"/>
              <a:gd name="connsiteX62" fmla="*/ 619932 w 2541722"/>
              <a:gd name="connsiteY62" fmla="*/ 2789695 h 3301139"/>
              <a:gd name="connsiteX63" fmla="*/ 604434 w 2541722"/>
              <a:gd name="connsiteY63" fmla="*/ 3068665 h 3301139"/>
              <a:gd name="connsiteX64" fmla="*/ 542441 w 2541722"/>
              <a:gd name="connsiteY64" fmla="*/ 3161654 h 3301139"/>
              <a:gd name="connsiteX65" fmla="*/ 511444 w 2541722"/>
              <a:gd name="connsiteY65" fmla="*/ 3208149 h 3301139"/>
              <a:gd name="connsiteX66" fmla="*/ 526943 w 2541722"/>
              <a:gd name="connsiteY66" fmla="*/ 3161654 h 33011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2541722" h="3301139">
                <a:moveTo>
                  <a:pt x="681926" y="3208149"/>
                </a:moveTo>
                <a:cubicBezTo>
                  <a:pt x="650929" y="3213315"/>
                  <a:pt x="620360" y="3223648"/>
                  <a:pt x="588936" y="3223648"/>
                </a:cubicBezTo>
                <a:cubicBezTo>
                  <a:pt x="526728" y="3223648"/>
                  <a:pt x="464619" y="3216371"/>
                  <a:pt x="402956" y="3208149"/>
                </a:cubicBezTo>
                <a:cubicBezTo>
                  <a:pt x="386763" y="3205990"/>
                  <a:pt x="372409" y="3196195"/>
                  <a:pt x="356461" y="3192651"/>
                </a:cubicBezTo>
                <a:cubicBezTo>
                  <a:pt x="325785" y="3185834"/>
                  <a:pt x="294468" y="3182319"/>
                  <a:pt x="263471" y="3177153"/>
                </a:cubicBezTo>
                <a:cubicBezTo>
                  <a:pt x="237641" y="3166821"/>
                  <a:pt x="212627" y="3154150"/>
                  <a:pt x="185980" y="3146156"/>
                </a:cubicBezTo>
                <a:cubicBezTo>
                  <a:pt x="160749" y="3138587"/>
                  <a:pt x="134044" y="3137047"/>
                  <a:pt x="108488" y="3130658"/>
                </a:cubicBezTo>
                <a:cubicBezTo>
                  <a:pt x="92639" y="3126696"/>
                  <a:pt x="77492" y="3120325"/>
                  <a:pt x="61994" y="3115159"/>
                </a:cubicBezTo>
                <a:cubicBezTo>
                  <a:pt x="51662" y="3099661"/>
                  <a:pt x="38334" y="3085785"/>
                  <a:pt x="30997" y="3068665"/>
                </a:cubicBezTo>
                <a:cubicBezTo>
                  <a:pt x="5686" y="3009606"/>
                  <a:pt x="1865" y="2843074"/>
                  <a:pt x="0" y="2820692"/>
                </a:cubicBezTo>
                <a:cubicBezTo>
                  <a:pt x="5166" y="2056109"/>
                  <a:pt x="5373" y="1291476"/>
                  <a:pt x="15499" y="526942"/>
                </a:cubicBezTo>
                <a:cubicBezTo>
                  <a:pt x="15715" y="510607"/>
                  <a:pt x="26509" y="496156"/>
                  <a:pt x="30997" y="480448"/>
                </a:cubicBezTo>
                <a:cubicBezTo>
                  <a:pt x="36849" y="459967"/>
                  <a:pt x="40374" y="438856"/>
                  <a:pt x="46495" y="418454"/>
                </a:cubicBezTo>
                <a:cubicBezTo>
                  <a:pt x="55884" y="387159"/>
                  <a:pt x="69568" y="357163"/>
                  <a:pt x="77492" y="325465"/>
                </a:cubicBezTo>
                <a:cubicBezTo>
                  <a:pt x="82457" y="305603"/>
                  <a:pt x="97371" y="239210"/>
                  <a:pt x="108488" y="216976"/>
                </a:cubicBezTo>
                <a:cubicBezTo>
                  <a:pt x="116818" y="200316"/>
                  <a:pt x="125467" y="182747"/>
                  <a:pt x="139485" y="170481"/>
                </a:cubicBezTo>
                <a:cubicBezTo>
                  <a:pt x="167521" y="145950"/>
                  <a:pt x="201478" y="129152"/>
                  <a:pt x="232475" y="108488"/>
                </a:cubicBezTo>
                <a:cubicBezTo>
                  <a:pt x="247973" y="98156"/>
                  <a:pt x="261299" y="83382"/>
                  <a:pt x="278970" y="77492"/>
                </a:cubicBezTo>
                <a:lnTo>
                  <a:pt x="371960" y="46495"/>
                </a:lnTo>
                <a:lnTo>
                  <a:pt x="418455" y="30997"/>
                </a:lnTo>
                <a:cubicBezTo>
                  <a:pt x="433953" y="25831"/>
                  <a:pt x="448680" y="16977"/>
                  <a:pt x="464949" y="15498"/>
                </a:cubicBezTo>
                <a:lnTo>
                  <a:pt x="635431" y="0"/>
                </a:lnTo>
                <a:lnTo>
                  <a:pt x="1224366" y="15498"/>
                </a:lnTo>
                <a:cubicBezTo>
                  <a:pt x="1276240" y="17659"/>
                  <a:pt x="1327786" y="24931"/>
                  <a:pt x="1379349" y="30997"/>
                </a:cubicBezTo>
                <a:cubicBezTo>
                  <a:pt x="1415629" y="35265"/>
                  <a:pt x="1451333" y="45143"/>
                  <a:pt x="1487838" y="46495"/>
                </a:cubicBezTo>
                <a:cubicBezTo>
                  <a:pt x="1730533" y="55484"/>
                  <a:pt x="1973451" y="56827"/>
                  <a:pt x="2216258" y="61993"/>
                </a:cubicBezTo>
                <a:cubicBezTo>
                  <a:pt x="2236115" y="66958"/>
                  <a:pt x="2302516" y="81875"/>
                  <a:pt x="2324746" y="92990"/>
                </a:cubicBezTo>
                <a:cubicBezTo>
                  <a:pt x="2359575" y="110405"/>
                  <a:pt x="2393255" y="141104"/>
                  <a:pt x="2417736" y="170481"/>
                </a:cubicBezTo>
                <a:cubicBezTo>
                  <a:pt x="2429660" y="184790"/>
                  <a:pt x="2441167" y="199955"/>
                  <a:pt x="2448732" y="216976"/>
                </a:cubicBezTo>
                <a:cubicBezTo>
                  <a:pt x="2448739" y="216991"/>
                  <a:pt x="2487475" y="333206"/>
                  <a:pt x="2495227" y="356461"/>
                </a:cubicBezTo>
                <a:lnTo>
                  <a:pt x="2510726" y="402956"/>
                </a:lnTo>
                <a:cubicBezTo>
                  <a:pt x="2505560" y="712922"/>
                  <a:pt x="2495227" y="1022845"/>
                  <a:pt x="2495227" y="1332854"/>
                </a:cubicBezTo>
                <a:cubicBezTo>
                  <a:pt x="2495227" y="1518471"/>
                  <a:pt x="2475899" y="2127448"/>
                  <a:pt x="2526224" y="2479729"/>
                </a:cubicBezTo>
                <a:cubicBezTo>
                  <a:pt x="2529949" y="2505806"/>
                  <a:pt x="2536556" y="2531390"/>
                  <a:pt x="2541722" y="2557220"/>
                </a:cubicBezTo>
                <a:cubicBezTo>
                  <a:pt x="2536556" y="2738034"/>
                  <a:pt x="2548121" y="2920104"/>
                  <a:pt x="2526224" y="3099661"/>
                </a:cubicBezTo>
                <a:cubicBezTo>
                  <a:pt x="2516173" y="3182083"/>
                  <a:pt x="2464090" y="3185020"/>
                  <a:pt x="2417736" y="3223648"/>
                </a:cubicBezTo>
                <a:cubicBezTo>
                  <a:pt x="2400898" y="3237679"/>
                  <a:pt x="2389478" y="3257984"/>
                  <a:pt x="2371241" y="3270142"/>
                </a:cubicBezTo>
                <a:cubicBezTo>
                  <a:pt x="2357898" y="3279038"/>
                  <a:pt x="2271024" y="3299071"/>
                  <a:pt x="2262753" y="3301139"/>
                </a:cubicBezTo>
                <a:cubicBezTo>
                  <a:pt x="2244087" y="3299442"/>
                  <a:pt x="2098282" y="3299312"/>
                  <a:pt x="2045777" y="3270142"/>
                </a:cubicBezTo>
                <a:cubicBezTo>
                  <a:pt x="2013212" y="3252050"/>
                  <a:pt x="1952787" y="3208149"/>
                  <a:pt x="1952787" y="3208149"/>
                </a:cubicBezTo>
                <a:cubicBezTo>
                  <a:pt x="1942455" y="3192651"/>
                  <a:pt x="1930120" y="3178314"/>
                  <a:pt x="1921790" y="3161654"/>
                </a:cubicBezTo>
                <a:cubicBezTo>
                  <a:pt x="1914484" y="3147042"/>
                  <a:pt x="1910780" y="3130867"/>
                  <a:pt x="1906292" y="3115159"/>
                </a:cubicBezTo>
                <a:cubicBezTo>
                  <a:pt x="1891702" y="3064094"/>
                  <a:pt x="1885947" y="3028933"/>
                  <a:pt x="1875295" y="2975675"/>
                </a:cubicBezTo>
                <a:cubicBezTo>
                  <a:pt x="1870129" y="2924014"/>
                  <a:pt x="1866237" y="2872210"/>
                  <a:pt x="1859797" y="2820692"/>
                </a:cubicBezTo>
                <a:cubicBezTo>
                  <a:pt x="1855899" y="2789510"/>
                  <a:pt x="1848743" y="2758810"/>
                  <a:pt x="1844299" y="2727702"/>
                </a:cubicBezTo>
                <a:cubicBezTo>
                  <a:pt x="1838409" y="2686470"/>
                  <a:pt x="1834305" y="2645000"/>
                  <a:pt x="1828800" y="2603715"/>
                </a:cubicBezTo>
                <a:cubicBezTo>
                  <a:pt x="1823972" y="2567506"/>
                  <a:pt x="1818468" y="2531390"/>
                  <a:pt x="1813302" y="2495227"/>
                </a:cubicBezTo>
                <a:cubicBezTo>
                  <a:pt x="1808136" y="1756475"/>
                  <a:pt x="1807923" y="1017671"/>
                  <a:pt x="1797804" y="278970"/>
                </a:cubicBezTo>
                <a:cubicBezTo>
                  <a:pt x="1797046" y="223613"/>
                  <a:pt x="1777896" y="231005"/>
                  <a:pt x="1735810" y="216976"/>
                </a:cubicBezTo>
                <a:cubicBezTo>
                  <a:pt x="1725478" y="201478"/>
                  <a:pt x="1719359" y="182117"/>
                  <a:pt x="1704814" y="170481"/>
                </a:cubicBezTo>
                <a:cubicBezTo>
                  <a:pt x="1692057" y="160276"/>
                  <a:pt x="1674338" y="158187"/>
                  <a:pt x="1658319" y="154983"/>
                </a:cubicBezTo>
                <a:cubicBezTo>
                  <a:pt x="1622499" y="147819"/>
                  <a:pt x="1585994" y="144651"/>
                  <a:pt x="1549831" y="139485"/>
                </a:cubicBezTo>
                <a:cubicBezTo>
                  <a:pt x="1400014" y="144651"/>
                  <a:pt x="1250027" y="146180"/>
                  <a:pt x="1100380" y="154983"/>
                </a:cubicBezTo>
                <a:cubicBezTo>
                  <a:pt x="1047175" y="158113"/>
                  <a:pt x="978015" y="185439"/>
                  <a:pt x="929899" y="201478"/>
                </a:cubicBezTo>
                <a:cubicBezTo>
                  <a:pt x="929894" y="201480"/>
                  <a:pt x="836913" y="232472"/>
                  <a:pt x="836909" y="232475"/>
                </a:cubicBezTo>
                <a:cubicBezTo>
                  <a:pt x="821411" y="242807"/>
                  <a:pt x="807074" y="255141"/>
                  <a:pt x="790414" y="263471"/>
                </a:cubicBezTo>
                <a:cubicBezTo>
                  <a:pt x="662083" y="327637"/>
                  <a:pt x="830671" y="221136"/>
                  <a:pt x="697424" y="309966"/>
                </a:cubicBezTo>
                <a:cubicBezTo>
                  <a:pt x="668840" y="352841"/>
                  <a:pt x="662253" y="353887"/>
                  <a:pt x="650929" y="402956"/>
                </a:cubicBezTo>
                <a:cubicBezTo>
                  <a:pt x="639082" y="454291"/>
                  <a:pt x="619932" y="557939"/>
                  <a:pt x="619932" y="557939"/>
                </a:cubicBezTo>
                <a:cubicBezTo>
                  <a:pt x="625098" y="842075"/>
                  <a:pt x="626555" y="1126302"/>
                  <a:pt x="635431" y="1410346"/>
                </a:cubicBezTo>
                <a:cubicBezTo>
                  <a:pt x="637620" y="1480385"/>
                  <a:pt x="654509" y="1571313"/>
                  <a:pt x="666427" y="1642820"/>
                </a:cubicBezTo>
                <a:cubicBezTo>
                  <a:pt x="661261" y="1921790"/>
                  <a:pt x="662231" y="2200941"/>
                  <a:pt x="650929" y="2479729"/>
                </a:cubicBezTo>
                <a:cubicBezTo>
                  <a:pt x="646723" y="2583481"/>
                  <a:pt x="625692" y="2686018"/>
                  <a:pt x="619932" y="2789695"/>
                </a:cubicBezTo>
                <a:cubicBezTo>
                  <a:pt x="614766" y="2882685"/>
                  <a:pt x="613264" y="2975951"/>
                  <a:pt x="604434" y="3068665"/>
                </a:cubicBezTo>
                <a:cubicBezTo>
                  <a:pt x="599163" y="3124016"/>
                  <a:pt x="577468" y="3119622"/>
                  <a:pt x="542441" y="3161654"/>
                </a:cubicBezTo>
                <a:cubicBezTo>
                  <a:pt x="530516" y="3175963"/>
                  <a:pt x="530071" y="3208149"/>
                  <a:pt x="511444" y="3208149"/>
                </a:cubicBezTo>
                <a:cubicBezTo>
                  <a:pt x="495107" y="3208149"/>
                  <a:pt x="526943" y="3161654"/>
                  <a:pt x="526943" y="3161654"/>
                </a:cubicBezTo>
              </a:path>
            </a:pathLst>
          </a:custGeom>
          <a:solidFill>
            <a:srgbClr val="FF0000">
              <a:alpha val="29804"/>
            </a:srgb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21">
            <a:extLst>
              <a:ext uri="{FF2B5EF4-FFF2-40B4-BE49-F238E27FC236}">
                <a16:creationId xmlns:a16="http://schemas.microsoft.com/office/drawing/2014/main" id="{18625378-422B-7746-854B-19F9E0844A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36580" y="6196995"/>
            <a:ext cx="60785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1800" dirty="0">
                <a:solidFill>
                  <a:srgbClr val="FF0000"/>
                </a:solidFill>
              </a:rPr>
              <a:t>III-V</a:t>
            </a:r>
          </a:p>
        </p:txBody>
      </p:sp>
      <p:sp>
        <p:nvSpPr>
          <p:cNvPr id="47" name="Rectangle 21">
            <a:extLst>
              <a:ext uri="{FF2B5EF4-FFF2-40B4-BE49-F238E27FC236}">
                <a16:creationId xmlns:a16="http://schemas.microsoft.com/office/drawing/2014/main" id="{D3195163-7635-9E4D-BE13-FBB32D9A40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01536" y="6196995"/>
            <a:ext cx="60785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1800" dirty="0">
                <a:solidFill>
                  <a:srgbClr val="0070C0"/>
                </a:solidFill>
              </a:rPr>
              <a:t>II-VI</a:t>
            </a:r>
          </a:p>
        </p:txBody>
      </p:sp>
    </p:spTree>
    <p:extLst>
      <p:ext uri="{BB962C8B-B14F-4D97-AF65-F5344CB8AC3E}">
        <p14:creationId xmlns:p14="http://schemas.microsoft.com/office/powerpoint/2010/main" val="42426064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30" grpId="0"/>
      <p:bldP spid="15" grpId="0" animBg="1"/>
      <p:bldP spid="14" grpId="0" animBg="1"/>
      <p:bldP spid="46" grpId="0"/>
      <p:bldP spid="4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Group 58">
            <a:extLst>
              <a:ext uri="{FF2B5EF4-FFF2-40B4-BE49-F238E27FC236}">
                <a16:creationId xmlns:a16="http://schemas.microsoft.com/office/drawing/2014/main" id="{705D4D3C-D2CF-C44E-848B-4F34544602B2}"/>
              </a:ext>
            </a:extLst>
          </p:cNvPr>
          <p:cNvGrpSpPr>
            <a:grpSpLocks/>
          </p:cNvGrpSpPr>
          <p:nvPr/>
        </p:nvGrpSpPr>
        <p:grpSpPr bwMode="auto">
          <a:xfrm>
            <a:off x="-1898341" y="1756438"/>
            <a:ext cx="1016624" cy="1022005"/>
            <a:chOff x="5272985" y="863600"/>
            <a:chExt cx="2766169" cy="2781300"/>
          </a:xfrm>
        </p:grpSpPr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FB1539E7-7E63-084D-B368-09F75A92E188}"/>
                </a:ext>
              </a:extLst>
            </p:cNvPr>
            <p:cNvSpPr/>
            <p:nvPr/>
          </p:nvSpPr>
          <p:spPr>
            <a:xfrm>
              <a:off x="5601097" y="1473355"/>
              <a:ext cx="1981358" cy="1930892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sz="1000"/>
            </a:p>
          </p:txBody>
        </p: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D39FAC7C-D9CD-AF4A-B239-207B881D886F}"/>
                </a:ext>
              </a:extLst>
            </p:cNvPr>
            <p:cNvCxnSpPr/>
            <p:nvPr/>
          </p:nvCxnSpPr>
          <p:spPr>
            <a:xfrm rot="10800000" flipH="1">
              <a:off x="5600700" y="2451100"/>
              <a:ext cx="1993900" cy="1588"/>
            </a:xfrm>
            <a:prstGeom prst="line">
              <a:avLst/>
            </a:prstGeom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532C6B7C-856D-004D-AC03-8E564D760054}"/>
                </a:ext>
              </a:extLst>
            </p:cNvPr>
            <p:cNvCxnSpPr/>
            <p:nvPr/>
          </p:nvCxnSpPr>
          <p:spPr>
            <a:xfrm rot="16200000" flipH="1">
              <a:off x="5607050" y="2451100"/>
              <a:ext cx="1981200" cy="1588"/>
            </a:xfrm>
            <a:prstGeom prst="line">
              <a:avLst/>
            </a:prstGeom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1A5E12D6-5739-D641-92EE-F9D2D1D8E5E3}"/>
                </a:ext>
              </a:extLst>
            </p:cNvPr>
            <p:cNvSpPr/>
            <p:nvPr/>
          </p:nvSpPr>
          <p:spPr>
            <a:xfrm rot="-2700000">
              <a:off x="5511800" y="12954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sz="1000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CBA4EE3F-BFAB-2D47-9FF5-33EEC2993AB6}"/>
                </a:ext>
              </a:extLst>
            </p:cNvPr>
            <p:cNvSpPr/>
            <p:nvPr/>
          </p:nvSpPr>
          <p:spPr>
            <a:xfrm rot="-2700000">
              <a:off x="6489700" y="21971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sz="1000"/>
            </a:p>
          </p:txBody>
        </p:sp>
        <p:grpSp>
          <p:nvGrpSpPr>
            <p:cNvPr id="65" name="Oval 38">
              <a:extLst>
                <a:ext uri="{FF2B5EF4-FFF2-40B4-BE49-F238E27FC236}">
                  <a16:creationId xmlns:a16="http://schemas.microsoft.com/office/drawing/2014/main" id="{117982F7-898B-5C4A-8889-3F7042A1EC8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388608" y="1286256"/>
              <a:ext cx="402336" cy="402336"/>
              <a:chOff x="6388608" y="1286256"/>
              <a:chExt cx="402336" cy="402336"/>
            </a:xfrm>
          </p:grpSpPr>
          <p:pic>
            <p:nvPicPr>
              <p:cNvPr id="79" name="Oval 38">
                <a:extLst>
                  <a:ext uri="{FF2B5EF4-FFF2-40B4-BE49-F238E27FC236}">
                    <a16:creationId xmlns:a16="http://schemas.microsoft.com/office/drawing/2014/main" id="{49E761D8-5513-2047-9FEF-C87A7A41E50B}"/>
                  </a:ext>
                </a:extLst>
              </p:cNvPr>
              <p:cNvPicPr>
                <a:picLocks noChangeArrowheads="1"/>
              </p:cNvPicPr>
              <p:nvPr/>
            </p:nvPicPr>
            <p:blipFill>
              <a:blip r:embed="rId3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388608" y="1286256"/>
                <a:ext cx="402336" cy="4023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80" name="Text Box 80">
                <a:extLst>
                  <a:ext uri="{FF2B5EF4-FFF2-40B4-BE49-F238E27FC236}">
                    <a16:creationId xmlns:a16="http://schemas.microsoft.com/office/drawing/2014/main" id="{A19610E3-B694-0141-AC11-2D51D42920F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2700000">
                <a:off x="6528438" y="1315275"/>
                <a:ext cx="125724" cy="341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vert="eaVert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endParaRPr lang="en-US" altLang="en-US" sz="10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1FBE1AD9-8E9C-7F42-B9F8-CB7CF9BBCB96}"/>
                </a:ext>
              </a:extLst>
            </p:cNvPr>
            <p:cNvSpPr/>
            <p:nvPr/>
          </p:nvSpPr>
          <p:spPr>
            <a:xfrm rot="-2700000">
              <a:off x="7493000" y="12319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sz="1000"/>
            </a:p>
          </p:txBody>
        </p:sp>
        <p:grpSp>
          <p:nvGrpSpPr>
            <p:cNvPr id="67" name="Oval 40">
              <a:extLst>
                <a:ext uri="{FF2B5EF4-FFF2-40B4-BE49-F238E27FC236}">
                  <a16:creationId xmlns:a16="http://schemas.microsoft.com/office/drawing/2014/main" id="{84F715A8-142F-AE43-B7C0-F6115C39117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382256" y="2225040"/>
              <a:ext cx="402336" cy="402336"/>
              <a:chOff x="7382256" y="2225040"/>
              <a:chExt cx="402336" cy="402336"/>
            </a:xfrm>
          </p:grpSpPr>
          <p:pic>
            <p:nvPicPr>
              <p:cNvPr id="77" name="Oval 40">
                <a:extLst>
                  <a:ext uri="{FF2B5EF4-FFF2-40B4-BE49-F238E27FC236}">
                    <a16:creationId xmlns:a16="http://schemas.microsoft.com/office/drawing/2014/main" id="{A1CBB281-1593-3F42-B632-2643E2DC2A00}"/>
                  </a:ext>
                </a:extLst>
              </p:cNvPr>
              <p:cNvPicPr>
                <a:picLocks noChangeArrowheads="1"/>
              </p:cNvPicPr>
              <p:nvPr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382256" y="2225040"/>
                <a:ext cx="402336" cy="4023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8" name="Text Box 86">
                <a:extLst>
                  <a:ext uri="{FF2B5EF4-FFF2-40B4-BE49-F238E27FC236}">
                    <a16:creationId xmlns:a16="http://schemas.microsoft.com/office/drawing/2014/main" id="{294E2672-4A54-9E4D-8C3E-A6291126874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2700000">
                <a:off x="7519038" y="2255075"/>
                <a:ext cx="125724" cy="341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vert="eaVert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endParaRPr lang="en-US" altLang="en-US" sz="10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9F30051B-8D59-164A-9757-F0DAB83BC57A}"/>
                </a:ext>
              </a:extLst>
            </p:cNvPr>
            <p:cNvSpPr/>
            <p:nvPr/>
          </p:nvSpPr>
          <p:spPr>
            <a:xfrm rot="-2700000">
              <a:off x="7505700" y="31623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sz="1000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F9754CC3-14CA-0449-BC13-E07ECADD9B37}"/>
                </a:ext>
              </a:extLst>
            </p:cNvPr>
            <p:cNvSpPr/>
            <p:nvPr/>
          </p:nvSpPr>
          <p:spPr>
            <a:xfrm rot="-2700000">
              <a:off x="5511800" y="30988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sz="1000"/>
            </a:p>
          </p:txBody>
        </p:sp>
        <p:grpSp>
          <p:nvGrpSpPr>
            <p:cNvPr id="70" name="Oval 43">
              <a:extLst>
                <a:ext uri="{FF2B5EF4-FFF2-40B4-BE49-F238E27FC236}">
                  <a16:creationId xmlns:a16="http://schemas.microsoft.com/office/drawing/2014/main" id="{A3A72312-D489-AE4F-879C-FC55BAA29AB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413248" y="2249424"/>
              <a:ext cx="402336" cy="402336"/>
              <a:chOff x="5413248" y="2249424"/>
              <a:chExt cx="402336" cy="402336"/>
            </a:xfrm>
          </p:grpSpPr>
          <p:pic>
            <p:nvPicPr>
              <p:cNvPr id="75" name="Oval 43">
                <a:extLst>
                  <a:ext uri="{FF2B5EF4-FFF2-40B4-BE49-F238E27FC236}">
                    <a16:creationId xmlns:a16="http://schemas.microsoft.com/office/drawing/2014/main" id="{EFA74812-AAA7-BB4A-BF98-DC0580D93006}"/>
                  </a:ext>
                </a:extLst>
              </p:cNvPr>
              <p:cNvPicPr>
                <a:picLocks noChangeArrowheads="1"/>
              </p:cNvPicPr>
              <p:nvPr/>
            </p:nvPicPr>
            <p:blipFill>
              <a:blip r:embed="rId5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413248" y="2249424"/>
                <a:ext cx="402336" cy="4023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6" name="Text Box 95">
                <a:extLst>
                  <a:ext uri="{FF2B5EF4-FFF2-40B4-BE49-F238E27FC236}">
                    <a16:creationId xmlns:a16="http://schemas.microsoft.com/office/drawing/2014/main" id="{30B048C0-988D-184B-99D6-9A239568296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2700000">
                <a:off x="5550538" y="2280475"/>
                <a:ext cx="125724" cy="341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vert="eaVert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endParaRPr lang="en-US" altLang="en-US" sz="10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71" name="Oval 44">
              <a:extLst>
                <a:ext uri="{FF2B5EF4-FFF2-40B4-BE49-F238E27FC236}">
                  <a16:creationId xmlns:a16="http://schemas.microsoft.com/office/drawing/2014/main" id="{DA76963B-0606-414B-89E2-589764ED140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376416" y="3176016"/>
              <a:ext cx="402336" cy="402336"/>
              <a:chOff x="6376416" y="3176016"/>
              <a:chExt cx="402336" cy="402336"/>
            </a:xfrm>
          </p:grpSpPr>
          <p:pic>
            <p:nvPicPr>
              <p:cNvPr id="73" name="Oval 44">
                <a:extLst>
                  <a:ext uri="{FF2B5EF4-FFF2-40B4-BE49-F238E27FC236}">
                    <a16:creationId xmlns:a16="http://schemas.microsoft.com/office/drawing/2014/main" id="{2AE5F420-CEE1-2F49-9B8B-395780E9A7B8}"/>
                  </a:ext>
                </a:extLst>
              </p:cNvPr>
              <p:cNvPicPr>
                <a:picLocks noChangeArrowheads="1"/>
              </p:cNvPicPr>
              <p:nvPr/>
            </p:nvPicPr>
            <p:blipFill>
              <a:blip r:embed="rId6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376416" y="3176016"/>
                <a:ext cx="402336" cy="4023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4" name="Text Box 98">
                <a:extLst>
                  <a:ext uri="{FF2B5EF4-FFF2-40B4-BE49-F238E27FC236}">
                    <a16:creationId xmlns:a16="http://schemas.microsoft.com/office/drawing/2014/main" id="{1A192D88-4CC1-BC4C-8297-E3A1C06405E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2700000">
                <a:off x="6515738" y="3207575"/>
                <a:ext cx="125724" cy="341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vert="eaVert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endParaRPr lang="en-US" altLang="en-US" sz="10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D255D447-6788-7549-A519-A3FE2B559CEE}"/>
                </a:ext>
              </a:extLst>
            </p:cNvPr>
            <p:cNvSpPr txBox="1"/>
            <p:nvPr/>
          </p:nvSpPr>
          <p:spPr>
            <a:xfrm>
              <a:off x="5272985" y="863600"/>
              <a:ext cx="2766169" cy="67007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sz="1000" dirty="0">
                  <a:solidFill>
                    <a:srgbClr val="FF0000"/>
                  </a:solidFill>
                  <a:latin typeface="+mn-lt"/>
                </a:rPr>
                <a:t>plastic crystals</a:t>
              </a:r>
            </a:p>
          </p:txBody>
        </p:sp>
      </p:grpSp>
      <p:sp>
        <p:nvSpPr>
          <p:cNvPr id="81" name="Rectangle 134">
            <a:extLst>
              <a:ext uri="{FF2B5EF4-FFF2-40B4-BE49-F238E27FC236}">
                <a16:creationId xmlns:a16="http://schemas.microsoft.com/office/drawing/2014/main" id="{F37B41C3-BF1C-C941-A734-F20F286A16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068493" y="2180887"/>
            <a:ext cx="124745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000" dirty="0">
                <a:solidFill>
                  <a:srgbClr val="FF0000"/>
                </a:solidFill>
              </a:rPr>
              <a:t>specific position</a:t>
            </a:r>
          </a:p>
          <a:p>
            <a:pPr eaLnBrk="1" hangingPunct="1"/>
            <a:r>
              <a:rPr lang="en-US" altLang="en-US" sz="1000" dirty="0">
                <a:solidFill>
                  <a:srgbClr val="FF0000"/>
                </a:solidFill>
              </a:rPr>
              <a:t>random orientation</a:t>
            </a:r>
          </a:p>
        </p:txBody>
      </p:sp>
      <p:sp>
        <p:nvSpPr>
          <p:cNvPr id="23554" name="Title 1">
            <a:extLst>
              <a:ext uri="{FF2B5EF4-FFF2-40B4-BE49-F238E27FC236}">
                <a16:creationId xmlns:a16="http://schemas.microsoft.com/office/drawing/2014/main" id="{53813659-B19A-F446-A6C8-8AA65CB5DE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0" dirty="0">
                <a:ea typeface="ＭＳ Ｐゴシック" panose="020B0600070205080204" pitchFamily="34" charset="-128"/>
              </a:rPr>
              <a:t>Section 2</a:t>
            </a:r>
            <a:br>
              <a:rPr lang="en-US" altLang="en-US" b="0" dirty="0">
                <a:ea typeface="ＭＳ Ｐゴシック" panose="020B0600070205080204" pitchFamily="34" charset="-128"/>
              </a:rPr>
            </a:br>
            <a:r>
              <a:rPr lang="en-US" altLang="en-US" b="0" dirty="0">
                <a:ea typeface="ＭＳ Ｐゴシック" panose="020B0600070205080204" pitchFamily="34" charset="-128"/>
              </a:rPr>
              <a:t>Materials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0978FEEB-20D9-C149-A16C-9663C3D144B2}"/>
              </a:ext>
            </a:extLst>
          </p:cNvPr>
          <p:cNvGrpSpPr/>
          <p:nvPr/>
        </p:nvGrpSpPr>
        <p:grpSpPr>
          <a:xfrm>
            <a:off x="8590549" y="786615"/>
            <a:ext cx="2561340" cy="1736370"/>
            <a:chOff x="4048148" y="3771676"/>
            <a:chExt cx="1560787" cy="1058081"/>
          </a:xfrm>
        </p:grpSpPr>
        <p:pic>
          <p:nvPicPr>
            <p:cNvPr id="43" name="Picture 42" descr="A screenshot of a cell phone&#10;&#10;Description automatically generated">
              <a:extLst>
                <a:ext uri="{FF2B5EF4-FFF2-40B4-BE49-F238E27FC236}">
                  <a16:creationId xmlns:a16="http://schemas.microsoft.com/office/drawing/2014/main" id="{BCBC7DF6-C4DD-304E-B02F-A33B415966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934" t="47179" r="12210" b="34495"/>
            <a:stretch/>
          </p:blipFill>
          <p:spPr>
            <a:xfrm>
              <a:off x="4048148" y="3981878"/>
              <a:ext cx="1560787" cy="847879"/>
            </a:xfrm>
            <a:prstGeom prst="rect">
              <a:avLst/>
            </a:prstGeom>
          </p:spPr>
        </p:pic>
        <p:pic>
          <p:nvPicPr>
            <p:cNvPr id="44" name="Picture 43" descr="A screenshot of a cell phone&#10;&#10;Description automatically generated">
              <a:extLst>
                <a:ext uri="{FF2B5EF4-FFF2-40B4-BE49-F238E27FC236}">
                  <a16:creationId xmlns:a16="http://schemas.microsoft.com/office/drawing/2014/main" id="{F3B03FFA-2D79-FA4E-B19F-F4D9395B034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59" t="47283" r="80989" b="45091"/>
            <a:stretch/>
          </p:blipFill>
          <p:spPr>
            <a:xfrm>
              <a:off x="4065251" y="3992604"/>
              <a:ext cx="265783" cy="352840"/>
            </a:xfrm>
            <a:prstGeom prst="rect">
              <a:avLst/>
            </a:prstGeom>
          </p:spPr>
        </p:pic>
        <p:pic>
          <p:nvPicPr>
            <p:cNvPr id="45" name="Picture 44" descr="A screenshot of a cell phone&#10;&#10;Description automatically generated">
              <a:extLst>
                <a:ext uri="{FF2B5EF4-FFF2-40B4-BE49-F238E27FC236}">
                  <a16:creationId xmlns:a16="http://schemas.microsoft.com/office/drawing/2014/main" id="{C4A62BB0-273E-F747-B66C-767122E4ADA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934" t="10791" r="12439" b="84549"/>
            <a:stretch/>
          </p:blipFill>
          <p:spPr>
            <a:xfrm>
              <a:off x="4065251" y="3771676"/>
              <a:ext cx="1543684" cy="215565"/>
            </a:xfrm>
            <a:prstGeom prst="rect">
              <a:avLst/>
            </a:prstGeom>
          </p:spPr>
        </p:pic>
      </p:grpSp>
      <p:sp>
        <p:nvSpPr>
          <p:cNvPr id="46" name="Rounded Rectangle 45">
            <a:extLst>
              <a:ext uri="{FF2B5EF4-FFF2-40B4-BE49-F238E27FC236}">
                <a16:creationId xmlns:a16="http://schemas.microsoft.com/office/drawing/2014/main" id="{FAE2749E-9AD1-A140-91C0-2A6D0E4D9102}"/>
              </a:ext>
            </a:extLst>
          </p:cNvPr>
          <p:cNvSpPr/>
          <p:nvPr/>
        </p:nvSpPr>
        <p:spPr>
          <a:xfrm>
            <a:off x="9574587" y="1440065"/>
            <a:ext cx="400092" cy="532743"/>
          </a:xfrm>
          <a:custGeom>
            <a:avLst/>
            <a:gdLst>
              <a:gd name="connsiteX0" fmla="*/ 0 w 400092"/>
              <a:gd name="connsiteY0" fmla="*/ 66683 h 532743"/>
              <a:gd name="connsiteX1" fmla="*/ 66683 w 400092"/>
              <a:gd name="connsiteY1" fmla="*/ 0 h 532743"/>
              <a:gd name="connsiteX2" fmla="*/ 333409 w 400092"/>
              <a:gd name="connsiteY2" fmla="*/ 0 h 532743"/>
              <a:gd name="connsiteX3" fmla="*/ 400092 w 400092"/>
              <a:gd name="connsiteY3" fmla="*/ 66683 h 532743"/>
              <a:gd name="connsiteX4" fmla="*/ 400092 w 400092"/>
              <a:gd name="connsiteY4" fmla="*/ 466060 h 532743"/>
              <a:gd name="connsiteX5" fmla="*/ 333409 w 400092"/>
              <a:gd name="connsiteY5" fmla="*/ 532743 h 532743"/>
              <a:gd name="connsiteX6" fmla="*/ 66683 w 400092"/>
              <a:gd name="connsiteY6" fmla="*/ 532743 h 532743"/>
              <a:gd name="connsiteX7" fmla="*/ 0 w 400092"/>
              <a:gd name="connsiteY7" fmla="*/ 466060 h 532743"/>
              <a:gd name="connsiteX8" fmla="*/ 0 w 400092"/>
              <a:gd name="connsiteY8" fmla="*/ 66683 h 532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0092" h="532743" extrusionOk="0">
                <a:moveTo>
                  <a:pt x="0" y="66683"/>
                </a:moveTo>
                <a:cubicBezTo>
                  <a:pt x="-3070" y="27961"/>
                  <a:pt x="22583" y="2729"/>
                  <a:pt x="66683" y="0"/>
                </a:cubicBezTo>
                <a:cubicBezTo>
                  <a:pt x="176234" y="-8493"/>
                  <a:pt x="222335" y="1903"/>
                  <a:pt x="333409" y="0"/>
                </a:cubicBezTo>
                <a:cubicBezTo>
                  <a:pt x="368982" y="-955"/>
                  <a:pt x="398256" y="33623"/>
                  <a:pt x="400092" y="66683"/>
                </a:cubicBezTo>
                <a:cubicBezTo>
                  <a:pt x="405287" y="157044"/>
                  <a:pt x="357041" y="315287"/>
                  <a:pt x="400092" y="466060"/>
                </a:cubicBezTo>
                <a:cubicBezTo>
                  <a:pt x="401963" y="499038"/>
                  <a:pt x="363125" y="531654"/>
                  <a:pt x="333409" y="532743"/>
                </a:cubicBezTo>
                <a:cubicBezTo>
                  <a:pt x="271368" y="547686"/>
                  <a:pt x="130557" y="526240"/>
                  <a:pt x="66683" y="532743"/>
                </a:cubicBezTo>
                <a:cubicBezTo>
                  <a:pt x="24709" y="541256"/>
                  <a:pt x="-5113" y="496957"/>
                  <a:pt x="0" y="466060"/>
                </a:cubicBezTo>
                <a:cubicBezTo>
                  <a:pt x="-41659" y="377213"/>
                  <a:pt x="21819" y="245620"/>
                  <a:pt x="0" y="66683"/>
                </a:cubicBezTo>
                <a:close/>
              </a:path>
            </a:pathLst>
          </a:custGeom>
          <a:noFill/>
          <a:ln w="38100">
            <a:solidFill>
              <a:schemeClr val="tx1"/>
            </a:solidFill>
            <a:extLst>
              <a:ext uri="{C807C97D-BFC1-408E-A445-0C87EB9F89A2}">
                <ask:lineSketchStyleProps xmlns="" xmlns:ask="http://schemas.microsoft.com/office/drawing/2018/sketchyshapes" sd="121903347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" name="Group 88">
            <a:extLst>
              <a:ext uri="{FF2B5EF4-FFF2-40B4-BE49-F238E27FC236}">
                <a16:creationId xmlns:a16="http://schemas.microsoft.com/office/drawing/2014/main" id="{AD780F51-80C6-4D4C-9540-E795F9F437BB}"/>
              </a:ext>
            </a:extLst>
          </p:cNvPr>
          <p:cNvGrpSpPr>
            <a:grpSpLocks/>
          </p:cNvGrpSpPr>
          <p:nvPr/>
        </p:nvGrpSpPr>
        <p:grpSpPr bwMode="auto">
          <a:xfrm>
            <a:off x="-2523172" y="778738"/>
            <a:ext cx="2212975" cy="2813050"/>
            <a:chOff x="1261872" y="825500"/>
            <a:chExt cx="2212848" cy="2813812"/>
          </a:xfrm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0F7A9021-E41C-1444-86E8-6DBE7102874C}"/>
                </a:ext>
              </a:extLst>
            </p:cNvPr>
            <p:cNvSpPr/>
            <p:nvPr/>
          </p:nvSpPr>
          <p:spPr>
            <a:xfrm>
              <a:off x="1371403" y="1447969"/>
              <a:ext cx="1981086" cy="1930923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882D3C28-5451-B04F-96C1-19CD241C18F5}"/>
                </a:ext>
              </a:extLst>
            </p:cNvPr>
            <p:cNvCxnSpPr/>
            <p:nvPr/>
          </p:nvCxnSpPr>
          <p:spPr>
            <a:xfrm rot="10800000" flipH="1">
              <a:off x="1371600" y="2425700"/>
              <a:ext cx="1993900" cy="1588"/>
            </a:xfrm>
            <a:prstGeom prst="line">
              <a:avLst/>
            </a:prstGeom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7262B00E-F1F1-AF40-9EF1-BA394DA35100}"/>
                </a:ext>
              </a:extLst>
            </p:cNvPr>
            <p:cNvCxnSpPr/>
            <p:nvPr/>
          </p:nvCxnSpPr>
          <p:spPr>
            <a:xfrm rot="16200000" flipH="1">
              <a:off x="1377950" y="2425700"/>
              <a:ext cx="1981200" cy="1588"/>
            </a:xfrm>
            <a:prstGeom prst="line">
              <a:avLst/>
            </a:prstGeom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EE8FB8DE-0406-A543-A4A3-16A8FF36EF4A}"/>
                </a:ext>
              </a:extLst>
            </p:cNvPr>
            <p:cNvSpPr/>
            <p:nvPr/>
          </p:nvSpPr>
          <p:spPr>
            <a:xfrm>
              <a:off x="1282700" y="12700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C301FBB2-BA3D-194D-A6CA-17DEA73CE6A1}"/>
                </a:ext>
              </a:extLst>
            </p:cNvPr>
            <p:cNvSpPr/>
            <p:nvPr/>
          </p:nvSpPr>
          <p:spPr>
            <a:xfrm>
              <a:off x="2260600" y="21209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5CA9B081-5B78-A14B-BBCD-F6A9CDA07F2A}"/>
                </a:ext>
              </a:extLst>
            </p:cNvPr>
            <p:cNvSpPr/>
            <p:nvPr/>
          </p:nvSpPr>
          <p:spPr>
            <a:xfrm>
              <a:off x="2247900" y="12192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379C1732-677F-AA49-9B60-285A3F5E39E3}"/>
                </a:ext>
              </a:extLst>
            </p:cNvPr>
            <p:cNvSpPr/>
            <p:nvPr/>
          </p:nvSpPr>
          <p:spPr>
            <a:xfrm>
              <a:off x="3251200" y="12065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CFBDBD53-7D99-2341-9180-31395D1B5DA2}"/>
                </a:ext>
              </a:extLst>
            </p:cNvPr>
            <p:cNvSpPr/>
            <p:nvPr/>
          </p:nvSpPr>
          <p:spPr>
            <a:xfrm>
              <a:off x="3263900" y="21590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C7C0684D-9CC6-EE4E-BCA6-0B6B99405DD3}"/>
                </a:ext>
              </a:extLst>
            </p:cNvPr>
            <p:cNvSpPr/>
            <p:nvPr/>
          </p:nvSpPr>
          <p:spPr>
            <a:xfrm>
              <a:off x="3276600" y="31369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A76DE44C-EC9A-D549-8D96-BB10AA91C2BB}"/>
                </a:ext>
              </a:extLst>
            </p:cNvPr>
            <p:cNvSpPr/>
            <p:nvPr/>
          </p:nvSpPr>
          <p:spPr>
            <a:xfrm>
              <a:off x="1282700" y="30734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D66EA36D-6BF4-DC4B-947E-1B9141E5C1AD}"/>
                </a:ext>
              </a:extLst>
            </p:cNvPr>
            <p:cNvSpPr/>
            <p:nvPr/>
          </p:nvSpPr>
          <p:spPr>
            <a:xfrm>
              <a:off x="1295400" y="21844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9FE41BC7-6050-9A48-9A8D-6F261717F88E}"/>
                </a:ext>
              </a:extLst>
            </p:cNvPr>
            <p:cNvSpPr/>
            <p:nvPr/>
          </p:nvSpPr>
          <p:spPr>
            <a:xfrm>
              <a:off x="2260600" y="31115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7259D227-E08F-5F4E-BC80-8C10B681A357}"/>
                </a:ext>
              </a:extLst>
            </p:cNvPr>
            <p:cNvSpPr txBox="1"/>
            <p:nvPr/>
          </p:nvSpPr>
          <p:spPr>
            <a:xfrm>
              <a:off x="1455536" y="825500"/>
              <a:ext cx="1930289" cy="45732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dirty="0">
                  <a:solidFill>
                    <a:srgbClr val="FF0000"/>
                  </a:solidFill>
                  <a:latin typeface="+mn-lt"/>
                </a:rPr>
                <a:t>solid crystals</a:t>
              </a:r>
            </a:p>
          </p:txBody>
        </p:sp>
      </p:grpSp>
      <p:sp>
        <p:nvSpPr>
          <p:cNvPr id="58" name="Rectangle 133">
            <a:extLst>
              <a:ext uri="{FF2B5EF4-FFF2-40B4-BE49-F238E27FC236}">
                <a16:creationId xmlns:a16="http://schemas.microsoft.com/office/drawing/2014/main" id="{982054EE-78F7-2C4B-AEF6-F0411B5A2C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454657" y="3620162"/>
            <a:ext cx="20764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1800" dirty="0">
                <a:solidFill>
                  <a:srgbClr val="FF0000"/>
                </a:solidFill>
              </a:rPr>
              <a:t>specific position</a:t>
            </a:r>
          </a:p>
          <a:p>
            <a:pPr algn="ctr" eaLnBrk="1" hangingPunct="1"/>
            <a:r>
              <a:rPr lang="en-US" altLang="en-US" sz="1800" dirty="0">
                <a:solidFill>
                  <a:srgbClr val="FF0000"/>
                </a:solidFill>
              </a:rPr>
              <a:t>specific orientation</a:t>
            </a:r>
          </a:p>
        </p:txBody>
      </p:sp>
      <p:sp>
        <p:nvSpPr>
          <p:cNvPr id="83" name="Rectangle 3">
            <a:extLst>
              <a:ext uri="{FF2B5EF4-FFF2-40B4-BE49-F238E27FC236}">
                <a16:creationId xmlns:a16="http://schemas.microsoft.com/office/drawing/2014/main" id="{6D90FDE8-F368-2846-940C-1B72463C6C49}"/>
              </a:ext>
            </a:extLst>
          </p:cNvPr>
          <p:cNvSpPr txBox="1">
            <a:spLocks noChangeArrowheads="1"/>
          </p:cNvSpPr>
          <p:nvPr/>
        </p:nvSpPr>
        <p:spPr>
          <a:xfrm>
            <a:off x="652273" y="740650"/>
            <a:ext cx="10770448" cy="5599112"/>
          </a:xfrm>
          <a:prstGeom prst="rect">
            <a:avLst/>
          </a:prstGeom>
        </p:spPr>
        <p:txBody>
          <a:bodyPr/>
          <a:lstStyle>
            <a:lvl1pPr marL="169863" indent="-169863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2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454025" indent="-169863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+mn-lt"/>
                <a:ea typeface="ＭＳ Ｐゴシック" charset="-128"/>
                <a:cs typeface="ＭＳ Ｐゴシック"/>
              </a:defRPr>
            </a:lvl2pPr>
            <a:lvl3pPr marL="804863" indent="-236538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ü"/>
              <a:defRPr sz="16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/>
              </a:defRPr>
            </a:lvl3pPr>
            <a:lvl4pPr marL="1089025" indent="-169863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/>
              </a:defRPr>
            </a:lvl4pPr>
            <a:lvl5pPr marL="1373188" indent="-169863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 3" pitchFamily="2" charset="2"/>
              <a:buChar char="´"/>
              <a:defRPr sz="14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/>
              </a:defRPr>
            </a:lvl5pPr>
            <a:lvl6pPr marL="1830388" indent="-169863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 3" charset="2"/>
              <a:buChar char="´"/>
              <a:defRPr sz="1400">
                <a:solidFill>
                  <a:schemeClr val="tx1"/>
                </a:solidFill>
                <a:latin typeface="+mn-lt"/>
                <a:ea typeface="ＭＳ Ｐゴシック" charset="-128"/>
              </a:defRPr>
            </a:lvl6pPr>
            <a:lvl7pPr marL="2287588" indent="-169863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 3" charset="2"/>
              <a:buChar char="´"/>
              <a:defRPr sz="1400">
                <a:solidFill>
                  <a:schemeClr val="tx1"/>
                </a:solidFill>
                <a:latin typeface="+mn-lt"/>
                <a:ea typeface="ＭＳ Ｐゴシック" charset="-128"/>
              </a:defRPr>
            </a:lvl7pPr>
            <a:lvl8pPr marL="2744788" indent="-169863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 3" charset="2"/>
              <a:buChar char="´"/>
              <a:defRPr sz="1400">
                <a:solidFill>
                  <a:schemeClr val="tx1"/>
                </a:solidFill>
                <a:latin typeface="+mn-lt"/>
                <a:ea typeface="ＭＳ Ｐゴシック" charset="-128"/>
              </a:defRPr>
            </a:lvl8pPr>
            <a:lvl9pPr marL="3201988" indent="-169863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 3" charset="2"/>
              <a:buChar char="´"/>
              <a:defRPr sz="1400">
                <a:solidFill>
                  <a:schemeClr val="tx1"/>
                </a:solidFill>
                <a:latin typeface="+mn-lt"/>
                <a:ea typeface="ＭＳ Ｐゴシック" charset="-128"/>
              </a:defRPr>
            </a:lvl9pPr>
          </a:lstStyle>
          <a:p>
            <a:pPr marL="173038" indent="-173038"/>
            <a:r>
              <a:rPr lang="en-US" altLang="en-US" kern="0" dirty="0">
                <a:ea typeface="ＭＳ Ｐゴシック" panose="020B0600070205080204" pitchFamily="34" charset="-128"/>
              </a:rPr>
              <a:t>2.1 Typical Semiconducting Materials</a:t>
            </a:r>
          </a:p>
          <a:p>
            <a:pPr marL="457200" lvl="1" indent="-173038"/>
            <a:r>
              <a:rPr lang="en-US" altLang="en-US" sz="1800" kern="0" dirty="0">
                <a:ea typeface="ＭＳ Ｐゴシック" panose="020B0600070205080204" pitchFamily="34" charset="-128"/>
              </a:rPr>
              <a:t>Current flow in semiconductors (reminder)</a:t>
            </a:r>
          </a:p>
          <a:p>
            <a:pPr marL="457200" lvl="1" indent="-173038"/>
            <a:r>
              <a:rPr lang="en-US" altLang="en-US" sz="1800" kern="0" dirty="0">
                <a:ea typeface="ＭＳ Ｐゴシック" panose="020B0600070205080204" pitchFamily="34" charset="-128"/>
              </a:rPr>
              <a:t>Elemental semiconductors in the periodic table</a:t>
            </a:r>
          </a:p>
          <a:p>
            <a:pPr marL="457200" lvl="1" indent="-173038"/>
            <a:r>
              <a:rPr lang="en-US" altLang="en-US" sz="1800" kern="0" dirty="0">
                <a:ea typeface="ＭＳ Ｐゴシック" panose="020B0600070205080204" pitchFamily="34" charset="-128"/>
              </a:rPr>
              <a:t>Bonding for half-filled shells, column IV, III-V, and II-VI</a:t>
            </a:r>
          </a:p>
          <a:p>
            <a:pPr marL="173038" indent="-173038"/>
            <a:endParaRPr lang="en-US" altLang="en-US" kern="0" dirty="0">
              <a:ea typeface="ＭＳ Ｐゴシック" panose="020B0600070205080204" pitchFamily="34" charset="-128"/>
            </a:endParaRPr>
          </a:p>
          <a:p>
            <a:pPr marL="173038" indent="-173038"/>
            <a:r>
              <a:rPr lang="en-US" altLang="en-US" kern="0" dirty="0">
                <a:ea typeface="ＭＳ Ｐゴシック" panose="020B0600070205080204" pitchFamily="34" charset="-128"/>
              </a:rPr>
              <a:t>2.2 Typical applications of elemental and compound semiconductors</a:t>
            </a:r>
          </a:p>
          <a:p>
            <a:pPr marL="173038" indent="-173038"/>
            <a:endParaRPr lang="en-US" altLang="en-US" kern="0" dirty="0">
              <a:ea typeface="ＭＳ Ｐゴシック" panose="020B0600070205080204" pitchFamily="34" charset="-128"/>
            </a:endParaRPr>
          </a:p>
          <a:p>
            <a:pPr marL="173038" indent="-173038"/>
            <a:endParaRPr lang="en-US" altLang="en-US" kern="0" dirty="0">
              <a:ea typeface="ＭＳ Ｐゴシック" panose="020B0600070205080204" pitchFamily="34" charset="-128"/>
            </a:endParaRPr>
          </a:p>
          <a:p>
            <a:pPr marL="173038" indent="-173038"/>
            <a:r>
              <a:rPr lang="en-US" altLang="en-US" kern="0" dirty="0">
                <a:ea typeface="ＭＳ Ｐゴシック" panose="020B0600070205080204" pitchFamily="34" charset="-128"/>
              </a:rPr>
              <a:t>2.3 Atomic Positions and Bond Orientations</a:t>
            </a:r>
          </a:p>
          <a:p>
            <a:pPr marL="457200" lvl="1" indent="-173038"/>
            <a:r>
              <a:rPr lang="en-US" altLang="en-US" sz="1800" kern="0" dirty="0">
                <a:ea typeface="ＭＳ Ｐゴシック" panose="020B0600070205080204" pitchFamily="34" charset="-128"/>
              </a:rPr>
              <a:t>Solid State vs. other crystals</a:t>
            </a:r>
          </a:p>
          <a:p>
            <a:pPr marL="457200" lvl="1" indent="-173038"/>
            <a:r>
              <a:rPr lang="en-US" altLang="en-US" sz="1800" kern="0" dirty="0">
                <a:ea typeface="ＭＳ Ｐゴシック" panose="020B0600070205080204" pitchFamily="34" charset="-128"/>
              </a:rPr>
              <a:t>Typical Atomic Arrangements in MOSFETS</a:t>
            </a:r>
          </a:p>
          <a:p>
            <a:pPr marL="350837" lvl="1" indent="0">
              <a:buFont typeface="Arial" panose="020B0604020202020204" pitchFamily="34" charset="0"/>
              <a:buNone/>
            </a:pPr>
            <a:endParaRPr lang="en-US" altLang="en-US" sz="1800" kern="0" dirty="0">
              <a:ea typeface="ＭＳ Ｐゴシック" panose="020B0600070205080204" pitchFamily="34" charset="-128"/>
            </a:endParaRPr>
          </a:p>
          <a:p>
            <a:pPr marL="350837" lvl="1" indent="0">
              <a:buFont typeface="Arial" panose="020B0604020202020204" pitchFamily="34" charset="0"/>
              <a:buNone/>
            </a:pPr>
            <a:endParaRPr lang="en-US" altLang="en-US" sz="1800" kern="0" dirty="0">
              <a:ea typeface="ＭＳ Ｐゴシック" panose="020B0600070205080204" pitchFamily="34" charset="-128"/>
            </a:endParaRPr>
          </a:p>
          <a:p>
            <a:pPr marL="350837" lvl="1" indent="0">
              <a:buFont typeface="Arial" panose="020B0604020202020204" pitchFamily="34" charset="0"/>
              <a:buNone/>
            </a:pPr>
            <a:endParaRPr lang="en-US" altLang="en-US" sz="1800" kern="0" dirty="0">
              <a:ea typeface="ＭＳ Ｐゴシック" panose="020B0600070205080204" pitchFamily="34" charset="-128"/>
            </a:endParaRPr>
          </a:p>
          <a:p>
            <a:pPr marL="350837" lvl="1" indent="0">
              <a:buFont typeface="Arial" panose="020B0604020202020204" pitchFamily="34" charset="0"/>
              <a:buNone/>
            </a:pPr>
            <a:endParaRPr lang="en-US" altLang="en-US" sz="1800" kern="0" dirty="0">
              <a:ea typeface="ＭＳ Ｐゴシック" panose="020B0600070205080204" pitchFamily="34" charset="-128"/>
            </a:endParaRPr>
          </a:p>
          <a:p>
            <a:pPr marL="350837" lvl="1" indent="0">
              <a:buFont typeface="Arial" panose="020B0604020202020204" pitchFamily="34" charset="0"/>
              <a:buNone/>
            </a:pPr>
            <a:endParaRPr lang="en-US" altLang="en-US" sz="1800" kern="0" dirty="0">
              <a:ea typeface="ＭＳ Ｐゴシック" panose="020B0600070205080204" pitchFamily="34" charset="-128"/>
            </a:endParaRPr>
          </a:p>
          <a:p>
            <a:pPr marL="350837" lvl="1" indent="0">
              <a:buFont typeface="Arial" panose="020B0604020202020204" pitchFamily="34" charset="0"/>
              <a:buNone/>
            </a:pPr>
            <a:endParaRPr lang="en-US" altLang="en-US" sz="1800" kern="0" dirty="0">
              <a:ea typeface="ＭＳ Ｐゴシック" panose="020B0600070205080204" pitchFamily="34" charset="-128"/>
            </a:endParaRPr>
          </a:p>
          <a:p>
            <a:pPr marL="173038" indent="-173038"/>
            <a:r>
              <a:rPr lang="en-US" altLang="en-US" kern="0" dirty="0">
                <a:ea typeface="ＭＳ Ｐゴシック" panose="020B0600070205080204" pitchFamily="34" charset="-128"/>
              </a:rPr>
              <a:t>Reference: Vol. 6, Ch. 1</a:t>
            </a:r>
          </a:p>
        </p:txBody>
      </p:sp>
      <p:sp>
        <p:nvSpPr>
          <p:cNvPr id="84" name="Rounded Rectangle 83">
            <a:extLst>
              <a:ext uri="{FF2B5EF4-FFF2-40B4-BE49-F238E27FC236}">
                <a16:creationId xmlns:a16="http://schemas.microsoft.com/office/drawing/2014/main" id="{788F9EE3-E0A0-534E-9C13-9DC76620CDEE}"/>
              </a:ext>
            </a:extLst>
          </p:cNvPr>
          <p:cNvSpPr/>
          <p:nvPr/>
        </p:nvSpPr>
        <p:spPr>
          <a:xfrm rot="16200000">
            <a:off x="-638777" y="1445845"/>
            <a:ext cx="1843442" cy="433052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One Video Segment</a:t>
            </a:r>
          </a:p>
        </p:txBody>
      </p:sp>
      <p:sp>
        <p:nvSpPr>
          <p:cNvPr id="85" name="Rounded Rectangle 84">
            <a:extLst>
              <a:ext uri="{FF2B5EF4-FFF2-40B4-BE49-F238E27FC236}">
                <a16:creationId xmlns:a16="http://schemas.microsoft.com/office/drawing/2014/main" id="{DB925145-A6D5-6246-B77B-85FCC75C08D5}"/>
              </a:ext>
            </a:extLst>
          </p:cNvPr>
          <p:cNvSpPr/>
          <p:nvPr/>
        </p:nvSpPr>
        <p:spPr>
          <a:xfrm rot="16200000">
            <a:off x="-254729" y="2982044"/>
            <a:ext cx="1075340" cy="433051"/>
          </a:xfrm>
          <a:prstGeom prst="roundRect">
            <a:avLst/>
          </a:prstGeom>
          <a:solidFill>
            <a:schemeClr val="accent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One Video Segment</a:t>
            </a:r>
          </a:p>
        </p:txBody>
      </p:sp>
      <p:sp>
        <p:nvSpPr>
          <p:cNvPr id="86" name="Rounded Rectangle 85">
            <a:extLst>
              <a:ext uri="{FF2B5EF4-FFF2-40B4-BE49-F238E27FC236}">
                <a16:creationId xmlns:a16="http://schemas.microsoft.com/office/drawing/2014/main" id="{AAE97315-E93D-BF41-83BB-7B2EBCA39EE0}"/>
              </a:ext>
            </a:extLst>
          </p:cNvPr>
          <p:cNvSpPr/>
          <p:nvPr/>
        </p:nvSpPr>
        <p:spPr>
          <a:xfrm rot="16200000">
            <a:off x="-254729" y="4172599"/>
            <a:ext cx="1075340" cy="433051"/>
          </a:xfrm>
          <a:prstGeom prst="roundRect">
            <a:avLst/>
          </a:prstGeom>
          <a:solidFill>
            <a:schemeClr val="accent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One Video Segment</a:t>
            </a:r>
          </a:p>
        </p:txBody>
      </p:sp>
    </p:spTree>
    <p:extLst>
      <p:ext uri="{BB962C8B-B14F-4D97-AF65-F5344CB8AC3E}">
        <p14:creationId xmlns:p14="http://schemas.microsoft.com/office/powerpoint/2010/main" val="7118619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Group 58">
            <a:extLst>
              <a:ext uri="{FF2B5EF4-FFF2-40B4-BE49-F238E27FC236}">
                <a16:creationId xmlns:a16="http://schemas.microsoft.com/office/drawing/2014/main" id="{705D4D3C-D2CF-C44E-848B-4F34544602B2}"/>
              </a:ext>
            </a:extLst>
          </p:cNvPr>
          <p:cNvGrpSpPr>
            <a:grpSpLocks/>
          </p:cNvGrpSpPr>
          <p:nvPr/>
        </p:nvGrpSpPr>
        <p:grpSpPr bwMode="auto">
          <a:xfrm>
            <a:off x="-1898341" y="1756438"/>
            <a:ext cx="1016624" cy="1022005"/>
            <a:chOff x="5272985" y="863600"/>
            <a:chExt cx="2766169" cy="2781300"/>
          </a:xfrm>
        </p:grpSpPr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FB1539E7-7E63-084D-B368-09F75A92E188}"/>
                </a:ext>
              </a:extLst>
            </p:cNvPr>
            <p:cNvSpPr/>
            <p:nvPr/>
          </p:nvSpPr>
          <p:spPr>
            <a:xfrm>
              <a:off x="5601097" y="1473355"/>
              <a:ext cx="1981358" cy="1930892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sz="1000"/>
            </a:p>
          </p:txBody>
        </p: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D39FAC7C-D9CD-AF4A-B239-207B881D886F}"/>
                </a:ext>
              </a:extLst>
            </p:cNvPr>
            <p:cNvCxnSpPr/>
            <p:nvPr/>
          </p:nvCxnSpPr>
          <p:spPr>
            <a:xfrm rot="10800000" flipH="1">
              <a:off x="5600700" y="2451100"/>
              <a:ext cx="1993900" cy="1588"/>
            </a:xfrm>
            <a:prstGeom prst="line">
              <a:avLst/>
            </a:prstGeom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532C6B7C-856D-004D-AC03-8E564D760054}"/>
                </a:ext>
              </a:extLst>
            </p:cNvPr>
            <p:cNvCxnSpPr/>
            <p:nvPr/>
          </p:nvCxnSpPr>
          <p:spPr>
            <a:xfrm rot="16200000" flipH="1">
              <a:off x="5607050" y="2451100"/>
              <a:ext cx="1981200" cy="1588"/>
            </a:xfrm>
            <a:prstGeom prst="line">
              <a:avLst/>
            </a:prstGeom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1A5E12D6-5739-D641-92EE-F9D2D1D8E5E3}"/>
                </a:ext>
              </a:extLst>
            </p:cNvPr>
            <p:cNvSpPr/>
            <p:nvPr/>
          </p:nvSpPr>
          <p:spPr>
            <a:xfrm rot="-2700000">
              <a:off x="5511800" y="12954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sz="1000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CBA4EE3F-BFAB-2D47-9FF5-33EEC2993AB6}"/>
                </a:ext>
              </a:extLst>
            </p:cNvPr>
            <p:cNvSpPr/>
            <p:nvPr/>
          </p:nvSpPr>
          <p:spPr>
            <a:xfrm rot="-2700000">
              <a:off x="6489700" y="21971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sz="1000"/>
            </a:p>
          </p:txBody>
        </p:sp>
        <p:grpSp>
          <p:nvGrpSpPr>
            <p:cNvPr id="65" name="Oval 38">
              <a:extLst>
                <a:ext uri="{FF2B5EF4-FFF2-40B4-BE49-F238E27FC236}">
                  <a16:creationId xmlns:a16="http://schemas.microsoft.com/office/drawing/2014/main" id="{117982F7-898B-5C4A-8889-3F7042A1EC8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388608" y="1286256"/>
              <a:ext cx="402336" cy="402336"/>
              <a:chOff x="6388608" y="1286256"/>
              <a:chExt cx="402336" cy="402336"/>
            </a:xfrm>
          </p:grpSpPr>
          <p:pic>
            <p:nvPicPr>
              <p:cNvPr id="79" name="Oval 38">
                <a:extLst>
                  <a:ext uri="{FF2B5EF4-FFF2-40B4-BE49-F238E27FC236}">
                    <a16:creationId xmlns:a16="http://schemas.microsoft.com/office/drawing/2014/main" id="{49E761D8-5513-2047-9FEF-C87A7A41E50B}"/>
                  </a:ext>
                </a:extLst>
              </p:cNvPr>
              <p:cNvPicPr>
                <a:picLocks noChangeArrowheads="1"/>
              </p:cNvPicPr>
              <p:nvPr/>
            </p:nvPicPr>
            <p:blipFill>
              <a:blip r:embed="rId3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388608" y="1286256"/>
                <a:ext cx="402336" cy="4023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80" name="Text Box 80">
                <a:extLst>
                  <a:ext uri="{FF2B5EF4-FFF2-40B4-BE49-F238E27FC236}">
                    <a16:creationId xmlns:a16="http://schemas.microsoft.com/office/drawing/2014/main" id="{A19610E3-B694-0141-AC11-2D51D42920F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2700000">
                <a:off x="6528438" y="1315275"/>
                <a:ext cx="125724" cy="341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vert="eaVert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endParaRPr lang="en-US" altLang="en-US" sz="10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1FBE1AD9-8E9C-7F42-B9F8-CB7CF9BBCB96}"/>
                </a:ext>
              </a:extLst>
            </p:cNvPr>
            <p:cNvSpPr/>
            <p:nvPr/>
          </p:nvSpPr>
          <p:spPr>
            <a:xfrm rot="-2700000">
              <a:off x="7493000" y="12319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sz="1000"/>
            </a:p>
          </p:txBody>
        </p:sp>
        <p:grpSp>
          <p:nvGrpSpPr>
            <p:cNvPr id="67" name="Oval 40">
              <a:extLst>
                <a:ext uri="{FF2B5EF4-FFF2-40B4-BE49-F238E27FC236}">
                  <a16:creationId xmlns:a16="http://schemas.microsoft.com/office/drawing/2014/main" id="{84F715A8-142F-AE43-B7C0-F6115C39117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382256" y="2225040"/>
              <a:ext cx="402336" cy="402336"/>
              <a:chOff x="7382256" y="2225040"/>
              <a:chExt cx="402336" cy="402336"/>
            </a:xfrm>
          </p:grpSpPr>
          <p:pic>
            <p:nvPicPr>
              <p:cNvPr id="77" name="Oval 40">
                <a:extLst>
                  <a:ext uri="{FF2B5EF4-FFF2-40B4-BE49-F238E27FC236}">
                    <a16:creationId xmlns:a16="http://schemas.microsoft.com/office/drawing/2014/main" id="{A1CBB281-1593-3F42-B632-2643E2DC2A00}"/>
                  </a:ext>
                </a:extLst>
              </p:cNvPr>
              <p:cNvPicPr>
                <a:picLocks noChangeArrowheads="1"/>
              </p:cNvPicPr>
              <p:nvPr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382256" y="2225040"/>
                <a:ext cx="402336" cy="4023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8" name="Text Box 86">
                <a:extLst>
                  <a:ext uri="{FF2B5EF4-FFF2-40B4-BE49-F238E27FC236}">
                    <a16:creationId xmlns:a16="http://schemas.microsoft.com/office/drawing/2014/main" id="{294E2672-4A54-9E4D-8C3E-A6291126874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2700000">
                <a:off x="7519038" y="2255075"/>
                <a:ext cx="125724" cy="341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vert="eaVert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endParaRPr lang="en-US" altLang="en-US" sz="10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9F30051B-8D59-164A-9757-F0DAB83BC57A}"/>
                </a:ext>
              </a:extLst>
            </p:cNvPr>
            <p:cNvSpPr/>
            <p:nvPr/>
          </p:nvSpPr>
          <p:spPr>
            <a:xfrm rot="-2700000">
              <a:off x="7505700" y="31623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sz="1000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F9754CC3-14CA-0449-BC13-E07ECADD9B37}"/>
                </a:ext>
              </a:extLst>
            </p:cNvPr>
            <p:cNvSpPr/>
            <p:nvPr/>
          </p:nvSpPr>
          <p:spPr>
            <a:xfrm rot="-2700000">
              <a:off x="5511800" y="30988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sz="1000"/>
            </a:p>
          </p:txBody>
        </p:sp>
        <p:grpSp>
          <p:nvGrpSpPr>
            <p:cNvPr id="70" name="Oval 43">
              <a:extLst>
                <a:ext uri="{FF2B5EF4-FFF2-40B4-BE49-F238E27FC236}">
                  <a16:creationId xmlns:a16="http://schemas.microsoft.com/office/drawing/2014/main" id="{A3A72312-D489-AE4F-879C-FC55BAA29AB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413248" y="2249424"/>
              <a:ext cx="402336" cy="402336"/>
              <a:chOff x="5413248" y="2249424"/>
              <a:chExt cx="402336" cy="402336"/>
            </a:xfrm>
          </p:grpSpPr>
          <p:pic>
            <p:nvPicPr>
              <p:cNvPr id="75" name="Oval 43">
                <a:extLst>
                  <a:ext uri="{FF2B5EF4-FFF2-40B4-BE49-F238E27FC236}">
                    <a16:creationId xmlns:a16="http://schemas.microsoft.com/office/drawing/2014/main" id="{EFA74812-AAA7-BB4A-BF98-DC0580D93006}"/>
                  </a:ext>
                </a:extLst>
              </p:cNvPr>
              <p:cNvPicPr>
                <a:picLocks noChangeArrowheads="1"/>
              </p:cNvPicPr>
              <p:nvPr/>
            </p:nvPicPr>
            <p:blipFill>
              <a:blip r:embed="rId5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413248" y="2249424"/>
                <a:ext cx="402336" cy="4023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6" name="Text Box 95">
                <a:extLst>
                  <a:ext uri="{FF2B5EF4-FFF2-40B4-BE49-F238E27FC236}">
                    <a16:creationId xmlns:a16="http://schemas.microsoft.com/office/drawing/2014/main" id="{30B048C0-988D-184B-99D6-9A239568296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2700000">
                <a:off x="5550538" y="2280475"/>
                <a:ext cx="125724" cy="341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vert="eaVert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endParaRPr lang="en-US" altLang="en-US" sz="10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71" name="Oval 44">
              <a:extLst>
                <a:ext uri="{FF2B5EF4-FFF2-40B4-BE49-F238E27FC236}">
                  <a16:creationId xmlns:a16="http://schemas.microsoft.com/office/drawing/2014/main" id="{DA76963B-0606-414B-89E2-589764ED140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376416" y="3176016"/>
              <a:ext cx="402336" cy="402336"/>
              <a:chOff x="6376416" y="3176016"/>
              <a:chExt cx="402336" cy="402336"/>
            </a:xfrm>
          </p:grpSpPr>
          <p:pic>
            <p:nvPicPr>
              <p:cNvPr id="73" name="Oval 44">
                <a:extLst>
                  <a:ext uri="{FF2B5EF4-FFF2-40B4-BE49-F238E27FC236}">
                    <a16:creationId xmlns:a16="http://schemas.microsoft.com/office/drawing/2014/main" id="{2AE5F420-CEE1-2F49-9B8B-395780E9A7B8}"/>
                  </a:ext>
                </a:extLst>
              </p:cNvPr>
              <p:cNvPicPr>
                <a:picLocks noChangeArrowheads="1"/>
              </p:cNvPicPr>
              <p:nvPr/>
            </p:nvPicPr>
            <p:blipFill>
              <a:blip r:embed="rId6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376416" y="3176016"/>
                <a:ext cx="402336" cy="4023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4" name="Text Box 98">
                <a:extLst>
                  <a:ext uri="{FF2B5EF4-FFF2-40B4-BE49-F238E27FC236}">
                    <a16:creationId xmlns:a16="http://schemas.microsoft.com/office/drawing/2014/main" id="{1A192D88-4CC1-BC4C-8297-E3A1C06405E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2700000">
                <a:off x="6515738" y="3207575"/>
                <a:ext cx="125724" cy="341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vert="eaVert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endParaRPr lang="en-US" altLang="en-US" sz="10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D255D447-6788-7549-A519-A3FE2B559CEE}"/>
                </a:ext>
              </a:extLst>
            </p:cNvPr>
            <p:cNvSpPr txBox="1"/>
            <p:nvPr/>
          </p:nvSpPr>
          <p:spPr>
            <a:xfrm>
              <a:off x="5272985" y="863600"/>
              <a:ext cx="2766169" cy="67007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sz="1000" dirty="0">
                  <a:solidFill>
                    <a:srgbClr val="FF0000"/>
                  </a:solidFill>
                  <a:latin typeface="+mn-lt"/>
                </a:rPr>
                <a:t>plastic crystals</a:t>
              </a:r>
            </a:p>
          </p:txBody>
        </p:sp>
      </p:grpSp>
      <p:sp>
        <p:nvSpPr>
          <p:cNvPr id="81" name="Rectangle 134">
            <a:extLst>
              <a:ext uri="{FF2B5EF4-FFF2-40B4-BE49-F238E27FC236}">
                <a16:creationId xmlns:a16="http://schemas.microsoft.com/office/drawing/2014/main" id="{F37B41C3-BF1C-C941-A734-F20F286A16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068493" y="2180887"/>
            <a:ext cx="124745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000" dirty="0">
                <a:solidFill>
                  <a:srgbClr val="FF0000"/>
                </a:solidFill>
              </a:rPr>
              <a:t>specific position</a:t>
            </a:r>
          </a:p>
          <a:p>
            <a:pPr eaLnBrk="1" hangingPunct="1"/>
            <a:r>
              <a:rPr lang="en-US" altLang="en-US" sz="1000" dirty="0">
                <a:solidFill>
                  <a:srgbClr val="FF0000"/>
                </a:solidFill>
              </a:rPr>
              <a:t>random orientation</a:t>
            </a:r>
          </a:p>
        </p:txBody>
      </p:sp>
      <p:sp>
        <p:nvSpPr>
          <p:cNvPr id="23554" name="Title 1">
            <a:extLst>
              <a:ext uri="{FF2B5EF4-FFF2-40B4-BE49-F238E27FC236}">
                <a16:creationId xmlns:a16="http://schemas.microsoft.com/office/drawing/2014/main" id="{53813659-B19A-F446-A6C8-8AA65CB5DE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0" dirty="0">
                <a:ea typeface="ＭＳ Ｐゴシック" panose="020B0600070205080204" pitchFamily="34" charset="-128"/>
              </a:rPr>
              <a:t>Section 2</a:t>
            </a:r>
            <a:br>
              <a:rPr lang="en-US" altLang="en-US" b="0" dirty="0">
                <a:ea typeface="ＭＳ Ｐゴシック" panose="020B0600070205080204" pitchFamily="34" charset="-128"/>
              </a:rPr>
            </a:br>
            <a:r>
              <a:rPr lang="en-US" altLang="en-US" b="0" dirty="0">
                <a:ea typeface="ＭＳ Ｐゴシック" panose="020B0600070205080204" pitchFamily="34" charset="-128"/>
              </a:rPr>
              <a:t>Materials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0978FEEB-20D9-C149-A16C-9663C3D144B2}"/>
              </a:ext>
            </a:extLst>
          </p:cNvPr>
          <p:cNvGrpSpPr/>
          <p:nvPr/>
        </p:nvGrpSpPr>
        <p:grpSpPr>
          <a:xfrm>
            <a:off x="8590549" y="786615"/>
            <a:ext cx="2561340" cy="1736370"/>
            <a:chOff x="4048148" y="3771676"/>
            <a:chExt cx="1560787" cy="1058081"/>
          </a:xfrm>
        </p:grpSpPr>
        <p:pic>
          <p:nvPicPr>
            <p:cNvPr id="43" name="Picture 42" descr="A screenshot of a cell phone&#10;&#10;Description automatically generated">
              <a:extLst>
                <a:ext uri="{FF2B5EF4-FFF2-40B4-BE49-F238E27FC236}">
                  <a16:creationId xmlns:a16="http://schemas.microsoft.com/office/drawing/2014/main" id="{BCBC7DF6-C4DD-304E-B02F-A33B415966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934" t="47179" r="12210" b="34495"/>
            <a:stretch/>
          </p:blipFill>
          <p:spPr>
            <a:xfrm>
              <a:off x="4048148" y="3981878"/>
              <a:ext cx="1560787" cy="847879"/>
            </a:xfrm>
            <a:prstGeom prst="rect">
              <a:avLst/>
            </a:prstGeom>
          </p:spPr>
        </p:pic>
        <p:pic>
          <p:nvPicPr>
            <p:cNvPr id="44" name="Picture 43" descr="A screenshot of a cell phone&#10;&#10;Description automatically generated">
              <a:extLst>
                <a:ext uri="{FF2B5EF4-FFF2-40B4-BE49-F238E27FC236}">
                  <a16:creationId xmlns:a16="http://schemas.microsoft.com/office/drawing/2014/main" id="{F3B03FFA-2D79-FA4E-B19F-F4D9395B034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59" t="47283" r="80989" b="45091"/>
            <a:stretch/>
          </p:blipFill>
          <p:spPr>
            <a:xfrm>
              <a:off x="4065251" y="3992604"/>
              <a:ext cx="265783" cy="352840"/>
            </a:xfrm>
            <a:prstGeom prst="rect">
              <a:avLst/>
            </a:prstGeom>
          </p:spPr>
        </p:pic>
        <p:pic>
          <p:nvPicPr>
            <p:cNvPr id="45" name="Picture 44" descr="A screenshot of a cell phone&#10;&#10;Description automatically generated">
              <a:extLst>
                <a:ext uri="{FF2B5EF4-FFF2-40B4-BE49-F238E27FC236}">
                  <a16:creationId xmlns:a16="http://schemas.microsoft.com/office/drawing/2014/main" id="{C4A62BB0-273E-F747-B66C-767122E4ADA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934" t="10791" r="12439" b="84549"/>
            <a:stretch/>
          </p:blipFill>
          <p:spPr>
            <a:xfrm>
              <a:off x="4065251" y="3771676"/>
              <a:ext cx="1543684" cy="215565"/>
            </a:xfrm>
            <a:prstGeom prst="rect">
              <a:avLst/>
            </a:prstGeom>
          </p:spPr>
        </p:pic>
      </p:grpSp>
      <p:sp>
        <p:nvSpPr>
          <p:cNvPr id="46" name="Rounded Rectangle 45">
            <a:extLst>
              <a:ext uri="{FF2B5EF4-FFF2-40B4-BE49-F238E27FC236}">
                <a16:creationId xmlns:a16="http://schemas.microsoft.com/office/drawing/2014/main" id="{FAE2749E-9AD1-A140-91C0-2A6D0E4D9102}"/>
              </a:ext>
            </a:extLst>
          </p:cNvPr>
          <p:cNvSpPr/>
          <p:nvPr/>
        </p:nvSpPr>
        <p:spPr>
          <a:xfrm>
            <a:off x="9574587" y="1440065"/>
            <a:ext cx="400092" cy="532743"/>
          </a:xfrm>
          <a:custGeom>
            <a:avLst/>
            <a:gdLst>
              <a:gd name="connsiteX0" fmla="*/ 0 w 400092"/>
              <a:gd name="connsiteY0" fmla="*/ 66683 h 532743"/>
              <a:gd name="connsiteX1" fmla="*/ 66683 w 400092"/>
              <a:gd name="connsiteY1" fmla="*/ 0 h 532743"/>
              <a:gd name="connsiteX2" fmla="*/ 333409 w 400092"/>
              <a:gd name="connsiteY2" fmla="*/ 0 h 532743"/>
              <a:gd name="connsiteX3" fmla="*/ 400092 w 400092"/>
              <a:gd name="connsiteY3" fmla="*/ 66683 h 532743"/>
              <a:gd name="connsiteX4" fmla="*/ 400092 w 400092"/>
              <a:gd name="connsiteY4" fmla="*/ 466060 h 532743"/>
              <a:gd name="connsiteX5" fmla="*/ 333409 w 400092"/>
              <a:gd name="connsiteY5" fmla="*/ 532743 h 532743"/>
              <a:gd name="connsiteX6" fmla="*/ 66683 w 400092"/>
              <a:gd name="connsiteY6" fmla="*/ 532743 h 532743"/>
              <a:gd name="connsiteX7" fmla="*/ 0 w 400092"/>
              <a:gd name="connsiteY7" fmla="*/ 466060 h 532743"/>
              <a:gd name="connsiteX8" fmla="*/ 0 w 400092"/>
              <a:gd name="connsiteY8" fmla="*/ 66683 h 532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0092" h="532743" extrusionOk="0">
                <a:moveTo>
                  <a:pt x="0" y="66683"/>
                </a:moveTo>
                <a:cubicBezTo>
                  <a:pt x="-3070" y="27961"/>
                  <a:pt x="22583" y="2729"/>
                  <a:pt x="66683" y="0"/>
                </a:cubicBezTo>
                <a:cubicBezTo>
                  <a:pt x="176234" y="-8493"/>
                  <a:pt x="222335" y="1903"/>
                  <a:pt x="333409" y="0"/>
                </a:cubicBezTo>
                <a:cubicBezTo>
                  <a:pt x="368982" y="-955"/>
                  <a:pt x="398256" y="33623"/>
                  <a:pt x="400092" y="66683"/>
                </a:cubicBezTo>
                <a:cubicBezTo>
                  <a:pt x="405287" y="157044"/>
                  <a:pt x="357041" y="315287"/>
                  <a:pt x="400092" y="466060"/>
                </a:cubicBezTo>
                <a:cubicBezTo>
                  <a:pt x="401963" y="499038"/>
                  <a:pt x="363125" y="531654"/>
                  <a:pt x="333409" y="532743"/>
                </a:cubicBezTo>
                <a:cubicBezTo>
                  <a:pt x="271368" y="547686"/>
                  <a:pt x="130557" y="526240"/>
                  <a:pt x="66683" y="532743"/>
                </a:cubicBezTo>
                <a:cubicBezTo>
                  <a:pt x="24709" y="541256"/>
                  <a:pt x="-5113" y="496957"/>
                  <a:pt x="0" y="466060"/>
                </a:cubicBezTo>
                <a:cubicBezTo>
                  <a:pt x="-41659" y="377213"/>
                  <a:pt x="21819" y="245620"/>
                  <a:pt x="0" y="66683"/>
                </a:cubicBezTo>
                <a:close/>
              </a:path>
            </a:pathLst>
          </a:custGeom>
          <a:noFill/>
          <a:ln w="38100">
            <a:solidFill>
              <a:schemeClr val="tx1"/>
            </a:solidFill>
            <a:extLst>
              <a:ext uri="{C807C97D-BFC1-408E-A445-0C87EB9F89A2}">
                <ask:lineSketchStyleProps xmlns="" xmlns:ask="http://schemas.microsoft.com/office/drawing/2018/sketchyshapes" sd="121903347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" name="Group 88">
            <a:extLst>
              <a:ext uri="{FF2B5EF4-FFF2-40B4-BE49-F238E27FC236}">
                <a16:creationId xmlns:a16="http://schemas.microsoft.com/office/drawing/2014/main" id="{AD780F51-80C6-4D4C-9540-E795F9F437BB}"/>
              </a:ext>
            </a:extLst>
          </p:cNvPr>
          <p:cNvGrpSpPr>
            <a:grpSpLocks/>
          </p:cNvGrpSpPr>
          <p:nvPr/>
        </p:nvGrpSpPr>
        <p:grpSpPr bwMode="auto">
          <a:xfrm>
            <a:off x="-2523172" y="778738"/>
            <a:ext cx="2212975" cy="2813050"/>
            <a:chOff x="1261872" y="825500"/>
            <a:chExt cx="2212848" cy="2813812"/>
          </a:xfrm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0F7A9021-E41C-1444-86E8-6DBE7102874C}"/>
                </a:ext>
              </a:extLst>
            </p:cNvPr>
            <p:cNvSpPr/>
            <p:nvPr/>
          </p:nvSpPr>
          <p:spPr>
            <a:xfrm>
              <a:off x="1371403" y="1447969"/>
              <a:ext cx="1981086" cy="1930923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882D3C28-5451-B04F-96C1-19CD241C18F5}"/>
                </a:ext>
              </a:extLst>
            </p:cNvPr>
            <p:cNvCxnSpPr/>
            <p:nvPr/>
          </p:nvCxnSpPr>
          <p:spPr>
            <a:xfrm rot="10800000" flipH="1">
              <a:off x="1371600" y="2425700"/>
              <a:ext cx="1993900" cy="1588"/>
            </a:xfrm>
            <a:prstGeom prst="line">
              <a:avLst/>
            </a:prstGeom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7262B00E-F1F1-AF40-9EF1-BA394DA35100}"/>
                </a:ext>
              </a:extLst>
            </p:cNvPr>
            <p:cNvCxnSpPr/>
            <p:nvPr/>
          </p:nvCxnSpPr>
          <p:spPr>
            <a:xfrm rot="16200000" flipH="1">
              <a:off x="1377950" y="2425700"/>
              <a:ext cx="1981200" cy="1588"/>
            </a:xfrm>
            <a:prstGeom prst="line">
              <a:avLst/>
            </a:prstGeom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EE8FB8DE-0406-A543-A4A3-16A8FF36EF4A}"/>
                </a:ext>
              </a:extLst>
            </p:cNvPr>
            <p:cNvSpPr/>
            <p:nvPr/>
          </p:nvSpPr>
          <p:spPr>
            <a:xfrm>
              <a:off x="1282700" y="12700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C301FBB2-BA3D-194D-A6CA-17DEA73CE6A1}"/>
                </a:ext>
              </a:extLst>
            </p:cNvPr>
            <p:cNvSpPr/>
            <p:nvPr/>
          </p:nvSpPr>
          <p:spPr>
            <a:xfrm>
              <a:off x="2260600" y="21209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5CA9B081-5B78-A14B-BBCD-F6A9CDA07F2A}"/>
                </a:ext>
              </a:extLst>
            </p:cNvPr>
            <p:cNvSpPr/>
            <p:nvPr/>
          </p:nvSpPr>
          <p:spPr>
            <a:xfrm>
              <a:off x="2247900" y="12192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379C1732-677F-AA49-9B60-285A3F5E39E3}"/>
                </a:ext>
              </a:extLst>
            </p:cNvPr>
            <p:cNvSpPr/>
            <p:nvPr/>
          </p:nvSpPr>
          <p:spPr>
            <a:xfrm>
              <a:off x="3251200" y="12065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CFBDBD53-7D99-2341-9180-31395D1B5DA2}"/>
                </a:ext>
              </a:extLst>
            </p:cNvPr>
            <p:cNvSpPr/>
            <p:nvPr/>
          </p:nvSpPr>
          <p:spPr>
            <a:xfrm>
              <a:off x="3263900" y="21590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C7C0684D-9CC6-EE4E-BCA6-0B6B99405DD3}"/>
                </a:ext>
              </a:extLst>
            </p:cNvPr>
            <p:cNvSpPr/>
            <p:nvPr/>
          </p:nvSpPr>
          <p:spPr>
            <a:xfrm>
              <a:off x="3276600" y="31369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A76DE44C-EC9A-D549-8D96-BB10AA91C2BB}"/>
                </a:ext>
              </a:extLst>
            </p:cNvPr>
            <p:cNvSpPr/>
            <p:nvPr/>
          </p:nvSpPr>
          <p:spPr>
            <a:xfrm>
              <a:off x="1282700" y="30734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D66EA36D-6BF4-DC4B-947E-1B9141E5C1AD}"/>
                </a:ext>
              </a:extLst>
            </p:cNvPr>
            <p:cNvSpPr/>
            <p:nvPr/>
          </p:nvSpPr>
          <p:spPr>
            <a:xfrm>
              <a:off x="1295400" y="21844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9FE41BC7-6050-9A48-9A8D-6F261717F88E}"/>
                </a:ext>
              </a:extLst>
            </p:cNvPr>
            <p:cNvSpPr/>
            <p:nvPr/>
          </p:nvSpPr>
          <p:spPr>
            <a:xfrm>
              <a:off x="2260600" y="31115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7259D227-E08F-5F4E-BC80-8C10B681A357}"/>
                </a:ext>
              </a:extLst>
            </p:cNvPr>
            <p:cNvSpPr txBox="1"/>
            <p:nvPr/>
          </p:nvSpPr>
          <p:spPr>
            <a:xfrm>
              <a:off x="1455536" y="825500"/>
              <a:ext cx="1930289" cy="45732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dirty="0">
                  <a:solidFill>
                    <a:srgbClr val="FF0000"/>
                  </a:solidFill>
                  <a:latin typeface="+mn-lt"/>
                </a:rPr>
                <a:t>solid crystals</a:t>
              </a:r>
            </a:p>
          </p:txBody>
        </p:sp>
      </p:grpSp>
      <p:sp>
        <p:nvSpPr>
          <p:cNvPr id="58" name="Rectangle 133">
            <a:extLst>
              <a:ext uri="{FF2B5EF4-FFF2-40B4-BE49-F238E27FC236}">
                <a16:creationId xmlns:a16="http://schemas.microsoft.com/office/drawing/2014/main" id="{982054EE-78F7-2C4B-AEF6-F0411B5A2C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454657" y="3620162"/>
            <a:ext cx="20764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1800" dirty="0">
                <a:solidFill>
                  <a:srgbClr val="FF0000"/>
                </a:solidFill>
              </a:rPr>
              <a:t>specific position</a:t>
            </a:r>
          </a:p>
          <a:p>
            <a:pPr algn="ctr" eaLnBrk="1" hangingPunct="1"/>
            <a:r>
              <a:rPr lang="en-US" altLang="en-US" sz="1800" dirty="0">
                <a:solidFill>
                  <a:srgbClr val="FF0000"/>
                </a:solidFill>
              </a:rPr>
              <a:t>specific orientation</a:t>
            </a:r>
          </a:p>
        </p:txBody>
      </p:sp>
      <p:sp>
        <p:nvSpPr>
          <p:cNvPr id="83" name="Rectangle 3">
            <a:extLst>
              <a:ext uri="{FF2B5EF4-FFF2-40B4-BE49-F238E27FC236}">
                <a16:creationId xmlns:a16="http://schemas.microsoft.com/office/drawing/2014/main" id="{6D90FDE8-F368-2846-940C-1B72463C6C49}"/>
              </a:ext>
            </a:extLst>
          </p:cNvPr>
          <p:cNvSpPr txBox="1">
            <a:spLocks noChangeArrowheads="1"/>
          </p:cNvSpPr>
          <p:nvPr/>
        </p:nvSpPr>
        <p:spPr>
          <a:xfrm>
            <a:off x="652273" y="740650"/>
            <a:ext cx="10770448" cy="5599112"/>
          </a:xfrm>
          <a:prstGeom prst="rect">
            <a:avLst/>
          </a:prstGeom>
        </p:spPr>
        <p:txBody>
          <a:bodyPr/>
          <a:lstStyle>
            <a:lvl1pPr marL="169863" indent="-169863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2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454025" indent="-169863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+mn-lt"/>
                <a:ea typeface="ＭＳ Ｐゴシック" charset="-128"/>
                <a:cs typeface="ＭＳ Ｐゴシック"/>
              </a:defRPr>
            </a:lvl2pPr>
            <a:lvl3pPr marL="804863" indent="-236538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ü"/>
              <a:defRPr sz="16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/>
              </a:defRPr>
            </a:lvl3pPr>
            <a:lvl4pPr marL="1089025" indent="-169863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/>
              </a:defRPr>
            </a:lvl4pPr>
            <a:lvl5pPr marL="1373188" indent="-169863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 3" pitchFamily="2" charset="2"/>
              <a:buChar char="´"/>
              <a:defRPr sz="14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/>
              </a:defRPr>
            </a:lvl5pPr>
            <a:lvl6pPr marL="1830388" indent="-169863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 3" charset="2"/>
              <a:buChar char="´"/>
              <a:defRPr sz="1400">
                <a:solidFill>
                  <a:schemeClr val="tx1"/>
                </a:solidFill>
                <a:latin typeface="+mn-lt"/>
                <a:ea typeface="ＭＳ Ｐゴシック" charset="-128"/>
              </a:defRPr>
            </a:lvl6pPr>
            <a:lvl7pPr marL="2287588" indent="-169863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 3" charset="2"/>
              <a:buChar char="´"/>
              <a:defRPr sz="1400">
                <a:solidFill>
                  <a:schemeClr val="tx1"/>
                </a:solidFill>
                <a:latin typeface="+mn-lt"/>
                <a:ea typeface="ＭＳ Ｐゴシック" charset="-128"/>
              </a:defRPr>
            </a:lvl7pPr>
            <a:lvl8pPr marL="2744788" indent="-169863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 3" charset="2"/>
              <a:buChar char="´"/>
              <a:defRPr sz="1400">
                <a:solidFill>
                  <a:schemeClr val="tx1"/>
                </a:solidFill>
                <a:latin typeface="+mn-lt"/>
                <a:ea typeface="ＭＳ Ｐゴシック" charset="-128"/>
              </a:defRPr>
            </a:lvl8pPr>
            <a:lvl9pPr marL="3201988" indent="-169863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 3" charset="2"/>
              <a:buChar char="´"/>
              <a:defRPr sz="1400">
                <a:solidFill>
                  <a:schemeClr val="tx1"/>
                </a:solidFill>
                <a:latin typeface="+mn-lt"/>
                <a:ea typeface="ＭＳ Ｐゴシック" charset="-128"/>
              </a:defRPr>
            </a:lvl9pPr>
          </a:lstStyle>
          <a:p>
            <a:pPr marL="173038" indent="-173038"/>
            <a:r>
              <a:rPr lang="en-US" altLang="en-US" kern="0" dirty="0">
                <a:ea typeface="ＭＳ Ｐゴシック" panose="020B0600070205080204" pitchFamily="34" charset="-128"/>
              </a:rPr>
              <a:t>2.1 Typical Semiconducting Materials</a:t>
            </a:r>
          </a:p>
          <a:p>
            <a:pPr marL="457200" lvl="1" indent="-173038"/>
            <a:r>
              <a:rPr lang="en-US" altLang="en-US" sz="1800" kern="0" dirty="0">
                <a:ea typeface="ＭＳ Ｐゴシック" panose="020B0600070205080204" pitchFamily="34" charset="-128"/>
              </a:rPr>
              <a:t>Current flow in semiconductors (reminder)</a:t>
            </a:r>
          </a:p>
          <a:p>
            <a:pPr marL="457200" lvl="1" indent="-173038"/>
            <a:r>
              <a:rPr lang="en-US" altLang="en-US" sz="1800" kern="0" dirty="0">
                <a:ea typeface="ＭＳ Ｐゴシック" panose="020B0600070205080204" pitchFamily="34" charset="-128"/>
              </a:rPr>
              <a:t>Elemental semiconductors in the periodic table</a:t>
            </a:r>
          </a:p>
          <a:p>
            <a:pPr marL="457200" lvl="1" indent="-173038"/>
            <a:r>
              <a:rPr lang="en-US" altLang="en-US" sz="1800" kern="0" dirty="0">
                <a:ea typeface="ＭＳ Ｐゴシック" panose="020B0600070205080204" pitchFamily="34" charset="-128"/>
              </a:rPr>
              <a:t>Bonding for half-filled shells, column IV, III-V, and II-VI</a:t>
            </a:r>
          </a:p>
          <a:p>
            <a:pPr marL="173038" indent="-173038"/>
            <a:endParaRPr lang="en-US" altLang="en-US" kern="0" dirty="0">
              <a:ea typeface="ＭＳ Ｐゴシック" panose="020B0600070205080204" pitchFamily="34" charset="-128"/>
            </a:endParaRPr>
          </a:p>
          <a:p>
            <a:pPr marL="173038" indent="-173038"/>
            <a:r>
              <a:rPr lang="en-US" altLang="en-US" kern="0" dirty="0">
                <a:ea typeface="ＭＳ Ｐゴシック" panose="020B0600070205080204" pitchFamily="34" charset="-128"/>
              </a:rPr>
              <a:t>2.2 Typical applications of elemental and compound semiconductors</a:t>
            </a:r>
          </a:p>
          <a:p>
            <a:pPr marL="173038" indent="-173038"/>
            <a:endParaRPr lang="en-US" altLang="en-US" kern="0" dirty="0">
              <a:ea typeface="ＭＳ Ｐゴシック" panose="020B0600070205080204" pitchFamily="34" charset="-128"/>
            </a:endParaRPr>
          </a:p>
          <a:p>
            <a:pPr marL="173038" indent="-173038"/>
            <a:endParaRPr lang="en-US" altLang="en-US" kern="0" dirty="0">
              <a:ea typeface="ＭＳ Ｐゴシック" panose="020B0600070205080204" pitchFamily="34" charset="-128"/>
            </a:endParaRPr>
          </a:p>
          <a:p>
            <a:pPr marL="173038" indent="-173038"/>
            <a:r>
              <a:rPr lang="en-US" altLang="en-US" kern="0" dirty="0">
                <a:ea typeface="ＭＳ Ｐゴシック" panose="020B0600070205080204" pitchFamily="34" charset="-128"/>
              </a:rPr>
              <a:t>2.3 Atomic Positions and Bond Orientations</a:t>
            </a:r>
          </a:p>
          <a:p>
            <a:pPr marL="457200" lvl="1" indent="-173038"/>
            <a:r>
              <a:rPr lang="en-US" altLang="en-US" sz="1800" kern="0" dirty="0">
                <a:ea typeface="ＭＳ Ｐゴシック" panose="020B0600070205080204" pitchFamily="34" charset="-128"/>
              </a:rPr>
              <a:t>Solid State vs. other crystals</a:t>
            </a:r>
          </a:p>
          <a:p>
            <a:pPr marL="457200" lvl="1" indent="-173038"/>
            <a:r>
              <a:rPr lang="en-US" altLang="en-US" sz="1800" kern="0" dirty="0">
                <a:ea typeface="ＭＳ Ｐゴシック" panose="020B0600070205080204" pitchFamily="34" charset="-128"/>
              </a:rPr>
              <a:t>Typical Atomic Arrangements in MOSFETS</a:t>
            </a:r>
          </a:p>
          <a:p>
            <a:pPr marL="350837" lvl="1" indent="0">
              <a:buFont typeface="Arial" panose="020B0604020202020204" pitchFamily="34" charset="0"/>
              <a:buNone/>
            </a:pPr>
            <a:endParaRPr lang="en-US" altLang="en-US" sz="1800" kern="0" dirty="0">
              <a:ea typeface="ＭＳ Ｐゴシック" panose="020B0600070205080204" pitchFamily="34" charset="-128"/>
            </a:endParaRPr>
          </a:p>
          <a:p>
            <a:pPr marL="350837" lvl="1" indent="0">
              <a:buFont typeface="Arial" panose="020B0604020202020204" pitchFamily="34" charset="0"/>
              <a:buNone/>
            </a:pPr>
            <a:endParaRPr lang="en-US" altLang="en-US" sz="1800" kern="0" dirty="0">
              <a:ea typeface="ＭＳ Ｐゴシック" panose="020B0600070205080204" pitchFamily="34" charset="-128"/>
            </a:endParaRPr>
          </a:p>
          <a:p>
            <a:pPr marL="350837" lvl="1" indent="0">
              <a:buFont typeface="Arial" panose="020B0604020202020204" pitchFamily="34" charset="0"/>
              <a:buNone/>
            </a:pPr>
            <a:endParaRPr lang="en-US" altLang="en-US" sz="1800" kern="0" dirty="0">
              <a:ea typeface="ＭＳ Ｐゴシック" panose="020B0600070205080204" pitchFamily="34" charset="-128"/>
            </a:endParaRPr>
          </a:p>
          <a:p>
            <a:pPr marL="350837" lvl="1" indent="0">
              <a:buFont typeface="Arial" panose="020B0604020202020204" pitchFamily="34" charset="0"/>
              <a:buNone/>
            </a:pPr>
            <a:endParaRPr lang="en-US" altLang="en-US" sz="1800" kern="0" dirty="0">
              <a:ea typeface="ＭＳ Ｐゴシック" panose="020B0600070205080204" pitchFamily="34" charset="-128"/>
            </a:endParaRPr>
          </a:p>
          <a:p>
            <a:pPr marL="350837" lvl="1" indent="0">
              <a:buFont typeface="Arial" panose="020B0604020202020204" pitchFamily="34" charset="0"/>
              <a:buNone/>
            </a:pPr>
            <a:endParaRPr lang="en-US" altLang="en-US" sz="1800" kern="0" dirty="0">
              <a:ea typeface="ＭＳ Ｐゴシック" panose="020B0600070205080204" pitchFamily="34" charset="-128"/>
            </a:endParaRPr>
          </a:p>
          <a:p>
            <a:pPr marL="350837" lvl="1" indent="0">
              <a:buFont typeface="Arial" panose="020B0604020202020204" pitchFamily="34" charset="0"/>
              <a:buNone/>
            </a:pPr>
            <a:endParaRPr lang="en-US" altLang="en-US" sz="1800" kern="0" dirty="0">
              <a:ea typeface="ＭＳ Ｐゴシック" panose="020B0600070205080204" pitchFamily="34" charset="-128"/>
            </a:endParaRPr>
          </a:p>
          <a:p>
            <a:pPr marL="173038" indent="-173038"/>
            <a:r>
              <a:rPr lang="en-US" altLang="en-US" kern="0" dirty="0">
                <a:ea typeface="ＭＳ Ｐゴシック" panose="020B0600070205080204" pitchFamily="34" charset="-128"/>
              </a:rPr>
              <a:t>Reference: Vol. 6, Ch. 1</a:t>
            </a:r>
          </a:p>
        </p:txBody>
      </p:sp>
      <p:sp>
        <p:nvSpPr>
          <p:cNvPr id="84" name="Rounded Rectangle 83">
            <a:extLst>
              <a:ext uri="{FF2B5EF4-FFF2-40B4-BE49-F238E27FC236}">
                <a16:creationId xmlns:a16="http://schemas.microsoft.com/office/drawing/2014/main" id="{788F9EE3-E0A0-534E-9C13-9DC76620CDEE}"/>
              </a:ext>
            </a:extLst>
          </p:cNvPr>
          <p:cNvSpPr/>
          <p:nvPr/>
        </p:nvSpPr>
        <p:spPr>
          <a:xfrm rot="16200000">
            <a:off x="-638777" y="1445845"/>
            <a:ext cx="1843442" cy="433052"/>
          </a:xfrm>
          <a:prstGeom prst="roundRect">
            <a:avLst/>
          </a:prstGeom>
          <a:solidFill>
            <a:schemeClr val="accent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One Video Segment</a:t>
            </a:r>
          </a:p>
        </p:txBody>
      </p:sp>
      <p:sp>
        <p:nvSpPr>
          <p:cNvPr id="85" name="Rounded Rectangle 84">
            <a:extLst>
              <a:ext uri="{FF2B5EF4-FFF2-40B4-BE49-F238E27FC236}">
                <a16:creationId xmlns:a16="http://schemas.microsoft.com/office/drawing/2014/main" id="{DB925145-A6D5-6246-B77B-85FCC75C08D5}"/>
              </a:ext>
            </a:extLst>
          </p:cNvPr>
          <p:cNvSpPr/>
          <p:nvPr/>
        </p:nvSpPr>
        <p:spPr>
          <a:xfrm rot="16200000">
            <a:off x="-254729" y="2982044"/>
            <a:ext cx="1075340" cy="433051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One Video Segment</a:t>
            </a:r>
          </a:p>
        </p:txBody>
      </p:sp>
      <p:sp>
        <p:nvSpPr>
          <p:cNvPr id="86" name="Rounded Rectangle 85">
            <a:extLst>
              <a:ext uri="{FF2B5EF4-FFF2-40B4-BE49-F238E27FC236}">
                <a16:creationId xmlns:a16="http://schemas.microsoft.com/office/drawing/2014/main" id="{AAE97315-E93D-BF41-83BB-7B2EBCA39EE0}"/>
              </a:ext>
            </a:extLst>
          </p:cNvPr>
          <p:cNvSpPr/>
          <p:nvPr/>
        </p:nvSpPr>
        <p:spPr>
          <a:xfrm rot="16200000">
            <a:off x="-254729" y="4172599"/>
            <a:ext cx="1075340" cy="433051"/>
          </a:xfrm>
          <a:prstGeom prst="roundRect">
            <a:avLst/>
          </a:prstGeom>
          <a:solidFill>
            <a:schemeClr val="accent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One Video Segment</a:t>
            </a:r>
          </a:p>
        </p:txBody>
      </p:sp>
    </p:spTree>
    <p:extLst>
      <p:ext uri="{BB962C8B-B14F-4D97-AF65-F5344CB8AC3E}">
        <p14:creationId xmlns:p14="http://schemas.microsoft.com/office/powerpoint/2010/main" val="34862060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02CCCFE-9018-A747-A316-0EE93A1BE8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63476" y="1047891"/>
            <a:ext cx="8026645" cy="1420985"/>
          </a:xfrm>
        </p:spPr>
        <p:txBody>
          <a:bodyPr/>
          <a:lstStyle/>
          <a:p>
            <a:r>
              <a:rPr lang="en-US" altLang="en-US" dirty="0">
                <a:solidFill>
                  <a:srgbClr val="00B050"/>
                </a:solidFill>
                <a:ea typeface="ＭＳ Ｐゴシック" panose="020B0600070205080204" pitchFamily="34" charset="-128"/>
              </a:rPr>
              <a:t>Section </a:t>
            </a:r>
            <a:r>
              <a:rPr lang="en-US" altLang="en-US" dirty="0" smtClean="0">
                <a:solidFill>
                  <a:srgbClr val="00B050"/>
                </a:solidFill>
                <a:ea typeface="ＭＳ Ｐゴシック" panose="020B0600070205080204" pitchFamily="34" charset="-128"/>
              </a:rPr>
              <a:t>2</a:t>
            </a:r>
            <a:r>
              <a:rPr lang="en-US" altLang="en-US" dirty="0">
                <a:solidFill>
                  <a:srgbClr val="00B050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 sz="3200" dirty="0" smtClean="0">
                <a:solidFill>
                  <a:srgbClr val="00B050"/>
                </a:solidFill>
                <a:ea typeface="ＭＳ Ｐゴシック" panose="020B0600070205080204" pitchFamily="34" charset="-128"/>
              </a:rPr>
              <a:t>Materials</a:t>
            </a:r>
            <a:r>
              <a:rPr lang="en-US" altLang="en-US" sz="3200" dirty="0">
                <a:solidFill>
                  <a:srgbClr val="00B050"/>
                </a:solidFill>
                <a:ea typeface="ＭＳ Ｐゴシック" panose="020B0600070205080204" pitchFamily="34" charset="-128"/>
              </a:rPr>
              <a:t/>
            </a:r>
            <a:br>
              <a:rPr lang="en-US" altLang="en-US" sz="3200" dirty="0">
                <a:solidFill>
                  <a:srgbClr val="00B050"/>
                </a:solidFill>
                <a:ea typeface="ＭＳ Ｐゴシック" panose="020B0600070205080204" pitchFamily="34" charset="-128"/>
              </a:rPr>
            </a:br>
            <a:r>
              <a:rPr lang="en-US" altLang="en-US" sz="3200" dirty="0" smtClean="0">
                <a:solidFill>
                  <a:srgbClr val="00B050"/>
                </a:solidFill>
                <a:ea typeface="ＭＳ Ｐゴシック" panose="020B0600070205080204" pitchFamily="34" charset="-128"/>
              </a:rPr>
              <a:t>2.2 Typical </a:t>
            </a:r>
            <a:r>
              <a:rPr lang="en-US" altLang="en-US" sz="3200" dirty="0">
                <a:solidFill>
                  <a:srgbClr val="00B050"/>
                </a:solidFill>
                <a:ea typeface="ＭＳ Ｐゴシック" panose="020B0600070205080204" pitchFamily="34" charset="-128"/>
              </a:rPr>
              <a:t>applications of elemental and compound semiconductors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1" name="Subtitle 10">
            <a:extLst>
              <a:ext uri="{FF2B5EF4-FFF2-40B4-BE49-F238E27FC236}">
                <a16:creationId xmlns:a16="http://schemas.microsoft.com/office/drawing/2014/main" id="{8BEE62B1-4016-EB4D-BC3E-C653E394CE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63476" y="3104095"/>
            <a:ext cx="8026645" cy="2590800"/>
          </a:xfrm>
        </p:spPr>
        <p:txBody>
          <a:bodyPr/>
          <a:lstStyle/>
          <a:p>
            <a:pPr eaLnBrk="1" fontAlgn="auto" hangingPunct="1">
              <a:spcBef>
                <a:spcPct val="0"/>
              </a:spcBef>
              <a:spcAft>
                <a:spcPts val="0"/>
              </a:spcAft>
              <a:defRPr/>
            </a:pPr>
            <a:r>
              <a:rPr lang="en-US" kern="1200" dirty="0"/>
              <a:t>Gerhard Klimeck</a:t>
            </a:r>
          </a:p>
          <a:p>
            <a:pPr eaLnBrk="1" fontAlgn="auto" hangingPunct="1">
              <a:spcBef>
                <a:spcPct val="0"/>
              </a:spcBef>
              <a:spcAft>
                <a:spcPts val="0"/>
              </a:spcAft>
              <a:defRPr/>
            </a:pPr>
            <a:r>
              <a:rPr lang="en-US" kern="1200" dirty="0"/>
              <a:t/>
            </a:r>
            <a:br>
              <a:rPr lang="en-US" kern="1200" dirty="0"/>
            </a:br>
            <a:r>
              <a:rPr lang="en-US" kern="1200" dirty="0"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gekco@purdue.edu</a:t>
            </a:r>
            <a:endParaRPr lang="en-US" kern="1200" dirty="0"/>
          </a:p>
        </p:txBody>
      </p:sp>
      <p:sp>
        <p:nvSpPr>
          <p:cNvPr id="6" name="Title 9">
            <a:extLst>
              <a:ext uri="{FF2B5EF4-FFF2-40B4-BE49-F238E27FC236}">
                <a16:creationId xmlns:a16="http://schemas.microsoft.com/office/drawing/2014/main" id="{DF76DFC7-2969-F549-9507-8689FC0076B7}"/>
              </a:ext>
            </a:extLst>
          </p:cNvPr>
          <p:cNvSpPr txBox="1">
            <a:spLocks/>
          </p:cNvSpPr>
          <p:nvPr/>
        </p:nvSpPr>
        <p:spPr bwMode="auto">
          <a:xfrm>
            <a:off x="2059426" y="-65855"/>
            <a:ext cx="8026645" cy="806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DCDCDC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DCDCDC"/>
                </a:solidFill>
                <a:latin typeface="Trebuchet MS" charset="0"/>
                <a:ea typeface="ＭＳ Ｐゴシック" charset="-128"/>
                <a:cs typeface="ＭＳ Ｐゴシック" charset="-128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DCDCDC"/>
                </a:solidFill>
                <a:latin typeface="Trebuchet MS" charset="0"/>
                <a:ea typeface="ＭＳ Ｐゴシック" charset="-128"/>
                <a:cs typeface="ＭＳ Ｐゴシック" charset="-128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DCDCDC"/>
                </a:solidFill>
                <a:latin typeface="Trebuchet MS" charset="0"/>
                <a:ea typeface="ＭＳ Ｐゴシック" charset="-128"/>
                <a:cs typeface="ＭＳ Ｐゴシック" charset="-128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DCDCDC"/>
                </a:solidFill>
                <a:latin typeface="Trebuchet MS" charset="0"/>
                <a:ea typeface="ＭＳ Ｐゴシック" charset="-128"/>
                <a:cs typeface="ＭＳ Ｐゴシック" charset="-128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DCDCDC"/>
                </a:solidFill>
                <a:latin typeface="Trebuchet MS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DCDCDC"/>
                </a:solidFill>
                <a:latin typeface="Trebuchet MS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DCDCDC"/>
                </a:solidFill>
                <a:latin typeface="Trebuchet MS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DCDCDC"/>
                </a:solidFill>
                <a:latin typeface="Trebuchet MS" charset="0"/>
              </a:defRPr>
            </a:lvl9pPr>
          </a:lstStyle>
          <a:p>
            <a:r>
              <a:rPr lang="en-US" altLang="en-US" sz="3600" kern="0" dirty="0">
                <a:solidFill>
                  <a:srgbClr val="0070C0"/>
                </a:solidFill>
                <a:ea typeface="ＭＳ Ｐゴシック" panose="020B0600070205080204" pitchFamily="34" charset="-128"/>
              </a:rPr>
              <a:t>Solid State Devices</a:t>
            </a:r>
            <a:endParaRPr lang="en-US" altLang="en-US" sz="3600" kern="0" dirty="0">
              <a:solidFill>
                <a:srgbClr val="00B050"/>
              </a:solidFill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692352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Group 58">
            <a:extLst>
              <a:ext uri="{FF2B5EF4-FFF2-40B4-BE49-F238E27FC236}">
                <a16:creationId xmlns:a16="http://schemas.microsoft.com/office/drawing/2014/main" id="{705D4D3C-D2CF-C44E-848B-4F34544602B2}"/>
              </a:ext>
            </a:extLst>
          </p:cNvPr>
          <p:cNvGrpSpPr>
            <a:grpSpLocks/>
          </p:cNvGrpSpPr>
          <p:nvPr/>
        </p:nvGrpSpPr>
        <p:grpSpPr bwMode="auto">
          <a:xfrm>
            <a:off x="-1898341" y="1756438"/>
            <a:ext cx="1016624" cy="1022005"/>
            <a:chOff x="5272985" y="863600"/>
            <a:chExt cx="2766169" cy="2781300"/>
          </a:xfrm>
        </p:grpSpPr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FB1539E7-7E63-084D-B368-09F75A92E188}"/>
                </a:ext>
              </a:extLst>
            </p:cNvPr>
            <p:cNvSpPr/>
            <p:nvPr/>
          </p:nvSpPr>
          <p:spPr>
            <a:xfrm>
              <a:off x="5601097" y="1473355"/>
              <a:ext cx="1981358" cy="1930892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sz="1000"/>
            </a:p>
          </p:txBody>
        </p: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D39FAC7C-D9CD-AF4A-B239-207B881D886F}"/>
                </a:ext>
              </a:extLst>
            </p:cNvPr>
            <p:cNvCxnSpPr/>
            <p:nvPr/>
          </p:nvCxnSpPr>
          <p:spPr>
            <a:xfrm rot="10800000" flipH="1">
              <a:off x="5600700" y="2451100"/>
              <a:ext cx="1993900" cy="1588"/>
            </a:xfrm>
            <a:prstGeom prst="line">
              <a:avLst/>
            </a:prstGeom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532C6B7C-856D-004D-AC03-8E564D760054}"/>
                </a:ext>
              </a:extLst>
            </p:cNvPr>
            <p:cNvCxnSpPr/>
            <p:nvPr/>
          </p:nvCxnSpPr>
          <p:spPr>
            <a:xfrm rot="16200000" flipH="1">
              <a:off x="5607050" y="2451100"/>
              <a:ext cx="1981200" cy="1588"/>
            </a:xfrm>
            <a:prstGeom prst="line">
              <a:avLst/>
            </a:prstGeom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1A5E12D6-5739-D641-92EE-F9D2D1D8E5E3}"/>
                </a:ext>
              </a:extLst>
            </p:cNvPr>
            <p:cNvSpPr/>
            <p:nvPr/>
          </p:nvSpPr>
          <p:spPr>
            <a:xfrm rot="-2700000">
              <a:off x="5511800" y="12954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sz="1000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CBA4EE3F-BFAB-2D47-9FF5-33EEC2993AB6}"/>
                </a:ext>
              </a:extLst>
            </p:cNvPr>
            <p:cNvSpPr/>
            <p:nvPr/>
          </p:nvSpPr>
          <p:spPr>
            <a:xfrm rot="-2700000">
              <a:off x="6489700" y="21971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sz="1000"/>
            </a:p>
          </p:txBody>
        </p:sp>
        <p:grpSp>
          <p:nvGrpSpPr>
            <p:cNvPr id="65" name="Oval 38">
              <a:extLst>
                <a:ext uri="{FF2B5EF4-FFF2-40B4-BE49-F238E27FC236}">
                  <a16:creationId xmlns:a16="http://schemas.microsoft.com/office/drawing/2014/main" id="{117982F7-898B-5C4A-8889-3F7042A1EC8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388608" y="1286256"/>
              <a:ext cx="402336" cy="402336"/>
              <a:chOff x="6388608" y="1286256"/>
              <a:chExt cx="402336" cy="402336"/>
            </a:xfrm>
          </p:grpSpPr>
          <p:pic>
            <p:nvPicPr>
              <p:cNvPr id="79" name="Oval 38">
                <a:extLst>
                  <a:ext uri="{FF2B5EF4-FFF2-40B4-BE49-F238E27FC236}">
                    <a16:creationId xmlns:a16="http://schemas.microsoft.com/office/drawing/2014/main" id="{49E761D8-5513-2047-9FEF-C87A7A41E50B}"/>
                  </a:ext>
                </a:extLst>
              </p:cNvPr>
              <p:cNvPicPr>
                <a:picLocks noChangeArrowheads="1"/>
              </p:cNvPicPr>
              <p:nvPr/>
            </p:nvPicPr>
            <p:blipFill>
              <a:blip r:embed="rId3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388608" y="1286256"/>
                <a:ext cx="402336" cy="4023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80" name="Text Box 80">
                <a:extLst>
                  <a:ext uri="{FF2B5EF4-FFF2-40B4-BE49-F238E27FC236}">
                    <a16:creationId xmlns:a16="http://schemas.microsoft.com/office/drawing/2014/main" id="{A19610E3-B694-0141-AC11-2D51D42920F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2700000">
                <a:off x="6528438" y="1315275"/>
                <a:ext cx="125724" cy="341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vert="eaVert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endParaRPr lang="en-US" altLang="en-US" sz="10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1FBE1AD9-8E9C-7F42-B9F8-CB7CF9BBCB96}"/>
                </a:ext>
              </a:extLst>
            </p:cNvPr>
            <p:cNvSpPr/>
            <p:nvPr/>
          </p:nvSpPr>
          <p:spPr>
            <a:xfrm rot="-2700000">
              <a:off x="7493000" y="12319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sz="1000"/>
            </a:p>
          </p:txBody>
        </p:sp>
        <p:grpSp>
          <p:nvGrpSpPr>
            <p:cNvPr id="67" name="Oval 40">
              <a:extLst>
                <a:ext uri="{FF2B5EF4-FFF2-40B4-BE49-F238E27FC236}">
                  <a16:creationId xmlns:a16="http://schemas.microsoft.com/office/drawing/2014/main" id="{84F715A8-142F-AE43-B7C0-F6115C39117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382256" y="2225040"/>
              <a:ext cx="402336" cy="402336"/>
              <a:chOff x="7382256" y="2225040"/>
              <a:chExt cx="402336" cy="402336"/>
            </a:xfrm>
          </p:grpSpPr>
          <p:pic>
            <p:nvPicPr>
              <p:cNvPr id="77" name="Oval 40">
                <a:extLst>
                  <a:ext uri="{FF2B5EF4-FFF2-40B4-BE49-F238E27FC236}">
                    <a16:creationId xmlns:a16="http://schemas.microsoft.com/office/drawing/2014/main" id="{A1CBB281-1593-3F42-B632-2643E2DC2A00}"/>
                  </a:ext>
                </a:extLst>
              </p:cNvPr>
              <p:cNvPicPr>
                <a:picLocks noChangeArrowheads="1"/>
              </p:cNvPicPr>
              <p:nvPr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382256" y="2225040"/>
                <a:ext cx="402336" cy="4023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8" name="Text Box 86">
                <a:extLst>
                  <a:ext uri="{FF2B5EF4-FFF2-40B4-BE49-F238E27FC236}">
                    <a16:creationId xmlns:a16="http://schemas.microsoft.com/office/drawing/2014/main" id="{294E2672-4A54-9E4D-8C3E-A6291126874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2700000">
                <a:off x="7519038" y="2255075"/>
                <a:ext cx="125724" cy="341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vert="eaVert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endParaRPr lang="en-US" altLang="en-US" sz="10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9F30051B-8D59-164A-9757-F0DAB83BC57A}"/>
                </a:ext>
              </a:extLst>
            </p:cNvPr>
            <p:cNvSpPr/>
            <p:nvPr/>
          </p:nvSpPr>
          <p:spPr>
            <a:xfrm rot="-2700000">
              <a:off x="7505700" y="31623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sz="1000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F9754CC3-14CA-0449-BC13-E07ECADD9B37}"/>
                </a:ext>
              </a:extLst>
            </p:cNvPr>
            <p:cNvSpPr/>
            <p:nvPr/>
          </p:nvSpPr>
          <p:spPr>
            <a:xfrm rot="-2700000">
              <a:off x="5511800" y="30988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sz="1000"/>
            </a:p>
          </p:txBody>
        </p:sp>
        <p:grpSp>
          <p:nvGrpSpPr>
            <p:cNvPr id="70" name="Oval 43">
              <a:extLst>
                <a:ext uri="{FF2B5EF4-FFF2-40B4-BE49-F238E27FC236}">
                  <a16:creationId xmlns:a16="http://schemas.microsoft.com/office/drawing/2014/main" id="{A3A72312-D489-AE4F-879C-FC55BAA29AB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413248" y="2249424"/>
              <a:ext cx="402336" cy="402336"/>
              <a:chOff x="5413248" y="2249424"/>
              <a:chExt cx="402336" cy="402336"/>
            </a:xfrm>
          </p:grpSpPr>
          <p:pic>
            <p:nvPicPr>
              <p:cNvPr id="75" name="Oval 43">
                <a:extLst>
                  <a:ext uri="{FF2B5EF4-FFF2-40B4-BE49-F238E27FC236}">
                    <a16:creationId xmlns:a16="http://schemas.microsoft.com/office/drawing/2014/main" id="{EFA74812-AAA7-BB4A-BF98-DC0580D93006}"/>
                  </a:ext>
                </a:extLst>
              </p:cNvPr>
              <p:cNvPicPr>
                <a:picLocks noChangeArrowheads="1"/>
              </p:cNvPicPr>
              <p:nvPr/>
            </p:nvPicPr>
            <p:blipFill>
              <a:blip r:embed="rId5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413248" y="2249424"/>
                <a:ext cx="402336" cy="4023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6" name="Text Box 95">
                <a:extLst>
                  <a:ext uri="{FF2B5EF4-FFF2-40B4-BE49-F238E27FC236}">
                    <a16:creationId xmlns:a16="http://schemas.microsoft.com/office/drawing/2014/main" id="{30B048C0-988D-184B-99D6-9A239568296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2700000">
                <a:off x="5550538" y="2280475"/>
                <a:ext cx="125724" cy="341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vert="eaVert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endParaRPr lang="en-US" altLang="en-US" sz="10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71" name="Oval 44">
              <a:extLst>
                <a:ext uri="{FF2B5EF4-FFF2-40B4-BE49-F238E27FC236}">
                  <a16:creationId xmlns:a16="http://schemas.microsoft.com/office/drawing/2014/main" id="{DA76963B-0606-414B-89E2-589764ED140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376416" y="3176016"/>
              <a:ext cx="402336" cy="402336"/>
              <a:chOff x="6376416" y="3176016"/>
              <a:chExt cx="402336" cy="402336"/>
            </a:xfrm>
          </p:grpSpPr>
          <p:pic>
            <p:nvPicPr>
              <p:cNvPr id="73" name="Oval 44">
                <a:extLst>
                  <a:ext uri="{FF2B5EF4-FFF2-40B4-BE49-F238E27FC236}">
                    <a16:creationId xmlns:a16="http://schemas.microsoft.com/office/drawing/2014/main" id="{2AE5F420-CEE1-2F49-9B8B-395780E9A7B8}"/>
                  </a:ext>
                </a:extLst>
              </p:cNvPr>
              <p:cNvPicPr>
                <a:picLocks noChangeArrowheads="1"/>
              </p:cNvPicPr>
              <p:nvPr/>
            </p:nvPicPr>
            <p:blipFill>
              <a:blip r:embed="rId6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376416" y="3176016"/>
                <a:ext cx="402336" cy="4023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4" name="Text Box 98">
                <a:extLst>
                  <a:ext uri="{FF2B5EF4-FFF2-40B4-BE49-F238E27FC236}">
                    <a16:creationId xmlns:a16="http://schemas.microsoft.com/office/drawing/2014/main" id="{1A192D88-4CC1-BC4C-8297-E3A1C06405E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2700000">
                <a:off x="6515738" y="3207575"/>
                <a:ext cx="125724" cy="341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vert="eaVert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endParaRPr lang="en-US" altLang="en-US" sz="10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D255D447-6788-7549-A519-A3FE2B559CEE}"/>
                </a:ext>
              </a:extLst>
            </p:cNvPr>
            <p:cNvSpPr txBox="1"/>
            <p:nvPr/>
          </p:nvSpPr>
          <p:spPr>
            <a:xfrm>
              <a:off x="5272985" y="863600"/>
              <a:ext cx="2766169" cy="67007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sz="1000" dirty="0">
                  <a:solidFill>
                    <a:srgbClr val="FF0000"/>
                  </a:solidFill>
                  <a:latin typeface="+mn-lt"/>
                </a:rPr>
                <a:t>plastic crystals</a:t>
              </a:r>
            </a:p>
          </p:txBody>
        </p:sp>
      </p:grpSp>
      <p:sp>
        <p:nvSpPr>
          <p:cNvPr id="81" name="Rectangle 134">
            <a:extLst>
              <a:ext uri="{FF2B5EF4-FFF2-40B4-BE49-F238E27FC236}">
                <a16:creationId xmlns:a16="http://schemas.microsoft.com/office/drawing/2014/main" id="{F37B41C3-BF1C-C941-A734-F20F286A16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068493" y="2180887"/>
            <a:ext cx="124745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000" dirty="0">
                <a:solidFill>
                  <a:srgbClr val="FF0000"/>
                </a:solidFill>
              </a:rPr>
              <a:t>specific position</a:t>
            </a:r>
          </a:p>
          <a:p>
            <a:pPr eaLnBrk="1" hangingPunct="1"/>
            <a:r>
              <a:rPr lang="en-US" altLang="en-US" sz="1000" dirty="0">
                <a:solidFill>
                  <a:srgbClr val="FF0000"/>
                </a:solidFill>
              </a:rPr>
              <a:t>random orientation</a:t>
            </a:r>
          </a:p>
        </p:txBody>
      </p:sp>
      <p:sp>
        <p:nvSpPr>
          <p:cNvPr id="23554" name="Title 1">
            <a:extLst>
              <a:ext uri="{FF2B5EF4-FFF2-40B4-BE49-F238E27FC236}">
                <a16:creationId xmlns:a16="http://schemas.microsoft.com/office/drawing/2014/main" id="{53813659-B19A-F446-A6C8-8AA65CB5DE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0" dirty="0">
                <a:ea typeface="ＭＳ Ｐゴシック" panose="020B0600070205080204" pitchFamily="34" charset="-128"/>
              </a:rPr>
              <a:t>Section 2</a:t>
            </a:r>
            <a:br>
              <a:rPr lang="en-US" altLang="en-US" b="0" dirty="0">
                <a:ea typeface="ＭＳ Ｐゴシック" panose="020B0600070205080204" pitchFamily="34" charset="-128"/>
              </a:rPr>
            </a:br>
            <a:r>
              <a:rPr lang="en-US" altLang="en-US" b="0" dirty="0">
                <a:ea typeface="ＭＳ Ｐゴシック" panose="020B0600070205080204" pitchFamily="34" charset="-128"/>
              </a:rPr>
              <a:t>Materials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0978FEEB-20D9-C149-A16C-9663C3D144B2}"/>
              </a:ext>
            </a:extLst>
          </p:cNvPr>
          <p:cNvGrpSpPr/>
          <p:nvPr/>
        </p:nvGrpSpPr>
        <p:grpSpPr>
          <a:xfrm>
            <a:off x="8590549" y="786615"/>
            <a:ext cx="2561340" cy="1736370"/>
            <a:chOff x="4048148" y="3771676"/>
            <a:chExt cx="1560787" cy="1058081"/>
          </a:xfrm>
        </p:grpSpPr>
        <p:pic>
          <p:nvPicPr>
            <p:cNvPr id="43" name="Picture 42" descr="A screenshot of a cell phone&#10;&#10;Description automatically generated">
              <a:extLst>
                <a:ext uri="{FF2B5EF4-FFF2-40B4-BE49-F238E27FC236}">
                  <a16:creationId xmlns:a16="http://schemas.microsoft.com/office/drawing/2014/main" id="{BCBC7DF6-C4DD-304E-B02F-A33B415966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934" t="47179" r="12210" b="34495"/>
            <a:stretch/>
          </p:blipFill>
          <p:spPr>
            <a:xfrm>
              <a:off x="4048148" y="3981878"/>
              <a:ext cx="1560787" cy="847879"/>
            </a:xfrm>
            <a:prstGeom prst="rect">
              <a:avLst/>
            </a:prstGeom>
          </p:spPr>
        </p:pic>
        <p:pic>
          <p:nvPicPr>
            <p:cNvPr id="44" name="Picture 43" descr="A screenshot of a cell phone&#10;&#10;Description automatically generated">
              <a:extLst>
                <a:ext uri="{FF2B5EF4-FFF2-40B4-BE49-F238E27FC236}">
                  <a16:creationId xmlns:a16="http://schemas.microsoft.com/office/drawing/2014/main" id="{F3B03FFA-2D79-FA4E-B19F-F4D9395B034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59" t="47283" r="80989" b="45091"/>
            <a:stretch/>
          </p:blipFill>
          <p:spPr>
            <a:xfrm>
              <a:off x="4065251" y="3992604"/>
              <a:ext cx="265783" cy="352840"/>
            </a:xfrm>
            <a:prstGeom prst="rect">
              <a:avLst/>
            </a:prstGeom>
          </p:spPr>
        </p:pic>
        <p:pic>
          <p:nvPicPr>
            <p:cNvPr id="45" name="Picture 44" descr="A screenshot of a cell phone&#10;&#10;Description automatically generated">
              <a:extLst>
                <a:ext uri="{FF2B5EF4-FFF2-40B4-BE49-F238E27FC236}">
                  <a16:creationId xmlns:a16="http://schemas.microsoft.com/office/drawing/2014/main" id="{C4A62BB0-273E-F747-B66C-767122E4ADA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934" t="10791" r="12439" b="84549"/>
            <a:stretch/>
          </p:blipFill>
          <p:spPr>
            <a:xfrm>
              <a:off x="4065251" y="3771676"/>
              <a:ext cx="1543684" cy="215565"/>
            </a:xfrm>
            <a:prstGeom prst="rect">
              <a:avLst/>
            </a:prstGeom>
          </p:spPr>
        </p:pic>
      </p:grpSp>
      <p:sp>
        <p:nvSpPr>
          <p:cNvPr id="46" name="Rounded Rectangle 45">
            <a:extLst>
              <a:ext uri="{FF2B5EF4-FFF2-40B4-BE49-F238E27FC236}">
                <a16:creationId xmlns:a16="http://schemas.microsoft.com/office/drawing/2014/main" id="{FAE2749E-9AD1-A140-91C0-2A6D0E4D9102}"/>
              </a:ext>
            </a:extLst>
          </p:cNvPr>
          <p:cNvSpPr/>
          <p:nvPr/>
        </p:nvSpPr>
        <p:spPr>
          <a:xfrm>
            <a:off x="9574587" y="1440065"/>
            <a:ext cx="400092" cy="532743"/>
          </a:xfrm>
          <a:custGeom>
            <a:avLst/>
            <a:gdLst>
              <a:gd name="connsiteX0" fmla="*/ 0 w 400092"/>
              <a:gd name="connsiteY0" fmla="*/ 66683 h 532743"/>
              <a:gd name="connsiteX1" fmla="*/ 66683 w 400092"/>
              <a:gd name="connsiteY1" fmla="*/ 0 h 532743"/>
              <a:gd name="connsiteX2" fmla="*/ 333409 w 400092"/>
              <a:gd name="connsiteY2" fmla="*/ 0 h 532743"/>
              <a:gd name="connsiteX3" fmla="*/ 400092 w 400092"/>
              <a:gd name="connsiteY3" fmla="*/ 66683 h 532743"/>
              <a:gd name="connsiteX4" fmla="*/ 400092 w 400092"/>
              <a:gd name="connsiteY4" fmla="*/ 466060 h 532743"/>
              <a:gd name="connsiteX5" fmla="*/ 333409 w 400092"/>
              <a:gd name="connsiteY5" fmla="*/ 532743 h 532743"/>
              <a:gd name="connsiteX6" fmla="*/ 66683 w 400092"/>
              <a:gd name="connsiteY6" fmla="*/ 532743 h 532743"/>
              <a:gd name="connsiteX7" fmla="*/ 0 w 400092"/>
              <a:gd name="connsiteY7" fmla="*/ 466060 h 532743"/>
              <a:gd name="connsiteX8" fmla="*/ 0 w 400092"/>
              <a:gd name="connsiteY8" fmla="*/ 66683 h 532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0092" h="532743" extrusionOk="0">
                <a:moveTo>
                  <a:pt x="0" y="66683"/>
                </a:moveTo>
                <a:cubicBezTo>
                  <a:pt x="-3070" y="27961"/>
                  <a:pt x="22583" y="2729"/>
                  <a:pt x="66683" y="0"/>
                </a:cubicBezTo>
                <a:cubicBezTo>
                  <a:pt x="176234" y="-8493"/>
                  <a:pt x="222335" y="1903"/>
                  <a:pt x="333409" y="0"/>
                </a:cubicBezTo>
                <a:cubicBezTo>
                  <a:pt x="368982" y="-955"/>
                  <a:pt x="398256" y="33623"/>
                  <a:pt x="400092" y="66683"/>
                </a:cubicBezTo>
                <a:cubicBezTo>
                  <a:pt x="405287" y="157044"/>
                  <a:pt x="357041" y="315287"/>
                  <a:pt x="400092" y="466060"/>
                </a:cubicBezTo>
                <a:cubicBezTo>
                  <a:pt x="401963" y="499038"/>
                  <a:pt x="363125" y="531654"/>
                  <a:pt x="333409" y="532743"/>
                </a:cubicBezTo>
                <a:cubicBezTo>
                  <a:pt x="271368" y="547686"/>
                  <a:pt x="130557" y="526240"/>
                  <a:pt x="66683" y="532743"/>
                </a:cubicBezTo>
                <a:cubicBezTo>
                  <a:pt x="24709" y="541256"/>
                  <a:pt x="-5113" y="496957"/>
                  <a:pt x="0" y="466060"/>
                </a:cubicBezTo>
                <a:cubicBezTo>
                  <a:pt x="-41659" y="377213"/>
                  <a:pt x="21819" y="245620"/>
                  <a:pt x="0" y="66683"/>
                </a:cubicBezTo>
                <a:close/>
              </a:path>
            </a:pathLst>
          </a:custGeom>
          <a:noFill/>
          <a:ln w="38100">
            <a:solidFill>
              <a:schemeClr val="tx1"/>
            </a:solidFill>
            <a:extLst>
              <a:ext uri="{C807C97D-BFC1-408E-A445-0C87EB9F89A2}">
                <ask:lineSketchStyleProps xmlns="" xmlns:ask="http://schemas.microsoft.com/office/drawing/2018/sketchyshapes" sd="121903347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" name="Group 88">
            <a:extLst>
              <a:ext uri="{FF2B5EF4-FFF2-40B4-BE49-F238E27FC236}">
                <a16:creationId xmlns:a16="http://schemas.microsoft.com/office/drawing/2014/main" id="{AD780F51-80C6-4D4C-9540-E795F9F437BB}"/>
              </a:ext>
            </a:extLst>
          </p:cNvPr>
          <p:cNvGrpSpPr>
            <a:grpSpLocks/>
          </p:cNvGrpSpPr>
          <p:nvPr/>
        </p:nvGrpSpPr>
        <p:grpSpPr bwMode="auto">
          <a:xfrm>
            <a:off x="-2523172" y="778738"/>
            <a:ext cx="2212975" cy="2813050"/>
            <a:chOff x="1261872" y="825500"/>
            <a:chExt cx="2212848" cy="2813812"/>
          </a:xfrm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0F7A9021-E41C-1444-86E8-6DBE7102874C}"/>
                </a:ext>
              </a:extLst>
            </p:cNvPr>
            <p:cNvSpPr/>
            <p:nvPr/>
          </p:nvSpPr>
          <p:spPr>
            <a:xfrm>
              <a:off x="1371403" y="1447969"/>
              <a:ext cx="1981086" cy="1930923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882D3C28-5451-B04F-96C1-19CD241C18F5}"/>
                </a:ext>
              </a:extLst>
            </p:cNvPr>
            <p:cNvCxnSpPr/>
            <p:nvPr/>
          </p:nvCxnSpPr>
          <p:spPr>
            <a:xfrm rot="10800000" flipH="1">
              <a:off x="1371600" y="2425700"/>
              <a:ext cx="1993900" cy="1588"/>
            </a:xfrm>
            <a:prstGeom prst="line">
              <a:avLst/>
            </a:prstGeom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7262B00E-F1F1-AF40-9EF1-BA394DA35100}"/>
                </a:ext>
              </a:extLst>
            </p:cNvPr>
            <p:cNvCxnSpPr/>
            <p:nvPr/>
          </p:nvCxnSpPr>
          <p:spPr>
            <a:xfrm rot="16200000" flipH="1">
              <a:off x="1377950" y="2425700"/>
              <a:ext cx="1981200" cy="1588"/>
            </a:xfrm>
            <a:prstGeom prst="line">
              <a:avLst/>
            </a:prstGeom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EE8FB8DE-0406-A543-A4A3-16A8FF36EF4A}"/>
                </a:ext>
              </a:extLst>
            </p:cNvPr>
            <p:cNvSpPr/>
            <p:nvPr/>
          </p:nvSpPr>
          <p:spPr>
            <a:xfrm>
              <a:off x="1282700" y="12700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C301FBB2-BA3D-194D-A6CA-17DEA73CE6A1}"/>
                </a:ext>
              </a:extLst>
            </p:cNvPr>
            <p:cNvSpPr/>
            <p:nvPr/>
          </p:nvSpPr>
          <p:spPr>
            <a:xfrm>
              <a:off x="2260600" y="21209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5CA9B081-5B78-A14B-BBCD-F6A9CDA07F2A}"/>
                </a:ext>
              </a:extLst>
            </p:cNvPr>
            <p:cNvSpPr/>
            <p:nvPr/>
          </p:nvSpPr>
          <p:spPr>
            <a:xfrm>
              <a:off x="2247900" y="12192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379C1732-677F-AA49-9B60-285A3F5E39E3}"/>
                </a:ext>
              </a:extLst>
            </p:cNvPr>
            <p:cNvSpPr/>
            <p:nvPr/>
          </p:nvSpPr>
          <p:spPr>
            <a:xfrm>
              <a:off x="3251200" y="12065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CFBDBD53-7D99-2341-9180-31395D1B5DA2}"/>
                </a:ext>
              </a:extLst>
            </p:cNvPr>
            <p:cNvSpPr/>
            <p:nvPr/>
          </p:nvSpPr>
          <p:spPr>
            <a:xfrm>
              <a:off x="3263900" y="21590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C7C0684D-9CC6-EE4E-BCA6-0B6B99405DD3}"/>
                </a:ext>
              </a:extLst>
            </p:cNvPr>
            <p:cNvSpPr/>
            <p:nvPr/>
          </p:nvSpPr>
          <p:spPr>
            <a:xfrm>
              <a:off x="3276600" y="31369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A76DE44C-EC9A-D549-8D96-BB10AA91C2BB}"/>
                </a:ext>
              </a:extLst>
            </p:cNvPr>
            <p:cNvSpPr/>
            <p:nvPr/>
          </p:nvSpPr>
          <p:spPr>
            <a:xfrm>
              <a:off x="1282700" y="30734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D66EA36D-6BF4-DC4B-947E-1B9141E5C1AD}"/>
                </a:ext>
              </a:extLst>
            </p:cNvPr>
            <p:cNvSpPr/>
            <p:nvPr/>
          </p:nvSpPr>
          <p:spPr>
            <a:xfrm>
              <a:off x="1295400" y="21844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9FE41BC7-6050-9A48-9A8D-6F261717F88E}"/>
                </a:ext>
              </a:extLst>
            </p:cNvPr>
            <p:cNvSpPr/>
            <p:nvPr/>
          </p:nvSpPr>
          <p:spPr>
            <a:xfrm>
              <a:off x="2260600" y="31115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7259D227-E08F-5F4E-BC80-8C10B681A357}"/>
                </a:ext>
              </a:extLst>
            </p:cNvPr>
            <p:cNvSpPr txBox="1"/>
            <p:nvPr/>
          </p:nvSpPr>
          <p:spPr>
            <a:xfrm>
              <a:off x="1455536" y="825500"/>
              <a:ext cx="1930289" cy="45732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dirty="0">
                  <a:solidFill>
                    <a:srgbClr val="FF0000"/>
                  </a:solidFill>
                  <a:latin typeface="+mn-lt"/>
                </a:rPr>
                <a:t>solid crystals</a:t>
              </a:r>
            </a:p>
          </p:txBody>
        </p:sp>
      </p:grpSp>
      <p:sp>
        <p:nvSpPr>
          <p:cNvPr id="58" name="Rectangle 133">
            <a:extLst>
              <a:ext uri="{FF2B5EF4-FFF2-40B4-BE49-F238E27FC236}">
                <a16:creationId xmlns:a16="http://schemas.microsoft.com/office/drawing/2014/main" id="{982054EE-78F7-2C4B-AEF6-F0411B5A2C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454657" y="3620162"/>
            <a:ext cx="20764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1800" dirty="0">
                <a:solidFill>
                  <a:srgbClr val="FF0000"/>
                </a:solidFill>
              </a:rPr>
              <a:t>specific position</a:t>
            </a:r>
          </a:p>
          <a:p>
            <a:pPr algn="ctr" eaLnBrk="1" hangingPunct="1"/>
            <a:r>
              <a:rPr lang="en-US" altLang="en-US" sz="1800" dirty="0">
                <a:solidFill>
                  <a:srgbClr val="FF0000"/>
                </a:solidFill>
              </a:rPr>
              <a:t>specific orientation</a:t>
            </a:r>
          </a:p>
        </p:txBody>
      </p:sp>
      <p:sp>
        <p:nvSpPr>
          <p:cNvPr id="83" name="Rectangle 3">
            <a:extLst>
              <a:ext uri="{FF2B5EF4-FFF2-40B4-BE49-F238E27FC236}">
                <a16:creationId xmlns:a16="http://schemas.microsoft.com/office/drawing/2014/main" id="{6D90FDE8-F368-2846-940C-1B72463C6C49}"/>
              </a:ext>
            </a:extLst>
          </p:cNvPr>
          <p:cNvSpPr txBox="1">
            <a:spLocks noChangeArrowheads="1"/>
          </p:cNvSpPr>
          <p:nvPr/>
        </p:nvSpPr>
        <p:spPr>
          <a:xfrm>
            <a:off x="652273" y="740650"/>
            <a:ext cx="10770448" cy="5599112"/>
          </a:xfrm>
          <a:prstGeom prst="rect">
            <a:avLst/>
          </a:prstGeom>
        </p:spPr>
        <p:txBody>
          <a:bodyPr/>
          <a:lstStyle>
            <a:lvl1pPr marL="169863" indent="-169863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2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454025" indent="-169863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+mn-lt"/>
                <a:ea typeface="ＭＳ Ｐゴシック" charset="-128"/>
                <a:cs typeface="ＭＳ Ｐゴシック"/>
              </a:defRPr>
            </a:lvl2pPr>
            <a:lvl3pPr marL="804863" indent="-236538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ü"/>
              <a:defRPr sz="16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/>
              </a:defRPr>
            </a:lvl3pPr>
            <a:lvl4pPr marL="1089025" indent="-169863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/>
              </a:defRPr>
            </a:lvl4pPr>
            <a:lvl5pPr marL="1373188" indent="-169863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 3" pitchFamily="2" charset="2"/>
              <a:buChar char="´"/>
              <a:defRPr sz="14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/>
              </a:defRPr>
            </a:lvl5pPr>
            <a:lvl6pPr marL="1830388" indent="-169863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 3" charset="2"/>
              <a:buChar char="´"/>
              <a:defRPr sz="1400">
                <a:solidFill>
                  <a:schemeClr val="tx1"/>
                </a:solidFill>
                <a:latin typeface="+mn-lt"/>
                <a:ea typeface="ＭＳ Ｐゴシック" charset="-128"/>
              </a:defRPr>
            </a:lvl6pPr>
            <a:lvl7pPr marL="2287588" indent="-169863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 3" charset="2"/>
              <a:buChar char="´"/>
              <a:defRPr sz="1400">
                <a:solidFill>
                  <a:schemeClr val="tx1"/>
                </a:solidFill>
                <a:latin typeface="+mn-lt"/>
                <a:ea typeface="ＭＳ Ｐゴシック" charset="-128"/>
              </a:defRPr>
            </a:lvl7pPr>
            <a:lvl8pPr marL="2744788" indent="-169863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 3" charset="2"/>
              <a:buChar char="´"/>
              <a:defRPr sz="1400">
                <a:solidFill>
                  <a:schemeClr val="tx1"/>
                </a:solidFill>
                <a:latin typeface="+mn-lt"/>
                <a:ea typeface="ＭＳ Ｐゴシック" charset="-128"/>
              </a:defRPr>
            </a:lvl8pPr>
            <a:lvl9pPr marL="3201988" indent="-169863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 3" charset="2"/>
              <a:buChar char="´"/>
              <a:defRPr sz="1400">
                <a:solidFill>
                  <a:schemeClr val="tx1"/>
                </a:solidFill>
                <a:latin typeface="+mn-lt"/>
                <a:ea typeface="ＭＳ Ｐゴシック" charset="-128"/>
              </a:defRPr>
            </a:lvl9pPr>
          </a:lstStyle>
          <a:p>
            <a:pPr marL="173038" indent="-173038"/>
            <a:r>
              <a:rPr lang="en-US" altLang="en-US" kern="0" dirty="0">
                <a:ea typeface="ＭＳ Ｐゴシック" panose="020B0600070205080204" pitchFamily="34" charset="-128"/>
              </a:rPr>
              <a:t>2.1 Typical Semiconducting Materials</a:t>
            </a:r>
          </a:p>
          <a:p>
            <a:pPr marL="457200" lvl="1" indent="-173038"/>
            <a:r>
              <a:rPr lang="en-US" altLang="en-US" sz="1800" kern="0" dirty="0">
                <a:ea typeface="ＭＳ Ｐゴシック" panose="020B0600070205080204" pitchFamily="34" charset="-128"/>
              </a:rPr>
              <a:t>Current flow in semiconductors (reminder)</a:t>
            </a:r>
          </a:p>
          <a:p>
            <a:pPr marL="457200" lvl="1" indent="-173038"/>
            <a:r>
              <a:rPr lang="en-US" altLang="en-US" sz="1800" kern="0" dirty="0">
                <a:ea typeface="ＭＳ Ｐゴシック" panose="020B0600070205080204" pitchFamily="34" charset="-128"/>
              </a:rPr>
              <a:t>Elemental semiconductors in the periodic table</a:t>
            </a:r>
          </a:p>
          <a:p>
            <a:pPr marL="457200" lvl="1" indent="-173038"/>
            <a:r>
              <a:rPr lang="en-US" altLang="en-US" sz="1800" kern="0" dirty="0">
                <a:ea typeface="ＭＳ Ｐゴシック" panose="020B0600070205080204" pitchFamily="34" charset="-128"/>
              </a:rPr>
              <a:t>Bonding for half-filled shells, column IV, III-V, and II-VI</a:t>
            </a:r>
          </a:p>
          <a:p>
            <a:pPr marL="173038" indent="-173038"/>
            <a:endParaRPr lang="en-US" altLang="en-US" kern="0" dirty="0">
              <a:ea typeface="ＭＳ Ｐゴシック" panose="020B0600070205080204" pitchFamily="34" charset="-128"/>
            </a:endParaRPr>
          </a:p>
          <a:p>
            <a:pPr marL="173038" indent="-173038"/>
            <a:r>
              <a:rPr lang="en-US" altLang="en-US" kern="0" dirty="0">
                <a:ea typeface="ＭＳ Ｐゴシック" panose="020B0600070205080204" pitchFamily="34" charset="-128"/>
              </a:rPr>
              <a:t>2.2 Typical applications of elemental and compound semiconductors</a:t>
            </a:r>
          </a:p>
          <a:p>
            <a:pPr marL="173038" indent="-173038"/>
            <a:endParaRPr lang="en-US" altLang="en-US" kern="0" dirty="0">
              <a:ea typeface="ＭＳ Ｐゴシック" panose="020B0600070205080204" pitchFamily="34" charset="-128"/>
            </a:endParaRPr>
          </a:p>
          <a:p>
            <a:pPr marL="173038" indent="-173038"/>
            <a:endParaRPr lang="en-US" altLang="en-US" kern="0" dirty="0">
              <a:ea typeface="ＭＳ Ｐゴシック" panose="020B0600070205080204" pitchFamily="34" charset="-128"/>
            </a:endParaRPr>
          </a:p>
          <a:p>
            <a:pPr marL="173038" indent="-173038"/>
            <a:r>
              <a:rPr lang="en-US" altLang="en-US" kern="0" dirty="0">
                <a:ea typeface="ＭＳ Ｐゴシック" panose="020B0600070205080204" pitchFamily="34" charset="-128"/>
              </a:rPr>
              <a:t>2.3 Atomic Positions and Bond Orientations</a:t>
            </a:r>
          </a:p>
          <a:p>
            <a:pPr marL="457200" lvl="1" indent="-173038"/>
            <a:r>
              <a:rPr lang="en-US" altLang="en-US" sz="1800" kern="0" dirty="0">
                <a:ea typeface="ＭＳ Ｐゴシック" panose="020B0600070205080204" pitchFamily="34" charset="-128"/>
              </a:rPr>
              <a:t>Solid State vs. other crystals</a:t>
            </a:r>
          </a:p>
          <a:p>
            <a:pPr marL="457200" lvl="1" indent="-173038"/>
            <a:r>
              <a:rPr lang="en-US" altLang="en-US" sz="1800" kern="0" dirty="0">
                <a:ea typeface="ＭＳ Ｐゴシック" panose="020B0600070205080204" pitchFamily="34" charset="-128"/>
              </a:rPr>
              <a:t>Typical Atomic Arrangements in MOSFETS</a:t>
            </a:r>
          </a:p>
          <a:p>
            <a:pPr marL="350837" lvl="1" indent="0">
              <a:buFont typeface="Arial" panose="020B0604020202020204" pitchFamily="34" charset="0"/>
              <a:buNone/>
            </a:pPr>
            <a:endParaRPr lang="en-US" altLang="en-US" sz="1800" kern="0" dirty="0">
              <a:ea typeface="ＭＳ Ｐゴシック" panose="020B0600070205080204" pitchFamily="34" charset="-128"/>
            </a:endParaRPr>
          </a:p>
          <a:p>
            <a:pPr marL="350837" lvl="1" indent="0">
              <a:buFont typeface="Arial" panose="020B0604020202020204" pitchFamily="34" charset="0"/>
              <a:buNone/>
            </a:pPr>
            <a:endParaRPr lang="en-US" altLang="en-US" sz="1800" kern="0" dirty="0">
              <a:ea typeface="ＭＳ Ｐゴシック" panose="020B0600070205080204" pitchFamily="34" charset="-128"/>
            </a:endParaRPr>
          </a:p>
          <a:p>
            <a:pPr marL="350837" lvl="1" indent="0">
              <a:buFont typeface="Arial" panose="020B0604020202020204" pitchFamily="34" charset="0"/>
              <a:buNone/>
            </a:pPr>
            <a:endParaRPr lang="en-US" altLang="en-US" sz="1800" kern="0" dirty="0">
              <a:ea typeface="ＭＳ Ｐゴシック" panose="020B0600070205080204" pitchFamily="34" charset="-128"/>
            </a:endParaRPr>
          </a:p>
          <a:p>
            <a:pPr marL="350837" lvl="1" indent="0">
              <a:buFont typeface="Arial" panose="020B0604020202020204" pitchFamily="34" charset="0"/>
              <a:buNone/>
            </a:pPr>
            <a:endParaRPr lang="en-US" altLang="en-US" sz="1800" kern="0" dirty="0">
              <a:ea typeface="ＭＳ Ｐゴシック" panose="020B0600070205080204" pitchFamily="34" charset="-128"/>
            </a:endParaRPr>
          </a:p>
          <a:p>
            <a:pPr marL="350837" lvl="1" indent="0">
              <a:buFont typeface="Arial" panose="020B0604020202020204" pitchFamily="34" charset="0"/>
              <a:buNone/>
            </a:pPr>
            <a:endParaRPr lang="en-US" altLang="en-US" sz="1800" kern="0" dirty="0">
              <a:ea typeface="ＭＳ Ｐゴシック" panose="020B0600070205080204" pitchFamily="34" charset="-128"/>
            </a:endParaRPr>
          </a:p>
          <a:p>
            <a:pPr marL="350837" lvl="1" indent="0">
              <a:buFont typeface="Arial" panose="020B0604020202020204" pitchFamily="34" charset="0"/>
              <a:buNone/>
            </a:pPr>
            <a:endParaRPr lang="en-US" altLang="en-US" sz="1800" kern="0" dirty="0">
              <a:ea typeface="ＭＳ Ｐゴシック" panose="020B0600070205080204" pitchFamily="34" charset="-128"/>
            </a:endParaRPr>
          </a:p>
          <a:p>
            <a:pPr marL="173038" indent="-173038"/>
            <a:r>
              <a:rPr lang="en-US" altLang="en-US" kern="0" dirty="0">
                <a:ea typeface="ＭＳ Ｐゴシック" panose="020B0600070205080204" pitchFamily="34" charset="-128"/>
              </a:rPr>
              <a:t>Reference: Vol. 6, Ch. 1</a:t>
            </a:r>
          </a:p>
        </p:txBody>
      </p:sp>
      <p:sp>
        <p:nvSpPr>
          <p:cNvPr id="84" name="Rounded Rectangle 83">
            <a:extLst>
              <a:ext uri="{FF2B5EF4-FFF2-40B4-BE49-F238E27FC236}">
                <a16:creationId xmlns:a16="http://schemas.microsoft.com/office/drawing/2014/main" id="{788F9EE3-E0A0-534E-9C13-9DC76620CDEE}"/>
              </a:ext>
            </a:extLst>
          </p:cNvPr>
          <p:cNvSpPr/>
          <p:nvPr/>
        </p:nvSpPr>
        <p:spPr>
          <a:xfrm rot="16200000">
            <a:off x="-638777" y="1445845"/>
            <a:ext cx="1843442" cy="433052"/>
          </a:xfrm>
          <a:prstGeom prst="roundRect">
            <a:avLst/>
          </a:prstGeom>
          <a:solidFill>
            <a:schemeClr val="accent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One Video Segment</a:t>
            </a:r>
          </a:p>
        </p:txBody>
      </p:sp>
      <p:sp>
        <p:nvSpPr>
          <p:cNvPr id="85" name="Rounded Rectangle 84">
            <a:extLst>
              <a:ext uri="{FF2B5EF4-FFF2-40B4-BE49-F238E27FC236}">
                <a16:creationId xmlns:a16="http://schemas.microsoft.com/office/drawing/2014/main" id="{DB925145-A6D5-6246-B77B-85FCC75C08D5}"/>
              </a:ext>
            </a:extLst>
          </p:cNvPr>
          <p:cNvSpPr/>
          <p:nvPr/>
        </p:nvSpPr>
        <p:spPr>
          <a:xfrm rot="16200000">
            <a:off x="-254729" y="2982044"/>
            <a:ext cx="1075340" cy="433051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One Video Segment</a:t>
            </a:r>
          </a:p>
        </p:txBody>
      </p:sp>
      <p:sp>
        <p:nvSpPr>
          <p:cNvPr id="86" name="Rounded Rectangle 85">
            <a:extLst>
              <a:ext uri="{FF2B5EF4-FFF2-40B4-BE49-F238E27FC236}">
                <a16:creationId xmlns:a16="http://schemas.microsoft.com/office/drawing/2014/main" id="{AAE97315-E93D-BF41-83BB-7B2EBCA39EE0}"/>
              </a:ext>
            </a:extLst>
          </p:cNvPr>
          <p:cNvSpPr/>
          <p:nvPr/>
        </p:nvSpPr>
        <p:spPr>
          <a:xfrm rot="16200000">
            <a:off x="-254729" y="4172599"/>
            <a:ext cx="1075340" cy="433051"/>
          </a:xfrm>
          <a:prstGeom prst="roundRect">
            <a:avLst/>
          </a:prstGeom>
          <a:solidFill>
            <a:schemeClr val="accent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One Video Segment</a:t>
            </a:r>
          </a:p>
        </p:txBody>
      </p:sp>
    </p:spTree>
    <p:extLst>
      <p:ext uri="{BB962C8B-B14F-4D97-AF65-F5344CB8AC3E}">
        <p14:creationId xmlns:p14="http://schemas.microsoft.com/office/powerpoint/2010/main" val="12245494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>
            <a:extLst>
              <a:ext uri="{FF2B5EF4-FFF2-40B4-BE49-F238E27FC236}">
                <a16:creationId xmlns:a16="http://schemas.microsoft.com/office/drawing/2014/main" id="{53813659-B19A-F446-A6C8-8AA65CB5DE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0" dirty="0">
                <a:ea typeface="ＭＳ Ｐゴシック" panose="020B0600070205080204" pitchFamily="34" charset="-128"/>
              </a:rPr>
              <a:t>Applications of Elemental Semiconductors</a:t>
            </a:r>
          </a:p>
        </p:txBody>
      </p:sp>
      <p:sp>
        <p:nvSpPr>
          <p:cNvPr id="23559" name="Text Box 6">
            <a:extLst>
              <a:ext uri="{FF2B5EF4-FFF2-40B4-BE49-F238E27FC236}">
                <a16:creationId xmlns:a16="http://schemas.microsoft.com/office/drawing/2014/main" id="{C40992A6-C1A1-CA48-9A2D-B97AD15393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01830" y="827036"/>
            <a:ext cx="452278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2000" b="1" dirty="0"/>
              <a:t>Elemental</a:t>
            </a:r>
            <a:r>
              <a:rPr lang="en-US" altLang="en-US" sz="2000" dirty="0"/>
              <a:t>   (e.g.,  Si, Ge, C)</a:t>
            </a:r>
          </a:p>
        </p:txBody>
      </p:sp>
      <p:sp>
        <p:nvSpPr>
          <p:cNvPr id="2194454" name="Rectangle 22">
            <a:extLst>
              <a:ext uri="{FF2B5EF4-FFF2-40B4-BE49-F238E27FC236}">
                <a16:creationId xmlns:a16="http://schemas.microsoft.com/office/drawing/2014/main" id="{65341DF5-EF5D-F248-A850-4C2F976B0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6802" y="1160042"/>
            <a:ext cx="390369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 dirty="0"/>
              <a:t>Si: Transistors - $260billion industry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9613F6-84AE-0844-9BFC-F669F41327FF}"/>
              </a:ext>
            </a:extLst>
          </p:cNvPr>
          <p:cNvSpPr txBox="1"/>
          <p:nvPr/>
        </p:nvSpPr>
        <p:spPr>
          <a:xfrm>
            <a:off x="1458859" y="6583825"/>
            <a:ext cx="9156161" cy="11849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1) "Crystal Viewer Lab (New Interactive Front End), </a:t>
            </a:r>
            <a:r>
              <a:rPr lang="en-US" sz="1600" dirty="0">
                <a:hlinkClick r:id="rId2"/>
              </a:rPr>
              <a:t>https://nanohub.org/resources/crystalviewer</a:t>
            </a:r>
            <a:r>
              <a:rPr lang="en-US" sz="1600" dirty="0"/>
              <a:t>     </a:t>
            </a:r>
          </a:p>
          <a:p>
            <a:r>
              <a:rPr lang="en-US" sz="1100" dirty="0">
                <a:solidFill>
                  <a:schemeClr val="bg1"/>
                </a:solidFill>
              </a:rPr>
              <a:t>2) © Gerhard Klimeck</a:t>
            </a:r>
          </a:p>
          <a:p>
            <a:r>
              <a:rPr lang="en-US" sz="1100" dirty="0">
                <a:solidFill>
                  <a:schemeClr val="bg1"/>
                </a:solidFill>
              </a:rPr>
              <a:t>3) </a:t>
            </a:r>
            <a:r>
              <a:rPr lang="en-US" sz="1100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https://commons.wikimedia.org/wiki/File:Microprocessore_silicio_germano.jpg </a:t>
            </a:r>
            <a:r>
              <a:rPr lang="en-US" sz="1100" dirty="0">
                <a:solidFill>
                  <a:schemeClr val="bg1"/>
                </a:solidFill>
              </a:rPr>
              <a:t>          </a:t>
            </a:r>
          </a:p>
          <a:p>
            <a:r>
              <a:rPr lang="en-US" sz="1100" dirty="0">
                <a:solidFill>
                  <a:schemeClr val="bg1"/>
                </a:solidFill>
              </a:rPr>
              <a:t>4) </a:t>
            </a:r>
            <a:r>
              <a:rPr lang="en-US" sz="1100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https://commons.wikimedia.org/wiki/File:Interband_optical_transition.svg</a:t>
            </a:r>
            <a:r>
              <a:rPr lang="en-US" sz="1100" dirty="0">
                <a:solidFill>
                  <a:schemeClr val="bg1"/>
                </a:solidFill>
              </a:rPr>
              <a:t>      </a:t>
            </a:r>
          </a:p>
          <a:p>
            <a:r>
              <a:rPr lang="en-US" sz="1100" dirty="0">
                <a:solidFill>
                  <a:schemeClr val="bg1"/>
                </a:solidFill>
              </a:rPr>
              <a:t>5) </a:t>
            </a:r>
            <a:r>
              <a:rPr lang="en-US" sz="1100" dirty="0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https://commons.wikimedia.org/wiki/File:Hgcdte_bandgap_x_t.png</a:t>
            </a:r>
            <a:r>
              <a:rPr lang="en-US" sz="1100" dirty="0">
                <a:solidFill>
                  <a:schemeClr val="bg1"/>
                </a:solidFill>
              </a:rPr>
              <a:t>   </a:t>
            </a:r>
          </a:p>
          <a:p>
            <a:r>
              <a:rPr lang="en-US" sz="1100" dirty="0">
                <a:solidFill>
                  <a:schemeClr val="bg1"/>
                </a:solidFill>
              </a:rPr>
              <a:t>6) </a:t>
            </a:r>
            <a:r>
              <a:rPr lang="en-US" sz="1100" dirty="0">
                <a:solidFill>
                  <a:schemeClr val="bg1"/>
                </a:solidFill>
                <a:hlinkClick r:id="rId6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https://en.wikipedia.org/wiki/Lead(II)_sulfide</a:t>
            </a:r>
            <a:r>
              <a:rPr lang="en-US" sz="1100" dirty="0">
                <a:solidFill>
                  <a:schemeClr val="bg1"/>
                </a:solidFill>
              </a:rPr>
              <a:t>   </a:t>
            </a:r>
            <a:r>
              <a:rPr lang="en-US" sz="1100" dirty="0">
                <a:solidFill>
                  <a:schemeClr val="bg1"/>
                </a:solidFill>
                <a:hlinkClick r:id="rId7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https://en.wikipedia.org/wiki/File:Sulfid_olovnat%C3%BD.PNG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6C76D5D-3FAC-3F45-BBE3-AD8FD947E1BF}"/>
              </a:ext>
            </a:extLst>
          </p:cNvPr>
          <p:cNvGrpSpPr/>
          <p:nvPr/>
        </p:nvGrpSpPr>
        <p:grpSpPr>
          <a:xfrm>
            <a:off x="5378527" y="1652317"/>
            <a:ext cx="5403287" cy="4045641"/>
            <a:chOff x="7644400" y="747817"/>
            <a:chExt cx="1471820" cy="1102006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4CE91291-627E-834F-9DE8-47F08AABFE0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644400" y="747817"/>
              <a:ext cx="1471820" cy="1102006"/>
            </a:xfrm>
            <a:prstGeom prst="rect">
              <a:avLst/>
            </a:prstGeom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76CCEB8-920F-7644-B57A-C1FD7D693C75}"/>
                </a:ext>
              </a:extLst>
            </p:cNvPr>
            <p:cNvSpPr txBox="1"/>
            <p:nvPr/>
          </p:nvSpPr>
          <p:spPr>
            <a:xfrm>
              <a:off x="8827030" y="1553061"/>
              <a:ext cx="137631" cy="1425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solidFill>
                    <a:schemeClr val="bg1"/>
                  </a:solidFill>
                </a:rPr>
                <a:t>1)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5B8B5306-7488-8242-B0EA-026B45AB0BAC}"/>
              </a:ext>
            </a:extLst>
          </p:cNvPr>
          <p:cNvGrpSpPr/>
          <p:nvPr/>
        </p:nvGrpSpPr>
        <p:grpSpPr>
          <a:xfrm>
            <a:off x="1647234" y="1840828"/>
            <a:ext cx="3548800" cy="2405784"/>
            <a:chOff x="4048148" y="3771676"/>
            <a:chExt cx="1560787" cy="1058081"/>
          </a:xfrm>
        </p:grpSpPr>
        <p:pic>
          <p:nvPicPr>
            <p:cNvPr id="51" name="Picture 50" descr="A screenshot of a cell phone&#10;&#10;Description automatically generated">
              <a:extLst>
                <a:ext uri="{FF2B5EF4-FFF2-40B4-BE49-F238E27FC236}">
                  <a16:creationId xmlns:a16="http://schemas.microsoft.com/office/drawing/2014/main" id="{80D5545B-1D8A-3B4E-8EB5-5D890C5F4F1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934" t="47179" r="12210" b="34495"/>
            <a:stretch/>
          </p:blipFill>
          <p:spPr>
            <a:xfrm>
              <a:off x="4048148" y="3981878"/>
              <a:ext cx="1560787" cy="847879"/>
            </a:xfrm>
            <a:prstGeom prst="rect">
              <a:avLst/>
            </a:prstGeom>
          </p:spPr>
        </p:pic>
        <p:pic>
          <p:nvPicPr>
            <p:cNvPr id="52" name="Picture 51" descr="A screenshot of a cell phone&#10;&#10;Description automatically generated">
              <a:extLst>
                <a:ext uri="{FF2B5EF4-FFF2-40B4-BE49-F238E27FC236}">
                  <a16:creationId xmlns:a16="http://schemas.microsoft.com/office/drawing/2014/main" id="{932DFEDC-6C22-0D44-9A31-180078B04B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59" t="47283" r="80989" b="45091"/>
            <a:stretch/>
          </p:blipFill>
          <p:spPr>
            <a:xfrm>
              <a:off x="4065251" y="3992604"/>
              <a:ext cx="265783" cy="352840"/>
            </a:xfrm>
            <a:prstGeom prst="rect">
              <a:avLst/>
            </a:prstGeom>
          </p:spPr>
        </p:pic>
        <p:pic>
          <p:nvPicPr>
            <p:cNvPr id="53" name="Picture 52" descr="A screenshot of a cell phone&#10;&#10;Description automatically generated">
              <a:extLst>
                <a:ext uri="{FF2B5EF4-FFF2-40B4-BE49-F238E27FC236}">
                  <a16:creationId xmlns:a16="http://schemas.microsoft.com/office/drawing/2014/main" id="{E7F44F3B-19ED-D042-BE69-9085242469F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934" t="10791" r="12439" b="84549"/>
            <a:stretch/>
          </p:blipFill>
          <p:spPr>
            <a:xfrm>
              <a:off x="4065251" y="3771676"/>
              <a:ext cx="1543684" cy="215565"/>
            </a:xfrm>
            <a:prstGeom prst="rect">
              <a:avLst/>
            </a:prstGeom>
          </p:spPr>
        </p:pic>
      </p:grpSp>
      <p:sp>
        <p:nvSpPr>
          <p:cNvPr id="54" name="Rounded Rectangle 53">
            <a:extLst>
              <a:ext uri="{FF2B5EF4-FFF2-40B4-BE49-F238E27FC236}">
                <a16:creationId xmlns:a16="http://schemas.microsoft.com/office/drawing/2014/main" id="{796DE168-AF9E-7B47-95B6-253E9B1BCE77}"/>
              </a:ext>
            </a:extLst>
          </p:cNvPr>
          <p:cNvSpPr/>
          <p:nvPr/>
        </p:nvSpPr>
        <p:spPr>
          <a:xfrm>
            <a:off x="3010691" y="2730861"/>
            <a:ext cx="554338" cy="738128"/>
          </a:xfrm>
          <a:custGeom>
            <a:avLst/>
            <a:gdLst>
              <a:gd name="connsiteX0" fmla="*/ 0 w 554338"/>
              <a:gd name="connsiteY0" fmla="*/ 92392 h 738128"/>
              <a:gd name="connsiteX1" fmla="*/ 92392 w 554338"/>
              <a:gd name="connsiteY1" fmla="*/ 0 h 738128"/>
              <a:gd name="connsiteX2" fmla="*/ 461946 w 554338"/>
              <a:gd name="connsiteY2" fmla="*/ 0 h 738128"/>
              <a:gd name="connsiteX3" fmla="*/ 554338 w 554338"/>
              <a:gd name="connsiteY3" fmla="*/ 92392 h 738128"/>
              <a:gd name="connsiteX4" fmla="*/ 554338 w 554338"/>
              <a:gd name="connsiteY4" fmla="*/ 645736 h 738128"/>
              <a:gd name="connsiteX5" fmla="*/ 461946 w 554338"/>
              <a:gd name="connsiteY5" fmla="*/ 738128 h 738128"/>
              <a:gd name="connsiteX6" fmla="*/ 92392 w 554338"/>
              <a:gd name="connsiteY6" fmla="*/ 738128 h 738128"/>
              <a:gd name="connsiteX7" fmla="*/ 0 w 554338"/>
              <a:gd name="connsiteY7" fmla="*/ 645736 h 738128"/>
              <a:gd name="connsiteX8" fmla="*/ 0 w 554338"/>
              <a:gd name="connsiteY8" fmla="*/ 92392 h 738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54338" h="738128" extrusionOk="0">
                <a:moveTo>
                  <a:pt x="0" y="92392"/>
                </a:moveTo>
                <a:cubicBezTo>
                  <a:pt x="-3593" y="39149"/>
                  <a:pt x="31310" y="3774"/>
                  <a:pt x="92392" y="0"/>
                </a:cubicBezTo>
                <a:cubicBezTo>
                  <a:pt x="221230" y="-21037"/>
                  <a:pt x="291172" y="19605"/>
                  <a:pt x="461946" y="0"/>
                </a:cubicBezTo>
                <a:cubicBezTo>
                  <a:pt x="509700" y="-2489"/>
                  <a:pt x="552485" y="45168"/>
                  <a:pt x="554338" y="92392"/>
                </a:cubicBezTo>
                <a:cubicBezTo>
                  <a:pt x="561307" y="225064"/>
                  <a:pt x="551010" y="495008"/>
                  <a:pt x="554338" y="645736"/>
                </a:cubicBezTo>
                <a:cubicBezTo>
                  <a:pt x="556333" y="692658"/>
                  <a:pt x="505469" y="736979"/>
                  <a:pt x="461946" y="738128"/>
                </a:cubicBezTo>
                <a:cubicBezTo>
                  <a:pt x="289299" y="767828"/>
                  <a:pt x="250317" y="716802"/>
                  <a:pt x="92392" y="738128"/>
                </a:cubicBezTo>
                <a:cubicBezTo>
                  <a:pt x="38760" y="742437"/>
                  <a:pt x="-2136" y="694286"/>
                  <a:pt x="0" y="645736"/>
                </a:cubicBezTo>
                <a:cubicBezTo>
                  <a:pt x="-33707" y="518199"/>
                  <a:pt x="11196" y="263099"/>
                  <a:pt x="0" y="92392"/>
                </a:cubicBezTo>
                <a:close/>
              </a:path>
            </a:pathLst>
          </a:custGeom>
          <a:noFill/>
          <a:ln w="38100">
            <a:solidFill>
              <a:schemeClr val="tx1"/>
            </a:solidFill>
            <a:extLst>
              <a:ext uri="{C807C97D-BFC1-408E-A445-0C87EB9F89A2}">
                <ask:lineSketchStyleProps xmlns="" xmlns:ask="http://schemas.microsoft.com/office/drawing/2018/sketchyshapes" sd="121903347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449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>
            <a:extLst>
              <a:ext uri="{FF2B5EF4-FFF2-40B4-BE49-F238E27FC236}">
                <a16:creationId xmlns:a16="http://schemas.microsoft.com/office/drawing/2014/main" id="{53813659-B19A-F446-A6C8-8AA65CB5DE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0" dirty="0">
                <a:ea typeface="ＭＳ Ｐゴシック" panose="020B0600070205080204" pitchFamily="34" charset="-128"/>
              </a:rPr>
              <a:t>Applications of </a:t>
            </a:r>
            <a:br>
              <a:rPr lang="en-US" altLang="en-US" b="0" dirty="0">
                <a:ea typeface="ＭＳ Ｐゴシック" panose="020B0600070205080204" pitchFamily="34" charset="-128"/>
              </a:rPr>
            </a:br>
            <a:r>
              <a:rPr lang="en-US" altLang="en-US" b="0" dirty="0">
                <a:ea typeface="ＭＳ Ｐゴシック" panose="020B0600070205080204" pitchFamily="34" charset="-128"/>
              </a:rPr>
              <a:t>Elemental Semiconductors Compounds</a:t>
            </a:r>
          </a:p>
        </p:txBody>
      </p:sp>
      <p:sp>
        <p:nvSpPr>
          <p:cNvPr id="7" name="Text Box 5">
            <a:extLst>
              <a:ext uri="{FF2B5EF4-FFF2-40B4-BE49-F238E27FC236}">
                <a16:creationId xmlns:a16="http://schemas.microsoft.com/office/drawing/2014/main" id="{46011D06-1455-F946-86D9-20E505EE8A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01831" y="1426604"/>
            <a:ext cx="297656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2000" b="1" dirty="0"/>
              <a:t>Compound</a:t>
            </a:r>
            <a:r>
              <a:rPr lang="en-US" altLang="en-US" sz="2000" dirty="0"/>
              <a:t> </a:t>
            </a:r>
          </a:p>
          <a:p>
            <a:pPr eaLnBrk="1" hangingPunct="1"/>
            <a:r>
              <a:rPr lang="en-US" altLang="en-US" sz="2000" dirty="0"/>
              <a:t>IV-IV: Si-Ge, Si-C</a:t>
            </a:r>
          </a:p>
        </p:txBody>
      </p:sp>
      <p:sp>
        <p:nvSpPr>
          <p:cNvPr id="23559" name="Text Box 6">
            <a:extLst>
              <a:ext uri="{FF2B5EF4-FFF2-40B4-BE49-F238E27FC236}">
                <a16:creationId xmlns:a16="http://schemas.microsoft.com/office/drawing/2014/main" id="{C40992A6-C1A1-CA48-9A2D-B97AD15393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01830" y="827036"/>
            <a:ext cx="452278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2000" b="1" dirty="0"/>
              <a:t>Elemental</a:t>
            </a:r>
            <a:r>
              <a:rPr lang="en-US" altLang="en-US" sz="2000" dirty="0"/>
              <a:t>   (e.g.,  Si, Ge, C)</a:t>
            </a:r>
          </a:p>
        </p:txBody>
      </p:sp>
      <p:sp>
        <p:nvSpPr>
          <p:cNvPr id="2194454" name="Rectangle 22">
            <a:extLst>
              <a:ext uri="{FF2B5EF4-FFF2-40B4-BE49-F238E27FC236}">
                <a16:creationId xmlns:a16="http://schemas.microsoft.com/office/drawing/2014/main" id="{65341DF5-EF5D-F248-A850-4C2F976B0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6802" y="1160042"/>
            <a:ext cx="390369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 dirty="0"/>
              <a:t>Si: Transistors - $260billion industry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9613F6-84AE-0844-9BFC-F669F41327FF}"/>
              </a:ext>
            </a:extLst>
          </p:cNvPr>
          <p:cNvSpPr txBox="1"/>
          <p:nvPr/>
        </p:nvSpPr>
        <p:spPr>
          <a:xfrm>
            <a:off x="1458859" y="6430339"/>
            <a:ext cx="7112845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1) "Crystal Viewer Lab (New Interactive Front End), </a:t>
            </a:r>
            <a:r>
              <a:rPr lang="en-US" sz="1100" dirty="0">
                <a:hlinkClick r:id="rId2"/>
              </a:rPr>
              <a:t>https://nanohub.org/resources/crystalviewer</a:t>
            </a:r>
            <a:r>
              <a:rPr lang="en-US" sz="1100" dirty="0"/>
              <a:t>     </a:t>
            </a:r>
          </a:p>
          <a:p>
            <a:r>
              <a:rPr lang="en-US" sz="1100" dirty="0"/>
              <a:t>2) © Gerhard Klimeck</a:t>
            </a:r>
            <a:endParaRPr lang="en-US" sz="1100" dirty="0">
              <a:solidFill>
                <a:schemeClr val="bg1"/>
              </a:solidFill>
            </a:endParaRPr>
          </a:p>
          <a:p>
            <a:r>
              <a:rPr lang="en-US" sz="1100" dirty="0">
                <a:solidFill>
                  <a:schemeClr val="bg1"/>
                </a:solidFill>
              </a:rPr>
              <a:t>3) </a:t>
            </a:r>
            <a:r>
              <a:rPr lang="en-US" sz="1100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https://commons.wikimedia.org/wiki/File:Microprocessore_silicio_germano.jpg </a:t>
            </a:r>
            <a:r>
              <a:rPr lang="en-US" sz="1100" dirty="0">
                <a:solidFill>
                  <a:schemeClr val="bg1"/>
                </a:solidFill>
              </a:rPr>
              <a:t>          </a:t>
            </a:r>
          </a:p>
          <a:p>
            <a:r>
              <a:rPr lang="en-US" sz="1100" dirty="0">
                <a:solidFill>
                  <a:schemeClr val="bg1"/>
                </a:solidFill>
              </a:rPr>
              <a:t>4) </a:t>
            </a:r>
            <a:r>
              <a:rPr lang="en-US" sz="1100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https://commons.wikimedia.org/wiki/File:Interband_optical_transition.svg</a:t>
            </a:r>
            <a:r>
              <a:rPr lang="en-US" sz="1100" dirty="0">
                <a:solidFill>
                  <a:schemeClr val="bg1"/>
                </a:solidFill>
              </a:rPr>
              <a:t>      </a:t>
            </a:r>
          </a:p>
          <a:p>
            <a:r>
              <a:rPr lang="en-US" sz="1100" dirty="0">
                <a:solidFill>
                  <a:schemeClr val="bg1"/>
                </a:solidFill>
              </a:rPr>
              <a:t>5) </a:t>
            </a:r>
            <a:r>
              <a:rPr lang="en-US" sz="1100" dirty="0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https://commons.wikimedia.org/wiki/File:Hgcdte_bandgap_x_t.png</a:t>
            </a:r>
            <a:r>
              <a:rPr lang="en-US" sz="1100" dirty="0">
                <a:solidFill>
                  <a:schemeClr val="bg1"/>
                </a:solidFill>
              </a:rPr>
              <a:t>   </a:t>
            </a:r>
          </a:p>
          <a:p>
            <a:r>
              <a:rPr lang="en-US" sz="1100" dirty="0">
                <a:solidFill>
                  <a:schemeClr val="bg1"/>
                </a:solidFill>
              </a:rPr>
              <a:t>6) </a:t>
            </a:r>
            <a:r>
              <a:rPr lang="en-US" sz="1100" dirty="0">
                <a:solidFill>
                  <a:schemeClr val="bg1"/>
                </a:solidFill>
                <a:hlinkClick r:id="rId6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https://en.wikipedia.org/wiki/Lead(II)_sulfide</a:t>
            </a:r>
            <a:r>
              <a:rPr lang="en-US" sz="1100" dirty="0">
                <a:solidFill>
                  <a:schemeClr val="bg1"/>
                </a:solidFill>
              </a:rPr>
              <a:t>   </a:t>
            </a:r>
            <a:r>
              <a:rPr lang="en-US" sz="1100" dirty="0">
                <a:solidFill>
                  <a:schemeClr val="bg1"/>
                </a:solidFill>
                <a:hlinkClick r:id="rId7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https://en.wikipedia.org/wiki/File:Sulfid_olovnat%C3%BD.PNG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6C76D5D-3FAC-3F45-BBE3-AD8FD947E1BF}"/>
              </a:ext>
            </a:extLst>
          </p:cNvPr>
          <p:cNvGrpSpPr/>
          <p:nvPr/>
        </p:nvGrpSpPr>
        <p:grpSpPr>
          <a:xfrm>
            <a:off x="9168400" y="747817"/>
            <a:ext cx="1492330" cy="1102006"/>
            <a:chOff x="7644400" y="747817"/>
            <a:chExt cx="1492330" cy="1102006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4CE91291-627E-834F-9DE8-47F08AABFE0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644400" y="747817"/>
              <a:ext cx="1471820" cy="1102006"/>
            </a:xfrm>
            <a:prstGeom prst="rect">
              <a:avLst/>
            </a:prstGeom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76CCEB8-920F-7644-B57A-C1FD7D693C75}"/>
                </a:ext>
              </a:extLst>
            </p:cNvPr>
            <p:cNvSpPr txBox="1"/>
            <p:nvPr/>
          </p:nvSpPr>
          <p:spPr>
            <a:xfrm>
              <a:off x="8827030" y="1553061"/>
              <a:ext cx="30970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schemeClr val="bg1"/>
                  </a:solidFill>
                </a:rPr>
                <a:t>1)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64ABDC69-0374-5C42-BEED-5A704585DC06}"/>
              </a:ext>
            </a:extLst>
          </p:cNvPr>
          <p:cNvGrpSpPr/>
          <p:nvPr/>
        </p:nvGrpSpPr>
        <p:grpSpPr>
          <a:xfrm>
            <a:off x="1647234" y="1840828"/>
            <a:ext cx="3548800" cy="2405784"/>
            <a:chOff x="4048148" y="3771676"/>
            <a:chExt cx="1560787" cy="1058081"/>
          </a:xfrm>
        </p:grpSpPr>
        <p:pic>
          <p:nvPicPr>
            <p:cNvPr id="42" name="Picture 41" descr="A screenshot of a cell phone&#10;&#10;Description automatically generated">
              <a:extLst>
                <a:ext uri="{FF2B5EF4-FFF2-40B4-BE49-F238E27FC236}">
                  <a16:creationId xmlns:a16="http://schemas.microsoft.com/office/drawing/2014/main" id="{1ACC7D3E-9433-AE4D-A6C5-73E65E79368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934" t="47179" r="12210" b="34495"/>
            <a:stretch/>
          </p:blipFill>
          <p:spPr>
            <a:xfrm>
              <a:off x="4048148" y="3981878"/>
              <a:ext cx="1560787" cy="847879"/>
            </a:xfrm>
            <a:prstGeom prst="rect">
              <a:avLst/>
            </a:prstGeom>
          </p:spPr>
        </p:pic>
        <p:pic>
          <p:nvPicPr>
            <p:cNvPr id="43" name="Picture 42" descr="A screenshot of a cell phone&#10;&#10;Description automatically generated">
              <a:extLst>
                <a:ext uri="{FF2B5EF4-FFF2-40B4-BE49-F238E27FC236}">
                  <a16:creationId xmlns:a16="http://schemas.microsoft.com/office/drawing/2014/main" id="{83889BF7-5A90-D54E-9C78-22AA17946A9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59" t="47283" r="80989" b="45091"/>
            <a:stretch/>
          </p:blipFill>
          <p:spPr>
            <a:xfrm>
              <a:off x="4065251" y="3992604"/>
              <a:ext cx="265783" cy="352840"/>
            </a:xfrm>
            <a:prstGeom prst="rect">
              <a:avLst/>
            </a:prstGeom>
          </p:spPr>
        </p:pic>
        <p:pic>
          <p:nvPicPr>
            <p:cNvPr id="44" name="Picture 43" descr="A screenshot of a cell phone&#10;&#10;Description automatically generated">
              <a:extLst>
                <a:ext uri="{FF2B5EF4-FFF2-40B4-BE49-F238E27FC236}">
                  <a16:creationId xmlns:a16="http://schemas.microsoft.com/office/drawing/2014/main" id="{80D60708-7190-D44C-87DA-EC43CFBC9F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934" t="10791" r="12439" b="84549"/>
            <a:stretch/>
          </p:blipFill>
          <p:spPr>
            <a:xfrm>
              <a:off x="4065251" y="3771676"/>
              <a:ext cx="1543684" cy="215565"/>
            </a:xfrm>
            <a:prstGeom prst="rect">
              <a:avLst/>
            </a:prstGeom>
          </p:spPr>
        </p:pic>
      </p:grpSp>
      <p:sp>
        <p:nvSpPr>
          <p:cNvPr id="45" name="Rounded Rectangle 44">
            <a:extLst>
              <a:ext uri="{FF2B5EF4-FFF2-40B4-BE49-F238E27FC236}">
                <a16:creationId xmlns:a16="http://schemas.microsoft.com/office/drawing/2014/main" id="{D7C16E80-8BEA-4E47-9410-576636E063C3}"/>
              </a:ext>
            </a:extLst>
          </p:cNvPr>
          <p:cNvSpPr/>
          <p:nvPr/>
        </p:nvSpPr>
        <p:spPr>
          <a:xfrm>
            <a:off x="3010691" y="2730861"/>
            <a:ext cx="554338" cy="738128"/>
          </a:xfrm>
          <a:custGeom>
            <a:avLst/>
            <a:gdLst>
              <a:gd name="connsiteX0" fmla="*/ 0 w 554338"/>
              <a:gd name="connsiteY0" fmla="*/ 92392 h 738128"/>
              <a:gd name="connsiteX1" fmla="*/ 92392 w 554338"/>
              <a:gd name="connsiteY1" fmla="*/ 0 h 738128"/>
              <a:gd name="connsiteX2" fmla="*/ 461946 w 554338"/>
              <a:gd name="connsiteY2" fmla="*/ 0 h 738128"/>
              <a:gd name="connsiteX3" fmla="*/ 554338 w 554338"/>
              <a:gd name="connsiteY3" fmla="*/ 92392 h 738128"/>
              <a:gd name="connsiteX4" fmla="*/ 554338 w 554338"/>
              <a:gd name="connsiteY4" fmla="*/ 645736 h 738128"/>
              <a:gd name="connsiteX5" fmla="*/ 461946 w 554338"/>
              <a:gd name="connsiteY5" fmla="*/ 738128 h 738128"/>
              <a:gd name="connsiteX6" fmla="*/ 92392 w 554338"/>
              <a:gd name="connsiteY6" fmla="*/ 738128 h 738128"/>
              <a:gd name="connsiteX7" fmla="*/ 0 w 554338"/>
              <a:gd name="connsiteY7" fmla="*/ 645736 h 738128"/>
              <a:gd name="connsiteX8" fmla="*/ 0 w 554338"/>
              <a:gd name="connsiteY8" fmla="*/ 92392 h 738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54338" h="738128" extrusionOk="0">
                <a:moveTo>
                  <a:pt x="0" y="92392"/>
                </a:moveTo>
                <a:cubicBezTo>
                  <a:pt x="-3593" y="39149"/>
                  <a:pt x="31310" y="3774"/>
                  <a:pt x="92392" y="0"/>
                </a:cubicBezTo>
                <a:cubicBezTo>
                  <a:pt x="221230" y="-21037"/>
                  <a:pt x="291172" y="19605"/>
                  <a:pt x="461946" y="0"/>
                </a:cubicBezTo>
                <a:cubicBezTo>
                  <a:pt x="509700" y="-2489"/>
                  <a:pt x="552485" y="45168"/>
                  <a:pt x="554338" y="92392"/>
                </a:cubicBezTo>
                <a:cubicBezTo>
                  <a:pt x="561307" y="225064"/>
                  <a:pt x="551010" y="495008"/>
                  <a:pt x="554338" y="645736"/>
                </a:cubicBezTo>
                <a:cubicBezTo>
                  <a:pt x="556333" y="692658"/>
                  <a:pt x="505469" y="736979"/>
                  <a:pt x="461946" y="738128"/>
                </a:cubicBezTo>
                <a:cubicBezTo>
                  <a:pt x="289299" y="767828"/>
                  <a:pt x="250317" y="716802"/>
                  <a:pt x="92392" y="738128"/>
                </a:cubicBezTo>
                <a:cubicBezTo>
                  <a:pt x="38760" y="742437"/>
                  <a:pt x="-2136" y="694286"/>
                  <a:pt x="0" y="645736"/>
                </a:cubicBezTo>
                <a:cubicBezTo>
                  <a:pt x="-33707" y="518199"/>
                  <a:pt x="11196" y="263099"/>
                  <a:pt x="0" y="92392"/>
                </a:cubicBezTo>
                <a:close/>
              </a:path>
            </a:pathLst>
          </a:custGeom>
          <a:noFill/>
          <a:ln w="38100">
            <a:solidFill>
              <a:schemeClr val="tx1"/>
            </a:solidFill>
            <a:extLst>
              <a:ext uri="{C807C97D-BFC1-408E-A445-0C87EB9F89A2}">
                <ask:lineSketchStyleProps xmlns="" xmlns:ask="http://schemas.microsoft.com/office/drawing/2018/sketchyshapes" sd="121903347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 45">
            <a:extLst>
              <a:ext uri="{FF2B5EF4-FFF2-40B4-BE49-F238E27FC236}">
                <a16:creationId xmlns:a16="http://schemas.microsoft.com/office/drawing/2014/main" id="{89544F1E-C822-1C4B-A8FA-49E1660E55CF}"/>
              </a:ext>
            </a:extLst>
          </p:cNvPr>
          <p:cNvSpPr/>
          <p:nvPr/>
        </p:nvSpPr>
        <p:spPr>
          <a:xfrm>
            <a:off x="1671684" y="1285603"/>
            <a:ext cx="3541958" cy="2982701"/>
          </a:xfrm>
          <a:custGeom>
            <a:avLst/>
            <a:gdLst>
              <a:gd name="connsiteX0" fmla="*/ 666427 w 4417017"/>
              <a:gd name="connsiteY0" fmla="*/ 3642101 h 3719593"/>
              <a:gd name="connsiteX1" fmla="*/ 588935 w 4417017"/>
              <a:gd name="connsiteY1" fmla="*/ 3688596 h 3719593"/>
              <a:gd name="connsiteX2" fmla="*/ 170481 w 4417017"/>
              <a:gd name="connsiteY2" fmla="*/ 3688596 h 3719593"/>
              <a:gd name="connsiteX3" fmla="*/ 123986 w 4417017"/>
              <a:gd name="connsiteY3" fmla="*/ 3657600 h 3719593"/>
              <a:gd name="connsiteX4" fmla="*/ 77491 w 4417017"/>
              <a:gd name="connsiteY4" fmla="*/ 3642101 h 3719593"/>
              <a:gd name="connsiteX5" fmla="*/ 46495 w 4417017"/>
              <a:gd name="connsiteY5" fmla="*/ 3533613 h 3719593"/>
              <a:gd name="connsiteX6" fmla="*/ 30996 w 4417017"/>
              <a:gd name="connsiteY6" fmla="*/ 3208149 h 3719593"/>
              <a:gd name="connsiteX7" fmla="*/ 15498 w 4417017"/>
              <a:gd name="connsiteY7" fmla="*/ 3146156 h 3719593"/>
              <a:gd name="connsiteX8" fmla="*/ 0 w 4417017"/>
              <a:gd name="connsiteY8" fmla="*/ 2944678 h 3719593"/>
              <a:gd name="connsiteX9" fmla="*/ 15498 w 4417017"/>
              <a:gd name="connsiteY9" fmla="*/ 1766806 h 3719593"/>
              <a:gd name="connsiteX10" fmla="*/ 46495 w 4417017"/>
              <a:gd name="connsiteY10" fmla="*/ 1580827 h 3719593"/>
              <a:gd name="connsiteX11" fmla="*/ 61993 w 4417017"/>
              <a:gd name="connsiteY11" fmla="*/ 1487837 h 3719593"/>
              <a:gd name="connsiteX12" fmla="*/ 92990 w 4417017"/>
              <a:gd name="connsiteY12" fmla="*/ 1239864 h 3719593"/>
              <a:gd name="connsiteX13" fmla="*/ 108488 w 4417017"/>
              <a:gd name="connsiteY13" fmla="*/ 1177871 h 3719593"/>
              <a:gd name="connsiteX14" fmla="*/ 139485 w 4417017"/>
              <a:gd name="connsiteY14" fmla="*/ 1084881 h 3719593"/>
              <a:gd name="connsiteX15" fmla="*/ 154983 w 4417017"/>
              <a:gd name="connsiteY15" fmla="*/ 1022888 h 3719593"/>
              <a:gd name="connsiteX16" fmla="*/ 185979 w 4417017"/>
              <a:gd name="connsiteY16" fmla="*/ 619932 h 3719593"/>
              <a:gd name="connsiteX17" fmla="*/ 216976 w 4417017"/>
              <a:gd name="connsiteY17" fmla="*/ 402956 h 3719593"/>
              <a:gd name="connsiteX18" fmla="*/ 294468 w 4417017"/>
              <a:gd name="connsiteY18" fmla="*/ 325464 h 3719593"/>
              <a:gd name="connsiteX19" fmla="*/ 340963 w 4417017"/>
              <a:gd name="connsiteY19" fmla="*/ 278969 h 3719593"/>
              <a:gd name="connsiteX20" fmla="*/ 480447 w 4417017"/>
              <a:gd name="connsiteY20" fmla="*/ 201478 h 3719593"/>
              <a:gd name="connsiteX21" fmla="*/ 526942 w 4417017"/>
              <a:gd name="connsiteY21" fmla="*/ 170481 h 3719593"/>
              <a:gd name="connsiteX22" fmla="*/ 666427 w 4417017"/>
              <a:gd name="connsiteY22" fmla="*/ 123986 h 3719593"/>
              <a:gd name="connsiteX23" fmla="*/ 805912 w 4417017"/>
              <a:gd name="connsiteY23" fmla="*/ 77491 h 3719593"/>
              <a:gd name="connsiteX24" fmla="*/ 852407 w 4417017"/>
              <a:gd name="connsiteY24" fmla="*/ 61993 h 3719593"/>
              <a:gd name="connsiteX25" fmla="*/ 1549830 w 4417017"/>
              <a:gd name="connsiteY25" fmla="*/ 46494 h 3719593"/>
              <a:gd name="connsiteX26" fmla="*/ 1875295 w 4417017"/>
              <a:gd name="connsiteY26" fmla="*/ 15498 h 3719593"/>
              <a:gd name="connsiteX27" fmla="*/ 1952786 w 4417017"/>
              <a:gd name="connsiteY27" fmla="*/ 0 h 3719593"/>
              <a:gd name="connsiteX28" fmla="*/ 2386739 w 4417017"/>
              <a:gd name="connsiteY28" fmla="*/ 15498 h 3719593"/>
              <a:gd name="connsiteX29" fmla="*/ 2603715 w 4417017"/>
              <a:gd name="connsiteY29" fmla="*/ 77491 h 3719593"/>
              <a:gd name="connsiteX30" fmla="*/ 2696705 w 4417017"/>
              <a:gd name="connsiteY30" fmla="*/ 92989 h 3719593"/>
              <a:gd name="connsiteX31" fmla="*/ 2758698 w 4417017"/>
              <a:gd name="connsiteY31" fmla="*/ 108488 h 3719593"/>
              <a:gd name="connsiteX32" fmla="*/ 2991173 w 4417017"/>
              <a:gd name="connsiteY32" fmla="*/ 123986 h 3719593"/>
              <a:gd name="connsiteX33" fmla="*/ 3099661 w 4417017"/>
              <a:gd name="connsiteY33" fmla="*/ 139484 h 3719593"/>
              <a:gd name="connsiteX34" fmla="*/ 3223647 w 4417017"/>
              <a:gd name="connsiteY34" fmla="*/ 154983 h 3719593"/>
              <a:gd name="connsiteX35" fmla="*/ 3378630 w 4417017"/>
              <a:gd name="connsiteY35" fmla="*/ 185979 h 3719593"/>
              <a:gd name="connsiteX36" fmla="*/ 3564610 w 4417017"/>
              <a:gd name="connsiteY36" fmla="*/ 232474 h 3719593"/>
              <a:gd name="connsiteX37" fmla="*/ 3688596 w 4417017"/>
              <a:gd name="connsiteY37" fmla="*/ 263471 h 3719593"/>
              <a:gd name="connsiteX38" fmla="*/ 3781586 w 4417017"/>
              <a:gd name="connsiteY38" fmla="*/ 294467 h 3719593"/>
              <a:gd name="connsiteX39" fmla="*/ 3828081 w 4417017"/>
              <a:gd name="connsiteY39" fmla="*/ 309966 h 3719593"/>
              <a:gd name="connsiteX40" fmla="*/ 3874576 w 4417017"/>
              <a:gd name="connsiteY40" fmla="*/ 325464 h 3719593"/>
              <a:gd name="connsiteX41" fmla="*/ 3967566 w 4417017"/>
              <a:gd name="connsiteY41" fmla="*/ 387457 h 3719593"/>
              <a:gd name="connsiteX42" fmla="*/ 4014061 w 4417017"/>
              <a:gd name="connsiteY42" fmla="*/ 418454 h 3719593"/>
              <a:gd name="connsiteX43" fmla="*/ 4138047 w 4417017"/>
              <a:gd name="connsiteY43" fmla="*/ 557939 h 3719593"/>
              <a:gd name="connsiteX44" fmla="*/ 4184542 w 4417017"/>
              <a:gd name="connsiteY44" fmla="*/ 573437 h 3719593"/>
              <a:gd name="connsiteX45" fmla="*/ 4277532 w 4417017"/>
              <a:gd name="connsiteY45" fmla="*/ 635430 h 3719593"/>
              <a:gd name="connsiteX46" fmla="*/ 4324027 w 4417017"/>
              <a:gd name="connsiteY46" fmla="*/ 666427 h 3719593"/>
              <a:gd name="connsiteX47" fmla="*/ 4355024 w 4417017"/>
              <a:gd name="connsiteY47" fmla="*/ 712922 h 3719593"/>
              <a:gd name="connsiteX48" fmla="*/ 4386020 w 4417017"/>
              <a:gd name="connsiteY48" fmla="*/ 852406 h 3719593"/>
              <a:gd name="connsiteX49" fmla="*/ 4401518 w 4417017"/>
              <a:gd name="connsiteY49" fmla="*/ 1224366 h 3719593"/>
              <a:gd name="connsiteX50" fmla="*/ 4417017 w 4417017"/>
              <a:gd name="connsiteY50" fmla="*/ 1348352 h 3719593"/>
              <a:gd name="connsiteX51" fmla="*/ 4401518 w 4417017"/>
              <a:gd name="connsiteY51" fmla="*/ 1890793 h 3719593"/>
              <a:gd name="connsiteX52" fmla="*/ 4370522 w 4417017"/>
              <a:gd name="connsiteY52" fmla="*/ 2944678 h 3719593"/>
              <a:gd name="connsiteX53" fmla="*/ 4355024 w 4417017"/>
              <a:gd name="connsiteY53" fmla="*/ 3394128 h 3719593"/>
              <a:gd name="connsiteX54" fmla="*/ 4324027 w 4417017"/>
              <a:gd name="connsiteY54" fmla="*/ 3487118 h 3719593"/>
              <a:gd name="connsiteX55" fmla="*/ 4308529 w 4417017"/>
              <a:gd name="connsiteY55" fmla="*/ 3533613 h 3719593"/>
              <a:gd name="connsiteX56" fmla="*/ 4262034 w 4417017"/>
              <a:gd name="connsiteY56" fmla="*/ 3549111 h 3719593"/>
              <a:gd name="connsiteX57" fmla="*/ 4215539 w 4417017"/>
              <a:gd name="connsiteY57" fmla="*/ 3595606 h 3719593"/>
              <a:gd name="connsiteX58" fmla="*/ 4169044 w 4417017"/>
              <a:gd name="connsiteY58" fmla="*/ 3611105 h 3719593"/>
              <a:gd name="connsiteX59" fmla="*/ 4122549 w 4417017"/>
              <a:gd name="connsiteY59" fmla="*/ 3642101 h 3719593"/>
              <a:gd name="connsiteX60" fmla="*/ 4029559 w 4417017"/>
              <a:gd name="connsiteY60" fmla="*/ 3673098 h 3719593"/>
              <a:gd name="connsiteX61" fmla="*/ 3936569 w 4417017"/>
              <a:gd name="connsiteY61" fmla="*/ 3704094 h 3719593"/>
              <a:gd name="connsiteX62" fmla="*/ 3890074 w 4417017"/>
              <a:gd name="connsiteY62" fmla="*/ 3719593 h 3719593"/>
              <a:gd name="connsiteX63" fmla="*/ 3750590 w 4417017"/>
              <a:gd name="connsiteY63" fmla="*/ 3688596 h 3719593"/>
              <a:gd name="connsiteX64" fmla="*/ 3704095 w 4417017"/>
              <a:gd name="connsiteY64" fmla="*/ 3657600 h 3719593"/>
              <a:gd name="connsiteX65" fmla="*/ 3688596 w 4417017"/>
              <a:gd name="connsiteY65" fmla="*/ 3611105 h 3719593"/>
              <a:gd name="connsiteX66" fmla="*/ 3657600 w 4417017"/>
              <a:gd name="connsiteY66" fmla="*/ 3564610 h 3719593"/>
              <a:gd name="connsiteX67" fmla="*/ 3642102 w 4417017"/>
              <a:gd name="connsiteY67" fmla="*/ 3471620 h 3719593"/>
              <a:gd name="connsiteX68" fmla="*/ 3626603 w 4417017"/>
              <a:gd name="connsiteY68" fmla="*/ 3425125 h 3719593"/>
              <a:gd name="connsiteX69" fmla="*/ 3611105 w 4417017"/>
              <a:gd name="connsiteY69" fmla="*/ 3332135 h 3719593"/>
              <a:gd name="connsiteX70" fmla="*/ 3580108 w 4417017"/>
              <a:gd name="connsiteY70" fmla="*/ 2991172 h 3719593"/>
              <a:gd name="connsiteX71" fmla="*/ 3595607 w 4417017"/>
              <a:gd name="connsiteY71" fmla="*/ 2324745 h 3719593"/>
              <a:gd name="connsiteX72" fmla="*/ 3564610 w 4417017"/>
              <a:gd name="connsiteY72" fmla="*/ 1549830 h 3719593"/>
              <a:gd name="connsiteX73" fmla="*/ 3549112 w 4417017"/>
              <a:gd name="connsiteY73" fmla="*/ 836908 h 3719593"/>
              <a:gd name="connsiteX74" fmla="*/ 3533613 w 4417017"/>
              <a:gd name="connsiteY74" fmla="*/ 790413 h 3719593"/>
              <a:gd name="connsiteX75" fmla="*/ 3518115 w 4417017"/>
              <a:gd name="connsiteY75" fmla="*/ 604433 h 3719593"/>
              <a:gd name="connsiteX76" fmla="*/ 3471620 w 4417017"/>
              <a:gd name="connsiteY76" fmla="*/ 433952 h 3719593"/>
              <a:gd name="connsiteX77" fmla="*/ 3425125 w 4417017"/>
              <a:gd name="connsiteY77" fmla="*/ 402956 h 3719593"/>
              <a:gd name="connsiteX78" fmla="*/ 3363132 w 4417017"/>
              <a:gd name="connsiteY78" fmla="*/ 325464 h 3719593"/>
              <a:gd name="connsiteX79" fmla="*/ 3332135 w 4417017"/>
              <a:gd name="connsiteY79" fmla="*/ 278969 h 3719593"/>
              <a:gd name="connsiteX80" fmla="*/ 3239146 w 4417017"/>
              <a:gd name="connsiteY80" fmla="*/ 247972 h 3719593"/>
              <a:gd name="connsiteX81" fmla="*/ 3192651 w 4417017"/>
              <a:gd name="connsiteY81" fmla="*/ 232474 h 3719593"/>
              <a:gd name="connsiteX82" fmla="*/ 3146156 w 4417017"/>
              <a:gd name="connsiteY82" fmla="*/ 216976 h 3719593"/>
              <a:gd name="connsiteX83" fmla="*/ 2960176 w 4417017"/>
              <a:gd name="connsiteY83" fmla="*/ 185979 h 3719593"/>
              <a:gd name="connsiteX84" fmla="*/ 2789695 w 4417017"/>
              <a:gd name="connsiteY84" fmla="*/ 154983 h 3719593"/>
              <a:gd name="connsiteX85" fmla="*/ 2464230 w 4417017"/>
              <a:gd name="connsiteY85" fmla="*/ 139484 h 3719593"/>
              <a:gd name="connsiteX86" fmla="*/ 1735810 w 4417017"/>
              <a:gd name="connsiteY86" fmla="*/ 170481 h 3719593"/>
              <a:gd name="connsiteX87" fmla="*/ 1580827 w 4417017"/>
              <a:gd name="connsiteY87" fmla="*/ 216976 h 3719593"/>
              <a:gd name="connsiteX88" fmla="*/ 1363851 w 4417017"/>
              <a:gd name="connsiteY88" fmla="*/ 247972 h 3719593"/>
              <a:gd name="connsiteX89" fmla="*/ 1301857 w 4417017"/>
              <a:gd name="connsiteY89" fmla="*/ 263471 h 3719593"/>
              <a:gd name="connsiteX90" fmla="*/ 1146874 w 4417017"/>
              <a:gd name="connsiteY90" fmla="*/ 294467 h 3719593"/>
              <a:gd name="connsiteX91" fmla="*/ 1053885 w 4417017"/>
              <a:gd name="connsiteY91" fmla="*/ 325464 h 3719593"/>
              <a:gd name="connsiteX92" fmla="*/ 1007390 w 4417017"/>
              <a:gd name="connsiteY92" fmla="*/ 340962 h 3719593"/>
              <a:gd name="connsiteX93" fmla="*/ 867905 w 4417017"/>
              <a:gd name="connsiteY93" fmla="*/ 433952 h 3719593"/>
              <a:gd name="connsiteX94" fmla="*/ 821410 w 4417017"/>
              <a:gd name="connsiteY94" fmla="*/ 464949 h 3719593"/>
              <a:gd name="connsiteX95" fmla="*/ 728420 w 4417017"/>
              <a:gd name="connsiteY95" fmla="*/ 573437 h 3719593"/>
              <a:gd name="connsiteX96" fmla="*/ 666427 w 4417017"/>
              <a:gd name="connsiteY96" fmla="*/ 666427 h 3719593"/>
              <a:gd name="connsiteX97" fmla="*/ 635430 w 4417017"/>
              <a:gd name="connsiteY97" fmla="*/ 712922 h 3719593"/>
              <a:gd name="connsiteX98" fmla="*/ 604434 w 4417017"/>
              <a:gd name="connsiteY98" fmla="*/ 1131376 h 3719593"/>
              <a:gd name="connsiteX99" fmla="*/ 619932 w 4417017"/>
              <a:gd name="connsiteY99" fmla="*/ 1828800 h 3719593"/>
              <a:gd name="connsiteX100" fmla="*/ 635430 w 4417017"/>
              <a:gd name="connsiteY100" fmla="*/ 1921789 h 3719593"/>
              <a:gd name="connsiteX101" fmla="*/ 666427 w 4417017"/>
              <a:gd name="connsiteY101" fmla="*/ 2092271 h 3719593"/>
              <a:gd name="connsiteX102" fmla="*/ 697424 w 4417017"/>
              <a:gd name="connsiteY102" fmla="*/ 2448732 h 3719593"/>
              <a:gd name="connsiteX103" fmla="*/ 681925 w 4417017"/>
              <a:gd name="connsiteY103" fmla="*/ 3285640 h 3719593"/>
              <a:gd name="connsiteX104" fmla="*/ 635430 w 4417017"/>
              <a:gd name="connsiteY104" fmla="*/ 3673098 h 3719593"/>
              <a:gd name="connsiteX105" fmla="*/ 666427 w 4417017"/>
              <a:gd name="connsiteY105" fmla="*/ 3642101 h 3719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</a:cxnLst>
            <a:rect l="l" t="t" r="r" b="b"/>
            <a:pathLst>
              <a:path w="4417017" h="3719593">
                <a:moveTo>
                  <a:pt x="666427" y="3642101"/>
                </a:moveTo>
                <a:cubicBezTo>
                  <a:pt x="640596" y="3657599"/>
                  <a:pt x="615878" y="3675124"/>
                  <a:pt x="588935" y="3688596"/>
                </a:cubicBezTo>
                <a:cubicBezTo>
                  <a:pt x="475245" y="3745441"/>
                  <a:pt x="174927" y="3688781"/>
                  <a:pt x="170481" y="3688596"/>
                </a:cubicBezTo>
                <a:cubicBezTo>
                  <a:pt x="154983" y="3678264"/>
                  <a:pt x="140646" y="3665930"/>
                  <a:pt x="123986" y="3657600"/>
                </a:cubicBezTo>
                <a:cubicBezTo>
                  <a:pt x="109374" y="3650294"/>
                  <a:pt x="89043" y="3653653"/>
                  <a:pt x="77491" y="3642101"/>
                </a:cubicBezTo>
                <a:cubicBezTo>
                  <a:pt x="70080" y="3634690"/>
                  <a:pt x="46629" y="3534149"/>
                  <a:pt x="46495" y="3533613"/>
                </a:cubicBezTo>
                <a:cubicBezTo>
                  <a:pt x="41329" y="3425125"/>
                  <a:pt x="39657" y="3316414"/>
                  <a:pt x="30996" y="3208149"/>
                </a:cubicBezTo>
                <a:cubicBezTo>
                  <a:pt x="29297" y="3186917"/>
                  <a:pt x="17987" y="3167310"/>
                  <a:pt x="15498" y="3146156"/>
                </a:cubicBezTo>
                <a:cubicBezTo>
                  <a:pt x="7628" y="3079260"/>
                  <a:pt x="5166" y="3011837"/>
                  <a:pt x="0" y="2944678"/>
                </a:cubicBezTo>
                <a:cubicBezTo>
                  <a:pt x="5166" y="2552054"/>
                  <a:pt x="6262" y="2159355"/>
                  <a:pt x="15498" y="1766806"/>
                </a:cubicBezTo>
                <a:cubicBezTo>
                  <a:pt x="18126" y="1655105"/>
                  <a:pt x="21326" y="1656329"/>
                  <a:pt x="46495" y="1580827"/>
                </a:cubicBezTo>
                <a:cubicBezTo>
                  <a:pt x="51661" y="1549830"/>
                  <a:pt x="57747" y="1518973"/>
                  <a:pt x="61993" y="1487837"/>
                </a:cubicBezTo>
                <a:cubicBezTo>
                  <a:pt x="73248" y="1405300"/>
                  <a:pt x="72787" y="1320678"/>
                  <a:pt x="92990" y="1239864"/>
                </a:cubicBezTo>
                <a:cubicBezTo>
                  <a:pt x="98156" y="1219200"/>
                  <a:pt x="102367" y="1198273"/>
                  <a:pt x="108488" y="1177871"/>
                </a:cubicBezTo>
                <a:cubicBezTo>
                  <a:pt x="117877" y="1146576"/>
                  <a:pt x="131561" y="1116579"/>
                  <a:pt x="139485" y="1084881"/>
                </a:cubicBezTo>
                <a:lnTo>
                  <a:pt x="154983" y="1022888"/>
                </a:lnTo>
                <a:cubicBezTo>
                  <a:pt x="186019" y="743562"/>
                  <a:pt x="156784" y="1028652"/>
                  <a:pt x="185979" y="619932"/>
                </a:cubicBezTo>
                <a:cubicBezTo>
                  <a:pt x="188948" y="578362"/>
                  <a:pt x="187444" y="462019"/>
                  <a:pt x="216976" y="402956"/>
                </a:cubicBezTo>
                <a:cubicBezTo>
                  <a:pt x="249449" y="338011"/>
                  <a:pt x="241331" y="369745"/>
                  <a:pt x="294468" y="325464"/>
                </a:cubicBezTo>
                <a:cubicBezTo>
                  <a:pt x="311306" y="311432"/>
                  <a:pt x="323662" y="292425"/>
                  <a:pt x="340963" y="278969"/>
                </a:cubicBezTo>
                <a:cubicBezTo>
                  <a:pt x="420900" y="216795"/>
                  <a:pt x="410295" y="224861"/>
                  <a:pt x="480447" y="201478"/>
                </a:cubicBezTo>
                <a:cubicBezTo>
                  <a:pt x="495945" y="191146"/>
                  <a:pt x="509921" y="178046"/>
                  <a:pt x="526942" y="170481"/>
                </a:cubicBezTo>
                <a:cubicBezTo>
                  <a:pt x="526952" y="170476"/>
                  <a:pt x="643174" y="131737"/>
                  <a:pt x="666427" y="123986"/>
                </a:cubicBezTo>
                <a:lnTo>
                  <a:pt x="805912" y="77491"/>
                </a:lnTo>
                <a:cubicBezTo>
                  <a:pt x="821410" y="72325"/>
                  <a:pt x="836074" y="62356"/>
                  <a:pt x="852407" y="61993"/>
                </a:cubicBezTo>
                <a:lnTo>
                  <a:pt x="1549830" y="46494"/>
                </a:lnTo>
                <a:cubicBezTo>
                  <a:pt x="1711077" y="6184"/>
                  <a:pt x="1533133" y="46603"/>
                  <a:pt x="1875295" y="15498"/>
                </a:cubicBezTo>
                <a:cubicBezTo>
                  <a:pt x="1901529" y="13113"/>
                  <a:pt x="1926956" y="5166"/>
                  <a:pt x="1952786" y="0"/>
                </a:cubicBezTo>
                <a:cubicBezTo>
                  <a:pt x="2097437" y="5166"/>
                  <a:pt x="2242496" y="3478"/>
                  <a:pt x="2386739" y="15498"/>
                </a:cubicBezTo>
                <a:cubicBezTo>
                  <a:pt x="2578949" y="31515"/>
                  <a:pt x="2442296" y="50588"/>
                  <a:pt x="2603715" y="77491"/>
                </a:cubicBezTo>
                <a:cubicBezTo>
                  <a:pt x="2634712" y="82657"/>
                  <a:pt x="2665891" y="86826"/>
                  <a:pt x="2696705" y="92989"/>
                </a:cubicBezTo>
                <a:cubicBezTo>
                  <a:pt x="2717592" y="97166"/>
                  <a:pt x="2737515" y="106258"/>
                  <a:pt x="2758698" y="108488"/>
                </a:cubicBezTo>
                <a:cubicBezTo>
                  <a:pt x="2835935" y="116618"/>
                  <a:pt x="2913681" y="118820"/>
                  <a:pt x="2991173" y="123986"/>
                </a:cubicBezTo>
                <a:lnTo>
                  <a:pt x="3099661" y="139484"/>
                </a:lnTo>
                <a:cubicBezTo>
                  <a:pt x="3140946" y="144989"/>
                  <a:pt x="3182563" y="148136"/>
                  <a:pt x="3223647" y="154983"/>
                </a:cubicBezTo>
                <a:cubicBezTo>
                  <a:pt x="3275614" y="163644"/>
                  <a:pt x="3327519" y="173201"/>
                  <a:pt x="3378630" y="185979"/>
                </a:cubicBezTo>
                <a:lnTo>
                  <a:pt x="3564610" y="232474"/>
                </a:lnTo>
                <a:lnTo>
                  <a:pt x="3688596" y="263471"/>
                </a:lnTo>
                <a:lnTo>
                  <a:pt x="3781586" y="294467"/>
                </a:lnTo>
                <a:lnTo>
                  <a:pt x="3828081" y="309966"/>
                </a:lnTo>
                <a:lnTo>
                  <a:pt x="3874576" y="325464"/>
                </a:lnTo>
                <a:lnTo>
                  <a:pt x="3967566" y="387457"/>
                </a:lnTo>
                <a:lnTo>
                  <a:pt x="4014061" y="418454"/>
                </a:lnTo>
                <a:cubicBezTo>
                  <a:pt x="4043596" y="462758"/>
                  <a:pt x="4092548" y="542773"/>
                  <a:pt x="4138047" y="557939"/>
                </a:cubicBezTo>
                <a:cubicBezTo>
                  <a:pt x="4153545" y="563105"/>
                  <a:pt x="4170261" y="565503"/>
                  <a:pt x="4184542" y="573437"/>
                </a:cubicBezTo>
                <a:cubicBezTo>
                  <a:pt x="4217107" y="591529"/>
                  <a:pt x="4246535" y="614766"/>
                  <a:pt x="4277532" y="635430"/>
                </a:cubicBezTo>
                <a:lnTo>
                  <a:pt x="4324027" y="666427"/>
                </a:lnTo>
                <a:cubicBezTo>
                  <a:pt x="4334359" y="681925"/>
                  <a:pt x="4346694" y="696262"/>
                  <a:pt x="4355024" y="712922"/>
                </a:cubicBezTo>
                <a:cubicBezTo>
                  <a:pt x="4374100" y="751074"/>
                  <a:pt x="4380068" y="816694"/>
                  <a:pt x="4386020" y="852406"/>
                </a:cubicBezTo>
                <a:cubicBezTo>
                  <a:pt x="4391186" y="976393"/>
                  <a:pt x="4393777" y="1100513"/>
                  <a:pt x="4401518" y="1224366"/>
                </a:cubicBezTo>
                <a:cubicBezTo>
                  <a:pt x="4404116" y="1265935"/>
                  <a:pt x="4417017" y="1306702"/>
                  <a:pt x="4417017" y="1348352"/>
                </a:cubicBezTo>
                <a:cubicBezTo>
                  <a:pt x="4417017" y="1529239"/>
                  <a:pt x="4405493" y="1709949"/>
                  <a:pt x="4401518" y="1890793"/>
                </a:cubicBezTo>
                <a:cubicBezTo>
                  <a:pt x="4379703" y="2883377"/>
                  <a:pt x="4411168" y="2456917"/>
                  <a:pt x="4370522" y="2944678"/>
                </a:cubicBezTo>
                <a:cubicBezTo>
                  <a:pt x="4365356" y="3094495"/>
                  <a:pt x="4367826" y="3244770"/>
                  <a:pt x="4355024" y="3394128"/>
                </a:cubicBezTo>
                <a:cubicBezTo>
                  <a:pt x="4352234" y="3426682"/>
                  <a:pt x="4334359" y="3456121"/>
                  <a:pt x="4324027" y="3487118"/>
                </a:cubicBezTo>
                <a:cubicBezTo>
                  <a:pt x="4318861" y="3502616"/>
                  <a:pt x="4324027" y="3528447"/>
                  <a:pt x="4308529" y="3533613"/>
                </a:cubicBezTo>
                <a:lnTo>
                  <a:pt x="4262034" y="3549111"/>
                </a:lnTo>
                <a:cubicBezTo>
                  <a:pt x="4246536" y="3564609"/>
                  <a:pt x="4233776" y="3583448"/>
                  <a:pt x="4215539" y="3595606"/>
                </a:cubicBezTo>
                <a:cubicBezTo>
                  <a:pt x="4201946" y="3604668"/>
                  <a:pt x="4183656" y="3603799"/>
                  <a:pt x="4169044" y="3611105"/>
                </a:cubicBezTo>
                <a:cubicBezTo>
                  <a:pt x="4152384" y="3619435"/>
                  <a:pt x="4139570" y="3634536"/>
                  <a:pt x="4122549" y="3642101"/>
                </a:cubicBezTo>
                <a:cubicBezTo>
                  <a:pt x="4092692" y="3655371"/>
                  <a:pt x="4060556" y="3662766"/>
                  <a:pt x="4029559" y="3673098"/>
                </a:cubicBezTo>
                <a:lnTo>
                  <a:pt x="3936569" y="3704094"/>
                </a:lnTo>
                <a:lnTo>
                  <a:pt x="3890074" y="3719593"/>
                </a:lnTo>
                <a:cubicBezTo>
                  <a:pt x="3854362" y="3713641"/>
                  <a:pt x="3788742" y="3707671"/>
                  <a:pt x="3750590" y="3688596"/>
                </a:cubicBezTo>
                <a:cubicBezTo>
                  <a:pt x="3733930" y="3680266"/>
                  <a:pt x="3719593" y="3667932"/>
                  <a:pt x="3704095" y="3657600"/>
                </a:cubicBezTo>
                <a:cubicBezTo>
                  <a:pt x="3698929" y="3642102"/>
                  <a:pt x="3695902" y="3625717"/>
                  <a:pt x="3688596" y="3611105"/>
                </a:cubicBezTo>
                <a:cubicBezTo>
                  <a:pt x="3680266" y="3594445"/>
                  <a:pt x="3663490" y="3582281"/>
                  <a:pt x="3657600" y="3564610"/>
                </a:cubicBezTo>
                <a:cubicBezTo>
                  <a:pt x="3647663" y="3534798"/>
                  <a:pt x="3648919" y="3502296"/>
                  <a:pt x="3642102" y="3471620"/>
                </a:cubicBezTo>
                <a:cubicBezTo>
                  <a:pt x="3638558" y="3455672"/>
                  <a:pt x="3631769" y="3440623"/>
                  <a:pt x="3626603" y="3425125"/>
                </a:cubicBezTo>
                <a:cubicBezTo>
                  <a:pt x="3621437" y="3394128"/>
                  <a:pt x="3615003" y="3363317"/>
                  <a:pt x="3611105" y="3332135"/>
                </a:cubicBezTo>
                <a:cubicBezTo>
                  <a:pt x="3600263" y="3245398"/>
                  <a:pt x="3586923" y="3072953"/>
                  <a:pt x="3580108" y="2991172"/>
                </a:cubicBezTo>
                <a:cubicBezTo>
                  <a:pt x="3585274" y="2769030"/>
                  <a:pt x="3595607" y="2546947"/>
                  <a:pt x="3595607" y="2324745"/>
                </a:cubicBezTo>
                <a:cubicBezTo>
                  <a:pt x="3595607" y="1764105"/>
                  <a:pt x="3603863" y="1863861"/>
                  <a:pt x="3564610" y="1549830"/>
                </a:cubicBezTo>
                <a:cubicBezTo>
                  <a:pt x="3559444" y="1312189"/>
                  <a:pt x="3558806" y="1074407"/>
                  <a:pt x="3549112" y="836908"/>
                </a:cubicBezTo>
                <a:cubicBezTo>
                  <a:pt x="3548446" y="820585"/>
                  <a:pt x="3535772" y="806606"/>
                  <a:pt x="3533613" y="790413"/>
                </a:cubicBezTo>
                <a:cubicBezTo>
                  <a:pt x="3525391" y="728751"/>
                  <a:pt x="3525383" y="666215"/>
                  <a:pt x="3518115" y="604433"/>
                </a:cubicBezTo>
                <a:cubicBezTo>
                  <a:pt x="3515441" y="581705"/>
                  <a:pt x="3487093" y="444267"/>
                  <a:pt x="3471620" y="433952"/>
                </a:cubicBezTo>
                <a:lnTo>
                  <a:pt x="3425125" y="402956"/>
                </a:lnTo>
                <a:cubicBezTo>
                  <a:pt x="3394954" y="312441"/>
                  <a:pt x="3433234" y="395566"/>
                  <a:pt x="3363132" y="325464"/>
                </a:cubicBezTo>
                <a:cubicBezTo>
                  <a:pt x="3349961" y="312293"/>
                  <a:pt x="3347930" y="288841"/>
                  <a:pt x="3332135" y="278969"/>
                </a:cubicBezTo>
                <a:cubicBezTo>
                  <a:pt x="3304428" y="261652"/>
                  <a:pt x="3270142" y="258304"/>
                  <a:pt x="3239146" y="247972"/>
                </a:cubicBezTo>
                <a:lnTo>
                  <a:pt x="3192651" y="232474"/>
                </a:lnTo>
                <a:cubicBezTo>
                  <a:pt x="3177153" y="227308"/>
                  <a:pt x="3162270" y="219662"/>
                  <a:pt x="3146156" y="216976"/>
                </a:cubicBezTo>
                <a:cubicBezTo>
                  <a:pt x="3084163" y="206644"/>
                  <a:pt x="3021148" y="201222"/>
                  <a:pt x="2960176" y="185979"/>
                </a:cubicBezTo>
                <a:cubicBezTo>
                  <a:pt x="2892965" y="169176"/>
                  <a:pt x="2867441" y="160536"/>
                  <a:pt x="2789695" y="154983"/>
                </a:cubicBezTo>
                <a:cubicBezTo>
                  <a:pt x="2681360" y="147245"/>
                  <a:pt x="2572718" y="144650"/>
                  <a:pt x="2464230" y="139484"/>
                </a:cubicBezTo>
                <a:cubicBezTo>
                  <a:pt x="2327468" y="143628"/>
                  <a:pt x="1932813" y="148592"/>
                  <a:pt x="1735810" y="170481"/>
                </a:cubicBezTo>
                <a:cubicBezTo>
                  <a:pt x="1677810" y="176925"/>
                  <a:pt x="1639276" y="205287"/>
                  <a:pt x="1580827" y="216976"/>
                </a:cubicBezTo>
                <a:cubicBezTo>
                  <a:pt x="1457463" y="241648"/>
                  <a:pt x="1529516" y="229565"/>
                  <a:pt x="1363851" y="247972"/>
                </a:cubicBezTo>
                <a:cubicBezTo>
                  <a:pt x="1343186" y="253138"/>
                  <a:pt x="1322744" y="259294"/>
                  <a:pt x="1301857" y="263471"/>
                </a:cubicBezTo>
                <a:cubicBezTo>
                  <a:pt x="1218080" y="280227"/>
                  <a:pt x="1218867" y="272869"/>
                  <a:pt x="1146874" y="294467"/>
                </a:cubicBezTo>
                <a:cubicBezTo>
                  <a:pt x="1115579" y="303856"/>
                  <a:pt x="1084881" y="315132"/>
                  <a:pt x="1053885" y="325464"/>
                </a:cubicBezTo>
                <a:lnTo>
                  <a:pt x="1007390" y="340962"/>
                </a:lnTo>
                <a:lnTo>
                  <a:pt x="867905" y="433952"/>
                </a:lnTo>
                <a:cubicBezTo>
                  <a:pt x="852407" y="444284"/>
                  <a:pt x="834581" y="451778"/>
                  <a:pt x="821410" y="464949"/>
                </a:cubicBezTo>
                <a:cubicBezTo>
                  <a:pt x="767898" y="518461"/>
                  <a:pt x="774810" y="507165"/>
                  <a:pt x="728420" y="573437"/>
                </a:cubicBezTo>
                <a:cubicBezTo>
                  <a:pt x="707057" y="603956"/>
                  <a:pt x="687091" y="635430"/>
                  <a:pt x="666427" y="666427"/>
                </a:cubicBezTo>
                <a:lnTo>
                  <a:pt x="635430" y="712922"/>
                </a:lnTo>
                <a:cubicBezTo>
                  <a:pt x="582821" y="870754"/>
                  <a:pt x="604434" y="791630"/>
                  <a:pt x="604434" y="1131376"/>
                </a:cubicBezTo>
                <a:cubicBezTo>
                  <a:pt x="604434" y="1363908"/>
                  <a:pt x="610820" y="1596447"/>
                  <a:pt x="619932" y="1828800"/>
                </a:cubicBezTo>
                <a:cubicBezTo>
                  <a:pt x="621163" y="1860200"/>
                  <a:pt x="629809" y="1890872"/>
                  <a:pt x="635430" y="1921789"/>
                </a:cubicBezTo>
                <a:cubicBezTo>
                  <a:pt x="650043" y="2002159"/>
                  <a:pt x="655007" y="2006622"/>
                  <a:pt x="666427" y="2092271"/>
                </a:cubicBezTo>
                <a:cubicBezTo>
                  <a:pt x="684507" y="2227875"/>
                  <a:pt x="687001" y="2302810"/>
                  <a:pt x="697424" y="2448732"/>
                </a:cubicBezTo>
                <a:cubicBezTo>
                  <a:pt x="692258" y="2727701"/>
                  <a:pt x="689567" y="3006727"/>
                  <a:pt x="681925" y="3285640"/>
                </a:cubicBezTo>
                <a:cubicBezTo>
                  <a:pt x="673702" y="3585777"/>
                  <a:pt x="694521" y="3495822"/>
                  <a:pt x="635430" y="3673098"/>
                </a:cubicBezTo>
                <a:lnTo>
                  <a:pt x="666427" y="3642101"/>
                </a:lnTo>
                <a:close/>
              </a:path>
            </a:pathLst>
          </a:custGeom>
          <a:solidFill>
            <a:srgbClr val="0070C0">
              <a:alpha val="0"/>
            </a:srgbClr>
          </a:solidFill>
          <a:ln>
            <a:solidFill>
              <a:srgbClr val="0070C0">
                <a:alpha val="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 46">
            <a:extLst>
              <a:ext uri="{FF2B5EF4-FFF2-40B4-BE49-F238E27FC236}">
                <a16:creationId xmlns:a16="http://schemas.microsoft.com/office/drawing/2014/main" id="{D704BF08-547D-334E-8997-969A67BB475D}"/>
              </a:ext>
            </a:extLst>
          </p:cNvPr>
          <p:cNvSpPr/>
          <p:nvPr/>
        </p:nvSpPr>
        <p:spPr>
          <a:xfrm>
            <a:off x="2342791" y="1633584"/>
            <a:ext cx="2038180" cy="2647147"/>
          </a:xfrm>
          <a:custGeom>
            <a:avLst/>
            <a:gdLst>
              <a:gd name="connsiteX0" fmla="*/ 681926 w 2541722"/>
              <a:gd name="connsiteY0" fmla="*/ 3208149 h 3301139"/>
              <a:gd name="connsiteX1" fmla="*/ 588936 w 2541722"/>
              <a:gd name="connsiteY1" fmla="*/ 3223648 h 3301139"/>
              <a:gd name="connsiteX2" fmla="*/ 402956 w 2541722"/>
              <a:gd name="connsiteY2" fmla="*/ 3208149 h 3301139"/>
              <a:gd name="connsiteX3" fmla="*/ 356461 w 2541722"/>
              <a:gd name="connsiteY3" fmla="*/ 3192651 h 3301139"/>
              <a:gd name="connsiteX4" fmla="*/ 263471 w 2541722"/>
              <a:gd name="connsiteY4" fmla="*/ 3177153 h 3301139"/>
              <a:gd name="connsiteX5" fmla="*/ 185980 w 2541722"/>
              <a:gd name="connsiteY5" fmla="*/ 3146156 h 3301139"/>
              <a:gd name="connsiteX6" fmla="*/ 108488 w 2541722"/>
              <a:gd name="connsiteY6" fmla="*/ 3130658 h 3301139"/>
              <a:gd name="connsiteX7" fmla="*/ 61994 w 2541722"/>
              <a:gd name="connsiteY7" fmla="*/ 3115159 h 3301139"/>
              <a:gd name="connsiteX8" fmla="*/ 30997 w 2541722"/>
              <a:gd name="connsiteY8" fmla="*/ 3068665 h 3301139"/>
              <a:gd name="connsiteX9" fmla="*/ 0 w 2541722"/>
              <a:gd name="connsiteY9" fmla="*/ 2820692 h 3301139"/>
              <a:gd name="connsiteX10" fmla="*/ 15499 w 2541722"/>
              <a:gd name="connsiteY10" fmla="*/ 526942 h 3301139"/>
              <a:gd name="connsiteX11" fmla="*/ 30997 w 2541722"/>
              <a:gd name="connsiteY11" fmla="*/ 480448 h 3301139"/>
              <a:gd name="connsiteX12" fmla="*/ 46495 w 2541722"/>
              <a:gd name="connsiteY12" fmla="*/ 418454 h 3301139"/>
              <a:gd name="connsiteX13" fmla="*/ 77492 w 2541722"/>
              <a:gd name="connsiteY13" fmla="*/ 325465 h 3301139"/>
              <a:gd name="connsiteX14" fmla="*/ 108488 w 2541722"/>
              <a:gd name="connsiteY14" fmla="*/ 216976 h 3301139"/>
              <a:gd name="connsiteX15" fmla="*/ 139485 w 2541722"/>
              <a:gd name="connsiteY15" fmla="*/ 170481 h 3301139"/>
              <a:gd name="connsiteX16" fmla="*/ 232475 w 2541722"/>
              <a:gd name="connsiteY16" fmla="*/ 108488 h 3301139"/>
              <a:gd name="connsiteX17" fmla="*/ 278970 w 2541722"/>
              <a:gd name="connsiteY17" fmla="*/ 77492 h 3301139"/>
              <a:gd name="connsiteX18" fmla="*/ 371960 w 2541722"/>
              <a:gd name="connsiteY18" fmla="*/ 46495 h 3301139"/>
              <a:gd name="connsiteX19" fmla="*/ 418455 w 2541722"/>
              <a:gd name="connsiteY19" fmla="*/ 30997 h 3301139"/>
              <a:gd name="connsiteX20" fmla="*/ 464949 w 2541722"/>
              <a:gd name="connsiteY20" fmla="*/ 15498 h 3301139"/>
              <a:gd name="connsiteX21" fmla="*/ 635431 w 2541722"/>
              <a:gd name="connsiteY21" fmla="*/ 0 h 3301139"/>
              <a:gd name="connsiteX22" fmla="*/ 1224366 w 2541722"/>
              <a:gd name="connsiteY22" fmla="*/ 15498 h 3301139"/>
              <a:gd name="connsiteX23" fmla="*/ 1379349 w 2541722"/>
              <a:gd name="connsiteY23" fmla="*/ 30997 h 3301139"/>
              <a:gd name="connsiteX24" fmla="*/ 1487838 w 2541722"/>
              <a:gd name="connsiteY24" fmla="*/ 46495 h 3301139"/>
              <a:gd name="connsiteX25" fmla="*/ 2216258 w 2541722"/>
              <a:gd name="connsiteY25" fmla="*/ 61993 h 3301139"/>
              <a:gd name="connsiteX26" fmla="*/ 2324746 w 2541722"/>
              <a:gd name="connsiteY26" fmla="*/ 92990 h 3301139"/>
              <a:gd name="connsiteX27" fmla="*/ 2417736 w 2541722"/>
              <a:gd name="connsiteY27" fmla="*/ 170481 h 3301139"/>
              <a:gd name="connsiteX28" fmla="*/ 2448732 w 2541722"/>
              <a:gd name="connsiteY28" fmla="*/ 216976 h 3301139"/>
              <a:gd name="connsiteX29" fmla="*/ 2495227 w 2541722"/>
              <a:gd name="connsiteY29" fmla="*/ 356461 h 3301139"/>
              <a:gd name="connsiteX30" fmla="*/ 2510726 w 2541722"/>
              <a:gd name="connsiteY30" fmla="*/ 402956 h 3301139"/>
              <a:gd name="connsiteX31" fmla="*/ 2495227 w 2541722"/>
              <a:gd name="connsiteY31" fmla="*/ 1332854 h 3301139"/>
              <a:gd name="connsiteX32" fmla="*/ 2526224 w 2541722"/>
              <a:gd name="connsiteY32" fmla="*/ 2479729 h 3301139"/>
              <a:gd name="connsiteX33" fmla="*/ 2541722 w 2541722"/>
              <a:gd name="connsiteY33" fmla="*/ 2557220 h 3301139"/>
              <a:gd name="connsiteX34" fmla="*/ 2526224 w 2541722"/>
              <a:gd name="connsiteY34" fmla="*/ 3099661 h 3301139"/>
              <a:gd name="connsiteX35" fmla="*/ 2417736 w 2541722"/>
              <a:gd name="connsiteY35" fmla="*/ 3223648 h 3301139"/>
              <a:gd name="connsiteX36" fmla="*/ 2371241 w 2541722"/>
              <a:gd name="connsiteY36" fmla="*/ 3270142 h 3301139"/>
              <a:gd name="connsiteX37" fmla="*/ 2262753 w 2541722"/>
              <a:gd name="connsiteY37" fmla="*/ 3301139 h 3301139"/>
              <a:gd name="connsiteX38" fmla="*/ 2045777 w 2541722"/>
              <a:gd name="connsiteY38" fmla="*/ 3270142 h 3301139"/>
              <a:gd name="connsiteX39" fmla="*/ 1952787 w 2541722"/>
              <a:gd name="connsiteY39" fmla="*/ 3208149 h 3301139"/>
              <a:gd name="connsiteX40" fmla="*/ 1921790 w 2541722"/>
              <a:gd name="connsiteY40" fmla="*/ 3161654 h 3301139"/>
              <a:gd name="connsiteX41" fmla="*/ 1906292 w 2541722"/>
              <a:gd name="connsiteY41" fmla="*/ 3115159 h 3301139"/>
              <a:gd name="connsiteX42" fmla="*/ 1875295 w 2541722"/>
              <a:gd name="connsiteY42" fmla="*/ 2975675 h 3301139"/>
              <a:gd name="connsiteX43" fmla="*/ 1859797 w 2541722"/>
              <a:gd name="connsiteY43" fmla="*/ 2820692 h 3301139"/>
              <a:gd name="connsiteX44" fmla="*/ 1844299 w 2541722"/>
              <a:gd name="connsiteY44" fmla="*/ 2727702 h 3301139"/>
              <a:gd name="connsiteX45" fmla="*/ 1828800 w 2541722"/>
              <a:gd name="connsiteY45" fmla="*/ 2603715 h 3301139"/>
              <a:gd name="connsiteX46" fmla="*/ 1813302 w 2541722"/>
              <a:gd name="connsiteY46" fmla="*/ 2495227 h 3301139"/>
              <a:gd name="connsiteX47" fmla="*/ 1797804 w 2541722"/>
              <a:gd name="connsiteY47" fmla="*/ 278970 h 3301139"/>
              <a:gd name="connsiteX48" fmla="*/ 1735810 w 2541722"/>
              <a:gd name="connsiteY48" fmla="*/ 216976 h 3301139"/>
              <a:gd name="connsiteX49" fmla="*/ 1704814 w 2541722"/>
              <a:gd name="connsiteY49" fmla="*/ 170481 h 3301139"/>
              <a:gd name="connsiteX50" fmla="*/ 1658319 w 2541722"/>
              <a:gd name="connsiteY50" fmla="*/ 154983 h 3301139"/>
              <a:gd name="connsiteX51" fmla="*/ 1549831 w 2541722"/>
              <a:gd name="connsiteY51" fmla="*/ 139485 h 3301139"/>
              <a:gd name="connsiteX52" fmla="*/ 1100380 w 2541722"/>
              <a:gd name="connsiteY52" fmla="*/ 154983 h 3301139"/>
              <a:gd name="connsiteX53" fmla="*/ 929899 w 2541722"/>
              <a:gd name="connsiteY53" fmla="*/ 201478 h 3301139"/>
              <a:gd name="connsiteX54" fmla="*/ 836909 w 2541722"/>
              <a:gd name="connsiteY54" fmla="*/ 232475 h 3301139"/>
              <a:gd name="connsiteX55" fmla="*/ 790414 w 2541722"/>
              <a:gd name="connsiteY55" fmla="*/ 263471 h 3301139"/>
              <a:gd name="connsiteX56" fmla="*/ 697424 w 2541722"/>
              <a:gd name="connsiteY56" fmla="*/ 309966 h 3301139"/>
              <a:gd name="connsiteX57" fmla="*/ 650929 w 2541722"/>
              <a:gd name="connsiteY57" fmla="*/ 402956 h 3301139"/>
              <a:gd name="connsiteX58" fmla="*/ 619932 w 2541722"/>
              <a:gd name="connsiteY58" fmla="*/ 557939 h 3301139"/>
              <a:gd name="connsiteX59" fmla="*/ 635431 w 2541722"/>
              <a:gd name="connsiteY59" fmla="*/ 1410346 h 3301139"/>
              <a:gd name="connsiteX60" fmla="*/ 666427 w 2541722"/>
              <a:gd name="connsiteY60" fmla="*/ 1642820 h 3301139"/>
              <a:gd name="connsiteX61" fmla="*/ 650929 w 2541722"/>
              <a:gd name="connsiteY61" fmla="*/ 2479729 h 3301139"/>
              <a:gd name="connsiteX62" fmla="*/ 619932 w 2541722"/>
              <a:gd name="connsiteY62" fmla="*/ 2789695 h 3301139"/>
              <a:gd name="connsiteX63" fmla="*/ 604434 w 2541722"/>
              <a:gd name="connsiteY63" fmla="*/ 3068665 h 3301139"/>
              <a:gd name="connsiteX64" fmla="*/ 542441 w 2541722"/>
              <a:gd name="connsiteY64" fmla="*/ 3161654 h 3301139"/>
              <a:gd name="connsiteX65" fmla="*/ 511444 w 2541722"/>
              <a:gd name="connsiteY65" fmla="*/ 3208149 h 3301139"/>
              <a:gd name="connsiteX66" fmla="*/ 526943 w 2541722"/>
              <a:gd name="connsiteY66" fmla="*/ 3161654 h 33011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2541722" h="3301139">
                <a:moveTo>
                  <a:pt x="681926" y="3208149"/>
                </a:moveTo>
                <a:cubicBezTo>
                  <a:pt x="650929" y="3213315"/>
                  <a:pt x="620360" y="3223648"/>
                  <a:pt x="588936" y="3223648"/>
                </a:cubicBezTo>
                <a:cubicBezTo>
                  <a:pt x="526728" y="3223648"/>
                  <a:pt x="464619" y="3216371"/>
                  <a:pt x="402956" y="3208149"/>
                </a:cubicBezTo>
                <a:cubicBezTo>
                  <a:pt x="386763" y="3205990"/>
                  <a:pt x="372409" y="3196195"/>
                  <a:pt x="356461" y="3192651"/>
                </a:cubicBezTo>
                <a:cubicBezTo>
                  <a:pt x="325785" y="3185834"/>
                  <a:pt x="294468" y="3182319"/>
                  <a:pt x="263471" y="3177153"/>
                </a:cubicBezTo>
                <a:cubicBezTo>
                  <a:pt x="237641" y="3166821"/>
                  <a:pt x="212627" y="3154150"/>
                  <a:pt x="185980" y="3146156"/>
                </a:cubicBezTo>
                <a:cubicBezTo>
                  <a:pt x="160749" y="3138587"/>
                  <a:pt x="134044" y="3137047"/>
                  <a:pt x="108488" y="3130658"/>
                </a:cubicBezTo>
                <a:cubicBezTo>
                  <a:pt x="92639" y="3126696"/>
                  <a:pt x="77492" y="3120325"/>
                  <a:pt x="61994" y="3115159"/>
                </a:cubicBezTo>
                <a:cubicBezTo>
                  <a:pt x="51662" y="3099661"/>
                  <a:pt x="38334" y="3085785"/>
                  <a:pt x="30997" y="3068665"/>
                </a:cubicBezTo>
                <a:cubicBezTo>
                  <a:pt x="5686" y="3009606"/>
                  <a:pt x="1865" y="2843074"/>
                  <a:pt x="0" y="2820692"/>
                </a:cubicBezTo>
                <a:cubicBezTo>
                  <a:pt x="5166" y="2056109"/>
                  <a:pt x="5373" y="1291476"/>
                  <a:pt x="15499" y="526942"/>
                </a:cubicBezTo>
                <a:cubicBezTo>
                  <a:pt x="15715" y="510607"/>
                  <a:pt x="26509" y="496156"/>
                  <a:pt x="30997" y="480448"/>
                </a:cubicBezTo>
                <a:cubicBezTo>
                  <a:pt x="36849" y="459967"/>
                  <a:pt x="40374" y="438856"/>
                  <a:pt x="46495" y="418454"/>
                </a:cubicBezTo>
                <a:cubicBezTo>
                  <a:pt x="55884" y="387159"/>
                  <a:pt x="69568" y="357163"/>
                  <a:pt x="77492" y="325465"/>
                </a:cubicBezTo>
                <a:cubicBezTo>
                  <a:pt x="82457" y="305603"/>
                  <a:pt x="97371" y="239210"/>
                  <a:pt x="108488" y="216976"/>
                </a:cubicBezTo>
                <a:cubicBezTo>
                  <a:pt x="116818" y="200316"/>
                  <a:pt x="125467" y="182747"/>
                  <a:pt x="139485" y="170481"/>
                </a:cubicBezTo>
                <a:cubicBezTo>
                  <a:pt x="167521" y="145950"/>
                  <a:pt x="201478" y="129152"/>
                  <a:pt x="232475" y="108488"/>
                </a:cubicBezTo>
                <a:cubicBezTo>
                  <a:pt x="247973" y="98156"/>
                  <a:pt x="261299" y="83382"/>
                  <a:pt x="278970" y="77492"/>
                </a:cubicBezTo>
                <a:lnTo>
                  <a:pt x="371960" y="46495"/>
                </a:lnTo>
                <a:lnTo>
                  <a:pt x="418455" y="30997"/>
                </a:lnTo>
                <a:cubicBezTo>
                  <a:pt x="433953" y="25831"/>
                  <a:pt x="448680" y="16977"/>
                  <a:pt x="464949" y="15498"/>
                </a:cubicBezTo>
                <a:lnTo>
                  <a:pt x="635431" y="0"/>
                </a:lnTo>
                <a:lnTo>
                  <a:pt x="1224366" y="15498"/>
                </a:lnTo>
                <a:cubicBezTo>
                  <a:pt x="1276240" y="17659"/>
                  <a:pt x="1327786" y="24931"/>
                  <a:pt x="1379349" y="30997"/>
                </a:cubicBezTo>
                <a:cubicBezTo>
                  <a:pt x="1415629" y="35265"/>
                  <a:pt x="1451333" y="45143"/>
                  <a:pt x="1487838" y="46495"/>
                </a:cubicBezTo>
                <a:cubicBezTo>
                  <a:pt x="1730533" y="55484"/>
                  <a:pt x="1973451" y="56827"/>
                  <a:pt x="2216258" y="61993"/>
                </a:cubicBezTo>
                <a:cubicBezTo>
                  <a:pt x="2236115" y="66958"/>
                  <a:pt x="2302516" y="81875"/>
                  <a:pt x="2324746" y="92990"/>
                </a:cubicBezTo>
                <a:cubicBezTo>
                  <a:pt x="2359575" y="110405"/>
                  <a:pt x="2393255" y="141104"/>
                  <a:pt x="2417736" y="170481"/>
                </a:cubicBezTo>
                <a:cubicBezTo>
                  <a:pt x="2429660" y="184790"/>
                  <a:pt x="2441167" y="199955"/>
                  <a:pt x="2448732" y="216976"/>
                </a:cubicBezTo>
                <a:cubicBezTo>
                  <a:pt x="2448739" y="216991"/>
                  <a:pt x="2487475" y="333206"/>
                  <a:pt x="2495227" y="356461"/>
                </a:cubicBezTo>
                <a:lnTo>
                  <a:pt x="2510726" y="402956"/>
                </a:lnTo>
                <a:cubicBezTo>
                  <a:pt x="2505560" y="712922"/>
                  <a:pt x="2495227" y="1022845"/>
                  <a:pt x="2495227" y="1332854"/>
                </a:cubicBezTo>
                <a:cubicBezTo>
                  <a:pt x="2495227" y="1518471"/>
                  <a:pt x="2475899" y="2127448"/>
                  <a:pt x="2526224" y="2479729"/>
                </a:cubicBezTo>
                <a:cubicBezTo>
                  <a:pt x="2529949" y="2505806"/>
                  <a:pt x="2536556" y="2531390"/>
                  <a:pt x="2541722" y="2557220"/>
                </a:cubicBezTo>
                <a:cubicBezTo>
                  <a:pt x="2536556" y="2738034"/>
                  <a:pt x="2548121" y="2920104"/>
                  <a:pt x="2526224" y="3099661"/>
                </a:cubicBezTo>
                <a:cubicBezTo>
                  <a:pt x="2516173" y="3182083"/>
                  <a:pt x="2464090" y="3185020"/>
                  <a:pt x="2417736" y="3223648"/>
                </a:cubicBezTo>
                <a:cubicBezTo>
                  <a:pt x="2400898" y="3237679"/>
                  <a:pt x="2389478" y="3257984"/>
                  <a:pt x="2371241" y="3270142"/>
                </a:cubicBezTo>
                <a:cubicBezTo>
                  <a:pt x="2357898" y="3279038"/>
                  <a:pt x="2271024" y="3299071"/>
                  <a:pt x="2262753" y="3301139"/>
                </a:cubicBezTo>
                <a:cubicBezTo>
                  <a:pt x="2244087" y="3299442"/>
                  <a:pt x="2098282" y="3299312"/>
                  <a:pt x="2045777" y="3270142"/>
                </a:cubicBezTo>
                <a:cubicBezTo>
                  <a:pt x="2013212" y="3252050"/>
                  <a:pt x="1952787" y="3208149"/>
                  <a:pt x="1952787" y="3208149"/>
                </a:cubicBezTo>
                <a:cubicBezTo>
                  <a:pt x="1942455" y="3192651"/>
                  <a:pt x="1930120" y="3178314"/>
                  <a:pt x="1921790" y="3161654"/>
                </a:cubicBezTo>
                <a:cubicBezTo>
                  <a:pt x="1914484" y="3147042"/>
                  <a:pt x="1910780" y="3130867"/>
                  <a:pt x="1906292" y="3115159"/>
                </a:cubicBezTo>
                <a:cubicBezTo>
                  <a:pt x="1891702" y="3064094"/>
                  <a:pt x="1885947" y="3028933"/>
                  <a:pt x="1875295" y="2975675"/>
                </a:cubicBezTo>
                <a:cubicBezTo>
                  <a:pt x="1870129" y="2924014"/>
                  <a:pt x="1866237" y="2872210"/>
                  <a:pt x="1859797" y="2820692"/>
                </a:cubicBezTo>
                <a:cubicBezTo>
                  <a:pt x="1855899" y="2789510"/>
                  <a:pt x="1848743" y="2758810"/>
                  <a:pt x="1844299" y="2727702"/>
                </a:cubicBezTo>
                <a:cubicBezTo>
                  <a:pt x="1838409" y="2686470"/>
                  <a:pt x="1834305" y="2645000"/>
                  <a:pt x="1828800" y="2603715"/>
                </a:cubicBezTo>
                <a:cubicBezTo>
                  <a:pt x="1823972" y="2567506"/>
                  <a:pt x="1818468" y="2531390"/>
                  <a:pt x="1813302" y="2495227"/>
                </a:cubicBezTo>
                <a:cubicBezTo>
                  <a:pt x="1808136" y="1756475"/>
                  <a:pt x="1807923" y="1017671"/>
                  <a:pt x="1797804" y="278970"/>
                </a:cubicBezTo>
                <a:cubicBezTo>
                  <a:pt x="1797046" y="223613"/>
                  <a:pt x="1777896" y="231005"/>
                  <a:pt x="1735810" y="216976"/>
                </a:cubicBezTo>
                <a:cubicBezTo>
                  <a:pt x="1725478" y="201478"/>
                  <a:pt x="1719359" y="182117"/>
                  <a:pt x="1704814" y="170481"/>
                </a:cubicBezTo>
                <a:cubicBezTo>
                  <a:pt x="1692057" y="160276"/>
                  <a:pt x="1674338" y="158187"/>
                  <a:pt x="1658319" y="154983"/>
                </a:cubicBezTo>
                <a:cubicBezTo>
                  <a:pt x="1622499" y="147819"/>
                  <a:pt x="1585994" y="144651"/>
                  <a:pt x="1549831" y="139485"/>
                </a:cubicBezTo>
                <a:cubicBezTo>
                  <a:pt x="1400014" y="144651"/>
                  <a:pt x="1250027" y="146180"/>
                  <a:pt x="1100380" y="154983"/>
                </a:cubicBezTo>
                <a:cubicBezTo>
                  <a:pt x="1047175" y="158113"/>
                  <a:pt x="978015" y="185439"/>
                  <a:pt x="929899" y="201478"/>
                </a:cubicBezTo>
                <a:cubicBezTo>
                  <a:pt x="929894" y="201480"/>
                  <a:pt x="836913" y="232472"/>
                  <a:pt x="836909" y="232475"/>
                </a:cubicBezTo>
                <a:cubicBezTo>
                  <a:pt x="821411" y="242807"/>
                  <a:pt x="807074" y="255141"/>
                  <a:pt x="790414" y="263471"/>
                </a:cubicBezTo>
                <a:cubicBezTo>
                  <a:pt x="662083" y="327637"/>
                  <a:pt x="830671" y="221136"/>
                  <a:pt x="697424" y="309966"/>
                </a:cubicBezTo>
                <a:cubicBezTo>
                  <a:pt x="668840" y="352841"/>
                  <a:pt x="662253" y="353887"/>
                  <a:pt x="650929" y="402956"/>
                </a:cubicBezTo>
                <a:cubicBezTo>
                  <a:pt x="639082" y="454291"/>
                  <a:pt x="619932" y="557939"/>
                  <a:pt x="619932" y="557939"/>
                </a:cubicBezTo>
                <a:cubicBezTo>
                  <a:pt x="625098" y="842075"/>
                  <a:pt x="626555" y="1126302"/>
                  <a:pt x="635431" y="1410346"/>
                </a:cubicBezTo>
                <a:cubicBezTo>
                  <a:pt x="637620" y="1480385"/>
                  <a:pt x="654509" y="1571313"/>
                  <a:pt x="666427" y="1642820"/>
                </a:cubicBezTo>
                <a:cubicBezTo>
                  <a:pt x="661261" y="1921790"/>
                  <a:pt x="662231" y="2200941"/>
                  <a:pt x="650929" y="2479729"/>
                </a:cubicBezTo>
                <a:cubicBezTo>
                  <a:pt x="646723" y="2583481"/>
                  <a:pt x="625692" y="2686018"/>
                  <a:pt x="619932" y="2789695"/>
                </a:cubicBezTo>
                <a:cubicBezTo>
                  <a:pt x="614766" y="2882685"/>
                  <a:pt x="613264" y="2975951"/>
                  <a:pt x="604434" y="3068665"/>
                </a:cubicBezTo>
                <a:cubicBezTo>
                  <a:pt x="599163" y="3124016"/>
                  <a:pt x="577468" y="3119622"/>
                  <a:pt x="542441" y="3161654"/>
                </a:cubicBezTo>
                <a:cubicBezTo>
                  <a:pt x="530516" y="3175963"/>
                  <a:pt x="530071" y="3208149"/>
                  <a:pt x="511444" y="3208149"/>
                </a:cubicBezTo>
                <a:cubicBezTo>
                  <a:pt x="495107" y="3208149"/>
                  <a:pt x="526943" y="3161654"/>
                  <a:pt x="526943" y="3161654"/>
                </a:cubicBezTo>
              </a:path>
            </a:pathLst>
          </a:custGeom>
          <a:solidFill>
            <a:srgbClr val="FF0000">
              <a:alpha val="0"/>
            </a:srgbClr>
          </a:solidFill>
          <a:ln>
            <a:solidFill>
              <a:srgbClr val="FF0000">
                <a:alpha val="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58DB2CB-73F9-4D4C-AC81-E6BE75CB641E}"/>
              </a:ext>
            </a:extLst>
          </p:cNvPr>
          <p:cNvGrpSpPr/>
          <p:nvPr/>
        </p:nvGrpSpPr>
        <p:grpSpPr>
          <a:xfrm>
            <a:off x="3672664" y="2225596"/>
            <a:ext cx="5621660" cy="2503083"/>
            <a:chOff x="7455126" y="1901787"/>
            <a:chExt cx="1666313" cy="741937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E12E4C01-E05B-1341-8FD4-96C5460A086C}"/>
                </a:ext>
              </a:extLst>
            </p:cNvPr>
            <p:cNvPicPr/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2413" r="51587"/>
            <a:stretch/>
          </p:blipFill>
          <p:spPr bwMode="auto">
            <a:xfrm>
              <a:off x="7455126" y="1901787"/>
              <a:ext cx="1666313" cy="74193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92A938B-2169-5A4A-9543-4C17499FC3C3}"/>
                </a:ext>
              </a:extLst>
            </p:cNvPr>
            <p:cNvSpPr txBox="1"/>
            <p:nvPr/>
          </p:nvSpPr>
          <p:spPr>
            <a:xfrm>
              <a:off x="8858025" y="1951064"/>
              <a:ext cx="162595" cy="1733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/>
                <a:t>2)</a:t>
              </a:r>
            </a:p>
          </p:txBody>
        </p:sp>
      </p:grpSp>
      <p:sp>
        <p:nvSpPr>
          <p:cNvPr id="48" name="Text Box 4">
            <a:extLst>
              <a:ext uri="{FF2B5EF4-FFF2-40B4-BE49-F238E27FC236}">
                <a16:creationId xmlns:a16="http://schemas.microsoft.com/office/drawing/2014/main" id="{7DB5DD52-5BE6-6140-9669-136184FC4B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4585" y="4811581"/>
            <a:ext cx="5352186" cy="1015663"/>
          </a:xfrm>
          <a:prstGeom prst="rect">
            <a:avLst/>
          </a:prstGeom>
          <a:solidFill>
            <a:schemeClr val="bg1"/>
          </a:solidFill>
          <a:ln w="9525">
            <a:solidFill>
              <a:srgbClr val="FFFFCC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2000" dirty="0" err="1">
                <a:latin typeface="Comic Sans MS" panose="030F0902030302020204" pitchFamily="66" charset="0"/>
              </a:rPr>
              <a:t>SiGe</a:t>
            </a:r>
            <a:r>
              <a:rPr lang="en-US" altLang="en-US" sz="2000" dirty="0">
                <a:latin typeface="Comic Sans MS" panose="030F0902030302020204" pitchFamily="66" charset="0"/>
              </a:rPr>
              <a:t> is a random alloy!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Comic Sans MS" panose="030F0902030302020204" pitchFamily="66" charset="0"/>
              </a:rPr>
              <a:t>No long-range order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Comic Sans MS" panose="030F0902030302020204" pitchFamily="66" charset="0"/>
              </a:rPr>
              <a:t>Interfaces are NOT atomically flat 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3BAB3096-E812-EF40-A805-9E09F59CF43E}"/>
              </a:ext>
            </a:extLst>
          </p:cNvPr>
          <p:cNvSpPr/>
          <p:nvPr/>
        </p:nvSpPr>
        <p:spPr>
          <a:xfrm>
            <a:off x="1531270" y="1561259"/>
            <a:ext cx="807538" cy="273718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21">
            <a:extLst>
              <a:ext uri="{FF2B5EF4-FFF2-40B4-BE49-F238E27FC236}">
                <a16:creationId xmlns:a16="http://schemas.microsoft.com/office/drawing/2014/main" id="{62514398-D493-0D48-8F05-B393E69BD2DB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1265704" y="2639017"/>
            <a:ext cx="2672526" cy="6463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1800" dirty="0"/>
              <a:t>Adding electron shells</a:t>
            </a:r>
          </a:p>
          <a:p>
            <a:pPr algn="ctr" eaLnBrk="1" hangingPunct="1"/>
            <a:r>
              <a:rPr lang="en-US" altLang="en-US" sz="1800" dirty="0"/>
              <a:t>Increasing weight &amp; size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B332A2ED-D517-C640-A383-E72EB22FE89B}"/>
              </a:ext>
            </a:extLst>
          </p:cNvPr>
          <p:cNvCxnSpPr>
            <a:cxnSpLocks/>
          </p:cNvCxnSpPr>
          <p:nvPr/>
        </p:nvCxnSpPr>
        <p:spPr>
          <a:xfrm>
            <a:off x="2601968" y="1695815"/>
            <a:ext cx="0" cy="270914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866CF94C-5718-2A4F-B6F0-D7BE2650C953}"/>
              </a:ext>
            </a:extLst>
          </p:cNvPr>
          <p:cNvSpPr/>
          <p:nvPr/>
        </p:nvSpPr>
        <p:spPr>
          <a:xfrm>
            <a:off x="4444586" y="5734789"/>
            <a:ext cx="380424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Comic Sans MS" panose="030F0902030302020204" pitchFamily="66" charset="0"/>
              </a:rPr>
              <a:t>NOT a uniform bond length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7A689867-33AB-AC4A-A243-623859FD4505}"/>
              </a:ext>
            </a:extLst>
          </p:cNvPr>
          <p:cNvSpPr/>
          <p:nvPr/>
        </p:nvSpPr>
        <p:spPr>
          <a:xfrm>
            <a:off x="3666130" y="1840828"/>
            <a:ext cx="1544342" cy="42456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4" name="Ink 3"/>
              <p14:cNvContentPartPr/>
              <p14:nvPr/>
            </p14:nvContentPartPr>
            <p14:xfrm>
              <a:off x="4451040" y="2835720"/>
              <a:ext cx="5242680" cy="919440"/>
            </p14:xfrm>
          </p:contentPart>
        </mc:Choice>
        <mc:Fallback>
          <p:pic>
            <p:nvPicPr>
              <p:cNvPr id="4" name="Ink 3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4446000" y="2827800"/>
                <a:ext cx="5253120" cy="936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530270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50" grpId="0" animBg="1"/>
      <p:bldP spid="6" grpId="0"/>
      <p:bldP spid="5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 Box 4">
            <a:extLst>
              <a:ext uri="{FF2B5EF4-FFF2-40B4-BE49-F238E27FC236}">
                <a16:creationId xmlns:a16="http://schemas.microsoft.com/office/drawing/2014/main" id="{2BE85995-4152-944A-8783-A3829DABD9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4210" y="5761849"/>
            <a:ext cx="6333572" cy="400110"/>
          </a:xfrm>
          <a:prstGeom prst="rect">
            <a:avLst/>
          </a:prstGeom>
          <a:solidFill>
            <a:schemeClr val="bg1"/>
          </a:solidFill>
          <a:ln w="9525">
            <a:solidFill>
              <a:srgbClr val="FFFFCC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2000" dirty="0">
                <a:latin typeface="Comic Sans MS" panose="030F0902030302020204" pitchFamily="66" charset="0"/>
              </a:rPr>
              <a:t>=&gt; Bandgaps, effective masses, mobility….</a:t>
            </a:r>
          </a:p>
        </p:txBody>
      </p:sp>
      <p:sp>
        <p:nvSpPr>
          <p:cNvPr id="34" name="Text Box 4">
            <a:extLst>
              <a:ext uri="{FF2B5EF4-FFF2-40B4-BE49-F238E27FC236}">
                <a16:creationId xmlns:a16="http://schemas.microsoft.com/office/drawing/2014/main" id="{D4799E08-5EDF-9941-B6BA-A3A5E62333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2128" y="5052236"/>
            <a:ext cx="6333572" cy="707886"/>
          </a:xfrm>
          <a:prstGeom prst="rect">
            <a:avLst/>
          </a:prstGeom>
          <a:solidFill>
            <a:schemeClr val="bg1"/>
          </a:solidFill>
          <a:ln w="9525">
            <a:solidFill>
              <a:srgbClr val="FFFFCC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2000" dirty="0">
                <a:latin typeface="Comic Sans MS" panose="030F0902030302020204" pitchFamily="66" charset="0"/>
              </a:rPr>
              <a:t>Strained bonds =&gt; modified “electron sharing”</a:t>
            </a:r>
            <a:br>
              <a:rPr lang="en-US" altLang="en-US" sz="2000" dirty="0">
                <a:latin typeface="Comic Sans MS" panose="030F0902030302020204" pitchFamily="66" charset="0"/>
              </a:rPr>
            </a:br>
            <a:r>
              <a:rPr lang="en-US" altLang="en-US" sz="2000" dirty="0">
                <a:latin typeface="Comic Sans MS" panose="030F0902030302020204" pitchFamily="66" charset="0"/>
              </a:rPr>
              <a:t>=&gt; modified electronic properties</a:t>
            </a:r>
          </a:p>
        </p:txBody>
      </p:sp>
      <p:sp>
        <p:nvSpPr>
          <p:cNvPr id="32" name="Text Box 4">
            <a:extLst>
              <a:ext uri="{FF2B5EF4-FFF2-40B4-BE49-F238E27FC236}">
                <a16:creationId xmlns:a16="http://schemas.microsoft.com/office/drawing/2014/main" id="{1B49E874-2C43-0545-B099-DAA51276A2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5805" y="4389125"/>
            <a:ext cx="6333572" cy="707886"/>
          </a:xfrm>
          <a:prstGeom prst="rect">
            <a:avLst/>
          </a:prstGeom>
          <a:solidFill>
            <a:schemeClr val="bg1"/>
          </a:solidFill>
          <a:ln w="9525">
            <a:solidFill>
              <a:srgbClr val="FFFFCC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2000" dirty="0">
                <a:latin typeface="Comic Sans MS" panose="030F0902030302020204" pitchFamily="66" charset="0"/>
              </a:rPr>
              <a:t>Top layer has a different natural lattice constant</a:t>
            </a:r>
            <a:br>
              <a:rPr lang="en-US" altLang="en-US" sz="2000" dirty="0">
                <a:latin typeface="Comic Sans MS" panose="030F0902030302020204" pitchFamily="66" charset="0"/>
              </a:rPr>
            </a:br>
            <a:r>
              <a:rPr lang="en-US" altLang="en-US" sz="2000" dirty="0">
                <a:latin typeface="Comic Sans MS" panose="030F0902030302020204" pitchFamily="66" charset="0"/>
              </a:rPr>
              <a:t>=&gt; get strained to fit!</a:t>
            </a:r>
          </a:p>
        </p:txBody>
      </p:sp>
      <p:sp>
        <p:nvSpPr>
          <p:cNvPr id="23554" name="Title 1">
            <a:extLst>
              <a:ext uri="{FF2B5EF4-FFF2-40B4-BE49-F238E27FC236}">
                <a16:creationId xmlns:a16="http://schemas.microsoft.com/office/drawing/2014/main" id="{53813659-B19A-F446-A6C8-8AA65CB5DE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0" dirty="0">
                <a:ea typeface="ＭＳ Ｐゴシック" panose="020B0600070205080204" pitchFamily="34" charset="-128"/>
              </a:rPr>
              <a:t>Applications of </a:t>
            </a:r>
            <a:br>
              <a:rPr lang="en-US" altLang="en-US" b="0" dirty="0">
                <a:ea typeface="ＭＳ Ｐゴシック" panose="020B0600070205080204" pitchFamily="34" charset="-128"/>
              </a:rPr>
            </a:br>
            <a:r>
              <a:rPr lang="en-US" altLang="en-US" b="0" dirty="0">
                <a:ea typeface="ＭＳ Ｐゴシック" panose="020B0600070205080204" pitchFamily="34" charset="-128"/>
              </a:rPr>
              <a:t>Elemental Semiconductors Compounds</a:t>
            </a:r>
          </a:p>
        </p:txBody>
      </p:sp>
      <p:sp>
        <p:nvSpPr>
          <p:cNvPr id="7" name="Text Box 5">
            <a:extLst>
              <a:ext uri="{FF2B5EF4-FFF2-40B4-BE49-F238E27FC236}">
                <a16:creationId xmlns:a16="http://schemas.microsoft.com/office/drawing/2014/main" id="{46011D06-1455-F946-86D9-20E505EE8A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01831" y="1426604"/>
            <a:ext cx="297656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2000" b="1" dirty="0"/>
              <a:t>Compound</a:t>
            </a:r>
            <a:r>
              <a:rPr lang="en-US" altLang="en-US" sz="2000" dirty="0"/>
              <a:t> </a:t>
            </a:r>
          </a:p>
          <a:p>
            <a:pPr eaLnBrk="1" hangingPunct="1"/>
            <a:r>
              <a:rPr lang="en-US" altLang="en-US" sz="2000" dirty="0"/>
              <a:t>IV-IV: Si-Ge, Si-C</a:t>
            </a:r>
          </a:p>
        </p:txBody>
      </p:sp>
      <p:sp>
        <p:nvSpPr>
          <p:cNvPr id="23559" name="Text Box 6">
            <a:extLst>
              <a:ext uri="{FF2B5EF4-FFF2-40B4-BE49-F238E27FC236}">
                <a16:creationId xmlns:a16="http://schemas.microsoft.com/office/drawing/2014/main" id="{C40992A6-C1A1-CA48-9A2D-B97AD15393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01830" y="827036"/>
            <a:ext cx="452278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2000" b="1" dirty="0"/>
              <a:t>Elemental</a:t>
            </a:r>
            <a:r>
              <a:rPr lang="en-US" altLang="en-US" sz="2000" dirty="0"/>
              <a:t>   (e.g.,  Si, Ge, C)</a:t>
            </a:r>
          </a:p>
        </p:txBody>
      </p:sp>
      <p:sp>
        <p:nvSpPr>
          <p:cNvPr id="2194453" name="Rectangle 21">
            <a:extLst>
              <a:ext uri="{FF2B5EF4-FFF2-40B4-BE49-F238E27FC236}">
                <a16:creationId xmlns:a16="http://schemas.microsoft.com/office/drawing/2014/main" id="{EBDB9824-F577-D042-9707-3E3979FCFF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58278" y="2028761"/>
            <a:ext cx="17462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 dirty="0" err="1"/>
              <a:t>SiGe</a:t>
            </a:r>
            <a:r>
              <a:rPr lang="en-US" altLang="en-US" sz="1800" dirty="0"/>
              <a:t>: stressors</a:t>
            </a:r>
          </a:p>
          <a:p>
            <a:pPr eaLnBrk="1" hangingPunct="1"/>
            <a:r>
              <a:rPr lang="en-US" altLang="en-US" sz="1800" dirty="0" err="1"/>
              <a:t>SiC</a:t>
            </a:r>
            <a:r>
              <a:rPr lang="en-US" altLang="en-US" sz="1800" dirty="0"/>
              <a:t>: radiation</a:t>
            </a:r>
          </a:p>
        </p:txBody>
      </p:sp>
      <p:sp>
        <p:nvSpPr>
          <p:cNvPr id="2194454" name="Rectangle 22">
            <a:extLst>
              <a:ext uri="{FF2B5EF4-FFF2-40B4-BE49-F238E27FC236}">
                <a16:creationId xmlns:a16="http://schemas.microsoft.com/office/drawing/2014/main" id="{65341DF5-EF5D-F248-A850-4C2F976B0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6802" y="1160042"/>
            <a:ext cx="390369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 dirty="0"/>
              <a:t>Si: Transistors - $260billion industry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9613F6-84AE-0844-9BFC-F669F41327FF}"/>
              </a:ext>
            </a:extLst>
          </p:cNvPr>
          <p:cNvSpPr txBox="1"/>
          <p:nvPr/>
        </p:nvSpPr>
        <p:spPr>
          <a:xfrm>
            <a:off x="1458859" y="6276719"/>
            <a:ext cx="7112845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1) "Crystal Viewer Lab (New Interactive Front End), </a:t>
            </a:r>
            <a:r>
              <a:rPr lang="en-US" sz="1100" dirty="0">
                <a:hlinkClick r:id="rId2"/>
              </a:rPr>
              <a:t>https://nanohub.org/resources/crystalviewer</a:t>
            </a:r>
            <a:r>
              <a:rPr lang="en-US" sz="1100" dirty="0"/>
              <a:t>     </a:t>
            </a:r>
          </a:p>
          <a:p>
            <a:r>
              <a:rPr lang="en-US" sz="1100" dirty="0"/>
              <a:t>2) © Gerhard Klimeck</a:t>
            </a:r>
          </a:p>
          <a:p>
            <a:r>
              <a:rPr lang="en-US" sz="1100" dirty="0"/>
              <a:t>3) </a:t>
            </a:r>
            <a:r>
              <a:rPr lang="en-US" sz="1100" dirty="0"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https://commons.wikimedia.org/wiki/File:Microprocessore_silicio_germano.jpg </a:t>
            </a:r>
            <a:r>
              <a:rPr lang="en-US" sz="1100" dirty="0"/>
              <a:t>          </a:t>
            </a:r>
          </a:p>
          <a:p>
            <a:r>
              <a:rPr lang="en-US" sz="1100" dirty="0">
                <a:solidFill>
                  <a:schemeClr val="bg1"/>
                </a:solidFill>
              </a:rPr>
              <a:t>4) </a:t>
            </a:r>
            <a:r>
              <a:rPr lang="en-US" sz="1100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https://commons.wikimedia.org/wiki/File:Interband_optical_transition.svg</a:t>
            </a:r>
            <a:r>
              <a:rPr lang="en-US" sz="1100" dirty="0">
                <a:solidFill>
                  <a:schemeClr val="bg1"/>
                </a:solidFill>
              </a:rPr>
              <a:t>      </a:t>
            </a:r>
          </a:p>
          <a:p>
            <a:r>
              <a:rPr lang="en-US" sz="1100" dirty="0">
                <a:solidFill>
                  <a:schemeClr val="bg1"/>
                </a:solidFill>
              </a:rPr>
              <a:t>5) </a:t>
            </a:r>
            <a:r>
              <a:rPr lang="en-US" sz="1100" dirty="0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https://commons.wikimedia.org/wiki/File:Hgcdte_bandgap_x_t.png</a:t>
            </a:r>
            <a:r>
              <a:rPr lang="en-US" sz="1100" dirty="0">
                <a:solidFill>
                  <a:schemeClr val="bg1"/>
                </a:solidFill>
              </a:rPr>
              <a:t>   </a:t>
            </a:r>
          </a:p>
          <a:p>
            <a:r>
              <a:rPr lang="en-US" sz="1100" dirty="0">
                <a:solidFill>
                  <a:schemeClr val="bg1"/>
                </a:solidFill>
              </a:rPr>
              <a:t>6) </a:t>
            </a:r>
            <a:r>
              <a:rPr lang="en-US" sz="1100" dirty="0">
                <a:solidFill>
                  <a:schemeClr val="bg1"/>
                </a:solidFill>
                <a:hlinkClick r:id="rId6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https://en.wikipedia.org/wiki/Lead(II)_sulfide</a:t>
            </a:r>
            <a:r>
              <a:rPr lang="en-US" sz="1100" dirty="0">
                <a:solidFill>
                  <a:schemeClr val="bg1"/>
                </a:solidFill>
              </a:rPr>
              <a:t>   </a:t>
            </a:r>
            <a:r>
              <a:rPr lang="en-US" sz="1100" dirty="0">
                <a:solidFill>
                  <a:schemeClr val="bg1"/>
                </a:solidFill>
                <a:hlinkClick r:id="rId7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https://en.wikipedia.org/wiki/File:Sulfid_olovnat%C3%BD.PNG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6C76D5D-3FAC-3F45-BBE3-AD8FD947E1BF}"/>
              </a:ext>
            </a:extLst>
          </p:cNvPr>
          <p:cNvGrpSpPr/>
          <p:nvPr/>
        </p:nvGrpSpPr>
        <p:grpSpPr>
          <a:xfrm>
            <a:off x="9168400" y="747817"/>
            <a:ext cx="1492330" cy="1102006"/>
            <a:chOff x="7644400" y="747817"/>
            <a:chExt cx="1492330" cy="1102006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4CE91291-627E-834F-9DE8-47F08AABFE0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644400" y="747817"/>
              <a:ext cx="1471820" cy="1102006"/>
            </a:xfrm>
            <a:prstGeom prst="rect">
              <a:avLst/>
            </a:prstGeom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76CCEB8-920F-7644-B57A-C1FD7D693C75}"/>
                </a:ext>
              </a:extLst>
            </p:cNvPr>
            <p:cNvSpPr txBox="1"/>
            <p:nvPr/>
          </p:nvSpPr>
          <p:spPr>
            <a:xfrm>
              <a:off x="8827030" y="1553061"/>
              <a:ext cx="30970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schemeClr val="bg1"/>
                  </a:solidFill>
                </a:rPr>
                <a:t>1)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64ABDC69-0374-5C42-BEED-5A704585DC06}"/>
              </a:ext>
            </a:extLst>
          </p:cNvPr>
          <p:cNvGrpSpPr/>
          <p:nvPr/>
        </p:nvGrpSpPr>
        <p:grpSpPr>
          <a:xfrm>
            <a:off x="1647234" y="1840828"/>
            <a:ext cx="3548800" cy="2405784"/>
            <a:chOff x="4048148" y="3771676"/>
            <a:chExt cx="1560787" cy="1058081"/>
          </a:xfrm>
        </p:grpSpPr>
        <p:pic>
          <p:nvPicPr>
            <p:cNvPr id="42" name="Picture 41" descr="A screenshot of a cell phone&#10;&#10;Description automatically generated">
              <a:extLst>
                <a:ext uri="{FF2B5EF4-FFF2-40B4-BE49-F238E27FC236}">
                  <a16:creationId xmlns:a16="http://schemas.microsoft.com/office/drawing/2014/main" id="{1ACC7D3E-9433-AE4D-A6C5-73E65E79368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934" t="47179" r="12210" b="34495"/>
            <a:stretch/>
          </p:blipFill>
          <p:spPr>
            <a:xfrm>
              <a:off x="4048148" y="3981878"/>
              <a:ext cx="1560787" cy="847879"/>
            </a:xfrm>
            <a:prstGeom prst="rect">
              <a:avLst/>
            </a:prstGeom>
          </p:spPr>
        </p:pic>
        <p:pic>
          <p:nvPicPr>
            <p:cNvPr id="43" name="Picture 42" descr="A screenshot of a cell phone&#10;&#10;Description automatically generated">
              <a:extLst>
                <a:ext uri="{FF2B5EF4-FFF2-40B4-BE49-F238E27FC236}">
                  <a16:creationId xmlns:a16="http://schemas.microsoft.com/office/drawing/2014/main" id="{83889BF7-5A90-D54E-9C78-22AA17946A9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59" t="47283" r="80989" b="45091"/>
            <a:stretch/>
          </p:blipFill>
          <p:spPr>
            <a:xfrm>
              <a:off x="4065251" y="3992604"/>
              <a:ext cx="265783" cy="352840"/>
            </a:xfrm>
            <a:prstGeom prst="rect">
              <a:avLst/>
            </a:prstGeom>
          </p:spPr>
        </p:pic>
        <p:pic>
          <p:nvPicPr>
            <p:cNvPr id="44" name="Picture 43" descr="A screenshot of a cell phone&#10;&#10;Description automatically generated">
              <a:extLst>
                <a:ext uri="{FF2B5EF4-FFF2-40B4-BE49-F238E27FC236}">
                  <a16:creationId xmlns:a16="http://schemas.microsoft.com/office/drawing/2014/main" id="{80D60708-7190-D44C-87DA-EC43CFBC9F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934" t="10791" r="12439" b="84549"/>
            <a:stretch/>
          </p:blipFill>
          <p:spPr>
            <a:xfrm>
              <a:off x="4065251" y="3771676"/>
              <a:ext cx="1543684" cy="215565"/>
            </a:xfrm>
            <a:prstGeom prst="rect">
              <a:avLst/>
            </a:prstGeom>
          </p:spPr>
        </p:pic>
      </p:grpSp>
      <p:sp>
        <p:nvSpPr>
          <p:cNvPr id="45" name="Rounded Rectangle 44">
            <a:extLst>
              <a:ext uri="{FF2B5EF4-FFF2-40B4-BE49-F238E27FC236}">
                <a16:creationId xmlns:a16="http://schemas.microsoft.com/office/drawing/2014/main" id="{D7C16E80-8BEA-4E47-9410-576636E063C3}"/>
              </a:ext>
            </a:extLst>
          </p:cNvPr>
          <p:cNvSpPr/>
          <p:nvPr/>
        </p:nvSpPr>
        <p:spPr>
          <a:xfrm>
            <a:off x="3010691" y="2730861"/>
            <a:ext cx="554338" cy="738128"/>
          </a:xfrm>
          <a:custGeom>
            <a:avLst/>
            <a:gdLst>
              <a:gd name="connsiteX0" fmla="*/ 0 w 554338"/>
              <a:gd name="connsiteY0" fmla="*/ 92392 h 738128"/>
              <a:gd name="connsiteX1" fmla="*/ 92392 w 554338"/>
              <a:gd name="connsiteY1" fmla="*/ 0 h 738128"/>
              <a:gd name="connsiteX2" fmla="*/ 461946 w 554338"/>
              <a:gd name="connsiteY2" fmla="*/ 0 h 738128"/>
              <a:gd name="connsiteX3" fmla="*/ 554338 w 554338"/>
              <a:gd name="connsiteY3" fmla="*/ 92392 h 738128"/>
              <a:gd name="connsiteX4" fmla="*/ 554338 w 554338"/>
              <a:gd name="connsiteY4" fmla="*/ 645736 h 738128"/>
              <a:gd name="connsiteX5" fmla="*/ 461946 w 554338"/>
              <a:gd name="connsiteY5" fmla="*/ 738128 h 738128"/>
              <a:gd name="connsiteX6" fmla="*/ 92392 w 554338"/>
              <a:gd name="connsiteY6" fmla="*/ 738128 h 738128"/>
              <a:gd name="connsiteX7" fmla="*/ 0 w 554338"/>
              <a:gd name="connsiteY7" fmla="*/ 645736 h 738128"/>
              <a:gd name="connsiteX8" fmla="*/ 0 w 554338"/>
              <a:gd name="connsiteY8" fmla="*/ 92392 h 738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54338" h="738128" extrusionOk="0">
                <a:moveTo>
                  <a:pt x="0" y="92392"/>
                </a:moveTo>
                <a:cubicBezTo>
                  <a:pt x="-3593" y="39149"/>
                  <a:pt x="31310" y="3774"/>
                  <a:pt x="92392" y="0"/>
                </a:cubicBezTo>
                <a:cubicBezTo>
                  <a:pt x="221230" y="-21037"/>
                  <a:pt x="291172" y="19605"/>
                  <a:pt x="461946" y="0"/>
                </a:cubicBezTo>
                <a:cubicBezTo>
                  <a:pt x="509700" y="-2489"/>
                  <a:pt x="552485" y="45168"/>
                  <a:pt x="554338" y="92392"/>
                </a:cubicBezTo>
                <a:cubicBezTo>
                  <a:pt x="561307" y="225064"/>
                  <a:pt x="551010" y="495008"/>
                  <a:pt x="554338" y="645736"/>
                </a:cubicBezTo>
                <a:cubicBezTo>
                  <a:pt x="556333" y="692658"/>
                  <a:pt x="505469" y="736979"/>
                  <a:pt x="461946" y="738128"/>
                </a:cubicBezTo>
                <a:cubicBezTo>
                  <a:pt x="289299" y="767828"/>
                  <a:pt x="250317" y="716802"/>
                  <a:pt x="92392" y="738128"/>
                </a:cubicBezTo>
                <a:cubicBezTo>
                  <a:pt x="38760" y="742437"/>
                  <a:pt x="-2136" y="694286"/>
                  <a:pt x="0" y="645736"/>
                </a:cubicBezTo>
                <a:cubicBezTo>
                  <a:pt x="-33707" y="518199"/>
                  <a:pt x="11196" y="263099"/>
                  <a:pt x="0" y="92392"/>
                </a:cubicBezTo>
                <a:close/>
              </a:path>
            </a:pathLst>
          </a:custGeom>
          <a:noFill/>
          <a:ln w="38100">
            <a:solidFill>
              <a:schemeClr val="tx1"/>
            </a:solidFill>
            <a:extLst>
              <a:ext uri="{C807C97D-BFC1-408E-A445-0C87EB9F89A2}">
                <ask:lineSketchStyleProps xmlns="" xmlns:ask="http://schemas.microsoft.com/office/drawing/2018/sketchyshapes" sd="121903347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 45">
            <a:extLst>
              <a:ext uri="{FF2B5EF4-FFF2-40B4-BE49-F238E27FC236}">
                <a16:creationId xmlns:a16="http://schemas.microsoft.com/office/drawing/2014/main" id="{89544F1E-C822-1C4B-A8FA-49E1660E55CF}"/>
              </a:ext>
            </a:extLst>
          </p:cNvPr>
          <p:cNvSpPr/>
          <p:nvPr/>
        </p:nvSpPr>
        <p:spPr>
          <a:xfrm>
            <a:off x="1671684" y="1285603"/>
            <a:ext cx="3541958" cy="2982701"/>
          </a:xfrm>
          <a:custGeom>
            <a:avLst/>
            <a:gdLst>
              <a:gd name="connsiteX0" fmla="*/ 666427 w 4417017"/>
              <a:gd name="connsiteY0" fmla="*/ 3642101 h 3719593"/>
              <a:gd name="connsiteX1" fmla="*/ 588935 w 4417017"/>
              <a:gd name="connsiteY1" fmla="*/ 3688596 h 3719593"/>
              <a:gd name="connsiteX2" fmla="*/ 170481 w 4417017"/>
              <a:gd name="connsiteY2" fmla="*/ 3688596 h 3719593"/>
              <a:gd name="connsiteX3" fmla="*/ 123986 w 4417017"/>
              <a:gd name="connsiteY3" fmla="*/ 3657600 h 3719593"/>
              <a:gd name="connsiteX4" fmla="*/ 77491 w 4417017"/>
              <a:gd name="connsiteY4" fmla="*/ 3642101 h 3719593"/>
              <a:gd name="connsiteX5" fmla="*/ 46495 w 4417017"/>
              <a:gd name="connsiteY5" fmla="*/ 3533613 h 3719593"/>
              <a:gd name="connsiteX6" fmla="*/ 30996 w 4417017"/>
              <a:gd name="connsiteY6" fmla="*/ 3208149 h 3719593"/>
              <a:gd name="connsiteX7" fmla="*/ 15498 w 4417017"/>
              <a:gd name="connsiteY7" fmla="*/ 3146156 h 3719593"/>
              <a:gd name="connsiteX8" fmla="*/ 0 w 4417017"/>
              <a:gd name="connsiteY8" fmla="*/ 2944678 h 3719593"/>
              <a:gd name="connsiteX9" fmla="*/ 15498 w 4417017"/>
              <a:gd name="connsiteY9" fmla="*/ 1766806 h 3719593"/>
              <a:gd name="connsiteX10" fmla="*/ 46495 w 4417017"/>
              <a:gd name="connsiteY10" fmla="*/ 1580827 h 3719593"/>
              <a:gd name="connsiteX11" fmla="*/ 61993 w 4417017"/>
              <a:gd name="connsiteY11" fmla="*/ 1487837 h 3719593"/>
              <a:gd name="connsiteX12" fmla="*/ 92990 w 4417017"/>
              <a:gd name="connsiteY12" fmla="*/ 1239864 h 3719593"/>
              <a:gd name="connsiteX13" fmla="*/ 108488 w 4417017"/>
              <a:gd name="connsiteY13" fmla="*/ 1177871 h 3719593"/>
              <a:gd name="connsiteX14" fmla="*/ 139485 w 4417017"/>
              <a:gd name="connsiteY14" fmla="*/ 1084881 h 3719593"/>
              <a:gd name="connsiteX15" fmla="*/ 154983 w 4417017"/>
              <a:gd name="connsiteY15" fmla="*/ 1022888 h 3719593"/>
              <a:gd name="connsiteX16" fmla="*/ 185979 w 4417017"/>
              <a:gd name="connsiteY16" fmla="*/ 619932 h 3719593"/>
              <a:gd name="connsiteX17" fmla="*/ 216976 w 4417017"/>
              <a:gd name="connsiteY17" fmla="*/ 402956 h 3719593"/>
              <a:gd name="connsiteX18" fmla="*/ 294468 w 4417017"/>
              <a:gd name="connsiteY18" fmla="*/ 325464 h 3719593"/>
              <a:gd name="connsiteX19" fmla="*/ 340963 w 4417017"/>
              <a:gd name="connsiteY19" fmla="*/ 278969 h 3719593"/>
              <a:gd name="connsiteX20" fmla="*/ 480447 w 4417017"/>
              <a:gd name="connsiteY20" fmla="*/ 201478 h 3719593"/>
              <a:gd name="connsiteX21" fmla="*/ 526942 w 4417017"/>
              <a:gd name="connsiteY21" fmla="*/ 170481 h 3719593"/>
              <a:gd name="connsiteX22" fmla="*/ 666427 w 4417017"/>
              <a:gd name="connsiteY22" fmla="*/ 123986 h 3719593"/>
              <a:gd name="connsiteX23" fmla="*/ 805912 w 4417017"/>
              <a:gd name="connsiteY23" fmla="*/ 77491 h 3719593"/>
              <a:gd name="connsiteX24" fmla="*/ 852407 w 4417017"/>
              <a:gd name="connsiteY24" fmla="*/ 61993 h 3719593"/>
              <a:gd name="connsiteX25" fmla="*/ 1549830 w 4417017"/>
              <a:gd name="connsiteY25" fmla="*/ 46494 h 3719593"/>
              <a:gd name="connsiteX26" fmla="*/ 1875295 w 4417017"/>
              <a:gd name="connsiteY26" fmla="*/ 15498 h 3719593"/>
              <a:gd name="connsiteX27" fmla="*/ 1952786 w 4417017"/>
              <a:gd name="connsiteY27" fmla="*/ 0 h 3719593"/>
              <a:gd name="connsiteX28" fmla="*/ 2386739 w 4417017"/>
              <a:gd name="connsiteY28" fmla="*/ 15498 h 3719593"/>
              <a:gd name="connsiteX29" fmla="*/ 2603715 w 4417017"/>
              <a:gd name="connsiteY29" fmla="*/ 77491 h 3719593"/>
              <a:gd name="connsiteX30" fmla="*/ 2696705 w 4417017"/>
              <a:gd name="connsiteY30" fmla="*/ 92989 h 3719593"/>
              <a:gd name="connsiteX31" fmla="*/ 2758698 w 4417017"/>
              <a:gd name="connsiteY31" fmla="*/ 108488 h 3719593"/>
              <a:gd name="connsiteX32" fmla="*/ 2991173 w 4417017"/>
              <a:gd name="connsiteY32" fmla="*/ 123986 h 3719593"/>
              <a:gd name="connsiteX33" fmla="*/ 3099661 w 4417017"/>
              <a:gd name="connsiteY33" fmla="*/ 139484 h 3719593"/>
              <a:gd name="connsiteX34" fmla="*/ 3223647 w 4417017"/>
              <a:gd name="connsiteY34" fmla="*/ 154983 h 3719593"/>
              <a:gd name="connsiteX35" fmla="*/ 3378630 w 4417017"/>
              <a:gd name="connsiteY35" fmla="*/ 185979 h 3719593"/>
              <a:gd name="connsiteX36" fmla="*/ 3564610 w 4417017"/>
              <a:gd name="connsiteY36" fmla="*/ 232474 h 3719593"/>
              <a:gd name="connsiteX37" fmla="*/ 3688596 w 4417017"/>
              <a:gd name="connsiteY37" fmla="*/ 263471 h 3719593"/>
              <a:gd name="connsiteX38" fmla="*/ 3781586 w 4417017"/>
              <a:gd name="connsiteY38" fmla="*/ 294467 h 3719593"/>
              <a:gd name="connsiteX39" fmla="*/ 3828081 w 4417017"/>
              <a:gd name="connsiteY39" fmla="*/ 309966 h 3719593"/>
              <a:gd name="connsiteX40" fmla="*/ 3874576 w 4417017"/>
              <a:gd name="connsiteY40" fmla="*/ 325464 h 3719593"/>
              <a:gd name="connsiteX41" fmla="*/ 3967566 w 4417017"/>
              <a:gd name="connsiteY41" fmla="*/ 387457 h 3719593"/>
              <a:gd name="connsiteX42" fmla="*/ 4014061 w 4417017"/>
              <a:gd name="connsiteY42" fmla="*/ 418454 h 3719593"/>
              <a:gd name="connsiteX43" fmla="*/ 4138047 w 4417017"/>
              <a:gd name="connsiteY43" fmla="*/ 557939 h 3719593"/>
              <a:gd name="connsiteX44" fmla="*/ 4184542 w 4417017"/>
              <a:gd name="connsiteY44" fmla="*/ 573437 h 3719593"/>
              <a:gd name="connsiteX45" fmla="*/ 4277532 w 4417017"/>
              <a:gd name="connsiteY45" fmla="*/ 635430 h 3719593"/>
              <a:gd name="connsiteX46" fmla="*/ 4324027 w 4417017"/>
              <a:gd name="connsiteY46" fmla="*/ 666427 h 3719593"/>
              <a:gd name="connsiteX47" fmla="*/ 4355024 w 4417017"/>
              <a:gd name="connsiteY47" fmla="*/ 712922 h 3719593"/>
              <a:gd name="connsiteX48" fmla="*/ 4386020 w 4417017"/>
              <a:gd name="connsiteY48" fmla="*/ 852406 h 3719593"/>
              <a:gd name="connsiteX49" fmla="*/ 4401518 w 4417017"/>
              <a:gd name="connsiteY49" fmla="*/ 1224366 h 3719593"/>
              <a:gd name="connsiteX50" fmla="*/ 4417017 w 4417017"/>
              <a:gd name="connsiteY50" fmla="*/ 1348352 h 3719593"/>
              <a:gd name="connsiteX51" fmla="*/ 4401518 w 4417017"/>
              <a:gd name="connsiteY51" fmla="*/ 1890793 h 3719593"/>
              <a:gd name="connsiteX52" fmla="*/ 4370522 w 4417017"/>
              <a:gd name="connsiteY52" fmla="*/ 2944678 h 3719593"/>
              <a:gd name="connsiteX53" fmla="*/ 4355024 w 4417017"/>
              <a:gd name="connsiteY53" fmla="*/ 3394128 h 3719593"/>
              <a:gd name="connsiteX54" fmla="*/ 4324027 w 4417017"/>
              <a:gd name="connsiteY54" fmla="*/ 3487118 h 3719593"/>
              <a:gd name="connsiteX55" fmla="*/ 4308529 w 4417017"/>
              <a:gd name="connsiteY55" fmla="*/ 3533613 h 3719593"/>
              <a:gd name="connsiteX56" fmla="*/ 4262034 w 4417017"/>
              <a:gd name="connsiteY56" fmla="*/ 3549111 h 3719593"/>
              <a:gd name="connsiteX57" fmla="*/ 4215539 w 4417017"/>
              <a:gd name="connsiteY57" fmla="*/ 3595606 h 3719593"/>
              <a:gd name="connsiteX58" fmla="*/ 4169044 w 4417017"/>
              <a:gd name="connsiteY58" fmla="*/ 3611105 h 3719593"/>
              <a:gd name="connsiteX59" fmla="*/ 4122549 w 4417017"/>
              <a:gd name="connsiteY59" fmla="*/ 3642101 h 3719593"/>
              <a:gd name="connsiteX60" fmla="*/ 4029559 w 4417017"/>
              <a:gd name="connsiteY60" fmla="*/ 3673098 h 3719593"/>
              <a:gd name="connsiteX61" fmla="*/ 3936569 w 4417017"/>
              <a:gd name="connsiteY61" fmla="*/ 3704094 h 3719593"/>
              <a:gd name="connsiteX62" fmla="*/ 3890074 w 4417017"/>
              <a:gd name="connsiteY62" fmla="*/ 3719593 h 3719593"/>
              <a:gd name="connsiteX63" fmla="*/ 3750590 w 4417017"/>
              <a:gd name="connsiteY63" fmla="*/ 3688596 h 3719593"/>
              <a:gd name="connsiteX64" fmla="*/ 3704095 w 4417017"/>
              <a:gd name="connsiteY64" fmla="*/ 3657600 h 3719593"/>
              <a:gd name="connsiteX65" fmla="*/ 3688596 w 4417017"/>
              <a:gd name="connsiteY65" fmla="*/ 3611105 h 3719593"/>
              <a:gd name="connsiteX66" fmla="*/ 3657600 w 4417017"/>
              <a:gd name="connsiteY66" fmla="*/ 3564610 h 3719593"/>
              <a:gd name="connsiteX67" fmla="*/ 3642102 w 4417017"/>
              <a:gd name="connsiteY67" fmla="*/ 3471620 h 3719593"/>
              <a:gd name="connsiteX68" fmla="*/ 3626603 w 4417017"/>
              <a:gd name="connsiteY68" fmla="*/ 3425125 h 3719593"/>
              <a:gd name="connsiteX69" fmla="*/ 3611105 w 4417017"/>
              <a:gd name="connsiteY69" fmla="*/ 3332135 h 3719593"/>
              <a:gd name="connsiteX70" fmla="*/ 3580108 w 4417017"/>
              <a:gd name="connsiteY70" fmla="*/ 2991172 h 3719593"/>
              <a:gd name="connsiteX71" fmla="*/ 3595607 w 4417017"/>
              <a:gd name="connsiteY71" fmla="*/ 2324745 h 3719593"/>
              <a:gd name="connsiteX72" fmla="*/ 3564610 w 4417017"/>
              <a:gd name="connsiteY72" fmla="*/ 1549830 h 3719593"/>
              <a:gd name="connsiteX73" fmla="*/ 3549112 w 4417017"/>
              <a:gd name="connsiteY73" fmla="*/ 836908 h 3719593"/>
              <a:gd name="connsiteX74" fmla="*/ 3533613 w 4417017"/>
              <a:gd name="connsiteY74" fmla="*/ 790413 h 3719593"/>
              <a:gd name="connsiteX75" fmla="*/ 3518115 w 4417017"/>
              <a:gd name="connsiteY75" fmla="*/ 604433 h 3719593"/>
              <a:gd name="connsiteX76" fmla="*/ 3471620 w 4417017"/>
              <a:gd name="connsiteY76" fmla="*/ 433952 h 3719593"/>
              <a:gd name="connsiteX77" fmla="*/ 3425125 w 4417017"/>
              <a:gd name="connsiteY77" fmla="*/ 402956 h 3719593"/>
              <a:gd name="connsiteX78" fmla="*/ 3363132 w 4417017"/>
              <a:gd name="connsiteY78" fmla="*/ 325464 h 3719593"/>
              <a:gd name="connsiteX79" fmla="*/ 3332135 w 4417017"/>
              <a:gd name="connsiteY79" fmla="*/ 278969 h 3719593"/>
              <a:gd name="connsiteX80" fmla="*/ 3239146 w 4417017"/>
              <a:gd name="connsiteY80" fmla="*/ 247972 h 3719593"/>
              <a:gd name="connsiteX81" fmla="*/ 3192651 w 4417017"/>
              <a:gd name="connsiteY81" fmla="*/ 232474 h 3719593"/>
              <a:gd name="connsiteX82" fmla="*/ 3146156 w 4417017"/>
              <a:gd name="connsiteY82" fmla="*/ 216976 h 3719593"/>
              <a:gd name="connsiteX83" fmla="*/ 2960176 w 4417017"/>
              <a:gd name="connsiteY83" fmla="*/ 185979 h 3719593"/>
              <a:gd name="connsiteX84" fmla="*/ 2789695 w 4417017"/>
              <a:gd name="connsiteY84" fmla="*/ 154983 h 3719593"/>
              <a:gd name="connsiteX85" fmla="*/ 2464230 w 4417017"/>
              <a:gd name="connsiteY85" fmla="*/ 139484 h 3719593"/>
              <a:gd name="connsiteX86" fmla="*/ 1735810 w 4417017"/>
              <a:gd name="connsiteY86" fmla="*/ 170481 h 3719593"/>
              <a:gd name="connsiteX87" fmla="*/ 1580827 w 4417017"/>
              <a:gd name="connsiteY87" fmla="*/ 216976 h 3719593"/>
              <a:gd name="connsiteX88" fmla="*/ 1363851 w 4417017"/>
              <a:gd name="connsiteY88" fmla="*/ 247972 h 3719593"/>
              <a:gd name="connsiteX89" fmla="*/ 1301857 w 4417017"/>
              <a:gd name="connsiteY89" fmla="*/ 263471 h 3719593"/>
              <a:gd name="connsiteX90" fmla="*/ 1146874 w 4417017"/>
              <a:gd name="connsiteY90" fmla="*/ 294467 h 3719593"/>
              <a:gd name="connsiteX91" fmla="*/ 1053885 w 4417017"/>
              <a:gd name="connsiteY91" fmla="*/ 325464 h 3719593"/>
              <a:gd name="connsiteX92" fmla="*/ 1007390 w 4417017"/>
              <a:gd name="connsiteY92" fmla="*/ 340962 h 3719593"/>
              <a:gd name="connsiteX93" fmla="*/ 867905 w 4417017"/>
              <a:gd name="connsiteY93" fmla="*/ 433952 h 3719593"/>
              <a:gd name="connsiteX94" fmla="*/ 821410 w 4417017"/>
              <a:gd name="connsiteY94" fmla="*/ 464949 h 3719593"/>
              <a:gd name="connsiteX95" fmla="*/ 728420 w 4417017"/>
              <a:gd name="connsiteY95" fmla="*/ 573437 h 3719593"/>
              <a:gd name="connsiteX96" fmla="*/ 666427 w 4417017"/>
              <a:gd name="connsiteY96" fmla="*/ 666427 h 3719593"/>
              <a:gd name="connsiteX97" fmla="*/ 635430 w 4417017"/>
              <a:gd name="connsiteY97" fmla="*/ 712922 h 3719593"/>
              <a:gd name="connsiteX98" fmla="*/ 604434 w 4417017"/>
              <a:gd name="connsiteY98" fmla="*/ 1131376 h 3719593"/>
              <a:gd name="connsiteX99" fmla="*/ 619932 w 4417017"/>
              <a:gd name="connsiteY99" fmla="*/ 1828800 h 3719593"/>
              <a:gd name="connsiteX100" fmla="*/ 635430 w 4417017"/>
              <a:gd name="connsiteY100" fmla="*/ 1921789 h 3719593"/>
              <a:gd name="connsiteX101" fmla="*/ 666427 w 4417017"/>
              <a:gd name="connsiteY101" fmla="*/ 2092271 h 3719593"/>
              <a:gd name="connsiteX102" fmla="*/ 697424 w 4417017"/>
              <a:gd name="connsiteY102" fmla="*/ 2448732 h 3719593"/>
              <a:gd name="connsiteX103" fmla="*/ 681925 w 4417017"/>
              <a:gd name="connsiteY103" fmla="*/ 3285640 h 3719593"/>
              <a:gd name="connsiteX104" fmla="*/ 635430 w 4417017"/>
              <a:gd name="connsiteY104" fmla="*/ 3673098 h 3719593"/>
              <a:gd name="connsiteX105" fmla="*/ 666427 w 4417017"/>
              <a:gd name="connsiteY105" fmla="*/ 3642101 h 3719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</a:cxnLst>
            <a:rect l="l" t="t" r="r" b="b"/>
            <a:pathLst>
              <a:path w="4417017" h="3719593">
                <a:moveTo>
                  <a:pt x="666427" y="3642101"/>
                </a:moveTo>
                <a:cubicBezTo>
                  <a:pt x="640596" y="3657599"/>
                  <a:pt x="615878" y="3675124"/>
                  <a:pt x="588935" y="3688596"/>
                </a:cubicBezTo>
                <a:cubicBezTo>
                  <a:pt x="475245" y="3745441"/>
                  <a:pt x="174927" y="3688781"/>
                  <a:pt x="170481" y="3688596"/>
                </a:cubicBezTo>
                <a:cubicBezTo>
                  <a:pt x="154983" y="3678264"/>
                  <a:pt x="140646" y="3665930"/>
                  <a:pt x="123986" y="3657600"/>
                </a:cubicBezTo>
                <a:cubicBezTo>
                  <a:pt x="109374" y="3650294"/>
                  <a:pt x="89043" y="3653653"/>
                  <a:pt x="77491" y="3642101"/>
                </a:cubicBezTo>
                <a:cubicBezTo>
                  <a:pt x="70080" y="3634690"/>
                  <a:pt x="46629" y="3534149"/>
                  <a:pt x="46495" y="3533613"/>
                </a:cubicBezTo>
                <a:cubicBezTo>
                  <a:pt x="41329" y="3425125"/>
                  <a:pt x="39657" y="3316414"/>
                  <a:pt x="30996" y="3208149"/>
                </a:cubicBezTo>
                <a:cubicBezTo>
                  <a:pt x="29297" y="3186917"/>
                  <a:pt x="17987" y="3167310"/>
                  <a:pt x="15498" y="3146156"/>
                </a:cubicBezTo>
                <a:cubicBezTo>
                  <a:pt x="7628" y="3079260"/>
                  <a:pt x="5166" y="3011837"/>
                  <a:pt x="0" y="2944678"/>
                </a:cubicBezTo>
                <a:cubicBezTo>
                  <a:pt x="5166" y="2552054"/>
                  <a:pt x="6262" y="2159355"/>
                  <a:pt x="15498" y="1766806"/>
                </a:cubicBezTo>
                <a:cubicBezTo>
                  <a:pt x="18126" y="1655105"/>
                  <a:pt x="21326" y="1656329"/>
                  <a:pt x="46495" y="1580827"/>
                </a:cubicBezTo>
                <a:cubicBezTo>
                  <a:pt x="51661" y="1549830"/>
                  <a:pt x="57747" y="1518973"/>
                  <a:pt x="61993" y="1487837"/>
                </a:cubicBezTo>
                <a:cubicBezTo>
                  <a:pt x="73248" y="1405300"/>
                  <a:pt x="72787" y="1320678"/>
                  <a:pt x="92990" y="1239864"/>
                </a:cubicBezTo>
                <a:cubicBezTo>
                  <a:pt x="98156" y="1219200"/>
                  <a:pt x="102367" y="1198273"/>
                  <a:pt x="108488" y="1177871"/>
                </a:cubicBezTo>
                <a:cubicBezTo>
                  <a:pt x="117877" y="1146576"/>
                  <a:pt x="131561" y="1116579"/>
                  <a:pt x="139485" y="1084881"/>
                </a:cubicBezTo>
                <a:lnTo>
                  <a:pt x="154983" y="1022888"/>
                </a:lnTo>
                <a:cubicBezTo>
                  <a:pt x="186019" y="743562"/>
                  <a:pt x="156784" y="1028652"/>
                  <a:pt x="185979" y="619932"/>
                </a:cubicBezTo>
                <a:cubicBezTo>
                  <a:pt x="188948" y="578362"/>
                  <a:pt x="187444" y="462019"/>
                  <a:pt x="216976" y="402956"/>
                </a:cubicBezTo>
                <a:cubicBezTo>
                  <a:pt x="249449" y="338011"/>
                  <a:pt x="241331" y="369745"/>
                  <a:pt x="294468" y="325464"/>
                </a:cubicBezTo>
                <a:cubicBezTo>
                  <a:pt x="311306" y="311432"/>
                  <a:pt x="323662" y="292425"/>
                  <a:pt x="340963" y="278969"/>
                </a:cubicBezTo>
                <a:cubicBezTo>
                  <a:pt x="420900" y="216795"/>
                  <a:pt x="410295" y="224861"/>
                  <a:pt x="480447" y="201478"/>
                </a:cubicBezTo>
                <a:cubicBezTo>
                  <a:pt x="495945" y="191146"/>
                  <a:pt x="509921" y="178046"/>
                  <a:pt x="526942" y="170481"/>
                </a:cubicBezTo>
                <a:cubicBezTo>
                  <a:pt x="526952" y="170476"/>
                  <a:pt x="643174" y="131737"/>
                  <a:pt x="666427" y="123986"/>
                </a:cubicBezTo>
                <a:lnTo>
                  <a:pt x="805912" y="77491"/>
                </a:lnTo>
                <a:cubicBezTo>
                  <a:pt x="821410" y="72325"/>
                  <a:pt x="836074" y="62356"/>
                  <a:pt x="852407" y="61993"/>
                </a:cubicBezTo>
                <a:lnTo>
                  <a:pt x="1549830" y="46494"/>
                </a:lnTo>
                <a:cubicBezTo>
                  <a:pt x="1711077" y="6184"/>
                  <a:pt x="1533133" y="46603"/>
                  <a:pt x="1875295" y="15498"/>
                </a:cubicBezTo>
                <a:cubicBezTo>
                  <a:pt x="1901529" y="13113"/>
                  <a:pt x="1926956" y="5166"/>
                  <a:pt x="1952786" y="0"/>
                </a:cubicBezTo>
                <a:cubicBezTo>
                  <a:pt x="2097437" y="5166"/>
                  <a:pt x="2242496" y="3478"/>
                  <a:pt x="2386739" y="15498"/>
                </a:cubicBezTo>
                <a:cubicBezTo>
                  <a:pt x="2578949" y="31515"/>
                  <a:pt x="2442296" y="50588"/>
                  <a:pt x="2603715" y="77491"/>
                </a:cubicBezTo>
                <a:cubicBezTo>
                  <a:pt x="2634712" y="82657"/>
                  <a:pt x="2665891" y="86826"/>
                  <a:pt x="2696705" y="92989"/>
                </a:cubicBezTo>
                <a:cubicBezTo>
                  <a:pt x="2717592" y="97166"/>
                  <a:pt x="2737515" y="106258"/>
                  <a:pt x="2758698" y="108488"/>
                </a:cubicBezTo>
                <a:cubicBezTo>
                  <a:pt x="2835935" y="116618"/>
                  <a:pt x="2913681" y="118820"/>
                  <a:pt x="2991173" y="123986"/>
                </a:cubicBezTo>
                <a:lnTo>
                  <a:pt x="3099661" y="139484"/>
                </a:lnTo>
                <a:cubicBezTo>
                  <a:pt x="3140946" y="144989"/>
                  <a:pt x="3182563" y="148136"/>
                  <a:pt x="3223647" y="154983"/>
                </a:cubicBezTo>
                <a:cubicBezTo>
                  <a:pt x="3275614" y="163644"/>
                  <a:pt x="3327519" y="173201"/>
                  <a:pt x="3378630" y="185979"/>
                </a:cubicBezTo>
                <a:lnTo>
                  <a:pt x="3564610" y="232474"/>
                </a:lnTo>
                <a:lnTo>
                  <a:pt x="3688596" y="263471"/>
                </a:lnTo>
                <a:lnTo>
                  <a:pt x="3781586" y="294467"/>
                </a:lnTo>
                <a:lnTo>
                  <a:pt x="3828081" y="309966"/>
                </a:lnTo>
                <a:lnTo>
                  <a:pt x="3874576" y="325464"/>
                </a:lnTo>
                <a:lnTo>
                  <a:pt x="3967566" y="387457"/>
                </a:lnTo>
                <a:lnTo>
                  <a:pt x="4014061" y="418454"/>
                </a:lnTo>
                <a:cubicBezTo>
                  <a:pt x="4043596" y="462758"/>
                  <a:pt x="4092548" y="542773"/>
                  <a:pt x="4138047" y="557939"/>
                </a:cubicBezTo>
                <a:cubicBezTo>
                  <a:pt x="4153545" y="563105"/>
                  <a:pt x="4170261" y="565503"/>
                  <a:pt x="4184542" y="573437"/>
                </a:cubicBezTo>
                <a:cubicBezTo>
                  <a:pt x="4217107" y="591529"/>
                  <a:pt x="4246535" y="614766"/>
                  <a:pt x="4277532" y="635430"/>
                </a:cubicBezTo>
                <a:lnTo>
                  <a:pt x="4324027" y="666427"/>
                </a:lnTo>
                <a:cubicBezTo>
                  <a:pt x="4334359" y="681925"/>
                  <a:pt x="4346694" y="696262"/>
                  <a:pt x="4355024" y="712922"/>
                </a:cubicBezTo>
                <a:cubicBezTo>
                  <a:pt x="4374100" y="751074"/>
                  <a:pt x="4380068" y="816694"/>
                  <a:pt x="4386020" y="852406"/>
                </a:cubicBezTo>
                <a:cubicBezTo>
                  <a:pt x="4391186" y="976393"/>
                  <a:pt x="4393777" y="1100513"/>
                  <a:pt x="4401518" y="1224366"/>
                </a:cubicBezTo>
                <a:cubicBezTo>
                  <a:pt x="4404116" y="1265935"/>
                  <a:pt x="4417017" y="1306702"/>
                  <a:pt x="4417017" y="1348352"/>
                </a:cubicBezTo>
                <a:cubicBezTo>
                  <a:pt x="4417017" y="1529239"/>
                  <a:pt x="4405493" y="1709949"/>
                  <a:pt x="4401518" y="1890793"/>
                </a:cubicBezTo>
                <a:cubicBezTo>
                  <a:pt x="4379703" y="2883377"/>
                  <a:pt x="4411168" y="2456917"/>
                  <a:pt x="4370522" y="2944678"/>
                </a:cubicBezTo>
                <a:cubicBezTo>
                  <a:pt x="4365356" y="3094495"/>
                  <a:pt x="4367826" y="3244770"/>
                  <a:pt x="4355024" y="3394128"/>
                </a:cubicBezTo>
                <a:cubicBezTo>
                  <a:pt x="4352234" y="3426682"/>
                  <a:pt x="4334359" y="3456121"/>
                  <a:pt x="4324027" y="3487118"/>
                </a:cubicBezTo>
                <a:cubicBezTo>
                  <a:pt x="4318861" y="3502616"/>
                  <a:pt x="4324027" y="3528447"/>
                  <a:pt x="4308529" y="3533613"/>
                </a:cubicBezTo>
                <a:lnTo>
                  <a:pt x="4262034" y="3549111"/>
                </a:lnTo>
                <a:cubicBezTo>
                  <a:pt x="4246536" y="3564609"/>
                  <a:pt x="4233776" y="3583448"/>
                  <a:pt x="4215539" y="3595606"/>
                </a:cubicBezTo>
                <a:cubicBezTo>
                  <a:pt x="4201946" y="3604668"/>
                  <a:pt x="4183656" y="3603799"/>
                  <a:pt x="4169044" y="3611105"/>
                </a:cubicBezTo>
                <a:cubicBezTo>
                  <a:pt x="4152384" y="3619435"/>
                  <a:pt x="4139570" y="3634536"/>
                  <a:pt x="4122549" y="3642101"/>
                </a:cubicBezTo>
                <a:cubicBezTo>
                  <a:pt x="4092692" y="3655371"/>
                  <a:pt x="4060556" y="3662766"/>
                  <a:pt x="4029559" y="3673098"/>
                </a:cubicBezTo>
                <a:lnTo>
                  <a:pt x="3936569" y="3704094"/>
                </a:lnTo>
                <a:lnTo>
                  <a:pt x="3890074" y="3719593"/>
                </a:lnTo>
                <a:cubicBezTo>
                  <a:pt x="3854362" y="3713641"/>
                  <a:pt x="3788742" y="3707671"/>
                  <a:pt x="3750590" y="3688596"/>
                </a:cubicBezTo>
                <a:cubicBezTo>
                  <a:pt x="3733930" y="3680266"/>
                  <a:pt x="3719593" y="3667932"/>
                  <a:pt x="3704095" y="3657600"/>
                </a:cubicBezTo>
                <a:cubicBezTo>
                  <a:pt x="3698929" y="3642102"/>
                  <a:pt x="3695902" y="3625717"/>
                  <a:pt x="3688596" y="3611105"/>
                </a:cubicBezTo>
                <a:cubicBezTo>
                  <a:pt x="3680266" y="3594445"/>
                  <a:pt x="3663490" y="3582281"/>
                  <a:pt x="3657600" y="3564610"/>
                </a:cubicBezTo>
                <a:cubicBezTo>
                  <a:pt x="3647663" y="3534798"/>
                  <a:pt x="3648919" y="3502296"/>
                  <a:pt x="3642102" y="3471620"/>
                </a:cubicBezTo>
                <a:cubicBezTo>
                  <a:pt x="3638558" y="3455672"/>
                  <a:pt x="3631769" y="3440623"/>
                  <a:pt x="3626603" y="3425125"/>
                </a:cubicBezTo>
                <a:cubicBezTo>
                  <a:pt x="3621437" y="3394128"/>
                  <a:pt x="3615003" y="3363317"/>
                  <a:pt x="3611105" y="3332135"/>
                </a:cubicBezTo>
                <a:cubicBezTo>
                  <a:pt x="3600263" y="3245398"/>
                  <a:pt x="3586923" y="3072953"/>
                  <a:pt x="3580108" y="2991172"/>
                </a:cubicBezTo>
                <a:cubicBezTo>
                  <a:pt x="3585274" y="2769030"/>
                  <a:pt x="3595607" y="2546947"/>
                  <a:pt x="3595607" y="2324745"/>
                </a:cubicBezTo>
                <a:cubicBezTo>
                  <a:pt x="3595607" y="1764105"/>
                  <a:pt x="3603863" y="1863861"/>
                  <a:pt x="3564610" y="1549830"/>
                </a:cubicBezTo>
                <a:cubicBezTo>
                  <a:pt x="3559444" y="1312189"/>
                  <a:pt x="3558806" y="1074407"/>
                  <a:pt x="3549112" y="836908"/>
                </a:cubicBezTo>
                <a:cubicBezTo>
                  <a:pt x="3548446" y="820585"/>
                  <a:pt x="3535772" y="806606"/>
                  <a:pt x="3533613" y="790413"/>
                </a:cubicBezTo>
                <a:cubicBezTo>
                  <a:pt x="3525391" y="728751"/>
                  <a:pt x="3525383" y="666215"/>
                  <a:pt x="3518115" y="604433"/>
                </a:cubicBezTo>
                <a:cubicBezTo>
                  <a:pt x="3515441" y="581705"/>
                  <a:pt x="3487093" y="444267"/>
                  <a:pt x="3471620" y="433952"/>
                </a:cubicBezTo>
                <a:lnTo>
                  <a:pt x="3425125" y="402956"/>
                </a:lnTo>
                <a:cubicBezTo>
                  <a:pt x="3394954" y="312441"/>
                  <a:pt x="3433234" y="395566"/>
                  <a:pt x="3363132" y="325464"/>
                </a:cubicBezTo>
                <a:cubicBezTo>
                  <a:pt x="3349961" y="312293"/>
                  <a:pt x="3347930" y="288841"/>
                  <a:pt x="3332135" y="278969"/>
                </a:cubicBezTo>
                <a:cubicBezTo>
                  <a:pt x="3304428" y="261652"/>
                  <a:pt x="3270142" y="258304"/>
                  <a:pt x="3239146" y="247972"/>
                </a:cubicBezTo>
                <a:lnTo>
                  <a:pt x="3192651" y="232474"/>
                </a:lnTo>
                <a:cubicBezTo>
                  <a:pt x="3177153" y="227308"/>
                  <a:pt x="3162270" y="219662"/>
                  <a:pt x="3146156" y="216976"/>
                </a:cubicBezTo>
                <a:cubicBezTo>
                  <a:pt x="3084163" y="206644"/>
                  <a:pt x="3021148" y="201222"/>
                  <a:pt x="2960176" y="185979"/>
                </a:cubicBezTo>
                <a:cubicBezTo>
                  <a:pt x="2892965" y="169176"/>
                  <a:pt x="2867441" y="160536"/>
                  <a:pt x="2789695" y="154983"/>
                </a:cubicBezTo>
                <a:cubicBezTo>
                  <a:pt x="2681360" y="147245"/>
                  <a:pt x="2572718" y="144650"/>
                  <a:pt x="2464230" y="139484"/>
                </a:cubicBezTo>
                <a:cubicBezTo>
                  <a:pt x="2327468" y="143628"/>
                  <a:pt x="1932813" y="148592"/>
                  <a:pt x="1735810" y="170481"/>
                </a:cubicBezTo>
                <a:cubicBezTo>
                  <a:pt x="1677810" y="176925"/>
                  <a:pt x="1639276" y="205287"/>
                  <a:pt x="1580827" y="216976"/>
                </a:cubicBezTo>
                <a:cubicBezTo>
                  <a:pt x="1457463" y="241648"/>
                  <a:pt x="1529516" y="229565"/>
                  <a:pt x="1363851" y="247972"/>
                </a:cubicBezTo>
                <a:cubicBezTo>
                  <a:pt x="1343186" y="253138"/>
                  <a:pt x="1322744" y="259294"/>
                  <a:pt x="1301857" y="263471"/>
                </a:cubicBezTo>
                <a:cubicBezTo>
                  <a:pt x="1218080" y="280227"/>
                  <a:pt x="1218867" y="272869"/>
                  <a:pt x="1146874" y="294467"/>
                </a:cubicBezTo>
                <a:cubicBezTo>
                  <a:pt x="1115579" y="303856"/>
                  <a:pt x="1084881" y="315132"/>
                  <a:pt x="1053885" y="325464"/>
                </a:cubicBezTo>
                <a:lnTo>
                  <a:pt x="1007390" y="340962"/>
                </a:lnTo>
                <a:lnTo>
                  <a:pt x="867905" y="433952"/>
                </a:lnTo>
                <a:cubicBezTo>
                  <a:pt x="852407" y="444284"/>
                  <a:pt x="834581" y="451778"/>
                  <a:pt x="821410" y="464949"/>
                </a:cubicBezTo>
                <a:cubicBezTo>
                  <a:pt x="767898" y="518461"/>
                  <a:pt x="774810" y="507165"/>
                  <a:pt x="728420" y="573437"/>
                </a:cubicBezTo>
                <a:cubicBezTo>
                  <a:pt x="707057" y="603956"/>
                  <a:pt x="687091" y="635430"/>
                  <a:pt x="666427" y="666427"/>
                </a:cubicBezTo>
                <a:lnTo>
                  <a:pt x="635430" y="712922"/>
                </a:lnTo>
                <a:cubicBezTo>
                  <a:pt x="582821" y="870754"/>
                  <a:pt x="604434" y="791630"/>
                  <a:pt x="604434" y="1131376"/>
                </a:cubicBezTo>
                <a:cubicBezTo>
                  <a:pt x="604434" y="1363908"/>
                  <a:pt x="610820" y="1596447"/>
                  <a:pt x="619932" y="1828800"/>
                </a:cubicBezTo>
                <a:cubicBezTo>
                  <a:pt x="621163" y="1860200"/>
                  <a:pt x="629809" y="1890872"/>
                  <a:pt x="635430" y="1921789"/>
                </a:cubicBezTo>
                <a:cubicBezTo>
                  <a:pt x="650043" y="2002159"/>
                  <a:pt x="655007" y="2006622"/>
                  <a:pt x="666427" y="2092271"/>
                </a:cubicBezTo>
                <a:cubicBezTo>
                  <a:pt x="684507" y="2227875"/>
                  <a:pt x="687001" y="2302810"/>
                  <a:pt x="697424" y="2448732"/>
                </a:cubicBezTo>
                <a:cubicBezTo>
                  <a:pt x="692258" y="2727701"/>
                  <a:pt x="689567" y="3006727"/>
                  <a:pt x="681925" y="3285640"/>
                </a:cubicBezTo>
                <a:cubicBezTo>
                  <a:pt x="673702" y="3585777"/>
                  <a:pt x="694521" y="3495822"/>
                  <a:pt x="635430" y="3673098"/>
                </a:cubicBezTo>
                <a:lnTo>
                  <a:pt x="666427" y="3642101"/>
                </a:lnTo>
                <a:close/>
              </a:path>
            </a:pathLst>
          </a:custGeom>
          <a:solidFill>
            <a:srgbClr val="0070C0">
              <a:alpha val="0"/>
            </a:srgbClr>
          </a:solidFill>
          <a:ln>
            <a:solidFill>
              <a:srgbClr val="0070C0">
                <a:alpha val="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 46">
            <a:extLst>
              <a:ext uri="{FF2B5EF4-FFF2-40B4-BE49-F238E27FC236}">
                <a16:creationId xmlns:a16="http://schemas.microsoft.com/office/drawing/2014/main" id="{D704BF08-547D-334E-8997-969A67BB475D}"/>
              </a:ext>
            </a:extLst>
          </p:cNvPr>
          <p:cNvSpPr/>
          <p:nvPr/>
        </p:nvSpPr>
        <p:spPr>
          <a:xfrm>
            <a:off x="2342791" y="1633584"/>
            <a:ext cx="2038180" cy="2647147"/>
          </a:xfrm>
          <a:custGeom>
            <a:avLst/>
            <a:gdLst>
              <a:gd name="connsiteX0" fmla="*/ 681926 w 2541722"/>
              <a:gd name="connsiteY0" fmla="*/ 3208149 h 3301139"/>
              <a:gd name="connsiteX1" fmla="*/ 588936 w 2541722"/>
              <a:gd name="connsiteY1" fmla="*/ 3223648 h 3301139"/>
              <a:gd name="connsiteX2" fmla="*/ 402956 w 2541722"/>
              <a:gd name="connsiteY2" fmla="*/ 3208149 h 3301139"/>
              <a:gd name="connsiteX3" fmla="*/ 356461 w 2541722"/>
              <a:gd name="connsiteY3" fmla="*/ 3192651 h 3301139"/>
              <a:gd name="connsiteX4" fmla="*/ 263471 w 2541722"/>
              <a:gd name="connsiteY4" fmla="*/ 3177153 h 3301139"/>
              <a:gd name="connsiteX5" fmla="*/ 185980 w 2541722"/>
              <a:gd name="connsiteY5" fmla="*/ 3146156 h 3301139"/>
              <a:gd name="connsiteX6" fmla="*/ 108488 w 2541722"/>
              <a:gd name="connsiteY6" fmla="*/ 3130658 h 3301139"/>
              <a:gd name="connsiteX7" fmla="*/ 61994 w 2541722"/>
              <a:gd name="connsiteY7" fmla="*/ 3115159 h 3301139"/>
              <a:gd name="connsiteX8" fmla="*/ 30997 w 2541722"/>
              <a:gd name="connsiteY8" fmla="*/ 3068665 h 3301139"/>
              <a:gd name="connsiteX9" fmla="*/ 0 w 2541722"/>
              <a:gd name="connsiteY9" fmla="*/ 2820692 h 3301139"/>
              <a:gd name="connsiteX10" fmla="*/ 15499 w 2541722"/>
              <a:gd name="connsiteY10" fmla="*/ 526942 h 3301139"/>
              <a:gd name="connsiteX11" fmla="*/ 30997 w 2541722"/>
              <a:gd name="connsiteY11" fmla="*/ 480448 h 3301139"/>
              <a:gd name="connsiteX12" fmla="*/ 46495 w 2541722"/>
              <a:gd name="connsiteY12" fmla="*/ 418454 h 3301139"/>
              <a:gd name="connsiteX13" fmla="*/ 77492 w 2541722"/>
              <a:gd name="connsiteY13" fmla="*/ 325465 h 3301139"/>
              <a:gd name="connsiteX14" fmla="*/ 108488 w 2541722"/>
              <a:gd name="connsiteY14" fmla="*/ 216976 h 3301139"/>
              <a:gd name="connsiteX15" fmla="*/ 139485 w 2541722"/>
              <a:gd name="connsiteY15" fmla="*/ 170481 h 3301139"/>
              <a:gd name="connsiteX16" fmla="*/ 232475 w 2541722"/>
              <a:gd name="connsiteY16" fmla="*/ 108488 h 3301139"/>
              <a:gd name="connsiteX17" fmla="*/ 278970 w 2541722"/>
              <a:gd name="connsiteY17" fmla="*/ 77492 h 3301139"/>
              <a:gd name="connsiteX18" fmla="*/ 371960 w 2541722"/>
              <a:gd name="connsiteY18" fmla="*/ 46495 h 3301139"/>
              <a:gd name="connsiteX19" fmla="*/ 418455 w 2541722"/>
              <a:gd name="connsiteY19" fmla="*/ 30997 h 3301139"/>
              <a:gd name="connsiteX20" fmla="*/ 464949 w 2541722"/>
              <a:gd name="connsiteY20" fmla="*/ 15498 h 3301139"/>
              <a:gd name="connsiteX21" fmla="*/ 635431 w 2541722"/>
              <a:gd name="connsiteY21" fmla="*/ 0 h 3301139"/>
              <a:gd name="connsiteX22" fmla="*/ 1224366 w 2541722"/>
              <a:gd name="connsiteY22" fmla="*/ 15498 h 3301139"/>
              <a:gd name="connsiteX23" fmla="*/ 1379349 w 2541722"/>
              <a:gd name="connsiteY23" fmla="*/ 30997 h 3301139"/>
              <a:gd name="connsiteX24" fmla="*/ 1487838 w 2541722"/>
              <a:gd name="connsiteY24" fmla="*/ 46495 h 3301139"/>
              <a:gd name="connsiteX25" fmla="*/ 2216258 w 2541722"/>
              <a:gd name="connsiteY25" fmla="*/ 61993 h 3301139"/>
              <a:gd name="connsiteX26" fmla="*/ 2324746 w 2541722"/>
              <a:gd name="connsiteY26" fmla="*/ 92990 h 3301139"/>
              <a:gd name="connsiteX27" fmla="*/ 2417736 w 2541722"/>
              <a:gd name="connsiteY27" fmla="*/ 170481 h 3301139"/>
              <a:gd name="connsiteX28" fmla="*/ 2448732 w 2541722"/>
              <a:gd name="connsiteY28" fmla="*/ 216976 h 3301139"/>
              <a:gd name="connsiteX29" fmla="*/ 2495227 w 2541722"/>
              <a:gd name="connsiteY29" fmla="*/ 356461 h 3301139"/>
              <a:gd name="connsiteX30" fmla="*/ 2510726 w 2541722"/>
              <a:gd name="connsiteY30" fmla="*/ 402956 h 3301139"/>
              <a:gd name="connsiteX31" fmla="*/ 2495227 w 2541722"/>
              <a:gd name="connsiteY31" fmla="*/ 1332854 h 3301139"/>
              <a:gd name="connsiteX32" fmla="*/ 2526224 w 2541722"/>
              <a:gd name="connsiteY32" fmla="*/ 2479729 h 3301139"/>
              <a:gd name="connsiteX33" fmla="*/ 2541722 w 2541722"/>
              <a:gd name="connsiteY33" fmla="*/ 2557220 h 3301139"/>
              <a:gd name="connsiteX34" fmla="*/ 2526224 w 2541722"/>
              <a:gd name="connsiteY34" fmla="*/ 3099661 h 3301139"/>
              <a:gd name="connsiteX35" fmla="*/ 2417736 w 2541722"/>
              <a:gd name="connsiteY35" fmla="*/ 3223648 h 3301139"/>
              <a:gd name="connsiteX36" fmla="*/ 2371241 w 2541722"/>
              <a:gd name="connsiteY36" fmla="*/ 3270142 h 3301139"/>
              <a:gd name="connsiteX37" fmla="*/ 2262753 w 2541722"/>
              <a:gd name="connsiteY37" fmla="*/ 3301139 h 3301139"/>
              <a:gd name="connsiteX38" fmla="*/ 2045777 w 2541722"/>
              <a:gd name="connsiteY38" fmla="*/ 3270142 h 3301139"/>
              <a:gd name="connsiteX39" fmla="*/ 1952787 w 2541722"/>
              <a:gd name="connsiteY39" fmla="*/ 3208149 h 3301139"/>
              <a:gd name="connsiteX40" fmla="*/ 1921790 w 2541722"/>
              <a:gd name="connsiteY40" fmla="*/ 3161654 h 3301139"/>
              <a:gd name="connsiteX41" fmla="*/ 1906292 w 2541722"/>
              <a:gd name="connsiteY41" fmla="*/ 3115159 h 3301139"/>
              <a:gd name="connsiteX42" fmla="*/ 1875295 w 2541722"/>
              <a:gd name="connsiteY42" fmla="*/ 2975675 h 3301139"/>
              <a:gd name="connsiteX43" fmla="*/ 1859797 w 2541722"/>
              <a:gd name="connsiteY43" fmla="*/ 2820692 h 3301139"/>
              <a:gd name="connsiteX44" fmla="*/ 1844299 w 2541722"/>
              <a:gd name="connsiteY44" fmla="*/ 2727702 h 3301139"/>
              <a:gd name="connsiteX45" fmla="*/ 1828800 w 2541722"/>
              <a:gd name="connsiteY45" fmla="*/ 2603715 h 3301139"/>
              <a:gd name="connsiteX46" fmla="*/ 1813302 w 2541722"/>
              <a:gd name="connsiteY46" fmla="*/ 2495227 h 3301139"/>
              <a:gd name="connsiteX47" fmla="*/ 1797804 w 2541722"/>
              <a:gd name="connsiteY47" fmla="*/ 278970 h 3301139"/>
              <a:gd name="connsiteX48" fmla="*/ 1735810 w 2541722"/>
              <a:gd name="connsiteY48" fmla="*/ 216976 h 3301139"/>
              <a:gd name="connsiteX49" fmla="*/ 1704814 w 2541722"/>
              <a:gd name="connsiteY49" fmla="*/ 170481 h 3301139"/>
              <a:gd name="connsiteX50" fmla="*/ 1658319 w 2541722"/>
              <a:gd name="connsiteY50" fmla="*/ 154983 h 3301139"/>
              <a:gd name="connsiteX51" fmla="*/ 1549831 w 2541722"/>
              <a:gd name="connsiteY51" fmla="*/ 139485 h 3301139"/>
              <a:gd name="connsiteX52" fmla="*/ 1100380 w 2541722"/>
              <a:gd name="connsiteY52" fmla="*/ 154983 h 3301139"/>
              <a:gd name="connsiteX53" fmla="*/ 929899 w 2541722"/>
              <a:gd name="connsiteY53" fmla="*/ 201478 h 3301139"/>
              <a:gd name="connsiteX54" fmla="*/ 836909 w 2541722"/>
              <a:gd name="connsiteY54" fmla="*/ 232475 h 3301139"/>
              <a:gd name="connsiteX55" fmla="*/ 790414 w 2541722"/>
              <a:gd name="connsiteY55" fmla="*/ 263471 h 3301139"/>
              <a:gd name="connsiteX56" fmla="*/ 697424 w 2541722"/>
              <a:gd name="connsiteY56" fmla="*/ 309966 h 3301139"/>
              <a:gd name="connsiteX57" fmla="*/ 650929 w 2541722"/>
              <a:gd name="connsiteY57" fmla="*/ 402956 h 3301139"/>
              <a:gd name="connsiteX58" fmla="*/ 619932 w 2541722"/>
              <a:gd name="connsiteY58" fmla="*/ 557939 h 3301139"/>
              <a:gd name="connsiteX59" fmla="*/ 635431 w 2541722"/>
              <a:gd name="connsiteY59" fmla="*/ 1410346 h 3301139"/>
              <a:gd name="connsiteX60" fmla="*/ 666427 w 2541722"/>
              <a:gd name="connsiteY60" fmla="*/ 1642820 h 3301139"/>
              <a:gd name="connsiteX61" fmla="*/ 650929 w 2541722"/>
              <a:gd name="connsiteY61" fmla="*/ 2479729 h 3301139"/>
              <a:gd name="connsiteX62" fmla="*/ 619932 w 2541722"/>
              <a:gd name="connsiteY62" fmla="*/ 2789695 h 3301139"/>
              <a:gd name="connsiteX63" fmla="*/ 604434 w 2541722"/>
              <a:gd name="connsiteY63" fmla="*/ 3068665 h 3301139"/>
              <a:gd name="connsiteX64" fmla="*/ 542441 w 2541722"/>
              <a:gd name="connsiteY64" fmla="*/ 3161654 h 3301139"/>
              <a:gd name="connsiteX65" fmla="*/ 511444 w 2541722"/>
              <a:gd name="connsiteY65" fmla="*/ 3208149 h 3301139"/>
              <a:gd name="connsiteX66" fmla="*/ 526943 w 2541722"/>
              <a:gd name="connsiteY66" fmla="*/ 3161654 h 33011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2541722" h="3301139">
                <a:moveTo>
                  <a:pt x="681926" y="3208149"/>
                </a:moveTo>
                <a:cubicBezTo>
                  <a:pt x="650929" y="3213315"/>
                  <a:pt x="620360" y="3223648"/>
                  <a:pt x="588936" y="3223648"/>
                </a:cubicBezTo>
                <a:cubicBezTo>
                  <a:pt x="526728" y="3223648"/>
                  <a:pt x="464619" y="3216371"/>
                  <a:pt x="402956" y="3208149"/>
                </a:cubicBezTo>
                <a:cubicBezTo>
                  <a:pt x="386763" y="3205990"/>
                  <a:pt x="372409" y="3196195"/>
                  <a:pt x="356461" y="3192651"/>
                </a:cubicBezTo>
                <a:cubicBezTo>
                  <a:pt x="325785" y="3185834"/>
                  <a:pt x="294468" y="3182319"/>
                  <a:pt x="263471" y="3177153"/>
                </a:cubicBezTo>
                <a:cubicBezTo>
                  <a:pt x="237641" y="3166821"/>
                  <a:pt x="212627" y="3154150"/>
                  <a:pt x="185980" y="3146156"/>
                </a:cubicBezTo>
                <a:cubicBezTo>
                  <a:pt x="160749" y="3138587"/>
                  <a:pt x="134044" y="3137047"/>
                  <a:pt x="108488" y="3130658"/>
                </a:cubicBezTo>
                <a:cubicBezTo>
                  <a:pt x="92639" y="3126696"/>
                  <a:pt x="77492" y="3120325"/>
                  <a:pt x="61994" y="3115159"/>
                </a:cubicBezTo>
                <a:cubicBezTo>
                  <a:pt x="51662" y="3099661"/>
                  <a:pt x="38334" y="3085785"/>
                  <a:pt x="30997" y="3068665"/>
                </a:cubicBezTo>
                <a:cubicBezTo>
                  <a:pt x="5686" y="3009606"/>
                  <a:pt x="1865" y="2843074"/>
                  <a:pt x="0" y="2820692"/>
                </a:cubicBezTo>
                <a:cubicBezTo>
                  <a:pt x="5166" y="2056109"/>
                  <a:pt x="5373" y="1291476"/>
                  <a:pt x="15499" y="526942"/>
                </a:cubicBezTo>
                <a:cubicBezTo>
                  <a:pt x="15715" y="510607"/>
                  <a:pt x="26509" y="496156"/>
                  <a:pt x="30997" y="480448"/>
                </a:cubicBezTo>
                <a:cubicBezTo>
                  <a:pt x="36849" y="459967"/>
                  <a:pt x="40374" y="438856"/>
                  <a:pt x="46495" y="418454"/>
                </a:cubicBezTo>
                <a:cubicBezTo>
                  <a:pt x="55884" y="387159"/>
                  <a:pt x="69568" y="357163"/>
                  <a:pt x="77492" y="325465"/>
                </a:cubicBezTo>
                <a:cubicBezTo>
                  <a:pt x="82457" y="305603"/>
                  <a:pt x="97371" y="239210"/>
                  <a:pt x="108488" y="216976"/>
                </a:cubicBezTo>
                <a:cubicBezTo>
                  <a:pt x="116818" y="200316"/>
                  <a:pt x="125467" y="182747"/>
                  <a:pt x="139485" y="170481"/>
                </a:cubicBezTo>
                <a:cubicBezTo>
                  <a:pt x="167521" y="145950"/>
                  <a:pt x="201478" y="129152"/>
                  <a:pt x="232475" y="108488"/>
                </a:cubicBezTo>
                <a:cubicBezTo>
                  <a:pt x="247973" y="98156"/>
                  <a:pt x="261299" y="83382"/>
                  <a:pt x="278970" y="77492"/>
                </a:cubicBezTo>
                <a:lnTo>
                  <a:pt x="371960" y="46495"/>
                </a:lnTo>
                <a:lnTo>
                  <a:pt x="418455" y="30997"/>
                </a:lnTo>
                <a:cubicBezTo>
                  <a:pt x="433953" y="25831"/>
                  <a:pt x="448680" y="16977"/>
                  <a:pt x="464949" y="15498"/>
                </a:cubicBezTo>
                <a:lnTo>
                  <a:pt x="635431" y="0"/>
                </a:lnTo>
                <a:lnTo>
                  <a:pt x="1224366" y="15498"/>
                </a:lnTo>
                <a:cubicBezTo>
                  <a:pt x="1276240" y="17659"/>
                  <a:pt x="1327786" y="24931"/>
                  <a:pt x="1379349" y="30997"/>
                </a:cubicBezTo>
                <a:cubicBezTo>
                  <a:pt x="1415629" y="35265"/>
                  <a:pt x="1451333" y="45143"/>
                  <a:pt x="1487838" y="46495"/>
                </a:cubicBezTo>
                <a:cubicBezTo>
                  <a:pt x="1730533" y="55484"/>
                  <a:pt x="1973451" y="56827"/>
                  <a:pt x="2216258" y="61993"/>
                </a:cubicBezTo>
                <a:cubicBezTo>
                  <a:pt x="2236115" y="66958"/>
                  <a:pt x="2302516" y="81875"/>
                  <a:pt x="2324746" y="92990"/>
                </a:cubicBezTo>
                <a:cubicBezTo>
                  <a:pt x="2359575" y="110405"/>
                  <a:pt x="2393255" y="141104"/>
                  <a:pt x="2417736" y="170481"/>
                </a:cubicBezTo>
                <a:cubicBezTo>
                  <a:pt x="2429660" y="184790"/>
                  <a:pt x="2441167" y="199955"/>
                  <a:pt x="2448732" y="216976"/>
                </a:cubicBezTo>
                <a:cubicBezTo>
                  <a:pt x="2448739" y="216991"/>
                  <a:pt x="2487475" y="333206"/>
                  <a:pt x="2495227" y="356461"/>
                </a:cubicBezTo>
                <a:lnTo>
                  <a:pt x="2510726" y="402956"/>
                </a:lnTo>
                <a:cubicBezTo>
                  <a:pt x="2505560" y="712922"/>
                  <a:pt x="2495227" y="1022845"/>
                  <a:pt x="2495227" y="1332854"/>
                </a:cubicBezTo>
                <a:cubicBezTo>
                  <a:pt x="2495227" y="1518471"/>
                  <a:pt x="2475899" y="2127448"/>
                  <a:pt x="2526224" y="2479729"/>
                </a:cubicBezTo>
                <a:cubicBezTo>
                  <a:pt x="2529949" y="2505806"/>
                  <a:pt x="2536556" y="2531390"/>
                  <a:pt x="2541722" y="2557220"/>
                </a:cubicBezTo>
                <a:cubicBezTo>
                  <a:pt x="2536556" y="2738034"/>
                  <a:pt x="2548121" y="2920104"/>
                  <a:pt x="2526224" y="3099661"/>
                </a:cubicBezTo>
                <a:cubicBezTo>
                  <a:pt x="2516173" y="3182083"/>
                  <a:pt x="2464090" y="3185020"/>
                  <a:pt x="2417736" y="3223648"/>
                </a:cubicBezTo>
                <a:cubicBezTo>
                  <a:pt x="2400898" y="3237679"/>
                  <a:pt x="2389478" y="3257984"/>
                  <a:pt x="2371241" y="3270142"/>
                </a:cubicBezTo>
                <a:cubicBezTo>
                  <a:pt x="2357898" y="3279038"/>
                  <a:pt x="2271024" y="3299071"/>
                  <a:pt x="2262753" y="3301139"/>
                </a:cubicBezTo>
                <a:cubicBezTo>
                  <a:pt x="2244087" y="3299442"/>
                  <a:pt x="2098282" y="3299312"/>
                  <a:pt x="2045777" y="3270142"/>
                </a:cubicBezTo>
                <a:cubicBezTo>
                  <a:pt x="2013212" y="3252050"/>
                  <a:pt x="1952787" y="3208149"/>
                  <a:pt x="1952787" y="3208149"/>
                </a:cubicBezTo>
                <a:cubicBezTo>
                  <a:pt x="1942455" y="3192651"/>
                  <a:pt x="1930120" y="3178314"/>
                  <a:pt x="1921790" y="3161654"/>
                </a:cubicBezTo>
                <a:cubicBezTo>
                  <a:pt x="1914484" y="3147042"/>
                  <a:pt x="1910780" y="3130867"/>
                  <a:pt x="1906292" y="3115159"/>
                </a:cubicBezTo>
                <a:cubicBezTo>
                  <a:pt x="1891702" y="3064094"/>
                  <a:pt x="1885947" y="3028933"/>
                  <a:pt x="1875295" y="2975675"/>
                </a:cubicBezTo>
                <a:cubicBezTo>
                  <a:pt x="1870129" y="2924014"/>
                  <a:pt x="1866237" y="2872210"/>
                  <a:pt x="1859797" y="2820692"/>
                </a:cubicBezTo>
                <a:cubicBezTo>
                  <a:pt x="1855899" y="2789510"/>
                  <a:pt x="1848743" y="2758810"/>
                  <a:pt x="1844299" y="2727702"/>
                </a:cubicBezTo>
                <a:cubicBezTo>
                  <a:pt x="1838409" y="2686470"/>
                  <a:pt x="1834305" y="2645000"/>
                  <a:pt x="1828800" y="2603715"/>
                </a:cubicBezTo>
                <a:cubicBezTo>
                  <a:pt x="1823972" y="2567506"/>
                  <a:pt x="1818468" y="2531390"/>
                  <a:pt x="1813302" y="2495227"/>
                </a:cubicBezTo>
                <a:cubicBezTo>
                  <a:pt x="1808136" y="1756475"/>
                  <a:pt x="1807923" y="1017671"/>
                  <a:pt x="1797804" y="278970"/>
                </a:cubicBezTo>
                <a:cubicBezTo>
                  <a:pt x="1797046" y="223613"/>
                  <a:pt x="1777896" y="231005"/>
                  <a:pt x="1735810" y="216976"/>
                </a:cubicBezTo>
                <a:cubicBezTo>
                  <a:pt x="1725478" y="201478"/>
                  <a:pt x="1719359" y="182117"/>
                  <a:pt x="1704814" y="170481"/>
                </a:cubicBezTo>
                <a:cubicBezTo>
                  <a:pt x="1692057" y="160276"/>
                  <a:pt x="1674338" y="158187"/>
                  <a:pt x="1658319" y="154983"/>
                </a:cubicBezTo>
                <a:cubicBezTo>
                  <a:pt x="1622499" y="147819"/>
                  <a:pt x="1585994" y="144651"/>
                  <a:pt x="1549831" y="139485"/>
                </a:cubicBezTo>
                <a:cubicBezTo>
                  <a:pt x="1400014" y="144651"/>
                  <a:pt x="1250027" y="146180"/>
                  <a:pt x="1100380" y="154983"/>
                </a:cubicBezTo>
                <a:cubicBezTo>
                  <a:pt x="1047175" y="158113"/>
                  <a:pt x="978015" y="185439"/>
                  <a:pt x="929899" y="201478"/>
                </a:cubicBezTo>
                <a:cubicBezTo>
                  <a:pt x="929894" y="201480"/>
                  <a:pt x="836913" y="232472"/>
                  <a:pt x="836909" y="232475"/>
                </a:cubicBezTo>
                <a:cubicBezTo>
                  <a:pt x="821411" y="242807"/>
                  <a:pt x="807074" y="255141"/>
                  <a:pt x="790414" y="263471"/>
                </a:cubicBezTo>
                <a:cubicBezTo>
                  <a:pt x="662083" y="327637"/>
                  <a:pt x="830671" y="221136"/>
                  <a:pt x="697424" y="309966"/>
                </a:cubicBezTo>
                <a:cubicBezTo>
                  <a:pt x="668840" y="352841"/>
                  <a:pt x="662253" y="353887"/>
                  <a:pt x="650929" y="402956"/>
                </a:cubicBezTo>
                <a:cubicBezTo>
                  <a:pt x="639082" y="454291"/>
                  <a:pt x="619932" y="557939"/>
                  <a:pt x="619932" y="557939"/>
                </a:cubicBezTo>
                <a:cubicBezTo>
                  <a:pt x="625098" y="842075"/>
                  <a:pt x="626555" y="1126302"/>
                  <a:pt x="635431" y="1410346"/>
                </a:cubicBezTo>
                <a:cubicBezTo>
                  <a:pt x="637620" y="1480385"/>
                  <a:pt x="654509" y="1571313"/>
                  <a:pt x="666427" y="1642820"/>
                </a:cubicBezTo>
                <a:cubicBezTo>
                  <a:pt x="661261" y="1921790"/>
                  <a:pt x="662231" y="2200941"/>
                  <a:pt x="650929" y="2479729"/>
                </a:cubicBezTo>
                <a:cubicBezTo>
                  <a:pt x="646723" y="2583481"/>
                  <a:pt x="625692" y="2686018"/>
                  <a:pt x="619932" y="2789695"/>
                </a:cubicBezTo>
                <a:cubicBezTo>
                  <a:pt x="614766" y="2882685"/>
                  <a:pt x="613264" y="2975951"/>
                  <a:pt x="604434" y="3068665"/>
                </a:cubicBezTo>
                <a:cubicBezTo>
                  <a:pt x="599163" y="3124016"/>
                  <a:pt x="577468" y="3119622"/>
                  <a:pt x="542441" y="3161654"/>
                </a:cubicBezTo>
                <a:cubicBezTo>
                  <a:pt x="530516" y="3175963"/>
                  <a:pt x="530071" y="3208149"/>
                  <a:pt x="511444" y="3208149"/>
                </a:cubicBezTo>
                <a:cubicBezTo>
                  <a:pt x="495107" y="3208149"/>
                  <a:pt x="526943" y="3161654"/>
                  <a:pt x="526943" y="3161654"/>
                </a:cubicBezTo>
              </a:path>
            </a:pathLst>
          </a:custGeom>
          <a:solidFill>
            <a:srgbClr val="FF0000">
              <a:alpha val="0"/>
            </a:srgbClr>
          </a:solidFill>
          <a:ln>
            <a:solidFill>
              <a:srgbClr val="FF0000">
                <a:alpha val="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D2AC7EA-BEDA-4549-BB07-35E41811FEB0}"/>
              </a:ext>
            </a:extLst>
          </p:cNvPr>
          <p:cNvGrpSpPr/>
          <p:nvPr/>
        </p:nvGrpSpPr>
        <p:grpSpPr>
          <a:xfrm>
            <a:off x="7560633" y="2182829"/>
            <a:ext cx="3023582" cy="3918564"/>
            <a:chOff x="6405159" y="1526755"/>
            <a:chExt cx="867773" cy="1124634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BCF26A6E-5D5F-7F4D-87E7-3CB467CEBDC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405159" y="1526755"/>
              <a:ext cx="867773" cy="1124634"/>
            </a:xfrm>
            <a:prstGeom prst="rect">
              <a:avLst/>
            </a:prstGeom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92780AB-CEF1-AE4E-BA59-BA1675E74897}"/>
                </a:ext>
              </a:extLst>
            </p:cNvPr>
            <p:cNvSpPr txBox="1"/>
            <p:nvPr/>
          </p:nvSpPr>
          <p:spPr>
            <a:xfrm>
              <a:off x="6437692" y="2504619"/>
              <a:ext cx="118328" cy="114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chemeClr val="bg1"/>
                  </a:solidFill>
                </a:rPr>
                <a:t>3)</a:t>
              </a:r>
            </a:p>
          </p:txBody>
        </p:sp>
      </p:grpSp>
      <p:sp>
        <p:nvSpPr>
          <p:cNvPr id="29" name="Rectangle 28">
            <a:extLst>
              <a:ext uri="{FF2B5EF4-FFF2-40B4-BE49-F238E27FC236}">
                <a16:creationId xmlns:a16="http://schemas.microsoft.com/office/drawing/2014/main" id="{87F84F99-9CD6-CD45-97FC-BCDD3838732E}"/>
              </a:ext>
            </a:extLst>
          </p:cNvPr>
          <p:cNvSpPr/>
          <p:nvPr/>
        </p:nvSpPr>
        <p:spPr>
          <a:xfrm>
            <a:off x="1531270" y="1561259"/>
            <a:ext cx="807538" cy="273718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1">
            <a:extLst>
              <a:ext uri="{FF2B5EF4-FFF2-40B4-BE49-F238E27FC236}">
                <a16:creationId xmlns:a16="http://schemas.microsoft.com/office/drawing/2014/main" id="{E01B4220-C369-674E-9A02-481023A13580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1265704" y="2639017"/>
            <a:ext cx="2672526" cy="6463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1800" dirty="0"/>
              <a:t>Adding electron shells</a:t>
            </a:r>
          </a:p>
          <a:p>
            <a:pPr algn="ctr" eaLnBrk="1" hangingPunct="1"/>
            <a:r>
              <a:rPr lang="en-US" altLang="en-US" sz="1800" dirty="0"/>
              <a:t>Increasing weight &amp; size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2E07EB1C-637A-3B4E-8FD2-7EB71958E8BE}"/>
              </a:ext>
            </a:extLst>
          </p:cNvPr>
          <p:cNvCxnSpPr>
            <a:cxnSpLocks/>
          </p:cNvCxnSpPr>
          <p:nvPr/>
        </p:nvCxnSpPr>
        <p:spPr>
          <a:xfrm>
            <a:off x="2601968" y="1695815"/>
            <a:ext cx="0" cy="270914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Rectangle 32">
            <a:extLst>
              <a:ext uri="{FF2B5EF4-FFF2-40B4-BE49-F238E27FC236}">
                <a16:creationId xmlns:a16="http://schemas.microsoft.com/office/drawing/2014/main" id="{3C92B276-1EAB-C143-8489-FBAE21ADF345}"/>
              </a:ext>
            </a:extLst>
          </p:cNvPr>
          <p:cNvSpPr/>
          <p:nvPr/>
        </p:nvSpPr>
        <p:spPr>
          <a:xfrm>
            <a:off x="3666130" y="1840828"/>
            <a:ext cx="1544342" cy="166109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D98DD590-A94D-BD46-9554-4E537F38C13B}"/>
              </a:ext>
            </a:extLst>
          </p:cNvPr>
          <p:cNvSpPr/>
          <p:nvPr/>
        </p:nvSpPr>
        <p:spPr>
          <a:xfrm>
            <a:off x="2932962" y="3498048"/>
            <a:ext cx="2522249" cy="78012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58DB2CB-73F9-4D4C-AC81-E6BE75CB641E}"/>
              </a:ext>
            </a:extLst>
          </p:cNvPr>
          <p:cNvGrpSpPr/>
          <p:nvPr/>
        </p:nvGrpSpPr>
        <p:grpSpPr>
          <a:xfrm>
            <a:off x="3054417" y="2699305"/>
            <a:ext cx="3246288" cy="1426728"/>
            <a:chOff x="7455126" y="1901787"/>
            <a:chExt cx="1688159" cy="741937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E12E4C01-E05B-1341-8FD4-96C5460A086C}"/>
                </a:ext>
              </a:extLst>
            </p:cNvPr>
            <p:cNvPicPr/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2413" r="51587"/>
            <a:stretch/>
          </p:blipFill>
          <p:spPr bwMode="auto">
            <a:xfrm>
              <a:off x="7455126" y="1901787"/>
              <a:ext cx="1666313" cy="74193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92A938B-2169-5A4A-9543-4C17499FC3C3}"/>
                </a:ext>
              </a:extLst>
            </p:cNvPr>
            <p:cNvSpPr txBox="1"/>
            <p:nvPr/>
          </p:nvSpPr>
          <p:spPr>
            <a:xfrm>
              <a:off x="8858025" y="1951064"/>
              <a:ext cx="285260" cy="3040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/>
                <a:t>2)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793243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4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194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4" grpId="0" animBg="1"/>
      <p:bldP spid="219445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>
            <a:extLst>
              <a:ext uri="{FF2B5EF4-FFF2-40B4-BE49-F238E27FC236}">
                <a16:creationId xmlns:a16="http://schemas.microsoft.com/office/drawing/2014/main" id="{53813659-B19A-F446-A6C8-8AA65CB5DE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0" dirty="0">
                <a:ea typeface="ＭＳ Ｐゴシック" panose="020B0600070205080204" pitchFamily="34" charset="-128"/>
              </a:rPr>
              <a:t>Applications of III-V Compound Semiconductors</a:t>
            </a:r>
          </a:p>
        </p:txBody>
      </p:sp>
      <p:sp>
        <p:nvSpPr>
          <p:cNvPr id="7" name="Text Box 5">
            <a:extLst>
              <a:ext uri="{FF2B5EF4-FFF2-40B4-BE49-F238E27FC236}">
                <a16:creationId xmlns:a16="http://schemas.microsoft.com/office/drawing/2014/main" id="{46011D06-1455-F946-86D9-20E505EE8A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01831" y="1426604"/>
            <a:ext cx="297656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2000" b="1" dirty="0"/>
              <a:t>Compound</a:t>
            </a:r>
            <a:r>
              <a:rPr lang="en-US" altLang="en-US" sz="2000" dirty="0"/>
              <a:t> </a:t>
            </a:r>
          </a:p>
          <a:p>
            <a:pPr eaLnBrk="1" hangingPunct="1"/>
            <a:r>
              <a:rPr lang="en-US" altLang="en-US" sz="2000" dirty="0"/>
              <a:t>IV-IV: Si-Ge, Si-C</a:t>
            </a:r>
          </a:p>
        </p:txBody>
      </p:sp>
      <p:sp>
        <p:nvSpPr>
          <p:cNvPr id="23559" name="Text Box 6">
            <a:extLst>
              <a:ext uri="{FF2B5EF4-FFF2-40B4-BE49-F238E27FC236}">
                <a16:creationId xmlns:a16="http://schemas.microsoft.com/office/drawing/2014/main" id="{C40992A6-C1A1-CA48-9A2D-B97AD15393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01830" y="827036"/>
            <a:ext cx="452278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2000" b="1" dirty="0"/>
              <a:t>Elemental</a:t>
            </a:r>
            <a:r>
              <a:rPr lang="en-US" altLang="en-US" sz="2000" dirty="0"/>
              <a:t>   (e.g.,  Si, Ge, C)</a:t>
            </a:r>
          </a:p>
        </p:txBody>
      </p:sp>
      <p:sp>
        <p:nvSpPr>
          <p:cNvPr id="13" name="Text Box 11">
            <a:extLst>
              <a:ext uri="{FF2B5EF4-FFF2-40B4-BE49-F238E27FC236}">
                <a16:creationId xmlns:a16="http://schemas.microsoft.com/office/drawing/2014/main" id="{BF1C7600-6474-3D4A-B624-7729A21C5F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01830" y="2714315"/>
            <a:ext cx="478829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2000" dirty="0">
                <a:solidFill>
                  <a:srgbClr val="FF0000"/>
                </a:solidFill>
              </a:rPr>
              <a:t>III-V:   </a:t>
            </a:r>
            <a:r>
              <a:rPr lang="en-US" altLang="en-US" sz="2000" dirty="0" err="1">
                <a:solidFill>
                  <a:srgbClr val="FF0000"/>
                </a:solidFill>
              </a:rPr>
              <a:t>InP</a:t>
            </a:r>
            <a:r>
              <a:rPr lang="en-US" altLang="en-US" sz="2000" dirty="0">
                <a:solidFill>
                  <a:srgbClr val="FF0000"/>
                </a:solidFill>
              </a:rPr>
              <a:t>, GaAs,  (</a:t>
            </a:r>
            <a:r>
              <a:rPr lang="en-US" altLang="en-US" sz="2000" dirty="0" err="1">
                <a:solidFill>
                  <a:srgbClr val="FF0000"/>
                </a:solidFill>
              </a:rPr>
              <a:t>In</a:t>
            </a:r>
            <a:r>
              <a:rPr lang="en-US" altLang="en-US" sz="2000" baseline="-25000" dirty="0" err="1">
                <a:solidFill>
                  <a:srgbClr val="FF0000"/>
                </a:solidFill>
              </a:rPr>
              <a:t>x</a:t>
            </a:r>
            <a:r>
              <a:rPr lang="en-US" altLang="en-US" sz="2000" dirty="0" err="1">
                <a:solidFill>
                  <a:srgbClr val="FF0000"/>
                </a:solidFill>
              </a:rPr>
              <a:t>Ga</a:t>
            </a:r>
            <a:r>
              <a:rPr lang="en-US" altLang="en-US" sz="2000" dirty="0">
                <a:solidFill>
                  <a:srgbClr val="FF0000"/>
                </a:solidFill>
              </a:rPr>
              <a:t> </a:t>
            </a:r>
            <a:r>
              <a:rPr lang="en-US" altLang="en-US" sz="2000" baseline="-25000" dirty="0">
                <a:solidFill>
                  <a:srgbClr val="FF0000"/>
                </a:solidFill>
              </a:rPr>
              <a:t>1-x</a:t>
            </a:r>
            <a:r>
              <a:rPr lang="en-US" altLang="en-US" sz="2000" dirty="0">
                <a:solidFill>
                  <a:srgbClr val="FF0000"/>
                </a:solidFill>
              </a:rPr>
              <a:t>)(</a:t>
            </a:r>
            <a:r>
              <a:rPr lang="en-US" altLang="en-US" sz="2000" dirty="0" err="1">
                <a:solidFill>
                  <a:srgbClr val="FF0000"/>
                </a:solidFill>
              </a:rPr>
              <a:t>As</a:t>
            </a:r>
            <a:r>
              <a:rPr lang="en-US" altLang="en-US" sz="2000" baseline="-25000" dirty="0" err="1">
                <a:solidFill>
                  <a:srgbClr val="FF0000"/>
                </a:solidFill>
              </a:rPr>
              <a:t>y</a:t>
            </a:r>
            <a:r>
              <a:rPr lang="en-US" altLang="en-US" sz="2000" dirty="0" err="1">
                <a:solidFill>
                  <a:srgbClr val="FF0000"/>
                </a:solidFill>
              </a:rPr>
              <a:t>P</a:t>
            </a:r>
            <a:r>
              <a:rPr lang="en-US" altLang="en-US" sz="2000" dirty="0">
                <a:solidFill>
                  <a:srgbClr val="FF0000"/>
                </a:solidFill>
              </a:rPr>
              <a:t> </a:t>
            </a:r>
            <a:r>
              <a:rPr lang="en-US" altLang="en-US" sz="2000" baseline="-25000" dirty="0">
                <a:solidFill>
                  <a:srgbClr val="FF0000"/>
                </a:solidFill>
              </a:rPr>
              <a:t>1-y</a:t>
            </a:r>
            <a:r>
              <a:rPr lang="en-US" altLang="en-US" sz="2000" dirty="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2194452" name="Rectangle 20">
            <a:extLst>
              <a:ext uri="{FF2B5EF4-FFF2-40B4-BE49-F238E27FC236}">
                <a16:creationId xmlns:a16="http://schemas.microsoft.com/office/drawing/2014/main" id="{BB5D3B82-A849-9F4E-BE6F-C8AE4D2950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0483" y="3040625"/>
            <a:ext cx="430117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 dirty="0">
                <a:solidFill>
                  <a:srgbClr val="FF0000"/>
                </a:solidFill>
              </a:rPr>
              <a:t>Light Emitting Diodes, Lasers, Detectors</a:t>
            </a:r>
          </a:p>
          <a:p>
            <a:pPr eaLnBrk="1" hangingPunct="1"/>
            <a:r>
              <a:rPr lang="en-US" altLang="en-US" sz="1800" dirty="0">
                <a:solidFill>
                  <a:srgbClr val="FF0000"/>
                </a:solidFill>
              </a:rPr>
              <a:t>expensive</a:t>
            </a:r>
          </a:p>
        </p:txBody>
      </p:sp>
      <p:sp>
        <p:nvSpPr>
          <p:cNvPr id="2194453" name="Rectangle 21">
            <a:extLst>
              <a:ext uri="{FF2B5EF4-FFF2-40B4-BE49-F238E27FC236}">
                <a16:creationId xmlns:a16="http://schemas.microsoft.com/office/drawing/2014/main" id="{EBDB9824-F577-D042-9707-3E3979FCFF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58278" y="2028761"/>
            <a:ext cx="17462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 dirty="0" err="1"/>
              <a:t>SiGe</a:t>
            </a:r>
            <a:r>
              <a:rPr lang="en-US" altLang="en-US" sz="1800" dirty="0"/>
              <a:t>: stressors</a:t>
            </a:r>
          </a:p>
          <a:p>
            <a:pPr eaLnBrk="1" hangingPunct="1"/>
            <a:r>
              <a:rPr lang="en-US" altLang="en-US" sz="1800" dirty="0" err="1"/>
              <a:t>SiC</a:t>
            </a:r>
            <a:r>
              <a:rPr lang="en-US" altLang="en-US" sz="1800" dirty="0"/>
              <a:t>: radiation</a:t>
            </a:r>
          </a:p>
        </p:txBody>
      </p:sp>
      <p:sp>
        <p:nvSpPr>
          <p:cNvPr id="2194454" name="Rectangle 22">
            <a:extLst>
              <a:ext uri="{FF2B5EF4-FFF2-40B4-BE49-F238E27FC236}">
                <a16:creationId xmlns:a16="http://schemas.microsoft.com/office/drawing/2014/main" id="{65341DF5-EF5D-F248-A850-4C2F976B0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6802" y="1160042"/>
            <a:ext cx="390369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 dirty="0"/>
              <a:t>Si: Transistors - $260billion industry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9613F6-84AE-0844-9BFC-F669F41327FF}"/>
              </a:ext>
            </a:extLst>
          </p:cNvPr>
          <p:cNvSpPr txBox="1"/>
          <p:nvPr/>
        </p:nvSpPr>
        <p:spPr>
          <a:xfrm>
            <a:off x="1458859" y="6123099"/>
            <a:ext cx="7112845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1) "Crystal Viewer Lab (New Interactive Front End), </a:t>
            </a:r>
            <a:r>
              <a:rPr lang="en-US" sz="1100" dirty="0">
                <a:hlinkClick r:id="rId2"/>
              </a:rPr>
              <a:t>https://nanohub.org/resources/crystalviewer</a:t>
            </a:r>
            <a:r>
              <a:rPr lang="en-US" sz="1100" dirty="0"/>
              <a:t>     </a:t>
            </a:r>
          </a:p>
          <a:p>
            <a:r>
              <a:rPr lang="en-US" sz="1100" dirty="0"/>
              <a:t>2) © Gerhard Klimeck</a:t>
            </a:r>
          </a:p>
          <a:p>
            <a:r>
              <a:rPr lang="en-US" sz="1100" dirty="0"/>
              <a:t>3) </a:t>
            </a:r>
            <a:r>
              <a:rPr lang="en-US" sz="1100" dirty="0">
                <a:hlinkClick r:id="rId3"/>
              </a:rPr>
              <a:t>https://commons.wikimedia.org/wiki/File:Microprocessore_silicio_germano.jpg </a:t>
            </a:r>
            <a:r>
              <a:rPr lang="en-US" sz="1100" dirty="0"/>
              <a:t>          </a:t>
            </a:r>
          </a:p>
          <a:p>
            <a:r>
              <a:rPr lang="en-US" sz="1100" dirty="0"/>
              <a:t>4) </a:t>
            </a:r>
            <a:r>
              <a:rPr lang="en-US" sz="1100" dirty="0">
                <a:hlinkClick r:id="rId4"/>
              </a:rPr>
              <a:t>https://commons.wikimedia.org/wiki/File:Interband_optical_transition.svg</a:t>
            </a:r>
            <a:r>
              <a:rPr lang="en-US" sz="1100" dirty="0"/>
              <a:t>      </a:t>
            </a:r>
          </a:p>
          <a:p>
            <a:r>
              <a:rPr lang="en-US" sz="1100" dirty="0"/>
              <a:t>5) </a:t>
            </a:r>
            <a:r>
              <a:rPr lang="en-US" sz="1100" dirty="0">
                <a:hlinkClick r:id="rId5"/>
              </a:rPr>
              <a:t>https://commons.wikimedia.org/wiki/File:Hgcdte_bandgap_x_t.png</a:t>
            </a:r>
            <a:r>
              <a:rPr lang="en-US" sz="1100" dirty="0"/>
              <a:t>   </a:t>
            </a:r>
          </a:p>
          <a:p>
            <a:r>
              <a:rPr lang="en-US" sz="1100" dirty="0"/>
              <a:t>6) </a:t>
            </a:r>
            <a:r>
              <a:rPr lang="en-US" sz="1100" dirty="0">
                <a:hlinkClick r:id="rId6"/>
              </a:rPr>
              <a:t>https://en.wikipedia.org/wiki/Lead(II)_sulfide</a:t>
            </a:r>
            <a:r>
              <a:rPr lang="en-US" sz="1100" dirty="0"/>
              <a:t>   </a:t>
            </a:r>
            <a:r>
              <a:rPr lang="en-US" sz="1100" dirty="0">
                <a:hlinkClick r:id="rId7"/>
              </a:rPr>
              <a:t>https://en.wikipedia.org/wiki/File:Sulfid_olovnat%C3%BD.PNG</a:t>
            </a:r>
            <a:r>
              <a:rPr lang="en-US" sz="1100" dirty="0"/>
              <a:t> 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58DB2CB-73F9-4D4C-AC81-E6BE75CB641E}"/>
              </a:ext>
            </a:extLst>
          </p:cNvPr>
          <p:cNvGrpSpPr/>
          <p:nvPr/>
        </p:nvGrpSpPr>
        <p:grpSpPr>
          <a:xfrm>
            <a:off x="8979126" y="1855094"/>
            <a:ext cx="1725474" cy="788631"/>
            <a:chOff x="7455126" y="1855093"/>
            <a:chExt cx="1725474" cy="788631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E12E4C01-E05B-1341-8FD4-96C5460A086C}"/>
                </a:ext>
              </a:extLst>
            </p:cNvPr>
            <p:cNvPicPr/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2413" r="51587"/>
            <a:stretch/>
          </p:blipFill>
          <p:spPr bwMode="auto">
            <a:xfrm>
              <a:off x="7455126" y="1901787"/>
              <a:ext cx="1666313" cy="74193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92A938B-2169-5A4A-9543-4C17499FC3C3}"/>
                </a:ext>
              </a:extLst>
            </p:cNvPr>
            <p:cNvSpPr txBox="1"/>
            <p:nvPr/>
          </p:nvSpPr>
          <p:spPr>
            <a:xfrm>
              <a:off x="8870900" y="1855093"/>
              <a:ext cx="30970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/>
                <a:t>2)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E6C76D5D-3FAC-3F45-BBE3-AD8FD947E1BF}"/>
              </a:ext>
            </a:extLst>
          </p:cNvPr>
          <p:cNvGrpSpPr/>
          <p:nvPr/>
        </p:nvGrpSpPr>
        <p:grpSpPr>
          <a:xfrm>
            <a:off x="9168400" y="747817"/>
            <a:ext cx="1492330" cy="1102006"/>
            <a:chOff x="7644400" y="747817"/>
            <a:chExt cx="1492330" cy="1102006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4CE91291-627E-834F-9DE8-47F08AABFE0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644400" y="747817"/>
              <a:ext cx="1471820" cy="1102006"/>
            </a:xfrm>
            <a:prstGeom prst="rect">
              <a:avLst/>
            </a:prstGeom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76CCEB8-920F-7644-B57A-C1FD7D693C75}"/>
                </a:ext>
              </a:extLst>
            </p:cNvPr>
            <p:cNvSpPr txBox="1"/>
            <p:nvPr/>
          </p:nvSpPr>
          <p:spPr>
            <a:xfrm>
              <a:off x="8827030" y="1553061"/>
              <a:ext cx="30970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schemeClr val="bg1"/>
                  </a:solidFill>
                </a:rPr>
                <a:t>1)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7688925-5858-434F-9E86-C5362968CF05}"/>
              </a:ext>
            </a:extLst>
          </p:cNvPr>
          <p:cNvGrpSpPr/>
          <p:nvPr/>
        </p:nvGrpSpPr>
        <p:grpSpPr>
          <a:xfrm>
            <a:off x="7860170" y="1526756"/>
            <a:ext cx="936762" cy="1165325"/>
            <a:chOff x="6336170" y="1526755"/>
            <a:chExt cx="936762" cy="1165325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9978EB9C-FF06-234D-8206-5DB8B391CD2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405159" y="1526755"/>
              <a:ext cx="867773" cy="1124634"/>
            </a:xfrm>
            <a:prstGeom prst="rect">
              <a:avLst/>
            </a:prstGeom>
          </p:spPr>
        </p:pic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915091D-F000-6940-9B31-A4D7D6880DE8}"/>
                </a:ext>
              </a:extLst>
            </p:cNvPr>
            <p:cNvSpPr txBox="1"/>
            <p:nvPr/>
          </p:nvSpPr>
          <p:spPr>
            <a:xfrm>
              <a:off x="6336170" y="2430470"/>
              <a:ext cx="30970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schemeClr val="bg1"/>
                  </a:solidFill>
                </a:rPr>
                <a:t>3)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23C5D4D-1504-C84E-8410-88B29683000A}"/>
              </a:ext>
            </a:extLst>
          </p:cNvPr>
          <p:cNvGrpSpPr/>
          <p:nvPr/>
        </p:nvGrpSpPr>
        <p:grpSpPr>
          <a:xfrm>
            <a:off x="7903968" y="3489607"/>
            <a:ext cx="2525042" cy="3126714"/>
            <a:chOff x="7794779" y="3113162"/>
            <a:chExt cx="1215076" cy="1504607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34B5A6C9-B5A5-9442-B3DE-2627390ED89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7794779" y="3113162"/>
              <a:ext cx="1215076" cy="1504607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4D3721C-4416-6242-8843-5815BE79AD77}"/>
                </a:ext>
              </a:extLst>
            </p:cNvPr>
            <p:cNvSpPr txBox="1"/>
            <p:nvPr/>
          </p:nvSpPr>
          <p:spPr>
            <a:xfrm>
              <a:off x="8773610" y="3249588"/>
              <a:ext cx="149031" cy="1258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/>
                <a:t>4)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2A92CEEA-E4CF-A24B-82D0-D0F84E931D70}"/>
              </a:ext>
            </a:extLst>
          </p:cNvPr>
          <p:cNvGrpSpPr/>
          <p:nvPr/>
        </p:nvGrpSpPr>
        <p:grpSpPr>
          <a:xfrm>
            <a:off x="1647234" y="1840828"/>
            <a:ext cx="3548800" cy="2405784"/>
            <a:chOff x="4048148" y="3771676"/>
            <a:chExt cx="1560787" cy="1058081"/>
          </a:xfrm>
        </p:grpSpPr>
        <p:pic>
          <p:nvPicPr>
            <p:cNvPr id="42" name="Picture 41" descr="A screenshot of a cell phone&#10;&#10;Description automatically generated">
              <a:extLst>
                <a:ext uri="{FF2B5EF4-FFF2-40B4-BE49-F238E27FC236}">
                  <a16:creationId xmlns:a16="http://schemas.microsoft.com/office/drawing/2014/main" id="{7CFAF919-D1F8-4C47-B33D-2861151005D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934" t="47179" r="12210" b="34495"/>
            <a:stretch/>
          </p:blipFill>
          <p:spPr>
            <a:xfrm>
              <a:off x="4048148" y="3981878"/>
              <a:ext cx="1560787" cy="847879"/>
            </a:xfrm>
            <a:prstGeom prst="rect">
              <a:avLst/>
            </a:prstGeom>
          </p:spPr>
        </p:pic>
        <p:pic>
          <p:nvPicPr>
            <p:cNvPr id="43" name="Picture 42" descr="A screenshot of a cell phone&#10;&#10;Description automatically generated">
              <a:extLst>
                <a:ext uri="{FF2B5EF4-FFF2-40B4-BE49-F238E27FC236}">
                  <a16:creationId xmlns:a16="http://schemas.microsoft.com/office/drawing/2014/main" id="{5182E15A-14E0-B544-BC7D-3288B9ADDDE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59" t="47283" r="80989" b="45091"/>
            <a:stretch/>
          </p:blipFill>
          <p:spPr>
            <a:xfrm>
              <a:off x="4065251" y="3992604"/>
              <a:ext cx="265783" cy="352840"/>
            </a:xfrm>
            <a:prstGeom prst="rect">
              <a:avLst/>
            </a:prstGeom>
          </p:spPr>
        </p:pic>
        <p:pic>
          <p:nvPicPr>
            <p:cNvPr id="44" name="Picture 43" descr="A screenshot of a cell phone&#10;&#10;Description automatically generated">
              <a:extLst>
                <a:ext uri="{FF2B5EF4-FFF2-40B4-BE49-F238E27FC236}">
                  <a16:creationId xmlns:a16="http://schemas.microsoft.com/office/drawing/2014/main" id="{E8935770-F744-CC47-A3E2-D1FE86C2D88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934" t="10791" r="12439" b="84549"/>
            <a:stretch/>
          </p:blipFill>
          <p:spPr>
            <a:xfrm>
              <a:off x="4065251" y="3771676"/>
              <a:ext cx="1543684" cy="215565"/>
            </a:xfrm>
            <a:prstGeom prst="rect">
              <a:avLst/>
            </a:prstGeom>
          </p:spPr>
        </p:pic>
      </p:grpSp>
      <p:sp>
        <p:nvSpPr>
          <p:cNvPr id="46" name="Freeform 45">
            <a:extLst>
              <a:ext uri="{FF2B5EF4-FFF2-40B4-BE49-F238E27FC236}">
                <a16:creationId xmlns:a16="http://schemas.microsoft.com/office/drawing/2014/main" id="{2FE92519-AA5C-4D44-B2E6-6EA9E637209C}"/>
              </a:ext>
            </a:extLst>
          </p:cNvPr>
          <p:cNvSpPr/>
          <p:nvPr/>
        </p:nvSpPr>
        <p:spPr>
          <a:xfrm>
            <a:off x="1671684" y="1285603"/>
            <a:ext cx="3541958" cy="2982701"/>
          </a:xfrm>
          <a:custGeom>
            <a:avLst/>
            <a:gdLst>
              <a:gd name="connsiteX0" fmla="*/ 666427 w 4417017"/>
              <a:gd name="connsiteY0" fmla="*/ 3642101 h 3719593"/>
              <a:gd name="connsiteX1" fmla="*/ 588935 w 4417017"/>
              <a:gd name="connsiteY1" fmla="*/ 3688596 h 3719593"/>
              <a:gd name="connsiteX2" fmla="*/ 170481 w 4417017"/>
              <a:gd name="connsiteY2" fmla="*/ 3688596 h 3719593"/>
              <a:gd name="connsiteX3" fmla="*/ 123986 w 4417017"/>
              <a:gd name="connsiteY3" fmla="*/ 3657600 h 3719593"/>
              <a:gd name="connsiteX4" fmla="*/ 77491 w 4417017"/>
              <a:gd name="connsiteY4" fmla="*/ 3642101 h 3719593"/>
              <a:gd name="connsiteX5" fmla="*/ 46495 w 4417017"/>
              <a:gd name="connsiteY5" fmla="*/ 3533613 h 3719593"/>
              <a:gd name="connsiteX6" fmla="*/ 30996 w 4417017"/>
              <a:gd name="connsiteY6" fmla="*/ 3208149 h 3719593"/>
              <a:gd name="connsiteX7" fmla="*/ 15498 w 4417017"/>
              <a:gd name="connsiteY7" fmla="*/ 3146156 h 3719593"/>
              <a:gd name="connsiteX8" fmla="*/ 0 w 4417017"/>
              <a:gd name="connsiteY8" fmla="*/ 2944678 h 3719593"/>
              <a:gd name="connsiteX9" fmla="*/ 15498 w 4417017"/>
              <a:gd name="connsiteY9" fmla="*/ 1766806 h 3719593"/>
              <a:gd name="connsiteX10" fmla="*/ 46495 w 4417017"/>
              <a:gd name="connsiteY10" fmla="*/ 1580827 h 3719593"/>
              <a:gd name="connsiteX11" fmla="*/ 61993 w 4417017"/>
              <a:gd name="connsiteY11" fmla="*/ 1487837 h 3719593"/>
              <a:gd name="connsiteX12" fmla="*/ 92990 w 4417017"/>
              <a:gd name="connsiteY12" fmla="*/ 1239864 h 3719593"/>
              <a:gd name="connsiteX13" fmla="*/ 108488 w 4417017"/>
              <a:gd name="connsiteY13" fmla="*/ 1177871 h 3719593"/>
              <a:gd name="connsiteX14" fmla="*/ 139485 w 4417017"/>
              <a:gd name="connsiteY14" fmla="*/ 1084881 h 3719593"/>
              <a:gd name="connsiteX15" fmla="*/ 154983 w 4417017"/>
              <a:gd name="connsiteY15" fmla="*/ 1022888 h 3719593"/>
              <a:gd name="connsiteX16" fmla="*/ 185979 w 4417017"/>
              <a:gd name="connsiteY16" fmla="*/ 619932 h 3719593"/>
              <a:gd name="connsiteX17" fmla="*/ 216976 w 4417017"/>
              <a:gd name="connsiteY17" fmla="*/ 402956 h 3719593"/>
              <a:gd name="connsiteX18" fmla="*/ 294468 w 4417017"/>
              <a:gd name="connsiteY18" fmla="*/ 325464 h 3719593"/>
              <a:gd name="connsiteX19" fmla="*/ 340963 w 4417017"/>
              <a:gd name="connsiteY19" fmla="*/ 278969 h 3719593"/>
              <a:gd name="connsiteX20" fmla="*/ 480447 w 4417017"/>
              <a:gd name="connsiteY20" fmla="*/ 201478 h 3719593"/>
              <a:gd name="connsiteX21" fmla="*/ 526942 w 4417017"/>
              <a:gd name="connsiteY21" fmla="*/ 170481 h 3719593"/>
              <a:gd name="connsiteX22" fmla="*/ 666427 w 4417017"/>
              <a:gd name="connsiteY22" fmla="*/ 123986 h 3719593"/>
              <a:gd name="connsiteX23" fmla="*/ 805912 w 4417017"/>
              <a:gd name="connsiteY23" fmla="*/ 77491 h 3719593"/>
              <a:gd name="connsiteX24" fmla="*/ 852407 w 4417017"/>
              <a:gd name="connsiteY24" fmla="*/ 61993 h 3719593"/>
              <a:gd name="connsiteX25" fmla="*/ 1549830 w 4417017"/>
              <a:gd name="connsiteY25" fmla="*/ 46494 h 3719593"/>
              <a:gd name="connsiteX26" fmla="*/ 1875295 w 4417017"/>
              <a:gd name="connsiteY26" fmla="*/ 15498 h 3719593"/>
              <a:gd name="connsiteX27" fmla="*/ 1952786 w 4417017"/>
              <a:gd name="connsiteY27" fmla="*/ 0 h 3719593"/>
              <a:gd name="connsiteX28" fmla="*/ 2386739 w 4417017"/>
              <a:gd name="connsiteY28" fmla="*/ 15498 h 3719593"/>
              <a:gd name="connsiteX29" fmla="*/ 2603715 w 4417017"/>
              <a:gd name="connsiteY29" fmla="*/ 77491 h 3719593"/>
              <a:gd name="connsiteX30" fmla="*/ 2696705 w 4417017"/>
              <a:gd name="connsiteY30" fmla="*/ 92989 h 3719593"/>
              <a:gd name="connsiteX31" fmla="*/ 2758698 w 4417017"/>
              <a:gd name="connsiteY31" fmla="*/ 108488 h 3719593"/>
              <a:gd name="connsiteX32" fmla="*/ 2991173 w 4417017"/>
              <a:gd name="connsiteY32" fmla="*/ 123986 h 3719593"/>
              <a:gd name="connsiteX33" fmla="*/ 3099661 w 4417017"/>
              <a:gd name="connsiteY33" fmla="*/ 139484 h 3719593"/>
              <a:gd name="connsiteX34" fmla="*/ 3223647 w 4417017"/>
              <a:gd name="connsiteY34" fmla="*/ 154983 h 3719593"/>
              <a:gd name="connsiteX35" fmla="*/ 3378630 w 4417017"/>
              <a:gd name="connsiteY35" fmla="*/ 185979 h 3719593"/>
              <a:gd name="connsiteX36" fmla="*/ 3564610 w 4417017"/>
              <a:gd name="connsiteY36" fmla="*/ 232474 h 3719593"/>
              <a:gd name="connsiteX37" fmla="*/ 3688596 w 4417017"/>
              <a:gd name="connsiteY37" fmla="*/ 263471 h 3719593"/>
              <a:gd name="connsiteX38" fmla="*/ 3781586 w 4417017"/>
              <a:gd name="connsiteY38" fmla="*/ 294467 h 3719593"/>
              <a:gd name="connsiteX39" fmla="*/ 3828081 w 4417017"/>
              <a:gd name="connsiteY39" fmla="*/ 309966 h 3719593"/>
              <a:gd name="connsiteX40" fmla="*/ 3874576 w 4417017"/>
              <a:gd name="connsiteY40" fmla="*/ 325464 h 3719593"/>
              <a:gd name="connsiteX41" fmla="*/ 3967566 w 4417017"/>
              <a:gd name="connsiteY41" fmla="*/ 387457 h 3719593"/>
              <a:gd name="connsiteX42" fmla="*/ 4014061 w 4417017"/>
              <a:gd name="connsiteY42" fmla="*/ 418454 h 3719593"/>
              <a:gd name="connsiteX43" fmla="*/ 4138047 w 4417017"/>
              <a:gd name="connsiteY43" fmla="*/ 557939 h 3719593"/>
              <a:gd name="connsiteX44" fmla="*/ 4184542 w 4417017"/>
              <a:gd name="connsiteY44" fmla="*/ 573437 h 3719593"/>
              <a:gd name="connsiteX45" fmla="*/ 4277532 w 4417017"/>
              <a:gd name="connsiteY45" fmla="*/ 635430 h 3719593"/>
              <a:gd name="connsiteX46" fmla="*/ 4324027 w 4417017"/>
              <a:gd name="connsiteY46" fmla="*/ 666427 h 3719593"/>
              <a:gd name="connsiteX47" fmla="*/ 4355024 w 4417017"/>
              <a:gd name="connsiteY47" fmla="*/ 712922 h 3719593"/>
              <a:gd name="connsiteX48" fmla="*/ 4386020 w 4417017"/>
              <a:gd name="connsiteY48" fmla="*/ 852406 h 3719593"/>
              <a:gd name="connsiteX49" fmla="*/ 4401518 w 4417017"/>
              <a:gd name="connsiteY49" fmla="*/ 1224366 h 3719593"/>
              <a:gd name="connsiteX50" fmla="*/ 4417017 w 4417017"/>
              <a:gd name="connsiteY50" fmla="*/ 1348352 h 3719593"/>
              <a:gd name="connsiteX51" fmla="*/ 4401518 w 4417017"/>
              <a:gd name="connsiteY51" fmla="*/ 1890793 h 3719593"/>
              <a:gd name="connsiteX52" fmla="*/ 4370522 w 4417017"/>
              <a:gd name="connsiteY52" fmla="*/ 2944678 h 3719593"/>
              <a:gd name="connsiteX53" fmla="*/ 4355024 w 4417017"/>
              <a:gd name="connsiteY53" fmla="*/ 3394128 h 3719593"/>
              <a:gd name="connsiteX54" fmla="*/ 4324027 w 4417017"/>
              <a:gd name="connsiteY54" fmla="*/ 3487118 h 3719593"/>
              <a:gd name="connsiteX55" fmla="*/ 4308529 w 4417017"/>
              <a:gd name="connsiteY55" fmla="*/ 3533613 h 3719593"/>
              <a:gd name="connsiteX56" fmla="*/ 4262034 w 4417017"/>
              <a:gd name="connsiteY56" fmla="*/ 3549111 h 3719593"/>
              <a:gd name="connsiteX57" fmla="*/ 4215539 w 4417017"/>
              <a:gd name="connsiteY57" fmla="*/ 3595606 h 3719593"/>
              <a:gd name="connsiteX58" fmla="*/ 4169044 w 4417017"/>
              <a:gd name="connsiteY58" fmla="*/ 3611105 h 3719593"/>
              <a:gd name="connsiteX59" fmla="*/ 4122549 w 4417017"/>
              <a:gd name="connsiteY59" fmla="*/ 3642101 h 3719593"/>
              <a:gd name="connsiteX60" fmla="*/ 4029559 w 4417017"/>
              <a:gd name="connsiteY60" fmla="*/ 3673098 h 3719593"/>
              <a:gd name="connsiteX61" fmla="*/ 3936569 w 4417017"/>
              <a:gd name="connsiteY61" fmla="*/ 3704094 h 3719593"/>
              <a:gd name="connsiteX62" fmla="*/ 3890074 w 4417017"/>
              <a:gd name="connsiteY62" fmla="*/ 3719593 h 3719593"/>
              <a:gd name="connsiteX63" fmla="*/ 3750590 w 4417017"/>
              <a:gd name="connsiteY63" fmla="*/ 3688596 h 3719593"/>
              <a:gd name="connsiteX64" fmla="*/ 3704095 w 4417017"/>
              <a:gd name="connsiteY64" fmla="*/ 3657600 h 3719593"/>
              <a:gd name="connsiteX65" fmla="*/ 3688596 w 4417017"/>
              <a:gd name="connsiteY65" fmla="*/ 3611105 h 3719593"/>
              <a:gd name="connsiteX66" fmla="*/ 3657600 w 4417017"/>
              <a:gd name="connsiteY66" fmla="*/ 3564610 h 3719593"/>
              <a:gd name="connsiteX67" fmla="*/ 3642102 w 4417017"/>
              <a:gd name="connsiteY67" fmla="*/ 3471620 h 3719593"/>
              <a:gd name="connsiteX68" fmla="*/ 3626603 w 4417017"/>
              <a:gd name="connsiteY68" fmla="*/ 3425125 h 3719593"/>
              <a:gd name="connsiteX69" fmla="*/ 3611105 w 4417017"/>
              <a:gd name="connsiteY69" fmla="*/ 3332135 h 3719593"/>
              <a:gd name="connsiteX70" fmla="*/ 3580108 w 4417017"/>
              <a:gd name="connsiteY70" fmla="*/ 2991172 h 3719593"/>
              <a:gd name="connsiteX71" fmla="*/ 3595607 w 4417017"/>
              <a:gd name="connsiteY71" fmla="*/ 2324745 h 3719593"/>
              <a:gd name="connsiteX72" fmla="*/ 3564610 w 4417017"/>
              <a:gd name="connsiteY72" fmla="*/ 1549830 h 3719593"/>
              <a:gd name="connsiteX73" fmla="*/ 3549112 w 4417017"/>
              <a:gd name="connsiteY73" fmla="*/ 836908 h 3719593"/>
              <a:gd name="connsiteX74" fmla="*/ 3533613 w 4417017"/>
              <a:gd name="connsiteY74" fmla="*/ 790413 h 3719593"/>
              <a:gd name="connsiteX75" fmla="*/ 3518115 w 4417017"/>
              <a:gd name="connsiteY75" fmla="*/ 604433 h 3719593"/>
              <a:gd name="connsiteX76" fmla="*/ 3471620 w 4417017"/>
              <a:gd name="connsiteY76" fmla="*/ 433952 h 3719593"/>
              <a:gd name="connsiteX77" fmla="*/ 3425125 w 4417017"/>
              <a:gd name="connsiteY77" fmla="*/ 402956 h 3719593"/>
              <a:gd name="connsiteX78" fmla="*/ 3363132 w 4417017"/>
              <a:gd name="connsiteY78" fmla="*/ 325464 h 3719593"/>
              <a:gd name="connsiteX79" fmla="*/ 3332135 w 4417017"/>
              <a:gd name="connsiteY79" fmla="*/ 278969 h 3719593"/>
              <a:gd name="connsiteX80" fmla="*/ 3239146 w 4417017"/>
              <a:gd name="connsiteY80" fmla="*/ 247972 h 3719593"/>
              <a:gd name="connsiteX81" fmla="*/ 3192651 w 4417017"/>
              <a:gd name="connsiteY81" fmla="*/ 232474 h 3719593"/>
              <a:gd name="connsiteX82" fmla="*/ 3146156 w 4417017"/>
              <a:gd name="connsiteY82" fmla="*/ 216976 h 3719593"/>
              <a:gd name="connsiteX83" fmla="*/ 2960176 w 4417017"/>
              <a:gd name="connsiteY83" fmla="*/ 185979 h 3719593"/>
              <a:gd name="connsiteX84" fmla="*/ 2789695 w 4417017"/>
              <a:gd name="connsiteY84" fmla="*/ 154983 h 3719593"/>
              <a:gd name="connsiteX85" fmla="*/ 2464230 w 4417017"/>
              <a:gd name="connsiteY85" fmla="*/ 139484 h 3719593"/>
              <a:gd name="connsiteX86" fmla="*/ 1735810 w 4417017"/>
              <a:gd name="connsiteY86" fmla="*/ 170481 h 3719593"/>
              <a:gd name="connsiteX87" fmla="*/ 1580827 w 4417017"/>
              <a:gd name="connsiteY87" fmla="*/ 216976 h 3719593"/>
              <a:gd name="connsiteX88" fmla="*/ 1363851 w 4417017"/>
              <a:gd name="connsiteY88" fmla="*/ 247972 h 3719593"/>
              <a:gd name="connsiteX89" fmla="*/ 1301857 w 4417017"/>
              <a:gd name="connsiteY89" fmla="*/ 263471 h 3719593"/>
              <a:gd name="connsiteX90" fmla="*/ 1146874 w 4417017"/>
              <a:gd name="connsiteY90" fmla="*/ 294467 h 3719593"/>
              <a:gd name="connsiteX91" fmla="*/ 1053885 w 4417017"/>
              <a:gd name="connsiteY91" fmla="*/ 325464 h 3719593"/>
              <a:gd name="connsiteX92" fmla="*/ 1007390 w 4417017"/>
              <a:gd name="connsiteY92" fmla="*/ 340962 h 3719593"/>
              <a:gd name="connsiteX93" fmla="*/ 867905 w 4417017"/>
              <a:gd name="connsiteY93" fmla="*/ 433952 h 3719593"/>
              <a:gd name="connsiteX94" fmla="*/ 821410 w 4417017"/>
              <a:gd name="connsiteY94" fmla="*/ 464949 h 3719593"/>
              <a:gd name="connsiteX95" fmla="*/ 728420 w 4417017"/>
              <a:gd name="connsiteY95" fmla="*/ 573437 h 3719593"/>
              <a:gd name="connsiteX96" fmla="*/ 666427 w 4417017"/>
              <a:gd name="connsiteY96" fmla="*/ 666427 h 3719593"/>
              <a:gd name="connsiteX97" fmla="*/ 635430 w 4417017"/>
              <a:gd name="connsiteY97" fmla="*/ 712922 h 3719593"/>
              <a:gd name="connsiteX98" fmla="*/ 604434 w 4417017"/>
              <a:gd name="connsiteY98" fmla="*/ 1131376 h 3719593"/>
              <a:gd name="connsiteX99" fmla="*/ 619932 w 4417017"/>
              <a:gd name="connsiteY99" fmla="*/ 1828800 h 3719593"/>
              <a:gd name="connsiteX100" fmla="*/ 635430 w 4417017"/>
              <a:gd name="connsiteY100" fmla="*/ 1921789 h 3719593"/>
              <a:gd name="connsiteX101" fmla="*/ 666427 w 4417017"/>
              <a:gd name="connsiteY101" fmla="*/ 2092271 h 3719593"/>
              <a:gd name="connsiteX102" fmla="*/ 697424 w 4417017"/>
              <a:gd name="connsiteY102" fmla="*/ 2448732 h 3719593"/>
              <a:gd name="connsiteX103" fmla="*/ 681925 w 4417017"/>
              <a:gd name="connsiteY103" fmla="*/ 3285640 h 3719593"/>
              <a:gd name="connsiteX104" fmla="*/ 635430 w 4417017"/>
              <a:gd name="connsiteY104" fmla="*/ 3673098 h 3719593"/>
              <a:gd name="connsiteX105" fmla="*/ 666427 w 4417017"/>
              <a:gd name="connsiteY105" fmla="*/ 3642101 h 3719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</a:cxnLst>
            <a:rect l="l" t="t" r="r" b="b"/>
            <a:pathLst>
              <a:path w="4417017" h="3719593">
                <a:moveTo>
                  <a:pt x="666427" y="3642101"/>
                </a:moveTo>
                <a:cubicBezTo>
                  <a:pt x="640596" y="3657599"/>
                  <a:pt x="615878" y="3675124"/>
                  <a:pt x="588935" y="3688596"/>
                </a:cubicBezTo>
                <a:cubicBezTo>
                  <a:pt x="475245" y="3745441"/>
                  <a:pt x="174927" y="3688781"/>
                  <a:pt x="170481" y="3688596"/>
                </a:cubicBezTo>
                <a:cubicBezTo>
                  <a:pt x="154983" y="3678264"/>
                  <a:pt x="140646" y="3665930"/>
                  <a:pt x="123986" y="3657600"/>
                </a:cubicBezTo>
                <a:cubicBezTo>
                  <a:pt x="109374" y="3650294"/>
                  <a:pt x="89043" y="3653653"/>
                  <a:pt x="77491" y="3642101"/>
                </a:cubicBezTo>
                <a:cubicBezTo>
                  <a:pt x="70080" y="3634690"/>
                  <a:pt x="46629" y="3534149"/>
                  <a:pt x="46495" y="3533613"/>
                </a:cubicBezTo>
                <a:cubicBezTo>
                  <a:pt x="41329" y="3425125"/>
                  <a:pt x="39657" y="3316414"/>
                  <a:pt x="30996" y="3208149"/>
                </a:cubicBezTo>
                <a:cubicBezTo>
                  <a:pt x="29297" y="3186917"/>
                  <a:pt x="17987" y="3167310"/>
                  <a:pt x="15498" y="3146156"/>
                </a:cubicBezTo>
                <a:cubicBezTo>
                  <a:pt x="7628" y="3079260"/>
                  <a:pt x="5166" y="3011837"/>
                  <a:pt x="0" y="2944678"/>
                </a:cubicBezTo>
                <a:cubicBezTo>
                  <a:pt x="5166" y="2552054"/>
                  <a:pt x="6262" y="2159355"/>
                  <a:pt x="15498" y="1766806"/>
                </a:cubicBezTo>
                <a:cubicBezTo>
                  <a:pt x="18126" y="1655105"/>
                  <a:pt x="21326" y="1656329"/>
                  <a:pt x="46495" y="1580827"/>
                </a:cubicBezTo>
                <a:cubicBezTo>
                  <a:pt x="51661" y="1549830"/>
                  <a:pt x="57747" y="1518973"/>
                  <a:pt x="61993" y="1487837"/>
                </a:cubicBezTo>
                <a:cubicBezTo>
                  <a:pt x="73248" y="1405300"/>
                  <a:pt x="72787" y="1320678"/>
                  <a:pt x="92990" y="1239864"/>
                </a:cubicBezTo>
                <a:cubicBezTo>
                  <a:pt x="98156" y="1219200"/>
                  <a:pt x="102367" y="1198273"/>
                  <a:pt x="108488" y="1177871"/>
                </a:cubicBezTo>
                <a:cubicBezTo>
                  <a:pt x="117877" y="1146576"/>
                  <a:pt x="131561" y="1116579"/>
                  <a:pt x="139485" y="1084881"/>
                </a:cubicBezTo>
                <a:lnTo>
                  <a:pt x="154983" y="1022888"/>
                </a:lnTo>
                <a:cubicBezTo>
                  <a:pt x="186019" y="743562"/>
                  <a:pt x="156784" y="1028652"/>
                  <a:pt x="185979" y="619932"/>
                </a:cubicBezTo>
                <a:cubicBezTo>
                  <a:pt x="188948" y="578362"/>
                  <a:pt x="187444" y="462019"/>
                  <a:pt x="216976" y="402956"/>
                </a:cubicBezTo>
                <a:cubicBezTo>
                  <a:pt x="249449" y="338011"/>
                  <a:pt x="241331" y="369745"/>
                  <a:pt x="294468" y="325464"/>
                </a:cubicBezTo>
                <a:cubicBezTo>
                  <a:pt x="311306" y="311432"/>
                  <a:pt x="323662" y="292425"/>
                  <a:pt x="340963" y="278969"/>
                </a:cubicBezTo>
                <a:cubicBezTo>
                  <a:pt x="420900" y="216795"/>
                  <a:pt x="410295" y="224861"/>
                  <a:pt x="480447" y="201478"/>
                </a:cubicBezTo>
                <a:cubicBezTo>
                  <a:pt x="495945" y="191146"/>
                  <a:pt x="509921" y="178046"/>
                  <a:pt x="526942" y="170481"/>
                </a:cubicBezTo>
                <a:cubicBezTo>
                  <a:pt x="526952" y="170476"/>
                  <a:pt x="643174" y="131737"/>
                  <a:pt x="666427" y="123986"/>
                </a:cubicBezTo>
                <a:lnTo>
                  <a:pt x="805912" y="77491"/>
                </a:lnTo>
                <a:cubicBezTo>
                  <a:pt x="821410" y="72325"/>
                  <a:pt x="836074" y="62356"/>
                  <a:pt x="852407" y="61993"/>
                </a:cubicBezTo>
                <a:lnTo>
                  <a:pt x="1549830" y="46494"/>
                </a:lnTo>
                <a:cubicBezTo>
                  <a:pt x="1711077" y="6184"/>
                  <a:pt x="1533133" y="46603"/>
                  <a:pt x="1875295" y="15498"/>
                </a:cubicBezTo>
                <a:cubicBezTo>
                  <a:pt x="1901529" y="13113"/>
                  <a:pt x="1926956" y="5166"/>
                  <a:pt x="1952786" y="0"/>
                </a:cubicBezTo>
                <a:cubicBezTo>
                  <a:pt x="2097437" y="5166"/>
                  <a:pt x="2242496" y="3478"/>
                  <a:pt x="2386739" y="15498"/>
                </a:cubicBezTo>
                <a:cubicBezTo>
                  <a:pt x="2578949" y="31515"/>
                  <a:pt x="2442296" y="50588"/>
                  <a:pt x="2603715" y="77491"/>
                </a:cubicBezTo>
                <a:cubicBezTo>
                  <a:pt x="2634712" y="82657"/>
                  <a:pt x="2665891" y="86826"/>
                  <a:pt x="2696705" y="92989"/>
                </a:cubicBezTo>
                <a:cubicBezTo>
                  <a:pt x="2717592" y="97166"/>
                  <a:pt x="2737515" y="106258"/>
                  <a:pt x="2758698" y="108488"/>
                </a:cubicBezTo>
                <a:cubicBezTo>
                  <a:pt x="2835935" y="116618"/>
                  <a:pt x="2913681" y="118820"/>
                  <a:pt x="2991173" y="123986"/>
                </a:cubicBezTo>
                <a:lnTo>
                  <a:pt x="3099661" y="139484"/>
                </a:lnTo>
                <a:cubicBezTo>
                  <a:pt x="3140946" y="144989"/>
                  <a:pt x="3182563" y="148136"/>
                  <a:pt x="3223647" y="154983"/>
                </a:cubicBezTo>
                <a:cubicBezTo>
                  <a:pt x="3275614" y="163644"/>
                  <a:pt x="3327519" y="173201"/>
                  <a:pt x="3378630" y="185979"/>
                </a:cubicBezTo>
                <a:lnTo>
                  <a:pt x="3564610" y="232474"/>
                </a:lnTo>
                <a:lnTo>
                  <a:pt x="3688596" y="263471"/>
                </a:lnTo>
                <a:lnTo>
                  <a:pt x="3781586" y="294467"/>
                </a:lnTo>
                <a:lnTo>
                  <a:pt x="3828081" y="309966"/>
                </a:lnTo>
                <a:lnTo>
                  <a:pt x="3874576" y="325464"/>
                </a:lnTo>
                <a:lnTo>
                  <a:pt x="3967566" y="387457"/>
                </a:lnTo>
                <a:lnTo>
                  <a:pt x="4014061" y="418454"/>
                </a:lnTo>
                <a:cubicBezTo>
                  <a:pt x="4043596" y="462758"/>
                  <a:pt x="4092548" y="542773"/>
                  <a:pt x="4138047" y="557939"/>
                </a:cubicBezTo>
                <a:cubicBezTo>
                  <a:pt x="4153545" y="563105"/>
                  <a:pt x="4170261" y="565503"/>
                  <a:pt x="4184542" y="573437"/>
                </a:cubicBezTo>
                <a:cubicBezTo>
                  <a:pt x="4217107" y="591529"/>
                  <a:pt x="4246535" y="614766"/>
                  <a:pt x="4277532" y="635430"/>
                </a:cubicBezTo>
                <a:lnTo>
                  <a:pt x="4324027" y="666427"/>
                </a:lnTo>
                <a:cubicBezTo>
                  <a:pt x="4334359" y="681925"/>
                  <a:pt x="4346694" y="696262"/>
                  <a:pt x="4355024" y="712922"/>
                </a:cubicBezTo>
                <a:cubicBezTo>
                  <a:pt x="4374100" y="751074"/>
                  <a:pt x="4380068" y="816694"/>
                  <a:pt x="4386020" y="852406"/>
                </a:cubicBezTo>
                <a:cubicBezTo>
                  <a:pt x="4391186" y="976393"/>
                  <a:pt x="4393777" y="1100513"/>
                  <a:pt x="4401518" y="1224366"/>
                </a:cubicBezTo>
                <a:cubicBezTo>
                  <a:pt x="4404116" y="1265935"/>
                  <a:pt x="4417017" y="1306702"/>
                  <a:pt x="4417017" y="1348352"/>
                </a:cubicBezTo>
                <a:cubicBezTo>
                  <a:pt x="4417017" y="1529239"/>
                  <a:pt x="4405493" y="1709949"/>
                  <a:pt x="4401518" y="1890793"/>
                </a:cubicBezTo>
                <a:cubicBezTo>
                  <a:pt x="4379703" y="2883377"/>
                  <a:pt x="4411168" y="2456917"/>
                  <a:pt x="4370522" y="2944678"/>
                </a:cubicBezTo>
                <a:cubicBezTo>
                  <a:pt x="4365356" y="3094495"/>
                  <a:pt x="4367826" y="3244770"/>
                  <a:pt x="4355024" y="3394128"/>
                </a:cubicBezTo>
                <a:cubicBezTo>
                  <a:pt x="4352234" y="3426682"/>
                  <a:pt x="4334359" y="3456121"/>
                  <a:pt x="4324027" y="3487118"/>
                </a:cubicBezTo>
                <a:cubicBezTo>
                  <a:pt x="4318861" y="3502616"/>
                  <a:pt x="4324027" y="3528447"/>
                  <a:pt x="4308529" y="3533613"/>
                </a:cubicBezTo>
                <a:lnTo>
                  <a:pt x="4262034" y="3549111"/>
                </a:lnTo>
                <a:cubicBezTo>
                  <a:pt x="4246536" y="3564609"/>
                  <a:pt x="4233776" y="3583448"/>
                  <a:pt x="4215539" y="3595606"/>
                </a:cubicBezTo>
                <a:cubicBezTo>
                  <a:pt x="4201946" y="3604668"/>
                  <a:pt x="4183656" y="3603799"/>
                  <a:pt x="4169044" y="3611105"/>
                </a:cubicBezTo>
                <a:cubicBezTo>
                  <a:pt x="4152384" y="3619435"/>
                  <a:pt x="4139570" y="3634536"/>
                  <a:pt x="4122549" y="3642101"/>
                </a:cubicBezTo>
                <a:cubicBezTo>
                  <a:pt x="4092692" y="3655371"/>
                  <a:pt x="4060556" y="3662766"/>
                  <a:pt x="4029559" y="3673098"/>
                </a:cubicBezTo>
                <a:lnTo>
                  <a:pt x="3936569" y="3704094"/>
                </a:lnTo>
                <a:lnTo>
                  <a:pt x="3890074" y="3719593"/>
                </a:lnTo>
                <a:cubicBezTo>
                  <a:pt x="3854362" y="3713641"/>
                  <a:pt x="3788742" y="3707671"/>
                  <a:pt x="3750590" y="3688596"/>
                </a:cubicBezTo>
                <a:cubicBezTo>
                  <a:pt x="3733930" y="3680266"/>
                  <a:pt x="3719593" y="3667932"/>
                  <a:pt x="3704095" y="3657600"/>
                </a:cubicBezTo>
                <a:cubicBezTo>
                  <a:pt x="3698929" y="3642102"/>
                  <a:pt x="3695902" y="3625717"/>
                  <a:pt x="3688596" y="3611105"/>
                </a:cubicBezTo>
                <a:cubicBezTo>
                  <a:pt x="3680266" y="3594445"/>
                  <a:pt x="3663490" y="3582281"/>
                  <a:pt x="3657600" y="3564610"/>
                </a:cubicBezTo>
                <a:cubicBezTo>
                  <a:pt x="3647663" y="3534798"/>
                  <a:pt x="3648919" y="3502296"/>
                  <a:pt x="3642102" y="3471620"/>
                </a:cubicBezTo>
                <a:cubicBezTo>
                  <a:pt x="3638558" y="3455672"/>
                  <a:pt x="3631769" y="3440623"/>
                  <a:pt x="3626603" y="3425125"/>
                </a:cubicBezTo>
                <a:cubicBezTo>
                  <a:pt x="3621437" y="3394128"/>
                  <a:pt x="3615003" y="3363317"/>
                  <a:pt x="3611105" y="3332135"/>
                </a:cubicBezTo>
                <a:cubicBezTo>
                  <a:pt x="3600263" y="3245398"/>
                  <a:pt x="3586923" y="3072953"/>
                  <a:pt x="3580108" y="2991172"/>
                </a:cubicBezTo>
                <a:cubicBezTo>
                  <a:pt x="3585274" y="2769030"/>
                  <a:pt x="3595607" y="2546947"/>
                  <a:pt x="3595607" y="2324745"/>
                </a:cubicBezTo>
                <a:cubicBezTo>
                  <a:pt x="3595607" y="1764105"/>
                  <a:pt x="3603863" y="1863861"/>
                  <a:pt x="3564610" y="1549830"/>
                </a:cubicBezTo>
                <a:cubicBezTo>
                  <a:pt x="3559444" y="1312189"/>
                  <a:pt x="3558806" y="1074407"/>
                  <a:pt x="3549112" y="836908"/>
                </a:cubicBezTo>
                <a:cubicBezTo>
                  <a:pt x="3548446" y="820585"/>
                  <a:pt x="3535772" y="806606"/>
                  <a:pt x="3533613" y="790413"/>
                </a:cubicBezTo>
                <a:cubicBezTo>
                  <a:pt x="3525391" y="728751"/>
                  <a:pt x="3525383" y="666215"/>
                  <a:pt x="3518115" y="604433"/>
                </a:cubicBezTo>
                <a:cubicBezTo>
                  <a:pt x="3515441" y="581705"/>
                  <a:pt x="3487093" y="444267"/>
                  <a:pt x="3471620" y="433952"/>
                </a:cubicBezTo>
                <a:lnTo>
                  <a:pt x="3425125" y="402956"/>
                </a:lnTo>
                <a:cubicBezTo>
                  <a:pt x="3394954" y="312441"/>
                  <a:pt x="3433234" y="395566"/>
                  <a:pt x="3363132" y="325464"/>
                </a:cubicBezTo>
                <a:cubicBezTo>
                  <a:pt x="3349961" y="312293"/>
                  <a:pt x="3347930" y="288841"/>
                  <a:pt x="3332135" y="278969"/>
                </a:cubicBezTo>
                <a:cubicBezTo>
                  <a:pt x="3304428" y="261652"/>
                  <a:pt x="3270142" y="258304"/>
                  <a:pt x="3239146" y="247972"/>
                </a:cubicBezTo>
                <a:lnTo>
                  <a:pt x="3192651" y="232474"/>
                </a:lnTo>
                <a:cubicBezTo>
                  <a:pt x="3177153" y="227308"/>
                  <a:pt x="3162270" y="219662"/>
                  <a:pt x="3146156" y="216976"/>
                </a:cubicBezTo>
                <a:cubicBezTo>
                  <a:pt x="3084163" y="206644"/>
                  <a:pt x="3021148" y="201222"/>
                  <a:pt x="2960176" y="185979"/>
                </a:cubicBezTo>
                <a:cubicBezTo>
                  <a:pt x="2892965" y="169176"/>
                  <a:pt x="2867441" y="160536"/>
                  <a:pt x="2789695" y="154983"/>
                </a:cubicBezTo>
                <a:cubicBezTo>
                  <a:pt x="2681360" y="147245"/>
                  <a:pt x="2572718" y="144650"/>
                  <a:pt x="2464230" y="139484"/>
                </a:cubicBezTo>
                <a:cubicBezTo>
                  <a:pt x="2327468" y="143628"/>
                  <a:pt x="1932813" y="148592"/>
                  <a:pt x="1735810" y="170481"/>
                </a:cubicBezTo>
                <a:cubicBezTo>
                  <a:pt x="1677810" y="176925"/>
                  <a:pt x="1639276" y="205287"/>
                  <a:pt x="1580827" y="216976"/>
                </a:cubicBezTo>
                <a:cubicBezTo>
                  <a:pt x="1457463" y="241648"/>
                  <a:pt x="1529516" y="229565"/>
                  <a:pt x="1363851" y="247972"/>
                </a:cubicBezTo>
                <a:cubicBezTo>
                  <a:pt x="1343186" y="253138"/>
                  <a:pt x="1322744" y="259294"/>
                  <a:pt x="1301857" y="263471"/>
                </a:cubicBezTo>
                <a:cubicBezTo>
                  <a:pt x="1218080" y="280227"/>
                  <a:pt x="1218867" y="272869"/>
                  <a:pt x="1146874" y="294467"/>
                </a:cubicBezTo>
                <a:cubicBezTo>
                  <a:pt x="1115579" y="303856"/>
                  <a:pt x="1084881" y="315132"/>
                  <a:pt x="1053885" y="325464"/>
                </a:cubicBezTo>
                <a:lnTo>
                  <a:pt x="1007390" y="340962"/>
                </a:lnTo>
                <a:lnTo>
                  <a:pt x="867905" y="433952"/>
                </a:lnTo>
                <a:cubicBezTo>
                  <a:pt x="852407" y="444284"/>
                  <a:pt x="834581" y="451778"/>
                  <a:pt x="821410" y="464949"/>
                </a:cubicBezTo>
                <a:cubicBezTo>
                  <a:pt x="767898" y="518461"/>
                  <a:pt x="774810" y="507165"/>
                  <a:pt x="728420" y="573437"/>
                </a:cubicBezTo>
                <a:cubicBezTo>
                  <a:pt x="707057" y="603956"/>
                  <a:pt x="687091" y="635430"/>
                  <a:pt x="666427" y="666427"/>
                </a:cubicBezTo>
                <a:lnTo>
                  <a:pt x="635430" y="712922"/>
                </a:lnTo>
                <a:cubicBezTo>
                  <a:pt x="582821" y="870754"/>
                  <a:pt x="604434" y="791630"/>
                  <a:pt x="604434" y="1131376"/>
                </a:cubicBezTo>
                <a:cubicBezTo>
                  <a:pt x="604434" y="1363908"/>
                  <a:pt x="610820" y="1596447"/>
                  <a:pt x="619932" y="1828800"/>
                </a:cubicBezTo>
                <a:cubicBezTo>
                  <a:pt x="621163" y="1860200"/>
                  <a:pt x="629809" y="1890872"/>
                  <a:pt x="635430" y="1921789"/>
                </a:cubicBezTo>
                <a:cubicBezTo>
                  <a:pt x="650043" y="2002159"/>
                  <a:pt x="655007" y="2006622"/>
                  <a:pt x="666427" y="2092271"/>
                </a:cubicBezTo>
                <a:cubicBezTo>
                  <a:pt x="684507" y="2227875"/>
                  <a:pt x="687001" y="2302810"/>
                  <a:pt x="697424" y="2448732"/>
                </a:cubicBezTo>
                <a:cubicBezTo>
                  <a:pt x="692258" y="2727701"/>
                  <a:pt x="689567" y="3006727"/>
                  <a:pt x="681925" y="3285640"/>
                </a:cubicBezTo>
                <a:cubicBezTo>
                  <a:pt x="673702" y="3585777"/>
                  <a:pt x="694521" y="3495822"/>
                  <a:pt x="635430" y="3673098"/>
                </a:cubicBezTo>
                <a:lnTo>
                  <a:pt x="666427" y="3642101"/>
                </a:lnTo>
                <a:close/>
              </a:path>
            </a:pathLst>
          </a:custGeom>
          <a:solidFill>
            <a:srgbClr val="0070C0">
              <a:alpha val="0"/>
            </a:srgbClr>
          </a:solidFill>
          <a:ln>
            <a:solidFill>
              <a:srgbClr val="0070C0">
                <a:alpha val="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 46">
            <a:extLst>
              <a:ext uri="{FF2B5EF4-FFF2-40B4-BE49-F238E27FC236}">
                <a16:creationId xmlns:a16="http://schemas.microsoft.com/office/drawing/2014/main" id="{B4AE16AF-01C0-A649-8B0A-3B5168687B94}"/>
              </a:ext>
            </a:extLst>
          </p:cNvPr>
          <p:cNvSpPr/>
          <p:nvPr/>
        </p:nvSpPr>
        <p:spPr>
          <a:xfrm>
            <a:off x="2342791" y="1633584"/>
            <a:ext cx="2038180" cy="2647147"/>
          </a:xfrm>
          <a:custGeom>
            <a:avLst/>
            <a:gdLst>
              <a:gd name="connsiteX0" fmla="*/ 681926 w 2541722"/>
              <a:gd name="connsiteY0" fmla="*/ 3208149 h 3301139"/>
              <a:gd name="connsiteX1" fmla="*/ 588936 w 2541722"/>
              <a:gd name="connsiteY1" fmla="*/ 3223648 h 3301139"/>
              <a:gd name="connsiteX2" fmla="*/ 402956 w 2541722"/>
              <a:gd name="connsiteY2" fmla="*/ 3208149 h 3301139"/>
              <a:gd name="connsiteX3" fmla="*/ 356461 w 2541722"/>
              <a:gd name="connsiteY3" fmla="*/ 3192651 h 3301139"/>
              <a:gd name="connsiteX4" fmla="*/ 263471 w 2541722"/>
              <a:gd name="connsiteY4" fmla="*/ 3177153 h 3301139"/>
              <a:gd name="connsiteX5" fmla="*/ 185980 w 2541722"/>
              <a:gd name="connsiteY5" fmla="*/ 3146156 h 3301139"/>
              <a:gd name="connsiteX6" fmla="*/ 108488 w 2541722"/>
              <a:gd name="connsiteY6" fmla="*/ 3130658 h 3301139"/>
              <a:gd name="connsiteX7" fmla="*/ 61994 w 2541722"/>
              <a:gd name="connsiteY7" fmla="*/ 3115159 h 3301139"/>
              <a:gd name="connsiteX8" fmla="*/ 30997 w 2541722"/>
              <a:gd name="connsiteY8" fmla="*/ 3068665 h 3301139"/>
              <a:gd name="connsiteX9" fmla="*/ 0 w 2541722"/>
              <a:gd name="connsiteY9" fmla="*/ 2820692 h 3301139"/>
              <a:gd name="connsiteX10" fmla="*/ 15499 w 2541722"/>
              <a:gd name="connsiteY10" fmla="*/ 526942 h 3301139"/>
              <a:gd name="connsiteX11" fmla="*/ 30997 w 2541722"/>
              <a:gd name="connsiteY11" fmla="*/ 480448 h 3301139"/>
              <a:gd name="connsiteX12" fmla="*/ 46495 w 2541722"/>
              <a:gd name="connsiteY12" fmla="*/ 418454 h 3301139"/>
              <a:gd name="connsiteX13" fmla="*/ 77492 w 2541722"/>
              <a:gd name="connsiteY13" fmla="*/ 325465 h 3301139"/>
              <a:gd name="connsiteX14" fmla="*/ 108488 w 2541722"/>
              <a:gd name="connsiteY14" fmla="*/ 216976 h 3301139"/>
              <a:gd name="connsiteX15" fmla="*/ 139485 w 2541722"/>
              <a:gd name="connsiteY15" fmla="*/ 170481 h 3301139"/>
              <a:gd name="connsiteX16" fmla="*/ 232475 w 2541722"/>
              <a:gd name="connsiteY16" fmla="*/ 108488 h 3301139"/>
              <a:gd name="connsiteX17" fmla="*/ 278970 w 2541722"/>
              <a:gd name="connsiteY17" fmla="*/ 77492 h 3301139"/>
              <a:gd name="connsiteX18" fmla="*/ 371960 w 2541722"/>
              <a:gd name="connsiteY18" fmla="*/ 46495 h 3301139"/>
              <a:gd name="connsiteX19" fmla="*/ 418455 w 2541722"/>
              <a:gd name="connsiteY19" fmla="*/ 30997 h 3301139"/>
              <a:gd name="connsiteX20" fmla="*/ 464949 w 2541722"/>
              <a:gd name="connsiteY20" fmla="*/ 15498 h 3301139"/>
              <a:gd name="connsiteX21" fmla="*/ 635431 w 2541722"/>
              <a:gd name="connsiteY21" fmla="*/ 0 h 3301139"/>
              <a:gd name="connsiteX22" fmla="*/ 1224366 w 2541722"/>
              <a:gd name="connsiteY22" fmla="*/ 15498 h 3301139"/>
              <a:gd name="connsiteX23" fmla="*/ 1379349 w 2541722"/>
              <a:gd name="connsiteY23" fmla="*/ 30997 h 3301139"/>
              <a:gd name="connsiteX24" fmla="*/ 1487838 w 2541722"/>
              <a:gd name="connsiteY24" fmla="*/ 46495 h 3301139"/>
              <a:gd name="connsiteX25" fmla="*/ 2216258 w 2541722"/>
              <a:gd name="connsiteY25" fmla="*/ 61993 h 3301139"/>
              <a:gd name="connsiteX26" fmla="*/ 2324746 w 2541722"/>
              <a:gd name="connsiteY26" fmla="*/ 92990 h 3301139"/>
              <a:gd name="connsiteX27" fmla="*/ 2417736 w 2541722"/>
              <a:gd name="connsiteY27" fmla="*/ 170481 h 3301139"/>
              <a:gd name="connsiteX28" fmla="*/ 2448732 w 2541722"/>
              <a:gd name="connsiteY28" fmla="*/ 216976 h 3301139"/>
              <a:gd name="connsiteX29" fmla="*/ 2495227 w 2541722"/>
              <a:gd name="connsiteY29" fmla="*/ 356461 h 3301139"/>
              <a:gd name="connsiteX30" fmla="*/ 2510726 w 2541722"/>
              <a:gd name="connsiteY30" fmla="*/ 402956 h 3301139"/>
              <a:gd name="connsiteX31" fmla="*/ 2495227 w 2541722"/>
              <a:gd name="connsiteY31" fmla="*/ 1332854 h 3301139"/>
              <a:gd name="connsiteX32" fmla="*/ 2526224 w 2541722"/>
              <a:gd name="connsiteY32" fmla="*/ 2479729 h 3301139"/>
              <a:gd name="connsiteX33" fmla="*/ 2541722 w 2541722"/>
              <a:gd name="connsiteY33" fmla="*/ 2557220 h 3301139"/>
              <a:gd name="connsiteX34" fmla="*/ 2526224 w 2541722"/>
              <a:gd name="connsiteY34" fmla="*/ 3099661 h 3301139"/>
              <a:gd name="connsiteX35" fmla="*/ 2417736 w 2541722"/>
              <a:gd name="connsiteY35" fmla="*/ 3223648 h 3301139"/>
              <a:gd name="connsiteX36" fmla="*/ 2371241 w 2541722"/>
              <a:gd name="connsiteY36" fmla="*/ 3270142 h 3301139"/>
              <a:gd name="connsiteX37" fmla="*/ 2262753 w 2541722"/>
              <a:gd name="connsiteY37" fmla="*/ 3301139 h 3301139"/>
              <a:gd name="connsiteX38" fmla="*/ 2045777 w 2541722"/>
              <a:gd name="connsiteY38" fmla="*/ 3270142 h 3301139"/>
              <a:gd name="connsiteX39" fmla="*/ 1952787 w 2541722"/>
              <a:gd name="connsiteY39" fmla="*/ 3208149 h 3301139"/>
              <a:gd name="connsiteX40" fmla="*/ 1921790 w 2541722"/>
              <a:gd name="connsiteY40" fmla="*/ 3161654 h 3301139"/>
              <a:gd name="connsiteX41" fmla="*/ 1906292 w 2541722"/>
              <a:gd name="connsiteY41" fmla="*/ 3115159 h 3301139"/>
              <a:gd name="connsiteX42" fmla="*/ 1875295 w 2541722"/>
              <a:gd name="connsiteY42" fmla="*/ 2975675 h 3301139"/>
              <a:gd name="connsiteX43" fmla="*/ 1859797 w 2541722"/>
              <a:gd name="connsiteY43" fmla="*/ 2820692 h 3301139"/>
              <a:gd name="connsiteX44" fmla="*/ 1844299 w 2541722"/>
              <a:gd name="connsiteY44" fmla="*/ 2727702 h 3301139"/>
              <a:gd name="connsiteX45" fmla="*/ 1828800 w 2541722"/>
              <a:gd name="connsiteY45" fmla="*/ 2603715 h 3301139"/>
              <a:gd name="connsiteX46" fmla="*/ 1813302 w 2541722"/>
              <a:gd name="connsiteY46" fmla="*/ 2495227 h 3301139"/>
              <a:gd name="connsiteX47" fmla="*/ 1797804 w 2541722"/>
              <a:gd name="connsiteY47" fmla="*/ 278970 h 3301139"/>
              <a:gd name="connsiteX48" fmla="*/ 1735810 w 2541722"/>
              <a:gd name="connsiteY48" fmla="*/ 216976 h 3301139"/>
              <a:gd name="connsiteX49" fmla="*/ 1704814 w 2541722"/>
              <a:gd name="connsiteY49" fmla="*/ 170481 h 3301139"/>
              <a:gd name="connsiteX50" fmla="*/ 1658319 w 2541722"/>
              <a:gd name="connsiteY50" fmla="*/ 154983 h 3301139"/>
              <a:gd name="connsiteX51" fmla="*/ 1549831 w 2541722"/>
              <a:gd name="connsiteY51" fmla="*/ 139485 h 3301139"/>
              <a:gd name="connsiteX52" fmla="*/ 1100380 w 2541722"/>
              <a:gd name="connsiteY52" fmla="*/ 154983 h 3301139"/>
              <a:gd name="connsiteX53" fmla="*/ 929899 w 2541722"/>
              <a:gd name="connsiteY53" fmla="*/ 201478 h 3301139"/>
              <a:gd name="connsiteX54" fmla="*/ 836909 w 2541722"/>
              <a:gd name="connsiteY54" fmla="*/ 232475 h 3301139"/>
              <a:gd name="connsiteX55" fmla="*/ 790414 w 2541722"/>
              <a:gd name="connsiteY55" fmla="*/ 263471 h 3301139"/>
              <a:gd name="connsiteX56" fmla="*/ 697424 w 2541722"/>
              <a:gd name="connsiteY56" fmla="*/ 309966 h 3301139"/>
              <a:gd name="connsiteX57" fmla="*/ 650929 w 2541722"/>
              <a:gd name="connsiteY57" fmla="*/ 402956 h 3301139"/>
              <a:gd name="connsiteX58" fmla="*/ 619932 w 2541722"/>
              <a:gd name="connsiteY58" fmla="*/ 557939 h 3301139"/>
              <a:gd name="connsiteX59" fmla="*/ 635431 w 2541722"/>
              <a:gd name="connsiteY59" fmla="*/ 1410346 h 3301139"/>
              <a:gd name="connsiteX60" fmla="*/ 666427 w 2541722"/>
              <a:gd name="connsiteY60" fmla="*/ 1642820 h 3301139"/>
              <a:gd name="connsiteX61" fmla="*/ 650929 w 2541722"/>
              <a:gd name="connsiteY61" fmla="*/ 2479729 h 3301139"/>
              <a:gd name="connsiteX62" fmla="*/ 619932 w 2541722"/>
              <a:gd name="connsiteY62" fmla="*/ 2789695 h 3301139"/>
              <a:gd name="connsiteX63" fmla="*/ 604434 w 2541722"/>
              <a:gd name="connsiteY63" fmla="*/ 3068665 h 3301139"/>
              <a:gd name="connsiteX64" fmla="*/ 542441 w 2541722"/>
              <a:gd name="connsiteY64" fmla="*/ 3161654 h 3301139"/>
              <a:gd name="connsiteX65" fmla="*/ 511444 w 2541722"/>
              <a:gd name="connsiteY65" fmla="*/ 3208149 h 3301139"/>
              <a:gd name="connsiteX66" fmla="*/ 526943 w 2541722"/>
              <a:gd name="connsiteY66" fmla="*/ 3161654 h 33011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2541722" h="3301139">
                <a:moveTo>
                  <a:pt x="681926" y="3208149"/>
                </a:moveTo>
                <a:cubicBezTo>
                  <a:pt x="650929" y="3213315"/>
                  <a:pt x="620360" y="3223648"/>
                  <a:pt x="588936" y="3223648"/>
                </a:cubicBezTo>
                <a:cubicBezTo>
                  <a:pt x="526728" y="3223648"/>
                  <a:pt x="464619" y="3216371"/>
                  <a:pt x="402956" y="3208149"/>
                </a:cubicBezTo>
                <a:cubicBezTo>
                  <a:pt x="386763" y="3205990"/>
                  <a:pt x="372409" y="3196195"/>
                  <a:pt x="356461" y="3192651"/>
                </a:cubicBezTo>
                <a:cubicBezTo>
                  <a:pt x="325785" y="3185834"/>
                  <a:pt x="294468" y="3182319"/>
                  <a:pt x="263471" y="3177153"/>
                </a:cubicBezTo>
                <a:cubicBezTo>
                  <a:pt x="237641" y="3166821"/>
                  <a:pt x="212627" y="3154150"/>
                  <a:pt x="185980" y="3146156"/>
                </a:cubicBezTo>
                <a:cubicBezTo>
                  <a:pt x="160749" y="3138587"/>
                  <a:pt x="134044" y="3137047"/>
                  <a:pt x="108488" y="3130658"/>
                </a:cubicBezTo>
                <a:cubicBezTo>
                  <a:pt x="92639" y="3126696"/>
                  <a:pt x="77492" y="3120325"/>
                  <a:pt x="61994" y="3115159"/>
                </a:cubicBezTo>
                <a:cubicBezTo>
                  <a:pt x="51662" y="3099661"/>
                  <a:pt x="38334" y="3085785"/>
                  <a:pt x="30997" y="3068665"/>
                </a:cubicBezTo>
                <a:cubicBezTo>
                  <a:pt x="5686" y="3009606"/>
                  <a:pt x="1865" y="2843074"/>
                  <a:pt x="0" y="2820692"/>
                </a:cubicBezTo>
                <a:cubicBezTo>
                  <a:pt x="5166" y="2056109"/>
                  <a:pt x="5373" y="1291476"/>
                  <a:pt x="15499" y="526942"/>
                </a:cubicBezTo>
                <a:cubicBezTo>
                  <a:pt x="15715" y="510607"/>
                  <a:pt x="26509" y="496156"/>
                  <a:pt x="30997" y="480448"/>
                </a:cubicBezTo>
                <a:cubicBezTo>
                  <a:pt x="36849" y="459967"/>
                  <a:pt x="40374" y="438856"/>
                  <a:pt x="46495" y="418454"/>
                </a:cubicBezTo>
                <a:cubicBezTo>
                  <a:pt x="55884" y="387159"/>
                  <a:pt x="69568" y="357163"/>
                  <a:pt x="77492" y="325465"/>
                </a:cubicBezTo>
                <a:cubicBezTo>
                  <a:pt x="82457" y="305603"/>
                  <a:pt x="97371" y="239210"/>
                  <a:pt x="108488" y="216976"/>
                </a:cubicBezTo>
                <a:cubicBezTo>
                  <a:pt x="116818" y="200316"/>
                  <a:pt x="125467" y="182747"/>
                  <a:pt x="139485" y="170481"/>
                </a:cubicBezTo>
                <a:cubicBezTo>
                  <a:pt x="167521" y="145950"/>
                  <a:pt x="201478" y="129152"/>
                  <a:pt x="232475" y="108488"/>
                </a:cubicBezTo>
                <a:cubicBezTo>
                  <a:pt x="247973" y="98156"/>
                  <a:pt x="261299" y="83382"/>
                  <a:pt x="278970" y="77492"/>
                </a:cubicBezTo>
                <a:lnTo>
                  <a:pt x="371960" y="46495"/>
                </a:lnTo>
                <a:lnTo>
                  <a:pt x="418455" y="30997"/>
                </a:lnTo>
                <a:cubicBezTo>
                  <a:pt x="433953" y="25831"/>
                  <a:pt x="448680" y="16977"/>
                  <a:pt x="464949" y="15498"/>
                </a:cubicBezTo>
                <a:lnTo>
                  <a:pt x="635431" y="0"/>
                </a:lnTo>
                <a:lnTo>
                  <a:pt x="1224366" y="15498"/>
                </a:lnTo>
                <a:cubicBezTo>
                  <a:pt x="1276240" y="17659"/>
                  <a:pt x="1327786" y="24931"/>
                  <a:pt x="1379349" y="30997"/>
                </a:cubicBezTo>
                <a:cubicBezTo>
                  <a:pt x="1415629" y="35265"/>
                  <a:pt x="1451333" y="45143"/>
                  <a:pt x="1487838" y="46495"/>
                </a:cubicBezTo>
                <a:cubicBezTo>
                  <a:pt x="1730533" y="55484"/>
                  <a:pt x="1973451" y="56827"/>
                  <a:pt x="2216258" y="61993"/>
                </a:cubicBezTo>
                <a:cubicBezTo>
                  <a:pt x="2236115" y="66958"/>
                  <a:pt x="2302516" y="81875"/>
                  <a:pt x="2324746" y="92990"/>
                </a:cubicBezTo>
                <a:cubicBezTo>
                  <a:pt x="2359575" y="110405"/>
                  <a:pt x="2393255" y="141104"/>
                  <a:pt x="2417736" y="170481"/>
                </a:cubicBezTo>
                <a:cubicBezTo>
                  <a:pt x="2429660" y="184790"/>
                  <a:pt x="2441167" y="199955"/>
                  <a:pt x="2448732" y="216976"/>
                </a:cubicBezTo>
                <a:cubicBezTo>
                  <a:pt x="2448739" y="216991"/>
                  <a:pt x="2487475" y="333206"/>
                  <a:pt x="2495227" y="356461"/>
                </a:cubicBezTo>
                <a:lnTo>
                  <a:pt x="2510726" y="402956"/>
                </a:lnTo>
                <a:cubicBezTo>
                  <a:pt x="2505560" y="712922"/>
                  <a:pt x="2495227" y="1022845"/>
                  <a:pt x="2495227" y="1332854"/>
                </a:cubicBezTo>
                <a:cubicBezTo>
                  <a:pt x="2495227" y="1518471"/>
                  <a:pt x="2475899" y="2127448"/>
                  <a:pt x="2526224" y="2479729"/>
                </a:cubicBezTo>
                <a:cubicBezTo>
                  <a:pt x="2529949" y="2505806"/>
                  <a:pt x="2536556" y="2531390"/>
                  <a:pt x="2541722" y="2557220"/>
                </a:cubicBezTo>
                <a:cubicBezTo>
                  <a:pt x="2536556" y="2738034"/>
                  <a:pt x="2548121" y="2920104"/>
                  <a:pt x="2526224" y="3099661"/>
                </a:cubicBezTo>
                <a:cubicBezTo>
                  <a:pt x="2516173" y="3182083"/>
                  <a:pt x="2464090" y="3185020"/>
                  <a:pt x="2417736" y="3223648"/>
                </a:cubicBezTo>
                <a:cubicBezTo>
                  <a:pt x="2400898" y="3237679"/>
                  <a:pt x="2389478" y="3257984"/>
                  <a:pt x="2371241" y="3270142"/>
                </a:cubicBezTo>
                <a:cubicBezTo>
                  <a:pt x="2357898" y="3279038"/>
                  <a:pt x="2271024" y="3299071"/>
                  <a:pt x="2262753" y="3301139"/>
                </a:cubicBezTo>
                <a:cubicBezTo>
                  <a:pt x="2244087" y="3299442"/>
                  <a:pt x="2098282" y="3299312"/>
                  <a:pt x="2045777" y="3270142"/>
                </a:cubicBezTo>
                <a:cubicBezTo>
                  <a:pt x="2013212" y="3252050"/>
                  <a:pt x="1952787" y="3208149"/>
                  <a:pt x="1952787" y="3208149"/>
                </a:cubicBezTo>
                <a:cubicBezTo>
                  <a:pt x="1942455" y="3192651"/>
                  <a:pt x="1930120" y="3178314"/>
                  <a:pt x="1921790" y="3161654"/>
                </a:cubicBezTo>
                <a:cubicBezTo>
                  <a:pt x="1914484" y="3147042"/>
                  <a:pt x="1910780" y="3130867"/>
                  <a:pt x="1906292" y="3115159"/>
                </a:cubicBezTo>
                <a:cubicBezTo>
                  <a:pt x="1891702" y="3064094"/>
                  <a:pt x="1885947" y="3028933"/>
                  <a:pt x="1875295" y="2975675"/>
                </a:cubicBezTo>
                <a:cubicBezTo>
                  <a:pt x="1870129" y="2924014"/>
                  <a:pt x="1866237" y="2872210"/>
                  <a:pt x="1859797" y="2820692"/>
                </a:cubicBezTo>
                <a:cubicBezTo>
                  <a:pt x="1855899" y="2789510"/>
                  <a:pt x="1848743" y="2758810"/>
                  <a:pt x="1844299" y="2727702"/>
                </a:cubicBezTo>
                <a:cubicBezTo>
                  <a:pt x="1838409" y="2686470"/>
                  <a:pt x="1834305" y="2645000"/>
                  <a:pt x="1828800" y="2603715"/>
                </a:cubicBezTo>
                <a:cubicBezTo>
                  <a:pt x="1823972" y="2567506"/>
                  <a:pt x="1818468" y="2531390"/>
                  <a:pt x="1813302" y="2495227"/>
                </a:cubicBezTo>
                <a:cubicBezTo>
                  <a:pt x="1808136" y="1756475"/>
                  <a:pt x="1807923" y="1017671"/>
                  <a:pt x="1797804" y="278970"/>
                </a:cubicBezTo>
                <a:cubicBezTo>
                  <a:pt x="1797046" y="223613"/>
                  <a:pt x="1777896" y="231005"/>
                  <a:pt x="1735810" y="216976"/>
                </a:cubicBezTo>
                <a:cubicBezTo>
                  <a:pt x="1725478" y="201478"/>
                  <a:pt x="1719359" y="182117"/>
                  <a:pt x="1704814" y="170481"/>
                </a:cubicBezTo>
                <a:cubicBezTo>
                  <a:pt x="1692057" y="160276"/>
                  <a:pt x="1674338" y="158187"/>
                  <a:pt x="1658319" y="154983"/>
                </a:cubicBezTo>
                <a:cubicBezTo>
                  <a:pt x="1622499" y="147819"/>
                  <a:pt x="1585994" y="144651"/>
                  <a:pt x="1549831" y="139485"/>
                </a:cubicBezTo>
                <a:cubicBezTo>
                  <a:pt x="1400014" y="144651"/>
                  <a:pt x="1250027" y="146180"/>
                  <a:pt x="1100380" y="154983"/>
                </a:cubicBezTo>
                <a:cubicBezTo>
                  <a:pt x="1047175" y="158113"/>
                  <a:pt x="978015" y="185439"/>
                  <a:pt x="929899" y="201478"/>
                </a:cubicBezTo>
                <a:cubicBezTo>
                  <a:pt x="929894" y="201480"/>
                  <a:pt x="836913" y="232472"/>
                  <a:pt x="836909" y="232475"/>
                </a:cubicBezTo>
                <a:cubicBezTo>
                  <a:pt x="821411" y="242807"/>
                  <a:pt x="807074" y="255141"/>
                  <a:pt x="790414" y="263471"/>
                </a:cubicBezTo>
                <a:cubicBezTo>
                  <a:pt x="662083" y="327637"/>
                  <a:pt x="830671" y="221136"/>
                  <a:pt x="697424" y="309966"/>
                </a:cubicBezTo>
                <a:cubicBezTo>
                  <a:pt x="668840" y="352841"/>
                  <a:pt x="662253" y="353887"/>
                  <a:pt x="650929" y="402956"/>
                </a:cubicBezTo>
                <a:cubicBezTo>
                  <a:pt x="639082" y="454291"/>
                  <a:pt x="619932" y="557939"/>
                  <a:pt x="619932" y="557939"/>
                </a:cubicBezTo>
                <a:cubicBezTo>
                  <a:pt x="625098" y="842075"/>
                  <a:pt x="626555" y="1126302"/>
                  <a:pt x="635431" y="1410346"/>
                </a:cubicBezTo>
                <a:cubicBezTo>
                  <a:pt x="637620" y="1480385"/>
                  <a:pt x="654509" y="1571313"/>
                  <a:pt x="666427" y="1642820"/>
                </a:cubicBezTo>
                <a:cubicBezTo>
                  <a:pt x="661261" y="1921790"/>
                  <a:pt x="662231" y="2200941"/>
                  <a:pt x="650929" y="2479729"/>
                </a:cubicBezTo>
                <a:cubicBezTo>
                  <a:pt x="646723" y="2583481"/>
                  <a:pt x="625692" y="2686018"/>
                  <a:pt x="619932" y="2789695"/>
                </a:cubicBezTo>
                <a:cubicBezTo>
                  <a:pt x="614766" y="2882685"/>
                  <a:pt x="613264" y="2975951"/>
                  <a:pt x="604434" y="3068665"/>
                </a:cubicBezTo>
                <a:cubicBezTo>
                  <a:pt x="599163" y="3124016"/>
                  <a:pt x="577468" y="3119622"/>
                  <a:pt x="542441" y="3161654"/>
                </a:cubicBezTo>
                <a:cubicBezTo>
                  <a:pt x="530516" y="3175963"/>
                  <a:pt x="530071" y="3208149"/>
                  <a:pt x="511444" y="3208149"/>
                </a:cubicBezTo>
                <a:cubicBezTo>
                  <a:pt x="495107" y="3208149"/>
                  <a:pt x="526943" y="3161654"/>
                  <a:pt x="526943" y="3161654"/>
                </a:cubicBezTo>
              </a:path>
            </a:pathLst>
          </a:custGeom>
          <a:solidFill>
            <a:srgbClr val="FF0000">
              <a:alpha val="26667"/>
            </a:srgb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Text Box 4">
            <a:extLst>
              <a:ext uri="{FF2B5EF4-FFF2-40B4-BE49-F238E27FC236}">
                <a16:creationId xmlns:a16="http://schemas.microsoft.com/office/drawing/2014/main" id="{ECC0D20C-8F62-4240-BC79-801BBA4ADA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5805" y="4487208"/>
            <a:ext cx="6644065" cy="1015663"/>
          </a:xfrm>
          <a:prstGeom prst="rect">
            <a:avLst/>
          </a:prstGeom>
          <a:solidFill>
            <a:schemeClr val="bg1"/>
          </a:solidFill>
          <a:ln w="9525">
            <a:solidFill>
              <a:srgbClr val="FFFFCC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2000" dirty="0">
                <a:latin typeface="Comic Sans MS" panose="030F0902030302020204" pitchFamily="66" charset="0"/>
              </a:rPr>
              <a:t>Different bandgaps</a:t>
            </a:r>
          </a:p>
          <a:p>
            <a:pPr eaLnBrk="1" hangingPunct="1"/>
            <a:r>
              <a:rPr lang="en-US" altLang="en-US" sz="2000" dirty="0">
                <a:latin typeface="Comic Sans MS" panose="030F0902030302020204" pitchFamily="66" charset="0"/>
              </a:rPr>
              <a:t>=&gt; Heterostructure engineering</a:t>
            </a:r>
            <a:br>
              <a:rPr lang="en-US" altLang="en-US" sz="2000" dirty="0">
                <a:latin typeface="Comic Sans MS" panose="030F0902030302020204" pitchFamily="66" charset="0"/>
              </a:rPr>
            </a:br>
            <a:r>
              <a:rPr lang="en-US" altLang="en-US" sz="2000" dirty="0">
                <a:latin typeface="Comic Sans MS" panose="030F0902030302020204" pitchFamily="66" charset="0"/>
              </a:rPr>
              <a:t>=&gt; Artificial atoms with custom designed wavelengths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6" name="Ink 5"/>
              <p14:cNvContentPartPr/>
              <p14:nvPr/>
            </p14:nvContentPartPr>
            <p14:xfrm>
              <a:off x="7836120" y="4329360"/>
              <a:ext cx="1991160" cy="1725840"/>
            </p14:xfrm>
          </p:contentPart>
        </mc:Choice>
        <mc:Fallback>
          <p:pic>
            <p:nvPicPr>
              <p:cNvPr id="6" name="Ink 5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7828560" y="4320360"/>
                <a:ext cx="2010240" cy="1744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5016816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5373C425-45E0-B341-B5EC-BE0F6D333144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173038" indent="-173038"/>
            <a:r>
              <a:rPr lang="en-US" altLang="en-US" dirty="0">
                <a:ea typeface="ＭＳ Ｐゴシック" panose="020B0600070205080204" pitchFamily="34" charset="-128"/>
              </a:rPr>
              <a:t>2.1 Typical Semiconducting Materials</a:t>
            </a:r>
          </a:p>
          <a:p>
            <a:pPr marL="457200" lvl="1" indent="-173038"/>
            <a:r>
              <a:rPr lang="en-US" altLang="en-US" dirty="0">
                <a:ea typeface="ＭＳ Ｐゴシック" panose="020B0600070205080204" pitchFamily="34" charset="-128"/>
              </a:rPr>
              <a:t>Current flow in semiconductors (reminder)</a:t>
            </a:r>
          </a:p>
          <a:p>
            <a:pPr marL="457200" lvl="1" indent="-173038"/>
            <a:r>
              <a:rPr lang="en-US" altLang="en-US" dirty="0">
                <a:ea typeface="ＭＳ Ｐゴシック" panose="020B0600070205080204" pitchFamily="34" charset="-128"/>
              </a:rPr>
              <a:t>Elemental semiconductors in the periodic table</a:t>
            </a:r>
          </a:p>
          <a:p>
            <a:pPr marL="457200" lvl="1" indent="-173038"/>
            <a:r>
              <a:rPr lang="en-US" altLang="en-US" dirty="0">
                <a:ea typeface="ＭＳ Ｐゴシック" panose="020B0600070205080204" pitchFamily="34" charset="-128"/>
              </a:rPr>
              <a:t>Bonding for half-filled shells, column IV, III-V, and II-VI</a:t>
            </a:r>
          </a:p>
          <a:p>
            <a:pPr marL="173038" indent="-173038"/>
            <a:endParaRPr lang="en-US" altLang="en-US" dirty="0">
              <a:ea typeface="ＭＳ Ｐゴシック" panose="020B0600070205080204" pitchFamily="34" charset="-128"/>
            </a:endParaRPr>
          </a:p>
          <a:p>
            <a:pPr marL="173038" indent="-173038"/>
            <a:r>
              <a:rPr lang="en-US" altLang="en-US" dirty="0">
                <a:ea typeface="ＭＳ Ｐゴシック" panose="020B0600070205080204" pitchFamily="34" charset="-128"/>
              </a:rPr>
              <a:t>2.2 Typical applications of elemental and compound semiconductors</a:t>
            </a:r>
          </a:p>
          <a:p>
            <a:pPr marL="173038" indent="-173038"/>
            <a:endParaRPr lang="en-US" altLang="en-US" dirty="0">
              <a:ea typeface="ＭＳ Ｐゴシック" panose="020B0600070205080204" pitchFamily="34" charset="-128"/>
            </a:endParaRPr>
          </a:p>
          <a:p>
            <a:pPr marL="173038" indent="-173038"/>
            <a:endParaRPr lang="en-US" altLang="en-US" dirty="0">
              <a:ea typeface="ＭＳ Ｐゴシック" panose="020B0600070205080204" pitchFamily="34" charset="-128"/>
            </a:endParaRPr>
          </a:p>
          <a:p>
            <a:pPr marL="173038" indent="-173038"/>
            <a:r>
              <a:rPr lang="en-US" altLang="en-US" dirty="0">
                <a:ea typeface="ＭＳ Ｐゴシック" panose="020B0600070205080204" pitchFamily="34" charset="-128"/>
              </a:rPr>
              <a:t>2.3 Atomic Positions and Bond Orientations</a:t>
            </a:r>
          </a:p>
          <a:p>
            <a:pPr marL="457200" lvl="1" indent="-173038"/>
            <a:r>
              <a:rPr lang="en-US" altLang="en-US" dirty="0">
                <a:solidFill>
                  <a:schemeClr val="bg1"/>
                </a:solidFill>
                <a:ea typeface="ＭＳ Ｐゴシック" panose="020B0600070205080204" pitchFamily="34" charset="-128"/>
              </a:rPr>
              <a:t>Solid State vs. other crystals</a:t>
            </a:r>
          </a:p>
          <a:p>
            <a:pPr marL="457200" lvl="1" indent="-173038"/>
            <a:r>
              <a:rPr lang="en-US" altLang="en-US" dirty="0">
                <a:solidFill>
                  <a:schemeClr val="bg1"/>
                </a:solidFill>
                <a:ea typeface="ＭＳ Ｐゴシック" panose="020B0600070205080204" pitchFamily="34" charset="-128"/>
              </a:rPr>
              <a:t>Typical Atomic Arrangements in MOSFETS</a:t>
            </a:r>
          </a:p>
          <a:p>
            <a:pPr marL="350837" lvl="1" indent="0">
              <a:buNone/>
            </a:pPr>
            <a:endParaRPr lang="en-US" altLang="en-US" dirty="0">
              <a:ea typeface="ＭＳ Ｐゴシック" panose="020B0600070205080204" pitchFamily="34" charset="-128"/>
            </a:endParaRPr>
          </a:p>
          <a:p>
            <a:pPr marL="350837" lvl="1" indent="0">
              <a:buNone/>
            </a:pPr>
            <a:endParaRPr lang="en-US" altLang="en-US" dirty="0">
              <a:ea typeface="ＭＳ Ｐゴシック" panose="020B0600070205080204" pitchFamily="34" charset="-128"/>
            </a:endParaRPr>
          </a:p>
          <a:p>
            <a:pPr marL="350837" lvl="1" indent="0">
              <a:buNone/>
            </a:pPr>
            <a:endParaRPr lang="en-US" altLang="en-US" dirty="0">
              <a:ea typeface="ＭＳ Ｐゴシック" panose="020B0600070205080204" pitchFamily="34" charset="-128"/>
            </a:endParaRPr>
          </a:p>
          <a:p>
            <a:pPr marL="350837" lvl="1" indent="0">
              <a:buNone/>
            </a:pPr>
            <a:endParaRPr lang="en-US" altLang="en-US" dirty="0">
              <a:ea typeface="ＭＳ Ｐゴシック" panose="020B0600070205080204" pitchFamily="34" charset="-128"/>
            </a:endParaRPr>
          </a:p>
          <a:p>
            <a:pPr marL="350837" lvl="1" indent="0">
              <a:buNone/>
            </a:pPr>
            <a:endParaRPr lang="en-US" altLang="en-US" dirty="0">
              <a:ea typeface="ＭＳ Ｐゴシック" panose="020B0600070205080204" pitchFamily="34" charset="-128"/>
            </a:endParaRPr>
          </a:p>
          <a:p>
            <a:pPr marL="350837" lvl="1" indent="0">
              <a:buNone/>
            </a:pPr>
            <a:endParaRPr lang="en-US" altLang="en-US" dirty="0">
              <a:ea typeface="ＭＳ Ｐゴシック" panose="020B0600070205080204" pitchFamily="34" charset="-128"/>
            </a:endParaRPr>
          </a:p>
          <a:p>
            <a:pPr marL="173038" indent="-173038"/>
            <a:r>
              <a:rPr lang="en-US" altLang="en-US" dirty="0">
                <a:ea typeface="ＭＳ Ｐゴシック" panose="020B0600070205080204" pitchFamily="34" charset="-128"/>
              </a:rPr>
              <a:t>Reference: Vol. 6, Ch. 1</a:t>
            </a:r>
          </a:p>
        </p:txBody>
      </p:sp>
      <p:sp>
        <p:nvSpPr>
          <p:cNvPr id="22530" name="Title 1">
            <a:extLst>
              <a:ext uri="{FF2B5EF4-FFF2-40B4-BE49-F238E27FC236}">
                <a16:creationId xmlns:a16="http://schemas.microsoft.com/office/drawing/2014/main" id="{B30FE8B5-BBD9-1647-AD1A-99FABD732E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301" y="-27450"/>
            <a:ext cx="10753400" cy="723331"/>
          </a:xfrm>
        </p:spPr>
        <p:txBody>
          <a:bodyPr/>
          <a:lstStyle/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Section 2</a:t>
            </a:r>
            <a:br>
              <a:rPr lang="en-US" altLang="en-US" dirty="0">
                <a:ea typeface="ＭＳ Ｐゴシック" panose="020B0600070205080204" pitchFamily="34" charset="-128"/>
              </a:rPr>
            </a:br>
            <a:r>
              <a:rPr lang="en-US" altLang="en-US" dirty="0">
                <a:ea typeface="ＭＳ Ｐゴシック" panose="020B0600070205080204" pitchFamily="34" charset="-128"/>
              </a:rPr>
              <a:t>Materials</a:t>
            </a:r>
          </a:p>
        </p:txBody>
      </p:sp>
      <p:sp>
        <p:nvSpPr>
          <p:cNvPr id="22532" name="Slide Number Placeholder 3">
            <a:extLst>
              <a:ext uri="{FF2B5EF4-FFF2-40B4-BE49-F238E27FC236}">
                <a16:creationId xmlns:a16="http://schemas.microsoft.com/office/drawing/2014/main" id="{59415AD5-EDF8-6546-96CB-A2E9F73C96FF}"/>
              </a:ext>
            </a:extLst>
          </p:cNvPr>
          <p:cNvSpPr txBox="1">
            <a:spLocks noGrp="1"/>
          </p:cNvSpPr>
          <p:nvPr/>
        </p:nvSpPr>
        <p:spPr bwMode="auto">
          <a:xfrm>
            <a:off x="9515475" y="6497639"/>
            <a:ext cx="5334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/>
            <a:endParaRPr lang="en-US" altLang="en-US" sz="1000">
              <a:latin typeface="Trebuchet MS" panose="020B0703020202090204" pitchFamily="34" charset="0"/>
            </a:endParaRPr>
          </a:p>
          <a:p>
            <a:pPr algn="r"/>
            <a:fld id="{FA708621-B90B-304A-B24E-2DDDB5C06E54}" type="slidenum">
              <a:rPr lang="en-US" altLang="en-US" sz="1000">
                <a:latin typeface="Trebuchet MS" panose="020B0703020202090204" pitchFamily="34" charset="0"/>
              </a:rPr>
              <a:pPr algn="r"/>
              <a:t>2</a:t>
            </a:fld>
            <a:endParaRPr lang="en-US" altLang="en-US" sz="1000">
              <a:latin typeface="Trebuchet MS" panose="020B0703020202090204" pitchFamily="34" charset="0"/>
            </a:endParaRPr>
          </a:p>
          <a:p>
            <a:pPr algn="r"/>
            <a:endParaRPr lang="en-US" altLang="en-US" sz="1000">
              <a:latin typeface="Trebuchet MS" panose="020B0703020202090204" pitchFamily="34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DB889497-B9C2-1347-A66E-5C01BC1644DB}"/>
              </a:ext>
            </a:extLst>
          </p:cNvPr>
          <p:cNvSpPr/>
          <p:nvPr/>
        </p:nvSpPr>
        <p:spPr>
          <a:xfrm rot="16200000">
            <a:off x="-638777" y="1445845"/>
            <a:ext cx="1843442" cy="433052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One Video Segment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CCDE9C02-1B4F-6049-9D57-63C56AF4C05C}"/>
              </a:ext>
            </a:extLst>
          </p:cNvPr>
          <p:cNvSpPr/>
          <p:nvPr/>
        </p:nvSpPr>
        <p:spPr>
          <a:xfrm rot="16200000">
            <a:off x="-254729" y="2982044"/>
            <a:ext cx="1075340" cy="433051"/>
          </a:xfrm>
          <a:prstGeom prst="roundRect">
            <a:avLst/>
          </a:prstGeom>
          <a:solidFill>
            <a:schemeClr val="accent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One Video Segment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55C64308-A26B-9E43-ABF1-DC592041E287}"/>
              </a:ext>
            </a:extLst>
          </p:cNvPr>
          <p:cNvSpPr/>
          <p:nvPr/>
        </p:nvSpPr>
        <p:spPr>
          <a:xfrm rot="16200000">
            <a:off x="-254729" y="4172599"/>
            <a:ext cx="1075340" cy="433051"/>
          </a:xfrm>
          <a:prstGeom prst="roundRect">
            <a:avLst/>
          </a:prstGeom>
          <a:solidFill>
            <a:schemeClr val="accent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One Video Segment</a:t>
            </a:r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95D75257-E2F5-4E4C-96AD-113CD0F364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0510" y="1191516"/>
            <a:ext cx="2819400" cy="3429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11" name="Freeform 6">
            <a:extLst>
              <a:ext uri="{FF2B5EF4-FFF2-40B4-BE49-F238E27FC236}">
                <a16:creationId xmlns:a16="http://schemas.microsoft.com/office/drawing/2014/main" id="{6CB972B3-A4E2-FB40-BBF7-D3591188869B}"/>
              </a:ext>
            </a:extLst>
          </p:cNvPr>
          <p:cNvSpPr>
            <a:spLocks/>
          </p:cNvSpPr>
          <p:nvPr/>
        </p:nvSpPr>
        <p:spPr bwMode="auto">
          <a:xfrm>
            <a:off x="7321910" y="1546396"/>
            <a:ext cx="1524000" cy="609600"/>
          </a:xfrm>
          <a:custGeom>
            <a:avLst/>
            <a:gdLst>
              <a:gd name="T0" fmla="*/ 0 w 1008"/>
              <a:gd name="T1" fmla="*/ 0 h 576"/>
              <a:gd name="T2" fmla="*/ 0 w 1008"/>
              <a:gd name="T3" fmla="*/ 2147483647 h 576"/>
              <a:gd name="T4" fmla="*/ 2147483647 w 1008"/>
              <a:gd name="T5" fmla="*/ 2147483647 h 576"/>
              <a:gd name="T6" fmla="*/ 0 60000 65536"/>
              <a:gd name="T7" fmla="*/ 0 60000 65536"/>
              <a:gd name="T8" fmla="*/ 0 60000 65536"/>
              <a:gd name="T9" fmla="*/ 0 w 1008"/>
              <a:gd name="T10" fmla="*/ 0 h 576"/>
              <a:gd name="T11" fmla="*/ 1008 w 1008"/>
              <a:gd name="T12" fmla="*/ 576 h 57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08" h="576">
                <a:moveTo>
                  <a:pt x="0" y="0"/>
                </a:moveTo>
                <a:lnTo>
                  <a:pt x="0" y="576"/>
                </a:lnTo>
                <a:lnTo>
                  <a:pt x="1008" y="576"/>
                </a:lnTo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ED78067E-0C84-6547-8130-413005AAA5FB}"/>
              </a:ext>
            </a:extLst>
          </p:cNvPr>
          <p:cNvSpPr>
            <a:spLocks/>
          </p:cNvSpPr>
          <p:nvPr/>
        </p:nvSpPr>
        <p:spPr bwMode="auto">
          <a:xfrm>
            <a:off x="8998310" y="1622901"/>
            <a:ext cx="1600200" cy="541338"/>
          </a:xfrm>
          <a:custGeom>
            <a:avLst/>
            <a:gdLst>
              <a:gd name="T0" fmla="*/ 2147483647 w 1008"/>
              <a:gd name="T1" fmla="*/ 0 h 528"/>
              <a:gd name="T2" fmla="*/ 2147483647 w 1008"/>
              <a:gd name="T3" fmla="*/ 2147483647 h 528"/>
              <a:gd name="T4" fmla="*/ 0 w 1008"/>
              <a:gd name="T5" fmla="*/ 2147483647 h 528"/>
              <a:gd name="T6" fmla="*/ 0 60000 65536"/>
              <a:gd name="T7" fmla="*/ 0 60000 65536"/>
              <a:gd name="T8" fmla="*/ 0 60000 65536"/>
              <a:gd name="T9" fmla="*/ 0 w 1008"/>
              <a:gd name="T10" fmla="*/ 0 h 528"/>
              <a:gd name="T11" fmla="*/ 1008 w 1008"/>
              <a:gd name="T12" fmla="*/ 528 h 52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08" h="528">
                <a:moveTo>
                  <a:pt x="1008" y="0"/>
                </a:moveTo>
                <a:lnTo>
                  <a:pt x="1008" y="528"/>
                </a:lnTo>
                <a:lnTo>
                  <a:pt x="0" y="528"/>
                </a:lnTo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" name="Line 8">
            <a:extLst>
              <a:ext uri="{FF2B5EF4-FFF2-40B4-BE49-F238E27FC236}">
                <a16:creationId xmlns:a16="http://schemas.microsoft.com/office/drawing/2014/main" id="{09F40A17-B97C-1C41-9B15-B9404C323A81}"/>
              </a:ext>
            </a:extLst>
          </p:cNvPr>
          <p:cNvSpPr>
            <a:spLocks noChangeShapeType="1"/>
          </p:cNvSpPr>
          <p:nvPr/>
        </p:nvSpPr>
        <p:spPr bwMode="auto">
          <a:xfrm>
            <a:off x="8845252" y="2008665"/>
            <a:ext cx="1588" cy="3381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" name="Line 9">
            <a:extLst>
              <a:ext uri="{FF2B5EF4-FFF2-40B4-BE49-F238E27FC236}">
                <a16:creationId xmlns:a16="http://schemas.microsoft.com/office/drawing/2014/main" id="{8DB5DB1B-A89C-5643-AF4B-C50559E958FB}"/>
              </a:ext>
            </a:extLst>
          </p:cNvPr>
          <p:cNvSpPr>
            <a:spLocks noChangeShapeType="1"/>
          </p:cNvSpPr>
          <p:nvPr/>
        </p:nvSpPr>
        <p:spPr bwMode="auto">
          <a:xfrm>
            <a:off x="8976827" y="1830865"/>
            <a:ext cx="1588" cy="7445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" name="Text Box 12">
            <a:extLst>
              <a:ext uri="{FF2B5EF4-FFF2-40B4-BE49-F238E27FC236}">
                <a16:creationId xmlns:a16="http://schemas.microsoft.com/office/drawing/2014/main" id="{5031B99A-1C26-3D46-8E30-3563749DE3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0460" y="1738422"/>
            <a:ext cx="3898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b="1">
                <a:latin typeface="+mn-lt"/>
              </a:rPr>
              <a:t>V</a:t>
            </a:r>
          </a:p>
        </p:txBody>
      </p:sp>
      <p:pic>
        <p:nvPicPr>
          <p:cNvPr id="16" name="Picture 15" descr="A picture containing remote, dark, table, control&#10;&#10;Description automatically generated">
            <a:extLst>
              <a:ext uri="{FF2B5EF4-FFF2-40B4-BE49-F238E27FC236}">
                <a16:creationId xmlns:a16="http://schemas.microsoft.com/office/drawing/2014/main" id="{13449DFE-01D2-EC4A-8F0E-AC0160809F1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1797">
            <a:off x="7002928" y="742863"/>
            <a:ext cx="3801090" cy="1385814"/>
          </a:xfrm>
          <a:prstGeom prst="rect">
            <a:avLst/>
          </a:prstGeom>
        </p:spPr>
      </p:pic>
      <p:sp>
        <p:nvSpPr>
          <p:cNvPr id="17" name="Rectangle 5">
            <a:extLst>
              <a:ext uri="{FF2B5EF4-FFF2-40B4-BE49-F238E27FC236}">
                <a16:creationId xmlns:a16="http://schemas.microsoft.com/office/drawing/2014/main" id="{A6A2EA28-0DCE-1B40-BE0E-0020F8A135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74660" y="937519"/>
            <a:ext cx="685800" cy="8032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none"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18" name="Freeform 3">
            <a:extLst>
              <a:ext uri="{FF2B5EF4-FFF2-40B4-BE49-F238E27FC236}">
                <a16:creationId xmlns:a16="http://schemas.microsoft.com/office/drawing/2014/main" id="{745D6B9E-D68B-4D4D-A88A-3EDF632C5EE7}"/>
              </a:ext>
            </a:extLst>
          </p:cNvPr>
          <p:cNvSpPr>
            <a:spLocks/>
          </p:cNvSpPr>
          <p:nvPr/>
        </p:nvSpPr>
        <p:spPr bwMode="auto">
          <a:xfrm>
            <a:off x="6940910" y="966091"/>
            <a:ext cx="609600" cy="7620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384" y="0"/>
              </a:cxn>
              <a:cxn ang="0">
                <a:pos x="384" y="588"/>
              </a:cxn>
              <a:cxn ang="0">
                <a:pos x="0" y="588"/>
              </a:cxn>
              <a:cxn ang="0">
                <a:pos x="0" y="0"/>
              </a:cxn>
            </a:cxnLst>
            <a:rect l="0" t="0" r="r" b="b"/>
            <a:pathLst>
              <a:path w="384" h="588">
                <a:moveTo>
                  <a:pt x="0" y="0"/>
                </a:moveTo>
                <a:cubicBezTo>
                  <a:pt x="128" y="0"/>
                  <a:pt x="256" y="0"/>
                  <a:pt x="384" y="0"/>
                </a:cubicBezTo>
                <a:lnTo>
                  <a:pt x="384" y="588"/>
                </a:lnTo>
                <a:lnTo>
                  <a:pt x="0" y="588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19" name="Oval 26">
            <a:extLst>
              <a:ext uri="{FF2B5EF4-FFF2-40B4-BE49-F238E27FC236}">
                <a16:creationId xmlns:a16="http://schemas.microsoft.com/office/drawing/2014/main" id="{D9B07383-4D2F-0C44-B884-B748863E2A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21280" y="1286241"/>
            <a:ext cx="136260" cy="13626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endParaRPr lang="en-US" altLang="en-US" sz="2800"/>
          </a:p>
        </p:txBody>
      </p:sp>
      <p:sp>
        <p:nvSpPr>
          <p:cNvPr id="20" name="Line 27">
            <a:extLst>
              <a:ext uri="{FF2B5EF4-FFF2-40B4-BE49-F238E27FC236}">
                <a16:creationId xmlns:a16="http://schemas.microsoft.com/office/drawing/2014/main" id="{E3EEEB28-EB5D-AB43-9404-3BB0B7F5A36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824427" y="1354371"/>
            <a:ext cx="457200" cy="0"/>
          </a:xfrm>
          <a:prstGeom prst="line">
            <a:avLst/>
          </a:prstGeom>
          <a:noFill/>
          <a:ln w="57150">
            <a:solidFill>
              <a:srgbClr val="00B05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800"/>
          </a:p>
        </p:txBody>
      </p:sp>
      <p:sp>
        <p:nvSpPr>
          <p:cNvPr id="21" name="Line 10">
            <a:extLst>
              <a:ext uri="{FF2B5EF4-FFF2-40B4-BE49-F238E27FC236}">
                <a16:creationId xmlns:a16="http://schemas.microsoft.com/office/drawing/2014/main" id="{CE8B37D2-70A6-1148-B6DE-3FF0705972C4}"/>
              </a:ext>
            </a:extLst>
          </p:cNvPr>
          <p:cNvSpPr>
            <a:spLocks noChangeShapeType="1"/>
          </p:cNvSpPr>
          <p:nvPr/>
        </p:nvSpPr>
        <p:spPr bwMode="auto">
          <a:xfrm>
            <a:off x="8539600" y="924816"/>
            <a:ext cx="10668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arrow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" name="Text Box 11">
            <a:extLst>
              <a:ext uri="{FF2B5EF4-FFF2-40B4-BE49-F238E27FC236}">
                <a16:creationId xmlns:a16="http://schemas.microsoft.com/office/drawing/2014/main" id="{7F9C241E-C36B-8F42-A56E-63978F2A51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64408" y="661292"/>
            <a:ext cx="26962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b="1" dirty="0">
                <a:latin typeface="+mn-lt"/>
              </a:rPr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8693021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>
            <a:extLst>
              <a:ext uri="{FF2B5EF4-FFF2-40B4-BE49-F238E27FC236}">
                <a16:creationId xmlns:a16="http://schemas.microsoft.com/office/drawing/2014/main" id="{53813659-B19A-F446-A6C8-8AA65CB5DE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0" dirty="0">
                <a:ea typeface="ＭＳ Ｐゴシック" panose="020B0600070205080204" pitchFamily="34" charset="-128"/>
              </a:rPr>
              <a:t>Applications of II-VI Compound Semiconductors</a:t>
            </a:r>
          </a:p>
        </p:txBody>
      </p:sp>
      <p:sp>
        <p:nvSpPr>
          <p:cNvPr id="7" name="Text Box 5">
            <a:extLst>
              <a:ext uri="{FF2B5EF4-FFF2-40B4-BE49-F238E27FC236}">
                <a16:creationId xmlns:a16="http://schemas.microsoft.com/office/drawing/2014/main" id="{46011D06-1455-F946-86D9-20E505EE8A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01831" y="1426604"/>
            <a:ext cx="297656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2000" b="1" dirty="0"/>
              <a:t>Compound</a:t>
            </a:r>
            <a:r>
              <a:rPr lang="en-US" altLang="en-US" sz="2000" dirty="0"/>
              <a:t> </a:t>
            </a:r>
          </a:p>
          <a:p>
            <a:pPr eaLnBrk="1" hangingPunct="1"/>
            <a:r>
              <a:rPr lang="en-US" altLang="en-US" sz="2000" dirty="0"/>
              <a:t>IV-IV: Si-Ge, Si-C</a:t>
            </a:r>
          </a:p>
        </p:txBody>
      </p:sp>
      <p:sp>
        <p:nvSpPr>
          <p:cNvPr id="23559" name="Text Box 6">
            <a:extLst>
              <a:ext uri="{FF2B5EF4-FFF2-40B4-BE49-F238E27FC236}">
                <a16:creationId xmlns:a16="http://schemas.microsoft.com/office/drawing/2014/main" id="{C40992A6-C1A1-CA48-9A2D-B97AD15393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01830" y="827036"/>
            <a:ext cx="452278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2000" b="1" dirty="0"/>
              <a:t>Elemental</a:t>
            </a:r>
            <a:r>
              <a:rPr lang="en-US" altLang="en-US" sz="2000" dirty="0"/>
              <a:t>   (e.g.,  Si, Ge, C)</a:t>
            </a:r>
          </a:p>
        </p:txBody>
      </p:sp>
      <p:sp>
        <p:nvSpPr>
          <p:cNvPr id="13" name="Text Box 11">
            <a:extLst>
              <a:ext uri="{FF2B5EF4-FFF2-40B4-BE49-F238E27FC236}">
                <a16:creationId xmlns:a16="http://schemas.microsoft.com/office/drawing/2014/main" id="{BF1C7600-6474-3D4A-B624-7729A21C5F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01830" y="2714315"/>
            <a:ext cx="478829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2000" dirty="0">
                <a:solidFill>
                  <a:srgbClr val="FF0000"/>
                </a:solidFill>
              </a:rPr>
              <a:t>III-V:   </a:t>
            </a:r>
            <a:r>
              <a:rPr lang="en-US" altLang="en-US" sz="2000" dirty="0" err="1">
                <a:solidFill>
                  <a:srgbClr val="FF0000"/>
                </a:solidFill>
              </a:rPr>
              <a:t>InP</a:t>
            </a:r>
            <a:r>
              <a:rPr lang="en-US" altLang="en-US" sz="2000" dirty="0">
                <a:solidFill>
                  <a:srgbClr val="FF0000"/>
                </a:solidFill>
              </a:rPr>
              <a:t>, GaAs,  (</a:t>
            </a:r>
            <a:r>
              <a:rPr lang="en-US" altLang="en-US" sz="2000" dirty="0" err="1">
                <a:solidFill>
                  <a:srgbClr val="FF0000"/>
                </a:solidFill>
              </a:rPr>
              <a:t>In</a:t>
            </a:r>
            <a:r>
              <a:rPr lang="en-US" altLang="en-US" sz="2000" baseline="-25000" dirty="0" err="1">
                <a:solidFill>
                  <a:srgbClr val="FF0000"/>
                </a:solidFill>
              </a:rPr>
              <a:t>x</a:t>
            </a:r>
            <a:r>
              <a:rPr lang="en-US" altLang="en-US" sz="2000" dirty="0" err="1">
                <a:solidFill>
                  <a:srgbClr val="FF0000"/>
                </a:solidFill>
              </a:rPr>
              <a:t>Ga</a:t>
            </a:r>
            <a:r>
              <a:rPr lang="en-US" altLang="en-US" sz="2000" dirty="0">
                <a:solidFill>
                  <a:srgbClr val="FF0000"/>
                </a:solidFill>
              </a:rPr>
              <a:t> </a:t>
            </a:r>
            <a:r>
              <a:rPr lang="en-US" altLang="en-US" sz="2000" baseline="-25000" dirty="0">
                <a:solidFill>
                  <a:srgbClr val="FF0000"/>
                </a:solidFill>
              </a:rPr>
              <a:t>1-x</a:t>
            </a:r>
            <a:r>
              <a:rPr lang="en-US" altLang="en-US" sz="2000" dirty="0">
                <a:solidFill>
                  <a:srgbClr val="FF0000"/>
                </a:solidFill>
              </a:rPr>
              <a:t>)(</a:t>
            </a:r>
            <a:r>
              <a:rPr lang="en-US" altLang="en-US" sz="2000" dirty="0" err="1">
                <a:solidFill>
                  <a:srgbClr val="FF0000"/>
                </a:solidFill>
              </a:rPr>
              <a:t>As</a:t>
            </a:r>
            <a:r>
              <a:rPr lang="en-US" altLang="en-US" sz="2000" baseline="-25000" dirty="0" err="1">
                <a:solidFill>
                  <a:srgbClr val="FF0000"/>
                </a:solidFill>
              </a:rPr>
              <a:t>y</a:t>
            </a:r>
            <a:r>
              <a:rPr lang="en-US" altLang="en-US" sz="2000" dirty="0" err="1">
                <a:solidFill>
                  <a:srgbClr val="FF0000"/>
                </a:solidFill>
              </a:rPr>
              <a:t>P</a:t>
            </a:r>
            <a:r>
              <a:rPr lang="en-US" altLang="en-US" sz="2000" dirty="0">
                <a:solidFill>
                  <a:srgbClr val="FF0000"/>
                </a:solidFill>
              </a:rPr>
              <a:t> </a:t>
            </a:r>
            <a:r>
              <a:rPr lang="en-US" altLang="en-US" sz="2000" baseline="-25000" dirty="0">
                <a:solidFill>
                  <a:srgbClr val="FF0000"/>
                </a:solidFill>
              </a:rPr>
              <a:t>1-y</a:t>
            </a:r>
            <a:r>
              <a:rPr lang="en-US" altLang="en-US" sz="2000" dirty="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18" name="Text Box 16">
            <a:extLst>
              <a:ext uri="{FF2B5EF4-FFF2-40B4-BE49-F238E27FC236}">
                <a16:creationId xmlns:a16="http://schemas.microsoft.com/office/drawing/2014/main" id="{4233E3A9-B02D-E547-BE36-425DB5FE39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1960" y="4477826"/>
            <a:ext cx="35814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800" dirty="0">
                <a:solidFill>
                  <a:srgbClr val="0058DE"/>
                </a:solidFill>
                <a:latin typeface="+mn-lt"/>
              </a:rPr>
              <a:t>II-VI: Hg</a:t>
            </a:r>
            <a:r>
              <a:rPr lang="en-US" sz="2800" baseline="-25000" dirty="0">
                <a:solidFill>
                  <a:srgbClr val="0058DE"/>
                </a:solidFill>
                <a:latin typeface="+mn-lt"/>
              </a:rPr>
              <a:t>1-x</a:t>
            </a:r>
            <a:r>
              <a:rPr lang="en-US" sz="2800" dirty="0">
                <a:solidFill>
                  <a:srgbClr val="0058DE"/>
                </a:solidFill>
                <a:latin typeface="+mn-lt"/>
              </a:rPr>
              <a:t>Cd</a:t>
            </a:r>
            <a:r>
              <a:rPr lang="en-US" sz="2800" baseline="-25000" dirty="0">
                <a:solidFill>
                  <a:srgbClr val="0058DE"/>
                </a:solidFill>
                <a:latin typeface="+mn-lt"/>
              </a:rPr>
              <a:t>x</a:t>
            </a:r>
            <a:r>
              <a:rPr lang="en-US" sz="2800" dirty="0">
                <a:solidFill>
                  <a:srgbClr val="0058DE"/>
                </a:solidFill>
                <a:latin typeface="+mn-lt"/>
              </a:rPr>
              <a:t>Te</a:t>
            </a:r>
          </a:p>
        </p:txBody>
      </p:sp>
      <p:sp>
        <p:nvSpPr>
          <p:cNvPr id="2194451" name="Rectangle 19">
            <a:extLst>
              <a:ext uri="{FF2B5EF4-FFF2-40B4-BE49-F238E27FC236}">
                <a16:creationId xmlns:a16="http://schemas.microsoft.com/office/drawing/2014/main" id="{419B1ABD-4D14-5C47-A6B1-8199325B7A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65147" y="4984692"/>
            <a:ext cx="239039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dirty="0">
                <a:solidFill>
                  <a:srgbClr val="0070C0"/>
                </a:solidFill>
              </a:rPr>
              <a:t>Far IR detectors</a:t>
            </a:r>
          </a:p>
          <a:p>
            <a:pPr eaLnBrk="1" hangingPunct="1"/>
            <a:r>
              <a:rPr lang="en-US" altLang="en-US" dirty="0">
                <a:solidFill>
                  <a:srgbClr val="0070C0"/>
                </a:solidFill>
              </a:rPr>
              <a:t>Soft and difficult</a:t>
            </a:r>
          </a:p>
        </p:txBody>
      </p:sp>
      <p:sp>
        <p:nvSpPr>
          <p:cNvPr id="2194452" name="Rectangle 20">
            <a:extLst>
              <a:ext uri="{FF2B5EF4-FFF2-40B4-BE49-F238E27FC236}">
                <a16:creationId xmlns:a16="http://schemas.microsoft.com/office/drawing/2014/main" id="{BB5D3B82-A849-9F4E-BE6F-C8AE4D2950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0483" y="3040625"/>
            <a:ext cx="430117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 dirty="0">
                <a:solidFill>
                  <a:srgbClr val="FF0000"/>
                </a:solidFill>
              </a:rPr>
              <a:t>Light Emitting Diodes, Lasers, Detectors</a:t>
            </a:r>
          </a:p>
          <a:p>
            <a:pPr eaLnBrk="1" hangingPunct="1"/>
            <a:r>
              <a:rPr lang="en-US" altLang="en-US" sz="1800" dirty="0">
                <a:solidFill>
                  <a:srgbClr val="FF0000"/>
                </a:solidFill>
              </a:rPr>
              <a:t>expensive</a:t>
            </a:r>
          </a:p>
        </p:txBody>
      </p:sp>
      <p:sp>
        <p:nvSpPr>
          <p:cNvPr id="2194453" name="Rectangle 21">
            <a:extLst>
              <a:ext uri="{FF2B5EF4-FFF2-40B4-BE49-F238E27FC236}">
                <a16:creationId xmlns:a16="http://schemas.microsoft.com/office/drawing/2014/main" id="{EBDB9824-F577-D042-9707-3E3979FCFF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58278" y="2028761"/>
            <a:ext cx="17462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 dirty="0" err="1"/>
              <a:t>SiGe</a:t>
            </a:r>
            <a:r>
              <a:rPr lang="en-US" altLang="en-US" sz="1800" dirty="0"/>
              <a:t>: stressors</a:t>
            </a:r>
          </a:p>
          <a:p>
            <a:pPr eaLnBrk="1" hangingPunct="1"/>
            <a:r>
              <a:rPr lang="en-US" altLang="en-US" sz="1800" dirty="0" err="1"/>
              <a:t>SiC</a:t>
            </a:r>
            <a:r>
              <a:rPr lang="en-US" altLang="en-US" sz="1800" dirty="0"/>
              <a:t>: radiation</a:t>
            </a:r>
          </a:p>
        </p:txBody>
      </p:sp>
      <p:sp>
        <p:nvSpPr>
          <p:cNvPr id="2194454" name="Rectangle 22">
            <a:extLst>
              <a:ext uri="{FF2B5EF4-FFF2-40B4-BE49-F238E27FC236}">
                <a16:creationId xmlns:a16="http://schemas.microsoft.com/office/drawing/2014/main" id="{65341DF5-EF5D-F248-A850-4C2F976B0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6802" y="1160042"/>
            <a:ext cx="390369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 dirty="0"/>
              <a:t>Si: Transistors - $260billion industry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9613F6-84AE-0844-9BFC-F669F41327FF}"/>
              </a:ext>
            </a:extLst>
          </p:cNvPr>
          <p:cNvSpPr txBox="1"/>
          <p:nvPr/>
        </p:nvSpPr>
        <p:spPr>
          <a:xfrm>
            <a:off x="1458859" y="5969479"/>
            <a:ext cx="7112845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</a:rPr>
              <a:t>1) "Crystal Viewer Lab (New Interactive Front End), </a:t>
            </a:r>
            <a:r>
              <a:rPr lang="en-US" sz="11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https://nanohub.org/resources/crystalviewer</a:t>
            </a:r>
            <a:r>
              <a:rPr lang="en-US" sz="1100" dirty="0">
                <a:solidFill>
                  <a:schemeClr val="bg1"/>
                </a:solidFill>
              </a:rPr>
              <a:t>     </a:t>
            </a:r>
          </a:p>
          <a:p>
            <a:r>
              <a:rPr lang="en-US" sz="1100" dirty="0">
                <a:solidFill>
                  <a:schemeClr val="bg1"/>
                </a:solidFill>
              </a:rPr>
              <a:t>2) © Gerhard Klimeck</a:t>
            </a:r>
          </a:p>
          <a:p>
            <a:r>
              <a:rPr lang="en-US" sz="1100" dirty="0">
                <a:solidFill>
                  <a:schemeClr val="bg1"/>
                </a:solidFill>
              </a:rPr>
              <a:t>3) </a:t>
            </a:r>
            <a:r>
              <a:rPr lang="en-US" sz="1100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https://commons.wikimedia.org/wiki/File:Microprocessore_silicio_germano.jpg </a:t>
            </a:r>
            <a:r>
              <a:rPr lang="en-US" sz="1100" dirty="0">
                <a:solidFill>
                  <a:schemeClr val="bg1"/>
                </a:solidFill>
              </a:rPr>
              <a:t>          </a:t>
            </a:r>
          </a:p>
          <a:p>
            <a:r>
              <a:rPr lang="en-US" sz="1100" dirty="0">
                <a:solidFill>
                  <a:schemeClr val="bg1"/>
                </a:solidFill>
              </a:rPr>
              <a:t>4) </a:t>
            </a:r>
            <a:r>
              <a:rPr lang="en-US" sz="1100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https://commons.wikimedia.org/wiki/File:Interband_optical_transition.svg</a:t>
            </a:r>
            <a:r>
              <a:rPr lang="en-US" sz="1100" dirty="0">
                <a:solidFill>
                  <a:schemeClr val="bg1"/>
                </a:solidFill>
              </a:rPr>
              <a:t>      </a:t>
            </a:r>
          </a:p>
          <a:p>
            <a:r>
              <a:rPr lang="en-US" sz="1100" dirty="0"/>
              <a:t>5) </a:t>
            </a:r>
            <a:r>
              <a:rPr lang="en-US" sz="1100" dirty="0">
                <a:hlinkClick r:id="rId5"/>
              </a:rPr>
              <a:t>https://commons.wikimedia.org/wiki/File:Hgcdte_bandgap_x_t.png</a:t>
            </a:r>
            <a:r>
              <a:rPr lang="en-US" sz="1100" dirty="0"/>
              <a:t>   </a:t>
            </a:r>
          </a:p>
          <a:p>
            <a:r>
              <a:rPr lang="en-US" sz="1100" dirty="0"/>
              <a:t>6) </a:t>
            </a:r>
            <a:r>
              <a:rPr lang="en-US" sz="1100" dirty="0">
                <a:hlinkClick r:id="rId6"/>
              </a:rPr>
              <a:t>https://en.wikipedia.org/wiki/Lead(II)_sulfide</a:t>
            </a:r>
            <a:r>
              <a:rPr lang="en-US" sz="1100" dirty="0"/>
              <a:t>   </a:t>
            </a:r>
            <a:r>
              <a:rPr lang="en-US" sz="1100" dirty="0">
                <a:hlinkClick r:id="rId7"/>
              </a:rPr>
              <a:t>https://en.wikipedia.org/wiki/File:Sulfid_olovnat%C3%BD.PNG</a:t>
            </a:r>
            <a:r>
              <a:rPr lang="en-US" sz="1100" dirty="0"/>
              <a:t> 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58DB2CB-73F9-4D4C-AC81-E6BE75CB641E}"/>
              </a:ext>
            </a:extLst>
          </p:cNvPr>
          <p:cNvGrpSpPr/>
          <p:nvPr/>
        </p:nvGrpSpPr>
        <p:grpSpPr>
          <a:xfrm>
            <a:off x="8979126" y="1855094"/>
            <a:ext cx="1725474" cy="788631"/>
            <a:chOff x="7455126" y="1855093"/>
            <a:chExt cx="1725474" cy="788631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E12E4C01-E05B-1341-8FD4-96C5460A086C}"/>
                </a:ext>
              </a:extLst>
            </p:cNvPr>
            <p:cNvPicPr/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2413" r="51587"/>
            <a:stretch/>
          </p:blipFill>
          <p:spPr bwMode="auto">
            <a:xfrm>
              <a:off x="7455126" y="1901787"/>
              <a:ext cx="1666313" cy="74193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92A938B-2169-5A4A-9543-4C17499FC3C3}"/>
                </a:ext>
              </a:extLst>
            </p:cNvPr>
            <p:cNvSpPr txBox="1"/>
            <p:nvPr/>
          </p:nvSpPr>
          <p:spPr>
            <a:xfrm>
              <a:off x="8870900" y="1855093"/>
              <a:ext cx="30970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/>
                <a:t>2)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E6C76D5D-3FAC-3F45-BBE3-AD8FD947E1BF}"/>
              </a:ext>
            </a:extLst>
          </p:cNvPr>
          <p:cNvGrpSpPr/>
          <p:nvPr/>
        </p:nvGrpSpPr>
        <p:grpSpPr>
          <a:xfrm>
            <a:off x="9168400" y="747817"/>
            <a:ext cx="1492330" cy="1102006"/>
            <a:chOff x="7644400" y="747817"/>
            <a:chExt cx="1492330" cy="1102006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4CE91291-627E-834F-9DE8-47F08AABFE0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644400" y="747817"/>
              <a:ext cx="1471820" cy="1102006"/>
            </a:xfrm>
            <a:prstGeom prst="rect">
              <a:avLst/>
            </a:prstGeom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76CCEB8-920F-7644-B57A-C1FD7D693C75}"/>
                </a:ext>
              </a:extLst>
            </p:cNvPr>
            <p:cNvSpPr txBox="1"/>
            <p:nvPr/>
          </p:nvSpPr>
          <p:spPr>
            <a:xfrm>
              <a:off x="8827030" y="1553061"/>
              <a:ext cx="30970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schemeClr val="bg1"/>
                  </a:solidFill>
                </a:rPr>
                <a:t>1)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7688925-5858-434F-9E86-C5362968CF05}"/>
              </a:ext>
            </a:extLst>
          </p:cNvPr>
          <p:cNvGrpSpPr/>
          <p:nvPr/>
        </p:nvGrpSpPr>
        <p:grpSpPr>
          <a:xfrm>
            <a:off x="7860170" y="1526756"/>
            <a:ext cx="936762" cy="1165325"/>
            <a:chOff x="6336170" y="1526755"/>
            <a:chExt cx="936762" cy="1165325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9978EB9C-FF06-234D-8206-5DB8B391CD2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405159" y="1526755"/>
              <a:ext cx="867773" cy="1124634"/>
            </a:xfrm>
            <a:prstGeom prst="rect">
              <a:avLst/>
            </a:prstGeom>
          </p:spPr>
        </p:pic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915091D-F000-6940-9B31-A4D7D6880DE8}"/>
                </a:ext>
              </a:extLst>
            </p:cNvPr>
            <p:cNvSpPr txBox="1"/>
            <p:nvPr/>
          </p:nvSpPr>
          <p:spPr>
            <a:xfrm>
              <a:off x="6336170" y="2430470"/>
              <a:ext cx="30970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schemeClr val="bg1"/>
                  </a:solidFill>
                </a:rPr>
                <a:t>3)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23C5D4D-1504-C84E-8410-88B29683000A}"/>
              </a:ext>
            </a:extLst>
          </p:cNvPr>
          <p:cNvGrpSpPr/>
          <p:nvPr/>
        </p:nvGrpSpPr>
        <p:grpSpPr>
          <a:xfrm>
            <a:off x="9829041" y="2660901"/>
            <a:ext cx="900559" cy="908237"/>
            <a:chOff x="7794779" y="3113162"/>
            <a:chExt cx="1491889" cy="1504607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34B5A6C9-B5A5-9442-B3DE-2627390ED89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7794779" y="3113162"/>
              <a:ext cx="1215076" cy="1504607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4D3721C-4416-6242-8843-5815BE79AD77}"/>
                </a:ext>
              </a:extLst>
            </p:cNvPr>
            <p:cNvSpPr txBox="1"/>
            <p:nvPr/>
          </p:nvSpPr>
          <p:spPr>
            <a:xfrm>
              <a:off x="8773611" y="3249588"/>
              <a:ext cx="513057" cy="4333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/>
                <a:t>4)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985202F-77FA-3540-A933-E91C91A01157}"/>
              </a:ext>
            </a:extLst>
          </p:cNvPr>
          <p:cNvGrpSpPr/>
          <p:nvPr/>
        </p:nvGrpSpPr>
        <p:grpSpPr>
          <a:xfrm>
            <a:off x="6523189" y="3389818"/>
            <a:ext cx="3945304" cy="3347529"/>
            <a:chOff x="6223415" y="3418359"/>
            <a:chExt cx="1493959" cy="1267601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F1E5022A-65E2-B340-8C56-7CE52B4F98C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6223415" y="3418359"/>
              <a:ext cx="1493959" cy="1267601"/>
            </a:xfrm>
            <a:prstGeom prst="rect">
              <a:avLst/>
            </a:prstGeom>
          </p:spPr>
        </p:pic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91732E1-AFC0-024B-B54D-C072DF90CE53}"/>
                </a:ext>
              </a:extLst>
            </p:cNvPr>
            <p:cNvSpPr txBox="1"/>
            <p:nvPr/>
          </p:nvSpPr>
          <p:spPr>
            <a:xfrm>
              <a:off x="6582822" y="3437860"/>
              <a:ext cx="117273" cy="990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/>
                <a:t>5)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9F3ABC39-2A5A-FE47-AE68-FF17C52ECC79}"/>
              </a:ext>
            </a:extLst>
          </p:cNvPr>
          <p:cNvGrpSpPr/>
          <p:nvPr/>
        </p:nvGrpSpPr>
        <p:grpSpPr>
          <a:xfrm>
            <a:off x="1647234" y="1840828"/>
            <a:ext cx="3548800" cy="2405784"/>
            <a:chOff x="4048148" y="3771676"/>
            <a:chExt cx="1560787" cy="1058081"/>
          </a:xfrm>
        </p:grpSpPr>
        <p:pic>
          <p:nvPicPr>
            <p:cNvPr id="42" name="Picture 41" descr="A screenshot of a cell phone&#10;&#10;Description automatically generated">
              <a:extLst>
                <a:ext uri="{FF2B5EF4-FFF2-40B4-BE49-F238E27FC236}">
                  <a16:creationId xmlns:a16="http://schemas.microsoft.com/office/drawing/2014/main" id="{1DB6D1B2-DA6E-FB44-BCED-1051D97C5BD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934" t="47179" r="12210" b="34495"/>
            <a:stretch/>
          </p:blipFill>
          <p:spPr>
            <a:xfrm>
              <a:off x="4048148" y="3981878"/>
              <a:ext cx="1560787" cy="847879"/>
            </a:xfrm>
            <a:prstGeom prst="rect">
              <a:avLst/>
            </a:prstGeom>
          </p:spPr>
        </p:pic>
        <p:pic>
          <p:nvPicPr>
            <p:cNvPr id="43" name="Picture 42" descr="A screenshot of a cell phone&#10;&#10;Description automatically generated">
              <a:extLst>
                <a:ext uri="{FF2B5EF4-FFF2-40B4-BE49-F238E27FC236}">
                  <a16:creationId xmlns:a16="http://schemas.microsoft.com/office/drawing/2014/main" id="{BF85DD5C-0F8F-1148-B0EC-41D31952425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59" t="47283" r="80989" b="45091"/>
            <a:stretch/>
          </p:blipFill>
          <p:spPr>
            <a:xfrm>
              <a:off x="4065251" y="3992604"/>
              <a:ext cx="265783" cy="352840"/>
            </a:xfrm>
            <a:prstGeom prst="rect">
              <a:avLst/>
            </a:prstGeom>
          </p:spPr>
        </p:pic>
        <p:pic>
          <p:nvPicPr>
            <p:cNvPr id="44" name="Picture 43" descr="A screenshot of a cell phone&#10;&#10;Description automatically generated">
              <a:extLst>
                <a:ext uri="{FF2B5EF4-FFF2-40B4-BE49-F238E27FC236}">
                  <a16:creationId xmlns:a16="http://schemas.microsoft.com/office/drawing/2014/main" id="{5BE36E5E-537F-5E4F-B3D3-1447E851B71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934" t="10791" r="12439" b="84549"/>
            <a:stretch/>
          </p:blipFill>
          <p:spPr>
            <a:xfrm>
              <a:off x="4065251" y="3771676"/>
              <a:ext cx="1543684" cy="215565"/>
            </a:xfrm>
            <a:prstGeom prst="rect">
              <a:avLst/>
            </a:prstGeom>
          </p:spPr>
        </p:pic>
      </p:grpSp>
      <p:sp>
        <p:nvSpPr>
          <p:cNvPr id="45" name="Rounded Rectangle 44">
            <a:extLst>
              <a:ext uri="{FF2B5EF4-FFF2-40B4-BE49-F238E27FC236}">
                <a16:creationId xmlns:a16="http://schemas.microsoft.com/office/drawing/2014/main" id="{7656B1EF-6E11-D442-AED9-3272385E4044}"/>
              </a:ext>
            </a:extLst>
          </p:cNvPr>
          <p:cNvSpPr/>
          <p:nvPr/>
        </p:nvSpPr>
        <p:spPr>
          <a:xfrm>
            <a:off x="3010691" y="2730861"/>
            <a:ext cx="554338" cy="738128"/>
          </a:xfrm>
          <a:custGeom>
            <a:avLst/>
            <a:gdLst>
              <a:gd name="connsiteX0" fmla="*/ 0 w 554338"/>
              <a:gd name="connsiteY0" fmla="*/ 92392 h 738128"/>
              <a:gd name="connsiteX1" fmla="*/ 92392 w 554338"/>
              <a:gd name="connsiteY1" fmla="*/ 0 h 738128"/>
              <a:gd name="connsiteX2" fmla="*/ 461946 w 554338"/>
              <a:gd name="connsiteY2" fmla="*/ 0 h 738128"/>
              <a:gd name="connsiteX3" fmla="*/ 554338 w 554338"/>
              <a:gd name="connsiteY3" fmla="*/ 92392 h 738128"/>
              <a:gd name="connsiteX4" fmla="*/ 554338 w 554338"/>
              <a:gd name="connsiteY4" fmla="*/ 645736 h 738128"/>
              <a:gd name="connsiteX5" fmla="*/ 461946 w 554338"/>
              <a:gd name="connsiteY5" fmla="*/ 738128 h 738128"/>
              <a:gd name="connsiteX6" fmla="*/ 92392 w 554338"/>
              <a:gd name="connsiteY6" fmla="*/ 738128 h 738128"/>
              <a:gd name="connsiteX7" fmla="*/ 0 w 554338"/>
              <a:gd name="connsiteY7" fmla="*/ 645736 h 738128"/>
              <a:gd name="connsiteX8" fmla="*/ 0 w 554338"/>
              <a:gd name="connsiteY8" fmla="*/ 92392 h 738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54338" h="738128" extrusionOk="0">
                <a:moveTo>
                  <a:pt x="0" y="92392"/>
                </a:moveTo>
                <a:cubicBezTo>
                  <a:pt x="-3593" y="39149"/>
                  <a:pt x="31310" y="3774"/>
                  <a:pt x="92392" y="0"/>
                </a:cubicBezTo>
                <a:cubicBezTo>
                  <a:pt x="221230" y="-21037"/>
                  <a:pt x="291172" y="19605"/>
                  <a:pt x="461946" y="0"/>
                </a:cubicBezTo>
                <a:cubicBezTo>
                  <a:pt x="509700" y="-2489"/>
                  <a:pt x="552485" y="45168"/>
                  <a:pt x="554338" y="92392"/>
                </a:cubicBezTo>
                <a:cubicBezTo>
                  <a:pt x="561307" y="225064"/>
                  <a:pt x="551010" y="495008"/>
                  <a:pt x="554338" y="645736"/>
                </a:cubicBezTo>
                <a:cubicBezTo>
                  <a:pt x="556333" y="692658"/>
                  <a:pt x="505469" y="736979"/>
                  <a:pt x="461946" y="738128"/>
                </a:cubicBezTo>
                <a:cubicBezTo>
                  <a:pt x="289299" y="767828"/>
                  <a:pt x="250317" y="716802"/>
                  <a:pt x="92392" y="738128"/>
                </a:cubicBezTo>
                <a:cubicBezTo>
                  <a:pt x="38760" y="742437"/>
                  <a:pt x="-2136" y="694286"/>
                  <a:pt x="0" y="645736"/>
                </a:cubicBezTo>
                <a:cubicBezTo>
                  <a:pt x="-33707" y="518199"/>
                  <a:pt x="11196" y="263099"/>
                  <a:pt x="0" y="92392"/>
                </a:cubicBezTo>
                <a:close/>
              </a:path>
            </a:pathLst>
          </a:custGeom>
          <a:noFill/>
          <a:ln w="38100">
            <a:solidFill>
              <a:schemeClr val="tx1"/>
            </a:solidFill>
            <a:extLst>
              <a:ext uri="{C807C97D-BFC1-408E-A445-0C87EB9F89A2}">
                <ask:lineSketchStyleProps xmlns="" xmlns:ask="http://schemas.microsoft.com/office/drawing/2018/sketchyshapes" sd="121903347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 45">
            <a:extLst>
              <a:ext uri="{FF2B5EF4-FFF2-40B4-BE49-F238E27FC236}">
                <a16:creationId xmlns:a16="http://schemas.microsoft.com/office/drawing/2014/main" id="{3231271D-CA2B-F845-9880-A8B6AD8C80A7}"/>
              </a:ext>
            </a:extLst>
          </p:cNvPr>
          <p:cNvSpPr/>
          <p:nvPr/>
        </p:nvSpPr>
        <p:spPr>
          <a:xfrm>
            <a:off x="1671684" y="1285603"/>
            <a:ext cx="3541958" cy="2982701"/>
          </a:xfrm>
          <a:custGeom>
            <a:avLst/>
            <a:gdLst>
              <a:gd name="connsiteX0" fmla="*/ 666427 w 4417017"/>
              <a:gd name="connsiteY0" fmla="*/ 3642101 h 3719593"/>
              <a:gd name="connsiteX1" fmla="*/ 588935 w 4417017"/>
              <a:gd name="connsiteY1" fmla="*/ 3688596 h 3719593"/>
              <a:gd name="connsiteX2" fmla="*/ 170481 w 4417017"/>
              <a:gd name="connsiteY2" fmla="*/ 3688596 h 3719593"/>
              <a:gd name="connsiteX3" fmla="*/ 123986 w 4417017"/>
              <a:gd name="connsiteY3" fmla="*/ 3657600 h 3719593"/>
              <a:gd name="connsiteX4" fmla="*/ 77491 w 4417017"/>
              <a:gd name="connsiteY4" fmla="*/ 3642101 h 3719593"/>
              <a:gd name="connsiteX5" fmla="*/ 46495 w 4417017"/>
              <a:gd name="connsiteY5" fmla="*/ 3533613 h 3719593"/>
              <a:gd name="connsiteX6" fmla="*/ 30996 w 4417017"/>
              <a:gd name="connsiteY6" fmla="*/ 3208149 h 3719593"/>
              <a:gd name="connsiteX7" fmla="*/ 15498 w 4417017"/>
              <a:gd name="connsiteY7" fmla="*/ 3146156 h 3719593"/>
              <a:gd name="connsiteX8" fmla="*/ 0 w 4417017"/>
              <a:gd name="connsiteY8" fmla="*/ 2944678 h 3719593"/>
              <a:gd name="connsiteX9" fmla="*/ 15498 w 4417017"/>
              <a:gd name="connsiteY9" fmla="*/ 1766806 h 3719593"/>
              <a:gd name="connsiteX10" fmla="*/ 46495 w 4417017"/>
              <a:gd name="connsiteY10" fmla="*/ 1580827 h 3719593"/>
              <a:gd name="connsiteX11" fmla="*/ 61993 w 4417017"/>
              <a:gd name="connsiteY11" fmla="*/ 1487837 h 3719593"/>
              <a:gd name="connsiteX12" fmla="*/ 92990 w 4417017"/>
              <a:gd name="connsiteY12" fmla="*/ 1239864 h 3719593"/>
              <a:gd name="connsiteX13" fmla="*/ 108488 w 4417017"/>
              <a:gd name="connsiteY13" fmla="*/ 1177871 h 3719593"/>
              <a:gd name="connsiteX14" fmla="*/ 139485 w 4417017"/>
              <a:gd name="connsiteY14" fmla="*/ 1084881 h 3719593"/>
              <a:gd name="connsiteX15" fmla="*/ 154983 w 4417017"/>
              <a:gd name="connsiteY15" fmla="*/ 1022888 h 3719593"/>
              <a:gd name="connsiteX16" fmla="*/ 185979 w 4417017"/>
              <a:gd name="connsiteY16" fmla="*/ 619932 h 3719593"/>
              <a:gd name="connsiteX17" fmla="*/ 216976 w 4417017"/>
              <a:gd name="connsiteY17" fmla="*/ 402956 h 3719593"/>
              <a:gd name="connsiteX18" fmla="*/ 294468 w 4417017"/>
              <a:gd name="connsiteY18" fmla="*/ 325464 h 3719593"/>
              <a:gd name="connsiteX19" fmla="*/ 340963 w 4417017"/>
              <a:gd name="connsiteY19" fmla="*/ 278969 h 3719593"/>
              <a:gd name="connsiteX20" fmla="*/ 480447 w 4417017"/>
              <a:gd name="connsiteY20" fmla="*/ 201478 h 3719593"/>
              <a:gd name="connsiteX21" fmla="*/ 526942 w 4417017"/>
              <a:gd name="connsiteY21" fmla="*/ 170481 h 3719593"/>
              <a:gd name="connsiteX22" fmla="*/ 666427 w 4417017"/>
              <a:gd name="connsiteY22" fmla="*/ 123986 h 3719593"/>
              <a:gd name="connsiteX23" fmla="*/ 805912 w 4417017"/>
              <a:gd name="connsiteY23" fmla="*/ 77491 h 3719593"/>
              <a:gd name="connsiteX24" fmla="*/ 852407 w 4417017"/>
              <a:gd name="connsiteY24" fmla="*/ 61993 h 3719593"/>
              <a:gd name="connsiteX25" fmla="*/ 1549830 w 4417017"/>
              <a:gd name="connsiteY25" fmla="*/ 46494 h 3719593"/>
              <a:gd name="connsiteX26" fmla="*/ 1875295 w 4417017"/>
              <a:gd name="connsiteY26" fmla="*/ 15498 h 3719593"/>
              <a:gd name="connsiteX27" fmla="*/ 1952786 w 4417017"/>
              <a:gd name="connsiteY27" fmla="*/ 0 h 3719593"/>
              <a:gd name="connsiteX28" fmla="*/ 2386739 w 4417017"/>
              <a:gd name="connsiteY28" fmla="*/ 15498 h 3719593"/>
              <a:gd name="connsiteX29" fmla="*/ 2603715 w 4417017"/>
              <a:gd name="connsiteY29" fmla="*/ 77491 h 3719593"/>
              <a:gd name="connsiteX30" fmla="*/ 2696705 w 4417017"/>
              <a:gd name="connsiteY30" fmla="*/ 92989 h 3719593"/>
              <a:gd name="connsiteX31" fmla="*/ 2758698 w 4417017"/>
              <a:gd name="connsiteY31" fmla="*/ 108488 h 3719593"/>
              <a:gd name="connsiteX32" fmla="*/ 2991173 w 4417017"/>
              <a:gd name="connsiteY32" fmla="*/ 123986 h 3719593"/>
              <a:gd name="connsiteX33" fmla="*/ 3099661 w 4417017"/>
              <a:gd name="connsiteY33" fmla="*/ 139484 h 3719593"/>
              <a:gd name="connsiteX34" fmla="*/ 3223647 w 4417017"/>
              <a:gd name="connsiteY34" fmla="*/ 154983 h 3719593"/>
              <a:gd name="connsiteX35" fmla="*/ 3378630 w 4417017"/>
              <a:gd name="connsiteY35" fmla="*/ 185979 h 3719593"/>
              <a:gd name="connsiteX36" fmla="*/ 3564610 w 4417017"/>
              <a:gd name="connsiteY36" fmla="*/ 232474 h 3719593"/>
              <a:gd name="connsiteX37" fmla="*/ 3688596 w 4417017"/>
              <a:gd name="connsiteY37" fmla="*/ 263471 h 3719593"/>
              <a:gd name="connsiteX38" fmla="*/ 3781586 w 4417017"/>
              <a:gd name="connsiteY38" fmla="*/ 294467 h 3719593"/>
              <a:gd name="connsiteX39" fmla="*/ 3828081 w 4417017"/>
              <a:gd name="connsiteY39" fmla="*/ 309966 h 3719593"/>
              <a:gd name="connsiteX40" fmla="*/ 3874576 w 4417017"/>
              <a:gd name="connsiteY40" fmla="*/ 325464 h 3719593"/>
              <a:gd name="connsiteX41" fmla="*/ 3967566 w 4417017"/>
              <a:gd name="connsiteY41" fmla="*/ 387457 h 3719593"/>
              <a:gd name="connsiteX42" fmla="*/ 4014061 w 4417017"/>
              <a:gd name="connsiteY42" fmla="*/ 418454 h 3719593"/>
              <a:gd name="connsiteX43" fmla="*/ 4138047 w 4417017"/>
              <a:gd name="connsiteY43" fmla="*/ 557939 h 3719593"/>
              <a:gd name="connsiteX44" fmla="*/ 4184542 w 4417017"/>
              <a:gd name="connsiteY44" fmla="*/ 573437 h 3719593"/>
              <a:gd name="connsiteX45" fmla="*/ 4277532 w 4417017"/>
              <a:gd name="connsiteY45" fmla="*/ 635430 h 3719593"/>
              <a:gd name="connsiteX46" fmla="*/ 4324027 w 4417017"/>
              <a:gd name="connsiteY46" fmla="*/ 666427 h 3719593"/>
              <a:gd name="connsiteX47" fmla="*/ 4355024 w 4417017"/>
              <a:gd name="connsiteY47" fmla="*/ 712922 h 3719593"/>
              <a:gd name="connsiteX48" fmla="*/ 4386020 w 4417017"/>
              <a:gd name="connsiteY48" fmla="*/ 852406 h 3719593"/>
              <a:gd name="connsiteX49" fmla="*/ 4401518 w 4417017"/>
              <a:gd name="connsiteY49" fmla="*/ 1224366 h 3719593"/>
              <a:gd name="connsiteX50" fmla="*/ 4417017 w 4417017"/>
              <a:gd name="connsiteY50" fmla="*/ 1348352 h 3719593"/>
              <a:gd name="connsiteX51" fmla="*/ 4401518 w 4417017"/>
              <a:gd name="connsiteY51" fmla="*/ 1890793 h 3719593"/>
              <a:gd name="connsiteX52" fmla="*/ 4370522 w 4417017"/>
              <a:gd name="connsiteY52" fmla="*/ 2944678 h 3719593"/>
              <a:gd name="connsiteX53" fmla="*/ 4355024 w 4417017"/>
              <a:gd name="connsiteY53" fmla="*/ 3394128 h 3719593"/>
              <a:gd name="connsiteX54" fmla="*/ 4324027 w 4417017"/>
              <a:gd name="connsiteY54" fmla="*/ 3487118 h 3719593"/>
              <a:gd name="connsiteX55" fmla="*/ 4308529 w 4417017"/>
              <a:gd name="connsiteY55" fmla="*/ 3533613 h 3719593"/>
              <a:gd name="connsiteX56" fmla="*/ 4262034 w 4417017"/>
              <a:gd name="connsiteY56" fmla="*/ 3549111 h 3719593"/>
              <a:gd name="connsiteX57" fmla="*/ 4215539 w 4417017"/>
              <a:gd name="connsiteY57" fmla="*/ 3595606 h 3719593"/>
              <a:gd name="connsiteX58" fmla="*/ 4169044 w 4417017"/>
              <a:gd name="connsiteY58" fmla="*/ 3611105 h 3719593"/>
              <a:gd name="connsiteX59" fmla="*/ 4122549 w 4417017"/>
              <a:gd name="connsiteY59" fmla="*/ 3642101 h 3719593"/>
              <a:gd name="connsiteX60" fmla="*/ 4029559 w 4417017"/>
              <a:gd name="connsiteY60" fmla="*/ 3673098 h 3719593"/>
              <a:gd name="connsiteX61" fmla="*/ 3936569 w 4417017"/>
              <a:gd name="connsiteY61" fmla="*/ 3704094 h 3719593"/>
              <a:gd name="connsiteX62" fmla="*/ 3890074 w 4417017"/>
              <a:gd name="connsiteY62" fmla="*/ 3719593 h 3719593"/>
              <a:gd name="connsiteX63" fmla="*/ 3750590 w 4417017"/>
              <a:gd name="connsiteY63" fmla="*/ 3688596 h 3719593"/>
              <a:gd name="connsiteX64" fmla="*/ 3704095 w 4417017"/>
              <a:gd name="connsiteY64" fmla="*/ 3657600 h 3719593"/>
              <a:gd name="connsiteX65" fmla="*/ 3688596 w 4417017"/>
              <a:gd name="connsiteY65" fmla="*/ 3611105 h 3719593"/>
              <a:gd name="connsiteX66" fmla="*/ 3657600 w 4417017"/>
              <a:gd name="connsiteY66" fmla="*/ 3564610 h 3719593"/>
              <a:gd name="connsiteX67" fmla="*/ 3642102 w 4417017"/>
              <a:gd name="connsiteY67" fmla="*/ 3471620 h 3719593"/>
              <a:gd name="connsiteX68" fmla="*/ 3626603 w 4417017"/>
              <a:gd name="connsiteY68" fmla="*/ 3425125 h 3719593"/>
              <a:gd name="connsiteX69" fmla="*/ 3611105 w 4417017"/>
              <a:gd name="connsiteY69" fmla="*/ 3332135 h 3719593"/>
              <a:gd name="connsiteX70" fmla="*/ 3580108 w 4417017"/>
              <a:gd name="connsiteY70" fmla="*/ 2991172 h 3719593"/>
              <a:gd name="connsiteX71" fmla="*/ 3595607 w 4417017"/>
              <a:gd name="connsiteY71" fmla="*/ 2324745 h 3719593"/>
              <a:gd name="connsiteX72" fmla="*/ 3564610 w 4417017"/>
              <a:gd name="connsiteY72" fmla="*/ 1549830 h 3719593"/>
              <a:gd name="connsiteX73" fmla="*/ 3549112 w 4417017"/>
              <a:gd name="connsiteY73" fmla="*/ 836908 h 3719593"/>
              <a:gd name="connsiteX74" fmla="*/ 3533613 w 4417017"/>
              <a:gd name="connsiteY74" fmla="*/ 790413 h 3719593"/>
              <a:gd name="connsiteX75" fmla="*/ 3518115 w 4417017"/>
              <a:gd name="connsiteY75" fmla="*/ 604433 h 3719593"/>
              <a:gd name="connsiteX76" fmla="*/ 3471620 w 4417017"/>
              <a:gd name="connsiteY76" fmla="*/ 433952 h 3719593"/>
              <a:gd name="connsiteX77" fmla="*/ 3425125 w 4417017"/>
              <a:gd name="connsiteY77" fmla="*/ 402956 h 3719593"/>
              <a:gd name="connsiteX78" fmla="*/ 3363132 w 4417017"/>
              <a:gd name="connsiteY78" fmla="*/ 325464 h 3719593"/>
              <a:gd name="connsiteX79" fmla="*/ 3332135 w 4417017"/>
              <a:gd name="connsiteY79" fmla="*/ 278969 h 3719593"/>
              <a:gd name="connsiteX80" fmla="*/ 3239146 w 4417017"/>
              <a:gd name="connsiteY80" fmla="*/ 247972 h 3719593"/>
              <a:gd name="connsiteX81" fmla="*/ 3192651 w 4417017"/>
              <a:gd name="connsiteY81" fmla="*/ 232474 h 3719593"/>
              <a:gd name="connsiteX82" fmla="*/ 3146156 w 4417017"/>
              <a:gd name="connsiteY82" fmla="*/ 216976 h 3719593"/>
              <a:gd name="connsiteX83" fmla="*/ 2960176 w 4417017"/>
              <a:gd name="connsiteY83" fmla="*/ 185979 h 3719593"/>
              <a:gd name="connsiteX84" fmla="*/ 2789695 w 4417017"/>
              <a:gd name="connsiteY84" fmla="*/ 154983 h 3719593"/>
              <a:gd name="connsiteX85" fmla="*/ 2464230 w 4417017"/>
              <a:gd name="connsiteY85" fmla="*/ 139484 h 3719593"/>
              <a:gd name="connsiteX86" fmla="*/ 1735810 w 4417017"/>
              <a:gd name="connsiteY86" fmla="*/ 170481 h 3719593"/>
              <a:gd name="connsiteX87" fmla="*/ 1580827 w 4417017"/>
              <a:gd name="connsiteY87" fmla="*/ 216976 h 3719593"/>
              <a:gd name="connsiteX88" fmla="*/ 1363851 w 4417017"/>
              <a:gd name="connsiteY88" fmla="*/ 247972 h 3719593"/>
              <a:gd name="connsiteX89" fmla="*/ 1301857 w 4417017"/>
              <a:gd name="connsiteY89" fmla="*/ 263471 h 3719593"/>
              <a:gd name="connsiteX90" fmla="*/ 1146874 w 4417017"/>
              <a:gd name="connsiteY90" fmla="*/ 294467 h 3719593"/>
              <a:gd name="connsiteX91" fmla="*/ 1053885 w 4417017"/>
              <a:gd name="connsiteY91" fmla="*/ 325464 h 3719593"/>
              <a:gd name="connsiteX92" fmla="*/ 1007390 w 4417017"/>
              <a:gd name="connsiteY92" fmla="*/ 340962 h 3719593"/>
              <a:gd name="connsiteX93" fmla="*/ 867905 w 4417017"/>
              <a:gd name="connsiteY93" fmla="*/ 433952 h 3719593"/>
              <a:gd name="connsiteX94" fmla="*/ 821410 w 4417017"/>
              <a:gd name="connsiteY94" fmla="*/ 464949 h 3719593"/>
              <a:gd name="connsiteX95" fmla="*/ 728420 w 4417017"/>
              <a:gd name="connsiteY95" fmla="*/ 573437 h 3719593"/>
              <a:gd name="connsiteX96" fmla="*/ 666427 w 4417017"/>
              <a:gd name="connsiteY96" fmla="*/ 666427 h 3719593"/>
              <a:gd name="connsiteX97" fmla="*/ 635430 w 4417017"/>
              <a:gd name="connsiteY97" fmla="*/ 712922 h 3719593"/>
              <a:gd name="connsiteX98" fmla="*/ 604434 w 4417017"/>
              <a:gd name="connsiteY98" fmla="*/ 1131376 h 3719593"/>
              <a:gd name="connsiteX99" fmla="*/ 619932 w 4417017"/>
              <a:gd name="connsiteY99" fmla="*/ 1828800 h 3719593"/>
              <a:gd name="connsiteX100" fmla="*/ 635430 w 4417017"/>
              <a:gd name="connsiteY100" fmla="*/ 1921789 h 3719593"/>
              <a:gd name="connsiteX101" fmla="*/ 666427 w 4417017"/>
              <a:gd name="connsiteY101" fmla="*/ 2092271 h 3719593"/>
              <a:gd name="connsiteX102" fmla="*/ 697424 w 4417017"/>
              <a:gd name="connsiteY102" fmla="*/ 2448732 h 3719593"/>
              <a:gd name="connsiteX103" fmla="*/ 681925 w 4417017"/>
              <a:gd name="connsiteY103" fmla="*/ 3285640 h 3719593"/>
              <a:gd name="connsiteX104" fmla="*/ 635430 w 4417017"/>
              <a:gd name="connsiteY104" fmla="*/ 3673098 h 3719593"/>
              <a:gd name="connsiteX105" fmla="*/ 666427 w 4417017"/>
              <a:gd name="connsiteY105" fmla="*/ 3642101 h 3719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</a:cxnLst>
            <a:rect l="l" t="t" r="r" b="b"/>
            <a:pathLst>
              <a:path w="4417017" h="3719593">
                <a:moveTo>
                  <a:pt x="666427" y="3642101"/>
                </a:moveTo>
                <a:cubicBezTo>
                  <a:pt x="640596" y="3657599"/>
                  <a:pt x="615878" y="3675124"/>
                  <a:pt x="588935" y="3688596"/>
                </a:cubicBezTo>
                <a:cubicBezTo>
                  <a:pt x="475245" y="3745441"/>
                  <a:pt x="174927" y="3688781"/>
                  <a:pt x="170481" y="3688596"/>
                </a:cubicBezTo>
                <a:cubicBezTo>
                  <a:pt x="154983" y="3678264"/>
                  <a:pt x="140646" y="3665930"/>
                  <a:pt x="123986" y="3657600"/>
                </a:cubicBezTo>
                <a:cubicBezTo>
                  <a:pt x="109374" y="3650294"/>
                  <a:pt x="89043" y="3653653"/>
                  <a:pt x="77491" y="3642101"/>
                </a:cubicBezTo>
                <a:cubicBezTo>
                  <a:pt x="70080" y="3634690"/>
                  <a:pt x="46629" y="3534149"/>
                  <a:pt x="46495" y="3533613"/>
                </a:cubicBezTo>
                <a:cubicBezTo>
                  <a:pt x="41329" y="3425125"/>
                  <a:pt x="39657" y="3316414"/>
                  <a:pt x="30996" y="3208149"/>
                </a:cubicBezTo>
                <a:cubicBezTo>
                  <a:pt x="29297" y="3186917"/>
                  <a:pt x="17987" y="3167310"/>
                  <a:pt x="15498" y="3146156"/>
                </a:cubicBezTo>
                <a:cubicBezTo>
                  <a:pt x="7628" y="3079260"/>
                  <a:pt x="5166" y="3011837"/>
                  <a:pt x="0" y="2944678"/>
                </a:cubicBezTo>
                <a:cubicBezTo>
                  <a:pt x="5166" y="2552054"/>
                  <a:pt x="6262" y="2159355"/>
                  <a:pt x="15498" y="1766806"/>
                </a:cubicBezTo>
                <a:cubicBezTo>
                  <a:pt x="18126" y="1655105"/>
                  <a:pt x="21326" y="1656329"/>
                  <a:pt x="46495" y="1580827"/>
                </a:cubicBezTo>
                <a:cubicBezTo>
                  <a:pt x="51661" y="1549830"/>
                  <a:pt x="57747" y="1518973"/>
                  <a:pt x="61993" y="1487837"/>
                </a:cubicBezTo>
                <a:cubicBezTo>
                  <a:pt x="73248" y="1405300"/>
                  <a:pt x="72787" y="1320678"/>
                  <a:pt x="92990" y="1239864"/>
                </a:cubicBezTo>
                <a:cubicBezTo>
                  <a:pt x="98156" y="1219200"/>
                  <a:pt x="102367" y="1198273"/>
                  <a:pt x="108488" y="1177871"/>
                </a:cubicBezTo>
                <a:cubicBezTo>
                  <a:pt x="117877" y="1146576"/>
                  <a:pt x="131561" y="1116579"/>
                  <a:pt x="139485" y="1084881"/>
                </a:cubicBezTo>
                <a:lnTo>
                  <a:pt x="154983" y="1022888"/>
                </a:lnTo>
                <a:cubicBezTo>
                  <a:pt x="186019" y="743562"/>
                  <a:pt x="156784" y="1028652"/>
                  <a:pt x="185979" y="619932"/>
                </a:cubicBezTo>
                <a:cubicBezTo>
                  <a:pt x="188948" y="578362"/>
                  <a:pt x="187444" y="462019"/>
                  <a:pt x="216976" y="402956"/>
                </a:cubicBezTo>
                <a:cubicBezTo>
                  <a:pt x="249449" y="338011"/>
                  <a:pt x="241331" y="369745"/>
                  <a:pt x="294468" y="325464"/>
                </a:cubicBezTo>
                <a:cubicBezTo>
                  <a:pt x="311306" y="311432"/>
                  <a:pt x="323662" y="292425"/>
                  <a:pt x="340963" y="278969"/>
                </a:cubicBezTo>
                <a:cubicBezTo>
                  <a:pt x="420900" y="216795"/>
                  <a:pt x="410295" y="224861"/>
                  <a:pt x="480447" y="201478"/>
                </a:cubicBezTo>
                <a:cubicBezTo>
                  <a:pt x="495945" y="191146"/>
                  <a:pt x="509921" y="178046"/>
                  <a:pt x="526942" y="170481"/>
                </a:cubicBezTo>
                <a:cubicBezTo>
                  <a:pt x="526952" y="170476"/>
                  <a:pt x="643174" y="131737"/>
                  <a:pt x="666427" y="123986"/>
                </a:cubicBezTo>
                <a:lnTo>
                  <a:pt x="805912" y="77491"/>
                </a:lnTo>
                <a:cubicBezTo>
                  <a:pt x="821410" y="72325"/>
                  <a:pt x="836074" y="62356"/>
                  <a:pt x="852407" y="61993"/>
                </a:cubicBezTo>
                <a:lnTo>
                  <a:pt x="1549830" y="46494"/>
                </a:lnTo>
                <a:cubicBezTo>
                  <a:pt x="1711077" y="6184"/>
                  <a:pt x="1533133" y="46603"/>
                  <a:pt x="1875295" y="15498"/>
                </a:cubicBezTo>
                <a:cubicBezTo>
                  <a:pt x="1901529" y="13113"/>
                  <a:pt x="1926956" y="5166"/>
                  <a:pt x="1952786" y="0"/>
                </a:cubicBezTo>
                <a:cubicBezTo>
                  <a:pt x="2097437" y="5166"/>
                  <a:pt x="2242496" y="3478"/>
                  <a:pt x="2386739" y="15498"/>
                </a:cubicBezTo>
                <a:cubicBezTo>
                  <a:pt x="2578949" y="31515"/>
                  <a:pt x="2442296" y="50588"/>
                  <a:pt x="2603715" y="77491"/>
                </a:cubicBezTo>
                <a:cubicBezTo>
                  <a:pt x="2634712" y="82657"/>
                  <a:pt x="2665891" y="86826"/>
                  <a:pt x="2696705" y="92989"/>
                </a:cubicBezTo>
                <a:cubicBezTo>
                  <a:pt x="2717592" y="97166"/>
                  <a:pt x="2737515" y="106258"/>
                  <a:pt x="2758698" y="108488"/>
                </a:cubicBezTo>
                <a:cubicBezTo>
                  <a:pt x="2835935" y="116618"/>
                  <a:pt x="2913681" y="118820"/>
                  <a:pt x="2991173" y="123986"/>
                </a:cubicBezTo>
                <a:lnTo>
                  <a:pt x="3099661" y="139484"/>
                </a:lnTo>
                <a:cubicBezTo>
                  <a:pt x="3140946" y="144989"/>
                  <a:pt x="3182563" y="148136"/>
                  <a:pt x="3223647" y="154983"/>
                </a:cubicBezTo>
                <a:cubicBezTo>
                  <a:pt x="3275614" y="163644"/>
                  <a:pt x="3327519" y="173201"/>
                  <a:pt x="3378630" y="185979"/>
                </a:cubicBezTo>
                <a:lnTo>
                  <a:pt x="3564610" y="232474"/>
                </a:lnTo>
                <a:lnTo>
                  <a:pt x="3688596" y="263471"/>
                </a:lnTo>
                <a:lnTo>
                  <a:pt x="3781586" y="294467"/>
                </a:lnTo>
                <a:lnTo>
                  <a:pt x="3828081" y="309966"/>
                </a:lnTo>
                <a:lnTo>
                  <a:pt x="3874576" y="325464"/>
                </a:lnTo>
                <a:lnTo>
                  <a:pt x="3967566" y="387457"/>
                </a:lnTo>
                <a:lnTo>
                  <a:pt x="4014061" y="418454"/>
                </a:lnTo>
                <a:cubicBezTo>
                  <a:pt x="4043596" y="462758"/>
                  <a:pt x="4092548" y="542773"/>
                  <a:pt x="4138047" y="557939"/>
                </a:cubicBezTo>
                <a:cubicBezTo>
                  <a:pt x="4153545" y="563105"/>
                  <a:pt x="4170261" y="565503"/>
                  <a:pt x="4184542" y="573437"/>
                </a:cubicBezTo>
                <a:cubicBezTo>
                  <a:pt x="4217107" y="591529"/>
                  <a:pt x="4246535" y="614766"/>
                  <a:pt x="4277532" y="635430"/>
                </a:cubicBezTo>
                <a:lnTo>
                  <a:pt x="4324027" y="666427"/>
                </a:lnTo>
                <a:cubicBezTo>
                  <a:pt x="4334359" y="681925"/>
                  <a:pt x="4346694" y="696262"/>
                  <a:pt x="4355024" y="712922"/>
                </a:cubicBezTo>
                <a:cubicBezTo>
                  <a:pt x="4374100" y="751074"/>
                  <a:pt x="4380068" y="816694"/>
                  <a:pt x="4386020" y="852406"/>
                </a:cubicBezTo>
                <a:cubicBezTo>
                  <a:pt x="4391186" y="976393"/>
                  <a:pt x="4393777" y="1100513"/>
                  <a:pt x="4401518" y="1224366"/>
                </a:cubicBezTo>
                <a:cubicBezTo>
                  <a:pt x="4404116" y="1265935"/>
                  <a:pt x="4417017" y="1306702"/>
                  <a:pt x="4417017" y="1348352"/>
                </a:cubicBezTo>
                <a:cubicBezTo>
                  <a:pt x="4417017" y="1529239"/>
                  <a:pt x="4405493" y="1709949"/>
                  <a:pt x="4401518" y="1890793"/>
                </a:cubicBezTo>
                <a:cubicBezTo>
                  <a:pt x="4379703" y="2883377"/>
                  <a:pt x="4411168" y="2456917"/>
                  <a:pt x="4370522" y="2944678"/>
                </a:cubicBezTo>
                <a:cubicBezTo>
                  <a:pt x="4365356" y="3094495"/>
                  <a:pt x="4367826" y="3244770"/>
                  <a:pt x="4355024" y="3394128"/>
                </a:cubicBezTo>
                <a:cubicBezTo>
                  <a:pt x="4352234" y="3426682"/>
                  <a:pt x="4334359" y="3456121"/>
                  <a:pt x="4324027" y="3487118"/>
                </a:cubicBezTo>
                <a:cubicBezTo>
                  <a:pt x="4318861" y="3502616"/>
                  <a:pt x="4324027" y="3528447"/>
                  <a:pt x="4308529" y="3533613"/>
                </a:cubicBezTo>
                <a:lnTo>
                  <a:pt x="4262034" y="3549111"/>
                </a:lnTo>
                <a:cubicBezTo>
                  <a:pt x="4246536" y="3564609"/>
                  <a:pt x="4233776" y="3583448"/>
                  <a:pt x="4215539" y="3595606"/>
                </a:cubicBezTo>
                <a:cubicBezTo>
                  <a:pt x="4201946" y="3604668"/>
                  <a:pt x="4183656" y="3603799"/>
                  <a:pt x="4169044" y="3611105"/>
                </a:cubicBezTo>
                <a:cubicBezTo>
                  <a:pt x="4152384" y="3619435"/>
                  <a:pt x="4139570" y="3634536"/>
                  <a:pt x="4122549" y="3642101"/>
                </a:cubicBezTo>
                <a:cubicBezTo>
                  <a:pt x="4092692" y="3655371"/>
                  <a:pt x="4060556" y="3662766"/>
                  <a:pt x="4029559" y="3673098"/>
                </a:cubicBezTo>
                <a:lnTo>
                  <a:pt x="3936569" y="3704094"/>
                </a:lnTo>
                <a:lnTo>
                  <a:pt x="3890074" y="3719593"/>
                </a:lnTo>
                <a:cubicBezTo>
                  <a:pt x="3854362" y="3713641"/>
                  <a:pt x="3788742" y="3707671"/>
                  <a:pt x="3750590" y="3688596"/>
                </a:cubicBezTo>
                <a:cubicBezTo>
                  <a:pt x="3733930" y="3680266"/>
                  <a:pt x="3719593" y="3667932"/>
                  <a:pt x="3704095" y="3657600"/>
                </a:cubicBezTo>
                <a:cubicBezTo>
                  <a:pt x="3698929" y="3642102"/>
                  <a:pt x="3695902" y="3625717"/>
                  <a:pt x="3688596" y="3611105"/>
                </a:cubicBezTo>
                <a:cubicBezTo>
                  <a:pt x="3680266" y="3594445"/>
                  <a:pt x="3663490" y="3582281"/>
                  <a:pt x="3657600" y="3564610"/>
                </a:cubicBezTo>
                <a:cubicBezTo>
                  <a:pt x="3647663" y="3534798"/>
                  <a:pt x="3648919" y="3502296"/>
                  <a:pt x="3642102" y="3471620"/>
                </a:cubicBezTo>
                <a:cubicBezTo>
                  <a:pt x="3638558" y="3455672"/>
                  <a:pt x="3631769" y="3440623"/>
                  <a:pt x="3626603" y="3425125"/>
                </a:cubicBezTo>
                <a:cubicBezTo>
                  <a:pt x="3621437" y="3394128"/>
                  <a:pt x="3615003" y="3363317"/>
                  <a:pt x="3611105" y="3332135"/>
                </a:cubicBezTo>
                <a:cubicBezTo>
                  <a:pt x="3600263" y="3245398"/>
                  <a:pt x="3586923" y="3072953"/>
                  <a:pt x="3580108" y="2991172"/>
                </a:cubicBezTo>
                <a:cubicBezTo>
                  <a:pt x="3585274" y="2769030"/>
                  <a:pt x="3595607" y="2546947"/>
                  <a:pt x="3595607" y="2324745"/>
                </a:cubicBezTo>
                <a:cubicBezTo>
                  <a:pt x="3595607" y="1764105"/>
                  <a:pt x="3603863" y="1863861"/>
                  <a:pt x="3564610" y="1549830"/>
                </a:cubicBezTo>
                <a:cubicBezTo>
                  <a:pt x="3559444" y="1312189"/>
                  <a:pt x="3558806" y="1074407"/>
                  <a:pt x="3549112" y="836908"/>
                </a:cubicBezTo>
                <a:cubicBezTo>
                  <a:pt x="3548446" y="820585"/>
                  <a:pt x="3535772" y="806606"/>
                  <a:pt x="3533613" y="790413"/>
                </a:cubicBezTo>
                <a:cubicBezTo>
                  <a:pt x="3525391" y="728751"/>
                  <a:pt x="3525383" y="666215"/>
                  <a:pt x="3518115" y="604433"/>
                </a:cubicBezTo>
                <a:cubicBezTo>
                  <a:pt x="3515441" y="581705"/>
                  <a:pt x="3487093" y="444267"/>
                  <a:pt x="3471620" y="433952"/>
                </a:cubicBezTo>
                <a:lnTo>
                  <a:pt x="3425125" y="402956"/>
                </a:lnTo>
                <a:cubicBezTo>
                  <a:pt x="3394954" y="312441"/>
                  <a:pt x="3433234" y="395566"/>
                  <a:pt x="3363132" y="325464"/>
                </a:cubicBezTo>
                <a:cubicBezTo>
                  <a:pt x="3349961" y="312293"/>
                  <a:pt x="3347930" y="288841"/>
                  <a:pt x="3332135" y="278969"/>
                </a:cubicBezTo>
                <a:cubicBezTo>
                  <a:pt x="3304428" y="261652"/>
                  <a:pt x="3270142" y="258304"/>
                  <a:pt x="3239146" y="247972"/>
                </a:cubicBezTo>
                <a:lnTo>
                  <a:pt x="3192651" y="232474"/>
                </a:lnTo>
                <a:cubicBezTo>
                  <a:pt x="3177153" y="227308"/>
                  <a:pt x="3162270" y="219662"/>
                  <a:pt x="3146156" y="216976"/>
                </a:cubicBezTo>
                <a:cubicBezTo>
                  <a:pt x="3084163" y="206644"/>
                  <a:pt x="3021148" y="201222"/>
                  <a:pt x="2960176" y="185979"/>
                </a:cubicBezTo>
                <a:cubicBezTo>
                  <a:pt x="2892965" y="169176"/>
                  <a:pt x="2867441" y="160536"/>
                  <a:pt x="2789695" y="154983"/>
                </a:cubicBezTo>
                <a:cubicBezTo>
                  <a:pt x="2681360" y="147245"/>
                  <a:pt x="2572718" y="144650"/>
                  <a:pt x="2464230" y="139484"/>
                </a:cubicBezTo>
                <a:cubicBezTo>
                  <a:pt x="2327468" y="143628"/>
                  <a:pt x="1932813" y="148592"/>
                  <a:pt x="1735810" y="170481"/>
                </a:cubicBezTo>
                <a:cubicBezTo>
                  <a:pt x="1677810" y="176925"/>
                  <a:pt x="1639276" y="205287"/>
                  <a:pt x="1580827" y="216976"/>
                </a:cubicBezTo>
                <a:cubicBezTo>
                  <a:pt x="1457463" y="241648"/>
                  <a:pt x="1529516" y="229565"/>
                  <a:pt x="1363851" y="247972"/>
                </a:cubicBezTo>
                <a:cubicBezTo>
                  <a:pt x="1343186" y="253138"/>
                  <a:pt x="1322744" y="259294"/>
                  <a:pt x="1301857" y="263471"/>
                </a:cubicBezTo>
                <a:cubicBezTo>
                  <a:pt x="1218080" y="280227"/>
                  <a:pt x="1218867" y="272869"/>
                  <a:pt x="1146874" y="294467"/>
                </a:cubicBezTo>
                <a:cubicBezTo>
                  <a:pt x="1115579" y="303856"/>
                  <a:pt x="1084881" y="315132"/>
                  <a:pt x="1053885" y="325464"/>
                </a:cubicBezTo>
                <a:lnTo>
                  <a:pt x="1007390" y="340962"/>
                </a:lnTo>
                <a:lnTo>
                  <a:pt x="867905" y="433952"/>
                </a:lnTo>
                <a:cubicBezTo>
                  <a:pt x="852407" y="444284"/>
                  <a:pt x="834581" y="451778"/>
                  <a:pt x="821410" y="464949"/>
                </a:cubicBezTo>
                <a:cubicBezTo>
                  <a:pt x="767898" y="518461"/>
                  <a:pt x="774810" y="507165"/>
                  <a:pt x="728420" y="573437"/>
                </a:cubicBezTo>
                <a:cubicBezTo>
                  <a:pt x="707057" y="603956"/>
                  <a:pt x="687091" y="635430"/>
                  <a:pt x="666427" y="666427"/>
                </a:cubicBezTo>
                <a:lnTo>
                  <a:pt x="635430" y="712922"/>
                </a:lnTo>
                <a:cubicBezTo>
                  <a:pt x="582821" y="870754"/>
                  <a:pt x="604434" y="791630"/>
                  <a:pt x="604434" y="1131376"/>
                </a:cubicBezTo>
                <a:cubicBezTo>
                  <a:pt x="604434" y="1363908"/>
                  <a:pt x="610820" y="1596447"/>
                  <a:pt x="619932" y="1828800"/>
                </a:cubicBezTo>
                <a:cubicBezTo>
                  <a:pt x="621163" y="1860200"/>
                  <a:pt x="629809" y="1890872"/>
                  <a:pt x="635430" y="1921789"/>
                </a:cubicBezTo>
                <a:cubicBezTo>
                  <a:pt x="650043" y="2002159"/>
                  <a:pt x="655007" y="2006622"/>
                  <a:pt x="666427" y="2092271"/>
                </a:cubicBezTo>
                <a:cubicBezTo>
                  <a:pt x="684507" y="2227875"/>
                  <a:pt x="687001" y="2302810"/>
                  <a:pt x="697424" y="2448732"/>
                </a:cubicBezTo>
                <a:cubicBezTo>
                  <a:pt x="692258" y="2727701"/>
                  <a:pt x="689567" y="3006727"/>
                  <a:pt x="681925" y="3285640"/>
                </a:cubicBezTo>
                <a:cubicBezTo>
                  <a:pt x="673702" y="3585777"/>
                  <a:pt x="694521" y="3495822"/>
                  <a:pt x="635430" y="3673098"/>
                </a:cubicBezTo>
                <a:lnTo>
                  <a:pt x="666427" y="3642101"/>
                </a:lnTo>
                <a:close/>
              </a:path>
            </a:pathLst>
          </a:custGeom>
          <a:solidFill>
            <a:srgbClr val="0070C0">
              <a:alpha val="26275"/>
            </a:srgbClr>
          </a:solidFill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 46">
            <a:extLst>
              <a:ext uri="{FF2B5EF4-FFF2-40B4-BE49-F238E27FC236}">
                <a16:creationId xmlns:a16="http://schemas.microsoft.com/office/drawing/2014/main" id="{65F19EF0-C80F-1D48-A36D-0A1BDE8EF25E}"/>
              </a:ext>
            </a:extLst>
          </p:cNvPr>
          <p:cNvSpPr/>
          <p:nvPr/>
        </p:nvSpPr>
        <p:spPr>
          <a:xfrm>
            <a:off x="2342791" y="1633584"/>
            <a:ext cx="2038180" cy="2647147"/>
          </a:xfrm>
          <a:custGeom>
            <a:avLst/>
            <a:gdLst>
              <a:gd name="connsiteX0" fmla="*/ 681926 w 2541722"/>
              <a:gd name="connsiteY0" fmla="*/ 3208149 h 3301139"/>
              <a:gd name="connsiteX1" fmla="*/ 588936 w 2541722"/>
              <a:gd name="connsiteY1" fmla="*/ 3223648 h 3301139"/>
              <a:gd name="connsiteX2" fmla="*/ 402956 w 2541722"/>
              <a:gd name="connsiteY2" fmla="*/ 3208149 h 3301139"/>
              <a:gd name="connsiteX3" fmla="*/ 356461 w 2541722"/>
              <a:gd name="connsiteY3" fmla="*/ 3192651 h 3301139"/>
              <a:gd name="connsiteX4" fmla="*/ 263471 w 2541722"/>
              <a:gd name="connsiteY4" fmla="*/ 3177153 h 3301139"/>
              <a:gd name="connsiteX5" fmla="*/ 185980 w 2541722"/>
              <a:gd name="connsiteY5" fmla="*/ 3146156 h 3301139"/>
              <a:gd name="connsiteX6" fmla="*/ 108488 w 2541722"/>
              <a:gd name="connsiteY6" fmla="*/ 3130658 h 3301139"/>
              <a:gd name="connsiteX7" fmla="*/ 61994 w 2541722"/>
              <a:gd name="connsiteY7" fmla="*/ 3115159 h 3301139"/>
              <a:gd name="connsiteX8" fmla="*/ 30997 w 2541722"/>
              <a:gd name="connsiteY8" fmla="*/ 3068665 h 3301139"/>
              <a:gd name="connsiteX9" fmla="*/ 0 w 2541722"/>
              <a:gd name="connsiteY9" fmla="*/ 2820692 h 3301139"/>
              <a:gd name="connsiteX10" fmla="*/ 15499 w 2541722"/>
              <a:gd name="connsiteY10" fmla="*/ 526942 h 3301139"/>
              <a:gd name="connsiteX11" fmla="*/ 30997 w 2541722"/>
              <a:gd name="connsiteY11" fmla="*/ 480448 h 3301139"/>
              <a:gd name="connsiteX12" fmla="*/ 46495 w 2541722"/>
              <a:gd name="connsiteY12" fmla="*/ 418454 h 3301139"/>
              <a:gd name="connsiteX13" fmla="*/ 77492 w 2541722"/>
              <a:gd name="connsiteY13" fmla="*/ 325465 h 3301139"/>
              <a:gd name="connsiteX14" fmla="*/ 108488 w 2541722"/>
              <a:gd name="connsiteY14" fmla="*/ 216976 h 3301139"/>
              <a:gd name="connsiteX15" fmla="*/ 139485 w 2541722"/>
              <a:gd name="connsiteY15" fmla="*/ 170481 h 3301139"/>
              <a:gd name="connsiteX16" fmla="*/ 232475 w 2541722"/>
              <a:gd name="connsiteY16" fmla="*/ 108488 h 3301139"/>
              <a:gd name="connsiteX17" fmla="*/ 278970 w 2541722"/>
              <a:gd name="connsiteY17" fmla="*/ 77492 h 3301139"/>
              <a:gd name="connsiteX18" fmla="*/ 371960 w 2541722"/>
              <a:gd name="connsiteY18" fmla="*/ 46495 h 3301139"/>
              <a:gd name="connsiteX19" fmla="*/ 418455 w 2541722"/>
              <a:gd name="connsiteY19" fmla="*/ 30997 h 3301139"/>
              <a:gd name="connsiteX20" fmla="*/ 464949 w 2541722"/>
              <a:gd name="connsiteY20" fmla="*/ 15498 h 3301139"/>
              <a:gd name="connsiteX21" fmla="*/ 635431 w 2541722"/>
              <a:gd name="connsiteY21" fmla="*/ 0 h 3301139"/>
              <a:gd name="connsiteX22" fmla="*/ 1224366 w 2541722"/>
              <a:gd name="connsiteY22" fmla="*/ 15498 h 3301139"/>
              <a:gd name="connsiteX23" fmla="*/ 1379349 w 2541722"/>
              <a:gd name="connsiteY23" fmla="*/ 30997 h 3301139"/>
              <a:gd name="connsiteX24" fmla="*/ 1487838 w 2541722"/>
              <a:gd name="connsiteY24" fmla="*/ 46495 h 3301139"/>
              <a:gd name="connsiteX25" fmla="*/ 2216258 w 2541722"/>
              <a:gd name="connsiteY25" fmla="*/ 61993 h 3301139"/>
              <a:gd name="connsiteX26" fmla="*/ 2324746 w 2541722"/>
              <a:gd name="connsiteY26" fmla="*/ 92990 h 3301139"/>
              <a:gd name="connsiteX27" fmla="*/ 2417736 w 2541722"/>
              <a:gd name="connsiteY27" fmla="*/ 170481 h 3301139"/>
              <a:gd name="connsiteX28" fmla="*/ 2448732 w 2541722"/>
              <a:gd name="connsiteY28" fmla="*/ 216976 h 3301139"/>
              <a:gd name="connsiteX29" fmla="*/ 2495227 w 2541722"/>
              <a:gd name="connsiteY29" fmla="*/ 356461 h 3301139"/>
              <a:gd name="connsiteX30" fmla="*/ 2510726 w 2541722"/>
              <a:gd name="connsiteY30" fmla="*/ 402956 h 3301139"/>
              <a:gd name="connsiteX31" fmla="*/ 2495227 w 2541722"/>
              <a:gd name="connsiteY31" fmla="*/ 1332854 h 3301139"/>
              <a:gd name="connsiteX32" fmla="*/ 2526224 w 2541722"/>
              <a:gd name="connsiteY32" fmla="*/ 2479729 h 3301139"/>
              <a:gd name="connsiteX33" fmla="*/ 2541722 w 2541722"/>
              <a:gd name="connsiteY33" fmla="*/ 2557220 h 3301139"/>
              <a:gd name="connsiteX34" fmla="*/ 2526224 w 2541722"/>
              <a:gd name="connsiteY34" fmla="*/ 3099661 h 3301139"/>
              <a:gd name="connsiteX35" fmla="*/ 2417736 w 2541722"/>
              <a:gd name="connsiteY35" fmla="*/ 3223648 h 3301139"/>
              <a:gd name="connsiteX36" fmla="*/ 2371241 w 2541722"/>
              <a:gd name="connsiteY36" fmla="*/ 3270142 h 3301139"/>
              <a:gd name="connsiteX37" fmla="*/ 2262753 w 2541722"/>
              <a:gd name="connsiteY37" fmla="*/ 3301139 h 3301139"/>
              <a:gd name="connsiteX38" fmla="*/ 2045777 w 2541722"/>
              <a:gd name="connsiteY38" fmla="*/ 3270142 h 3301139"/>
              <a:gd name="connsiteX39" fmla="*/ 1952787 w 2541722"/>
              <a:gd name="connsiteY39" fmla="*/ 3208149 h 3301139"/>
              <a:gd name="connsiteX40" fmla="*/ 1921790 w 2541722"/>
              <a:gd name="connsiteY40" fmla="*/ 3161654 h 3301139"/>
              <a:gd name="connsiteX41" fmla="*/ 1906292 w 2541722"/>
              <a:gd name="connsiteY41" fmla="*/ 3115159 h 3301139"/>
              <a:gd name="connsiteX42" fmla="*/ 1875295 w 2541722"/>
              <a:gd name="connsiteY42" fmla="*/ 2975675 h 3301139"/>
              <a:gd name="connsiteX43" fmla="*/ 1859797 w 2541722"/>
              <a:gd name="connsiteY43" fmla="*/ 2820692 h 3301139"/>
              <a:gd name="connsiteX44" fmla="*/ 1844299 w 2541722"/>
              <a:gd name="connsiteY44" fmla="*/ 2727702 h 3301139"/>
              <a:gd name="connsiteX45" fmla="*/ 1828800 w 2541722"/>
              <a:gd name="connsiteY45" fmla="*/ 2603715 h 3301139"/>
              <a:gd name="connsiteX46" fmla="*/ 1813302 w 2541722"/>
              <a:gd name="connsiteY46" fmla="*/ 2495227 h 3301139"/>
              <a:gd name="connsiteX47" fmla="*/ 1797804 w 2541722"/>
              <a:gd name="connsiteY47" fmla="*/ 278970 h 3301139"/>
              <a:gd name="connsiteX48" fmla="*/ 1735810 w 2541722"/>
              <a:gd name="connsiteY48" fmla="*/ 216976 h 3301139"/>
              <a:gd name="connsiteX49" fmla="*/ 1704814 w 2541722"/>
              <a:gd name="connsiteY49" fmla="*/ 170481 h 3301139"/>
              <a:gd name="connsiteX50" fmla="*/ 1658319 w 2541722"/>
              <a:gd name="connsiteY50" fmla="*/ 154983 h 3301139"/>
              <a:gd name="connsiteX51" fmla="*/ 1549831 w 2541722"/>
              <a:gd name="connsiteY51" fmla="*/ 139485 h 3301139"/>
              <a:gd name="connsiteX52" fmla="*/ 1100380 w 2541722"/>
              <a:gd name="connsiteY52" fmla="*/ 154983 h 3301139"/>
              <a:gd name="connsiteX53" fmla="*/ 929899 w 2541722"/>
              <a:gd name="connsiteY53" fmla="*/ 201478 h 3301139"/>
              <a:gd name="connsiteX54" fmla="*/ 836909 w 2541722"/>
              <a:gd name="connsiteY54" fmla="*/ 232475 h 3301139"/>
              <a:gd name="connsiteX55" fmla="*/ 790414 w 2541722"/>
              <a:gd name="connsiteY55" fmla="*/ 263471 h 3301139"/>
              <a:gd name="connsiteX56" fmla="*/ 697424 w 2541722"/>
              <a:gd name="connsiteY56" fmla="*/ 309966 h 3301139"/>
              <a:gd name="connsiteX57" fmla="*/ 650929 w 2541722"/>
              <a:gd name="connsiteY57" fmla="*/ 402956 h 3301139"/>
              <a:gd name="connsiteX58" fmla="*/ 619932 w 2541722"/>
              <a:gd name="connsiteY58" fmla="*/ 557939 h 3301139"/>
              <a:gd name="connsiteX59" fmla="*/ 635431 w 2541722"/>
              <a:gd name="connsiteY59" fmla="*/ 1410346 h 3301139"/>
              <a:gd name="connsiteX60" fmla="*/ 666427 w 2541722"/>
              <a:gd name="connsiteY60" fmla="*/ 1642820 h 3301139"/>
              <a:gd name="connsiteX61" fmla="*/ 650929 w 2541722"/>
              <a:gd name="connsiteY61" fmla="*/ 2479729 h 3301139"/>
              <a:gd name="connsiteX62" fmla="*/ 619932 w 2541722"/>
              <a:gd name="connsiteY62" fmla="*/ 2789695 h 3301139"/>
              <a:gd name="connsiteX63" fmla="*/ 604434 w 2541722"/>
              <a:gd name="connsiteY63" fmla="*/ 3068665 h 3301139"/>
              <a:gd name="connsiteX64" fmla="*/ 542441 w 2541722"/>
              <a:gd name="connsiteY64" fmla="*/ 3161654 h 3301139"/>
              <a:gd name="connsiteX65" fmla="*/ 511444 w 2541722"/>
              <a:gd name="connsiteY65" fmla="*/ 3208149 h 3301139"/>
              <a:gd name="connsiteX66" fmla="*/ 526943 w 2541722"/>
              <a:gd name="connsiteY66" fmla="*/ 3161654 h 33011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2541722" h="3301139">
                <a:moveTo>
                  <a:pt x="681926" y="3208149"/>
                </a:moveTo>
                <a:cubicBezTo>
                  <a:pt x="650929" y="3213315"/>
                  <a:pt x="620360" y="3223648"/>
                  <a:pt x="588936" y="3223648"/>
                </a:cubicBezTo>
                <a:cubicBezTo>
                  <a:pt x="526728" y="3223648"/>
                  <a:pt x="464619" y="3216371"/>
                  <a:pt x="402956" y="3208149"/>
                </a:cubicBezTo>
                <a:cubicBezTo>
                  <a:pt x="386763" y="3205990"/>
                  <a:pt x="372409" y="3196195"/>
                  <a:pt x="356461" y="3192651"/>
                </a:cubicBezTo>
                <a:cubicBezTo>
                  <a:pt x="325785" y="3185834"/>
                  <a:pt x="294468" y="3182319"/>
                  <a:pt x="263471" y="3177153"/>
                </a:cubicBezTo>
                <a:cubicBezTo>
                  <a:pt x="237641" y="3166821"/>
                  <a:pt x="212627" y="3154150"/>
                  <a:pt x="185980" y="3146156"/>
                </a:cubicBezTo>
                <a:cubicBezTo>
                  <a:pt x="160749" y="3138587"/>
                  <a:pt x="134044" y="3137047"/>
                  <a:pt x="108488" y="3130658"/>
                </a:cubicBezTo>
                <a:cubicBezTo>
                  <a:pt x="92639" y="3126696"/>
                  <a:pt x="77492" y="3120325"/>
                  <a:pt x="61994" y="3115159"/>
                </a:cubicBezTo>
                <a:cubicBezTo>
                  <a:pt x="51662" y="3099661"/>
                  <a:pt x="38334" y="3085785"/>
                  <a:pt x="30997" y="3068665"/>
                </a:cubicBezTo>
                <a:cubicBezTo>
                  <a:pt x="5686" y="3009606"/>
                  <a:pt x="1865" y="2843074"/>
                  <a:pt x="0" y="2820692"/>
                </a:cubicBezTo>
                <a:cubicBezTo>
                  <a:pt x="5166" y="2056109"/>
                  <a:pt x="5373" y="1291476"/>
                  <a:pt x="15499" y="526942"/>
                </a:cubicBezTo>
                <a:cubicBezTo>
                  <a:pt x="15715" y="510607"/>
                  <a:pt x="26509" y="496156"/>
                  <a:pt x="30997" y="480448"/>
                </a:cubicBezTo>
                <a:cubicBezTo>
                  <a:pt x="36849" y="459967"/>
                  <a:pt x="40374" y="438856"/>
                  <a:pt x="46495" y="418454"/>
                </a:cubicBezTo>
                <a:cubicBezTo>
                  <a:pt x="55884" y="387159"/>
                  <a:pt x="69568" y="357163"/>
                  <a:pt x="77492" y="325465"/>
                </a:cubicBezTo>
                <a:cubicBezTo>
                  <a:pt x="82457" y="305603"/>
                  <a:pt x="97371" y="239210"/>
                  <a:pt x="108488" y="216976"/>
                </a:cubicBezTo>
                <a:cubicBezTo>
                  <a:pt x="116818" y="200316"/>
                  <a:pt x="125467" y="182747"/>
                  <a:pt x="139485" y="170481"/>
                </a:cubicBezTo>
                <a:cubicBezTo>
                  <a:pt x="167521" y="145950"/>
                  <a:pt x="201478" y="129152"/>
                  <a:pt x="232475" y="108488"/>
                </a:cubicBezTo>
                <a:cubicBezTo>
                  <a:pt x="247973" y="98156"/>
                  <a:pt x="261299" y="83382"/>
                  <a:pt x="278970" y="77492"/>
                </a:cubicBezTo>
                <a:lnTo>
                  <a:pt x="371960" y="46495"/>
                </a:lnTo>
                <a:lnTo>
                  <a:pt x="418455" y="30997"/>
                </a:lnTo>
                <a:cubicBezTo>
                  <a:pt x="433953" y="25831"/>
                  <a:pt x="448680" y="16977"/>
                  <a:pt x="464949" y="15498"/>
                </a:cubicBezTo>
                <a:lnTo>
                  <a:pt x="635431" y="0"/>
                </a:lnTo>
                <a:lnTo>
                  <a:pt x="1224366" y="15498"/>
                </a:lnTo>
                <a:cubicBezTo>
                  <a:pt x="1276240" y="17659"/>
                  <a:pt x="1327786" y="24931"/>
                  <a:pt x="1379349" y="30997"/>
                </a:cubicBezTo>
                <a:cubicBezTo>
                  <a:pt x="1415629" y="35265"/>
                  <a:pt x="1451333" y="45143"/>
                  <a:pt x="1487838" y="46495"/>
                </a:cubicBezTo>
                <a:cubicBezTo>
                  <a:pt x="1730533" y="55484"/>
                  <a:pt x="1973451" y="56827"/>
                  <a:pt x="2216258" y="61993"/>
                </a:cubicBezTo>
                <a:cubicBezTo>
                  <a:pt x="2236115" y="66958"/>
                  <a:pt x="2302516" y="81875"/>
                  <a:pt x="2324746" y="92990"/>
                </a:cubicBezTo>
                <a:cubicBezTo>
                  <a:pt x="2359575" y="110405"/>
                  <a:pt x="2393255" y="141104"/>
                  <a:pt x="2417736" y="170481"/>
                </a:cubicBezTo>
                <a:cubicBezTo>
                  <a:pt x="2429660" y="184790"/>
                  <a:pt x="2441167" y="199955"/>
                  <a:pt x="2448732" y="216976"/>
                </a:cubicBezTo>
                <a:cubicBezTo>
                  <a:pt x="2448739" y="216991"/>
                  <a:pt x="2487475" y="333206"/>
                  <a:pt x="2495227" y="356461"/>
                </a:cubicBezTo>
                <a:lnTo>
                  <a:pt x="2510726" y="402956"/>
                </a:lnTo>
                <a:cubicBezTo>
                  <a:pt x="2505560" y="712922"/>
                  <a:pt x="2495227" y="1022845"/>
                  <a:pt x="2495227" y="1332854"/>
                </a:cubicBezTo>
                <a:cubicBezTo>
                  <a:pt x="2495227" y="1518471"/>
                  <a:pt x="2475899" y="2127448"/>
                  <a:pt x="2526224" y="2479729"/>
                </a:cubicBezTo>
                <a:cubicBezTo>
                  <a:pt x="2529949" y="2505806"/>
                  <a:pt x="2536556" y="2531390"/>
                  <a:pt x="2541722" y="2557220"/>
                </a:cubicBezTo>
                <a:cubicBezTo>
                  <a:pt x="2536556" y="2738034"/>
                  <a:pt x="2548121" y="2920104"/>
                  <a:pt x="2526224" y="3099661"/>
                </a:cubicBezTo>
                <a:cubicBezTo>
                  <a:pt x="2516173" y="3182083"/>
                  <a:pt x="2464090" y="3185020"/>
                  <a:pt x="2417736" y="3223648"/>
                </a:cubicBezTo>
                <a:cubicBezTo>
                  <a:pt x="2400898" y="3237679"/>
                  <a:pt x="2389478" y="3257984"/>
                  <a:pt x="2371241" y="3270142"/>
                </a:cubicBezTo>
                <a:cubicBezTo>
                  <a:pt x="2357898" y="3279038"/>
                  <a:pt x="2271024" y="3299071"/>
                  <a:pt x="2262753" y="3301139"/>
                </a:cubicBezTo>
                <a:cubicBezTo>
                  <a:pt x="2244087" y="3299442"/>
                  <a:pt x="2098282" y="3299312"/>
                  <a:pt x="2045777" y="3270142"/>
                </a:cubicBezTo>
                <a:cubicBezTo>
                  <a:pt x="2013212" y="3252050"/>
                  <a:pt x="1952787" y="3208149"/>
                  <a:pt x="1952787" y="3208149"/>
                </a:cubicBezTo>
                <a:cubicBezTo>
                  <a:pt x="1942455" y="3192651"/>
                  <a:pt x="1930120" y="3178314"/>
                  <a:pt x="1921790" y="3161654"/>
                </a:cubicBezTo>
                <a:cubicBezTo>
                  <a:pt x="1914484" y="3147042"/>
                  <a:pt x="1910780" y="3130867"/>
                  <a:pt x="1906292" y="3115159"/>
                </a:cubicBezTo>
                <a:cubicBezTo>
                  <a:pt x="1891702" y="3064094"/>
                  <a:pt x="1885947" y="3028933"/>
                  <a:pt x="1875295" y="2975675"/>
                </a:cubicBezTo>
                <a:cubicBezTo>
                  <a:pt x="1870129" y="2924014"/>
                  <a:pt x="1866237" y="2872210"/>
                  <a:pt x="1859797" y="2820692"/>
                </a:cubicBezTo>
                <a:cubicBezTo>
                  <a:pt x="1855899" y="2789510"/>
                  <a:pt x="1848743" y="2758810"/>
                  <a:pt x="1844299" y="2727702"/>
                </a:cubicBezTo>
                <a:cubicBezTo>
                  <a:pt x="1838409" y="2686470"/>
                  <a:pt x="1834305" y="2645000"/>
                  <a:pt x="1828800" y="2603715"/>
                </a:cubicBezTo>
                <a:cubicBezTo>
                  <a:pt x="1823972" y="2567506"/>
                  <a:pt x="1818468" y="2531390"/>
                  <a:pt x="1813302" y="2495227"/>
                </a:cubicBezTo>
                <a:cubicBezTo>
                  <a:pt x="1808136" y="1756475"/>
                  <a:pt x="1807923" y="1017671"/>
                  <a:pt x="1797804" y="278970"/>
                </a:cubicBezTo>
                <a:cubicBezTo>
                  <a:pt x="1797046" y="223613"/>
                  <a:pt x="1777896" y="231005"/>
                  <a:pt x="1735810" y="216976"/>
                </a:cubicBezTo>
                <a:cubicBezTo>
                  <a:pt x="1725478" y="201478"/>
                  <a:pt x="1719359" y="182117"/>
                  <a:pt x="1704814" y="170481"/>
                </a:cubicBezTo>
                <a:cubicBezTo>
                  <a:pt x="1692057" y="160276"/>
                  <a:pt x="1674338" y="158187"/>
                  <a:pt x="1658319" y="154983"/>
                </a:cubicBezTo>
                <a:cubicBezTo>
                  <a:pt x="1622499" y="147819"/>
                  <a:pt x="1585994" y="144651"/>
                  <a:pt x="1549831" y="139485"/>
                </a:cubicBezTo>
                <a:cubicBezTo>
                  <a:pt x="1400014" y="144651"/>
                  <a:pt x="1250027" y="146180"/>
                  <a:pt x="1100380" y="154983"/>
                </a:cubicBezTo>
                <a:cubicBezTo>
                  <a:pt x="1047175" y="158113"/>
                  <a:pt x="978015" y="185439"/>
                  <a:pt x="929899" y="201478"/>
                </a:cubicBezTo>
                <a:cubicBezTo>
                  <a:pt x="929894" y="201480"/>
                  <a:pt x="836913" y="232472"/>
                  <a:pt x="836909" y="232475"/>
                </a:cubicBezTo>
                <a:cubicBezTo>
                  <a:pt x="821411" y="242807"/>
                  <a:pt x="807074" y="255141"/>
                  <a:pt x="790414" y="263471"/>
                </a:cubicBezTo>
                <a:cubicBezTo>
                  <a:pt x="662083" y="327637"/>
                  <a:pt x="830671" y="221136"/>
                  <a:pt x="697424" y="309966"/>
                </a:cubicBezTo>
                <a:cubicBezTo>
                  <a:pt x="668840" y="352841"/>
                  <a:pt x="662253" y="353887"/>
                  <a:pt x="650929" y="402956"/>
                </a:cubicBezTo>
                <a:cubicBezTo>
                  <a:pt x="639082" y="454291"/>
                  <a:pt x="619932" y="557939"/>
                  <a:pt x="619932" y="557939"/>
                </a:cubicBezTo>
                <a:cubicBezTo>
                  <a:pt x="625098" y="842075"/>
                  <a:pt x="626555" y="1126302"/>
                  <a:pt x="635431" y="1410346"/>
                </a:cubicBezTo>
                <a:cubicBezTo>
                  <a:pt x="637620" y="1480385"/>
                  <a:pt x="654509" y="1571313"/>
                  <a:pt x="666427" y="1642820"/>
                </a:cubicBezTo>
                <a:cubicBezTo>
                  <a:pt x="661261" y="1921790"/>
                  <a:pt x="662231" y="2200941"/>
                  <a:pt x="650929" y="2479729"/>
                </a:cubicBezTo>
                <a:cubicBezTo>
                  <a:pt x="646723" y="2583481"/>
                  <a:pt x="625692" y="2686018"/>
                  <a:pt x="619932" y="2789695"/>
                </a:cubicBezTo>
                <a:cubicBezTo>
                  <a:pt x="614766" y="2882685"/>
                  <a:pt x="613264" y="2975951"/>
                  <a:pt x="604434" y="3068665"/>
                </a:cubicBezTo>
                <a:cubicBezTo>
                  <a:pt x="599163" y="3124016"/>
                  <a:pt x="577468" y="3119622"/>
                  <a:pt x="542441" y="3161654"/>
                </a:cubicBezTo>
                <a:cubicBezTo>
                  <a:pt x="530516" y="3175963"/>
                  <a:pt x="530071" y="3208149"/>
                  <a:pt x="511444" y="3208149"/>
                </a:cubicBezTo>
                <a:cubicBezTo>
                  <a:pt x="495107" y="3208149"/>
                  <a:pt x="526943" y="3161654"/>
                  <a:pt x="526943" y="3161654"/>
                </a:cubicBezTo>
              </a:path>
            </a:pathLst>
          </a:custGeom>
          <a:solidFill>
            <a:srgbClr val="FF0000">
              <a:alpha val="0"/>
            </a:srgb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21">
            <a:extLst>
              <a:ext uri="{FF2B5EF4-FFF2-40B4-BE49-F238E27FC236}">
                <a16:creationId xmlns:a16="http://schemas.microsoft.com/office/drawing/2014/main" id="{4630378B-7354-AF4F-AAB5-038999BBC291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5331817" y="4868267"/>
            <a:ext cx="1851854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1800" dirty="0"/>
              <a:t>Temperature (K)</a:t>
            </a:r>
          </a:p>
        </p:txBody>
      </p: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27B0B85B-DCBD-B641-A820-99E54038D4B1}"/>
              </a:ext>
            </a:extLst>
          </p:cNvPr>
          <p:cNvCxnSpPr>
            <a:cxnSpLocks/>
          </p:cNvCxnSpPr>
          <p:nvPr/>
        </p:nvCxnSpPr>
        <p:spPr>
          <a:xfrm flipV="1">
            <a:off x="6518455" y="3753471"/>
            <a:ext cx="0" cy="270914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Rectangle 21">
            <a:extLst>
              <a:ext uri="{FF2B5EF4-FFF2-40B4-BE49-F238E27FC236}">
                <a16:creationId xmlns:a16="http://schemas.microsoft.com/office/drawing/2014/main" id="{5E58BCEA-537D-2B4A-82DA-12B32A3A2A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93795" y="6501400"/>
            <a:ext cx="1646606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1800" dirty="0"/>
              <a:t>Composition x</a:t>
            </a: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BA547FC5-A138-E04F-90EF-9A4274AC382F}"/>
              </a:ext>
            </a:extLst>
          </p:cNvPr>
          <p:cNvCxnSpPr>
            <a:cxnSpLocks/>
          </p:cNvCxnSpPr>
          <p:nvPr/>
        </p:nvCxnSpPr>
        <p:spPr>
          <a:xfrm>
            <a:off x="6825695" y="6462995"/>
            <a:ext cx="3652816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Rectangle 21">
            <a:extLst>
              <a:ext uri="{FF2B5EF4-FFF2-40B4-BE49-F238E27FC236}">
                <a16:creationId xmlns:a16="http://schemas.microsoft.com/office/drawing/2014/main" id="{0F17917C-8C6A-0A4C-B2D2-1AD1A01A98D8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9662202" y="4892851"/>
            <a:ext cx="1608134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1800" dirty="0"/>
              <a:t>Bandgap (eV)</a:t>
            </a:r>
          </a:p>
        </p:txBody>
      </p:sp>
    </p:spTree>
    <p:extLst>
      <p:ext uri="{BB962C8B-B14F-4D97-AF65-F5344CB8AC3E}">
        <p14:creationId xmlns:p14="http://schemas.microsoft.com/office/powerpoint/2010/main" val="3020414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4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194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9445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C9613F6-84AE-0844-9BFC-F669F41327FF}"/>
              </a:ext>
            </a:extLst>
          </p:cNvPr>
          <p:cNvSpPr txBox="1"/>
          <p:nvPr/>
        </p:nvSpPr>
        <p:spPr>
          <a:xfrm>
            <a:off x="1458859" y="5767673"/>
            <a:ext cx="7112845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</a:rPr>
              <a:t>1) "Crystal Viewer Lab (New Interactive Front End), </a:t>
            </a:r>
            <a:r>
              <a:rPr lang="en-US" sz="11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https://nanohub.org/resources/crystalviewer</a:t>
            </a:r>
            <a:r>
              <a:rPr lang="en-US" sz="1100" dirty="0">
                <a:solidFill>
                  <a:schemeClr val="bg1"/>
                </a:solidFill>
              </a:rPr>
              <a:t>     </a:t>
            </a:r>
          </a:p>
          <a:p>
            <a:r>
              <a:rPr lang="en-US" sz="1100" dirty="0">
                <a:solidFill>
                  <a:schemeClr val="bg1"/>
                </a:solidFill>
              </a:rPr>
              <a:t>2) © Gerhard Klimeck</a:t>
            </a:r>
          </a:p>
          <a:p>
            <a:r>
              <a:rPr lang="en-US" sz="1100" dirty="0">
                <a:solidFill>
                  <a:schemeClr val="bg1"/>
                </a:solidFill>
              </a:rPr>
              <a:t>3) </a:t>
            </a:r>
            <a:r>
              <a:rPr lang="en-US" sz="1100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https://commons.wikimedia.org/wiki/File:Microprocessore_silicio_germano.jpg </a:t>
            </a:r>
            <a:r>
              <a:rPr lang="en-US" sz="1100" dirty="0">
                <a:solidFill>
                  <a:schemeClr val="bg1"/>
                </a:solidFill>
              </a:rPr>
              <a:t>          </a:t>
            </a:r>
          </a:p>
          <a:p>
            <a:r>
              <a:rPr lang="en-US" sz="1100" dirty="0">
                <a:solidFill>
                  <a:schemeClr val="bg1"/>
                </a:solidFill>
              </a:rPr>
              <a:t>4) </a:t>
            </a:r>
            <a:r>
              <a:rPr lang="en-US" sz="1100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https://commons.wikimedia.org/wiki/File:Interband_optical_transition.svg</a:t>
            </a:r>
            <a:r>
              <a:rPr lang="en-US" sz="1100" dirty="0">
                <a:solidFill>
                  <a:schemeClr val="bg1"/>
                </a:solidFill>
              </a:rPr>
              <a:t>      </a:t>
            </a:r>
          </a:p>
          <a:p>
            <a:r>
              <a:rPr lang="en-US" sz="1100" dirty="0">
                <a:solidFill>
                  <a:schemeClr val="bg1"/>
                </a:solidFill>
              </a:rPr>
              <a:t>5) </a:t>
            </a:r>
            <a:r>
              <a:rPr lang="en-US" sz="1100" dirty="0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https://commons.wikimedia.org/wiki/File:Hgcdte_bandgap_x_t.png</a:t>
            </a:r>
            <a:r>
              <a:rPr lang="en-US" sz="1100" dirty="0">
                <a:solidFill>
                  <a:schemeClr val="bg1"/>
                </a:solidFill>
              </a:rPr>
              <a:t>   </a:t>
            </a:r>
          </a:p>
          <a:p>
            <a:r>
              <a:rPr lang="en-US" sz="1100" dirty="0"/>
              <a:t>6) </a:t>
            </a:r>
            <a:r>
              <a:rPr lang="en-US" sz="1100" dirty="0">
                <a:hlinkClick r:id="rId6"/>
              </a:rPr>
              <a:t>https://en.wikipedia.org/wiki/Lead(II)_sulfide</a:t>
            </a:r>
            <a:r>
              <a:rPr lang="en-US" sz="1100" dirty="0"/>
              <a:t>   </a:t>
            </a:r>
            <a:r>
              <a:rPr lang="en-US" sz="1100" dirty="0">
                <a:hlinkClick r:id="rId7"/>
              </a:rPr>
              <a:t>https://en.wikipedia.org/wiki/File:Sulfid_olovnat%C3%BD.PNG</a:t>
            </a:r>
            <a:r>
              <a:rPr lang="en-US" sz="1100" dirty="0"/>
              <a:t> </a:t>
            </a:r>
          </a:p>
        </p:txBody>
      </p:sp>
      <p:sp>
        <p:nvSpPr>
          <p:cNvPr id="48" name="Text Box 4">
            <a:extLst>
              <a:ext uri="{FF2B5EF4-FFF2-40B4-BE49-F238E27FC236}">
                <a16:creationId xmlns:a16="http://schemas.microsoft.com/office/drawing/2014/main" id="{11639029-5433-994F-A53A-7025AEC767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58859" y="4962502"/>
            <a:ext cx="6644065" cy="400110"/>
          </a:xfrm>
          <a:prstGeom prst="rect">
            <a:avLst/>
          </a:prstGeom>
          <a:solidFill>
            <a:schemeClr val="bg1"/>
          </a:solidFill>
          <a:ln w="9525">
            <a:solidFill>
              <a:srgbClr val="FFFFCC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2000" dirty="0">
                <a:latin typeface="Comic Sans MS" panose="030F0902030302020204" pitchFamily="66" charset="0"/>
              </a:rPr>
              <a:t>Outlier from the column IV balance!</a:t>
            </a:r>
          </a:p>
        </p:txBody>
      </p:sp>
      <p:sp>
        <p:nvSpPr>
          <p:cNvPr id="23554" name="Title 1">
            <a:extLst>
              <a:ext uri="{FF2B5EF4-FFF2-40B4-BE49-F238E27FC236}">
                <a16:creationId xmlns:a16="http://schemas.microsoft.com/office/drawing/2014/main" id="{53813659-B19A-F446-A6C8-8AA65CB5DE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0" dirty="0">
                <a:ea typeface="ＭＳ Ｐゴシック" panose="020B0600070205080204" pitchFamily="34" charset="-128"/>
              </a:rPr>
              <a:t>Lead Sulfide – </a:t>
            </a:r>
            <a:r>
              <a:rPr lang="en-US" altLang="en-US" b="0" dirty="0" err="1">
                <a:ea typeface="ＭＳ Ｐゴシック" panose="020B0600070205080204" pitchFamily="34" charset="-128"/>
              </a:rPr>
              <a:t>PbS</a:t>
            </a:r>
            <a:r>
              <a:rPr lang="en-US" altLang="en-US" b="0" dirty="0">
                <a:ea typeface="ＭＳ Ｐゴシック" panose="020B0600070205080204" pitchFamily="34" charset="-128"/>
              </a:rPr>
              <a:t> – is different!</a:t>
            </a:r>
          </a:p>
        </p:txBody>
      </p:sp>
      <p:sp>
        <p:nvSpPr>
          <p:cNvPr id="7" name="Text Box 5">
            <a:extLst>
              <a:ext uri="{FF2B5EF4-FFF2-40B4-BE49-F238E27FC236}">
                <a16:creationId xmlns:a16="http://schemas.microsoft.com/office/drawing/2014/main" id="{46011D06-1455-F946-86D9-20E505EE8A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01831" y="1426604"/>
            <a:ext cx="297656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2000" b="1" dirty="0"/>
              <a:t>Compound</a:t>
            </a:r>
            <a:r>
              <a:rPr lang="en-US" altLang="en-US" sz="2000" dirty="0"/>
              <a:t> </a:t>
            </a:r>
          </a:p>
          <a:p>
            <a:pPr eaLnBrk="1" hangingPunct="1"/>
            <a:r>
              <a:rPr lang="en-US" altLang="en-US" sz="2000" dirty="0"/>
              <a:t>IV-IV: Si-Ge, Si-C</a:t>
            </a:r>
          </a:p>
        </p:txBody>
      </p:sp>
      <p:sp>
        <p:nvSpPr>
          <p:cNvPr id="23559" name="Text Box 6">
            <a:extLst>
              <a:ext uri="{FF2B5EF4-FFF2-40B4-BE49-F238E27FC236}">
                <a16:creationId xmlns:a16="http://schemas.microsoft.com/office/drawing/2014/main" id="{C40992A6-C1A1-CA48-9A2D-B97AD15393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01830" y="827036"/>
            <a:ext cx="452278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2000" b="1" dirty="0"/>
              <a:t>Elemental</a:t>
            </a:r>
            <a:r>
              <a:rPr lang="en-US" altLang="en-US" sz="2000" dirty="0"/>
              <a:t>   (e.g.,  Si, Ge, C)</a:t>
            </a:r>
          </a:p>
        </p:txBody>
      </p:sp>
      <p:sp>
        <p:nvSpPr>
          <p:cNvPr id="13" name="Text Box 11">
            <a:extLst>
              <a:ext uri="{FF2B5EF4-FFF2-40B4-BE49-F238E27FC236}">
                <a16:creationId xmlns:a16="http://schemas.microsoft.com/office/drawing/2014/main" id="{BF1C7600-6474-3D4A-B624-7729A21C5F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01830" y="2714315"/>
            <a:ext cx="478829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2000" dirty="0">
                <a:solidFill>
                  <a:srgbClr val="FF0000"/>
                </a:solidFill>
              </a:rPr>
              <a:t>III-V:   </a:t>
            </a:r>
            <a:r>
              <a:rPr lang="en-US" altLang="en-US" sz="2000" dirty="0" err="1">
                <a:solidFill>
                  <a:srgbClr val="FF0000"/>
                </a:solidFill>
              </a:rPr>
              <a:t>InP</a:t>
            </a:r>
            <a:r>
              <a:rPr lang="en-US" altLang="en-US" sz="2000" dirty="0">
                <a:solidFill>
                  <a:srgbClr val="FF0000"/>
                </a:solidFill>
              </a:rPr>
              <a:t>, GaAs,  (</a:t>
            </a:r>
            <a:r>
              <a:rPr lang="en-US" altLang="en-US" sz="2000" dirty="0" err="1">
                <a:solidFill>
                  <a:srgbClr val="FF0000"/>
                </a:solidFill>
              </a:rPr>
              <a:t>In</a:t>
            </a:r>
            <a:r>
              <a:rPr lang="en-US" altLang="en-US" sz="2000" baseline="-25000" dirty="0" err="1">
                <a:solidFill>
                  <a:srgbClr val="FF0000"/>
                </a:solidFill>
              </a:rPr>
              <a:t>x</a:t>
            </a:r>
            <a:r>
              <a:rPr lang="en-US" altLang="en-US" sz="2000" dirty="0" err="1">
                <a:solidFill>
                  <a:srgbClr val="FF0000"/>
                </a:solidFill>
              </a:rPr>
              <a:t>Ga</a:t>
            </a:r>
            <a:r>
              <a:rPr lang="en-US" altLang="en-US" sz="2000" dirty="0">
                <a:solidFill>
                  <a:srgbClr val="FF0000"/>
                </a:solidFill>
              </a:rPr>
              <a:t> </a:t>
            </a:r>
            <a:r>
              <a:rPr lang="en-US" altLang="en-US" sz="2000" baseline="-25000" dirty="0">
                <a:solidFill>
                  <a:srgbClr val="FF0000"/>
                </a:solidFill>
              </a:rPr>
              <a:t>1-x</a:t>
            </a:r>
            <a:r>
              <a:rPr lang="en-US" altLang="en-US" sz="2000" dirty="0">
                <a:solidFill>
                  <a:srgbClr val="FF0000"/>
                </a:solidFill>
              </a:rPr>
              <a:t>)(</a:t>
            </a:r>
            <a:r>
              <a:rPr lang="en-US" altLang="en-US" sz="2000" dirty="0" err="1">
                <a:solidFill>
                  <a:srgbClr val="FF0000"/>
                </a:solidFill>
              </a:rPr>
              <a:t>As</a:t>
            </a:r>
            <a:r>
              <a:rPr lang="en-US" altLang="en-US" sz="2000" baseline="-25000" dirty="0" err="1">
                <a:solidFill>
                  <a:srgbClr val="FF0000"/>
                </a:solidFill>
              </a:rPr>
              <a:t>y</a:t>
            </a:r>
            <a:r>
              <a:rPr lang="en-US" altLang="en-US" sz="2000" dirty="0" err="1">
                <a:solidFill>
                  <a:srgbClr val="FF0000"/>
                </a:solidFill>
              </a:rPr>
              <a:t>P</a:t>
            </a:r>
            <a:r>
              <a:rPr lang="en-US" altLang="en-US" sz="2000" dirty="0">
                <a:solidFill>
                  <a:srgbClr val="FF0000"/>
                </a:solidFill>
              </a:rPr>
              <a:t> </a:t>
            </a:r>
            <a:r>
              <a:rPr lang="en-US" altLang="en-US" sz="2000" baseline="-25000" dirty="0">
                <a:solidFill>
                  <a:srgbClr val="FF0000"/>
                </a:solidFill>
              </a:rPr>
              <a:t>1-y</a:t>
            </a:r>
            <a:r>
              <a:rPr lang="en-US" altLang="en-US" sz="2000" dirty="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17" name="Text Box 15">
            <a:extLst>
              <a:ext uri="{FF2B5EF4-FFF2-40B4-BE49-F238E27FC236}">
                <a16:creationId xmlns:a16="http://schemas.microsoft.com/office/drawing/2014/main" id="{C7946BF4-09B5-F341-A18E-4A6385279D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44430" y="4415678"/>
            <a:ext cx="2057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latin typeface="+mn-lt"/>
              </a:rPr>
              <a:t>IV-</a:t>
            </a:r>
            <a:r>
              <a:rPr lang="en-US" dirty="0">
                <a:solidFill>
                  <a:srgbClr val="0070C0"/>
                </a:solidFill>
                <a:latin typeface="+mn-lt"/>
              </a:rPr>
              <a:t>VI</a:t>
            </a:r>
            <a:r>
              <a:rPr lang="en-US" dirty="0">
                <a:latin typeface="+mn-lt"/>
              </a:rPr>
              <a:t>: </a:t>
            </a:r>
            <a:r>
              <a:rPr lang="en-US" dirty="0" err="1">
                <a:latin typeface="+mn-lt"/>
              </a:rPr>
              <a:t>Pb</a:t>
            </a:r>
            <a:r>
              <a:rPr lang="en-US" dirty="0" err="1">
                <a:solidFill>
                  <a:srgbClr val="0070C0"/>
                </a:solidFill>
                <a:latin typeface="+mn-lt"/>
              </a:rPr>
              <a:t>S</a:t>
            </a:r>
            <a:endParaRPr lang="en-US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18" name="Text Box 16">
            <a:extLst>
              <a:ext uri="{FF2B5EF4-FFF2-40B4-BE49-F238E27FC236}">
                <a16:creationId xmlns:a16="http://schemas.microsoft.com/office/drawing/2014/main" id="{4233E3A9-B02D-E547-BE36-425DB5FE39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01830" y="3673444"/>
            <a:ext cx="3581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rgbClr val="0058DE"/>
                </a:solidFill>
                <a:latin typeface="+mn-lt"/>
              </a:rPr>
              <a:t>II-VI: Hg</a:t>
            </a:r>
            <a:r>
              <a:rPr lang="en-US" sz="2000" baseline="-25000" dirty="0">
                <a:solidFill>
                  <a:srgbClr val="0058DE"/>
                </a:solidFill>
                <a:latin typeface="+mn-lt"/>
              </a:rPr>
              <a:t>1-x</a:t>
            </a:r>
            <a:r>
              <a:rPr lang="en-US" sz="2000" dirty="0">
                <a:solidFill>
                  <a:srgbClr val="0058DE"/>
                </a:solidFill>
                <a:latin typeface="+mn-lt"/>
              </a:rPr>
              <a:t>Cd</a:t>
            </a:r>
            <a:r>
              <a:rPr lang="en-US" sz="2000" baseline="-25000" dirty="0">
                <a:solidFill>
                  <a:srgbClr val="0058DE"/>
                </a:solidFill>
                <a:latin typeface="+mn-lt"/>
              </a:rPr>
              <a:t>x</a:t>
            </a:r>
            <a:r>
              <a:rPr lang="en-US" sz="2000" dirty="0">
                <a:solidFill>
                  <a:srgbClr val="0058DE"/>
                </a:solidFill>
                <a:latin typeface="+mn-lt"/>
              </a:rPr>
              <a:t>Te</a:t>
            </a:r>
          </a:p>
        </p:txBody>
      </p:sp>
      <p:sp>
        <p:nvSpPr>
          <p:cNvPr id="2194450" name="Rectangle 18">
            <a:extLst>
              <a:ext uri="{FF2B5EF4-FFF2-40B4-BE49-F238E27FC236}">
                <a16:creationId xmlns:a16="http://schemas.microsoft.com/office/drawing/2014/main" id="{EECC54BB-2A3F-A847-8518-489BAE166A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10141" y="5462387"/>
            <a:ext cx="324800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2000" dirty="0"/>
              <a:t>First </a:t>
            </a:r>
            <a:r>
              <a:rPr lang="en-US" altLang="en-US" sz="2000" dirty="0">
                <a:solidFill>
                  <a:srgbClr val="0070C0"/>
                </a:solidFill>
              </a:rPr>
              <a:t>semiconductor</a:t>
            </a:r>
            <a:r>
              <a:rPr lang="en-US" altLang="en-US" sz="2000" dirty="0"/>
              <a:t> diodes</a:t>
            </a:r>
          </a:p>
          <a:p>
            <a:pPr eaLnBrk="1" hangingPunct="1"/>
            <a:r>
              <a:rPr lang="en-US" altLang="en-US" sz="2000" dirty="0"/>
              <a:t>Very </a:t>
            </a:r>
            <a:r>
              <a:rPr lang="en-US" altLang="en-US" sz="2000" dirty="0">
                <a:solidFill>
                  <a:srgbClr val="0070C0"/>
                </a:solidFill>
              </a:rPr>
              <a:t>soft</a:t>
            </a:r>
            <a:r>
              <a:rPr lang="en-US" altLang="en-US" sz="2000" dirty="0"/>
              <a:t> and </a:t>
            </a:r>
            <a:r>
              <a:rPr lang="en-US" altLang="en-US" sz="2000" dirty="0">
                <a:solidFill>
                  <a:srgbClr val="0070C0"/>
                </a:solidFill>
              </a:rPr>
              <a:t>difficult</a:t>
            </a:r>
          </a:p>
        </p:txBody>
      </p:sp>
      <p:sp>
        <p:nvSpPr>
          <p:cNvPr id="2194451" name="Rectangle 19">
            <a:extLst>
              <a:ext uri="{FF2B5EF4-FFF2-40B4-BE49-F238E27FC236}">
                <a16:creationId xmlns:a16="http://schemas.microsoft.com/office/drawing/2014/main" id="{419B1ABD-4D14-5C47-A6B1-8199325B7A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44757" y="4055015"/>
            <a:ext cx="18224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>
                <a:solidFill>
                  <a:srgbClr val="0070C0"/>
                </a:solidFill>
              </a:rPr>
              <a:t>Far IR detectors</a:t>
            </a:r>
          </a:p>
          <a:p>
            <a:pPr eaLnBrk="1" hangingPunct="1"/>
            <a:r>
              <a:rPr lang="en-US" altLang="en-US" sz="1800">
                <a:solidFill>
                  <a:srgbClr val="0070C0"/>
                </a:solidFill>
              </a:rPr>
              <a:t>Soft and difficult</a:t>
            </a:r>
          </a:p>
        </p:txBody>
      </p:sp>
      <p:sp>
        <p:nvSpPr>
          <p:cNvPr id="2194452" name="Rectangle 20">
            <a:extLst>
              <a:ext uri="{FF2B5EF4-FFF2-40B4-BE49-F238E27FC236}">
                <a16:creationId xmlns:a16="http://schemas.microsoft.com/office/drawing/2014/main" id="{BB5D3B82-A849-9F4E-BE6F-C8AE4D2950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0483" y="3040625"/>
            <a:ext cx="430117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 dirty="0">
                <a:solidFill>
                  <a:srgbClr val="FF0000"/>
                </a:solidFill>
              </a:rPr>
              <a:t>Light Emitting Diodes, Lasers, Detectors</a:t>
            </a:r>
          </a:p>
          <a:p>
            <a:pPr eaLnBrk="1" hangingPunct="1"/>
            <a:r>
              <a:rPr lang="en-US" altLang="en-US" sz="1800" dirty="0">
                <a:solidFill>
                  <a:srgbClr val="FF0000"/>
                </a:solidFill>
              </a:rPr>
              <a:t>expensive</a:t>
            </a:r>
          </a:p>
        </p:txBody>
      </p:sp>
      <p:sp>
        <p:nvSpPr>
          <p:cNvPr id="2194453" name="Rectangle 21">
            <a:extLst>
              <a:ext uri="{FF2B5EF4-FFF2-40B4-BE49-F238E27FC236}">
                <a16:creationId xmlns:a16="http://schemas.microsoft.com/office/drawing/2014/main" id="{EBDB9824-F577-D042-9707-3E3979FCFF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58278" y="2028761"/>
            <a:ext cx="17462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 dirty="0" err="1"/>
              <a:t>SiGe</a:t>
            </a:r>
            <a:r>
              <a:rPr lang="en-US" altLang="en-US" sz="1800" dirty="0"/>
              <a:t>: stressors</a:t>
            </a:r>
          </a:p>
          <a:p>
            <a:pPr eaLnBrk="1" hangingPunct="1"/>
            <a:r>
              <a:rPr lang="en-US" altLang="en-US" sz="1800" dirty="0" err="1"/>
              <a:t>SiC</a:t>
            </a:r>
            <a:r>
              <a:rPr lang="en-US" altLang="en-US" sz="1800" dirty="0"/>
              <a:t>: radiation</a:t>
            </a:r>
          </a:p>
        </p:txBody>
      </p:sp>
      <p:sp>
        <p:nvSpPr>
          <p:cNvPr id="2194454" name="Rectangle 22">
            <a:extLst>
              <a:ext uri="{FF2B5EF4-FFF2-40B4-BE49-F238E27FC236}">
                <a16:creationId xmlns:a16="http://schemas.microsoft.com/office/drawing/2014/main" id="{65341DF5-EF5D-F248-A850-4C2F976B0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6802" y="1160042"/>
            <a:ext cx="390369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 dirty="0"/>
              <a:t>Si: Transistors - $260billion industry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58DB2CB-73F9-4D4C-AC81-E6BE75CB641E}"/>
              </a:ext>
            </a:extLst>
          </p:cNvPr>
          <p:cNvGrpSpPr/>
          <p:nvPr/>
        </p:nvGrpSpPr>
        <p:grpSpPr>
          <a:xfrm>
            <a:off x="8979126" y="1855094"/>
            <a:ext cx="1725474" cy="788631"/>
            <a:chOff x="7455126" y="1855093"/>
            <a:chExt cx="1725474" cy="788631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E12E4C01-E05B-1341-8FD4-96C5460A086C}"/>
                </a:ext>
              </a:extLst>
            </p:cNvPr>
            <p:cNvPicPr/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2413" r="51587"/>
            <a:stretch/>
          </p:blipFill>
          <p:spPr bwMode="auto">
            <a:xfrm>
              <a:off x="7455126" y="1901787"/>
              <a:ext cx="1666313" cy="74193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92A938B-2169-5A4A-9543-4C17499FC3C3}"/>
                </a:ext>
              </a:extLst>
            </p:cNvPr>
            <p:cNvSpPr txBox="1"/>
            <p:nvPr/>
          </p:nvSpPr>
          <p:spPr>
            <a:xfrm>
              <a:off x="8870900" y="1855093"/>
              <a:ext cx="30970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/>
                <a:t>2)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E6C76D5D-3FAC-3F45-BBE3-AD8FD947E1BF}"/>
              </a:ext>
            </a:extLst>
          </p:cNvPr>
          <p:cNvGrpSpPr/>
          <p:nvPr/>
        </p:nvGrpSpPr>
        <p:grpSpPr>
          <a:xfrm>
            <a:off x="9168400" y="747817"/>
            <a:ext cx="1492330" cy="1102006"/>
            <a:chOff x="7644400" y="747817"/>
            <a:chExt cx="1492330" cy="1102006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4CE91291-627E-834F-9DE8-47F08AABFE0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644400" y="747817"/>
              <a:ext cx="1471820" cy="1102006"/>
            </a:xfrm>
            <a:prstGeom prst="rect">
              <a:avLst/>
            </a:prstGeom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76CCEB8-920F-7644-B57A-C1FD7D693C75}"/>
                </a:ext>
              </a:extLst>
            </p:cNvPr>
            <p:cNvSpPr txBox="1"/>
            <p:nvPr/>
          </p:nvSpPr>
          <p:spPr>
            <a:xfrm>
              <a:off x="8827030" y="1553061"/>
              <a:ext cx="30970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schemeClr val="bg1"/>
                  </a:solidFill>
                </a:rPr>
                <a:t>1)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7688925-5858-434F-9E86-C5362968CF05}"/>
              </a:ext>
            </a:extLst>
          </p:cNvPr>
          <p:cNvGrpSpPr/>
          <p:nvPr/>
        </p:nvGrpSpPr>
        <p:grpSpPr>
          <a:xfrm>
            <a:off x="7860170" y="1526756"/>
            <a:ext cx="936762" cy="1165325"/>
            <a:chOff x="6336170" y="1526755"/>
            <a:chExt cx="936762" cy="1165325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9978EB9C-FF06-234D-8206-5DB8B391CD2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405159" y="1526755"/>
              <a:ext cx="867773" cy="1124634"/>
            </a:xfrm>
            <a:prstGeom prst="rect">
              <a:avLst/>
            </a:prstGeom>
          </p:spPr>
        </p:pic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915091D-F000-6940-9B31-A4D7D6880DE8}"/>
                </a:ext>
              </a:extLst>
            </p:cNvPr>
            <p:cNvSpPr txBox="1"/>
            <p:nvPr/>
          </p:nvSpPr>
          <p:spPr>
            <a:xfrm>
              <a:off x="6336170" y="2430470"/>
              <a:ext cx="30970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schemeClr val="bg1"/>
                  </a:solidFill>
                </a:rPr>
                <a:t>3)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23C5D4D-1504-C84E-8410-88B29683000A}"/>
              </a:ext>
            </a:extLst>
          </p:cNvPr>
          <p:cNvGrpSpPr/>
          <p:nvPr/>
        </p:nvGrpSpPr>
        <p:grpSpPr>
          <a:xfrm>
            <a:off x="9318317" y="3391130"/>
            <a:ext cx="1288531" cy="1504607"/>
            <a:chOff x="7794779" y="3113162"/>
            <a:chExt cx="1288531" cy="1504607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34B5A6C9-B5A5-9442-B3DE-2627390ED89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7794779" y="3113162"/>
              <a:ext cx="1215076" cy="1504607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4D3721C-4416-6242-8843-5815BE79AD77}"/>
                </a:ext>
              </a:extLst>
            </p:cNvPr>
            <p:cNvSpPr txBox="1"/>
            <p:nvPr/>
          </p:nvSpPr>
          <p:spPr>
            <a:xfrm>
              <a:off x="8773610" y="3249588"/>
              <a:ext cx="30970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/>
                <a:t>4)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985202F-77FA-3540-A933-E91C91A01157}"/>
              </a:ext>
            </a:extLst>
          </p:cNvPr>
          <p:cNvGrpSpPr/>
          <p:nvPr/>
        </p:nvGrpSpPr>
        <p:grpSpPr>
          <a:xfrm>
            <a:off x="7616066" y="3534221"/>
            <a:ext cx="1493959" cy="1267601"/>
            <a:chOff x="6223415" y="3418359"/>
            <a:chExt cx="1493959" cy="1267601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F1E5022A-65E2-B340-8C56-7CE52B4F98C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6223415" y="3418359"/>
              <a:ext cx="1493959" cy="1267601"/>
            </a:xfrm>
            <a:prstGeom prst="rect">
              <a:avLst/>
            </a:prstGeom>
          </p:spPr>
        </p:pic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91732E1-AFC0-024B-B54D-C072DF90CE53}"/>
                </a:ext>
              </a:extLst>
            </p:cNvPr>
            <p:cNvSpPr txBox="1"/>
            <p:nvPr/>
          </p:nvSpPr>
          <p:spPr>
            <a:xfrm>
              <a:off x="6582822" y="3437860"/>
              <a:ext cx="30970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/>
                <a:t>5)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37486AA-B41A-BF45-B706-FBEFBCAD2D03}"/>
              </a:ext>
            </a:extLst>
          </p:cNvPr>
          <p:cNvGrpSpPr/>
          <p:nvPr/>
        </p:nvGrpSpPr>
        <p:grpSpPr>
          <a:xfrm>
            <a:off x="5771650" y="4570787"/>
            <a:ext cx="4932951" cy="1963755"/>
            <a:chOff x="6759117" y="5449797"/>
            <a:chExt cx="2182164" cy="868696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166DD31B-AF29-2449-A5E5-8CFEB8442EA9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6759117" y="5449797"/>
              <a:ext cx="2182164" cy="868696"/>
            </a:xfrm>
            <a:prstGeom prst="rect">
              <a:avLst/>
            </a:prstGeom>
          </p:spPr>
        </p:pic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04F0A29-4343-CF49-9FCC-CB6F68179B7E}"/>
                </a:ext>
              </a:extLst>
            </p:cNvPr>
            <p:cNvSpPr txBox="1"/>
            <p:nvPr/>
          </p:nvSpPr>
          <p:spPr>
            <a:xfrm>
              <a:off x="8551834" y="5979378"/>
              <a:ext cx="309700" cy="176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6)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2A92CEEA-E4CF-A24B-82D0-D0F84E931D70}"/>
              </a:ext>
            </a:extLst>
          </p:cNvPr>
          <p:cNvGrpSpPr/>
          <p:nvPr/>
        </p:nvGrpSpPr>
        <p:grpSpPr>
          <a:xfrm>
            <a:off x="1647234" y="1840828"/>
            <a:ext cx="3548800" cy="2405784"/>
            <a:chOff x="4048148" y="3771676"/>
            <a:chExt cx="1560787" cy="1058081"/>
          </a:xfrm>
        </p:grpSpPr>
        <p:pic>
          <p:nvPicPr>
            <p:cNvPr id="42" name="Picture 41" descr="A screenshot of a cell phone&#10;&#10;Description automatically generated">
              <a:extLst>
                <a:ext uri="{FF2B5EF4-FFF2-40B4-BE49-F238E27FC236}">
                  <a16:creationId xmlns:a16="http://schemas.microsoft.com/office/drawing/2014/main" id="{7CFAF919-D1F8-4C47-B33D-2861151005D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934" t="47179" r="12210" b="34495"/>
            <a:stretch/>
          </p:blipFill>
          <p:spPr>
            <a:xfrm>
              <a:off x="4048148" y="3981878"/>
              <a:ext cx="1560787" cy="847879"/>
            </a:xfrm>
            <a:prstGeom prst="rect">
              <a:avLst/>
            </a:prstGeom>
          </p:spPr>
        </p:pic>
        <p:pic>
          <p:nvPicPr>
            <p:cNvPr id="43" name="Picture 42" descr="A screenshot of a cell phone&#10;&#10;Description automatically generated">
              <a:extLst>
                <a:ext uri="{FF2B5EF4-FFF2-40B4-BE49-F238E27FC236}">
                  <a16:creationId xmlns:a16="http://schemas.microsoft.com/office/drawing/2014/main" id="{5182E15A-14E0-B544-BC7D-3288B9ADDDE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59" t="47283" r="80989" b="45091"/>
            <a:stretch/>
          </p:blipFill>
          <p:spPr>
            <a:xfrm>
              <a:off x="4065251" y="3992604"/>
              <a:ext cx="265783" cy="352840"/>
            </a:xfrm>
            <a:prstGeom prst="rect">
              <a:avLst/>
            </a:prstGeom>
          </p:spPr>
        </p:pic>
        <p:pic>
          <p:nvPicPr>
            <p:cNvPr id="44" name="Picture 43" descr="A screenshot of a cell phone&#10;&#10;Description automatically generated">
              <a:extLst>
                <a:ext uri="{FF2B5EF4-FFF2-40B4-BE49-F238E27FC236}">
                  <a16:creationId xmlns:a16="http://schemas.microsoft.com/office/drawing/2014/main" id="{E8935770-F744-CC47-A3E2-D1FE86C2D88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934" t="10791" r="12439" b="84549"/>
            <a:stretch/>
          </p:blipFill>
          <p:spPr>
            <a:xfrm>
              <a:off x="4065251" y="3771676"/>
              <a:ext cx="1543684" cy="215565"/>
            </a:xfrm>
            <a:prstGeom prst="rect">
              <a:avLst/>
            </a:prstGeom>
          </p:spPr>
        </p:pic>
      </p:grpSp>
      <p:sp>
        <p:nvSpPr>
          <p:cNvPr id="45" name="Rounded Rectangle 44">
            <a:extLst>
              <a:ext uri="{FF2B5EF4-FFF2-40B4-BE49-F238E27FC236}">
                <a16:creationId xmlns:a16="http://schemas.microsoft.com/office/drawing/2014/main" id="{F784C834-94F7-4742-B65B-7B27B0459E7C}"/>
              </a:ext>
            </a:extLst>
          </p:cNvPr>
          <p:cNvSpPr/>
          <p:nvPr/>
        </p:nvSpPr>
        <p:spPr>
          <a:xfrm>
            <a:off x="3010691" y="2730861"/>
            <a:ext cx="554338" cy="738128"/>
          </a:xfrm>
          <a:custGeom>
            <a:avLst/>
            <a:gdLst>
              <a:gd name="connsiteX0" fmla="*/ 0 w 554338"/>
              <a:gd name="connsiteY0" fmla="*/ 92392 h 738128"/>
              <a:gd name="connsiteX1" fmla="*/ 92392 w 554338"/>
              <a:gd name="connsiteY1" fmla="*/ 0 h 738128"/>
              <a:gd name="connsiteX2" fmla="*/ 461946 w 554338"/>
              <a:gd name="connsiteY2" fmla="*/ 0 h 738128"/>
              <a:gd name="connsiteX3" fmla="*/ 554338 w 554338"/>
              <a:gd name="connsiteY3" fmla="*/ 92392 h 738128"/>
              <a:gd name="connsiteX4" fmla="*/ 554338 w 554338"/>
              <a:gd name="connsiteY4" fmla="*/ 645736 h 738128"/>
              <a:gd name="connsiteX5" fmla="*/ 461946 w 554338"/>
              <a:gd name="connsiteY5" fmla="*/ 738128 h 738128"/>
              <a:gd name="connsiteX6" fmla="*/ 92392 w 554338"/>
              <a:gd name="connsiteY6" fmla="*/ 738128 h 738128"/>
              <a:gd name="connsiteX7" fmla="*/ 0 w 554338"/>
              <a:gd name="connsiteY7" fmla="*/ 645736 h 738128"/>
              <a:gd name="connsiteX8" fmla="*/ 0 w 554338"/>
              <a:gd name="connsiteY8" fmla="*/ 92392 h 738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54338" h="738128" extrusionOk="0">
                <a:moveTo>
                  <a:pt x="0" y="92392"/>
                </a:moveTo>
                <a:cubicBezTo>
                  <a:pt x="-3593" y="39149"/>
                  <a:pt x="31310" y="3774"/>
                  <a:pt x="92392" y="0"/>
                </a:cubicBezTo>
                <a:cubicBezTo>
                  <a:pt x="221230" y="-21037"/>
                  <a:pt x="291172" y="19605"/>
                  <a:pt x="461946" y="0"/>
                </a:cubicBezTo>
                <a:cubicBezTo>
                  <a:pt x="509700" y="-2489"/>
                  <a:pt x="552485" y="45168"/>
                  <a:pt x="554338" y="92392"/>
                </a:cubicBezTo>
                <a:cubicBezTo>
                  <a:pt x="561307" y="225064"/>
                  <a:pt x="551010" y="495008"/>
                  <a:pt x="554338" y="645736"/>
                </a:cubicBezTo>
                <a:cubicBezTo>
                  <a:pt x="556333" y="692658"/>
                  <a:pt x="505469" y="736979"/>
                  <a:pt x="461946" y="738128"/>
                </a:cubicBezTo>
                <a:cubicBezTo>
                  <a:pt x="289299" y="767828"/>
                  <a:pt x="250317" y="716802"/>
                  <a:pt x="92392" y="738128"/>
                </a:cubicBezTo>
                <a:cubicBezTo>
                  <a:pt x="38760" y="742437"/>
                  <a:pt x="-2136" y="694286"/>
                  <a:pt x="0" y="645736"/>
                </a:cubicBezTo>
                <a:cubicBezTo>
                  <a:pt x="-33707" y="518199"/>
                  <a:pt x="11196" y="263099"/>
                  <a:pt x="0" y="92392"/>
                </a:cubicBezTo>
                <a:close/>
              </a:path>
            </a:pathLst>
          </a:custGeom>
          <a:noFill/>
          <a:ln w="38100">
            <a:solidFill>
              <a:schemeClr val="tx1"/>
            </a:solidFill>
            <a:extLst>
              <a:ext uri="{C807C97D-BFC1-408E-A445-0C87EB9F89A2}">
                <ask:lineSketchStyleProps xmlns="" xmlns:ask="http://schemas.microsoft.com/office/drawing/2018/sketchyshapes" sd="121903347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 45">
            <a:extLst>
              <a:ext uri="{FF2B5EF4-FFF2-40B4-BE49-F238E27FC236}">
                <a16:creationId xmlns:a16="http://schemas.microsoft.com/office/drawing/2014/main" id="{2FE92519-AA5C-4D44-B2E6-6EA9E637209C}"/>
              </a:ext>
            </a:extLst>
          </p:cNvPr>
          <p:cNvSpPr/>
          <p:nvPr/>
        </p:nvSpPr>
        <p:spPr>
          <a:xfrm>
            <a:off x="1671684" y="1285603"/>
            <a:ext cx="3541958" cy="2982701"/>
          </a:xfrm>
          <a:custGeom>
            <a:avLst/>
            <a:gdLst>
              <a:gd name="connsiteX0" fmla="*/ 666427 w 4417017"/>
              <a:gd name="connsiteY0" fmla="*/ 3642101 h 3719593"/>
              <a:gd name="connsiteX1" fmla="*/ 588935 w 4417017"/>
              <a:gd name="connsiteY1" fmla="*/ 3688596 h 3719593"/>
              <a:gd name="connsiteX2" fmla="*/ 170481 w 4417017"/>
              <a:gd name="connsiteY2" fmla="*/ 3688596 h 3719593"/>
              <a:gd name="connsiteX3" fmla="*/ 123986 w 4417017"/>
              <a:gd name="connsiteY3" fmla="*/ 3657600 h 3719593"/>
              <a:gd name="connsiteX4" fmla="*/ 77491 w 4417017"/>
              <a:gd name="connsiteY4" fmla="*/ 3642101 h 3719593"/>
              <a:gd name="connsiteX5" fmla="*/ 46495 w 4417017"/>
              <a:gd name="connsiteY5" fmla="*/ 3533613 h 3719593"/>
              <a:gd name="connsiteX6" fmla="*/ 30996 w 4417017"/>
              <a:gd name="connsiteY6" fmla="*/ 3208149 h 3719593"/>
              <a:gd name="connsiteX7" fmla="*/ 15498 w 4417017"/>
              <a:gd name="connsiteY7" fmla="*/ 3146156 h 3719593"/>
              <a:gd name="connsiteX8" fmla="*/ 0 w 4417017"/>
              <a:gd name="connsiteY8" fmla="*/ 2944678 h 3719593"/>
              <a:gd name="connsiteX9" fmla="*/ 15498 w 4417017"/>
              <a:gd name="connsiteY9" fmla="*/ 1766806 h 3719593"/>
              <a:gd name="connsiteX10" fmla="*/ 46495 w 4417017"/>
              <a:gd name="connsiteY10" fmla="*/ 1580827 h 3719593"/>
              <a:gd name="connsiteX11" fmla="*/ 61993 w 4417017"/>
              <a:gd name="connsiteY11" fmla="*/ 1487837 h 3719593"/>
              <a:gd name="connsiteX12" fmla="*/ 92990 w 4417017"/>
              <a:gd name="connsiteY12" fmla="*/ 1239864 h 3719593"/>
              <a:gd name="connsiteX13" fmla="*/ 108488 w 4417017"/>
              <a:gd name="connsiteY13" fmla="*/ 1177871 h 3719593"/>
              <a:gd name="connsiteX14" fmla="*/ 139485 w 4417017"/>
              <a:gd name="connsiteY14" fmla="*/ 1084881 h 3719593"/>
              <a:gd name="connsiteX15" fmla="*/ 154983 w 4417017"/>
              <a:gd name="connsiteY15" fmla="*/ 1022888 h 3719593"/>
              <a:gd name="connsiteX16" fmla="*/ 185979 w 4417017"/>
              <a:gd name="connsiteY16" fmla="*/ 619932 h 3719593"/>
              <a:gd name="connsiteX17" fmla="*/ 216976 w 4417017"/>
              <a:gd name="connsiteY17" fmla="*/ 402956 h 3719593"/>
              <a:gd name="connsiteX18" fmla="*/ 294468 w 4417017"/>
              <a:gd name="connsiteY18" fmla="*/ 325464 h 3719593"/>
              <a:gd name="connsiteX19" fmla="*/ 340963 w 4417017"/>
              <a:gd name="connsiteY19" fmla="*/ 278969 h 3719593"/>
              <a:gd name="connsiteX20" fmla="*/ 480447 w 4417017"/>
              <a:gd name="connsiteY20" fmla="*/ 201478 h 3719593"/>
              <a:gd name="connsiteX21" fmla="*/ 526942 w 4417017"/>
              <a:gd name="connsiteY21" fmla="*/ 170481 h 3719593"/>
              <a:gd name="connsiteX22" fmla="*/ 666427 w 4417017"/>
              <a:gd name="connsiteY22" fmla="*/ 123986 h 3719593"/>
              <a:gd name="connsiteX23" fmla="*/ 805912 w 4417017"/>
              <a:gd name="connsiteY23" fmla="*/ 77491 h 3719593"/>
              <a:gd name="connsiteX24" fmla="*/ 852407 w 4417017"/>
              <a:gd name="connsiteY24" fmla="*/ 61993 h 3719593"/>
              <a:gd name="connsiteX25" fmla="*/ 1549830 w 4417017"/>
              <a:gd name="connsiteY25" fmla="*/ 46494 h 3719593"/>
              <a:gd name="connsiteX26" fmla="*/ 1875295 w 4417017"/>
              <a:gd name="connsiteY26" fmla="*/ 15498 h 3719593"/>
              <a:gd name="connsiteX27" fmla="*/ 1952786 w 4417017"/>
              <a:gd name="connsiteY27" fmla="*/ 0 h 3719593"/>
              <a:gd name="connsiteX28" fmla="*/ 2386739 w 4417017"/>
              <a:gd name="connsiteY28" fmla="*/ 15498 h 3719593"/>
              <a:gd name="connsiteX29" fmla="*/ 2603715 w 4417017"/>
              <a:gd name="connsiteY29" fmla="*/ 77491 h 3719593"/>
              <a:gd name="connsiteX30" fmla="*/ 2696705 w 4417017"/>
              <a:gd name="connsiteY30" fmla="*/ 92989 h 3719593"/>
              <a:gd name="connsiteX31" fmla="*/ 2758698 w 4417017"/>
              <a:gd name="connsiteY31" fmla="*/ 108488 h 3719593"/>
              <a:gd name="connsiteX32" fmla="*/ 2991173 w 4417017"/>
              <a:gd name="connsiteY32" fmla="*/ 123986 h 3719593"/>
              <a:gd name="connsiteX33" fmla="*/ 3099661 w 4417017"/>
              <a:gd name="connsiteY33" fmla="*/ 139484 h 3719593"/>
              <a:gd name="connsiteX34" fmla="*/ 3223647 w 4417017"/>
              <a:gd name="connsiteY34" fmla="*/ 154983 h 3719593"/>
              <a:gd name="connsiteX35" fmla="*/ 3378630 w 4417017"/>
              <a:gd name="connsiteY35" fmla="*/ 185979 h 3719593"/>
              <a:gd name="connsiteX36" fmla="*/ 3564610 w 4417017"/>
              <a:gd name="connsiteY36" fmla="*/ 232474 h 3719593"/>
              <a:gd name="connsiteX37" fmla="*/ 3688596 w 4417017"/>
              <a:gd name="connsiteY37" fmla="*/ 263471 h 3719593"/>
              <a:gd name="connsiteX38" fmla="*/ 3781586 w 4417017"/>
              <a:gd name="connsiteY38" fmla="*/ 294467 h 3719593"/>
              <a:gd name="connsiteX39" fmla="*/ 3828081 w 4417017"/>
              <a:gd name="connsiteY39" fmla="*/ 309966 h 3719593"/>
              <a:gd name="connsiteX40" fmla="*/ 3874576 w 4417017"/>
              <a:gd name="connsiteY40" fmla="*/ 325464 h 3719593"/>
              <a:gd name="connsiteX41" fmla="*/ 3967566 w 4417017"/>
              <a:gd name="connsiteY41" fmla="*/ 387457 h 3719593"/>
              <a:gd name="connsiteX42" fmla="*/ 4014061 w 4417017"/>
              <a:gd name="connsiteY42" fmla="*/ 418454 h 3719593"/>
              <a:gd name="connsiteX43" fmla="*/ 4138047 w 4417017"/>
              <a:gd name="connsiteY43" fmla="*/ 557939 h 3719593"/>
              <a:gd name="connsiteX44" fmla="*/ 4184542 w 4417017"/>
              <a:gd name="connsiteY44" fmla="*/ 573437 h 3719593"/>
              <a:gd name="connsiteX45" fmla="*/ 4277532 w 4417017"/>
              <a:gd name="connsiteY45" fmla="*/ 635430 h 3719593"/>
              <a:gd name="connsiteX46" fmla="*/ 4324027 w 4417017"/>
              <a:gd name="connsiteY46" fmla="*/ 666427 h 3719593"/>
              <a:gd name="connsiteX47" fmla="*/ 4355024 w 4417017"/>
              <a:gd name="connsiteY47" fmla="*/ 712922 h 3719593"/>
              <a:gd name="connsiteX48" fmla="*/ 4386020 w 4417017"/>
              <a:gd name="connsiteY48" fmla="*/ 852406 h 3719593"/>
              <a:gd name="connsiteX49" fmla="*/ 4401518 w 4417017"/>
              <a:gd name="connsiteY49" fmla="*/ 1224366 h 3719593"/>
              <a:gd name="connsiteX50" fmla="*/ 4417017 w 4417017"/>
              <a:gd name="connsiteY50" fmla="*/ 1348352 h 3719593"/>
              <a:gd name="connsiteX51" fmla="*/ 4401518 w 4417017"/>
              <a:gd name="connsiteY51" fmla="*/ 1890793 h 3719593"/>
              <a:gd name="connsiteX52" fmla="*/ 4370522 w 4417017"/>
              <a:gd name="connsiteY52" fmla="*/ 2944678 h 3719593"/>
              <a:gd name="connsiteX53" fmla="*/ 4355024 w 4417017"/>
              <a:gd name="connsiteY53" fmla="*/ 3394128 h 3719593"/>
              <a:gd name="connsiteX54" fmla="*/ 4324027 w 4417017"/>
              <a:gd name="connsiteY54" fmla="*/ 3487118 h 3719593"/>
              <a:gd name="connsiteX55" fmla="*/ 4308529 w 4417017"/>
              <a:gd name="connsiteY55" fmla="*/ 3533613 h 3719593"/>
              <a:gd name="connsiteX56" fmla="*/ 4262034 w 4417017"/>
              <a:gd name="connsiteY56" fmla="*/ 3549111 h 3719593"/>
              <a:gd name="connsiteX57" fmla="*/ 4215539 w 4417017"/>
              <a:gd name="connsiteY57" fmla="*/ 3595606 h 3719593"/>
              <a:gd name="connsiteX58" fmla="*/ 4169044 w 4417017"/>
              <a:gd name="connsiteY58" fmla="*/ 3611105 h 3719593"/>
              <a:gd name="connsiteX59" fmla="*/ 4122549 w 4417017"/>
              <a:gd name="connsiteY59" fmla="*/ 3642101 h 3719593"/>
              <a:gd name="connsiteX60" fmla="*/ 4029559 w 4417017"/>
              <a:gd name="connsiteY60" fmla="*/ 3673098 h 3719593"/>
              <a:gd name="connsiteX61" fmla="*/ 3936569 w 4417017"/>
              <a:gd name="connsiteY61" fmla="*/ 3704094 h 3719593"/>
              <a:gd name="connsiteX62" fmla="*/ 3890074 w 4417017"/>
              <a:gd name="connsiteY62" fmla="*/ 3719593 h 3719593"/>
              <a:gd name="connsiteX63" fmla="*/ 3750590 w 4417017"/>
              <a:gd name="connsiteY63" fmla="*/ 3688596 h 3719593"/>
              <a:gd name="connsiteX64" fmla="*/ 3704095 w 4417017"/>
              <a:gd name="connsiteY64" fmla="*/ 3657600 h 3719593"/>
              <a:gd name="connsiteX65" fmla="*/ 3688596 w 4417017"/>
              <a:gd name="connsiteY65" fmla="*/ 3611105 h 3719593"/>
              <a:gd name="connsiteX66" fmla="*/ 3657600 w 4417017"/>
              <a:gd name="connsiteY66" fmla="*/ 3564610 h 3719593"/>
              <a:gd name="connsiteX67" fmla="*/ 3642102 w 4417017"/>
              <a:gd name="connsiteY67" fmla="*/ 3471620 h 3719593"/>
              <a:gd name="connsiteX68" fmla="*/ 3626603 w 4417017"/>
              <a:gd name="connsiteY68" fmla="*/ 3425125 h 3719593"/>
              <a:gd name="connsiteX69" fmla="*/ 3611105 w 4417017"/>
              <a:gd name="connsiteY69" fmla="*/ 3332135 h 3719593"/>
              <a:gd name="connsiteX70" fmla="*/ 3580108 w 4417017"/>
              <a:gd name="connsiteY70" fmla="*/ 2991172 h 3719593"/>
              <a:gd name="connsiteX71" fmla="*/ 3595607 w 4417017"/>
              <a:gd name="connsiteY71" fmla="*/ 2324745 h 3719593"/>
              <a:gd name="connsiteX72" fmla="*/ 3564610 w 4417017"/>
              <a:gd name="connsiteY72" fmla="*/ 1549830 h 3719593"/>
              <a:gd name="connsiteX73" fmla="*/ 3549112 w 4417017"/>
              <a:gd name="connsiteY73" fmla="*/ 836908 h 3719593"/>
              <a:gd name="connsiteX74" fmla="*/ 3533613 w 4417017"/>
              <a:gd name="connsiteY74" fmla="*/ 790413 h 3719593"/>
              <a:gd name="connsiteX75" fmla="*/ 3518115 w 4417017"/>
              <a:gd name="connsiteY75" fmla="*/ 604433 h 3719593"/>
              <a:gd name="connsiteX76" fmla="*/ 3471620 w 4417017"/>
              <a:gd name="connsiteY76" fmla="*/ 433952 h 3719593"/>
              <a:gd name="connsiteX77" fmla="*/ 3425125 w 4417017"/>
              <a:gd name="connsiteY77" fmla="*/ 402956 h 3719593"/>
              <a:gd name="connsiteX78" fmla="*/ 3363132 w 4417017"/>
              <a:gd name="connsiteY78" fmla="*/ 325464 h 3719593"/>
              <a:gd name="connsiteX79" fmla="*/ 3332135 w 4417017"/>
              <a:gd name="connsiteY79" fmla="*/ 278969 h 3719593"/>
              <a:gd name="connsiteX80" fmla="*/ 3239146 w 4417017"/>
              <a:gd name="connsiteY80" fmla="*/ 247972 h 3719593"/>
              <a:gd name="connsiteX81" fmla="*/ 3192651 w 4417017"/>
              <a:gd name="connsiteY81" fmla="*/ 232474 h 3719593"/>
              <a:gd name="connsiteX82" fmla="*/ 3146156 w 4417017"/>
              <a:gd name="connsiteY82" fmla="*/ 216976 h 3719593"/>
              <a:gd name="connsiteX83" fmla="*/ 2960176 w 4417017"/>
              <a:gd name="connsiteY83" fmla="*/ 185979 h 3719593"/>
              <a:gd name="connsiteX84" fmla="*/ 2789695 w 4417017"/>
              <a:gd name="connsiteY84" fmla="*/ 154983 h 3719593"/>
              <a:gd name="connsiteX85" fmla="*/ 2464230 w 4417017"/>
              <a:gd name="connsiteY85" fmla="*/ 139484 h 3719593"/>
              <a:gd name="connsiteX86" fmla="*/ 1735810 w 4417017"/>
              <a:gd name="connsiteY86" fmla="*/ 170481 h 3719593"/>
              <a:gd name="connsiteX87" fmla="*/ 1580827 w 4417017"/>
              <a:gd name="connsiteY87" fmla="*/ 216976 h 3719593"/>
              <a:gd name="connsiteX88" fmla="*/ 1363851 w 4417017"/>
              <a:gd name="connsiteY88" fmla="*/ 247972 h 3719593"/>
              <a:gd name="connsiteX89" fmla="*/ 1301857 w 4417017"/>
              <a:gd name="connsiteY89" fmla="*/ 263471 h 3719593"/>
              <a:gd name="connsiteX90" fmla="*/ 1146874 w 4417017"/>
              <a:gd name="connsiteY90" fmla="*/ 294467 h 3719593"/>
              <a:gd name="connsiteX91" fmla="*/ 1053885 w 4417017"/>
              <a:gd name="connsiteY91" fmla="*/ 325464 h 3719593"/>
              <a:gd name="connsiteX92" fmla="*/ 1007390 w 4417017"/>
              <a:gd name="connsiteY92" fmla="*/ 340962 h 3719593"/>
              <a:gd name="connsiteX93" fmla="*/ 867905 w 4417017"/>
              <a:gd name="connsiteY93" fmla="*/ 433952 h 3719593"/>
              <a:gd name="connsiteX94" fmla="*/ 821410 w 4417017"/>
              <a:gd name="connsiteY94" fmla="*/ 464949 h 3719593"/>
              <a:gd name="connsiteX95" fmla="*/ 728420 w 4417017"/>
              <a:gd name="connsiteY95" fmla="*/ 573437 h 3719593"/>
              <a:gd name="connsiteX96" fmla="*/ 666427 w 4417017"/>
              <a:gd name="connsiteY96" fmla="*/ 666427 h 3719593"/>
              <a:gd name="connsiteX97" fmla="*/ 635430 w 4417017"/>
              <a:gd name="connsiteY97" fmla="*/ 712922 h 3719593"/>
              <a:gd name="connsiteX98" fmla="*/ 604434 w 4417017"/>
              <a:gd name="connsiteY98" fmla="*/ 1131376 h 3719593"/>
              <a:gd name="connsiteX99" fmla="*/ 619932 w 4417017"/>
              <a:gd name="connsiteY99" fmla="*/ 1828800 h 3719593"/>
              <a:gd name="connsiteX100" fmla="*/ 635430 w 4417017"/>
              <a:gd name="connsiteY100" fmla="*/ 1921789 h 3719593"/>
              <a:gd name="connsiteX101" fmla="*/ 666427 w 4417017"/>
              <a:gd name="connsiteY101" fmla="*/ 2092271 h 3719593"/>
              <a:gd name="connsiteX102" fmla="*/ 697424 w 4417017"/>
              <a:gd name="connsiteY102" fmla="*/ 2448732 h 3719593"/>
              <a:gd name="connsiteX103" fmla="*/ 681925 w 4417017"/>
              <a:gd name="connsiteY103" fmla="*/ 3285640 h 3719593"/>
              <a:gd name="connsiteX104" fmla="*/ 635430 w 4417017"/>
              <a:gd name="connsiteY104" fmla="*/ 3673098 h 3719593"/>
              <a:gd name="connsiteX105" fmla="*/ 666427 w 4417017"/>
              <a:gd name="connsiteY105" fmla="*/ 3642101 h 3719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</a:cxnLst>
            <a:rect l="l" t="t" r="r" b="b"/>
            <a:pathLst>
              <a:path w="4417017" h="3719593">
                <a:moveTo>
                  <a:pt x="666427" y="3642101"/>
                </a:moveTo>
                <a:cubicBezTo>
                  <a:pt x="640596" y="3657599"/>
                  <a:pt x="615878" y="3675124"/>
                  <a:pt x="588935" y="3688596"/>
                </a:cubicBezTo>
                <a:cubicBezTo>
                  <a:pt x="475245" y="3745441"/>
                  <a:pt x="174927" y="3688781"/>
                  <a:pt x="170481" y="3688596"/>
                </a:cubicBezTo>
                <a:cubicBezTo>
                  <a:pt x="154983" y="3678264"/>
                  <a:pt x="140646" y="3665930"/>
                  <a:pt x="123986" y="3657600"/>
                </a:cubicBezTo>
                <a:cubicBezTo>
                  <a:pt x="109374" y="3650294"/>
                  <a:pt x="89043" y="3653653"/>
                  <a:pt x="77491" y="3642101"/>
                </a:cubicBezTo>
                <a:cubicBezTo>
                  <a:pt x="70080" y="3634690"/>
                  <a:pt x="46629" y="3534149"/>
                  <a:pt x="46495" y="3533613"/>
                </a:cubicBezTo>
                <a:cubicBezTo>
                  <a:pt x="41329" y="3425125"/>
                  <a:pt x="39657" y="3316414"/>
                  <a:pt x="30996" y="3208149"/>
                </a:cubicBezTo>
                <a:cubicBezTo>
                  <a:pt x="29297" y="3186917"/>
                  <a:pt x="17987" y="3167310"/>
                  <a:pt x="15498" y="3146156"/>
                </a:cubicBezTo>
                <a:cubicBezTo>
                  <a:pt x="7628" y="3079260"/>
                  <a:pt x="5166" y="3011837"/>
                  <a:pt x="0" y="2944678"/>
                </a:cubicBezTo>
                <a:cubicBezTo>
                  <a:pt x="5166" y="2552054"/>
                  <a:pt x="6262" y="2159355"/>
                  <a:pt x="15498" y="1766806"/>
                </a:cubicBezTo>
                <a:cubicBezTo>
                  <a:pt x="18126" y="1655105"/>
                  <a:pt x="21326" y="1656329"/>
                  <a:pt x="46495" y="1580827"/>
                </a:cubicBezTo>
                <a:cubicBezTo>
                  <a:pt x="51661" y="1549830"/>
                  <a:pt x="57747" y="1518973"/>
                  <a:pt x="61993" y="1487837"/>
                </a:cubicBezTo>
                <a:cubicBezTo>
                  <a:pt x="73248" y="1405300"/>
                  <a:pt x="72787" y="1320678"/>
                  <a:pt x="92990" y="1239864"/>
                </a:cubicBezTo>
                <a:cubicBezTo>
                  <a:pt x="98156" y="1219200"/>
                  <a:pt x="102367" y="1198273"/>
                  <a:pt x="108488" y="1177871"/>
                </a:cubicBezTo>
                <a:cubicBezTo>
                  <a:pt x="117877" y="1146576"/>
                  <a:pt x="131561" y="1116579"/>
                  <a:pt x="139485" y="1084881"/>
                </a:cubicBezTo>
                <a:lnTo>
                  <a:pt x="154983" y="1022888"/>
                </a:lnTo>
                <a:cubicBezTo>
                  <a:pt x="186019" y="743562"/>
                  <a:pt x="156784" y="1028652"/>
                  <a:pt x="185979" y="619932"/>
                </a:cubicBezTo>
                <a:cubicBezTo>
                  <a:pt x="188948" y="578362"/>
                  <a:pt x="187444" y="462019"/>
                  <a:pt x="216976" y="402956"/>
                </a:cubicBezTo>
                <a:cubicBezTo>
                  <a:pt x="249449" y="338011"/>
                  <a:pt x="241331" y="369745"/>
                  <a:pt x="294468" y="325464"/>
                </a:cubicBezTo>
                <a:cubicBezTo>
                  <a:pt x="311306" y="311432"/>
                  <a:pt x="323662" y="292425"/>
                  <a:pt x="340963" y="278969"/>
                </a:cubicBezTo>
                <a:cubicBezTo>
                  <a:pt x="420900" y="216795"/>
                  <a:pt x="410295" y="224861"/>
                  <a:pt x="480447" y="201478"/>
                </a:cubicBezTo>
                <a:cubicBezTo>
                  <a:pt x="495945" y="191146"/>
                  <a:pt x="509921" y="178046"/>
                  <a:pt x="526942" y="170481"/>
                </a:cubicBezTo>
                <a:cubicBezTo>
                  <a:pt x="526952" y="170476"/>
                  <a:pt x="643174" y="131737"/>
                  <a:pt x="666427" y="123986"/>
                </a:cubicBezTo>
                <a:lnTo>
                  <a:pt x="805912" y="77491"/>
                </a:lnTo>
                <a:cubicBezTo>
                  <a:pt x="821410" y="72325"/>
                  <a:pt x="836074" y="62356"/>
                  <a:pt x="852407" y="61993"/>
                </a:cubicBezTo>
                <a:lnTo>
                  <a:pt x="1549830" y="46494"/>
                </a:lnTo>
                <a:cubicBezTo>
                  <a:pt x="1711077" y="6184"/>
                  <a:pt x="1533133" y="46603"/>
                  <a:pt x="1875295" y="15498"/>
                </a:cubicBezTo>
                <a:cubicBezTo>
                  <a:pt x="1901529" y="13113"/>
                  <a:pt x="1926956" y="5166"/>
                  <a:pt x="1952786" y="0"/>
                </a:cubicBezTo>
                <a:cubicBezTo>
                  <a:pt x="2097437" y="5166"/>
                  <a:pt x="2242496" y="3478"/>
                  <a:pt x="2386739" y="15498"/>
                </a:cubicBezTo>
                <a:cubicBezTo>
                  <a:pt x="2578949" y="31515"/>
                  <a:pt x="2442296" y="50588"/>
                  <a:pt x="2603715" y="77491"/>
                </a:cubicBezTo>
                <a:cubicBezTo>
                  <a:pt x="2634712" y="82657"/>
                  <a:pt x="2665891" y="86826"/>
                  <a:pt x="2696705" y="92989"/>
                </a:cubicBezTo>
                <a:cubicBezTo>
                  <a:pt x="2717592" y="97166"/>
                  <a:pt x="2737515" y="106258"/>
                  <a:pt x="2758698" y="108488"/>
                </a:cubicBezTo>
                <a:cubicBezTo>
                  <a:pt x="2835935" y="116618"/>
                  <a:pt x="2913681" y="118820"/>
                  <a:pt x="2991173" y="123986"/>
                </a:cubicBezTo>
                <a:lnTo>
                  <a:pt x="3099661" y="139484"/>
                </a:lnTo>
                <a:cubicBezTo>
                  <a:pt x="3140946" y="144989"/>
                  <a:pt x="3182563" y="148136"/>
                  <a:pt x="3223647" y="154983"/>
                </a:cubicBezTo>
                <a:cubicBezTo>
                  <a:pt x="3275614" y="163644"/>
                  <a:pt x="3327519" y="173201"/>
                  <a:pt x="3378630" y="185979"/>
                </a:cubicBezTo>
                <a:lnTo>
                  <a:pt x="3564610" y="232474"/>
                </a:lnTo>
                <a:lnTo>
                  <a:pt x="3688596" y="263471"/>
                </a:lnTo>
                <a:lnTo>
                  <a:pt x="3781586" y="294467"/>
                </a:lnTo>
                <a:lnTo>
                  <a:pt x="3828081" y="309966"/>
                </a:lnTo>
                <a:lnTo>
                  <a:pt x="3874576" y="325464"/>
                </a:lnTo>
                <a:lnTo>
                  <a:pt x="3967566" y="387457"/>
                </a:lnTo>
                <a:lnTo>
                  <a:pt x="4014061" y="418454"/>
                </a:lnTo>
                <a:cubicBezTo>
                  <a:pt x="4043596" y="462758"/>
                  <a:pt x="4092548" y="542773"/>
                  <a:pt x="4138047" y="557939"/>
                </a:cubicBezTo>
                <a:cubicBezTo>
                  <a:pt x="4153545" y="563105"/>
                  <a:pt x="4170261" y="565503"/>
                  <a:pt x="4184542" y="573437"/>
                </a:cubicBezTo>
                <a:cubicBezTo>
                  <a:pt x="4217107" y="591529"/>
                  <a:pt x="4246535" y="614766"/>
                  <a:pt x="4277532" y="635430"/>
                </a:cubicBezTo>
                <a:lnTo>
                  <a:pt x="4324027" y="666427"/>
                </a:lnTo>
                <a:cubicBezTo>
                  <a:pt x="4334359" y="681925"/>
                  <a:pt x="4346694" y="696262"/>
                  <a:pt x="4355024" y="712922"/>
                </a:cubicBezTo>
                <a:cubicBezTo>
                  <a:pt x="4374100" y="751074"/>
                  <a:pt x="4380068" y="816694"/>
                  <a:pt x="4386020" y="852406"/>
                </a:cubicBezTo>
                <a:cubicBezTo>
                  <a:pt x="4391186" y="976393"/>
                  <a:pt x="4393777" y="1100513"/>
                  <a:pt x="4401518" y="1224366"/>
                </a:cubicBezTo>
                <a:cubicBezTo>
                  <a:pt x="4404116" y="1265935"/>
                  <a:pt x="4417017" y="1306702"/>
                  <a:pt x="4417017" y="1348352"/>
                </a:cubicBezTo>
                <a:cubicBezTo>
                  <a:pt x="4417017" y="1529239"/>
                  <a:pt x="4405493" y="1709949"/>
                  <a:pt x="4401518" y="1890793"/>
                </a:cubicBezTo>
                <a:cubicBezTo>
                  <a:pt x="4379703" y="2883377"/>
                  <a:pt x="4411168" y="2456917"/>
                  <a:pt x="4370522" y="2944678"/>
                </a:cubicBezTo>
                <a:cubicBezTo>
                  <a:pt x="4365356" y="3094495"/>
                  <a:pt x="4367826" y="3244770"/>
                  <a:pt x="4355024" y="3394128"/>
                </a:cubicBezTo>
                <a:cubicBezTo>
                  <a:pt x="4352234" y="3426682"/>
                  <a:pt x="4334359" y="3456121"/>
                  <a:pt x="4324027" y="3487118"/>
                </a:cubicBezTo>
                <a:cubicBezTo>
                  <a:pt x="4318861" y="3502616"/>
                  <a:pt x="4324027" y="3528447"/>
                  <a:pt x="4308529" y="3533613"/>
                </a:cubicBezTo>
                <a:lnTo>
                  <a:pt x="4262034" y="3549111"/>
                </a:lnTo>
                <a:cubicBezTo>
                  <a:pt x="4246536" y="3564609"/>
                  <a:pt x="4233776" y="3583448"/>
                  <a:pt x="4215539" y="3595606"/>
                </a:cubicBezTo>
                <a:cubicBezTo>
                  <a:pt x="4201946" y="3604668"/>
                  <a:pt x="4183656" y="3603799"/>
                  <a:pt x="4169044" y="3611105"/>
                </a:cubicBezTo>
                <a:cubicBezTo>
                  <a:pt x="4152384" y="3619435"/>
                  <a:pt x="4139570" y="3634536"/>
                  <a:pt x="4122549" y="3642101"/>
                </a:cubicBezTo>
                <a:cubicBezTo>
                  <a:pt x="4092692" y="3655371"/>
                  <a:pt x="4060556" y="3662766"/>
                  <a:pt x="4029559" y="3673098"/>
                </a:cubicBezTo>
                <a:lnTo>
                  <a:pt x="3936569" y="3704094"/>
                </a:lnTo>
                <a:lnTo>
                  <a:pt x="3890074" y="3719593"/>
                </a:lnTo>
                <a:cubicBezTo>
                  <a:pt x="3854362" y="3713641"/>
                  <a:pt x="3788742" y="3707671"/>
                  <a:pt x="3750590" y="3688596"/>
                </a:cubicBezTo>
                <a:cubicBezTo>
                  <a:pt x="3733930" y="3680266"/>
                  <a:pt x="3719593" y="3667932"/>
                  <a:pt x="3704095" y="3657600"/>
                </a:cubicBezTo>
                <a:cubicBezTo>
                  <a:pt x="3698929" y="3642102"/>
                  <a:pt x="3695902" y="3625717"/>
                  <a:pt x="3688596" y="3611105"/>
                </a:cubicBezTo>
                <a:cubicBezTo>
                  <a:pt x="3680266" y="3594445"/>
                  <a:pt x="3663490" y="3582281"/>
                  <a:pt x="3657600" y="3564610"/>
                </a:cubicBezTo>
                <a:cubicBezTo>
                  <a:pt x="3647663" y="3534798"/>
                  <a:pt x="3648919" y="3502296"/>
                  <a:pt x="3642102" y="3471620"/>
                </a:cubicBezTo>
                <a:cubicBezTo>
                  <a:pt x="3638558" y="3455672"/>
                  <a:pt x="3631769" y="3440623"/>
                  <a:pt x="3626603" y="3425125"/>
                </a:cubicBezTo>
                <a:cubicBezTo>
                  <a:pt x="3621437" y="3394128"/>
                  <a:pt x="3615003" y="3363317"/>
                  <a:pt x="3611105" y="3332135"/>
                </a:cubicBezTo>
                <a:cubicBezTo>
                  <a:pt x="3600263" y="3245398"/>
                  <a:pt x="3586923" y="3072953"/>
                  <a:pt x="3580108" y="2991172"/>
                </a:cubicBezTo>
                <a:cubicBezTo>
                  <a:pt x="3585274" y="2769030"/>
                  <a:pt x="3595607" y="2546947"/>
                  <a:pt x="3595607" y="2324745"/>
                </a:cubicBezTo>
                <a:cubicBezTo>
                  <a:pt x="3595607" y="1764105"/>
                  <a:pt x="3603863" y="1863861"/>
                  <a:pt x="3564610" y="1549830"/>
                </a:cubicBezTo>
                <a:cubicBezTo>
                  <a:pt x="3559444" y="1312189"/>
                  <a:pt x="3558806" y="1074407"/>
                  <a:pt x="3549112" y="836908"/>
                </a:cubicBezTo>
                <a:cubicBezTo>
                  <a:pt x="3548446" y="820585"/>
                  <a:pt x="3535772" y="806606"/>
                  <a:pt x="3533613" y="790413"/>
                </a:cubicBezTo>
                <a:cubicBezTo>
                  <a:pt x="3525391" y="728751"/>
                  <a:pt x="3525383" y="666215"/>
                  <a:pt x="3518115" y="604433"/>
                </a:cubicBezTo>
                <a:cubicBezTo>
                  <a:pt x="3515441" y="581705"/>
                  <a:pt x="3487093" y="444267"/>
                  <a:pt x="3471620" y="433952"/>
                </a:cubicBezTo>
                <a:lnTo>
                  <a:pt x="3425125" y="402956"/>
                </a:lnTo>
                <a:cubicBezTo>
                  <a:pt x="3394954" y="312441"/>
                  <a:pt x="3433234" y="395566"/>
                  <a:pt x="3363132" y="325464"/>
                </a:cubicBezTo>
                <a:cubicBezTo>
                  <a:pt x="3349961" y="312293"/>
                  <a:pt x="3347930" y="288841"/>
                  <a:pt x="3332135" y="278969"/>
                </a:cubicBezTo>
                <a:cubicBezTo>
                  <a:pt x="3304428" y="261652"/>
                  <a:pt x="3270142" y="258304"/>
                  <a:pt x="3239146" y="247972"/>
                </a:cubicBezTo>
                <a:lnTo>
                  <a:pt x="3192651" y="232474"/>
                </a:lnTo>
                <a:cubicBezTo>
                  <a:pt x="3177153" y="227308"/>
                  <a:pt x="3162270" y="219662"/>
                  <a:pt x="3146156" y="216976"/>
                </a:cubicBezTo>
                <a:cubicBezTo>
                  <a:pt x="3084163" y="206644"/>
                  <a:pt x="3021148" y="201222"/>
                  <a:pt x="2960176" y="185979"/>
                </a:cubicBezTo>
                <a:cubicBezTo>
                  <a:pt x="2892965" y="169176"/>
                  <a:pt x="2867441" y="160536"/>
                  <a:pt x="2789695" y="154983"/>
                </a:cubicBezTo>
                <a:cubicBezTo>
                  <a:pt x="2681360" y="147245"/>
                  <a:pt x="2572718" y="144650"/>
                  <a:pt x="2464230" y="139484"/>
                </a:cubicBezTo>
                <a:cubicBezTo>
                  <a:pt x="2327468" y="143628"/>
                  <a:pt x="1932813" y="148592"/>
                  <a:pt x="1735810" y="170481"/>
                </a:cubicBezTo>
                <a:cubicBezTo>
                  <a:pt x="1677810" y="176925"/>
                  <a:pt x="1639276" y="205287"/>
                  <a:pt x="1580827" y="216976"/>
                </a:cubicBezTo>
                <a:cubicBezTo>
                  <a:pt x="1457463" y="241648"/>
                  <a:pt x="1529516" y="229565"/>
                  <a:pt x="1363851" y="247972"/>
                </a:cubicBezTo>
                <a:cubicBezTo>
                  <a:pt x="1343186" y="253138"/>
                  <a:pt x="1322744" y="259294"/>
                  <a:pt x="1301857" y="263471"/>
                </a:cubicBezTo>
                <a:cubicBezTo>
                  <a:pt x="1218080" y="280227"/>
                  <a:pt x="1218867" y="272869"/>
                  <a:pt x="1146874" y="294467"/>
                </a:cubicBezTo>
                <a:cubicBezTo>
                  <a:pt x="1115579" y="303856"/>
                  <a:pt x="1084881" y="315132"/>
                  <a:pt x="1053885" y="325464"/>
                </a:cubicBezTo>
                <a:lnTo>
                  <a:pt x="1007390" y="340962"/>
                </a:lnTo>
                <a:lnTo>
                  <a:pt x="867905" y="433952"/>
                </a:lnTo>
                <a:cubicBezTo>
                  <a:pt x="852407" y="444284"/>
                  <a:pt x="834581" y="451778"/>
                  <a:pt x="821410" y="464949"/>
                </a:cubicBezTo>
                <a:cubicBezTo>
                  <a:pt x="767898" y="518461"/>
                  <a:pt x="774810" y="507165"/>
                  <a:pt x="728420" y="573437"/>
                </a:cubicBezTo>
                <a:cubicBezTo>
                  <a:pt x="707057" y="603956"/>
                  <a:pt x="687091" y="635430"/>
                  <a:pt x="666427" y="666427"/>
                </a:cubicBezTo>
                <a:lnTo>
                  <a:pt x="635430" y="712922"/>
                </a:lnTo>
                <a:cubicBezTo>
                  <a:pt x="582821" y="870754"/>
                  <a:pt x="604434" y="791630"/>
                  <a:pt x="604434" y="1131376"/>
                </a:cubicBezTo>
                <a:cubicBezTo>
                  <a:pt x="604434" y="1363908"/>
                  <a:pt x="610820" y="1596447"/>
                  <a:pt x="619932" y="1828800"/>
                </a:cubicBezTo>
                <a:cubicBezTo>
                  <a:pt x="621163" y="1860200"/>
                  <a:pt x="629809" y="1890872"/>
                  <a:pt x="635430" y="1921789"/>
                </a:cubicBezTo>
                <a:cubicBezTo>
                  <a:pt x="650043" y="2002159"/>
                  <a:pt x="655007" y="2006622"/>
                  <a:pt x="666427" y="2092271"/>
                </a:cubicBezTo>
                <a:cubicBezTo>
                  <a:pt x="684507" y="2227875"/>
                  <a:pt x="687001" y="2302810"/>
                  <a:pt x="697424" y="2448732"/>
                </a:cubicBezTo>
                <a:cubicBezTo>
                  <a:pt x="692258" y="2727701"/>
                  <a:pt x="689567" y="3006727"/>
                  <a:pt x="681925" y="3285640"/>
                </a:cubicBezTo>
                <a:cubicBezTo>
                  <a:pt x="673702" y="3585777"/>
                  <a:pt x="694521" y="3495822"/>
                  <a:pt x="635430" y="3673098"/>
                </a:cubicBezTo>
                <a:lnTo>
                  <a:pt x="666427" y="3642101"/>
                </a:lnTo>
                <a:close/>
              </a:path>
            </a:pathLst>
          </a:custGeom>
          <a:solidFill>
            <a:srgbClr val="0070C0">
              <a:alpha val="8235"/>
            </a:srgbClr>
          </a:solidFill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 46">
            <a:extLst>
              <a:ext uri="{FF2B5EF4-FFF2-40B4-BE49-F238E27FC236}">
                <a16:creationId xmlns:a16="http://schemas.microsoft.com/office/drawing/2014/main" id="{B4AE16AF-01C0-A649-8B0A-3B5168687B94}"/>
              </a:ext>
            </a:extLst>
          </p:cNvPr>
          <p:cNvSpPr/>
          <p:nvPr/>
        </p:nvSpPr>
        <p:spPr>
          <a:xfrm>
            <a:off x="2342791" y="1633584"/>
            <a:ext cx="2038180" cy="2647147"/>
          </a:xfrm>
          <a:custGeom>
            <a:avLst/>
            <a:gdLst>
              <a:gd name="connsiteX0" fmla="*/ 681926 w 2541722"/>
              <a:gd name="connsiteY0" fmla="*/ 3208149 h 3301139"/>
              <a:gd name="connsiteX1" fmla="*/ 588936 w 2541722"/>
              <a:gd name="connsiteY1" fmla="*/ 3223648 h 3301139"/>
              <a:gd name="connsiteX2" fmla="*/ 402956 w 2541722"/>
              <a:gd name="connsiteY2" fmla="*/ 3208149 h 3301139"/>
              <a:gd name="connsiteX3" fmla="*/ 356461 w 2541722"/>
              <a:gd name="connsiteY3" fmla="*/ 3192651 h 3301139"/>
              <a:gd name="connsiteX4" fmla="*/ 263471 w 2541722"/>
              <a:gd name="connsiteY4" fmla="*/ 3177153 h 3301139"/>
              <a:gd name="connsiteX5" fmla="*/ 185980 w 2541722"/>
              <a:gd name="connsiteY5" fmla="*/ 3146156 h 3301139"/>
              <a:gd name="connsiteX6" fmla="*/ 108488 w 2541722"/>
              <a:gd name="connsiteY6" fmla="*/ 3130658 h 3301139"/>
              <a:gd name="connsiteX7" fmla="*/ 61994 w 2541722"/>
              <a:gd name="connsiteY7" fmla="*/ 3115159 h 3301139"/>
              <a:gd name="connsiteX8" fmla="*/ 30997 w 2541722"/>
              <a:gd name="connsiteY8" fmla="*/ 3068665 h 3301139"/>
              <a:gd name="connsiteX9" fmla="*/ 0 w 2541722"/>
              <a:gd name="connsiteY9" fmla="*/ 2820692 h 3301139"/>
              <a:gd name="connsiteX10" fmla="*/ 15499 w 2541722"/>
              <a:gd name="connsiteY10" fmla="*/ 526942 h 3301139"/>
              <a:gd name="connsiteX11" fmla="*/ 30997 w 2541722"/>
              <a:gd name="connsiteY11" fmla="*/ 480448 h 3301139"/>
              <a:gd name="connsiteX12" fmla="*/ 46495 w 2541722"/>
              <a:gd name="connsiteY12" fmla="*/ 418454 h 3301139"/>
              <a:gd name="connsiteX13" fmla="*/ 77492 w 2541722"/>
              <a:gd name="connsiteY13" fmla="*/ 325465 h 3301139"/>
              <a:gd name="connsiteX14" fmla="*/ 108488 w 2541722"/>
              <a:gd name="connsiteY14" fmla="*/ 216976 h 3301139"/>
              <a:gd name="connsiteX15" fmla="*/ 139485 w 2541722"/>
              <a:gd name="connsiteY15" fmla="*/ 170481 h 3301139"/>
              <a:gd name="connsiteX16" fmla="*/ 232475 w 2541722"/>
              <a:gd name="connsiteY16" fmla="*/ 108488 h 3301139"/>
              <a:gd name="connsiteX17" fmla="*/ 278970 w 2541722"/>
              <a:gd name="connsiteY17" fmla="*/ 77492 h 3301139"/>
              <a:gd name="connsiteX18" fmla="*/ 371960 w 2541722"/>
              <a:gd name="connsiteY18" fmla="*/ 46495 h 3301139"/>
              <a:gd name="connsiteX19" fmla="*/ 418455 w 2541722"/>
              <a:gd name="connsiteY19" fmla="*/ 30997 h 3301139"/>
              <a:gd name="connsiteX20" fmla="*/ 464949 w 2541722"/>
              <a:gd name="connsiteY20" fmla="*/ 15498 h 3301139"/>
              <a:gd name="connsiteX21" fmla="*/ 635431 w 2541722"/>
              <a:gd name="connsiteY21" fmla="*/ 0 h 3301139"/>
              <a:gd name="connsiteX22" fmla="*/ 1224366 w 2541722"/>
              <a:gd name="connsiteY22" fmla="*/ 15498 h 3301139"/>
              <a:gd name="connsiteX23" fmla="*/ 1379349 w 2541722"/>
              <a:gd name="connsiteY23" fmla="*/ 30997 h 3301139"/>
              <a:gd name="connsiteX24" fmla="*/ 1487838 w 2541722"/>
              <a:gd name="connsiteY24" fmla="*/ 46495 h 3301139"/>
              <a:gd name="connsiteX25" fmla="*/ 2216258 w 2541722"/>
              <a:gd name="connsiteY25" fmla="*/ 61993 h 3301139"/>
              <a:gd name="connsiteX26" fmla="*/ 2324746 w 2541722"/>
              <a:gd name="connsiteY26" fmla="*/ 92990 h 3301139"/>
              <a:gd name="connsiteX27" fmla="*/ 2417736 w 2541722"/>
              <a:gd name="connsiteY27" fmla="*/ 170481 h 3301139"/>
              <a:gd name="connsiteX28" fmla="*/ 2448732 w 2541722"/>
              <a:gd name="connsiteY28" fmla="*/ 216976 h 3301139"/>
              <a:gd name="connsiteX29" fmla="*/ 2495227 w 2541722"/>
              <a:gd name="connsiteY29" fmla="*/ 356461 h 3301139"/>
              <a:gd name="connsiteX30" fmla="*/ 2510726 w 2541722"/>
              <a:gd name="connsiteY30" fmla="*/ 402956 h 3301139"/>
              <a:gd name="connsiteX31" fmla="*/ 2495227 w 2541722"/>
              <a:gd name="connsiteY31" fmla="*/ 1332854 h 3301139"/>
              <a:gd name="connsiteX32" fmla="*/ 2526224 w 2541722"/>
              <a:gd name="connsiteY32" fmla="*/ 2479729 h 3301139"/>
              <a:gd name="connsiteX33" fmla="*/ 2541722 w 2541722"/>
              <a:gd name="connsiteY33" fmla="*/ 2557220 h 3301139"/>
              <a:gd name="connsiteX34" fmla="*/ 2526224 w 2541722"/>
              <a:gd name="connsiteY34" fmla="*/ 3099661 h 3301139"/>
              <a:gd name="connsiteX35" fmla="*/ 2417736 w 2541722"/>
              <a:gd name="connsiteY35" fmla="*/ 3223648 h 3301139"/>
              <a:gd name="connsiteX36" fmla="*/ 2371241 w 2541722"/>
              <a:gd name="connsiteY36" fmla="*/ 3270142 h 3301139"/>
              <a:gd name="connsiteX37" fmla="*/ 2262753 w 2541722"/>
              <a:gd name="connsiteY37" fmla="*/ 3301139 h 3301139"/>
              <a:gd name="connsiteX38" fmla="*/ 2045777 w 2541722"/>
              <a:gd name="connsiteY38" fmla="*/ 3270142 h 3301139"/>
              <a:gd name="connsiteX39" fmla="*/ 1952787 w 2541722"/>
              <a:gd name="connsiteY39" fmla="*/ 3208149 h 3301139"/>
              <a:gd name="connsiteX40" fmla="*/ 1921790 w 2541722"/>
              <a:gd name="connsiteY40" fmla="*/ 3161654 h 3301139"/>
              <a:gd name="connsiteX41" fmla="*/ 1906292 w 2541722"/>
              <a:gd name="connsiteY41" fmla="*/ 3115159 h 3301139"/>
              <a:gd name="connsiteX42" fmla="*/ 1875295 w 2541722"/>
              <a:gd name="connsiteY42" fmla="*/ 2975675 h 3301139"/>
              <a:gd name="connsiteX43" fmla="*/ 1859797 w 2541722"/>
              <a:gd name="connsiteY43" fmla="*/ 2820692 h 3301139"/>
              <a:gd name="connsiteX44" fmla="*/ 1844299 w 2541722"/>
              <a:gd name="connsiteY44" fmla="*/ 2727702 h 3301139"/>
              <a:gd name="connsiteX45" fmla="*/ 1828800 w 2541722"/>
              <a:gd name="connsiteY45" fmla="*/ 2603715 h 3301139"/>
              <a:gd name="connsiteX46" fmla="*/ 1813302 w 2541722"/>
              <a:gd name="connsiteY46" fmla="*/ 2495227 h 3301139"/>
              <a:gd name="connsiteX47" fmla="*/ 1797804 w 2541722"/>
              <a:gd name="connsiteY47" fmla="*/ 278970 h 3301139"/>
              <a:gd name="connsiteX48" fmla="*/ 1735810 w 2541722"/>
              <a:gd name="connsiteY48" fmla="*/ 216976 h 3301139"/>
              <a:gd name="connsiteX49" fmla="*/ 1704814 w 2541722"/>
              <a:gd name="connsiteY49" fmla="*/ 170481 h 3301139"/>
              <a:gd name="connsiteX50" fmla="*/ 1658319 w 2541722"/>
              <a:gd name="connsiteY50" fmla="*/ 154983 h 3301139"/>
              <a:gd name="connsiteX51" fmla="*/ 1549831 w 2541722"/>
              <a:gd name="connsiteY51" fmla="*/ 139485 h 3301139"/>
              <a:gd name="connsiteX52" fmla="*/ 1100380 w 2541722"/>
              <a:gd name="connsiteY52" fmla="*/ 154983 h 3301139"/>
              <a:gd name="connsiteX53" fmla="*/ 929899 w 2541722"/>
              <a:gd name="connsiteY53" fmla="*/ 201478 h 3301139"/>
              <a:gd name="connsiteX54" fmla="*/ 836909 w 2541722"/>
              <a:gd name="connsiteY54" fmla="*/ 232475 h 3301139"/>
              <a:gd name="connsiteX55" fmla="*/ 790414 w 2541722"/>
              <a:gd name="connsiteY55" fmla="*/ 263471 h 3301139"/>
              <a:gd name="connsiteX56" fmla="*/ 697424 w 2541722"/>
              <a:gd name="connsiteY56" fmla="*/ 309966 h 3301139"/>
              <a:gd name="connsiteX57" fmla="*/ 650929 w 2541722"/>
              <a:gd name="connsiteY57" fmla="*/ 402956 h 3301139"/>
              <a:gd name="connsiteX58" fmla="*/ 619932 w 2541722"/>
              <a:gd name="connsiteY58" fmla="*/ 557939 h 3301139"/>
              <a:gd name="connsiteX59" fmla="*/ 635431 w 2541722"/>
              <a:gd name="connsiteY59" fmla="*/ 1410346 h 3301139"/>
              <a:gd name="connsiteX60" fmla="*/ 666427 w 2541722"/>
              <a:gd name="connsiteY60" fmla="*/ 1642820 h 3301139"/>
              <a:gd name="connsiteX61" fmla="*/ 650929 w 2541722"/>
              <a:gd name="connsiteY61" fmla="*/ 2479729 h 3301139"/>
              <a:gd name="connsiteX62" fmla="*/ 619932 w 2541722"/>
              <a:gd name="connsiteY62" fmla="*/ 2789695 h 3301139"/>
              <a:gd name="connsiteX63" fmla="*/ 604434 w 2541722"/>
              <a:gd name="connsiteY63" fmla="*/ 3068665 h 3301139"/>
              <a:gd name="connsiteX64" fmla="*/ 542441 w 2541722"/>
              <a:gd name="connsiteY64" fmla="*/ 3161654 h 3301139"/>
              <a:gd name="connsiteX65" fmla="*/ 511444 w 2541722"/>
              <a:gd name="connsiteY65" fmla="*/ 3208149 h 3301139"/>
              <a:gd name="connsiteX66" fmla="*/ 526943 w 2541722"/>
              <a:gd name="connsiteY66" fmla="*/ 3161654 h 33011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2541722" h="3301139">
                <a:moveTo>
                  <a:pt x="681926" y="3208149"/>
                </a:moveTo>
                <a:cubicBezTo>
                  <a:pt x="650929" y="3213315"/>
                  <a:pt x="620360" y="3223648"/>
                  <a:pt x="588936" y="3223648"/>
                </a:cubicBezTo>
                <a:cubicBezTo>
                  <a:pt x="526728" y="3223648"/>
                  <a:pt x="464619" y="3216371"/>
                  <a:pt x="402956" y="3208149"/>
                </a:cubicBezTo>
                <a:cubicBezTo>
                  <a:pt x="386763" y="3205990"/>
                  <a:pt x="372409" y="3196195"/>
                  <a:pt x="356461" y="3192651"/>
                </a:cubicBezTo>
                <a:cubicBezTo>
                  <a:pt x="325785" y="3185834"/>
                  <a:pt x="294468" y="3182319"/>
                  <a:pt x="263471" y="3177153"/>
                </a:cubicBezTo>
                <a:cubicBezTo>
                  <a:pt x="237641" y="3166821"/>
                  <a:pt x="212627" y="3154150"/>
                  <a:pt x="185980" y="3146156"/>
                </a:cubicBezTo>
                <a:cubicBezTo>
                  <a:pt x="160749" y="3138587"/>
                  <a:pt x="134044" y="3137047"/>
                  <a:pt x="108488" y="3130658"/>
                </a:cubicBezTo>
                <a:cubicBezTo>
                  <a:pt x="92639" y="3126696"/>
                  <a:pt x="77492" y="3120325"/>
                  <a:pt x="61994" y="3115159"/>
                </a:cubicBezTo>
                <a:cubicBezTo>
                  <a:pt x="51662" y="3099661"/>
                  <a:pt x="38334" y="3085785"/>
                  <a:pt x="30997" y="3068665"/>
                </a:cubicBezTo>
                <a:cubicBezTo>
                  <a:pt x="5686" y="3009606"/>
                  <a:pt x="1865" y="2843074"/>
                  <a:pt x="0" y="2820692"/>
                </a:cubicBezTo>
                <a:cubicBezTo>
                  <a:pt x="5166" y="2056109"/>
                  <a:pt x="5373" y="1291476"/>
                  <a:pt x="15499" y="526942"/>
                </a:cubicBezTo>
                <a:cubicBezTo>
                  <a:pt x="15715" y="510607"/>
                  <a:pt x="26509" y="496156"/>
                  <a:pt x="30997" y="480448"/>
                </a:cubicBezTo>
                <a:cubicBezTo>
                  <a:pt x="36849" y="459967"/>
                  <a:pt x="40374" y="438856"/>
                  <a:pt x="46495" y="418454"/>
                </a:cubicBezTo>
                <a:cubicBezTo>
                  <a:pt x="55884" y="387159"/>
                  <a:pt x="69568" y="357163"/>
                  <a:pt x="77492" y="325465"/>
                </a:cubicBezTo>
                <a:cubicBezTo>
                  <a:pt x="82457" y="305603"/>
                  <a:pt x="97371" y="239210"/>
                  <a:pt x="108488" y="216976"/>
                </a:cubicBezTo>
                <a:cubicBezTo>
                  <a:pt x="116818" y="200316"/>
                  <a:pt x="125467" y="182747"/>
                  <a:pt x="139485" y="170481"/>
                </a:cubicBezTo>
                <a:cubicBezTo>
                  <a:pt x="167521" y="145950"/>
                  <a:pt x="201478" y="129152"/>
                  <a:pt x="232475" y="108488"/>
                </a:cubicBezTo>
                <a:cubicBezTo>
                  <a:pt x="247973" y="98156"/>
                  <a:pt x="261299" y="83382"/>
                  <a:pt x="278970" y="77492"/>
                </a:cubicBezTo>
                <a:lnTo>
                  <a:pt x="371960" y="46495"/>
                </a:lnTo>
                <a:lnTo>
                  <a:pt x="418455" y="30997"/>
                </a:lnTo>
                <a:cubicBezTo>
                  <a:pt x="433953" y="25831"/>
                  <a:pt x="448680" y="16977"/>
                  <a:pt x="464949" y="15498"/>
                </a:cubicBezTo>
                <a:lnTo>
                  <a:pt x="635431" y="0"/>
                </a:lnTo>
                <a:lnTo>
                  <a:pt x="1224366" y="15498"/>
                </a:lnTo>
                <a:cubicBezTo>
                  <a:pt x="1276240" y="17659"/>
                  <a:pt x="1327786" y="24931"/>
                  <a:pt x="1379349" y="30997"/>
                </a:cubicBezTo>
                <a:cubicBezTo>
                  <a:pt x="1415629" y="35265"/>
                  <a:pt x="1451333" y="45143"/>
                  <a:pt x="1487838" y="46495"/>
                </a:cubicBezTo>
                <a:cubicBezTo>
                  <a:pt x="1730533" y="55484"/>
                  <a:pt x="1973451" y="56827"/>
                  <a:pt x="2216258" y="61993"/>
                </a:cubicBezTo>
                <a:cubicBezTo>
                  <a:pt x="2236115" y="66958"/>
                  <a:pt x="2302516" y="81875"/>
                  <a:pt x="2324746" y="92990"/>
                </a:cubicBezTo>
                <a:cubicBezTo>
                  <a:pt x="2359575" y="110405"/>
                  <a:pt x="2393255" y="141104"/>
                  <a:pt x="2417736" y="170481"/>
                </a:cubicBezTo>
                <a:cubicBezTo>
                  <a:pt x="2429660" y="184790"/>
                  <a:pt x="2441167" y="199955"/>
                  <a:pt x="2448732" y="216976"/>
                </a:cubicBezTo>
                <a:cubicBezTo>
                  <a:pt x="2448739" y="216991"/>
                  <a:pt x="2487475" y="333206"/>
                  <a:pt x="2495227" y="356461"/>
                </a:cubicBezTo>
                <a:lnTo>
                  <a:pt x="2510726" y="402956"/>
                </a:lnTo>
                <a:cubicBezTo>
                  <a:pt x="2505560" y="712922"/>
                  <a:pt x="2495227" y="1022845"/>
                  <a:pt x="2495227" y="1332854"/>
                </a:cubicBezTo>
                <a:cubicBezTo>
                  <a:pt x="2495227" y="1518471"/>
                  <a:pt x="2475899" y="2127448"/>
                  <a:pt x="2526224" y="2479729"/>
                </a:cubicBezTo>
                <a:cubicBezTo>
                  <a:pt x="2529949" y="2505806"/>
                  <a:pt x="2536556" y="2531390"/>
                  <a:pt x="2541722" y="2557220"/>
                </a:cubicBezTo>
                <a:cubicBezTo>
                  <a:pt x="2536556" y="2738034"/>
                  <a:pt x="2548121" y="2920104"/>
                  <a:pt x="2526224" y="3099661"/>
                </a:cubicBezTo>
                <a:cubicBezTo>
                  <a:pt x="2516173" y="3182083"/>
                  <a:pt x="2464090" y="3185020"/>
                  <a:pt x="2417736" y="3223648"/>
                </a:cubicBezTo>
                <a:cubicBezTo>
                  <a:pt x="2400898" y="3237679"/>
                  <a:pt x="2389478" y="3257984"/>
                  <a:pt x="2371241" y="3270142"/>
                </a:cubicBezTo>
                <a:cubicBezTo>
                  <a:pt x="2357898" y="3279038"/>
                  <a:pt x="2271024" y="3299071"/>
                  <a:pt x="2262753" y="3301139"/>
                </a:cubicBezTo>
                <a:cubicBezTo>
                  <a:pt x="2244087" y="3299442"/>
                  <a:pt x="2098282" y="3299312"/>
                  <a:pt x="2045777" y="3270142"/>
                </a:cubicBezTo>
                <a:cubicBezTo>
                  <a:pt x="2013212" y="3252050"/>
                  <a:pt x="1952787" y="3208149"/>
                  <a:pt x="1952787" y="3208149"/>
                </a:cubicBezTo>
                <a:cubicBezTo>
                  <a:pt x="1942455" y="3192651"/>
                  <a:pt x="1930120" y="3178314"/>
                  <a:pt x="1921790" y="3161654"/>
                </a:cubicBezTo>
                <a:cubicBezTo>
                  <a:pt x="1914484" y="3147042"/>
                  <a:pt x="1910780" y="3130867"/>
                  <a:pt x="1906292" y="3115159"/>
                </a:cubicBezTo>
                <a:cubicBezTo>
                  <a:pt x="1891702" y="3064094"/>
                  <a:pt x="1885947" y="3028933"/>
                  <a:pt x="1875295" y="2975675"/>
                </a:cubicBezTo>
                <a:cubicBezTo>
                  <a:pt x="1870129" y="2924014"/>
                  <a:pt x="1866237" y="2872210"/>
                  <a:pt x="1859797" y="2820692"/>
                </a:cubicBezTo>
                <a:cubicBezTo>
                  <a:pt x="1855899" y="2789510"/>
                  <a:pt x="1848743" y="2758810"/>
                  <a:pt x="1844299" y="2727702"/>
                </a:cubicBezTo>
                <a:cubicBezTo>
                  <a:pt x="1838409" y="2686470"/>
                  <a:pt x="1834305" y="2645000"/>
                  <a:pt x="1828800" y="2603715"/>
                </a:cubicBezTo>
                <a:cubicBezTo>
                  <a:pt x="1823972" y="2567506"/>
                  <a:pt x="1818468" y="2531390"/>
                  <a:pt x="1813302" y="2495227"/>
                </a:cubicBezTo>
                <a:cubicBezTo>
                  <a:pt x="1808136" y="1756475"/>
                  <a:pt x="1807923" y="1017671"/>
                  <a:pt x="1797804" y="278970"/>
                </a:cubicBezTo>
                <a:cubicBezTo>
                  <a:pt x="1797046" y="223613"/>
                  <a:pt x="1777896" y="231005"/>
                  <a:pt x="1735810" y="216976"/>
                </a:cubicBezTo>
                <a:cubicBezTo>
                  <a:pt x="1725478" y="201478"/>
                  <a:pt x="1719359" y="182117"/>
                  <a:pt x="1704814" y="170481"/>
                </a:cubicBezTo>
                <a:cubicBezTo>
                  <a:pt x="1692057" y="160276"/>
                  <a:pt x="1674338" y="158187"/>
                  <a:pt x="1658319" y="154983"/>
                </a:cubicBezTo>
                <a:cubicBezTo>
                  <a:pt x="1622499" y="147819"/>
                  <a:pt x="1585994" y="144651"/>
                  <a:pt x="1549831" y="139485"/>
                </a:cubicBezTo>
                <a:cubicBezTo>
                  <a:pt x="1400014" y="144651"/>
                  <a:pt x="1250027" y="146180"/>
                  <a:pt x="1100380" y="154983"/>
                </a:cubicBezTo>
                <a:cubicBezTo>
                  <a:pt x="1047175" y="158113"/>
                  <a:pt x="978015" y="185439"/>
                  <a:pt x="929899" y="201478"/>
                </a:cubicBezTo>
                <a:cubicBezTo>
                  <a:pt x="929894" y="201480"/>
                  <a:pt x="836913" y="232472"/>
                  <a:pt x="836909" y="232475"/>
                </a:cubicBezTo>
                <a:cubicBezTo>
                  <a:pt x="821411" y="242807"/>
                  <a:pt x="807074" y="255141"/>
                  <a:pt x="790414" y="263471"/>
                </a:cubicBezTo>
                <a:cubicBezTo>
                  <a:pt x="662083" y="327637"/>
                  <a:pt x="830671" y="221136"/>
                  <a:pt x="697424" y="309966"/>
                </a:cubicBezTo>
                <a:cubicBezTo>
                  <a:pt x="668840" y="352841"/>
                  <a:pt x="662253" y="353887"/>
                  <a:pt x="650929" y="402956"/>
                </a:cubicBezTo>
                <a:cubicBezTo>
                  <a:pt x="639082" y="454291"/>
                  <a:pt x="619932" y="557939"/>
                  <a:pt x="619932" y="557939"/>
                </a:cubicBezTo>
                <a:cubicBezTo>
                  <a:pt x="625098" y="842075"/>
                  <a:pt x="626555" y="1126302"/>
                  <a:pt x="635431" y="1410346"/>
                </a:cubicBezTo>
                <a:cubicBezTo>
                  <a:pt x="637620" y="1480385"/>
                  <a:pt x="654509" y="1571313"/>
                  <a:pt x="666427" y="1642820"/>
                </a:cubicBezTo>
                <a:cubicBezTo>
                  <a:pt x="661261" y="1921790"/>
                  <a:pt x="662231" y="2200941"/>
                  <a:pt x="650929" y="2479729"/>
                </a:cubicBezTo>
                <a:cubicBezTo>
                  <a:pt x="646723" y="2583481"/>
                  <a:pt x="625692" y="2686018"/>
                  <a:pt x="619932" y="2789695"/>
                </a:cubicBezTo>
                <a:cubicBezTo>
                  <a:pt x="614766" y="2882685"/>
                  <a:pt x="613264" y="2975951"/>
                  <a:pt x="604434" y="3068665"/>
                </a:cubicBezTo>
                <a:cubicBezTo>
                  <a:pt x="599163" y="3124016"/>
                  <a:pt x="577468" y="3119622"/>
                  <a:pt x="542441" y="3161654"/>
                </a:cubicBezTo>
                <a:cubicBezTo>
                  <a:pt x="530516" y="3175963"/>
                  <a:pt x="530071" y="3208149"/>
                  <a:pt x="511444" y="3208149"/>
                </a:cubicBezTo>
                <a:cubicBezTo>
                  <a:pt x="495107" y="3208149"/>
                  <a:pt x="526943" y="3161654"/>
                  <a:pt x="526943" y="3161654"/>
                </a:cubicBezTo>
              </a:path>
            </a:pathLst>
          </a:custGeom>
          <a:solidFill>
            <a:srgbClr val="FF0000">
              <a:alpha val="9412"/>
            </a:srgb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F12DCF30-21D9-034B-9730-3BD8FCB41888}"/>
              </a:ext>
            </a:extLst>
          </p:cNvPr>
          <p:cNvSpPr/>
          <p:nvPr/>
        </p:nvSpPr>
        <p:spPr>
          <a:xfrm>
            <a:off x="3058333" y="2660901"/>
            <a:ext cx="1983783" cy="1590325"/>
          </a:xfrm>
          <a:custGeom>
            <a:avLst/>
            <a:gdLst>
              <a:gd name="connsiteX0" fmla="*/ 480448 w 1983783"/>
              <a:gd name="connsiteY0" fmla="*/ 852407 h 1115878"/>
              <a:gd name="connsiteX1" fmla="*/ 356461 w 1983783"/>
              <a:gd name="connsiteY1" fmla="*/ 805912 h 1115878"/>
              <a:gd name="connsiteX2" fmla="*/ 185980 w 1983783"/>
              <a:gd name="connsiteY2" fmla="*/ 790414 h 1115878"/>
              <a:gd name="connsiteX3" fmla="*/ 46495 w 1983783"/>
              <a:gd name="connsiteY3" fmla="*/ 821411 h 1115878"/>
              <a:gd name="connsiteX4" fmla="*/ 0 w 1983783"/>
              <a:gd name="connsiteY4" fmla="*/ 914400 h 1115878"/>
              <a:gd name="connsiteX5" fmla="*/ 15499 w 1983783"/>
              <a:gd name="connsiteY5" fmla="*/ 1022889 h 1115878"/>
              <a:gd name="connsiteX6" fmla="*/ 92990 w 1983783"/>
              <a:gd name="connsiteY6" fmla="*/ 1084882 h 1115878"/>
              <a:gd name="connsiteX7" fmla="*/ 139485 w 1983783"/>
              <a:gd name="connsiteY7" fmla="*/ 1115878 h 1115878"/>
              <a:gd name="connsiteX8" fmla="*/ 371960 w 1983783"/>
              <a:gd name="connsiteY8" fmla="*/ 1100380 h 1115878"/>
              <a:gd name="connsiteX9" fmla="*/ 418454 w 1983783"/>
              <a:gd name="connsiteY9" fmla="*/ 1084882 h 1115878"/>
              <a:gd name="connsiteX10" fmla="*/ 526943 w 1983783"/>
              <a:gd name="connsiteY10" fmla="*/ 1053885 h 1115878"/>
              <a:gd name="connsiteX11" fmla="*/ 557939 w 1983783"/>
              <a:gd name="connsiteY11" fmla="*/ 1007390 h 1115878"/>
              <a:gd name="connsiteX12" fmla="*/ 588936 w 1983783"/>
              <a:gd name="connsiteY12" fmla="*/ 914400 h 1115878"/>
              <a:gd name="connsiteX13" fmla="*/ 728421 w 1983783"/>
              <a:gd name="connsiteY13" fmla="*/ 790414 h 1115878"/>
              <a:gd name="connsiteX14" fmla="*/ 852407 w 1983783"/>
              <a:gd name="connsiteY14" fmla="*/ 681926 h 1115878"/>
              <a:gd name="connsiteX15" fmla="*/ 898902 w 1983783"/>
              <a:gd name="connsiteY15" fmla="*/ 650929 h 1115878"/>
              <a:gd name="connsiteX16" fmla="*/ 929899 w 1983783"/>
              <a:gd name="connsiteY16" fmla="*/ 604434 h 1115878"/>
              <a:gd name="connsiteX17" fmla="*/ 976393 w 1983783"/>
              <a:gd name="connsiteY17" fmla="*/ 588936 h 1115878"/>
              <a:gd name="connsiteX18" fmla="*/ 1069383 w 1983783"/>
              <a:gd name="connsiteY18" fmla="*/ 526943 h 1115878"/>
              <a:gd name="connsiteX19" fmla="*/ 1115878 w 1983783"/>
              <a:gd name="connsiteY19" fmla="*/ 511444 h 1115878"/>
              <a:gd name="connsiteX20" fmla="*/ 1255363 w 1983783"/>
              <a:gd name="connsiteY20" fmla="*/ 433953 h 1115878"/>
              <a:gd name="connsiteX21" fmla="*/ 1348353 w 1983783"/>
              <a:gd name="connsiteY21" fmla="*/ 371960 h 1115878"/>
              <a:gd name="connsiteX22" fmla="*/ 1441343 w 1983783"/>
              <a:gd name="connsiteY22" fmla="*/ 309966 h 1115878"/>
              <a:gd name="connsiteX23" fmla="*/ 1534332 w 1983783"/>
              <a:gd name="connsiteY23" fmla="*/ 278970 h 1115878"/>
              <a:gd name="connsiteX24" fmla="*/ 1751309 w 1983783"/>
              <a:gd name="connsiteY24" fmla="*/ 325465 h 1115878"/>
              <a:gd name="connsiteX25" fmla="*/ 1797804 w 1983783"/>
              <a:gd name="connsiteY25" fmla="*/ 340963 h 1115878"/>
              <a:gd name="connsiteX26" fmla="*/ 1952787 w 1983783"/>
              <a:gd name="connsiteY26" fmla="*/ 325465 h 1115878"/>
              <a:gd name="connsiteX27" fmla="*/ 1968285 w 1983783"/>
              <a:gd name="connsiteY27" fmla="*/ 278970 h 1115878"/>
              <a:gd name="connsiteX28" fmla="*/ 1983783 w 1983783"/>
              <a:gd name="connsiteY28" fmla="*/ 201478 h 1115878"/>
              <a:gd name="connsiteX29" fmla="*/ 1952787 w 1983783"/>
              <a:gd name="connsiteY29" fmla="*/ 61994 h 1115878"/>
              <a:gd name="connsiteX30" fmla="*/ 1906292 w 1983783"/>
              <a:gd name="connsiteY30" fmla="*/ 30997 h 1115878"/>
              <a:gd name="connsiteX31" fmla="*/ 1813302 w 1983783"/>
              <a:gd name="connsiteY31" fmla="*/ 0 h 1115878"/>
              <a:gd name="connsiteX32" fmla="*/ 1627322 w 1983783"/>
              <a:gd name="connsiteY32" fmla="*/ 15499 h 1115878"/>
              <a:gd name="connsiteX33" fmla="*/ 1580827 w 1983783"/>
              <a:gd name="connsiteY33" fmla="*/ 46495 h 1115878"/>
              <a:gd name="connsiteX34" fmla="*/ 1503336 w 1983783"/>
              <a:gd name="connsiteY34" fmla="*/ 139485 h 1115878"/>
              <a:gd name="connsiteX35" fmla="*/ 1456841 w 1983783"/>
              <a:gd name="connsiteY35" fmla="*/ 170482 h 1115878"/>
              <a:gd name="connsiteX36" fmla="*/ 1410346 w 1983783"/>
              <a:gd name="connsiteY36" fmla="*/ 216977 h 1115878"/>
              <a:gd name="connsiteX37" fmla="*/ 1317356 w 1983783"/>
              <a:gd name="connsiteY37" fmla="*/ 278970 h 1115878"/>
              <a:gd name="connsiteX38" fmla="*/ 1224366 w 1983783"/>
              <a:gd name="connsiteY38" fmla="*/ 356461 h 1115878"/>
              <a:gd name="connsiteX39" fmla="*/ 1177871 w 1983783"/>
              <a:gd name="connsiteY39" fmla="*/ 371960 h 1115878"/>
              <a:gd name="connsiteX40" fmla="*/ 1084882 w 1983783"/>
              <a:gd name="connsiteY40" fmla="*/ 433953 h 1115878"/>
              <a:gd name="connsiteX41" fmla="*/ 1038387 w 1983783"/>
              <a:gd name="connsiteY41" fmla="*/ 480448 h 1115878"/>
              <a:gd name="connsiteX42" fmla="*/ 991892 w 1983783"/>
              <a:gd name="connsiteY42" fmla="*/ 495946 h 1115878"/>
              <a:gd name="connsiteX43" fmla="*/ 945397 w 1983783"/>
              <a:gd name="connsiteY43" fmla="*/ 526943 h 1115878"/>
              <a:gd name="connsiteX44" fmla="*/ 898902 w 1983783"/>
              <a:gd name="connsiteY44" fmla="*/ 542441 h 1115878"/>
              <a:gd name="connsiteX45" fmla="*/ 805912 w 1983783"/>
              <a:gd name="connsiteY45" fmla="*/ 604434 h 1115878"/>
              <a:gd name="connsiteX46" fmla="*/ 759417 w 1983783"/>
              <a:gd name="connsiteY46" fmla="*/ 635431 h 1115878"/>
              <a:gd name="connsiteX47" fmla="*/ 635431 w 1983783"/>
              <a:gd name="connsiteY47" fmla="*/ 743919 h 1115878"/>
              <a:gd name="connsiteX48" fmla="*/ 542441 w 1983783"/>
              <a:gd name="connsiteY48" fmla="*/ 805912 h 1115878"/>
              <a:gd name="connsiteX49" fmla="*/ 480448 w 1983783"/>
              <a:gd name="connsiteY49" fmla="*/ 852407 h 1115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1983783" h="1115878">
                <a:moveTo>
                  <a:pt x="480448" y="852407"/>
                </a:moveTo>
                <a:cubicBezTo>
                  <a:pt x="479741" y="852124"/>
                  <a:pt x="375352" y="808611"/>
                  <a:pt x="356461" y="805912"/>
                </a:cubicBezTo>
                <a:cubicBezTo>
                  <a:pt x="299973" y="797842"/>
                  <a:pt x="242807" y="795580"/>
                  <a:pt x="185980" y="790414"/>
                </a:cubicBezTo>
                <a:cubicBezTo>
                  <a:pt x="185024" y="790573"/>
                  <a:pt x="66578" y="805345"/>
                  <a:pt x="46495" y="821411"/>
                </a:cubicBezTo>
                <a:cubicBezTo>
                  <a:pt x="19183" y="843260"/>
                  <a:pt x="10210" y="883772"/>
                  <a:pt x="0" y="914400"/>
                </a:cubicBezTo>
                <a:cubicBezTo>
                  <a:pt x="5166" y="950563"/>
                  <a:pt x="5002" y="987899"/>
                  <a:pt x="15499" y="1022889"/>
                </a:cubicBezTo>
                <a:cubicBezTo>
                  <a:pt x="33940" y="1084360"/>
                  <a:pt x="47784" y="1062279"/>
                  <a:pt x="92990" y="1084882"/>
                </a:cubicBezTo>
                <a:cubicBezTo>
                  <a:pt x="109650" y="1093212"/>
                  <a:pt x="123987" y="1105546"/>
                  <a:pt x="139485" y="1115878"/>
                </a:cubicBezTo>
                <a:cubicBezTo>
                  <a:pt x="216977" y="1110712"/>
                  <a:pt x="294771" y="1108956"/>
                  <a:pt x="371960" y="1100380"/>
                </a:cubicBezTo>
                <a:cubicBezTo>
                  <a:pt x="388196" y="1098576"/>
                  <a:pt x="402746" y="1089370"/>
                  <a:pt x="418454" y="1084882"/>
                </a:cubicBezTo>
                <a:cubicBezTo>
                  <a:pt x="554686" y="1045958"/>
                  <a:pt x="415459" y="1091046"/>
                  <a:pt x="526943" y="1053885"/>
                </a:cubicBezTo>
                <a:cubicBezTo>
                  <a:pt x="537275" y="1038387"/>
                  <a:pt x="550374" y="1024411"/>
                  <a:pt x="557939" y="1007390"/>
                </a:cubicBezTo>
                <a:cubicBezTo>
                  <a:pt x="571209" y="977533"/>
                  <a:pt x="565832" y="937503"/>
                  <a:pt x="588936" y="914400"/>
                </a:cubicBezTo>
                <a:cubicBezTo>
                  <a:pt x="695097" y="808240"/>
                  <a:pt x="645453" y="845727"/>
                  <a:pt x="728421" y="790414"/>
                </a:cubicBezTo>
                <a:cubicBezTo>
                  <a:pt x="780081" y="712922"/>
                  <a:pt x="743918" y="754252"/>
                  <a:pt x="852407" y="681926"/>
                </a:cubicBezTo>
                <a:lnTo>
                  <a:pt x="898902" y="650929"/>
                </a:lnTo>
                <a:cubicBezTo>
                  <a:pt x="909234" y="635431"/>
                  <a:pt x="915354" y="616070"/>
                  <a:pt x="929899" y="604434"/>
                </a:cubicBezTo>
                <a:cubicBezTo>
                  <a:pt x="942656" y="594229"/>
                  <a:pt x="962112" y="596870"/>
                  <a:pt x="976393" y="588936"/>
                </a:cubicBezTo>
                <a:cubicBezTo>
                  <a:pt x="1008958" y="570844"/>
                  <a:pt x="1034042" y="538724"/>
                  <a:pt x="1069383" y="526943"/>
                </a:cubicBezTo>
                <a:cubicBezTo>
                  <a:pt x="1084881" y="521777"/>
                  <a:pt x="1101597" y="519378"/>
                  <a:pt x="1115878" y="511444"/>
                </a:cubicBezTo>
                <a:cubicBezTo>
                  <a:pt x="1275747" y="422627"/>
                  <a:pt x="1150159" y="469020"/>
                  <a:pt x="1255363" y="433953"/>
                </a:cubicBezTo>
                <a:cubicBezTo>
                  <a:pt x="1358550" y="330766"/>
                  <a:pt x="1247419" y="428035"/>
                  <a:pt x="1348353" y="371960"/>
                </a:cubicBezTo>
                <a:cubicBezTo>
                  <a:pt x="1380918" y="353868"/>
                  <a:pt x="1406001" y="321746"/>
                  <a:pt x="1441343" y="309966"/>
                </a:cubicBezTo>
                <a:lnTo>
                  <a:pt x="1534332" y="278970"/>
                </a:lnTo>
                <a:cubicBezTo>
                  <a:pt x="1690743" y="298521"/>
                  <a:pt x="1618804" y="281297"/>
                  <a:pt x="1751309" y="325465"/>
                </a:cubicBezTo>
                <a:lnTo>
                  <a:pt x="1797804" y="340963"/>
                </a:lnTo>
                <a:cubicBezTo>
                  <a:pt x="1849465" y="335797"/>
                  <a:pt x="1903994" y="343208"/>
                  <a:pt x="1952787" y="325465"/>
                </a:cubicBezTo>
                <a:cubicBezTo>
                  <a:pt x="1968140" y="319882"/>
                  <a:pt x="1964323" y="294819"/>
                  <a:pt x="1968285" y="278970"/>
                </a:cubicBezTo>
                <a:cubicBezTo>
                  <a:pt x="1974674" y="253414"/>
                  <a:pt x="1978617" y="227309"/>
                  <a:pt x="1983783" y="201478"/>
                </a:cubicBezTo>
                <a:cubicBezTo>
                  <a:pt x="1983624" y="200527"/>
                  <a:pt x="1968851" y="82074"/>
                  <a:pt x="1952787" y="61994"/>
                </a:cubicBezTo>
                <a:cubicBezTo>
                  <a:pt x="1941151" y="47449"/>
                  <a:pt x="1923313" y="38562"/>
                  <a:pt x="1906292" y="30997"/>
                </a:cubicBezTo>
                <a:cubicBezTo>
                  <a:pt x="1876435" y="17727"/>
                  <a:pt x="1813302" y="0"/>
                  <a:pt x="1813302" y="0"/>
                </a:cubicBezTo>
                <a:cubicBezTo>
                  <a:pt x="1751309" y="5166"/>
                  <a:pt x="1688322" y="3299"/>
                  <a:pt x="1627322" y="15499"/>
                </a:cubicBezTo>
                <a:cubicBezTo>
                  <a:pt x="1609057" y="19152"/>
                  <a:pt x="1595136" y="34571"/>
                  <a:pt x="1580827" y="46495"/>
                </a:cubicBezTo>
                <a:cubicBezTo>
                  <a:pt x="1428497" y="173435"/>
                  <a:pt x="1625238" y="17581"/>
                  <a:pt x="1503336" y="139485"/>
                </a:cubicBezTo>
                <a:cubicBezTo>
                  <a:pt x="1490165" y="152656"/>
                  <a:pt x="1471150" y="158557"/>
                  <a:pt x="1456841" y="170482"/>
                </a:cubicBezTo>
                <a:cubicBezTo>
                  <a:pt x="1440003" y="184514"/>
                  <a:pt x="1427647" y="203521"/>
                  <a:pt x="1410346" y="216977"/>
                </a:cubicBezTo>
                <a:cubicBezTo>
                  <a:pt x="1380940" y="239848"/>
                  <a:pt x="1343698" y="252628"/>
                  <a:pt x="1317356" y="278970"/>
                </a:cubicBezTo>
                <a:cubicBezTo>
                  <a:pt x="1283078" y="313248"/>
                  <a:pt x="1267522" y="334883"/>
                  <a:pt x="1224366" y="356461"/>
                </a:cubicBezTo>
                <a:cubicBezTo>
                  <a:pt x="1209754" y="363767"/>
                  <a:pt x="1192152" y="364026"/>
                  <a:pt x="1177871" y="371960"/>
                </a:cubicBezTo>
                <a:cubicBezTo>
                  <a:pt x="1145306" y="390052"/>
                  <a:pt x="1111224" y="407611"/>
                  <a:pt x="1084882" y="433953"/>
                </a:cubicBezTo>
                <a:cubicBezTo>
                  <a:pt x="1069384" y="449451"/>
                  <a:pt x="1056624" y="468290"/>
                  <a:pt x="1038387" y="480448"/>
                </a:cubicBezTo>
                <a:cubicBezTo>
                  <a:pt x="1024794" y="489510"/>
                  <a:pt x="1007390" y="490780"/>
                  <a:pt x="991892" y="495946"/>
                </a:cubicBezTo>
                <a:cubicBezTo>
                  <a:pt x="976394" y="506278"/>
                  <a:pt x="962057" y="518613"/>
                  <a:pt x="945397" y="526943"/>
                </a:cubicBezTo>
                <a:cubicBezTo>
                  <a:pt x="930785" y="534249"/>
                  <a:pt x="913183" y="534507"/>
                  <a:pt x="898902" y="542441"/>
                </a:cubicBezTo>
                <a:cubicBezTo>
                  <a:pt x="866337" y="560533"/>
                  <a:pt x="836909" y="583770"/>
                  <a:pt x="805912" y="604434"/>
                </a:cubicBezTo>
                <a:lnTo>
                  <a:pt x="759417" y="635431"/>
                </a:lnTo>
                <a:cubicBezTo>
                  <a:pt x="707757" y="712923"/>
                  <a:pt x="743920" y="671593"/>
                  <a:pt x="635431" y="743919"/>
                </a:cubicBezTo>
                <a:cubicBezTo>
                  <a:pt x="635424" y="743924"/>
                  <a:pt x="542449" y="805908"/>
                  <a:pt x="542441" y="805912"/>
                </a:cubicBezTo>
                <a:lnTo>
                  <a:pt x="480448" y="852407"/>
                </a:lnTo>
                <a:close/>
              </a:path>
            </a:pathLst>
          </a:custGeom>
          <a:solidFill>
            <a:srgbClr val="00B050">
              <a:alpha val="27059"/>
            </a:srgbClr>
          </a:solidFill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4022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4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194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9445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>
            <a:extLst>
              <a:ext uri="{FF2B5EF4-FFF2-40B4-BE49-F238E27FC236}">
                <a16:creationId xmlns:a16="http://schemas.microsoft.com/office/drawing/2014/main" id="{53813659-B19A-F446-A6C8-8AA65CB5DE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0" dirty="0">
                <a:ea typeface="ＭＳ Ｐゴシック" panose="020B0600070205080204" pitchFamily="34" charset="-128"/>
              </a:rPr>
              <a:t>Applications of Semiconductors</a:t>
            </a:r>
          </a:p>
        </p:txBody>
      </p:sp>
      <p:sp>
        <p:nvSpPr>
          <p:cNvPr id="7" name="Text Box 5">
            <a:extLst>
              <a:ext uri="{FF2B5EF4-FFF2-40B4-BE49-F238E27FC236}">
                <a16:creationId xmlns:a16="http://schemas.microsoft.com/office/drawing/2014/main" id="{46011D06-1455-F946-86D9-20E505EE8A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01831" y="1426604"/>
            <a:ext cx="297656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2000" b="1" dirty="0"/>
              <a:t>Compound</a:t>
            </a:r>
            <a:r>
              <a:rPr lang="en-US" altLang="en-US" sz="2000" dirty="0"/>
              <a:t> </a:t>
            </a:r>
          </a:p>
          <a:p>
            <a:pPr eaLnBrk="1" hangingPunct="1"/>
            <a:r>
              <a:rPr lang="en-US" altLang="en-US" sz="2000" dirty="0"/>
              <a:t>IV-IV: Si-Ge, Si-C</a:t>
            </a:r>
          </a:p>
        </p:txBody>
      </p:sp>
      <p:sp>
        <p:nvSpPr>
          <p:cNvPr id="23559" name="Text Box 6">
            <a:extLst>
              <a:ext uri="{FF2B5EF4-FFF2-40B4-BE49-F238E27FC236}">
                <a16:creationId xmlns:a16="http://schemas.microsoft.com/office/drawing/2014/main" id="{C40992A6-C1A1-CA48-9A2D-B97AD15393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01830" y="827036"/>
            <a:ext cx="452278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2000" b="1" dirty="0"/>
              <a:t>Elemental</a:t>
            </a:r>
            <a:r>
              <a:rPr lang="en-US" altLang="en-US" sz="2000" dirty="0"/>
              <a:t>   (e.g.,  Si, Ge, C)</a:t>
            </a:r>
          </a:p>
        </p:txBody>
      </p:sp>
      <p:sp>
        <p:nvSpPr>
          <p:cNvPr id="13" name="Text Box 11">
            <a:extLst>
              <a:ext uri="{FF2B5EF4-FFF2-40B4-BE49-F238E27FC236}">
                <a16:creationId xmlns:a16="http://schemas.microsoft.com/office/drawing/2014/main" id="{BF1C7600-6474-3D4A-B624-7729A21C5F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01830" y="2714315"/>
            <a:ext cx="478829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2000" dirty="0">
                <a:solidFill>
                  <a:srgbClr val="FF0000"/>
                </a:solidFill>
              </a:rPr>
              <a:t>III-V:   </a:t>
            </a:r>
            <a:r>
              <a:rPr lang="en-US" altLang="en-US" sz="2000" dirty="0" err="1">
                <a:solidFill>
                  <a:srgbClr val="FF0000"/>
                </a:solidFill>
              </a:rPr>
              <a:t>InP</a:t>
            </a:r>
            <a:r>
              <a:rPr lang="en-US" altLang="en-US" sz="2000" dirty="0">
                <a:solidFill>
                  <a:srgbClr val="FF0000"/>
                </a:solidFill>
              </a:rPr>
              <a:t>, GaAs,  (</a:t>
            </a:r>
            <a:r>
              <a:rPr lang="en-US" altLang="en-US" sz="2000" dirty="0" err="1">
                <a:solidFill>
                  <a:srgbClr val="FF0000"/>
                </a:solidFill>
              </a:rPr>
              <a:t>In</a:t>
            </a:r>
            <a:r>
              <a:rPr lang="en-US" altLang="en-US" sz="2000" baseline="-25000" dirty="0" err="1">
                <a:solidFill>
                  <a:srgbClr val="FF0000"/>
                </a:solidFill>
              </a:rPr>
              <a:t>x</a:t>
            </a:r>
            <a:r>
              <a:rPr lang="en-US" altLang="en-US" sz="2000" dirty="0" err="1">
                <a:solidFill>
                  <a:srgbClr val="FF0000"/>
                </a:solidFill>
              </a:rPr>
              <a:t>Ga</a:t>
            </a:r>
            <a:r>
              <a:rPr lang="en-US" altLang="en-US" sz="2000" dirty="0">
                <a:solidFill>
                  <a:srgbClr val="FF0000"/>
                </a:solidFill>
              </a:rPr>
              <a:t> </a:t>
            </a:r>
            <a:r>
              <a:rPr lang="en-US" altLang="en-US" sz="2000" baseline="-25000" dirty="0">
                <a:solidFill>
                  <a:srgbClr val="FF0000"/>
                </a:solidFill>
              </a:rPr>
              <a:t>1-x</a:t>
            </a:r>
            <a:r>
              <a:rPr lang="en-US" altLang="en-US" sz="2000" dirty="0">
                <a:solidFill>
                  <a:srgbClr val="FF0000"/>
                </a:solidFill>
              </a:rPr>
              <a:t>)(</a:t>
            </a:r>
            <a:r>
              <a:rPr lang="en-US" altLang="en-US" sz="2000" dirty="0" err="1">
                <a:solidFill>
                  <a:srgbClr val="FF0000"/>
                </a:solidFill>
              </a:rPr>
              <a:t>As</a:t>
            </a:r>
            <a:r>
              <a:rPr lang="en-US" altLang="en-US" sz="2000" baseline="-25000" dirty="0" err="1">
                <a:solidFill>
                  <a:srgbClr val="FF0000"/>
                </a:solidFill>
              </a:rPr>
              <a:t>y</a:t>
            </a:r>
            <a:r>
              <a:rPr lang="en-US" altLang="en-US" sz="2000" dirty="0" err="1">
                <a:solidFill>
                  <a:srgbClr val="FF0000"/>
                </a:solidFill>
              </a:rPr>
              <a:t>P</a:t>
            </a:r>
            <a:r>
              <a:rPr lang="en-US" altLang="en-US" sz="2000" dirty="0">
                <a:solidFill>
                  <a:srgbClr val="FF0000"/>
                </a:solidFill>
              </a:rPr>
              <a:t> </a:t>
            </a:r>
            <a:r>
              <a:rPr lang="en-US" altLang="en-US" sz="2000" baseline="-25000" dirty="0">
                <a:solidFill>
                  <a:srgbClr val="FF0000"/>
                </a:solidFill>
              </a:rPr>
              <a:t>1-y</a:t>
            </a:r>
            <a:r>
              <a:rPr lang="en-US" altLang="en-US" sz="2000" dirty="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17" name="Text Box 15">
            <a:extLst>
              <a:ext uri="{FF2B5EF4-FFF2-40B4-BE49-F238E27FC236}">
                <a16:creationId xmlns:a16="http://schemas.microsoft.com/office/drawing/2014/main" id="{C7946BF4-09B5-F341-A18E-4A6385279D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01830" y="4718710"/>
            <a:ext cx="2057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000" dirty="0">
                <a:latin typeface="+mn-lt"/>
              </a:rPr>
              <a:t>IV-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VI</a:t>
            </a:r>
            <a:r>
              <a:rPr lang="en-US" sz="2000" dirty="0">
                <a:latin typeface="+mn-lt"/>
              </a:rPr>
              <a:t>: </a:t>
            </a:r>
            <a:r>
              <a:rPr lang="en-US" sz="2000" dirty="0" err="1">
                <a:latin typeface="+mn-lt"/>
              </a:rPr>
              <a:t>Pb</a:t>
            </a:r>
            <a:r>
              <a:rPr lang="en-US" sz="2000" dirty="0" err="1">
                <a:solidFill>
                  <a:srgbClr val="0070C0"/>
                </a:solidFill>
                <a:latin typeface="+mn-lt"/>
              </a:rPr>
              <a:t>S</a:t>
            </a:r>
            <a:endParaRPr lang="en-US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18" name="Text Box 16">
            <a:extLst>
              <a:ext uri="{FF2B5EF4-FFF2-40B4-BE49-F238E27FC236}">
                <a16:creationId xmlns:a16="http://schemas.microsoft.com/office/drawing/2014/main" id="{4233E3A9-B02D-E547-BE36-425DB5FE39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01830" y="3673444"/>
            <a:ext cx="3581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rgbClr val="0058DE"/>
                </a:solidFill>
                <a:latin typeface="+mn-lt"/>
              </a:rPr>
              <a:t>II-VI: Hg</a:t>
            </a:r>
            <a:r>
              <a:rPr lang="en-US" sz="2000" baseline="-25000" dirty="0">
                <a:solidFill>
                  <a:srgbClr val="0058DE"/>
                </a:solidFill>
                <a:latin typeface="+mn-lt"/>
              </a:rPr>
              <a:t>1-x</a:t>
            </a:r>
            <a:r>
              <a:rPr lang="en-US" sz="2000" dirty="0">
                <a:solidFill>
                  <a:srgbClr val="0058DE"/>
                </a:solidFill>
                <a:latin typeface="+mn-lt"/>
              </a:rPr>
              <a:t>Cd</a:t>
            </a:r>
            <a:r>
              <a:rPr lang="en-US" sz="2000" baseline="-25000" dirty="0">
                <a:solidFill>
                  <a:srgbClr val="0058DE"/>
                </a:solidFill>
                <a:latin typeface="+mn-lt"/>
              </a:rPr>
              <a:t>x</a:t>
            </a:r>
            <a:r>
              <a:rPr lang="en-US" sz="2000" dirty="0">
                <a:solidFill>
                  <a:srgbClr val="0058DE"/>
                </a:solidFill>
                <a:latin typeface="+mn-lt"/>
              </a:rPr>
              <a:t>Te</a:t>
            </a:r>
          </a:p>
        </p:txBody>
      </p:sp>
      <p:sp>
        <p:nvSpPr>
          <p:cNvPr id="2194450" name="Rectangle 18">
            <a:extLst>
              <a:ext uri="{FF2B5EF4-FFF2-40B4-BE49-F238E27FC236}">
                <a16:creationId xmlns:a16="http://schemas.microsoft.com/office/drawing/2014/main" id="{EECC54BB-2A3F-A847-8518-489BAE166A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43115" y="5037948"/>
            <a:ext cx="29146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 dirty="0"/>
              <a:t>First </a:t>
            </a:r>
            <a:r>
              <a:rPr lang="en-US" altLang="en-US" sz="1800" dirty="0">
                <a:solidFill>
                  <a:srgbClr val="0070C0"/>
                </a:solidFill>
              </a:rPr>
              <a:t>semiconductor</a:t>
            </a:r>
            <a:r>
              <a:rPr lang="en-US" altLang="en-US" sz="1800" dirty="0"/>
              <a:t> diodes</a:t>
            </a:r>
          </a:p>
          <a:p>
            <a:pPr eaLnBrk="1" hangingPunct="1"/>
            <a:r>
              <a:rPr lang="en-US" altLang="en-US" sz="1800" dirty="0"/>
              <a:t>Very </a:t>
            </a:r>
            <a:r>
              <a:rPr lang="en-US" altLang="en-US" sz="1800" dirty="0">
                <a:solidFill>
                  <a:srgbClr val="0070C0"/>
                </a:solidFill>
              </a:rPr>
              <a:t>soft</a:t>
            </a:r>
            <a:r>
              <a:rPr lang="en-US" altLang="en-US" sz="1800" dirty="0"/>
              <a:t> and </a:t>
            </a:r>
            <a:r>
              <a:rPr lang="en-US" altLang="en-US" sz="1800" dirty="0">
                <a:solidFill>
                  <a:srgbClr val="0070C0"/>
                </a:solidFill>
              </a:rPr>
              <a:t>difficult</a:t>
            </a:r>
          </a:p>
        </p:txBody>
      </p:sp>
      <p:sp>
        <p:nvSpPr>
          <p:cNvPr id="2194451" name="Rectangle 19">
            <a:extLst>
              <a:ext uri="{FF2B5EF4-FFF2-40B4-BE49-F238E27FC236}">
                <a16:creationId xmlns:a16="http://schemas.microsoft.com/office/drawing/2014/main" id="{419B1ABD-4D14-5C47-A6B1-8199325B7A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44757" y="4055015"/>
            <a:ext cx="18224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>
                <a:solidFill>
                  <a:srgbClr val="0070C0"/>
                </a:solidFill>
              </a:rPr>
              <a:t>Far IR detectors</a:t>
            </a:r>
          </a:p>
          <a:p>
            <a:pPr eaLnBrk="1" hangingPunct="1"/>
            <a:r>
              <a:rPr lang="en-US" altLang="en-US" sz="1800">
                <a:solidFill>
                  <a:srgbClr val="0070C0"/>
                </a:solidFill>
              </a:rPr>
              <a:t>Soft and difficult</a:t>
            </a:r>
          </a:p>
        </p:txBody>
      </p:sp>
      <p:sp>
        <p:nvSpPr>
          <p:cNvPr id="2194452" name="Rectangle 20">
            <a:extLst>
              <a:ext uri="{FF2B5EF4-FFF2-40B4-BE49-F238E27FC236}">
                <a16:creationId xmlns:a16="http://schemas.microsoft.com/office/drawing/2014/main" id="{BB5D3B82-A849-9F4E-BE6F-C8AE4D2950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0483" y="3040625"/>
            <a:ext cx="430117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 dirty="0">
                <a:solidFill>
                  <a:srgbClr val="FF0000"/>
                </a:solidFill>
              </a:rPr>
              <a:t>Light Emitting Diodes, Lasers, Detectors</a:t>
            </a:r>
          </a:p>
          <a:p>
            <a:pPr eaLnBrk="1" hangingPunct="1"/>
            <a:r>
              <a:rPr lang="en-US" altLang="en-US" sz="1800" dirty="0">
                <a:solidFill>
                  <a:srgbClr val="FF0000"/>
                </a:solidFill>
              </a:rPr>
              <a:t>expensive</a:t>
            </a:r>
          </a:p>
        </p:txBody>
      </p:sp>
      <p:sp>
        <p:nvSpPr>
          <p:cNvPr id="2194453" name="Rectangle 21">
            <a:extLst>
              <a:ext uri="{FF2B5EF4-FFF2-40B4-BE49-F238E27FC236}">
                <a16:creationId xmlns:a16="http://schemas.microsoft.com/office/drawing/2014/main" id="{EBDB9824-F577-D042-9707-3E3979FCFF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58278" y="2028761"/>
            <a:ext cx="17462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 dirty="0" err="1"/>
              <a:t>SiGe</a:t>
            </a:r>
            <a:r>
              <a:rPr lang="en-US" altLang="en-US" sz="1800" dirty="0"/>
              <a:t>: stressors</a:t>
            </a:r>
          </a:p>
          <a:p>
            <a:pPr eaLnBrk="1" hangingPunct="1"/>
            <a:r>
              <a:rPr lang="en-US" altLang="en-US" sz="1800" dirty="0" err="1"/>
              <a:t>SiC</a:t>
            </a:r>
            <a:r>
              <a:rPr lang="en-US" altLang="en-US" sz="1800" dirty="0"/>
              <a:t>: radiation</a:t>
            </a:r>
          </a:p>
        </p:txBody>
      </p:sp>
      <p:sp>
        <p:nvSpPr>
          <p:cNvPr id="2194454" name="Rectangle 22">
            <a:extLst>
              <a:ext uri="{FF2B5EF4-FFF2-40B4-BE49-F238E27FC236}">
                <a16:creationId xmlns:a16="http://schemas.microsoft.com/office/drawing/2014/main" id="{65341DF5-EF5D-F248-A850-4C2F976B0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6802" y="1160042"/>
            <a:ext cx="390369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 dirty="0"/>
              <a:t>Si: Transistors - $260billion industry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9613F6-84AE-0844-9BFC-F669F41327FF}"/>
              </a:ext>
            </a:extLst>
          </p:cNvPr>
          <p:cNvSpPr txBox="1"/>
          <p:nvPr/>
        </p:nvSpPr>
        <p:spPr>
          <a:xfrm>
            <a:off x="1458859" y="5767673"/>
            <a:ext cx="7112845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1) "Crystal Viewer Lab (New Interactive Front End), </a:t>
            </a:r>
            <a:r>
              <a:rPr lang="en-US" sz="1100" dirty="0">
                <a:hlinkClick r:id="rId2"/>
              </a:rPr>
              <a:t>https://nanohub.org/resources/crystalviewer</a:t>
            </a:r>
            <a:r>
              <a:rPr lang="en-US" sz="1100" dirty="0"/>
              <a:t>     </a:t>
            </a:r>
          </a:p>
          <a:p>
            <a:r>
              <a:rPr lang="en-US" sz="1100" dirty="0"/>
              <a:t>2) © Gerhard Klimeck</a:t>
            </a:r>
          </a:p>
          <a:p>
            <a:r>
              <a:rPr lang="en-US" sz="1100" dirty="0"/>
              <a:t>3) </a:t>
            </a:r>
            <a:r>
              <a:rPr lang="en-US" sz="1100" dirty="0">
                <a:hlinkClick r:id="rId3"/>
              </a:rPr>
              <a:t>https://commons.wikimedia.org/wiki/File:Microprocessore_silicio_germano.jpg </a:t>
            </a:r>
            <a:r>
              <a:rPr lang="en-US" sz="1100" dirty="0"/>
              <a:t>          </a:t>
            </a:r>
          </a:p>
          <a:p>
            <a:r>
              <a:rPr lang="en-US" sz="1100" dirty="0"/>
              <a:t>4) </a:t>
            </a:r>
            <a:r>
              <a:rPr lang="en-US" sz="1100" dirty="0">
                <a:hlinkClick r:id="rId4"/>
              </a:rPr>
              <a:t>https://commons.wikimedia.org/wiki/File:Interband_optical_transition.svg</a:t>
            </a:r>
            <a:r>
              <a:rPr lang="en-US" sz="1100" dirty="0"/>
              <a:t>      </a:t>
            </a:r>
          </a:p>
          <a:p>
            <a:r>
              <a:rPr lang="en-US" sz="1100" dirty="0"/>
              <a:t>5) </a:t>
            </a:r>
            <a:r>
              <a:rPr lang="en-US" sz="1100" dirty="0">
                <a:hlinkClick r:id="rId5"/>
              </a:rPr>
              <a:t>https://commons.wikimedia.org/wiki/File:Hgcdte_bandgap_x_t.png</a:t>
            </a:r>
            <a:r>
              <a:rPr lang="en-US" sz="1100" dirty="0"/>
              <a:t>   </a:t>
            </a:r>
          </a:p>
          <a:p>
            <a:r>
              <a:rPr lang="en-US" sz="1100" dirty="0"/>
              <a:t>6) </a:t>
            </a:r>
            <a:r>
              <a:rPr lang="en-US" sz="1100" dirty="0">
                <a:hlinkClick r:id="rId6"/>
              </a:rPr>
              <a:t>https://en.wikipedia.org/wiki/Lead(II)_sulfide</a:t>
            </a:r>
            <a:r>
              <a:rPr lang="en-US" sz="1100" dirty="0"/>
              <a:t>   </a:t>
            </a:r>
            <a:r>
              <a:rPr lang="en-US" sz="1100" dirty="0">
                <a:hlinkClick r:id="rId7"/>
              </a:rPr>
              <a:t>https://en.wikipedia.org/wiki/File:Sulfid_olovnat%C3%BD.PNG</a:t>
            </a:r>
            <a:r>
              <a:rPr lang="en-US" sz="1100" dirty="0"/>
              <a:t> 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58DB2CB-73F9-4D4C-AC81-E6BE75CB641E}"/>
              </a:ext>
            </a:extLst>
          </p:cNvPr>
          <p:cNvGrpSpPr/>
          <p:nvPr/>
        </p:nvGrpSpPr>
        <p:grpSpPr>
          <a:xfrm>
            <a:off x="8979126" y="1855094"/>
            <a:ext cx="1725474" cy="788631"/>
            <a:chOff x="7455126" y="1855093"/>
            <a:chExt cx="1725474" cy="788631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E12E4C01-E05B-1341-8FD4-96C5460A086C}"/>
                </a:ext>
              </a:extLst>
            </p:cNvPr>
            <p:cNvPicPr/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2413" r="51587"/>
            <a:stretch/>
          </p:blipFill>
          <p:spPr bwMode="auto">
            <a:xfrm>
              <a:off x="7455126" y="1901787"/>
              <a:ext cx="1666313" cy="74193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92A938B-2169-5A4A-9543-4C17499FC3C3}"/>
                </a:ext>
              </a:extLst>
            </p:cNvPr>
            <p:cNvSpPr txBox="1"/>
            <p:nvPr/>
          </p:nvSpPr>
          <p:spPr>
            <a:xfrm>
              <a:off x="8870900" y="1855093"/>
              <a:ext cx="30970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/>
                <a:t>2)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E6C76D5D-3FAC-3F45-BBE3-AD8FD947E1BF}"/>
              </a:ext>
            </a:extLst>
          </p:cNvPr>
          <p:cNvGrpSpPr/>
          <p:nvPr/>
        </p:nvGrpSpPr>
        <p:grpSpPr>
          <a:xfrm>
            <a:off x="9168400" y="747817"/>
            <a:ext cx="1492330" cy="1102006"/>
            <a:chOff x="7644400" y="747817"/>
            <a:chExt cx="1492330" cy="1102006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4CE91291-627E-834F-9DE8-47F08AABFE0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644400" y="747817"/>
              <a:ext cx="1471820" cy="1102006"/>
            </a:xfrm>
            <a:prstGeom prst="rect">
              <a:avLst/>
            </a:prstGeom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76CCEB8-920F-7644-B57A-C1FD7D693C75}"/>
                </a:ext>
              </a:extLst>
            </p:cNvPr>
            <p:cNvSpPr txBox="1"/>
            <p:nvPr/>
          </p:nvSpPr>
          <p:spPr>
            <a:xfrm>
              <a:off x="8827030" y="1553061"/>
              <a:ext cx="30970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schemeClr val="bg1"/>
                  </a:solidFill>
                </a:rPr>
                <a:t>1)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7688925-5858-434F-9E86-C5362968CF05}"/>
              </a:ext>
            </a:extLst>
          </p:cNvPr>
          <p:cNvGrpSpPr/>
          <p:nvPr/>
        </p:nvGrpSpPr>
        <p:grpSpPr>
          <a:xfrm>
            <a:off x="7860170" y="1526756"/>
            <a:ext cx="936762" cy="1165325"/>
            <a:chOff x="6336170" y="1526755"/>
            <a:chExt cx="936762" cy="1165325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9978EB9C-FF06-234D-8206-5DB8B391CD2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405159" y="1526755"/>
              <a:ext cx="867773" cy="1124634"/>
            </a:xfrm>
            <a:prstGeom prst="rect">
              <a:avLst/>
            </a:prstGeom>
          </p:spPr>
        </p:pic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915091D-F000-6940-9B31-A4D7D6880DE8}"/>
                </a:ext>
              </a:extLst>
            </p:cNvPr>
            <p:cNvSpPr txBox="1"/>
            <p:nvPr/>
          </p:nvSpPr>
          <p:spPr>
            <a:xfrm>
              <a:off x="6336170" y="2430470"/>
              <a:ext cx="30970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schemeClr val="bg1"/>
                  </a:solidFill>
                </a:rPr>
                <a:t>3)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23C5D4D-1504-C84E-8410-88B29683000A}"/>
              </a:ext>
            </a:extLst>
          </p:cNvPr>
          <p:cNvGrpSpPr/>
          <p:nvPr/>
        </p:nvGrpSpPr>
        <p:grpSpPr>
          <a:xfrm>
            <a:off x="9318317" y="3391130"/>
            <a:ext cx="1288531" cy="1504607"/>
            <a:chOff x="7794779" y="3113162"/>
            <a:chExt cx="1288531" cy="1504607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34B5A6C9-B5A5-9442-B3DE-2627390ED89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7794779" y="3113162"/>
              <a:ext cx="1215076" cy="1504607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4D3721C-4416-6242-8843-5815BE79AD77}"/>
                </a:ext>
              </a:extLst>
            </p:cNvPr>
            <p:cNvSpPr txBox="1"/>
            <p:nvPr/>
          </p:nvSpPr>
          <p:spPr>
            <a:xfrm>
              <a:off x="8773610" y="3249588"/>
              <a:ext cx="30970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/>
                <a:t>4)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985202F-77FA-3540-A933-E91C91A01157}"/>
              </a:ext>
            </a:extLst>
          </p:cNvPr>
          <p:cNvGrpSpPr/>
          <p:nvPr/>
        </p:nvGrpSpPr>
        <p:grpSpPr>
          <a:xfrm>
            <a:off x="7616066" y="3534221"/>
            <a:ext cx="1493959" cy="1267601"/>
            <a:chOff x="6223415" y="3418359"/>
            <a:chExt cx="1493959" cy="1267601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F1E5022A-65E2-B340-8C56-7CE52B4F98C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6223415" y="3418359"/>
              <a:ext cx="1493959" cy="1267601"/>
            </a:xfrm>
            <a:prstGeom prst="rect">
              <a:avLst/>
            </a:prstGeom>
          </p:spPr>
        </p:pic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91732E1-AFC0-024B-B54D-C072DF90CE53}"/>
                </a:ext>
              </a:extLst>
            </p:cNvPr>
            <p:cNvSpPr txBox="1"/>
            <p:nvPr/>
          </p:nvSpPr>
          <p:spPr>
            <a:xfrm>
              <a:off x="6582822" y="3437860"/>
              <a:ext cx="30970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/>
                <a:t>5)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37486AA-B41A-BF45-B706-FBEFBCAD2D03}"/>
              </a:ext>
            </a:extLst>
          </p:cNvPr>
          <p:cNvGrpSpPr/>
          <p:nvPr/>
        </p:nvGrpSpPr>
        <p:grpSpPr>
          <a:xfrm>
            <a:off x="8283117" y="5449797"/>
            <a:ext cx="2182164" cy="868696"/>
            <a:chOff x="6759117" y="5449797"/>
            <a:chExt cx="2182164" cy="868696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166DD31B-AF29-2449-A5E5-8CFEB8442EA9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6759117" y="5449797"/>
              <a:ext cx="2182164" cy="868696"/>
            </a:xfrm>
            <a:prstGeom prst="rect">
              <a:avLst/>
            </a:prstGeom>
          </p:spPr>
        </p:pic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04F0A29-4343-CF49-9FCC-CB6F68179B7E}"/>
                </a:ext>
              </a:extLst>
            </p:cNvPr>
            <p:cNvSpPr txBox="1"/>
            <p:nvPr/>
          </p:nvSpPr>
          <p:spPr>
            <a:xfrm>
              <a:off x="8551834" y="5979378"/>
              <a:ext cx="3097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/>
                <a:t>6)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6DC2DDD8-0759-8E4B-A608-149209C4BE6E}"/>
              </a:ext>
            </a:extLst>
          </p:cNvPr>
          <p:cNvGrpSpPr/>
          <p:nvPr/>
        </p:nvGrpSpPr>
        <p:grpSpPr>
          <a:xfrm>
            <a:off x="1647234" y="1840828"/>
            <a:ext cx="3548800" cy="2405784"/>
            <a:chOff x="4048148" y="3771676"/>
            <a:chExt cx="1560787" cy="1058081"/>
          </a:xfrm>
        </p:grpSpPr>
        <p:pic>
          <p:nvPicPr>
            <p:cNvPr id="48" name="Picture 47" descr="A screenshot of a cell phone&#10;&#10;Description automatically generated">
              <a:extLst>
                <a:ext uri="{FF2B5EF4-FFF2-40B4-BE49-F238E27FC236}">
                  <a16:creationId xmlns:a16="http://schemas.microsoft.com/office/drawing/2014/main" id="{5DF89B6D-9EA8-F441-890E-810ED77CF21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934" t="47179" r="12210" b="34495"/>
            <a:stretch/>
          </p:blipFill>
          <p:spPr>
            <a:xfrm>
              <a:off x="4048148" y="3981878"/>
              <a:ext cx="1560787" cy="847879"/>
            </a:xfrm>
            <a:prstGeom prst="rect">
              <a:avLst/>
            </a:prstGeom>
          </p:spPr>
        </p:pic>
        <p:pic>
          <p:nvPicPr>
            <p:cNvPr id="49" name="Picture 48" descr="A screenshot of a cell phone&#10;&#10;Description automatically generated">
              <a:extLst>
                <a:ext uri="{FF2B5EF4-FFF2-40B4-BE49-F238E27FC236}">
                  <a16:creationId xmlns:a16="http://schemas.microsoft.com/office/drawing/2014/main" id="{8AD0456B-88C5-4542-B847-5F5AE1E9F99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59" t="47283" r="80989" b="45091"/>
            <a:stretch/>
          </p:blipFill>
          <p:spPr>
            <a:xfrm>
              <a:off x="4065251" y="3992604"/>
              <a:ext cx="265783" cy="352840"/>
            </a:xfrm>
            <a:prstGeom prst="rect">
              <a:avLst/>
            </a:prstGeom>
          </p:spPr>
        </p:pic>
        <p:pic>
          <p:nvPicPr>
            <p:cNvPr id="50" name="Picture 49" descr="A screenshot of a cell phone&#10;&#10;Description automatically generated">
              <a:extLst>
                <a:ext uri="{FF2B5EF4-FFF2-40B4-BE49-F238E27FC236}">
                  <a16:creationId xmlns:a16="http://schemas.microsoft.com/office/drawing/2014/main" id="{0D21A64B-4511-684C-BE86-B484E4C1D22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934" t="10791" r="12439" b="84549"/>
            <a:stretch/>
          </p:blipFill>
          <p:spPr>
            <a:xfrm>
              <a:off x="4065251" y="3771676"/>
              <a:ext cx="1543684" cy="215565"/>
            </a:xfrm>
            <a:prstGeom prst="rect">
              <a:avLst/>
            </a:prstGeom>
          </p:spPr>
        </p:pic>
      </p:grpSp>
      <p:sp>
        <p:nvSpPr>
          <p:cNvPr id="51" name="Rounded Rectangle 50">
            <a:extLst>
              <a:ext uri="{FF2B5EF4-FFF2-40B4-BE49-F238E27FC236}">
                <a16:creationId xmlns:a16="http://schemas.microsoft.com/office/drawing/2014/main" id="{8871C921-0437-FB4D-8D9F-1FDD97F92B1A}"/>
              </a:ext>
            </a:extLst>
          </p:cNvPr>
          <p:cNvSpPr/>
          <p:nvPr/>
        </p:nvSpPr>
        <p:spPr>
          <a:xfrm>
            <a:off x="3010691" y="2730861"/>
            <a:ext cx="554338" cy="738128"/>
          </a:xfrm>
          <a:custGeom>
            <a:avLst/>
            <a:gdLst>
              <a:gd name="connsiteX0" fmla="*/ 0 w 554338"/>
              <a:gd name="connsiteY0" fmla="*/ 92392 h 738128"/>
              <a:gd name="connsiteX1" fmla="*/ 92392 w 554338"/>
              <a:gd name="connsiteY1" fmla="*/ 0 h 738128"/>
              <a:gd name="connsiteX2" fmla="*/ 461946 w 554338"/>
              <a:gd name="connsiteY2" fmla="*/ 0 h 738128"/>
              <a:gd name="connsiteX3" fmla="*/ 554338 w 554338"/>
              <a:gd name="connsiteY3" fmla="*/ 92392 h 738128"/>
              <a:gd name="connsiteX4" fmla="*/ 554338 w 554338"/>
              <a:gd name="connsiteY4" fmla="*/ 645736 h 738128"/>
              <a:gd name="connsiteX5" fmla="*/ 461946 w 554338"/>
              <a:gd name="connsiteY5" fmla="*/ 738128 h 738128"/>
              <a:gd name="connsiteX6" fmla="*/ 92392 w 554338"/>
              <a:gd name="connsiteY6" fmla="*/ 738128 h 738128"/>
              <a:gd name="connsiteX7" fmla="*/ 0 w 554338"/>
              <a:gd name="connsiteY7" fmla="*/ 645736 h 738128"/>
              <a:gd name="connsiteX8" fmla="*/ 0 w 554338"/>
              <a:gd name="connsiteY8" fmla="*/ 92392 h 738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54338" h="738128" extrusionOk="0">
                <a:moveTo>
                  <a:pt x="0" y="92392"/>
                </a:moveTo>
                <a:cubicBezTo>
                  <a:pt x="-3593" y="39149"/>
                  <a:pt x="31310" y="3774"/>
                  <a:pt x="92392" y="0"/>
                </a:cubicBezTo>
                <a:cubicBezTo>
                  <a:pt x="221230" y="-21037"/>
                  <a:pt x="291172" y="19605"/>
                  <a:pt x="461946" y="0"/>
                </a:cubicBezTo>
                <a:cubicBezTo>
                  <a:pt x="509700" y="-2489"/>
                  <a:pt x="552485" y="45168"/>
                  <a:pt x="554338" y="92392"/>
                </a:cubicBezTo>
                <a:cubicBezTo>
                  <a:pt x="561307" y="225064"/>
                  <a:pt x="551010" y="495008"/>
                  <a:pt x="554338" y="645736"/>
                </a:cubicBezTo>
                <a:cubicBezTo>
                  <a:pt x="556333" y="692658"/>
                  <a:pt x="505469" y="736979"/>
                  <a:pt x="461946" y="738128"/>
                </a:cubicBezTo>
                <a:cubicBezTo>
                  <a:pt x="289299" y="767828"/>
                  <a:pt x="250317" y="716802"/>
                  <a:pt x="92392" y="738128"/>
                </a:cubicBezTo>
                <a:cubicBezTo>
                  <a:pt x="38760" y="742437"/>
                  <a:pt x="-2136" y="694286"/>
                  <a:pt x="0" y="645736"/>
                </a:cubicBezTo>
                <a:cubicBezTo>
                  <a:pt x="-33707" y="518199"/>
                  <a:pt x="11196" y="263099"/>
                  <a:pt x="0" y="92392"/>
                </a:cubicBezTo>
                <a:close/>
              </a:path>
            </a:pathLst>
          </a:custGeom>
          <a:noFill/>
          <a:ln w="38100">
            <a:solidFill>
              <a:schemeClr val="tx1"/>
            </a:solidFill>
            <a:extLst>
              <a:ext uri="{C807C97D-BFC1-408E-A445-0C87EB9F89A2}">
                <ask:lineSketchStyleProps xmlns="" xmlns:ask="http://schemas.microsoft.com/office/drawing/2018/sketchyshapes" sd="121903347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reeform 51">
            <a:extLst>
              <a:ext uri="{FF2B5EF4-FFF2-40B4-BE49-F238E27FC236}">
                <a16:creationId xmlns:a16="http://schemas.microsoft.com/office/drawing/2014/main" id="{91F7E047-658C-354F-AC6D-AC7EC20FF8CC}"/>
              </a:ext>
            </a:extLst>
          </p:cNvPr>
          <p:cNvSpPr/>
          <p:nvPr/>
        </p:nvSpPr>
        <p:spPr>
          <a:xfrm>
            <a:off x="1671684" y="1285603"/>
            <a:ext cx="3541958" cy="2982701"/>
          </a:xfrm>
          <a:custGeom>
            <a:avLst/>
            <a:gdLst>
              <a:gd name="connsiteX0" fmla="*/ 666427 w 4417017"/>
              <a:gd name="connsiteY0" fmla="*/ 3642101 h 3719593"/>
              <a:gd name="connsiteX1" fmla="*/ 588935 w 4417017"/>
              <a:gd name="connsiteY1" fmla="*/ 3688596 h 3719593"/>
              <a:gd name="connsiteX2" fmla="*/ 170481 w 4417017"/>
              <a:gd name="connsiteY2" fmla="*/ 3688596 h 3719593"/>
              <a:gd name="connsiteX3" fmla="*/ 123986 w 4417017"/>
              <a:gd name="connsiteY3" fmla="*/ 3657600 h 3719593"/>
              <a:gd name="connsiteX4" fmla="*/ 77491 w 4417017"/>
              <a:gd name="connsiteY4" fmla="*/ 3642101 h 3719593"/>
              <a:gd name="connsiteX5" fmla="*/ 46495 w 4417017"/>
              <a:gd name="connsiteY5" fmla="*/ 3533613 h 3719593"/>
              <a:gd name="connsiteX6" fmla="*/ 30996 w 4417017"/>
              <a:gd name="connsiteY6" fmla="*/ 3208149 h 3719593"/>
              <a:gd name="connsiteX7" fmla="*/ 15498 w 4417017"/>
              <a:gd name="connsiteY7" fmla="*/ 3146156 h 3719593"/>
              <a:gd name="connsiteX8" fmla="*/ 0 w 4417017"/>
              <a:gd name="connsiteY8" fmla="*/ 2944678 h 3719593"/>
              <a:gd name="connsiteX9" fmla="*/ 15498 w 4417017"/>
              <a:gd name="connsiteY9" fmla="*/ 1766806 h 3719593"/>
              <a:gd name="connsiteX10" fmla="*/ 46495 w 4417017"/>
              <a:gd name="connsiteY10" fmla="*/ 1580827 h 3719593"/>
              <a:gd name="connsiteX11" fmla="*/ 61993 w 4417017"/>
              <a:gd name="connsiteY11" fmla="*/ 1487837 h 3719593"/>
              <a:gd name="connsiteX12" fmla="*/ 92990 w 4417017"/>
              <a:gd name="connsiteY12" fmla="*/ 1239864 h 3719593"/>
              <a:gd name="connsiteX13" fmla="*/ 108488 w 4417017"/>
              <a:gd name="connsiteY13" fmla="*/ 1177871 h 3719593"/>
              <a:gd name="connsiteX14" fmla="*/ 139485 w 4417017"/>
              <a:gd name="connsiteY14" fmla="*/ 1084881 h 3719593"/>
              <a:gd name="connsiteX15" fmla="*/ 154983 w 4417017"/>
              <a:gd name="connsiteY15" fmla="*/ 1022888 h 3719593"/>
              <a:gd name="connsiteX16" fmla="*/ 185979 w 4417017"/>
              <a:gd name="connsiteY16" fmla="*/ 619932 h 3719593"/>
              <a:gd name="connsiteX17" fmla="*/ 216976 w 4417017"/>
              <a:gd name="connsiteY17" fmla="*/ 402956 h 3719593"/>
              <a:gd name="connsiteX18" fmla="*/ 294468 w 4417017"/>
              <a:gd name="connsiteY18" fmla="*/ 325464 h 3719593"/>
              <a:gd name="connsiteX19" fmla="*/ 340963 w 4417017"/>
              <a:gd name="connsiteY19" fmla="*/ 278969 h 3719593"/>
              <a:gd name="connsiteX20" fmla="*/ 480447 w 4417017"/>
              <a:gd name="connsiteY20" fmla="*/ 201478 h 3719593"/>
              <a:gd name="connsiteX21" fmla="*/ 526942 w 4417017"/>
              <a:gd name="connsiteY21" fmla="*/ 170481 h 3719593"/>
              <a:gd name="connsiteX22" fmla="*/ 666427 w 4417017"/>
              <a:gd name="connsiteY22" fmla="*/ 123986 h 3719593"/>
              <a:gd name="connsiteX23" fmla="*/ 805912 w 4417017"/>
              <a:gd name="connsiteY23" fmla="*/ 77491 h 3719593"/>
              <a:gd name="connsiteX24" fmla="*/ 852407 w 4417017"/>
              <a:gd name="connsiteY24" fmla="*/ 61993 h 3719593"/>
              <a:gd name="connsiteX25" fmla="*/ 1549830 w 4417017"/>
              <a:gd name="connsiteY25" fmla="*/ 46494 h 3719593"/>
              <a:gd name="connsiteX26" fmla="*/ 1875295 w 4417017"/>
              <a:gd name="connsiteY26" fmla="*/ 15498 h 3719593"/>
              <a:gd name="connsiteX27" fmla="*/ 1952786 w 4417017"/>
              <a:gd name="connsiteY27" fmla="*/ 0 h 3719593"/>
              <a:gd name="connsiteX28" fmla="*/ 2386739 w 4417017"/>
              <a:gd name="connsiteY28" fmla="*/ 15498 h 3719593"/>
              <a:gd name="connsiteX29" fmla="*/ 2603715 w 4417017"/>
              <a:gd name="connsiteY29" fmla="*/ 77491 h 3719593"/>
              <a:gd name="connsiteX30" fmla="*/ 2696705 w 4417017"/>
              <a:gd name="connsiteY30" fmla="*/ 92989 h 3719593"/>
              <a:gd name="connsiteX31" fmla="*/ 2758698 w 4417017"/>
              <a:gd name="connsiteY31" fmla="*/ 108488 h 3719593"/>
              <a:gd name="connsiteX32" fmla="*/ 2991173 w 4417017"/>
              <a:gd name="connsiteY32" fmla="*/ 123986 h 3719593"/>
              <a:gd name="connsiteX33" fmla="*/ 3099661 w 4417017"/>
              <a:gd name="connsiteY33" fmla="*/ 139484 h 3719593"/>
              <a:gd name="connsiteX34" fmla="*/ 3223647 w 4417017"/>
              <a:gd name="connsiteY34" fmla="*/ 154983 h 3719593"/>
              <a:gd name="connsiteX35" fmla="*/ 3378630 w 4417017"/>
              <a:gd name="connsiteY35" fmla="*/ 185979 h 3719593"/>
              <a:gd name="connsiteX36" fmla="*/ 3564610 w 4417017"/>
              <a:gd name="connsiteY36" fmla="*/ 232474 h 3719593"/>
              <a:gd name="connsiteX37" fmla="*/ 3688596 w 4417017"/>
              <a:gd name="connsiteY37" fmla="*/ 263471 h 3719593"/>
              <a:gd name="connsiteX38" fmla="*/ 3781586 w 4417017"/>
              <a:gd name="connsiteY38" fmla="*/ 294467 h 3719593"/>
              <a:gd name="connsiteX39" fmla="*/ 3828081 w 4417017"/>
              <a:gd name="connsiteY39" fmla="*/ 309966 h 3719593"/>
              <a:gd name="connsiteX40" fmla="*/ 3874576 w 4417017"/>
              <a:gd name="connsiteY40" fmla="*/ 325464 h 3719593"/>
              <a:gd name="connsiteX41" fmla="*/ 3967566 w 4417017"/>
              <a:gd name="connsiteY41" fmla="*/ 387457 h 3719593"/>
              <a:gd name="connsiteX42" fmla="*/ 4014061 w 4417017"/>
              <a:gd name="connsiteY42" fmla="*/ 418454 h 3719593"/>
              <a:gd name="connsiteX43" fmla="*/ 4138047 w 4417017"/>
              <a:gd name="connsiteY43" fmla="*/ 557939 h 3719593"/>
              <a:gd name="connsiteX44" fmla="*/ 4184542 w 4417017"/>
              <a:gd name="connsiteY44" fmla="*/ 573437 h 3719593"/>
              <a:gd name="connsiteX45" fmla="*/ 4277532 w 4417017"/>
              <a:gd name="connsiteY45" fmla="*/ 635430 h 3719593"/>
              <a:gd name="connsiteX46" fmla="*/ 4324027 w 4417017"/>
              <a:gd name="connsiteY46" fmla="*/ 666427 h 3719593"/>
              <a:gd name="connsiteX47" fmla="*/ 4355024 w 4417017"/>
              <a:gd name="connsiteY47" fmla="*/ 712922 h 3719593"/>
              <a:gd name="connsiteX48" fmla="*/ 4386020 w 4417017"/>
              <a:gd name="connsiteY48" fmla="*/ 852406 h 3719593"/>
              <a:gd name="connsiteX49" fmla="*/ 4401518 w 4417017"/>
              <a:gd name="connsiteY49" fmla="*/ 1224366 h 3719593"/>
              <a:gd name="connsiteX50" fmla="*/ 4417017 w 4417017"/>
              <a:gd name="connsiteY50" fmla="*/ 1348352 h 3719593"/>
              <a:gd name="connsiteX51" fmla="*/ 4401518 w 4417017"/>
              <a:gd name="connsiteY51" fmla="*/ 1890793 h 3719593"/>
              <a:gd name="connsiteX52" fmla="*/ 4370522 w 4417017"/>
              <a:gd name="connsiteY52" fmla="*/ 2944678 h 3719593"/>
              <a:gd name="connsiteX53" fmla="*/ 4355024 w 4417017"/>
              <a:gd name="connsiteY53" fmla="*/ 3394128 h 3719593"/>
              <a:gd name="connsiteX54" fmla="*/ 4324027 w 4417017"/>
              <a:gd name="connsiteY54" fmla="*/ 3487118 h 3719593"/>
              <a:gd name="connsiteX55" fmla="*/ 4308529 w 4417017"/>
              <a:gd name="connsiteY55" fmla="*/ 3533613 h 3719593"/>
              <a:gd name="connsiteX56" fmla="*/ 4262034 w 4417017"/>
              <a:gd name="connsiteY56" fmla="*/ 3549111 h 3719593"/>
              <a:gd name="connsiteX57" fmla="*/ 4215539 w 4417017"/>
              <a:gd name="connsiteY57" fmla="*/ 3595606 h 3719593"/>
              <a:gd name="connsiteX58" fmla="*/ 4169044 w 4417017"/>
              <a:gd name="connsiteY58" fmla="*/ 3611105 h 3719593"/>
              <a:gd name="connsiteX59" fmla="*/ 4122549 w 4417017"/>
              <a:gd name="connsiteY59" fmla="*/ 3642101 h 3719593"/>
              <a:gd name="connsiteX60" fmla="*/ 4029559 w 4417017"/>
              <a:gd name="connsiteY60" fmla="*/ 3673098 h 3719593"/>
              <a:gd name="connsiteX61" fmla="*/ 3936569 w 4417017"/>
              <a:gd name="connsiteY61" fmla="*/ 3704094 h 3719593"/>
              <a:gd name="connsiteX62" fmla="*/ 3890074 w 4417017"/>
              <a:gd name="connsiteY62" fmla="*/ 3719593 h 3719593"/>
              <a:gd name="connsiteX63" fmla="*/ 3750590 w 4417017"/>
              <a:gd name="connsiteY63" fmla="*/ 3688596 h 3719593"/>
              <a:gd name="connsiteX64" fmla="*/ 3704095 w 4417017"/>
              <a:gd name="connsiteY64" fmla="*/ 3657600 h 3719593"/>
              <a:gd name="connsiteX65" fmla="*/ 3688596 w 4417017"/>
              <a:gd name="connsiteY65" fmla="*/ 3611105 h 3719593"/>
              <a:gd name="connsiteX66" fmla="*/ 3657600 w 4417017"/>
              <a:gd name="connsiteY66" fmla="*/ 3564610 h 3719593"/>
              <a:gd name="connsiteX67" fmla="*/ 3642102 w 4417017"/>
              <a:gd name="connsiteY67" fmla="*/ 3471620 h 3719593"/>
              <a:gd name="connsiteX68" fmla="*/ 3626603 w 4417017"/>
              <a:gd name="connsiteY68" fmla="*/ 3425125 h 3719593"/>
              <a:gd name="connsiteX69" fmla="*/ 3611105 w 4417017"/>
              <a:gd name="connsiteY69" fmla="*/ 3332135 h 3719593"/>
              <a:gd name="connsiteX70" fmla="*/ 3580108 w 4417017"/>
              <a:gd name="connsiteY70" fmla="*/ 2991172 h 3719593"/>
              <a:gd name="connsiteX71" fmla="*/ 3595607 w 4417017"/>
              <a:gd name="connsiteY71" fmla="*/ 2324745 h 3719593"/>
              <a:gd name="connsiteX72" fmla="*/ 3564610 w 4417017"/>
              <a:gd name="connsiteY72" fmla="*/ 1549830 h 3719593"/>
              <a:gd name="connsiteX73" fmla="*/ 3549112 w 4417017"/>
              <a:gd name="connsiteY73" fmla="*/ 836908 h 3719593"/>
              <a:gd name="connsiteX74" fmla="*/ 3533613 w 4417017"/>
              <a:gd name="connsiteY74" fmla="*/ 790413 h 3719593"/>
              <a:gd name="connsiteX75" fmla="*/ 3518115 w 4417017"/>
              <a:gd name="connsiteY75" fmla="*/ 604433 h 3719593"/>
              <a:gd name="connsiteX76" fmla="*/ 3471620 w 4417017"/>
              <a:gd name="connsiteY76" fmla="*/ 433952 h 3719593"/>
              <a:gd name="connsiteX77" fmla="*/ 3425125 w 4417017"/>
              <a:gd name="connsiteY77" fmla="*/ 402956 h 3719593"/>
              <a:gd name="connsiteX78" fmla="*/ 3363132 w 4417017"/>
              <a:gd name="connsiteY78" fmla="*/ 325464 h 3719593"/>
              <a:gd name="connsiteX79" fmla="*/ 3332135 w 4417017"/>
              <a:gd name="connsiteY79" fmla="*/ 278969 h 3719593"/>
              <a:gd name="connsiteX80" fmla="*/ 3239146 w 4417017"/>
              <a:gd name="connsiteY80" fmla="*/ 247972 h 3719593"/>
              <a:gd name="connsiteX81" fmla="*/ 3192651 w 4417017"/>
              <a:gd name="connsiteY81" fmla="*/ 232474 h 3719593"/>
              <a:gd name="connsiteX82" fmla="*/ 3146156 w 4417017"/>
              <a:gd name="connsiteY82" fmla="*/ 216976 h 3719593"/>
              <a:gd name="connsiteX83" fmla="*/ 2960176 w 4417017"/>
              <a:gd name="connsiteY83" fmla="*/ 185979 h 3719593"/>
              <a:gd name="connsiteX84" fmla="*/ 2789695 w 4417017"/>
              <a:gd name="connsiteY84" fmla="*/ 154983 h 3719593"/>
              <a:gd name="connsiteX85" fmla="*/ 2464230 w 4417017"/>
              <a:gd name="connsiteY85" fmla="*/ 139484 h 3719593"/>
              <a:gd name="connsiteX86" fmla="*/ 1735810 w 4417017"/>
              <a:gd name="connsiteY86" fmla="*/ 170481 h 3719593"/>
              <a:gd name="connsiteX87" fmla="*/ 1580827 w 4417017"/>
              <a:gd name="connsiteY87" fmla="*/ 216976 h 3719593"/>
              <a:gd name="connsiteX88" fmla="*/ 1363851 w 4417017"/>
              <a:gd name="connsiteY88" fmla="*/ 247972 h 3719593"/>
              <a:gd name="connsiteX89" fmla="*/ 1301857 w 4417017"/>
              <a:gd name="connsiteY89" fmla="*/ 263471 h 3719593"/>
              <a:gd name="connsiteX90" fmla="*/ 1146874 w 4417017"/>
              <a:gd name="connsiteY90" fmla="*/ 294467 h 3719593"/>
              <a:gd name="connsiteX91" fmla="*/ 1053885 w 4417017"/>
              <a:gd name="connsiteY91" fmla="*/ 325464 h 3719593"/>
              <a:gd name="connsiteX92" fmla="*/ 1007390 w 4417017"/>
              <a:gd name="connsiteY92" fmla="*/ 340962 h 3719593"/>
              <a:gd name="connsiteX93" fmla="*/ 867905 w 4417017"/>
              <a:gd name="connsiteY93" fmla="*/ 433952 h 3719593"/>
              <a:gd name="connsiteX94" fmla="*/ 821410 w 4417017"/>
              <a:gd name="connsiteY94" fmla="*/ 464949 h 3719593"/>
              <a:gd name="connsiteX95" fmla="*/ 728420 w 4417017"/>
              <a:gd name="connsiteY95" fmla="*/ 573437 h 3719593"/>
              <a:gd name="connsiteX96" fmla="*/ 666427 w 4417017"/>
              <a:gd name="connsiteY96" fmla="*/ 666427 h 3719593"/>
              <a:gd name="connsiteX97" fmla="*/ 635430 w 4417017"/>
              <a:gd name="connsiteY97" fmla="*/ 712922 h 3719593"/>
              <a:gd name="connsiteX98" fmla="*/ 604434 w 4417017"/>
              <a:gd name="connsiteY98" fmla="*/ 1131376 h 3719593"/>
              <a:gd name="connsiteX99" fmla="*/ 619932 w 4417017"/>
              <a:gd name="connsiteY99" fmla="*/ 1828800 h 3719593"/>
              <a:gd name="connsiteX100" fmla="*/ 635430 w 4417017"/>
              <a:gd name="connsiteY100" fmla="*/ 1921789 h 3719593"/>
              <a:gd name="connsiteX101" fmla="*/ 666427 w 4417017"/>
              <a:gd name="connsiteY101" fmla="*/ 2092271 h 3719593"/>
              <a:gd name="connsiteX102" fmla="*/ 697424 w 4417017"/>
              <a:gd name="connsiteY102" fmla="*/ 2448732 h 3719593"/>
              <a:gd name="connsiteX103" fmla="*/ 681925 w 4417017"/>
              <a:gd name="connsiteY103" fmla="*/ 3285640 h 3719593"/>
              <a:gd name="connsiteX104" fmla="*/ 635430 w 4417017"/>
              <a:gd name="connsiteY104" fmla="*/ 3673098 h 3719593"/>
              <a:gd name="connsiteX105" fmla="*/ 666427 w 4417017"/>
              <a:gd name="connsiteY105" fmla="*/ 3642101 h 3719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</a:cxnLst>
            <a:rect l="l" t="t" r="r" b="b"/>
            <a:pathLst>
              <a:path w="4417017" h="3719593">
                <a:moveTo>
                  <a:pt x="666427" y="3642101"/>
                </a:moveTo>
                <a:cubicBezTo>
                  <a:pt x="640596" y="3657599"/>
                  <a:pt x="615878" y="3675124"/>
                  <a:pt x="588935" y="3688596"/>
                </a:cubicBezTo>
                <a:cubicBezTo>
                  <a:pt x="475245" y="3745441"/>
                  <a:pt x="174927" y="3688781"/>
                  <a:pt x="170481" y="3688596"/>
                </a:cubicBezTo>
                <a:cubicBezTo>
                  <a:pt x="154983" y="3678264"/>
                  <a:pt x="140646" y="3665930"/>
                  <a:pt x="123986" y="3657600"/>
                </a:cubicBezTo>
                <a:cubicBezTo>
                  <a:pt x="109374" y="3650294"/>
                  <a:pt x="89043" y="3653653"/>
                  <a:pt x="77491" y="3642101"/>
                </a:cubicBezTo>
                <a:cubicBezTo>
                  <a:pt x="70080" y="3634690"/>
                  <a:pt x="46629" y="3534149"/>
                  <a:pt x="46495" y="3533613"/>
                </a:cubicBezTo>
                <a:cubicBezTo>
                  <a:pt x="41329" y="3425125"/>
                  <a:pt x="39657" y="3316414"/>
                  <a:pt x="30996" y="3208149"/>
                </a:cubicBezTo>
                <a:cubicBezTo>
                  <a:pt x="29297" y="3186917"/>
                  <a:pt x="17987" y="3167310"/>
                  <a:pt x="15498" y="3146156"/>
                </a:cubicBezTo>
                <a:cubicBezTo>
                  <a:pt x="7628" y="3079260"/>
                  <a:pt x="5166" y="3011837"/>
                  <a:pt x="0" y="2944678"/>
                </a:cubicBezTo>
                <a:cubicBezTo>
                  <a:pt x="5166" y="2552054"/>
                  <a:pt x="6262" y="2159355"/>
                  <a:pt x="15498" y="1766806"/>
                </a:cubicBezTo>
                <a:cubicBezTo>
                  <a:pt x="18126" y="1655105"/>
                  <a:pt x="21326" y="1656329"/>
                  <a:pt x="46495" y="1580827"/>
                </a:cubicBezTo>
                <a:cubicBezTo>
                  <a:pt x="51661" y="1549830"/>
                  <a:pt x="57747" y="1518973"/>
                  <a:pt x="61993" y="1487837"/>
                </a:cubicBezTo>
                <a:cubicBezTo>
                  <a:pt x="73248" y="1405300"/>
                  <a:pt x="72787" y="1320678"/>
                  <a:pt x="92990" y="1239864"/>
                </a:cubicBezTo>
                <a:cubicBezTo>
                  <a:pt x="98156" y="1219200"/>
                  <a:pt x="102367" y="1198273"/>
                  <a:pt x="108488" y="1177871"/>
                </a:cubicBezTo>
                <a:cubicBezTo>
                  <a:pt x="117877" y="1146576"/>
                  <a:pt x="131561" y="1116579"/>
                  <a:pt x="139485" y="1084881"/>
                </a:cubicBezTo>
                <a:lnTo>
                  <a:pt x="154983" y="1022888"/>
                </a:lnTo>
                <a:cubicBezTo>
                  <a:pt x="186019" y="743562"/>
                  <a:pt x="156784" y="1028652"/>
                  <a:pt x="185979" y="619932"/>
                </a:cubicBezTo>
                <a:cubicBezTo>
                  <a:pt x="188948" y="578362"/>
                  <a:pt x="187444" y="462019"/>
                  <a:pt x="216976" y="402956"/>
                </a:cubicBezTo>
                <a:cubicBezTo>
                  <a:pt x="249449" y="338011"/>
                  <a:pt x="241331" y="369745"/>
                  <a:pt x="294468" y="325464"/>
                </a:cubicBezTo>
                <a:cubicBezTo>
                  <a:pt x="311306" y="311432"/>
                  <a:pt x="323662" y="292425"/>
                  <a:pt x="340963" y="278969"/>
                </a:cubicBezTo>
                <a:cubicBezTo>
                  <a:pt x="420900" y="216795"/>
                  <a:pt x="410295" y="224861"/>
                  <a:pt x="480447" y="201478"/>
                </a:cubicBezTo>
                <a:cubicBezTo>
                  <a:pt x="495945" y="191146"/>
                  <a:pt x="509921" y="178046"/>
                  <a:pt x="526942" y="170481"/>
                </a:cubicBezTo>
                <a:cubicBezTo>
                  <a:pt x="526952" y="170476"/>
                  <a:pt x="643174" y="131737"/>
                  <a:pt x="666427" y="123986"/>
                </a:cubicBezTo>
                <a:lnTo>
                  <a:pt x="805912" y="77491"/>
                </a:lnTo>
                <a:cubicBezTo>
                  <a:pt x="821410" y="72325"/>
                  <a:pt x="836074" y="62356"/>
                  <a:pt x="852407" y="61993"/>
                </a:cubicBezTo>
                <a:lnTo>
                  <a:pt x="1549830" y="46494"/>
                </a:lnTo>
                <a:cubicBezTo>
                  <a:pt x="1711077" y="6184"/>
                  <a:pt x="1533133" y="46603"/>
                  <a:pt x="1875295" y="15498"/>
                </a:cubicBezTo>
                <a:cubicBezTo>
                  <a:pt x="1901529" y="13113"/>
                  <a:pt x="1926956" y="5166"/>
                  <a:pt x="1952786" y="0"/>
                </a:cubicBezTo>
                <a:cubicBezTo>
                  <a:pt x="2097437" y="5166"/>
                  <a:pt x="2242496" y="3478"/>
                  <a:pt x="2386739" y="15498"/>
                </a:cubicBezTo>
                <a:cubicBezTo>
                  <a:pt x="2578949" y="31515"/>
                  <a:pt x="2442296" y="50588"/>
                  <a:pt x="2603715" y="77491"/>
                </a:cubicBezTo>
                <a:cubicBezTo>
                  <a:pt x="2634712" y="82657"/>
                  <a:pt x="2665891" y="86826"/>
                  <a:pt x="2696705" y="92989"/>
                </a:cubicBezTo>
                <a:cubicBezTo>
                  <a:pt x="2717592" y="97166"/>
                  <a:pt x="2737515" y="106258"/>
                  <a:pt x="2758698" y="108488"/>
                </a:cubicBezTo>
                <a:cubicBezTo>
                  <a:pt x="2835935" y="116618"/>
                  <a:pt x="2913681" y="118820"/>
                  <a:pt x="2991173" y="123986"/>
                </a:cubicBezTo>
                <a:lnTo>
                  <a:pt x="3099661" y="139484"/>
                </a:lnTo>
                <a:cubicBezTo>
                  <a:pt x="3140946" y="144989"/>
                  <a:pt x="3182563" y="148136"/>
                  <a:pt x="3223647" y="154983"/>
                </a:cubicBezTo>
                <a:cubicBezTo>
                  <a:pt x="3275614" y="163644"/>
                  <a:pt x="3327519" y="173201"/>
                  <a:pt x="3378630" y="185979"/>
                </a:cubicBezTo>
                <a:lnTo>
                  <a:pt x="3564610" y="232474"/>
                </a:lnTo>
                <a:lnTo>
                  <a:pt x="3688596" y="263471"/>
                </a:lnTo>
                <a:lnTo>
                  <a:pt x="3781586" y="294467"/>
                </a:lnTo>
                <a:lnTo>
                  <a:pt x="3828081" y="309966"/>
                </a:lnTo>
                <a:lnTo>
                  <a:pt x="3874576" y="325464"/>
                </a:lnTo>
                <a:lnTo>
                  <a:pt x="3967566" y="387457"/>
                </a:lnTo>
                <a:lnTo>
                  <a:pt x="4014061" y="418454"/>
                </a:lnTo>
                <a:cubicBezTo>
                  <a:pt x="4043596" y="462758"/>
                  <a:pt x="4092548" y="542773"/>
                  <a:pt x="4138047" y="557939"/>
                </a:cubicBezTo>
                <a:cubicBezTo>
                  <a:pt x="4153545" y="563105"/>
                  <a:pt x="4170261" y="565503"/>
                  <a:pt x="4184542" y="573437"/>
                </a:cubicBezTo>
                <a:cubicBezTo>
                  <a:pt x="4217107" y="591529"/>
                  <a:pt x="4246535" y="614766"/>
                  <a:pt x="4277532" y="635430"/>
                </a:cubicBezTo>
                <a:lnTo>
                  <a:pt x="4324027" y="666427"/>
                </a:lnTo>
                <a:cubicBezTo>
                  <a:pt x="4334359" y="681925"/>
                  <a:pt x="4346694" y="696262"/>
                  <a:pt x="4355024" y="712922"/>
                </a:cubicBezTo>
                <a:cubicBezTo>
                  <a:pt x="4374100" y="751074"/>
                  <a:pt x="4380068" y="816694"/>
                  <a:pt x="4386020" y="852406"/>
                </a:cubicBezTo>
                <a:cubicBezTo>
                  <a:pt x="4391186" y="976393"/>
                  <a:pt x="4393777" y="1100513"/>
                  <a:pt x="4401518" y="1224366"/>
                </a:cubicBezTo>
                <a:cubicBezTo>
                  <a:pt x="4404116" y="1265935"/>
                  <a:pt x="4417017" y="1306702"/>
                  <a:pt x="4417017" y="1348352"/>
                </a:cubicBezTo>
                <a:cubicBezTo>
                  <a:pt x="4417017" y="1529239"/>
                  <a:pt x="4405493" y="1709949"/>
                  <a:pt x="4401518" y="1890793"/>
                </a:cubicBezTo>
                <a:cubicBezTo>
                  <a:pt x="4379703" y="2883377"/>
                  <a:pt x="4411168" y="2456917"/>
                  <a:pt x="4370522" y="2944678"/>
                </a:cubicBezTo>
                <a:cubicBezTo>
                  <a:pt x="4365356" y="3094495"/>
                  <a:pt x="4367826" y="3244770"/>
                  <a:pt x="4355024" y="3394128"/>
                </a:cubicBezTo>
                <a:cubicBezTo>
                  <a:pt x="4352234" y="3426682"/>
                  <a:pt x="4334359" y="3456121"/>
                  <a:pt x="4324027" y="3487118"/>
                </a:cubicBezTo>
                <a:cubicBezTo>
                  <a:pt x="4318861" y="3502616"/>
                  <a:pt x="4324027" y="3528447"/>
                  <a:pt x="4308529" y="3533613"/>
                </a:cubicBezTo>
                <a:lnTo>
                  <a:pt x="4262034" y="3549111"/>
                </a:lnTo>
                <a:cubicBezTo>
                  <a:pt x="4246536" y="3564609"/>
                  <a:pt x="4233776" y="3583448"/>
                  <a:pt x="4215539" y="3595606"/>
                </a:cubicBezTo>
                <a:cubicBezTo>
                  <a:pt x="4201946" y="3604668"/>
                  <a:pt x="4183656" y="3603799"/>
                  <a:pt x="4169044" y="3611105"/>
                </a:cubicBezTo>
                <a:cubicBezTo>
                  <a:pt x="4152384" y="3619435"/>
                  <a:pt x="4139570" y="3634536"/>
                  <a:pt x="4122549" y="3642101"/>
                </a:cubicBezTo>
                <a:cubicBezTo>
                  <a:pt x="4092692" y="3655371"/>
                  <a:pt x="4060556" y="3662766"/>
                  <a:pt x="4029559" y="3673098"/>
                </a:cubicBezTo>
                <a:lnTo>
                  <a:pt x="3936569" y="3704094"/>
                </a:lnTo>
                <a:lnTo>
                  <a:pt x="3890074" y="3719593"/>
                </a:lnTo>
                <a:cubicBezTo>
                  <a:pt x="3854362" y="3713641"/>
                  <a:pt x="3788742" y="3707671"/>
                  <a:pt x="3750590" y="3688596"/>
                </a:cubicBezTo>
                <a:cubicBezTo>
                  <a:pt x="3733930" y="3680266"/>
                  <a:pt x="3719593" y="3667932"/>
                  <a:pt x="3704095" y="3657600"/>
                </a:cubicBezTo>
                <a:cubicBezTo>
                  <a:pt x="3698929" y="3642102"/>
                  <a:pt x="3695902" y="3625717"/>
                  <a:pt x="3688596" y="3611105"/>
                </a:cubicBezTo>
                <a:cubicBezTo>
                  <a:pt x="3680266" y="3594445"/>
                  <a:pt x="3663490" y="3582281"/>
                  <a:pt x="3657600" y="3564610"/>
                </a:cubicBezTo>
                <a:cubicBezTo>
                  <a:pt x="3647663" y="3534798"/>
                  <a:pt x="3648919" y="3502296"/>
                  <a:pt x="3642102" y="3471620"/>
                </a:cubicBezTo>
                <a:cubicBezTo>
                  <a:pt x="3638558" y="3455672"/>
                  <a:pt x="3631769" y="3440623"/>
                  <a:pt x="3626603" y="3425125"/>
                </a:cubicBezTo>
                <a:cubicBezTo>
                  <a:pt x="3621437" y="3394128"/>
                  <a:pt x="3615003" y="3363317"/>
                  <a:pt x="3611105" y="3332135"/>
                </a:cubicBezTo>
                <a:cubicBezTo>
                  <a:pt x="3600263" y="3245398"/>
                  <a:pt x="3586923" y="3072953"/>
                  <a:pt x="3580108" y="2991172"/>
                </a:cubicBezTo>
                <a:cubicBezTo>
                  <a:pt x="3585274" y="2769030"/>
                  <a:pt x="3595607" y="2546947"/>
                  <a:pt x="3595607" y="2324745"/>
                </a:cubicBezTo>
                <a:cubicBezTo>
                  <a:pt x="3595607" y="1764105"/>
                  <a:pt x="3603863" y="1863861"/>
                  <a:pt x="3564610" y="1549830"/>
                </a:cubicBezTo>
                <a:cubicBezTo>
                  <a:pt x="3559444" y="1312189"/>
                  <a:pt x="3558806" y="1074407"/>
                  <a:pt x="3549112" y="836908"/>
                </a:cubicBezTo>
                <a:cubicBezTo>
                  <a:pt x="3548446" y="820585"/>
                  <a:pt x="3535772" y="806606"/>
                  <a:pt x="3533613" y="790413"/>
                </a:cubicBezTo>
                <a:cubicBezTo>
                  <a:pt x="3525391" y="728751"/>
                  <a:pt x="3525383" y="666215"/>
                  <a:pt x="3518115" y="604433"/>
                </a:cubicBezTo>
                <a:cubicBezTo>
                  <a:pt x="3515441" y="581705"/>
                  <a:pt x="3487093" y="444267"/>
                  <a:pt x="3471620" y="433952"/>
                </a:cubicBezTo>
                <a:lnTo>
                  <a:pt x="3425125" y="402956"/>
                </a:lnTo>
                <a:cubicBezTo>
                  <a:pt x="3394954" y="312441"/>
                  <a:pt x="3433234" y="395566"/>
                  <a:pt x="3363132" y="325464"/>
                </a:cubicBezTo>
                <a:cubicBezTo>
                  <a:pt x="3349961" y="312293"/>
                  <a:pt x="3347930" y="288841"/>
                  <a:pt x="3332135" y="278969"/>
                </a:cubicBezTo>
                <a:cubicBezTo>
                  <a:pt x="3304428" y="261652"/>
                  <a:pt x="3270142" y="258304"/>
                  <a:pt x="3239146" y="247972"/>
                </a:cubicBezTo>
                <a:lnTo>
                  <a:pt x="3192651" y="232474"/>
                </a:lnTo>
                <a:cubicBezTo>
                  <a:pt x="3177153" y="227308"/>
                  <a:pt x="3162270" y="219662"/>
                  <a:pt x="3146156" y="216976"/>
                </a:cubicBezTo>
                <a:cubicBezTo>
                  <a:pt x="3084163" y="206644"/>
                  <a:pt x="3021148" y="201222"/>
                  <a:pt x="2960176" y="185979"/>
                </a:cubicBezTo>
                <a:cubicBezTo>
                  <a:pt x="2892965" y="169176"/>
                  <a:pt x="2867441" y="160536"/>
                  <a:pt x="2789695" y="154983"/>
                </a:cubicBezTo>
                <a:cubicBezTo>
                  <a:pt x="2681360" y="147245"/>
                  <a:pt x="2572718" y="144650"/>
                  <a:pt x="2464230" y="139484"/>
                </a:cubicBezTo>
                <a:cubicBezTo>
                  <a:pt x="2327468" y="143628"/>
                  <a:pt x="1932813" y="148592"/>
                  <a:pt x="1735810" y="170481"/>
                </a:cubicBezTo>
                <a:cubicBezTo>
                  <a:pt x="1677810" y="176925"/>
                  <a:pt x="1639276" y="205287"/>
                  <a:pt x="1580827" y="216976"/>
                </a:cubicBezTo>
                <a:cubicBezTo>
                  <a:pt x="1457463" y="241648"/>
                  <a:pt x="1529516" y="229565"/>
                  <a:pt x="1363851" y="247972"/>
                </a:cubicBezTo>
                <a:cubicBezTo>
                  <a:pt x="1343186" y="253138"/>
                  <a:pt x="1322744" y="259294"/>
                  <a:pt x="1301857" y="263471"/>
                </a:cubicBezTo>
                <a:cubicBezTo>
                  <a:pt x="1218080" y="280227"/>
                  <a:pt x="1218867" y="272869"/>
                  <a:pt x="1146874" y="294467"/>
                </a:cubicBezTo>
                <a:cubicBezTo>
                  <a:pt x="1115579" y="303856"/>
                  <a:pt x="1084881" y="315132"/>
                  <a:pt x="1053885" y="325464"/>
                </a:cubicBezTo>
                <a:lnTo>
                  <a:pt x="1007390" y="340962"/>
                </a:lnTo>
                <a:lnTo>
                  <a:pt x="867905" y="433952"/>
                </a:lnTo>
                <a:cubicBezTo>
                  <a:pt x="852407" y="444284"/>
                  <a:pt x="834581" y="451778"/>
                  <a:pt x="821410" y="464949"/>
                </a:cubicBezTo>
                <a:cubicBezTo>
                  <a:pt x="767898" y="518461"/>
                  <a:pt x="774810" y="507165"/>
                  <a:pt x="728420" y="573437"/>
                </a:cubicBezTo>
                <a:cubicBezTo>
                  <a:pt x="707057" y="603956"/>
                  <a:pt x="687091" y="635430"/>
                  <a:pt x="666427" y="666427"/>
                </a:cubicBezTo>
                <a:lnTo>
                  <a:pt x="635430" y="712922"/>
                </a:lnTo>
                <a:cubicBezTo>
                  <a:pt x="582821" y="870754"/>
                  <a:pt x="604434" y="791630"/>
                  <a:pt x="604434" y="1131376"/>
                </a:cubicBezTo>
                <a:cubicBezTo>
                  <a:pt x="604434" y="1363908"/>
                  <a:pt x="610820" y="1596447"/>
                  <a:pt x="619932" y="1828800"/>
                </a:cubicBezTo>
                <a:cubicBezTo>
                  <a:pt x="621163" y="1860200"/>
                  <a:pt x="629809" y="1890872"/>
                  <a:pt x="635430" y="1921789"/>
                </a:cubicBezTo>
                <a:cubicBezTo>
                  <a:pt x="650043" y="2002159"/>
                  <a:pt x="655007" y="2006622"/>
                  <a:pt x="666427" y="2092271"/>
                </a:cubicBezTo>
                <a:cubicBezTo>
                  <a:pt x="684507" y="2227875"/>
                  <a:pt x="687001" y="2302810"/>
                  <a:pt x="697424" y="2448732"/>
                </a:cubicBezTo>
                <a:cubicBezTo>
                  <a:pt x="692258" y="2727701"/>
                  <a:pt x="689567" y="3006727"/>
                  <a:pt x="681925" y="3285640"/>
                </a:cubicBezTo>
                <a:cubicBezTo>
                  <a:pt x="673702" y="3585777"/>
                  <a:pt x="694521" y="3495822"/>
                  <a:pt x="635430" y="3673098"/>
                </a:cubicBezTo>
                <a:lnTo>
                  <a:pt x="666427" y="3642101"/>
                </a:lnTo>
                <a:close/>
              </a:path>
            </a:pathLst>
          </a:custGeom>
          <a:solidFill>
            <a:srgbClr val="0070C0">
              <a:alpha val="8235"/>
            </a:srgbClr>
          </a:solidFill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Freeform 52">
            <a:extLst>
              <a:ext uri="{FF2B5EF4-FFF2-40B4-BE49-F238E27FC236}">
                <a16:creationId xmlns:a16="http://schemas.microsoft.com/office/drawing/2014/main" id="{C866791B-C611-564A-9EBA-EAE3464EEE9E}"/>
              </a:ext>
            </a:extLst>
          </p:cNvPr>
          <p:cNvSpPr/>
          <p:nvPr/>
        </p:nvSpPr>
        <p:spPr>
          <a:xfrm>
            <a:off x="2342791" y="1633584"/>
            <a:ext cx="2038180" cy="2647147"/>
          </a:xfrm>
          <a:custGeom>
            <a:avLst/>
            <a:gdLst>
              <a:gd name="connsiteX0" fmla="*/ 681926 w 2541722"/>
              <a:gd name="connsiteY0" fmla="*/ 3208149 h 3301139"/>
              <a:gd name="connsiteX1" fmla="*/ 588936 w 2541722"/>
              <a:gd name="connsiteY1" fmla="*/ 3223648 h 3301139"/>
              <a:gd name="connsiteX2" fmla="*/ 402956 w 2541722"/>
              <a:gd name="connsiteY2" fmla="*/ 3208149 h 3301139"/>
              <a:gd name="connsiteX3" fmla="*/ 356461 w 2541722"/>
              <a:gd name="connsiteY3" fmla="*/ 3192651 h 3301139"/>
              <a:gd name="connsiteX4" fmla="*/ 263471 w 2541722"/>
              <a:gd name="connsiteY4" fmla="*/ 3177153 h 3301139"/>
              <a:gd name="connsiteX5" fmla="*/ 185980 w 2541722"/>
              <a:gd name="connsiteY5" fmla="*/ 3146156 h 3301139"/>
              <a:gd name="connsiteX6" fmla="*/ 108488 w 2541722"/>
              <a:gd name="connsiteY6" fmla="*/ 3130658 h 3301139"/>
              <a:gd name="connsiteX7" fmla="*/ 61994 w 2541722"/>
              <a:gd name="connsiteY7" fmla="*/ 3115159 h 3301139"/>
              <a:gd name="connsiteX8" fmla="*/ 30997 w 2541722"/>
              <a:gd name="connsiteY8" fmla="*/ 3068665 h 3301139"/>
              <a:gd name="connsiteX9" fmla="*/ 0 w 2541722"/>
              <a:gd name="connsiteY9" fmla="*/ 2820692 h 3301139"/>
              <a:gd name="connsiteX10" fmla="*/ 15499 w 2541722"/>
              <a:gd name="connsiteY10" fmla="*/ 526942 h 3301139"/>
              <a:gd name="connsiteX11" fmla="*/ 30997 w 2541722"/>
              <a:gd name="connsiteY11" fmla="*/ 480448 h 3301139"/>
              <a:gd name="connsiteX12" fmla="*/ 46495 w 2541722"/>
              <a:gd name="connsiteY12" fmla="*/ 418454 h 3301139"/>
              <a:gd name="connsiteX13" fmla="*/ 77492 w 2541722"/>
              <a:gd name="connsiteY13" fmla="*/ 325465 h 3301139"/>
              <a:gd name="connsiteX14" fmla="*/ 108488 w 2541722"/>
              <a:gd name="connsiteY14" fmla="*/ 216976 h 3301139"/>
              <a:gd name="connsiteX15" fmla="*/ 139485 w 2541722"/>
              <a:gd name="connsiteY15" fmla="*/ 170481 h 3301139"/>
              <a:gd name="connsiteX16" fmla="*/ 232475 w 2541722"/>
              <a:gd name="connsiteY16" fmla="*/ 108488 h 3301139"/>
              <a:gd name="connsiteX17" fmla="*/ 278970 w 2541722"/>
              <a:gd name="connsiteY17" fmla="*/ 77492 h 3301139"/>
              <a:gd name="connsiteX18" fmla="*/ 371960 w 2541722"/>
              <a:gd name="connsiteY18" fmla="*/ 46495 h 3301139"/>
              <a:gd name="connsiteX19" fmla="*/ 418455 w 2541722"/>
              <a:gd name="connsiteY19" fmla="*/ 30997 h 3301139"/>
              <a:gd name="connsiteX20" fmla="*/ 464949 w 2541722"/>
              <a:gd name="connsiteY20" fmla="*/ 15498 h 3301139"/>
              <a:gd name="connsiteX21" fmla="*/ 635431 w 2541722"/>
              <a:gd name="connsiteY21" fmla="*/ 0 h 3301139"/>
              <a:gd name="connsiteX22" fmla="*/ 1224366 w 2541722"/>
              <a:gd name="connsiteY22" fmla="*/ 15498 h 3301139"/>
              <a:gd name="connsiteX23" fmla="*/ 1379349 w 2541722"/>
              <a:gd name="connsiteY23" fmla="*/ 30997 h 3301139"/>
              <a:gd name="connsiteX24" fmla="*/ 1487838 w 2541722"/>
              <a:gd name="connsiteY24" fmla="*/ 46495 h 3301139"/>
              <a:gd name="connsiteX25" fmla="*/ 2216258 w 2541722"/>
              <a:gd name="connsiteY25" fmla="*/ 61993 h 3301139"/>
              <a:gd name="connsiteX26" fmla="*/ 2324746 w 2541722"/>
              <a:gd name="connsiteY26" fmla="*/ 92990 h 3301139"/>
              <a:gd name="connsiteX27" fmla="*/ 2417736 w 2541722"/>
              <a:gd name="connsiteY27" fmla="*/ 170481 h 3301139"/>
              <a:gd name="connsiteX28" fmla="*/ 2448732 w 2541722"/>
              <a:gd name="connsiteY28" fmla="*/ 216976 h 3301139"/>
              <a:gd name="connsiteX29" fmla="*/ 2495227 w 2541722"/>
              <a:gd name="connsiteY29" fmla="*/ 356461 h 3301139"/>
              <a:gd name="connsiteX30" fmla="*/ 2510726 w 2541722"/>
              <a:gd name="connsiteY30" fmla="*/ 402956 h 3301139"/>
              <a:gd name="connsiteX31" fmla="*/ 2495227 w 2541722"/>
              <a:gd name="connsiteY31" fmla="*/ 1332854 h 3301139"/>
              <a:gd name="connsiteX32" fmla="*/ 2526224 w 2541722"/>
              <a:gd name="connsiteY32" fmla="*/ 2479729 h 3301139"/>
              <a:gd name="connsiteX33" fmla="*/ 2541722 w 2541722"/>
              <a:gd name="connsiteY33" fmla="*/ 2557220 h 3301139"/>
              <a:gd name="connsiteX34" fmla="*/ 2526224 w 2541722"/>
              <a:gd name="connsiteY34" fmla="*/ 3099661 h 3301139"/>
              <a:gd name="connsiteX35" fmla="*/ 2417736 w 2541722"/>
              <a:gd name="connsiteY35" fmla="*/ 3223648 h 3301139"/>
              <a:gd name="connsiteX36" fmla="*/ 2371241 w 2541722"/>
              <a:gd name="connsiteY36" fmla="*/ 3270142 h 3301139"/>
              <a:gd name="connsiteX37" fmla="*/ 2262753 w 2541722"/>
              <a:gd name="connsiteY37" fmla="*/ 3301139 h 3301139"/>
              <a:gd name="connsiteX38" fmla="*/ 2045777 w 2541722"/>
              <a:gd name="connsiteY38" fmla="*/ 3270142 h 3301139"/>
              <a:gd name="connsiteX39" fmla="*/ 1952787 w 2541722"/>
              <a:gd name="connsiteY39" fmla="*/ 3208149 h 3301139"/>
              <a:gd name="connsiteX40" fmla="*/ 1921790 w 2541722"/>
              <a:gd name="connsiteY40" fmla="*/ 3161654 h 3301139"/>
              <a:gd name="connsiteX41" fmla="*/ 1906292 w 2541722"/>
              <a:gd name="connsiteY41" fmla="*/ 3115159 h 3301139"/>
              <a:gd name="connsiteX42" fmla="*/ 1875295 w 2541722"/>
              <a:gd name="connsiteY42" fmla="*/ 2975675 h 3301139"/>
              <a:gd name="connsiteX43" fmla="*/ 1859797 w 2541722"/>
              <a:gd name="connsiteY43" fmla="*/ 2820692 h 3301139"/>
              <a:gd name="connsiteX44" fmla="*/ 1844299 w 2541722"/>
              <a:gd name="connsiteY44" fmla="*/ 2727702 h 3301139"/>
              <a:gd name="connsiteX45" fmla="*/ 1828800 w 2541722"/>
              <a:gd name="connsiteY45" fmla="*/ 2603715 h 3301139"/>
              <a:gd name="connsiteX46" fmla="*/ 1813302 w 2541722"/>
              <a:gd name="connsiteY46" fmla="*/ 2495227 h 3301139"/>
              <a:gd name="connsiteX47" fmla="*/ 1797804 w 2541722"/>
              <a:gd name="connsiteY47" fmla="*/ 278970 h 3301139"/>
              <a:gd name="connsiteX48" fmla="*/ 1735810 w 2541722"/>
              <a:gd name="connsiteY48" fmla="*/ 216976 h 3301139"/>
              <a:gd name="connsiteX49" fmla="*/ 1704814 w 2541722"/>
              <a:gd name="connsiteY49" fmla="*/ 170481 h 3301139"/>
              <a:gd name="connsiteX50" fmla="*/ 1658319 w 2541722"/>
              <a:gd name="connsiteY50" fmla="*/ 154983 h 3301139"/>
              <a:gd name="connsiteX51" fmla="*/ 1549831 w 2541722"/>
              <a:gd name="connsiteY51" fmla="*/ 139485 h 3301139"/>
              <a:gd name="connsiteX52" fmla="*/ 1100380 w 2541722"/>
              <a:gd name="connsiteY52" fmla="*/ 154983 h 3301139"/>
              <a:gd name="connsiteX53" fmla="*/ 929899 w 2541722"/>
              <a:gd name="connsiteY53" fmla="*/ 201478 h 3301139"/>
              <a:gd name="connsiteX54" fmla="*/ 836909 w 2541722"/>
              <a:gd name="connsiteY54" fmla="*/ 232475 h 3301139"/>
              <a:gd name="connsiteX55" fmla="*/ 790414 w 2541722"/>
              <a:gd name="connsiteY55" fmla="*/ 263471 h 3301139"/>
              <a:gd name="connsiteX56" fmla="*/ 697424 w 2541722"/>
              <a:gd name="connsiteY56" fmla="*/ 309966 h 3301139"/>
              <a:gd name="connsiteX57" fmla="*/ 650929 w 2541722"/>
              <a:gd name="connsiteY57" fmla="*/ 402956 h 3301139"/>
              <a:gd name="connsiteX58" fmla="*/ 619932 w 2541722"/>
              <a:gd name="connsiteY58" fmla="*/ 557939 h 3301139"/>
              <a:gd name="connsiteX59" fmla="*/ 635431 w 2541722"/>
              <a:gd name="connsiteY59" fmla="*/ 1410346 h 3301139"/>
              <a:gd name="connsiteX60" fmla="*/ 666427 w 2541722"/>
              <a:gd name="connsiteY60" fmla="*/ 1642820 h 3301139"/>
              <a:gd name="connsiteX61" fmla="*/ 650929 w 2541722"/>
              <a:gd name="connsiteY61" fmla="*/ 2479729 h 3301139"/>
              <a:gd name="connsiteX62" fmla="*/ 619932 w 2541722"/>
              <a:gd name="connsiteY62" fmla="*/ 2789695 h 3301139"/>
              <a:gd name="connsiteX63" fmla="*/ 604434 w 2541722"/>
              <a:gd name="connsiteY63" fmla="*/ 3068665 h 3301139"/>
              <a:gd name="connsiteX64" fmla="*/ 542441 w 2541722"/>
              <a:gd name="connsiteY64" fmla="*/ 3161654 h 3301139"/>
              <a:gd name="connsiteX65" fmla="*/ 511444 w 2541722"/>
              <a:gd name="connsiteY65" fmla="*/ 3208149 h 3301139"/>
              <a:gd name="connsiteX66" fmla="*/ 526943 w 2541722"/>
              <a:gd name="connsiteY66" fmla="*/ 3161654 h 33011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2541722" h="3301139">
                <a:moveTo>
                  <a:pt x="681926" y="3208149"/>
                </a:moveTo>
                <a:cubicBezTo>
                  <a:pt x="650929" y="3213315"/>
                  <a:pt x="620360" y="3223648"/>
                  <a:pt x="588936" y="3223648"/>
                </a:cubicBezTo>
                <a:cubicBezTo>
                  <a:pt x="526728" y="3223648"/>
                  <a:pt x="464619" y="3216371"/>
                  <a:pt x="402956" y="3208149"/>
                </a:cubicBezTo>
                <a:cubicBezTo>
                  <a:pt x="386763" y="3205990"/>
                  <a:pt x="372409" y="3196195"/>
                  <a:pt x="356461" y="3192651"/>
                </a:cubicBezTo>
                <a:cubicBezTo>
                  <a:pt x="325785" y="3185834"/>
                  <a:pt x="294468" y="3182319"/>
                  <a:pt x="263471" y="3177153"/>
                </a:cubicBezTo>
                <a:cubicBezTo>
                  <a:pt x="237641" y="3166821"/>
                  <a:pt x="212627" y="3154150"/>
                  <a:pt x="185980" y="3146156"/>
                </a:cubicBezTo>
                <a:cubicBezTo>
                  <a:pt x="160749" y="3138587"/>
                  <a:pt x="134044" y="3137047"/>
                  <a:pt x="108488" y="3130658"/>
                </a:cubicBezTo>
                <a:cubicBezTo>
                  <a:pt x="92639" y="3126696"/>
                  <a:pt x="77492" y="3120325"/>
                  <a:pt x="61994" y="3115159"/>
                </a:cubicBezTo>
                <a:cubicBezTo>
                  <a:pt x="51662" y="3099661"/>
                  <a:pt x="38334" y="3085785"/>
                  <a:pt x="30997" y="3068665"/>
                </a:cubicBezTo>
                <a:cubicBezTo>
                  <a:pt x="5686" y="3009606"/>
                  <a:pt x="1865" y="2843074"/>
                  <a:pt x="0" y="2820692"/>
                </a:cubicBezTo>
                <a:cubicBezTo>
                  <a:pt x="5166" y="2056109"/>
                  <a:pt x="5373" y="1291476"/>
                  <a:pt x="15499" y="526942"/>
                </a:cubicBezTo>
                <a:cubicBezTo>
                  <a:pt x="15715" y="510607"/>
                  <a:pt x="26509" y="496156"/>
                  <a:pt x="30997" y="480448"/>
                </a:cubicBezTo>
                <a:cubicBezTo>
                  <a:pt x="36849" y="459967"/>
                  <a:pt x="40374" y="438856"/>
                  <a:pt x="46495" y="418454"/>
                </a:cubicBezTo>
                <a:cubicBezTo>
                  <a:pt x="55884" y="387159"/>
                  <a:pt x="69568" y="357163"/>
                  <a:pt x="77492" y="325465"/>
                </a:cubicBezTo>
                <a:cubicBezTo>
                  <a:pt x="82457" y="305603"/>
                  <a:pt x="97371" y="239210"/>
                  <a:pt x="108488" y="216976"/>
                </a:cubicBezTo>
                <a:cubicBezTo>
                  <a:pt x="116818" y="200316"/>
                  <a:pt x="125467" y="182747"/>
                  <a:pt x="139485" y="170481"/>
                </a:cubicBezTo>
                <a:cubicBezTo>
                  <a:pt x="167521" y="145950"/>
                  <a:pt x="201478" y="129152"/>
                  <a:pt x="232475" y="108488"/>
                </a:cubicBezTo>
                <a:cubicBezTo>
                  <a:pt x="247973" y="98156"/>
                  <a:pt x="261299" y="83382"/>
                  <a:pt x="278970" y="77492"/>
                </a:cubicBezTo>
                <a:lnTo>
                  <a:pt x="371960" y="46495"/>
                </a:lnTo>
                <a:lnTo>
                  <a:pt x="418455" y="30997"/>
                </a:lnTo>
                <a:cubicBezTo>
                  <a:pt x="433953" y="25831"/>
                  <a:pt x="448680" y="16977"/>
                  <a:pt x="464949" y="15498"/>
                </a:cubicBezTo>
                <a:lnTo>
                  <a:pt x="635431" y="0"/>
                </a:lnTo>
                <a:lnTo>
                  <a:pt x="1224366" y="15498"/>
                </a:lnTo>
                <a:cubicBezTo>
                  <a:pt x="1276240" y="17659"/>
                  <a:pt x="1327786" y="24931"/>
                  <a:pt x="1379349" y="30997"/>
                </a:cubicBezTo>
                <a:cubicBezTo>
                  <a:pt x="1415629" y="35265"/>
                  <a:pt x="1451333" y="45143"/>
                  <a:pt x="1487838" y="46495"/>
                </a:cubicBezTo>
                <a:cubicBezTo>
                  <a:pt x="1730533" y="55484"/>
                  <a:pt x="1973451" y="56827"/>
                  <a:pt x="2216258" y="61993"/>
                </a:cubicBezTo>
                <a:cubicBezTo>
                  <a:pt x="2236115" y="66958"/>
                  <a:pt x="2302516" y="81875"/>
                  <a:pt x="2324746" y="92990"/>
                </a:cubicBezTo>
                <a:cubicBezTo>
                  <a:pt x="2359575" y="110405"/>
                  <a:pt x="2393255" y="141104"/>
                  <a:pt x="2417736" y="170481"/>
                </a:cubicBezTo>
                <a:cubicBezTo>
                  <a:pt x="2429660" y="184790"/>
                  <a:pt x="2441167" y="199955"/>
                  <a:pt x="2448732" y="216976"/>
                </a:cubicBezTo>
                <a:cubicBezTo>
                  <a:pt x="2448739" y="216991"/>
                  <a:pt x="2487475" y="333206"/>
                  <a:pt x="2495227" y="356461"/>
                </a:cubicBezTo>
                <a:lnTo>
                  <a:pt x="2510726" y="402956"/>
                </a:lnTo>
                <a:cubicBezTo>
                  <a:pt x="2505560" y="712922"/>
                  <a:pt x="2495227" y="1022845"/>
                  <a:pt x="2495227" y="1332854"/>
                </a:cubicBezTo>
                <a:cubicBezTo>
                  <a:pt x="2495227" y="1518471"/>
                  <a:pt x="2475899" y="2127448"/>
                  <a:pt x="2526224" y="2479729"/>
                </a:cubicBezTo>
                <a:cubicBezTo>
                  <a:pt x="2529949" y="2505806"/>
                  <a:pt x="2536556" y="2531390"/>
                  <a:pt x="2541722" y="2557220"/>
                </a:cubicBezTo>
                <a:cubicBezTo>
                  <a:pt x="2536556" y="2738034"/>
                  <a:pt x="2548121" y="2920104"/>
                  <a:pt x="2526224" y="3099661"/>
                </a:cubicBezTo>
                <a:cubicBezTo>
                  <a:pt x="2516173" y="3182083"/>
                  <a:pt x="2464090" y="3185020"/>
                  <a:pt x="2417736" y="3223648"/>
                </a:cubicBezTo>
                <a:cubicBezTo>
                  <a:pt x="2400898" y="3237679"/>
                  <a:pt x="2389478" y="3257984"/>
                  <a:pt x="2371241" y="3270142"/>
                </a:cubicBezTo>
                <a:cubicBezTo>
                  <a:pt x="2357898" y="3279038"/>
                  <a:pt x="2271024" y="3299071"/>
                  <a:pt x="2262753" y="3301139"/>
                </a:cubicBezTo>
                <a:cubicBezTo>
                  <a:pt x="2244087" y="3299442"/>
                  <a:pt x="2098282" y="3299312"/>
                  <a:pt x="2045777" y="3270142"/>
                </a:cubicBezTo>
                <a:cubicBezTo>
                  <a:pt x="2013212" y="3252050"/>
                  <a:pt x="1952787" y="3208149"/>
                  <a:pt x="1952787" y="3208149"/>
                </a:cubicBezTo>
                <a:cubicBezTo>
                  <a:pt x="1942455" y="3192651"/>
                  <a:pt x="1930120" y="3178314"/>
                  <a:pt x="1921790" y="3161654"/>
                </a:cubicBezTo>
                <a:cubicBezTo>
                  <a:pt x="1914484" y="3147042"/>
                  <a:pt x="1910780" y="3130867"/>
                  <a:pt x="1906292" y="3115159"/>
                </a:cubicBezTo>
                <a:cubicBezTo>
                  <a:pt x="1891702" y="3064094"/>
                  <a:pt x="1885947" y="3028933"/>
                  <a:pt x="1875295" y="2975675"/>
                </a:cubicBezTo>
                <a:cubicBezTo>
                  <a:pt x="1870129" y="2924014"/>
                  <a:pt x="1866237" y="2872210"/>
                  <a:pt x="1859797" y="2820692"/>
                </a:cubicBezTo>
                <a:cubicBezTo>
                  <a:pt x="1855899" y="2789510"/>
                  <a:pt x="1848743" y="2758810"/>
                  <a:pt x="1844299" y="2727702"/>
                </a:cubicBezTo>
                <a:cubicBezTo>
                  <a:pt x="1838409" y="2686470"/>
                  <a:pt x="1834305" y="2645000"/>
                  <a:pt x="1828800" y="2603715"/>
                </a:cubicBezTo>
                <a:cubicBezTo>
                  <a:pt x="1823972" y="2567506"/>
                  <a:pt x="1818468" y="2531390"/>
                  <a:pt x="1813302" y="2495227"/>
                </a:cubicBezTo>
                <a:cubicBezTo>
                  <a:pt x="1808136" y="1756475"/>
                  <a:pt x="1807923" y="1017671"/>
                  <a:pt x="1797804" y="278970"/>
                </a:cubicBezTo>
                <a:cubicBezTo>
                  <a:pt x="1797046" y="223613"/>
                  <a:pt x="1777896" y="231005"/>
                  <a:pt x="1735810" y="216976"/>
                </a:cubicBezTo>
                <a:cubicBezTo>
                  <a:pt x="1725478" y="201478"/>
                  <a:pt x="1719359" y="182117"/>
                  <a:pt x="1704814" y="170481"/>
                </a:cubicBezTo>
                <a:cubicBezTo>
                  <a:pt x="1692057" y="160276"/>
                  <a:pt x="1674338" y="158187"/>
                  <a:pt x="1658319" y="154983"/>
                </a:cubicBezTo>
                <a:cubicBezTo>
                  <a:pt x="1622499" y="147819"/>
                  <a:pt x="1585994" y="144651"/>
                  <a:pt x="1549831" y="139485"/>
                </a:cubicBezTo>
                <a:cubicBezTo>
                  <a:pt x="1400014" y="144651"/>
                  <a:pt x="1250027" y="146180"/>
                  <a:pt x="1100380" y="154983"/>
                </a:cubicBezTo>
                <a:cubicBezTo>
                  <a:pt x="1047175" y="158113"/>
                  <a:pt x="978015" y="185439"/>
                  <a:pt x="929899" y="201478"/>
                </a:cubicBezTo>
                <a:cubicBezTo>
                  <a:pt x="929894" y="201480"/>
                  <a:pt x="836913" y="232472"/>
                  <a:pt x="836909" y="232475"/>
                </a:cubicBezTo>
                <a:cubicBezTo>
                  <a:pt x="821411" y="242807"/>
                  <a:pt x="807074" y="255141"/>
                  <a:pt x="790414" y="263471"/>
                </a:cubicBezTo>
                <a:cubicBezTo>
                  <a:pt x="662083" y="327637"/>
                  <a:pt x="830671" y="221136"/>
                  <a:pt x="697424" y="309966"/>
                </a:cubicBezTo>
                <a:cubicBezTo>
                  <a:pt x="668840" y="352841"/>
                  <a:pt x="662253" y="353887"/>
                  <a:pt x="650929" y="402956"/>
                </a:cubicBezTo>
                <a:cubicBezTo>
                  <a:pt x="639082" y="454291"/>
                  <a:pt x="619932" y="557939"/>
                  <a:pt x="619932" y="557939"/>
                </a:cubicBezTo>
                <a:cubicBezTo>
                  <a:pt x="625098" y="842075"/>
                  <a:pt x="626555" y="1126302"/>
                  <a:pt x="635431" y="1410346"/>
                </a:cubicBezTo>
                <a:cubicBezTo>
                  <a:pt x="637620" y="1480385"/>
                  <a:pt x="654509" y="1571313"/>
                  <a:pt x="666427" y="1642820"/>
                </a:cubicBezTo>
                <a:cubicBezTo>
                  <a:pt x="661261" y="1921790"/>
                  <a:pt x="662231" y="2200941"/>
                  <a:pt x="650929" y="2479729"/>
                </a:cubicBezTo>
                <a:cubicBezTo>
                  <a:pt x="646723" y="2583481"/>
                  <a:pt x="625692" y="2686018"/>
                  <a:pt x="619932" y="2789695"/>
                </a:cubicBezTo>
                <a:cubicBezTo>
                  <a:pt x="614766" y="2882685"/>
                  <a:pt x="613264" y="2975951"/>
                  <a:pt x="604434" y="3068665"/>
                </a:cubicBezTo>
                <a:cubicBezTo>
                  <a:pt x="599163" y="3124016"/>
                  <a:pt x="577468" y="3119622"/>
                  <a:pt x="542441" y="3161654"/>
                </a:cubicBezTo>
                <a:cubicBezTo>
                  <a:pt x="530516" y="3175963"/>
                  <a:pt x="530071" y="3208149"/>
                  <a:pt x="511444" y="3208149"/>
                </a:cubicBezTo>
                <a:cubicBezTo>
                  <a:pt x="495107" y="3208149"/>
                  <a:pt x="526943" y="3161654"/>
                  <a:pt x="526943" y="3161654"/>
                </a:cubicBezTo>
              </a:path>
            </a:pathLst>
          </a:custGeom>
          <a:solidFill>
            <a:srgbClr val="FF0000">
              <a:alpha val="9412"/>
            </a:srgb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reeform 53">
            <a:extLst>
              <a:ext uri="{FF2B5EF4-FFF2-40B4-BE49-F238E27FC236}">
                <a16:creationId xmlns:a16="http://schemas.microsoft.com/office/drawing/2014/main" id="{148ECB3D-E631-BE4B-B420-9E7A7849B67E}"/>
              </a:ext>
            </a:extLst>
          </p:cNvPr>
          <p:cNvSpPr/>
          <p:nvPr/>
        </p:nvSpPr>
        <p:spPr>
          <a:xfrm>
            <a:off x="3058333" y="2660901"/>
            <a:ext cx="1983783" cy="1590325"/>
          </a:xfrm>
          <a:custGeom>
            <a:avLst/>
            <a:gdLst>
              <a:gd name="connsiteX0" fmla="*/ 480448 w 1983783"/>
              <a:gd name="connsiteY0" fmla="*/ 852407 h 1115878"/>
              <a:gd name="connsiteX1" fmla="*/ 356461 w 1983783"/>
              <a:gd name="connsiteY1" fmla="*/ 805912 h 1115878"/>
              <a:gd name="connsiteX2" fmla="*/ 185980 w 1983783"/>
              <a:gd name="connsiteY2" fmla="*/ 790414 h 1115878"/>
              <a:gd name="connsiteX3" fmla="*/ 46495 w 1983783"/>
              <a:gd name="connsiteY3" fmla="*/ 821411 h 1115878"/>
              <a:gd name="connsiteX4" fmla="*/ 0 w 1983783"/>
              <a:gd name="connsiteY4" fmla="*/ 914400 h 1115878"/>
              <a:gd name="connsiteX5" fmla="*/ 15499 w 1983783"/>
              <a:gd name="connsiteY5" fmla="*/ 1022889 h 1115878"/>
              <a:gd name="connsiteX6" fmla="*/ 92990 w 1983783"/>
              <a:gd name="connsiteY6" fmla="*/ 1084882 h 1115878"/>
              <a:gd name="connsiteX7" fmla="*/ 139485 w 1983783"/>
              <a:gd name="connsiteY7" fmla="*/ 1115878 h 1115878"/>
              <a:gd name="connsiteX8" fmla="*/ 371960 w 1983783"/>
              <a:gd name="connsiteY8" fmla="*/ 1100380 h 1115878"/>
              <a:gd name="connsiteX9" fmla="*/ 418454 w 1983783"/>
              <a:gd name="connsiteY9" fmla="*/ 1084882 h 1115878"/>
              <a:gd name="connsiteX10" fmla="*/ 526943 w 1983783"/>
              <a:gd name="connsiteY10" fmla="*/ 1053885 h 1115878"/>
              <a:gd name="connsiteX11" fmla="*/ 557939 w 1983783"/>
              <a:gd name="connsiteY11" fmla="*/ 1007390 h 1115878"/>
              <a:gd name="connsiteX12" fmla="*/ 588936 w 1983783"/>
              <a:gd name="connsiteY12" fmla="*/ 914400 h 1115878"/>
              <a:gd name="connsiteX13" fmla="*/ 728421 w 1983783"/>
              <a:gd name="connsiteY13" fmla="*/ 790414 h 1115878"/>
              <a:gd name="connsiteX14" fmla="*/ 852407 w 1983783"/>
              <a:gd name="connsiteY14" fmla="*/ 681926 h 1115878"/>
              <a:gd name="connsiteX15" fmla="*/ 898902 w 1983783"/>
              <a:gd name="connsiteY15" fmla="*/ 650929 h 1115878"/>
              <a:gd name="connsiteX16" fmla="*/ 929899 w 1983783"/>
              <a:gd name="connsiteY16" fmla="*/ 604434 h 1115878"/>
              <a:gd name="connsiteX17" fmla="*/ 976393 w 1983783"/>
              <a:gd name="connsiteY17" fmla="*/ 588936 h 1115878"/>
              <a:gd name="connsiteX18" fmla="*/ 1069383 w 1983783"/>
              <a:gd name="connsiteY18" fmla="*/ 526943 h 1115878"/>
              <a:gd name="connsiteX19" fmla="*/ 1115878 w 1983783"/>
              <a:gd name="connsiteY19" fmla="*/ 511444 h 1115878"/>
              <a:gd name="connsiteX20" fmla="*/ 1255363 w 1983783"/>
              <a:gd name="connsiteY20" fmla="*/ 433953 h 1115878"/>
              <a:gd name="connsiteX21" fmla="*/ 1348353 w 1983783"/>
              <a:gd name="connsiteY21" fmla="*/ 371960 h 1115878"/>
              <a:gd name="connsiteX22" fmla="*/ 1441343 w 1983783"/>
              <a:gd name="connsiteY22" fmla="*/ 309966 h 1115878"/>
              <a:gd name="connsiteX23" fmla="*/ 1534332 w 1983783"/>
              <a:gd name="connsiteY23" fmla="*/ 278970 h 1115878"/>
              <a:gd name="connsiteX24" fmla="*/ 1751309 w 1983783"/>
              <a:gd name="connsiteY24" fmla="*/ 325465 h 1115878"/>
              <a:gd name="connsiteX25" fmla="*/ 1797804 w 1983783"/>
              <a:gd name="connsiteY25" fmla="*/ 340963 h 1115878"/>
              <a:gd name="connsiteX26" fmla="*/ 1952787 w 1983783"/>
              <a:gd name="connsiteY26" fmla="*/ 325465 h 1115878"/>
              <a:gd name="connsiteX27" fmla="*/ 1968285 w 1983783"/>
              <a:gd name="connsiteY27" fmla="*/ 278970 h 1115878"/>
              <a:gd name="connsiteX28" fmla="*/ 1983783 w 1983783"/>
              <a:gd name="connsiteY28" fmla="*/ 201478 h 1115878"/>
              <a:gd name="connsiteX29" fmla="*/ 1952787 w 1983783"/>
              <a:gd name="connsiteY29" fmla="*/ 61994 h 1115878"/>
              <a:gd name="connsiteX30" fmla="*/ 1906292 w 1983783"/>
              <a:gd name="connsiteY30" fmla="*/ 30997 h 1115878"/>
              <a:gd name="connsiteX31" fmla="*/ 1813302 w 1983783"/>
              <a:gd name="connsiteY31" fmla="*/ 0 h 1115878"/>
              <a:gd name="connsiteX32" fmla="*/ 1627322 w 1983783"/>
              <a:gd name="connsiteY32" fmla="*/ 15499 h 1115878"/>
              <a:gd name="connsiteX33" fmla="*/ 1580827 w 1983783"/>
              <a:gd name="connsiteY33" fmla="*/ 46495 h 1115878"/>
              <a:gd name="connsiteX34" fmla="*/ 1503336 w 1983783"/>
              <a:gd name="connsiteY34" fmla="*/ 139485 h 1115878"/>
              <a:gd name="connsiteX35" fmla="*/ 1456841 w 1983783"/>
              <a:gd name="connsiteY35" fmla="*/ 170482 h 1115878"/>
              <a:gd name="connsiteX36" fmla="*/ 1410346 w 1983783"/>
              <a:gd name="connsiteY36" fmla="*/ 216977 h 1115878"/>
              <a:gd name="connsiteX37" fmla="*/ 1317356 w 1983783"/>
              <a:gd name="connsiteY37" fmla="*/ 278970 h 1115878"/>
              <a:gd name="connsiteX38" fmla="*/ 1224366 w 1983783"/>
              <a:gd name="connsiteY38" fmla="*/ 356461 h 1115878"/>
              <a:gd name="connsiteX39" fmla="*/ 1177871 w 1983783"/>
              <a:gd name="connsiteY39" fmla="*/ 371960 h 1115878"/>
              <a:gd name="connsiteX40" fmla="*/ 1084882 w 1983783"/>
              <a:gd name="connsiteY40" fmla="*/ 433953 h 1115878"/>
              <a:gd name="connsiteX41" fmla="*/ 1038387 w 1983783"/>
              <a:gd name="connsiteY41" fmla="*/ 480448 h 1115878"/>
              <a:gd name="connsiteX42" fmla="*/ 991892 w 1983783"/>
              <a:gd name="connsiteY42" fmla="*/ 495946 h 1115878"/>
              <a:gd name="connsiteX43" fmla="*/ 945397 w 1983783"/>
              <a:gd name="connsiteY43" fmla="*/ 526943 h 1115878"/>
              <a:gd name="connsiteX44" fmla="*/ 898902 w 1983783"/>
              <a:gd name="connsiteY44" fmla="*/ 542441 h 1115878"/>
              <a:gd name="connsiteX45" fmla="*/ 805912 w 1983783"/>
              <a:gd name="connsiteY45" fmla="*/ 604434 h 1115878"/>
              <a:gd name="connsiteX46" fmla="*/ 759417 w 1983783"/>
              <a:gd name="connsiteY46" fmla="*/ 635431 h 1115878"/>
              <a:gd name="connsiteX47" fmla="*/ 635431 w 1983783"/>
              <a:gd name="connsiteY47" fmla="*/ 743919 h 1115878"/>
              <a:gd name="connsiteX48" fmla="*/ 542441 w 1983783"/>
              <a:gd name="connsiteY48" fmla="*/ 805912 h 1115878"/>
              <a:gd name="connsiteX49" fmla="*/ 480448 w 1983783"/>
              <a:gd name="connsiteY49" fmla="*/ 852407 h 1115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1983783" h="1115878">
                <a:moveTo>
                  <a:pt x="480448" y="852407"/>
                </a:moveTo>
                <a:cubicBezTo>
                  <a:pt x="479741" y="852124"/>
                  <a:pt x="375352" y="808611"/>
                  <a:pt x="356461" y="805912"/>
                </a:cubicBezTo>
                <a:cubicBezTo>
                  <a:pt x="299973" y="797842"/>
                  <a:pt x="242807" y="795580"/>
                  <a:pt x="185980" y="790414"/>
                </a:cubicBezTo>
                <a:cubicBezTo>
                  <a:pt x="185024" y="790573"/>
                  <a:pt x="66578" y="805345"/>
                  <a:pt x="46495" y="821411"/>
                </a:cubicBezTo>
                <a:cubicBezTo>
                  <a:pt x="19183" y="843260"/>
                  <a:pt x="10210" y="883772"/>
                  <a:pt x="0" y="914400"/>
                </a:cubicBezTo>
                <a:cubicBezTo>
                  <a:pt x="5166" y="950563"/>
                  <a:pt x="5002" y="987899"/>
                  <a:pt x="15499" y="1022889"/>
                </a:cubicBezTo>
                <a:cubicBezTo>
                  <a:pt x="33940" y="1084360"/>
                  <a:pt x="47784" y="1062279"/>
                  <a:pt x="92990" y="1084882"/>
                </a:cubicBezTo>
                <a:cubicBezTo>
                  <a:pt x="109650" y="1093212"/>
                  <a:pt x="123987" y="1105546"/>
                  <a:pt x="139485" y="1115878"/>
                </a:cubicBezTo>
                <a:cubicBezTo>
                  <a:pt x="216977" y="1110712"/>
                  <a:pt x="294771" y="1108956"/>
                  <a:pt x="371960" y="1100380"/>
                </a:cubicBezTo>
                <a:cubicBezTo>
                  <a:pt x="388196" y="1098576"/>
                  <a:pt x="402746" y="1089370"/>
                  <a:pt x="418454" y="1084882"/>
                </a:cubicBezTo>
                <a:cubicBezTo>
                  <a:pt x="554686" y="1045958"/>
                  <a:pt x="415459" y="1091046"/>
                  <a:pt x="526943" y="1053885"/>
                </a:cubicBezTo>
                <a:cubicBezTo>
                  <a:pt x="537275" y="1038387"/>
                  <a:pt x="550374" y="1024411"/>
                  <a:pt x="557939" y="1007390"/>
                </a:cubicBezTo>
                <a:cubicBezTo>
                  <a:pt x="571209" y="977533"/>
                  <a:pt x="565832" y="937503"/>
                  <a:pt x="588936" y="914400"/>
                </a:cubicBezTo>
                <a:cubicBezTo>
                  <a:pt x="695097" y="808240"/>
                  <a:pt x="645453" y="845727"/>
                  <a:pt x="728421" y="790414"/>
                </a:cubicBezTo>
                <a:cubicBezTo>
                  <a:pt x="780081" y="712922"/>
                  <a:pt x="743918" y="754252"/>
                  <a:pt x="852407" y="681926"/>
                </a:cubicBezTo>
                <a:lnTo>
                  <a:pt x="898902" y="650929"/>
                </a:lnTo>
                <a:cubicBezTo>
                  <a:pt x="909234" y="635431"/>
                  <a:pt x="915354" y="616070"/>
                  <a:pt x="929899" y="604434"/>
                </a:cubicBezTo>
                <a:cubicBezTo>
                  <a:pt x="942656" y="594229"/>
                  <a:pt x="962112" y="596870"/>
                  <a:pt x="976393" y="588936"/>
                </a:cubicBezTo>
                <a:cubicBezTo>
                  <a:pt x="1008958" y="570844"/>
                  <a:pt x="1034042" y="538724"/>
                  <a:pt x="1069383" y="526943"/>
                </a:cubicBezTo>
                <a:cubicBezTo>
                  <a:pt x="1084881" y="521777"/>
                  <a:pt x="1101597" y="519378"/>
                  <a:pt x="1115878" y="511444"/>
                </a:cubicBezTo>
                <a:cubicBezTo>
                  <a:pt x="1275747" y="422627"/>
                  <a:pt x="1150159" y="469020"/>
                  <a:pt x="1255363" y="433953"/>
                </a:cubicBezTo>
                <a:cubicBezTo>
                  <a:pt x="1358550" y="330766"/>
                  <a:pt x="1247419" y="428035"/>
                  <a:pt x="1348353" y="371960"/>
                </a:cubicBezTo>
                <a:cubicBezTo>
                  <a:pt x="1380918" y="353868"/>
                  <a:pt x="1406001" y="321746"/>
                  <a:pt x="1441343" y="309966"/>
                </a:cubicBezTo>
                <a:lnTo>
                  <a:pt x="1534332" y="278970"/>
                </a:lnTo>
                <a:cubicBezTo>
                  <a:pt x="1690743" y="298521"/>
                  <a:pt x="1618804" y="281297"/>
                  <a:pt x="1751309" y="325465"/>
                </a:cubicBezTo>
                <a:lnTo>
                  <a:pt x="1797804" y="340963"/>
                </a:lnTo>
                <a:cubicBezTo>
                  <a:pt x="1849465" y="335797"/>
                  <a:pt x="1903994" y="343208"/>
                  <a:pt x="1952787" y="325465"/>
                </a:cubicBezTo>
                <a:cubicBezTo>
                  <a:pt x="1968140" y="319882"/>
                  <a:pt x="1964323" y="294819"/>
                  <a:pt x="1968285" y="278970"/>
                </a:cubicBezTo>
                <a:cubicBezTo>
                  <a:pt x="1974674" y="253414"/>
                  <a:pt x="1978617" y="227309"/>
                  <a:pt x="1983783" y="201478"/>
                </a:cubicBezTo>
                <a:cubicBezTo>
                  <a:pt x="1983624" y="200527"/>
                  <a:pt x="1968851" y="82074"/>
                  <a:pt x="1952787" y="61994"/>
                </a:cubicBezTo>
                <a:cubicBezTo>
                  <a:pt x="1941151" y="47449"/>
                  <a:pt x="1923313" y="38562"/>
                  <a:pt x="1906292" y="30997"/>
                </a:cubicBezTo>
                <a:cubicBezTo>
                  <a:pt x="1876435" y="17727"/>
                  <a:pt x="1813302" y="0"/>
                  <a:pt x="1813302" y="0"/>
                </a:cubicBezTo>
                <a:cubicBezTo>
                  <a:pt x="1751309" y="5166"/>
                  <a:pt x="1688322" y="3299"/>
                  <a:pt x="1627322" y="15499"/>
                </a:cubicBezTo>
                <a:cubicBezTo>
                  <a:pt x="1609057" y="19152"/>
                  <a:pt x="1595136" y="34571"/>
                  <a:pt x="1580827" y="46495"/>
                </a:cubicBezTo>
                <a:cubicBezTo>
                  <a:pt x="1428497" y="173435"/>
                  <a:pt x="1625238" y="17581"/>
                  <a:pt x="1503336" y="139485"/>
                </a:cubicBezTo>
                <a:cubicBezTo>
                  <a:pt x="1490165" y="152656"/>
                  <a:pt x="1471150" y="158557"/>
                  <a:pt x="1456841" y="170482"/>
                </a:cubicBezTo>
                <a:cubicBezTo>
                  <a:pt x="1440003" y="184514"/>
                  <a:pt x="1427647" y="203521"/>
                  <a:pt x="1410346" y="216977"/>
                </a:cubicBezTo>
                <a:cubicBezTo>
                  <a:pt x="1380940" y="239848"/>
                  <a:pt x="1343698" y="252628"/>
                  <a:pt x="1317356" y="278970"/>
                </a:cubicBezTo>
                <a:cubicBezTo>
                  <a:pt x="1283078" y="313248"/>
                  <a:pt x="1267522" y="334883"/>
                  <a:pt x="1224366" y="356461"/>
                </a:cubicBezTo>
                <a:cubicBezTo>
                  <a:pt x="1209754" y="363767"/>
                  <a:pt x="1192152" y="364026"/>
                  <a:pt x="1177871" y="371960"/>
                </a:cubicBezTo>
                <a:cubicBezTo>
                  <a:pt x="1145306" y="390052"/>
                  <a:pt x="1111224" y="407611"/>
                  <a:pt x="1084882" y="433953"/>
                </a:cubicBezTo>
                <a:cubicBezTo>
                  <a:pt x="1069384" y="449451"/>
                  <a:pt x="1056624" y="468290"/>
                  <a:pt x="1038387" y="480448"/>
                </a:cubicBezTo>
                <a:cubicBezTo>
                  <a:pt x="1024794" y="489510"/>
                  <a:pt x="1007390" y="490780"/>
                  <a:pt x="991892" y="495946"/>
                </a:cubicBezTo>
                <a:cubicBezTo>
                  <a:pt x="976394" y="506278"/>
                  <a:pt x="962057" y="518613"/>
                  <a:pt x="945397" y="526943"/>
                </a:cubicBezTo>
                <a:cubicBezTo>
                  <a:pt x="930785" y="534249"/>
                  <a:pt x="913183" y="534507"/>
                  <a:pt x="898902" y="542441"/>
                </a:cubicBezTo>
                <a:cubicBezTo>
                  <a:pt x="866337" y="560533"/>
                  <a:pt x="836909" y="583770"/>
                  <a:pt x="805912" y="604434"/>
                </a:cubicBezTo>
                <a:lnTo>
                  <a:pt x="759417" y="635431"/>
                </a:lnTo>
                <a:cubicBezTo>
                  <a:pt x="707757" y="712923"/>
                  <a:pt x="743920" y="671593"/>
                  <a:pt x="635431" y="743919"/>
                </a:cubicBezTo>
                <a:cubicBezTo>
                  <a:pt x="635424" y="743924"/>
                  <a:pt x="542449" y="805908"/>
                  <a:pt x="542441" y="805912"/>
                </a:cubicBezTo>
                <a:lnTo>
                  <a:pt x="480448" y="852407"/>
                </a:lnTo>
                <a:close/>
              </a:path>
            </a:pathLst>
          </a:custGeom>
          <a:solidFill>
            <a:srgbClr val="00B050">
              <a:alpha val="27059"/>
            </a:srgbClr>
          </a:solidFill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57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Picture 81">
            <a:extLst>
              <a:ext uri="{FF2B5EF4-FFF2-40B4-BE49-F238E27FC236}">
                <a16:creationId xmlns:a16="http://schemas.microsoft.com/office/drawing/2014/main" id="{CF55BC24-3BC5-F54C-840A-56C6389D889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2631" t="10800" r="10940" b="59833"/>
          <a:stretch/>
        </p:blipFill>
        <p:spPr>
          <a:xfrm>
            <a:off x="9274613" y="778738"/>
            <a:ext cx="1394511" cy="1402149"/>
          </a:xfrm>
          <a:prstGeom prst="rect">
            <a:avLst/>
          </a:prstGeom>
        </p:spPr>
      </p:pic>
      <p:grpSp>
        <p:nvGrpSpPr>
          <p:cNvPr id="59" name="Group 58">
            <a:extLst>
              <a:ext uri="{FF2B5EF4-FFF2-40B4-BE49-F238E27FC236}">
                <a16:creationId xmlns:a16="http://schemas.microsoft.com/office/drawing/2014/main" id="{705D4D3C-D2CF-C44E-848B-4F34544602B2}"/>
              </a:ext>
            </a:extLst>
          </p:cNvPr>
          <p:cNvGrpSpPr>
            <a:grpSpLocks/>
          </p:cNvGrpSpPr>
          <p:nvPr/>
        </p:nvGrpSpPr>
        <p:grpSpPr bwMode="auto">
          <a:xfrm>
            <a:off x="-1898341" y="1756438"/>
            <a:ext cx="1016624" cy="1022005"/>
            <a:chOff x="5272985" y="863600"/>
            <a:chExt cx="2766169" cy="2781300"/>
          </a:xfrm>
        </p:grpSpPr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FB1539E7-7E63-084D-B368-09F75A92E188}"/>
                </a:ext>
              </a:extLst>
            </p:cNvPr>
            <p:cNvSpPr/>
            <p:nvPr/>
          </p:nvSpPr>
          <p:spPr>
            <a:xfrm>
              <a:off x="5601097" y="1473355"/>
              <a:ext cx="1981358" cy="1930892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sz="1000"/>
            </a:p>
          </p:txBody>
        </p: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D39FAC7C-D9CD-AF4A-B239-207B881D886F}"/>
                </a:ext>
              </a:extLst>
            </p:cNvPr>
            <p:cNvCxnSpPr/>
            <p:nvPr/>
          </p:nvCxnSpPr>
          <p:spPr>
            <a:xfrm rot="10800000" flipH="1">
              <a:off x="5600700" y="2451100"/>
              <a:ext cx="1993900" cy="1588"/>
            </a:xfrm>
            <a:prstGeom prst="line">
              <a:avLst/>
            </a:prstGeom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532C6B7C-856D-004D-AC03-8E564D760054}"/>
                </a:ext>
              </a:extLst>
            </p:cNvPr>
            <p:cNvCxnSpPr/>
            <p:nvPr/>
          </p:nvCxnSpPr>
          <p:spPr>
            <a:xfrm rot="16200000" flipH="1">
              <a:off x="5607050" y="2451100"/>
              <a:ext cx="1981200" cy="1588"/>
            </a:xfrm>
            <a:prstGeom prst="line">
              <a:avLst/>
            </a:prstGeom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1A5E12D6-5739-D641-92EE-F9D2D1D8E5E3}"/>
                </a:ext>
              </a:extLst>
            </p:cNvPr>
            <p:cNvSpPr/>
            <p:nvPr/>
          </p:nvSpPr>
          <p:spPr>
            <a:xfrm rot="-2700000">
              <a:off x="5511800" y="12954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sz="1000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CBA4EE3F-BFAB-2D47-9FF5-33EEC2993AB6}"/>
                </a:ext>
              </a:extLst>
            </p:cNvPr>
            <p:cNvSpPr/>
            <p:nvPr/>
          </p:nvSpPr>
          <p:spPr>
            <a:xfrm rot="-2700000">
              <a:off x="6489700" y="21971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sz="1000"/>
            </a:p>
          </p:txBody>
        </p:sp>
        <p:grpSp>
          <p:nvGrpSpPr>
            <p:cNvPr id="65" name="Oval 38">
              <a:extLst>
                <a:ext uri="{FF2B5EF4-FFF2-40B4-BE49-F238E27FC236}">
                  <a16:creationId xmlns:a16="http://schemas.microsoft.com/office/drawing/2014/main" id="{117982F7-898B-5C4A-8889-3F7042A1EC8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388608" y="1286256"/>
              <a:ext cx="402336" cy="402336"/>
              <a:chOff x="6388608" y="1286256"/>
              <a:chExt cx="402336" cy="402336"/>
            </a:xfrm>
          </p:grpSpPr>
          <p:pic>
            <p:nvPicPr>
              <p:cNvPr id="79" name="Oval 38">
                <a:extLst>
                  <a:ext uri="{FF2B5EF4-FFF2-40B4-BE49-F238E27FC236}">
                    <a16:creationId xmlns:a16="http://schemas.microsoft.com/office/drawing/2014/main" id="{49E761D8-5513-2047-9FEF-C87A7A41E50B}"/>
                  </a:ext>
                </a:extLst>
              </p:cNvPr>
              <p:cNvPicPr>
                <a:picLocks noChangeArrowheads="1"/>
              </p:cNvPicPr>
              <p:nvPr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388608" y="1286256"/>
                <a:ext cx="402336" cy="4023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80" name="Text Box 80">
                <a:extLst>
                  <a:ext uri="{FF2B5EF4-FFF2-40B4-BE49-F238E27FC236}">
                    <a16:creationId xmlns:a16="http://schemas.microsoft.com/office/drawing/2014/main" id="{A19610E3-B694-0141-AC11-2D51D42920F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2700000">
                <a:off x="6528438" y="1315275"/>
                <a:ext cx="125724" cy="341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vert="eaVert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endParaRPr lang="en-US" altLang="en-US" sz="10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1FBE1AD9-8E9C-7F42-B9F8-CB7CF9BBCB96}"/>
                </a:ext>
              </a:extLst>
            </p:cNvPr>
            <p:cNvSpPr/>
            <p:nvPr/>
          </p:nvSpPr>
          <p:spPr>
            <a:xfrm rot="-2700000">
              <a:off x="7493000" y="12319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sz="1000"/>
            </a:p>
          </p:txBody>
        </p:sp>
        <p:grpSp>
          <p:nvGrpSpPr>
            <p:cNvPr id="67" name="Oval 40">
              <a:extLst>
                <a:ext uri="{FF2B5EF4-FFF2-40B4-BE49-F238E27FC236}">
                  <a16:creationId xmlns:a16="http://schemas.microsoft.com/office/drawing/2014/main" id="{84F715A8-142F-AE43-B7C0-F6115C39117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382256" y="2225040"/>
              <a:ext cx="402336" cy="402336"/>
              <a:chOff x="7382256" y="2225040"/>
              <a:chExt cx="402336" cy="402336"/>
            </a:xfrm>
          </p:grpSpPr>
          <p:pic>
            <p:nvPicPr>
              <p:cNvPr id="77" name="Oval 40">
                <a:extLst>
                  <a:ext uri="{FF2B5EF4-FFF2-40B4-BE49-F238E27FC236}">
                    <a16:creationId xmlns:a16="http://schemas.microsoft.com/office/drawing/2014/main" id="{A1CBB281-1593-3F42-B632-2643E2DC2A00}"/>
                  </a:ext>
                </a:extLst>
              </p:cNvPr>
              <p:cNvPicPr>
                <a:picLocks noChangeArrowheads="1"/>
              </p:cNvPicPr>
              <p:nvPr/>
            </p:nvPicPr>
            <p:blipFill>
              <a:blip r:embed="rId5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382256" y="2225040"/>
                <a:ext cx="402336" cy="4023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8" name="Text Box 86">
                <a:extLst>
                  <a:ext uri="{FF2B5EF4-FFF2-40B4-BE49-F238E27FC236}">
                    <a16:creationId xmlns:a16="http://schemas.microsoft.com/office/drawing/2014/main" id="{294E2672-4A54-9E4D-8C3E-A6291126874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2700000">
                <a:off x="7519038" y="2255075"/>
                <a:ext cx="125724" cy="341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vert="eaVert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endParaRPr lang="en-US" altLang="en-US" sz="10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9F30051B-8D59-164A-9757-F0DAB83BC57A}"/>
                </a:ext>
              </a:extLst>
            </p:cNvPr>
            <p:cNvSpPr/>
            <p:nvPr/>
          </p:nvSpPr>
          <p:spPr>
            <a:xfrm rot="-2700000">
              <a:off x="7505700" y="31623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sz="1000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F9754CC3-14CA-0449-BC13-E07ECADD9B37}"/>
                </a:ext>
              </a:extLst>
            </p:cNvPr>
            <p:cNvSpPr/>
            <p:nvPr/>
          </p:nvSpPr>
          <p:spPr>
            <a:xfrm rot="-2700000">
              <a:off x="5511800" y="30988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sz="1000"/>
            </a:p>
          </p:txBody>
        </p:sp>
        <p:grpSp>
          <p:nvGrpSpPr>
            <p:cNvPr id="70" name="Oval 43">
              <a:extLst>
                <a:ext uri="{FF2B5EF4-FFF2-40B4-BE49-F238E27FC236}">
                  <a16:creationId xmlns:a16="http://schemas.microsoft.com/office/drawing/2014/main" id="{A3A72312-D489-AE4F-879C-FC55BAA29AB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413248" y="2249424"/>
              <a:ext cx="402336" cy="402336"/>
              <a:chOff x="5413248" y="2249424"/>
              <a:chExt cx="402336" cy="402336"/>
            </a:xfrm>
          </p:grpSpPr>
          <p:pic>
            <p:nvPicPr>
              <p:cNvPr id="75" name="Oval 43">
                <a:extLst>
                  <a:ext uri="{FF2B5EF4-FFF2-40B4-BE49-F238E27FC236}">
                    <a16:creationId xmlns:a16="http://schemas.microsoft.com/office/drawing/2014/main" id="{EFA74812-AAA7-BB4A-BF98-DC0580D93006}"/>
                  </a:ext>
                </a:extLst>
              </p:cNvPr>
              <p:cNvPicPr>
                <a:picLocks noChangeArrowheads="1"/>
              </p:cNvPicPr>
              <p:nvPr/>
            </p:nvPicPr>
            <p:blipFill>
              <a:blip r:embed="rId6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413248" y="2249424"/>
                <a:ext cx="402336" cy="4023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6" name="Text Box 95">
                <a:extLst>
                  <a:ext uri="{FF2B5EF4-FFF2-40B4-BE49-F238E27FC236}">
                    <a16:creationId xmlns:a16="http://schemas.microsoft.com/office/drawing/2014/main" id="{30B048C0-988D-184B-99D6-9A239568296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2700000">
                <a:off x="5550538" y="2280475"/>
                <a:ext cx="125724" cy="341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vert="eaVert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endParaRPr lang="en-US" altLang="en-US" sz="10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71" name="Oval 44">
              <a:extLst>
                <a:ext uri="{FF2B5EF4-FFF2-40B4-BE49-F238E27FC236}">
                  <a16:creationId xmlns:a16="http://schemas.microsoft.com/office/drawing/2014/main" id="{DA76963B-0606-414B-89E2-589764ED140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376416" y="3176016"/>
              <a:ext cx="402336" cy="402336"/>
              <a:chOff x="6376416" y="3176016"/>
              <a:chExt cx="402336" cy="402336"/>
            </a:xfrm>
          </p:grpSpPr>
          <p:pic>
            <p:nvPicPr>
              <p:cNvPr id="73" name="Oval 44">
                <a:extLst>
                  <a:ext uri="{FF2B5EF4-FFF2-40B4-BE49-F238E27FC236}">
                    <a16:creationId xmlns:a16="http://schemas.microsoft.com/office/drawing/2014/main" id="{2AE5F420-CEE1-2F49-9B8B-395780E9A7B8}"/>
                  </a:ext>
                </a:extLst>
              </p:cNvPr>
              <p:cNvPicPr>
                <a:picLocks noChangeArrowheads="1"/>
              </p:cNvPicPr>
              <p:nvPr/>
            </p:nvPicPr>
            <p:blipFill>
              <a:blip r:embed="rId7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376416" y="3176016"/>
                <a:ext cx="402336" cy="4023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4" name="Text Box 98">
                <a:extLst>
                  <a:ext uri="{FF2B5EF4-FFF2-40B4-BE49-F238E27FC236}">
                    <a16:creationId xmlns:a16="http://schemas.microsoft.com/office/drawing/2014/main" id="{1A192D88-4CC1-BC4C-8297-E3A1C06405E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2700000">
                <a:off x="6515738" y="3207575"/>
                <a:ext cx="125724" cy="341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vert="eaVert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endParaRPr lang="en-US" altLang="en-US" sz="10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D255D447-6788-7549-A519-A3FE2B559CEE}"/>
                </a:ext>
              </a:extLst>
            </p:cNvPr>
            <p:cNvSpPr txBox="1"/>
            <p:nvPr/>
          </p:nvSpPr>
          <p:spPr>
            <a:xfrm>
              <a:off x="5272985" y="863600"/>
              <a:ext cx="2766169" cy="67007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sz="1000" dirty="0">
                  <a:solidFill>
                    <a:srgbClr val="FF0000"/>
                  </a:solidFill>
                  <a:latin typeface="+mn-lt"/>
                </a:rPr>
                <a:t>plastic crystals</a:t>
              </a:r>
            </a:p>
          </p:txBody>
        </p:sp>
      </p:grpSp>
      <p:sp>
        <p:nvSpPr>
          <p:cNvPr id="81" name="Rectangle 134">
            <a:extLst>
              <a:ext uri="{FF2B5EF4-FFF2-40B4-BE49-F238E27FC236}">
                <a16:creationId xmlns:a16="http://schemas.microsoft.com/office/drawing/2014/main" id="{F37B41C3-BF1C-C941-A734-F20F286A16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068493" y="2180887"/>
            <a:ext cx="124745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000" dirty="0">
                <a:solidFill>
                  <a:srgbClr val="FF0000"/>
                </a:solidFill>
              </a:rPr>
              <a:t>specific position</a:t>
            </a:r>
          </a:p>
          <a:p>
            <a:pPr eaLnBrk="1" hangingPunct="1"/>
            <a:r>
              <a:rPr lang="en-US" altLang="en-US" sz="1000" dirty="0">
                <a:solidFill>
                  <a:srgbClr val="FF0000"/>
                </a:solidFill>
              </a:rPr>
              <a:t>random orientation</a:t>
            </a:r>
          </a:p>
        </p:txBody>
      </p:sp>
      <p:sp>
        <p:nvSpPr>
          <p:cNvPr id="2194450" name="Rectangle 18">
            <a:extLst>
              <a:ext uri="{FF2B5EF4-FFF2-40B4-BE49-F238E27FC236}">
                <a16:creationId xmlns:a16="http://schemas.microsoft.com/office/drawing/2014/main" id="{EECC54BB-2A3F-A847-8518-489BAE166A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43115" y="5037948"/>
            <a:ext cx="29146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 dirty="0">
                <a:solidFill>
                  <a:schemeClr val="bg1"/>
                </a:solidFill>
              </a:rPr>
              <a:t>First semiconductor diodes</a:t>
            </a:r>
          </a:p>
          <a:p>
            <a:pPr eaLnBrk="1" hangingPunct="1"/>
            <a:r>
              <a:rPr lang="en-US" altLang="en-US" sz="1800" dirty="0">
                <a:solidFill>
                  <a:schemeClr val="bg1"/>
                </a:solidFill>
              </a:rPr>
              <a:t>Very soft and difficult</a:t>
            </a:r>
          </a:p>
        </p:txBody>
      </p:sp>
      <p:sp>
        <p:nvSpPr>
          <p:cNvPr id="2194451" name="Rectangle 19">
            <a:extLst>
              <a:ext uri="{FF2B5EF4-FFF2-40B4-BE49-F238E27FC236}">
                <a16:creationId xmlns:a16="http://schemas.microsoft.com/office/drawing/2014/main" id="{419B1ABD-4D14-5C47-A6B1-8199325B7A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44757" y="4055015"/>
            <a:ext cx="18224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 dirty="0">
                <a:solidFill>
                  <a:schemeClr val="bg1"/>
                </a:solidFill>
              </a:rPr>
              <a:t>Far IR detectors</a:t>
            </a:r>
          </a:p>
          <a:p>
            <a:pPr eaLnBrk="1" hangingPunct="1"/>
            <a:r>
              <a:rPr lang="en-US" altLang="en-US" sz="1800" dirty="0">
                <a:solidFill>
                  <a:schemeClr val="bg1"/>
                </a:solidFill>
              </a:rPr>
              <a:t>Soft and difficult</a:t>
            </a:r>
          </a:p>
        </p:txBody>
      </p:sp>
      <p:sp>
        <p:nvSpPr>
          <p:cNvPr id="2194452" name="Rectangle 20">
            <a:extLst>
              <a:ext uri="{FF2B5EF4-FFF2-40B4-BE49-F238E27FC236}">
                <a16:creationId xmlns:a16="http://schemas.microsoft.com/office/drawing/2014/main" id="{BB5D3B82-A849-9F4E-BE6F-C8AE4D2950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0483" y="3040625"/>
            <a:ext cx="430117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 dirty="0">
                <a:solidFill>
                  <a:schemeClr val="bg1"/>
                </a:solidFill>
              </a:rPr>
              <a:t>Light Emitting Diodes, Lasers, Detectors</a:t>
            </a:r>
          </a:p>
          <a:p>
            <a:pPr eaLnBrk="1" hangingPunct="1"/>
            <a:r>
              <a:rPr lang="en-US" altLang="en-US" sz="1800" dirty="0">
                <a:solidFill>
                  <a:schemeClr val="bg1"/>
                </a:solidFill>
              </a:rPr>
              <a:t>expensive</a:t>
            </a:r>
          </a:p>
        </p:txBody>
      </p:sp>
      <p:sp>
        <p:nvSpPr>
          <p:cNvPr id="2194453" name="Rectangle 21">
            <a:extLst>
              <a:ext uri="{FF2B5EF4-FFF2-40B4-BE49-F238E27FC236}">
                <a16:creationId xmlns:a16="http://schemas.microsoft.com/office/drawing/2014/main" id="{EBDB9824-F577-D042-9707-3E3979FCFF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58278" y="2028761"/>
            <a:ext cx="17462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 dirty="0" err="1">
                <a:solidFill>
                  <a:schemeClr val="bg1"/>
                </a:solidFill>
              </a:rPr>
              <a:t>SiGe</a:t>
            </a:r>
            <a:r>
              <a:rPr lang="en-US" altLang="en-US" sz="1800" dirty="0">
                <a:solidFill>
                  <a:schemeClr val="bg1"/>
                </a:solidFill>
              </a:rPr>
              <a:t>: stressors</a:t>
            </a:r>
          </a:p>
          <a:p>
            <a:pPr eaLnBrk="1" hangingPunct="1"/>
            <a:r>
              <a:rPr lang="en-US" altLang="en-US" sz="1800" dirty="0" err="1">
                <a:solidFill>
                  <a:schemeClr val="bg1"/>
                </a:solidFill>
              </a:rPr>
              <a:t>SiC</a:t>
            </a:r>
            <a:r>
              <a:rPr lang="en-US" altLang="en-US" sz="1800" dirty="0">
                <a:solidFill>
                  <a:schemeClr val="bg1"/>
                </a:solidFill>
              </a:rPr>
              <a:t>: radiation</a:t>
            </a:r>
          </a:p>
        </p:txBody>
      </p:sp>
      <p:sp>
        <p:nvSpPr>
          <p:cNvPr id="2194454" name="Rectangle 22">
            <a:extLst>
              <a:ext uri="{FF2B5EF4-FFF2-40B4-BE49-F238E27FC236}">
                <a16:creationId xmlns:a16="http://schemas.microsoft.com/office/drawing/2014/main" id="{65341DF5-EF5D-F248-A850-4C2F976B0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6802" y="1160042"/>
            <a:ext cx="390369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 dirty="0">
                <a:solidFill>
                  <a:schemeClr val="bg1"/>
                </a:solidFill>
              </a:rPr>
              <a:t>Si: Transistors - $260billion industry</a:t>
            </a:r>
          </a:p>
        </p:txBody>
      </p:sp>
      <p:sp>
        <p:nvSpPr>
          <p:cNvPr id="23554" name="Title 1">
            <a:extLst>
              <a:ext uri="{FF2B5EF4-FFF2-40B4-BE49-F238E27FC236}">
                <a16:creationId xmlns:a16="http://schemas.microsoft.com/office/drawing/2014/main" id="{53813659-B19A-F446-A6C8-8AA65CB5DE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0" dirty="0">
                <a:ea typeface="ＭＳ Ｐゴシック" panose="020B0600070205080204" pitchFamily="34" charset="-128"/>
              </a:rPr>
              <a:t>Materials are the Toolbox for Devices</a:t>
            </a:r>
          </a:p>
        </p:txBody>
      </p:sp>
      <p:sp>
        <p:nvSpPr>
          <p:cNvPr id="6" name="Text Box 4">
            <a:extLst>
              <a:ext uri="{FF2B5EF4-FFF2-40B4-BE49-F238E27FC236}">
                <a16:creationId xmlns:a16="http://schemas.microsoft.com/office/drawing/2014/main" id="{1510E7D5-171A-A747-B1A1-4122027737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82678" y="3648363"/>
            <a:ext cx="8728611" cy="193899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sunset" dir="t">
              <a:rot lat="0" lon="0" rev="1800000"/>
            </a:lightRig>
          </a:scene3d>
          <a:sp3d extrusionH="120650" contourW="12700" prstMaterial="softEdge">
            <a:bevelT prst="relaxedInset"/>
            <a:bevelB prst="relaxedInset"/>
            <a:extrusionClr>
              <a:schemeClr val="accent2">
                <a:lumMod val="60000"/>
                <a:lumOff val="40000"/>
              </a:schemeClr>
            </a:extrusionClr>
            <a:contourClr>
              <a:schemeClr val="accent2">
                <a:lumMod val="75000"/>
              </a:schemeClr>
            </a:contourClr>
          </a:sp3d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Comic Sans MS" panose="030F0902030302020204" pitchFamily="66" charset="0"/>
              </a:rPr>
              <a:t>Columns II-VI build a “Lego-like” tool box for semiconductor Devices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Comic Sans MS" panose="030F0902030302020204" pitchFamily="66" charset="0"/>
              </a:rPr>
              <a:t>Chemical differences lead to different bandgaps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Comic Sans MS" panose="030F0902030302020204" pitchFamily="66" charset="0"/>
              </a:rPr>
              <a:t>Physical lattice mismatch leads to strain</a:t>
            </a:r>
          </a:p>
          <a:p>
            <a:pPr marL="1085850" lvl="1" indent="-342900" eaLnBrk="1" hangingPunct="1"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Comic Sans MS" panose="030F0902030302020204" pitchFamily="66" charset="0"/>
              </a:rPr>
              <a:t>Can be design feature or a physical instability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Comic Sans MS" panose="030F0902030302020204" pitchFamily="66" charset="0"/>
              </a:rPr>
              <a:t>Not all combinations possible: </a:t>
            </a:r>
          </a:p>
          <a:p>
            <a:pPr marL="1085850" lvl="1" indent="-342900" eaLnBrk="1" hangingPunct="1"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Comic Sans MS" panose="030F0902030302020204" pitchFamily="66" charset="0"/>
              </a:rPr>
              <a:t>lattice mismatch, room temperature instability</a:t>
            </a:r>
          </a:p>
        </p:txBody>
      </p:sp>
      <p:sp>
        <p:nvSpPr>
          <p:cNvPr id="7" name="Text Box 5">
            <a:extLst>
              <a:ext uri="{FF2B5EF4-FFF2-40B4-BE49-F238E27FC236}">
                <a16:creationId xmlns:a16="http://schemas.microsoft.com/office/drawing/2014/main" id="{46011D06-1455-F946-86D9-20E505EE8A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51826" y="1242429"/>
            <a:ext cx="297656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2000" b="1" dirty="0"/>
              <a:t>Compound</a:t>
            </a:r>
            <a:r>
              <a:rPr lang="en-US" altLang="en-US" sz="2000" dirty="0"/>
              <a:t> </a:t>
            </a:r>
          </a:p>
          <a:p>
            <a:pPr eaLnBrk="1" hangingPunct="1"/>
            <a:r>
              <a:rPr lang="en-US" altLang="en-US" sz="2000" dirty="0"/>
              <a:t>IV-IV: Si-Ge, Si-C</a:t>
            </a:r>
          </a:p>
        </p:txBody>
      </p:sp>
      <p:sp>
        <p:nvSpPr>
          <p:cNvPr id="23559" name="Text Box 6">
            <a:extLst>
              <a:ext uri="{FF2B5EF4-FFF2-40B4-BE49-F238E27FC236}">
                <a16:creationId xmlns:a16="http://schemas.microsoft.com/office/drawing/2014/main" id="{C40992A6-C1A1-CA48-9A2D-B97AD15393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51825" y="827036"/>
            <a:ext cx="452278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2000" b="1" dirty="0"/>
              <a:t>Elemental</a:t>
            </a:r>
            <a:r>
              <a:rPr lang="en-US" altLang="en-US" sz="2000" dirty="0"/>
              <a:t>   (e.g.,  Si, Ge, C)</a:t>
            </a:r>
          </a:p>
        </p:txBody>
      </p:sp>
      <p:sp>
        <p:nvSpPr>
          <p:cNvPr id="13" name="Text Box 11">
            <a:extLst>
              <a:ext uri="{FF2B5EF4-FFF2-40B4-BE49-F238E27FC236}">
                <a16:creationId xmlns:a16="http://schemas.microsoft.com/office/drawing/2014/main" id="{BF1C7600-6474-3D4A-B624-7729A21C5F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51825" y="1965598"/>
            <a:ext cx="478829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2000" dirty="0">
                <a:solidFill>
                  <a:srgbClr val="FF0000"/>
                </a:solidFill>
              </a:rPr>
              <a:t>III-V:   </a:t>
            </a:r>
            <a:r>
              <a:rPr lang="en-US" altLang="en-US" sz="2000" dirty="0" err="1">
                <a:solidFill>
                  <a:srgbClr val="FF0000"/>
                </a:solidFill>
              </a:rPr>
              <a:t>InP</a:t>
            </a:r>
            <a:r>
              <a:rPr lang="en-US" altLang="en-US" sz="2000" dirty="0">
                <a:solidFill>
                  <a:srgbClr val="FF0000"/>
                </a:solidFill>
              </a:rPr>
              <a:t>, GaAs,  (</a:t>
            </a:r>
            <a:r>
              <a:rPr lang="en-US" altLang="en-US" sz="2000" dirty="0" err="1">
                <a:solidFill>
                  <a:srgbClr val="FF0000"/>
                </a:solidFill>
              </a:rPr>
              <a:t>In</a:t>
            </a:r>
            <a:r>
              <a:rPr lang="en-US" altLang="en-US" sz="2000" baseline="-25000" dirty="0" err="1">
                <a:solidFill>
                  <a:srgbClr val="FF0000"/>
                </a:solidFill>
              </a:rPr>
              <a:t>x</a:t>
            </a:r>
            <a:r>
              <a:rPr lang="en-US" altLang="en-US" sz="2000" dirty="0" err="1">
                <a:solidFill>
                  <a:srgbClr val="FF0000"/>
                </a:solidFill>
              </a:rPr>
              <a:t>Ga</a:t>
            </a:r>
            <a:r>
              <a:rPr lang="en-US" altLang="en-US" sz="2000" dirty="0">
                <a:solidFill>
                  <a:srgbClr val="FF0000"/>
                </a:solidFill>
              </a:rPr>
              <a:t> </a:t>
            </a:r>
            <a:r>
              <a:rPr lang="en-US" altLang="en-US" sz="2000" baseline="-25000" dirty="0">
                <a:solidFill>
                  <a:srgbClr val="FF0000"/>
                </a:solidFill>
              </a:rPr>
              <a:t>1-x</a:t>
            </a:r>
            <a:r>
              <a:rPr lang="en-US" altLang="en-US" sz="2000" dirty="0">
                <a:solidFill>
                  <a:srgbClr val="FF0000"/>
                </a:solidFill>
              </a:rPr>
              <a:t>)(</a:t>
            </a:r>
            <a:r>
              <a:rPr lang="en-US" altLang="en-US" sz="2000" dirty="0" err="1">
                <a:solidFill>
                  <a:srgbClr val="FF0000"/>
                </a:solidFill>
              </a:rPr>
              <a:t>As</a:t>
            </a:r>
            <a:r>
              <a:rPr lang="en-US" altLang="en-US" sz="2000" baseline="-25000" dirty="0" err="1">
                <a:solidFill>
                  <a:srgbClr val="FF0000"/>
                </a:solidFill>
              </a:rPr>
              <a:t>y</a:t>
            </a:r>
            <a:r>
              <a:rPr lang="en-US" altLang="en-US" sz="2000" dirty="0" err="1">
                <a:solidFill>
                  <a:srgbClr val="FF0000"/>
                </a:solidFill>
              </a:rPr>
              <a:t>P</a:t>
            </a:r>
            <a:r>
              <a:rPr lang="en-US" altLang="en-US" sz="2000" dirty="0">
                <a:solidFill>
                  <a:srgbClr val="FF0000"/>
                </a:solidFill>
              </a:rPr>
              <a:t> </a:t>
            </a:r>
            <a:r>
              <a:rPr lang="en-US" altLang="en-US" sz="2000" baseline="-25000" dirty="0">
                <a:solidFill>
                  <a:srgbClr val="FF0000"/>
                </a:solidFill>
              </a:rPr>
              <a:t>1-y</a:t>
            </a:r>
            <a:r>
              <a:rPr lang="en-US" altLang="en-US" sz="2000" dirty="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17" name="Text Box 15">
            <a:extLst>
              <a:ext uri="{FF2B5EF4-FFF2-40B4-BE49-F238E27FC236}">
                <a16:creationId xmlns:a16="http://schemas.microsoft.com/office/drawing/2014/main" id="{C7946BF4-09B5-F341-A18E-4A6385279D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51825" y="2796382"/>
            <a:ext cx="2057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000" dirty="0">
                <a:latin typeface="+mn-lt"/>
              </a:rPr>
              <a:t>IV-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VI</a:t>
            </a:r>
            <a:r>
              <a:rPr lang="en-US" sz="2000" dirty="0">
                <a:latin typeface="+mn-lt"/>
              </a:rPr>
              <a:t>: </a:t>
            </a:r>
            <a:r>
              <a:rPr lang="en-US" sz="2000" dirty="0" err="1">
                <a:latin typeface="+mn-lt"/>
              </a:rPr>
              <a:t>Pb</a:t>
            </a:r>
            <a:r>
              <a:rPr lang="en-US" sz="2000" dirty="0" err="1">
                <a:solidFill>
                  <a:srgbClr val="0070C0"/>
                </a:solidFill>
                <a:latin typeface="+mn-lt"/>
              </a:rPr>
              <a:t>S</a:t>
            </a:r>
            <a:endParaRPr lang="en-US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18" name="Text Box 16">
            <a:extLst>
              <a:ext uri="{FF2B5EF4-FFF2-40B4-BE49-F238E27FC236}">
                <a16:creationId xmlns:a16="http://schemas.microsoft.com/office/drawing/2014/main" id="{4233E3A9-B02D-E547-BE36-425DB5FE39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51825" y="2380990"/>
            <a:ext cx="3581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rgbClr val="0058DE"/>
                </a:solidFill>
                <a:latin typeface="+mn-lt"/>
              </a:rPr>
              <a:t>II-VI: Hg</a:t>
            </a:r>
            <a:r>
              <a:rPr lang="en-US" sz="2000" baseline="-25000" dirty="0">
                <a:solidFill>
                  <a:srgbClr val="0058DE"/>
                </a:solidFill>
                <a:latin typeface="+mn-lt"/>
              </a:rPr>
              <a:t>1-x</a:t>
            </a:r>
            <a:r>
              <a:rPr lang="en-US" sz="2000" dirty="0">
                <a:solidFill>
                  <a:srgbClr val="0058DE"/>
                </a:solidFill>
                <a:latin typeface="+mn-lt"/>
              </a:rPr>
              <a:t>Cd</a:t>
            </a:r>
            <a:r>
              <a:rPr lang="en-US" sz="2000" baseline="-25000" dirty="0">
                <a:solidFill>
                  <a:srgbClr val="0058DE"/>
                </a:solidFill>
                <a:latin typeface="+mn-lt"/>
              </a:rPr>
              <a:t>x</a:t>
            </a:r>
            <a:r>
              <a:rPr lang="en-US" sz="2000" dirty="0">
                <a:solidFill>
                  <a:srgbClr val="0058DE"/>
                </a:solidFill>
                <a:latin typeface="+mn-lt"/>
              </a:rPr>
              <a:t>Te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9613F6-84AE-0844-9BFC-F669F41327FF}"/>
              </a:ext>
            </a:extLst>
          </p:cNvPr>
          <p:cNvSpPr txBox="1"/>
          <p:nvPr/>
        </p:nvSpPr>
        <p:spPr>
          <a:xfrm>
            <a:off x="1458859" y="5767673"/>
            <a:ext cx="7112845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1) "Crystal Viewer Lab (New Interactive Front End), </a:t>
            </a:r>
            <a:r>
              <a:rPr lang="en-US" sz="1100" dirty="0">
                <a:hlinkClick r:id="rId8"/>
              </a:rPr>
              <a:t>https://nanohub.org/resources/crystalviewer</a:t>
            </a:r>
            <a:r>
              <a:rPr lang="en-US" sz="1100" dirty="0"/>
              <a:t>     </a:t>
            </a:r>
          </a:p>
          <a:p>
            <a:r>
              <a:rPr lang="en-US" sz="1100" dirty="0"/>
              <a:t>2) © Gerhard Klimeck</a:t>
            </a:r>
          </a:p>
          <a:p>
            <a:r>
              <a:rPr lang="en-US" sz="1100" dirty="0"/>
              <a:t>3) </a:t>
            </a:r>
            <a:r>
              <a:rPr lang="en-US" sz="1100" dirty="0">
                <a:hlinkClick r:id="rId9"/>
              </a:rPr>
              <a:t>https://commons.wikimedia.org/wiki/File:Microprocessore_silicio_germano.jpg </a:t>
            </a:r>
            <a:r>
              <a:rPr lang="en-US" sz="1100" dirty="0"/>
              <a:t>          </a:t>
            </a:r>
          </a:p>
          <a:p>
            <a:r>
              <a:rPr lang="en-US" sz="1100" dirty="0"/>
              <a:t>4) </a:t>
            </a:r>
            <a:r>
              <a:rPr lang="en-US" sz="1100" dirty="0">
                <a:hlinkClick r:id="rId10"/>
              </a:rPr>
              <a:t>https://commons.wikimedia.org/wiki/File:Interband_optical_transition.svg</a:t>
            </a:r>
            <a:r>
              <a:rPr lang="en-US" sz="1100" dirty="0"/>
              <a:t>      </a:t>
            </a:r>
          </a:p>
          <a:p>
            <a:r>
              <a:rPr lang="en-US" sz="1100" dirty="0"/>
              <a:t>5) </a:t>
            </a:r>
            <a:r>
              <a:rPr lang="en-US" sz="1100" dirty="0">
                <a:hlinkClick r:id="rId11"/>
              </a:rPr>
              <a:t>https://commons.wikimedia.org/wiki/File:Hgcdte_bandgap_x_t.png</a:t>
            </a:r>
            <a:r>
              <a:rPr lang="en-US" sz="1100" dirty="0"/>
              <a:t>   </a:t>
            </a:r>
          </a:p>
          <a:p>
            <a:r>
              <a:rPr lang="en-US" sz="1100" dirty="0"/>
              <a:t>6) </a:t>
            </a:r>
            <a:r>
              <a:rPr lang="en-US" sz="1100" dirty="0">
                <a:hlinkClick r:id="rId12"/>
              </a:rPr>
              <a:t>https://en.wikipedia.org/wiki/Lead(II)_sulfide</a:t>
            </a:r>
            <a:r>
              <a:rPr lang="en-US" sz="1100" dirty="0"/>
              <a:t>   </a:t>
            </a:r>
            <a:r>
              <a:rPr lang="en-US" sz="1100" dirty="0">
                <a:hlinkClick r:id="rId13"/>
              </a:rPr>
              <a:t>https://en.wikipedia.org/wiki/File:Sulfid_olovnat%C3%BD.PNG</a:t>
            </a:r>
            <a:r>
              <a:rPr lang="en-US" sz="1100" dirty="0"/>
              <a:t> 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58DB2CB-73F9-4D4C-AC81-E6BE75CB641E}"/>
              </a:ext>
            </a:extLst>
          </p:cNvPr>
          <p:cNvGrpSpPr/>
          <p:nvPr/>
        </p:nvGrpSpPr>
        <p:grpSpPr>
          <a:xfrm>
            <a:off x="9182301" y="1597698"/>
            <a:ext cx="1551482" cy="691712"/>
            <a:chOff x="7455126" y="1855093"/>
            <a:chExt cx="1768868" cy="788631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E12E4C01-E05B-1341-8FD4-96C5460A086C}"/>
                </a:ext>
              </a:extLst>
            </p:cNvPr>
            <p:cNvPicPr/>
            <p:nvPr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2413" r="51587"/>
            <a:stretch/>
          </p:blipFill>
          <p:spPr bwMode="auto">
            <a:xfrm>
              <a:off x="7455126" y="1901787"/>
              <a:ext cx="1666313" cy="74193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92A938B-2169-5A4A-9543-4C17499FC3C3}"/>
                </a:ext>
              </a:extLst>
            </p:cNvPr>
            <p:cNvSpPr txBox="1"/>
            <p:nvPr/>
          </p:nvSpPr>
          <p:spPr>
            <a:xfrm>
              <a:off x="8870900" y="1855093"/>
              <a:ext cx="353094" cy="2982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/>
                <a:t>2)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E6C76D5D-3FAC-3F45-BBE3-AD8FD947E1BF}"/>
              </a:ext>
            </a:extLst>
          </p:cNvPr>
          <p:cNvGrpSpPr/>
          <p:nvPr/>
        </p:nvGrpSpPr>
        <p:grpSpPr>
          <a:xfrm>
            <a:off x="9521560" y="747818"/>
            <a:ext cx="1212458" cy="876291"/>
            <a:chOff x="7644400" y="747817"/>
            <a:chExt cx="1588343" cy="1147958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4CE91291-627E-834F-9DE8-47F08AABFE02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7644400" y="747817"/>
              <a:ext cx="1471820" cy="1102006"/>
            </a:xfrm>
            <a:prstGeom prst="rect">
              <a:avLst/>
            </a:prstGeom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76CCEB8-920F-7644-B57A-C1FD7D693C75}"/>
                </a:ext>
              </a:extLst>
            </p:cNvPr>
            <p:cNvSpPr txBox="1"/>
            <p:nvPr/>
          </p:nvSpPr>
          <p:spPr>
            <a:xfrm>
              <a:off x="8827030" y="1553061"/>
              <a:ext cx="405713" cy="3427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schemeClr val="bg1"/>
                  </a:solidFill>
                </a:rPr>
                <a:t>1)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7688925-5858-434F-9E86-C5362968CF05}"/>
              </a:ext>
            </a:extLst>
          </p:cNvPr>
          <p:cNvGrpSpPr/>
          <p:nvPr/>
        </p:nvGrpSpPr>
        <p:grpSpPr>
          <a:xfrm>
            <a:off x="8370964" y="929131"/>
            <a:ext cx="750844" cy="985966"/>
            <a:chOff x="6336170" y="1526755"/>
            <a:chExt cx="936762" cy="1230104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9978EB9C-FF06-234D-8206-5DB8B391CD24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6405159" y="1526755"/>
              <a:ext cx="867773" cy="1124634"/>
            </a:xfrm>
            <a:prstGeom prst="rect">
              <a:avLst/>
            </a:prstGeom>
          </p:spPr>
        </p:pic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915091D-F000-6940-9B31-A4D7D6880DE8}"/>
                </a:ext>
              </a:extLst>
            </p:cNvPr>
            <p:cNvSpPr txBox="1"/>
            <p:nvPr/>
          </p:nvSpPr>
          <p:spPr>
            <a:xfrm>
              <a:off x="6336170" y="2430471"/>
              <a:ext cx="386385" cy="3263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schemeClr val="bg1"/>
                  </a:solidFill>
                </a:rPr>
                <a:t>3)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23C5D4D-1504-C84E-8410-88B29683000A}"/>
              </a:ext>
            </a:extLst>
          </p:cNvPr>
          <p:cNvGrpSpPr/>
          <p:nvPr/>
        </p:nvGrpSpPr>
        <p:grpSpPr>
          <a:xfrm>
            <a:off x="9702840" y="2323219"/>
            <a:ext cx="903919" cy="913402"/>
            <a:chOff x="7794779" y="3113162"/>
            <a:chExt cx="1488985" cy="1504607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34B5A6C9-B5A5-9442-B3DE-2627390ED899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7794779" y="3113162"/>
              <a:ext cx="1215076" cy="1504607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4D3721C-4416-6242-8843-5815BE79AD77}"/>
                </a:ext>
              </a:extLst>
            </p:cNvPr>
            <p:cNvSpPr txBox="1"/>
            <p:nvPr/>
          </p:nvSpPr>
          <p:spPr>
            <a:xfrm>
              <a:off x="8773609" y="3249588"/>
              <a:ext cx="510155" cy="4309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/>
                <a:t>4)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985202F-77FA-3540-A933-E91C91A01157}"/>
              </a:ext>
            </a:extLst>
          </p:cNvPr>
          <p:cNvGrpSpPr/>
          <p:nvPr/>
        </p:nvGrpSpPr>
        <p:grpSpPr>
          <a:xfrm>
            <a:off x="8059537" y="2325398"/>
            <a:ext cx="1215076" cy="1030973"/>
            <a:chOff x="6223415" y="3418359"/>
            <a:chExt cx="1493959" cy="1267601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F1E5022A-65E2-B340-8C56-7CE52B4F98C8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6223415" y="3418359"/>
              <a:ext cx="1493959" cy="1267601"/>
            </a:xfrm>
            <a:prstGeom prst="rect">
              <a:avLst/>
            </a:prstGeom>
          </p:spPr>
        </p:pic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91732E1-AFC0-024B-B54D-C072DF90CE53}"/>
                </a:ext>
              </a:extLst>
            </p:cNvPr>
            <p:cNvSpPr txBox="1"/>
            <p:nvPr/>
          </p:nvSpPr>
          <p:spPr>
            <a:xfrm>
              <a:off x="6582822" y="3437860"/>
              <a:ext cx="380782" cy="3216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/>
                <a:t>5)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37486AA-B41A-BF45-B706-FBEFBCAD2D03}"/>
              </a:ext>
            </a:extLst>
          </p:cNvPr>
          <p:cNvGrpSpPr/>
          <p:nvPr/>
        </p:nvGrpSpPr>
        <p:grpSpPr>
          <a:xfrm>
            <a:off x="6634704" y="2717136"/>
            <a:ext cx="1343473" cy="534823"/>
            <a:chOff x="6759117" y="5449797"/>
            <a:chExt cx="2182164" cy="868696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166DD31B-AF29-2449-A5E5-8CFEB8442EA9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6759117" y="5449797"/>
              <a:ext cx="2182164" cy="868696"/>
            </a:xfrm>
            <a:prstGeom prst="rect">
              <a:avLst/>
            </a:prstGeom>
          </p:spPr>
        </p:pic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04F0A29-4343-CF49-9FCC-CB6F68179B7E}"/>
                </a:ext>
              </a:extLst>
            </p:cNvPr>
            <p:cNvSpPr txBox="1"/>
            <p:nvPr/>
          </p:nvSpPr>
          <p:spPr>
            <a:xfrm>
              <a:off x="8457091" y="5919873"/>
              <a:ext cx="483653" cy="3749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/>
                <a:t>6)</a:t>
              </a: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0978FEEB-20D9-C149-A16C-9663C3D144B2}"/>
              </a:ext>
            </a:extLst>
          </p:cNvPr>
          <p:cNvGrpSpPr/>
          <p:nvPr/>
        </p:nvGrpSpPr>
        <p:grpSpPr>
          <a:xfrm>
            <a:off x="1647053" y="1081679"/>
            <a:ext cx="2860230" cy="1938992"/>
            <a:chOff x="4048148" y="3771676"/>
            <a:chExt cx="1560787" cy="1058081"/>
          </a:xfrm>
        </p:grpSpPr>
        <p:pic>
          <p:nvPicPr>
            <p:cNvPr id="43" name="Picture 42" descr="A screenshot of a cell phone&#10;&#10;Description automatically generated">
              <a:extLst>
                <a:ext uri="{FF2B5EF4-FFF2-40B4-BE49-F238E27FC236}">
                  <a16:creationId xmlns:a16="http://schemas.microsoft.com/office/drawing/2014/main" id="{BCBC7DF6-C4DD-304E-B02F-A33B415966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934" t="47179" r="12210" b="34495"/>
            <a:stretch/>
          </p:blipFill>
          <p:spPr>
            <a:xfrm>
              <a:off x="4048148" y="3981878"/>
              <a:ext cx="1560787" cy="847879"/>
            </a:xfrm>
            <a:prstGeom prst="rect">
              <a:avLst/>
            </a:prstGeom>
          </p:spPr>
        </p:pic>
        <p:pic>
          <p:nvPicPr>
            <p:cNvPr id="44" name="Picture 43" descr="A screenshot of a cell phone&#10;&#10;Description automatically generated">
              <a:extLst>
                <a:ext uri="{FF2B5EF4-FFF2-40B4-BE49-F238E27FC236}">
                  <a16:creationId xmlns:a16="http://schemas.microsoft.com/office/drawing/2014/main" id="{F3B03FFA-2D79-FA4E-B19F-F4D9395B034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59" t="47283" r="80989" b="45091"/>
            <a:stretch/>
          </p:blipFill>
          <p:spPr>
            <a:xfrm>
              <a:off x="4065251" y="3992604"/>
              <a:ext cx="265783" cy="352840"/>
            </a:xfrm>
            <a:prstGeom prst="rect">
              <a:avLst/>
            </a:prstGeom>
          </p:spPr>
        </p:pic>
        <p:pic>
          <p:nvPicPr>
            <p:cNvPr id="45" name="Picture 44" descr="A screenshot of a cell phone&#10;&#10;Description automatically generated">
              <a:extLst>
                <a:ext uri="{FF2B5EF4-FFF2-40B4-BE49-F238E27FC236}">
                  <a16:creationId xmlns:a16="http://schemas.microsoft.com/office/drawing/2014/main" id="{C4A62BB0-273E-F747-B66C-767122E4ADA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934" t="10791" r="12439" b="84549"/>
            <a:stretch/>
          </p:blipFill>
          <p:spPr>
            <a:xfrm>
              <a:off x="4065251" y="3771676"/>
              <a:ext cx="1543684" cy="215565"/>
            </a:xfrm>
            <a:prstGeom prst="rect">
              <a:avLst/>
            </a:prstGeom>
          </p:spPr>
        </p:pic>
      </p:grpSp>
      <p:sp>
        <p:nvSpPr>
          <p:cNvPr id="46" name="Rounded Rectangle 45">
            <a:extLst>
              <a:ext uri="{FF2B5EF4-FFF2-40B4-BE49-F238E27FC236}">
                <a16:creationId xmlns:a16="http://schemas.microsoft.com/office/drawing/2014/main" id="{FAE2749E-9AD1-A140-91C0-2A6D0E4D9102}"/>
              </a:ext>
            </a:extLst>
          </p:cNvPr>
          <p:cNvSpPr/>
          <p:nvPr/>
        </p:nvSpPr>
        <p:spPr>
          <a:xfrm>
            <a:off x="2745960" y="1799020"/>
            <a:ext cx="446780" cy="594910"/>
          </a:xfrm>
          <a:custGeom>
            <a:avLst/>
            <a:gdLst>
              <a:gd name="connsiteX0" fmla="*/ 0 w 446780"/>
              <a:gd name="connsiteY0" fmla="*/ 74465 h 594910"/>
              <a:gd name="connsiteX1" fmla="*/ 74465 w 446780"/>
              <a:gd name="connsiteY1" fmla="*/ 0 h 594910"/>
              <a:gd name="connsiteX2" fmla="*/ 372315 w 446780"/>
              <a:gd name="connsiteY2" fmla="*/ 0 h 594910"/>
              <a:gd name="connsiteX3" fmla="*/ 446780 w 446780"/>
              <a:gd name="connsiteY3" fmla="*/ 74465 h 594910"/>
              <a:gd name="connsiteX4" fmla="*/ 446780 w 446780"/>
              <a:gd name="connsiteY4" fmla="*/ 520445 h 594910"/>
              <a:gd name="connsiteX5" fmla="*/ 372315 w 446780"/>
              <a:gd name="connsiteY5" fmla="*/ 594910 h 594910"/>
              <a:gd name="connsiteX6" fmla="*/ 74465 w 446780"/>
              <a:gd name="connsiteY6" fmla="*/ 594910 h 594910"/>
              <a:gd name="connsiteX7" fmla="*/ 0 w 446780"/>
              <a:gd name="connsiteY7" fmla="*/ 520445 h 594910"/>
              <a:gd name="connsiteX8" fmla="*/ 0 w 446780"/>
              <a:gd name="connsiteY8" fmla="*/ 74465 h 594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6780" h="594910" extrusionOk="0">
                <a:moveTo>
                  <a:pt x="0" y="74465"/>
                </a:moveTo>
                <a:cubicBezTo>
                  <a:pt x="-4602" y="30500"/>
                  <a:pt x="26668" y="2504"/>
                  <a:pt x="74465" y="0"/>
                </a:cubicBezTo>
                <a:cubicBezTo>
                  <a:pt x="187229" y="-11267"/>
                  <a:pt x="252607" y="27251"/>
                  <a:pt x="372315" y="0"/>
                </a:cubicBezTo>
                <a:cubicBezTo>
                  <a:pt x="406350" y="-5393"/>
                  <a:pt x="443274" y="40535"/>
                  <a:pt x="446780" y="74465"/>
                </a:cubicBezTo>
                <a:cubicBezTo>
                  <a:pt x="452656" y="169231"/>
                  <a:pt x="401937" y="303088"/>
                  <a:pt x="446780" y="520445"/>
                </a:cubicBezTo>
                <a:cubicBezTo>
                  <a:pt x="448448" y="558139"/>
                  <a:pt x="404271" y="593506"/>
                  <a:pt x="372315" y="594910"/>
                </a:cubicBezTo>
                <a:cubicBezTo>
                  <a:pt x="242002" y="595683"/>
                  <a:pt x="206611" y="590531"/>
                  <a:pt x="74465" y="594910"/>
                </a:cubicBezTo>
                <a:cubicBezTo>
                  <a:pt x="29017" y="602059"/>
                  <a:pt x="-2128" y="559103"/>
                  <a:pt x="0" y="520445"/>
                </a:cubicBezTo>
                <a:cubicBezTo>
                  <a:pt x="-48856" y="319457"/>
                  <a:pt x="22699" y="249736"/>
                  <a:pt x="0" y="74465"/>
                </a:cubicBezTo>
                <a:close/>
              </a:path>
            </a:pathLst>
          </a:custGeom>
          <a:noFill/>
          <a:ln w="38100">
            <a:solidFill>
              <a:schemeClr val="tx1"/>
            </a:solidFill>
            <a:extLst>
              <a:ext uri="{C807C97D-BFC1-408E-A445-0C87EB9F89A2}">
                <ask:lineSketchStyleProps xmlns="" xmlns:ask="http://schemas.microsoft.com/office/drawing/2018/sketchyshapes" sd="121903347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" name="Group 88">
            <a:extLst>
              <a:ext uri="{FF2B5EF4-FFF2-40B4-BE49-F238E27FC236}">
                <a16:creationId xmlns:a16="http://schemas.microsoft.com/office/drawing/2014/main" id="{AD780F51-80C6-4D4C-9540-E795F9F437BB}"/>
              </a:ext>
            </a:extLst>
          </p:cNvPr>
          <p:cNvGrpSpPr>
            <a:grpSpLocks/>
          </p:cNvGrpSpPr>
          <p:nvPr/>
        </p:nvGrpSpPr>
        <p:grpSpPr bwMode="auto">
          <a:xfrm>
            <a:off x="-2523172" y="778738"/>
            <a:ext cx="2212975" cy="2813050"/>
            <a:chOff x="1261872" y="825500"/>
            <a:chExt cx="2212848" cy="2813812"/>
          </a:xfrm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0F7A9021-E41C-1444-86E8-6DBE7102874C}"/>
                </a:ext>
              </a:extLst>
            </p:cNvPr>
            <p:cNvSpPr/>
            <p:nvPr/>
          </p:nvSpPr>
          <p:spPr>
            <a:xfrm>
              <a:off x="1371403" y="1447969"/>
              <a:ext cx="1981086" cy="1930923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882D3C28-5451-B04F-96C1-19CD241C18F5}"/>
                </a:ext>
              </a:extLst>
            </p:cNvPr>
            <p:cNvCxnSpPr/>
            <p:nvPr/>
          </p:nvCxnSpPr>
          <p:spPr>
            <a:xfrm rot="10800000" flipH="1">
              <a:off x="1371600" y="2425700"/>
              <a:ext cx="1993900" cy="1588"/>
            </a:xfrm>
            <a:prstGeom prst="line">
              <a:avLst/>
            </a:prstGeom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7262B00E-F1F1-AF40-9EF1-BA394DA35100}"/>
                </a:ext>
              </a:extLst>
            </p:cNvPr>
            <p:cNvCxnSpPr/>
            <p:nvPr/>
          </p:nvCxnSpPr>
          <p:spPr>
            <a:xfrm rot="16200000" flipH="1">
              <a:off x="1377950" y="2425700"/>
              <a:ext cx="1981200" cy="1588"/>
            </a:xfrm>
            <a:prstGeom prst="line">
              <a:avLst/>
            </a:prstGeom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EE8FB8DE-0406-A543-A4A3-16A8FF36EF4A}"/>
                </a:ext>
              </a:extLst>
            </p:cNvPr>
            <p:cNvSpPr/>
            <p:nvPr/>
          </p:nvSpPr>
          <p:spPr>
            <a:xfrm>
              <a:off x="1282700" y="12700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C301FBB2-BA3D-194D-A6CA-17DEA73CE6A1}"/>
                </a:ext>
              </a:extLst>
            </p:cNvPr>
            <p:cNvSpPr/>
            <p:nvPr/>
          </p:nvSpPr>
          <p:spPr>
            <a:xfrm>
              <a:off x="2260600" y="21209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5CA9B081-5B78-A14B-BBCD-F6A9CDA07F2A}"/>
                </a:ext>
              </a:extLst>
            </p:cNvPr>
            <p:cNvSpPr/>
            <p:nvPr/>
          </p:nvSpPr>
          <p:spPr>
            <a:xfrm>
              <a:off x="2247900" y="12192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379C1732-677F-AA49-9B60-285A3F5E39E3}"/>
                </a:ext>
              </a:extLst>
            </p:cNvPr>
            <p:cNvSpPr/>
            <p:nvPr/>
          </p:nvSpPr>
          <p:spPr>
            <a:xfrm>
              <a:off x="3251200" y="12065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CFBDBD53-7D99-2341-9180-31395D1B5DA2}"/>
                </a:ext>
              </a:extLst>
            </p:cNvPr>
            <p:cNvSpPr/>
            <p:nvPr/>
          </p:nvSpPr>
          <p:spPr>
            <a:xfrm>
              <a:off x="3263900" y="21590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C7C0684D-9CC6-EE4E-BCA6-0B6B99405DD3}"/>
                </a:ext>
              </a:extLst>
            </p:cNvPr>
            <p:cNvSpPr/>
            <p:nvPr/>
          </p:nvSpPr>
          <p:spPr>
            <a:xfrm>
              <a:off x="3276600" y="31369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A76DE44C-EC9A-D549-8D96-BB10AA91C2BB}"/>
                </a:ext>
              </a:extLst>
            </p:cNvPr>
            <p:cNvSpPr/>
            <p:nvPr/>
          </p:nvSpPr>
          <p:spPr>
            <a:xfrm>
              <a:off x="1282700" y="30734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D66EA36D-6BF4-DC4B-947E-1B9141E5C1AD}"/>
                </a:ext>
              </a:extLst>
            </p:cNvPr>
            <p:cNvSpPr/>
            <p:nvPr/>
          </p:nvSpPr>
          <p:spPr>
            <a:xfrm>
              <a:off x="1295400" y="21844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9FE41BC7-6050-9A48-9A8D-6F261717F88E}"/>
                </a:ext>
              </a:extLst>
            </p:cNvPr>
            <p:cNvSpPr/>
            <p:nvPr/>
          </p:nvSpPr>
          <p:spPr>
            <a:xfrm>
              <a:off x="2260600" y="31115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7259D227-E08F-5F4E-BC80-8C10B681A357}"/>
                </a:ext>
              </a:extLst>
            </p:cNvPr>
            <p:cNvSpPr txBox="1"/>
            <p:nvPr/>
          </p:nvSpPr>
          <p:spPr>
            <a:xfrm>
              <a:off x="1455536" y="825500"/>
              <a:ext cx="1930289" cy="45732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dirty="0">
                  <a:solidFill>
                    <a:srgbClr val="FF0000"/>
                  </a:solidFill>
                  <a:latin typeface="+mn-lt"/>
                </a:rPr>
                <a:t>solid crystals</a:t>
              </a:r>
            </a:p>
          </p:txBody>
        </p:sp>
      </p:grpSp>
      <p:sp>
        <p:nvSpPr>
          <p:cNvPr id="58" name="Rectangle 133">
            <a:extLst>
              <a:ext uri="{FF2B5EF4-FFF2-40B4-BE49-F238E27FC236}">
                <a16:creationId xmlns:a16="http://schemas.microsoft.com/office/drawing/2014/main" id="{982054EE-78F7-2C4B-AEF6-F0411B5A2C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454657" y="3620162"/>
            <a:ext cx="20764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1800" dirty="0">
                <a:solidFill>
                  <a:srgbClr val="FF0000"/>
                </a:solidFill>
              </a:rPr>
              <a:t>specific position</a:t>
            </a:r>
          </a:p>
          <a:p>
            <a:pPr algn="ctr" eaLnBrk="1" hangingPunct="1"/>
            <a:r>
              <a:rPr lang="en-US" altLang="en-US" sz="1800" dirty="0">
                <a:solidFill>
                  <a:srgbClr val="FF0000"/>
                </a:solidFill>
              </a:rPr>
              <a:t>specific orientation</a:t>
            </a:r>
          </a:p>
        </p:txBody>
      </p:sp>
    </p:spTree>
    <p:extLst>
      <p:ext uri="{BB962C8B-B14F-4D97-AF65-F5344CB8AC3E}">
        <p14:creationId xmlns:p14="http://schemas.microsoft.com/office/powerpoint/2010/main" val="18230970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Picture 81">
            <a:extLst>
              <a:ext uri="{FF2B5EF4-FFF2-40B4-BE49-F238E27FC236}">
                <a16:creationId xmlns:a16="http://schemas.microsoft.com/office/drawing/2014/main" id="{CF55BC24-3BC5-F54C-840A-56C6389D889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2631" t="10800" r="10940" b="59833"/>
          <a:stretch/>
        </p:blipFill>
        <p:spPr>
          <a:xfrm>
            <a:off x="10935015" y="2999060"/>
            <a:ext cx="1394511" cy="1402149"/>
          </a:xfrm>
          <a:prstGeom prst="rect">
            <a:avLst/>
          </a:prstGeom>
        </p:spPr>
      </p:pic>
      <p:grpSp>
        <p:nvGrpSpPr>
          <p:cNvPr id="59" name="Group 58">
            <a:extLst>
              <a:ext uri="{FF2B5EF4-FFF2-40B4-BE49-F238E27FC236}">
                <a16:creationId xmlns:a16="http://schemas.microsoft.com/office/drawing/2014/main" id="{705D4D3C-D2CF-C44E-848B-4F34544602B2}"/>
              </a:ext>
            </a:extLst>
          </p:cNvPr>
          <p:cNvGrpSpPr>
            <a:grpSpLocks/>
          </p:cNvGrpSpPr>
          <p:nvPr/>
        </p:nvGrpSpPr>
        <p:grpSpPr bwMode="auto">
          <a:xfrm>
            <a:off x="-1898341" y="1756438"/>
            <a:ext cx="1016624" cy="1022005"/>
            <a:chOff x="5272985" y="863600"/>
            <a:chExt cx="2766169" cy="2781300"/>
          </a:xfrm>
        </p:grpSpPr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FB1539E7-7E63-084D-B368-09F75A92E188}"/>
                </a:ext>
              </a:extLst>
            </p:cNvPr>
            <p:cNvSpPr/>
            <p:nvPr/>
          </p:nvSpPr>
          <p:spPr>
            <a:xfrm>
              <a:off x="5601097" y="1473355"/>
              <a:ext cx="1981358" cy="1930892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sz="1000"/>
            </a:p>
          </p:txBody>
        </p: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D39FAC7C-D9CD-AF4A-B239-207B881D886F}"/>
                </a:ext>
              </a:extLst>
            </p:cNvPr>
            <p:cNvCxnSpPr/>
            <p:nvPr/>
          </p:nvCxnSpPr>
          <p:spPr>
            <a:xfrm rot="10800000" flipH="1">
              <a:off x="5600700" y="2451100"/>
              <a:ext cx="1993900" cy="1588"/>
            </a:xfrm>
            <a:prstGeom prst="line">
              <a:avLst/>
            </a:prstGeom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532C6B7C-856D-004D-AC03-8E564D760054}"/>
                </a:ext>
              </a:extLst>
            </p:cNvPr>
            <p:cNvCxnSpPr/>
            <p:nvPr/>
          </p:nvCxnSpPr>
          <p:spPr>
            <a:xfrm rot="16200000" flipH="1">
              <a:off x="5607050" y="2451100"/>
              <a:ext cx="1981200" cy="1588"/>
            </a:xfrm>
            <a:prstGeom prst="line">
              <a:avLst/>
            </a:prstGeom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1A5E12D6-5739-D641-92EE-F9D2D1D8E5E3}"/>
                </a:ext>
              </a:extLst>
            </p:cNvPr>
            <p:cNvSpPr/>
            <p:nvPr/>
          </p:nvSpPr>
          <p:spPr>
            <a:xfrm rot="-2700000">
              <a:off x="5511800" y="12954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sz="1000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CBA4EE3F-BFAB-2D47-9FF5-33EEC2993AB6}"/>
                </a:ext>
              </a:extLst>
            </p:cNvPr>
            <p:cNvSpPr/>
            <p:nvPr/>
          </p:nvSpPr>
          <p:spPr>
            <a:xfrm rot="-2700000">
              <a:off x="6489700" y="21971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sz="1000"/>
            </a:p>
          </p:txBody>
        </p:sp>
        <p:grpSp>
          <p:nvGrpSpPr>
            <p:cNvPr id="65" name="Oval 38">
              <a:extLst>
                <a:ext uri="{FF2B5EF4-FFF2-40B4-BE49-F238E27FC236}">
                  <a16:creationId xmlns:a16="http://schemas.microsoft.com/office/drawing/2014/main" id="{117982F7-898B-5C4A-8889-3F7042A1EC8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388608" y="1286256"/>
              <a:ext cx="402336" cy="402336"/>
              <a:chOff x="6388608" y="1286256"/>
              <a:chExt cx="402336" cy="402336"/>
            </a:xfrm>
          </p:grpSpPr>
          <p:pic>
            <p:nvPicPr>
              <p:cNvPr id="79" name="Oval 38">
                <a:extLst>
                  <a:ext uri="{FF2B5EF4-FFF2-40B4-BE49-F238E27FC236}">
                    <a16:creationId xmlns:a16="http://schemas.microsoft.com/office/drawing/2014/main" id="{49E761D8-5513-2047-9FEF-C87A7A41E50B}"/>
                  </a:ext>
                </a:extLst>
              </p:cNvPr>
              <p:cNvPicPr>
                <a:picLocks noChangeArrowheads="1"/>
              </p:cNvPicPr>
              <p:nvPr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388608" y="1286256"/>
                <a:ext cx="402336" cy="4023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80" name="Text Box 80">
                <a:extLst>
                  <a:ext uri="{FF2B5EF4-FFF2-40B4-BE49-F238E27FC236}">
                    <a16:creationId xmlns:a16="http://schemas.microsoft.com/office/drawing/2014/main" id="{A19610E3-B694-0141-AC11-2D51D42920F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2700000">
                <a:off x="6528438" y="1315275"/>
                <a:ext cx="125724" cy="341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vert="eaVert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endParaRPr lang="en-US" altLang="en-US" sz="10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1FBE1AD9-8E9C-7F42-B9F8-CB7CF9BBCB96}"/>
                </a:ext>
              </a:extLst>
            </p:cNvPr>
            <p:cNvSpPr/>
            <p:nvPr/>
          </p:nvSpPr>
          <p:spPr>
            <a:xfrm rot="-2700000">
              <a:off x="7493000" y="12319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sz="1000"/>
            </a:p>
          </p:txBody>
        </p:sp>
        <p:grpSp>
          <p:nvGrpSpPr>
            <p:cNvPr id="67" name="Oval 40">
              <a:extLst>
                <a:ext uri="{FF2B5EF4-FFF2-40B4-BE49-F238E27FC236}">
                  <a16:creationId xmlns:a16="http://schemas.microsoft.com/office/drawing/2014/main" id="{84F715A8-142F-AE43-B7C0-F6115C39117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382256" y="2225040"/>
              <a:ext cx="402336" cy="402336"/>
              <a:chOff x="7382256" y="2225040"/>
              <a:chExt cx="402336" cy="402336"/>
            </a:xfrm>
          </p:grpSpPr>
          <p:pic>
            <p:nvPicPr>
              <p:cNvPr id="77" name="Oval 40">
                <a:extLst>
                  <a:ext uri="{FF2B5EF4-FFF2-40B4-BE49-F238E27FC236}">
                    <a16:creationId xmlns:a16="http://schemas.microsoft.com/office/drawing/2014/main" id="{A1CBB281-1593-3F42-B632-2643E2DC2A00}"/>
                  </a:ext>
                </a:extLst>
              </p:cNvPr>
              <p:cNvPicPr>
                <a:picLocks noChangeArrowheads="1"/>
              </p:cNvPicPr>
              <p:nvPr/>
            </p:nvPicPr>
            <p:blipFill>
              <a:blip r:embed="rId5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382256" y="2225040"/>
                <a:ext cx="402336" cy="4023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8" name="Text Box 86">
                <a:extLst>
                  <a:ext uri="{FF2B5EF4-FFF2-40B4-BE49-F238E27FC236}">
                    <a16:creationId xmlns:a16="http://schemas.microsoft.com/office/drawing/2014/main" id="{294E2672-4A54-9E4D-8C3E-A6291126874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2700000">
                <a:off x="7519038" y="2255075"/>
                <a:ext cx="125724" cy="341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vert="eaVert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endParaRPr lang="en-US" altLang="en-US" sz="10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9F30051B-8D59-164A-9757-F0DAB83BC57A}"/>
                </a:ext>
              </a:extLst>
            </p:cNvPr>
            <p:cNvSpPr/>
            <p:nvPr/>
          </p:nvSpPr>
          <p:spPr>
            <a:xfrm rot="-2700000">
              <a:off x="7505700" y="31623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sz="1000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F9754CC3-14CA-0449-BC13-E07ECADD9B37}"/>
                </a:ext>
              </a:extLst>
            </p:cNvPr>
            <p:cNvSpPr/>
            <p:nvPr/>
          </p:nvSpPr>
          <p:spPr>
            <a:xfrm rot="-2700000">
              <a:off x="5511800" y="30988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sz="1000"/>
            </a:p>
          </p:txBody>
        </p:sp>
        <p:grpSp>
          <p:nvGrpSpPr>
            <p:cNvPr id="70" name="Oval 43">
              <a:extLst>
                <a:ext uri="{FF2B5EF4-FFF2-40B4-BE49-F238E27FC236}">
                  <a16:creationId xmlns:a16="http://schemas.microsoft.com/office/drawing/2014/main" id="{A3A72312-D489-AE4F-879C-FC55BAA29AB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413248" y="2249424"/>
              <a:ext cx="402336" cy="402336"/>
              <a:chOff x="5413248" y="2249424"/>
              <a:chExt cx="402336" cy="402336"/>
            </a:xfrm>
          </p:grpSpPr>
          <p:pic>
            <p:nvPicPr>
              <p:cNvPr id="75" name="Oval 43">
                <a:extLst>
                  <a:ext uri="{FF2B5EF4-FFF2-40B4-BE49-F238E27FC236}">
                    <a16:creationId xmlns:a16="http://schemas.microsoft.com/office/drawing/2014/main" id="{EFA74812-AAA7-BB4A-BF98-DC0580D93006}"/>
                  </a:ext>
                </a:extLst>
              </p:cNvPr>
              <p:cNvPicPr>
                <a:picLocks noChangeArrowheads="1"/>
              </p:cNvPicPr>
              <p:nvPr/>
            </p:nvPicPr>
            <p:blipFill>
              <a:blip r:embed="rId6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413248" y="2249424"/>
                <a:ext cx="402336" cy="4023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6" name="Text Box 95">
                <a:extLst>
                  <a:ext uri="{FF2B5EF4-FFF2-40B4-BE49-F238E27FC236}">
                    <a16:creationId xmlns:a16="http://schemas.microsoft.com/office/drawing/2014/main" id="{30B048C0-988D-184B-99D6-9A239568296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2700000">
                <a:off x="5550538" y="2280475"/>
                <a:ext cx="125724" cy="341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vert="eaVert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endParaRPr lang="en-US" altLang="en-US" sz="10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71" name="Oval 44">
              <a:extLst>
                <a:ext uri="{FF2B5EF4-FFF2-40B4-BE49-F238E27FC236}">
                  <a16:creationId xmlns:a16="http://schemas.microsoft.com/office/drawing/2014/main" id="{DA76963B-0606-414B-89E2-589764ED140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376416" y="3176016"/>
              <a:ext cx="402336" cy="402336"/>
              <a:chOff x="6376416" y="3176016"/>
              <a:chExt cx="402336" cy="402336"/>
            </a:xfrm>
          </p:grpSpPr>
          <p:pic>
            <p:nvPicPr>
              <p:cNvPr id="73" name="Oval 44">
                <a:extLst>
                  <a:ext uri="{FF2B5EF4-FFF2-40B4-BE49-F238E27FC236}">
                    <a16:creationId xmlns:a16="http://schemas.microsoft.com/office/drawing/2014/main" id="{2AE5F420-CEE1-2F49-9B8B-395780E9A7B8}"/>
                  </a:ext>
                </a:extLst>
              </p:cNvPr>
              <p:cNvPicPr>
                <a:picLocks noChangeArrowheads="1"/>
              </p:cNvPicPr>
              <p:nvPr/>
            </p:nvPicPr>
            <p:blipFill>
              <a:blip r:embed="rId7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376416" y="3176016"/>
                <a:ext cx="402336" cy="4023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4" name="Text Box 98">
                <a:extLst>
                  <a:ext uri="{FF2B5EF4-FFF2-40B4-BE49-F238E27FC236}">
                    <a16:creationId xmlns:a16="http://schemas.microsoft.com/office/drawing/2014/main" id="{1A192D88-4CC1-BC4C-8297-E3A1C06405E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2700000">
                <a:off x="6515738" y="3207575"/>
                <a:ext cx="125724" cy="341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vert="eaVert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endParaRPr lang="en-US" altLang="en-US" sz="10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D255D447-6788-7549-A519-A3FE2B559CEE}"/>
                </a:ext>
              </a:extLst>
            </p:cNvPr>
            <p:cNvSpPr txBox="1"/>
            <p:nvPr/>
          </p:nvSpPr>
          <p:spPr>
            <a:xfrm>
              <a:off x="5272985" y="863600"/>
              <a:ext cx="2766169" cy="67007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sz="1000" dirty="0">
                  <a:solidFill>
                    <a:srgbClr val="FF0000"/>
                  </a:solidFill>
                  <a:latin typeface="+mn-lt"/>
                </a:rPr>
                <a:t>plastic crystals</a:t>
              </a:r>
            </a:p>
          </p:txBody>
        </p:sp>
      </p:grpSp>
      <p:sp>
        <p:nvSpPr>
          <p:cNvPr id="81" name="Rectangle 134">
            <a:extLst>
              <a:ext uri="{FF2B5EF4-FFF2-40B4-BE49-F238E27FC236}">
                <a16:creationId xmlns:a16="http://schemas.microsoft.com/office/drawing/2014/main" id="{F37B41C3-BF1C-C941-A734-F20F286A16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068493" y="2180887"/>
            <a:ext cx="124745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000" dirty="0">
                <a:solidFill>
                  <a:srgbClr val="FF0000"/>
                </a:solidFill>
              </a:rPr>
              <a:t>specific position</a:t>
            </a:r>
          </a:p>
          <a:p>
            <a:pPr eaLnBrk="1" hangingPunct="1"/>
            <a:r>
              <a:rPr lang="en-US" altLang="en-US" sz="1000" dirty="0">
                <a:solidFill>
                  <a:srgbClr val="FF0000"/>
                </a:solidFill>
              </a:rPr>
              <a:t>random orientation</a:t>
            </a:r>
          </a:p>
        </p:txBody>
      </p:sp>
      <p:sp>
        <p:nvSpPr>
          <p:cNvPr id="2194452" name="Rectangle 20">
            <a:extLst>
              <a:ext uri="{FF2B5EF4-FFF2-40B4-BE49-F238E27FC236}">
                <a16:creationId xmlns:a16="http://schemas.microsoft.com/office/drawing/2014/main" id="{BB5D3B82-A849-9F4E-BE6F-C8AE4D2950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0885" y="5260947"/>
            <a:ext cx="430117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 dirty="0">
                <a:solidFill>
                  <a:schemeClr val="bg1"/>
                </a:solidFill>
              </a:rPr>
              <a:t>Light Emitting Diodes, Lasers, Detectors</a:t>
            </a:r>
          </a:p>
          <a:p>
            <a:pPr eaLnBrk="1" hangingPunct="1"/>
            <a:r>
              <a:rPr lang="en-US" altLang="en-US" sz="1800" dirty="0">
                <a:solidFill>
                  <a:schemeClr val="bg1"/>
                </a:solidFill>
              </a:rPr>
              <a:t>expensive</a:t>
            </a:r>
          </a:p>
        </p:txBody>
      </p:sp>
      <p:sp>
        <p:nvSpPr>
          <p:cNvPr id="2194453" name="Rectangle 21">
            <a:extLst>
              <a:ext uri="{FF2B5EF4-FFF2-40B4-BE49-F238E27FC236}">
                <a16:creationId xmlns:a16="http://schemas.microsoft.com/office/drawing/2014/main" id="{EBDB9824-F577-D042-9707-3E3979FCFF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18680" y="4249083"/>
            <a:ext cx="17462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 dirty="0" err="1">
                <a:solidFill>
                  <a:schemeClr val="bg1"/>
                </a:solidFill>
              </a:rPr>
              <a:t>SiGe</a:t>
            </a:r>
            <a:r>
              <a:rPr lang="en-US" altLang="en-US" sz="1800" dirty="0">
                <a:solidFill>
                  <a:schemeClr val="bg1"/>
                </a:solidFill>
              </a:rPr>
              <a:t>: stressors</a:t>
            </a:r>
          </a:p>
          <a:p>
            <a:pPr eaLnBrk="1" hangingPunct="1"/>
            <a:r>
              <a:rPr lang="en-US" altLang="en-US" sz="1800" dirty="0" err="1">
                <a:solidFill>
                  <a:schemeClr val="bg1"/>
                </a:solidFill>
              </a:rPr>
              <a:t>SiC</a:t>
            </a:r>
            <a:r>
              <a:rPr lang="en-US" altLang="en-US" sz="1800" dirty="0">
                <a:solidFill>
                  <a:schemeClr val="bg1"/>
                </a:solidFill>
              </a:rPr>
              <a:t>: radiation</a:t>
            </a:r>
          </a:p>
        </p:txBody>
      </p:sp>
      <p:sp>
        <p:nvSpPr>
          <p:cNvPr id="2194454" name="Rectangle 22">
            <a:extLst>
              <a:ext uri="{FF2B5EF4-FFF2-40B4-BE49-F238E27FC236}">
                <a16:creationId xmlns:a16="http://schemas.microsoft.com/office/drawing/2014/main" id="{65341DF5-EF5D-F248-A850-4C2F976B0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37204" y="3380364"/>
            <a:ext cx="390369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 dirty="0">
                <a:solidFill>
                  <a:schemeClr val="bg1"/>
                </a:solidFill>
              </a:rPr>
              <a:t>Si: Transistors - $260billion industry</a:t>
            </a:r>
          </a:p>
        </p:txBody>
      </p:sp>
      <p:sp>
        <p:nvSpPr>
          <p:cNvPr id="23554" name="Title 1">
            <a:extLst>
              <a:ext uri="{FF2B5EF4-FFF2-40B4-BE49-F238E27FC236}">
                <a16:creationId xmlns:a16="http://schemas.microsoft.com/office/drawing/2014/main" id="{53813659-B19A-F446-A6C8-8AA65CB5DE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0" dirty="0">
                <a:ea typeface="ＭＳ Ｐゴシック" panose="020B0600070205080204" pitchFamily="34" charset="-128"/>
              </a:rPr>
              <a:t>Section 2</a:t>
            </a:r>
            <a:br>
              <a:rPr lang="en-US" altLang="en-US" b="0" dirty="0">
                <a:ea typeface="ＭＳ Ｐゴシック" panose="020B0600070205080204" pitchFamily="34" charset="-128"/>
              </a:rPr>
            </a:br>
            <a:r>
              <a:rPr lang="en-US" altLang="en-US" b="0" dirty="0">
                <a:ea typeface="ＭＳ Ｐゴシック" panose="020B0600070205080204" pitchFamily="34" charset="-128"/>
              </a:rPr>
              <a:t>Materials</a:t>
            </a:r>
          </a:p>
        </p:txBody>
      </p:sp>
      <p:sp>
        <p:nvSpPr>
          <p:cNvPr id="7" name="Text Box 5">
            <a:extLst>
              <a:ext uri="{FF2B5EF4-FFF2-40B4-BE49-F238E27FC236}">
                <a16:creationId xmlns:a16="http://schemas.microsoft.com/office/drawing/2014/main" id="{46011D06-1455-F946-86D9-20E505EE8A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12228" y="3462751"/>
            <a:ext cx="297656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2000" b="1" dirty="0"/>
              <a:t>Compound</a:t>
            </a:r>
            <a:r>
              <a:rPr lang="en-US" altLang="en-US" sz="2000" dirty="0"/>
              <a:t> </a:t>
            </a:r>
          </a:p>
          <a:p>
            <a:pPr eaLnBrk="1" hangingPunct="1"/>
            <a:r>
              <a:rPr lang="en-US" altLang="en-US" sz="2000" dirty="0"/>
              <a:t>IV-IV: Si-Ge, Si-C</a:t>
            </a:r>
          </a:p>
        </p:txBody>
      </p:sp>
      <p:sp>
        <p:nvSpPr>
          <p:cNvPr id="23559" name="Text Box 6">
            <a:extLst>
              <a:ext uri="{FF2B5EF4-FFF2-40B4-BE49-F238E27FC236}">
                <a16:creationId xmlns:a16="http://schemas.microsoft.com/office/drawing/2014/main" id="{C40992A6-C1A1-CA48-9A2D-B97AD15393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12227" y="3047358"/>
            <a:ext cx="452278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2000" b="1" dirty="0"/>
              <a:t>Elemental</a:t>
            </a:r>
            <a:r>
              <a:rPr lang="en-US" altLang="en-US" sz="2000" dirty="0"/>
              <a:t>   (e.g.,  Si, Ge, C)</a:t>
            </a:r>
          </a:p>
        </p:txBody>
      </p:sp>
      <p:sp>
        <p:nvSpPr>
          <p:cNvPr id="13" name="Text Box 11">
            <a:extLst>
              <a:ext uri="{FF2B5EF4-FFF2-40B4-BE49-F238E27FC236}">
                <a16:creationId xmlns:a16="http://schemas.microsoft.com/office/drawing/2014/main" id="{BF1C7600-6474-3D4A-B624-7729A21C5F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12227" y="4185920"/>
            <a:ext cx="478829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2000" dirty="0">
                <a:solidFill>
                  <a:srgbClr val="FF0000"/>
                </a:solidFill>
              </a:rPr>
              <a:t>III-V:   </a:t>
            </a:r>
            <a:r>
              <a:rPr lang="en-US" altLang="en-US" sz="2000" dirty="0" err="1">
                <a:solidFill>
                  <a:srgbClr val="FF0000"/>
                </a:solidFill>
              </a:rPr>
              <a:t>InP</a:t>
            </a:r>
            <a:r>
              <a:rPr lang="en-US" altLang="en-US" sz="2000" dirty="0">
                <a:solidFill>
                  <a:srgbClr val="FF0000"/>
                </a:solidFill>
              </a:rPr>
              <a:t>, GaAs,  (</a:t>
            </a:r>
            <a:r>
              <a:rPr lang="en-US" altLang="en-US" sz="2000" dirty="0" err="1">
                <a:solidFill>
                  <a:srgbClr val="FF0000"/>
                </a:solidFill>
              </a:rPr>
              <a:t>In</a:t>
            </a:r>
            <a:r>
              <a:rPr lang="en-US" altLang="en-US" sz="2000" baseline="-25000" dirty="0" err="1">
                <a:solidFill>
                  <a:srgbClr val="FF0000"/>
                </a:solidFill>
              </a:rPr>
              <a:t>x</a:t>
            </a:r>
            <a:r>
              <a:rPr lang="en-US" altLang="en-US" sz="2000" dirty="0" err="1">
                <a:solidFill>
                  <a:srgbClr val="FF0000"/>
                </a:solidFill>
              </a:rPr>
              <a:t>Ga</a:t>
            </a:r>
            <a:r>
              <a:rPr lang="en-US" altLang="en-US" sz="2000" dirty="0">
                <a:solidFill>
                  <a:srgbClr val="FF0000"/>
                </a:solidFill>
              </a:rPr>
              <a:t> </a:t>
            </a:r>
            <a:r>
              <a:rPr lang="en-US" altLang="en-US" sz="2000" baseline="-25000" dirty="0">
                <a:solidFill>
                  <a:srgbClr val="FF0000"/>
                </a:solidFill>
              </a:rPr>
              <a:t>1-x</a:t>
            </a:r>
            <a:r>
              <a:rPr lang="en-US" altLang="en-US" sz="2000" dirty="0">
                <a:solidFill>
                  <a:srgbClr val="FF0000"/>
                </a:solidFill>
              </a:rPr>
              <a:t>)(</a:t>
            </a:r>
            <a:r>
              <a:rPr lang="en-US" altLang="en-US" sz="2000" dirty="0" err="1">
                <a:solidFill>
                  <a:srgbClr val="FF0000"/>
                </a:solidFill>
              </a:rPr>
              <a:t>As</a:t>
            </a:r>
            <a:r>
              <a:rPr lang="en-US" altLang="en-US" sz="2000" baseline="-25000" dirty="0" err="1">
                <a:solidFill>
                  <a:srgbClr val="FF0000"/>
                </a:solidFill>
              </a:rPr>
              <a:t>y</a:t>
            </a:r>
            <a:r>
              <a:rPr lang="en-US" altLang="en-US" sz="2000" dirty="0" err="1">
                <a:solidFill>
                  <a:srgbClr val="FF0000"/>
                </a:solidFill>
              </a:rPr>
              <a:t>P</a:t>
            </a:r>
            <a:r>
              <a:rPr lang="en-US" altLang="en-US" sz="2000" dirty="0">
                <a:solidFill>
                  <a:srgbClr val="FF0000"/>
                </a:solidFill>
              </a:rPr>
              <a:t> </a:t>
            </a:r>
            <a:r>
              <a:rPr lang="en-US" altLang="en-US" sz="2000" baseline="-25000" dirty="0">
                <a:solidFill>
                  <a:srgbClr val="FF0000"/>
                </a:solidFill>
              </a:rPr>
              <a:t>1-y</a:t>
            </a:r>
            <a:r>
              <a:rPr lang="en-US" altLang="en-US" sz="2000" dirty="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17" name="Text Box 15">
            <a:extLst>
              <a:ext uri="{FF2B5EF4-FFF2-40B4-BE49-F238E27FC236}">
                <a16:creationId xmlns:a16="http://schemas.microsoft.com/office/drawing/2014/main" id="{C7946BF4-09B5-F341-A18E-4A6385279D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12227" y="5016704"/>
            <a:ext cx="2057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000" dirty="0">
                <a:latin typeface="+mn-lt"/>
              </a:rPr>
              <a:t>IV-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VI</a:t>
            </a:r>
            <a:r>
              <a:rPr lang="en-US" sz="2000" dirty="0">
                <a:latin typeface="+mn-lt"/>
              </a:rPr>
              <a:t>: </a:t>
            </a:r>
            <a:r>
              <a:rPr lang="en-US" sz="2000" dirty="0" err="1">
                <a:latin typeface="+mn-lt"/>
              </a:rPr>
              <a:t>Pb</a:t>
            </a:r>
            <a:r>
              <a:rPr lang="en-US" sz="2000" dirty="0" err="1">
                <a:solidFill>
                  <a:srgbClr val="0070C0"/>
                </a:solidFill>
                <a:latin typeface="+mn-lt"/>
              </a:rPr>
              <a:t>S</a:t>
            </a:r>
            <a:endParaRPr lang="en-US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18" name="Text Box 16">
            <a:extLst>
              <a:ext uri="{FF2B5EF4-FFF2-40B4-BE49-F238E27FC236}">
                <a16:creationId xmlns:a16="http://schemas.microsoft.com/office/drawing/2014/main" id="{4233E3A9-B02D-E547-BE36-425DB5FE39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12227" y="4601312"/>
            <a:ext cx="3581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rgbClr val="0058DE"/>
                </a:solidFill>
                <a:latin typeface="+mn-lt"/>
              </a:rPr>
              <a:t>II-VI: Hg</a:t>
            </a:r>
            <a:r>
              <a:rPr lang="en-US" sz="2000" baseline="-25000" dirty="0">
                <a:solidFill>
                  <a:srgbClr val="0058DE"/>
                </a:solidFill>
                <a:latin typeface="+mn-lt"/>
              </a:rPr>
              <a:t>1-x</a:t>
            </a:r>
            <a:r>
              <a:rPr lang="en-US" sz="2000" dirty="0">
                <a:solidFill>
                  <a:srgbClr val="0058DE"/>
                </a:solidFill>
                <a:latin typeface="+mn-lt"/>
              </a:rPr>
              <a:t>Cd</a:t>
            </a:r>
            <a:r>
              <a:rPr lang="en-US" sz="2000" baseline="-25000" dirty="0">
                <a:solidFill>
                  <a:srgbClr val="0058DE"/>
                </a:solidFill>
                <a:latin typeface="+mn-lt"/>
              </a:rPr>
              <a:t>x</a:t>
            </a:r>
            <a:r>
              <a:rPr lang="en-US" sz="2000" dirty="0">
                <a:solidFill>
                  <a:srgbClr val="0058DE"/>
                </a:solidFill>
                <a:latin typeface="+mn-lt"/>
              </a:rPr>
              <a:t>Te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58DB2CB-73F9-4D4C-AC81-E6BE75CB641E}"/>
              </a:ext>
            </a:extLst>
          </p:cNvPr>
          <p:cNvGrpSpPr/>
          <p:nvPr/>
        </p:nvGrpSpPr>
        <p:grpSpPr>
          <a:xfrm>
            <a:off x="10842703" y="3818020"/>
            <a:ext cx="1551482" cy="691712"/>
            <a:chOff x="7455126" y="1855093"/>
            <a:chExt cx="1768868" cy="788631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E12E4C01-E05B-1341-8FD4-96C5460A086C}"/>
                </a:ext>
              </a:extLst>
            </p:cNvPr>
            <p:cNvPicPr/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2413" r="51587"/>
            <a:stretch/>
          </p:blipFill>
          <p:spPr bwMode="auto">
            <a:xfrm>
              <a:off x="7455126" y="1901787"/>
              <a:ext cx="1666313" cy="74193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92A938B-2169-5A4A-9543-4C17499FC3C3}"/>
                </a:ext>
              </a:extLst>
            </p:cNvPr>
            <p:cNvSpPr txBox="1"/>
            <p:nvPr/>
          </p:nvSpPr>
          <p:spPr>
            <a:xfrm>
              <a:off x="8870900" y="1855093"/>
              <a:ext cx="353094" cy="2982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/>
                <a:t>2)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E6C76D5D-3FAC-3F45-BBE3-AD8FD947E1BF}"/>
              </a:ext>
            </a:extLst>
          </p:cNvPr>
          <p:cNvGrpSpPr/>
          <p:nvPr/>
        </p:nvGrpSpPr>
        <p:grpSpPr>
          <a:xfrm>
            <a:off x="11181962" y="2968140"/>
            <a:ext cx="1212458" cy="876291"/>
            <a:chOff x="7644400" y="747817"/>
            <a:chExt cx="1588343" cy="1147958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4CE91291-627E-834F-9DE8-47F08AABFE0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644400" y="747817"/>
              <a:ext cx="1471820" cy="1102006"/>
            </a:xfrm>
            <a:prstGeom prst="rect">
              <a:avLst/>
            </a:prstGeom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76CCEB8-920F-7644-B57A-C1FD7D693C75}"/>
                </a:ext>
              </a:extLst>
            </p:cNvPr>
            <p:cNvSpPr txBox="1"/>
            <p:nvPr/>
          </p:nvSpPr>
          <p:spPr>
            <a:xfrm>
              <a:off x="8827030" y="1553061"/>
              <a:ext cx="405713" cy="3427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schemeClr val="bg1"/>
                  </a:solidFill>
                </a:rPr>
                <a:t>1)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7688925-5858-434F-9E86-C5362968CF05}"/>
              </a:ext>
            </a:extLst>
          </p:cNvPr>
          <p:cNvGrpSpPr/>
          <p:nvPr/>
        </p:nvGrpSpPr>
        <p:grpSpPr>
          <a:xfrm>
            <a:off x="10031366" y="3149453"/>
            <a:ext cx="750844" cy="985966"/>
            <a:chOff x="6336170" y="1526755"/>
            <a:chExt cx="936762" cy="1230104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9978EB9C-FF06-234D-8206-5DB8B391CD2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405159" y="1526755"/>
              <a:ext cx="867773" cy="1124634"/>
            </a:xfrm>
            <a:prstGeom prst="rect">
              <a:avLst/>
            </a:prstGeom>
          </p:spPr>
        </p:pic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915091D-F000-6940-9B31-A4D7D6880DE8}"/>
                </a:ext>
              </a:extLst>
            </p:cNvPr>
            <p:cNvSpPr txBox="1"/>
            <p:nvPr/>
          </p:nvSpPr>
          <p:spPr>
            <a:xfrm>
              <a:off x="6336170" y="2430471"/>
              <a:ext cx="386385" cy="3263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schemeClr val="bg1"/>
                  </a:solidFill>
                </a:rPr>
                <a:t>3)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23C5D4D-1504-C84E-8410-88B29683000A}"/>
              </a:ext>
            </a:extLst>
          </p:cNvPr>
          <p:cNvGrpSpPr/>
          <p:nvPr/>
        </p:nvGrpSpPr>
        <p:grpSpPr>
          <a:xfrm>
            <a:off x="11363242" y="4543541"/>
            <a:ext cx="903919" cy="913402"/>
            <a:chOff x="7794779" y="3113162"/>
            <a:chExt cx="1488985" cy="1504607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34B5A6C9-B5A5-9442-B3DE-2627390ED89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7794779" y="3113162"/>
              <a:ext cx="1215076" cy="1504607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4D3721C-4416-6242-8843-5815BE79AD77}"/>
                </a:ext>
              </a:extLst>
            </p:cNvPr>
            <p:cNvSpPr txBox="1"/>
            <p:nvPr/>
          </p:nvSpPr>
          <p:spPr>
            <a:xfrm>
              <a:off x="8773609" y="3249588"/>
              <a:ext cx="510155" cy="4309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/>
                <a:t>4)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985202F-77FA-3540-A933-E91C91A01157}"/>
              </a:ext>
            </a:extLst>
          </p:cNvPr>
          <p:cNvGrpSpPr/>
          <p:nvPr/>
        </p:nvGrpSpPr>
        <p:grpSpPr>
          <a:xfrm>
            <a:off x="9719939" y="4545720"/>
            <a:ext cx="1215076" cy="1030973"/>
            <a:chOff x="6223415" y="3418359"/>
            <a:chExt cx="1493959" cy="1267601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F1E5022A-65E2-B340-8C56-7CE52B4F98C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6223415" y="3418359"/>
              <a:ext cx="1493959" cy="1267601"/>
            </a:xfrm>
            <a:prstGeom prst="rect">
              <a:avLst/>
            </a:prstGeom>
          </p:spPr>
        </p:pic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91732E1-AFC0-024B-B54D-C072DF90CE53}"/>
                </a:ext>
              </a:extLst>
            </p:cNvPr>
            <p:cNvSpPr txBox="1"/>
            <p:nvPr/>
          </p:nvSpPr>
          <p:spPr>
            <a:xfrm>
              <a:off x="6582822" y="3437860"/>
              <a:ext cx="380782" cy="3216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/>
                <a:t>5)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37486AA-B41A-BF45-B706-FBEFBCAD2D03}"/>
              </a:ext>
            </a:extLst>
          </p:cNvPr>
          <p:cNvGrpSpPr/>
          <p:nvPr/>
        </p:nvGrpSpPr>
        <p:grpSpPr>
          <a:xfrm>
            <a:off x="8295106" y="4937458"/>
            <a:ext cx="1343473" cy="534823"/>
            <a:chOff x="6759117" y="5449797"/>
            <a:chExt cx="2182164" cy="868696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166DD31B-AF29-2449-A5E5-8CFEB8442EA9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6759117" y="5449797"/>
              <a:ext cx="2182164" cy="868696"/>
            </a:xfrm>
            <a:prstGeom prst="rect">
              <a:avLst/>
            </a:prstGeom>
          </p:spPr>
        </p:pic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04F0A29-4343-CF49-9FCC-CB6F68179B7E}"/>
                </a:ext>
              </a:extLst>
            </p:cNvPr>
            <p:cNvSpPr txBox="1"/>
            <p:nvPr/>
          </p:nvSpPr>
          <p:spPr>
            <a:xfrm>
              <a:off x="8457091" y="5919873"/>
              <a:ext cx="483653" cy="3749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/>
                <a:t>6)</a:t>
              </a: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0978FEEB-20D9-C149-A16C-9663C3D144B2}"/>
              </a:ext>
            </a:extLst>
          </p:cNvPr>
          <p:cNvGrpSpPr/>
          <p:nvPr/>
        </p:nvGrpSpPr>
        <p:grpSpPr>
          <a:xfrm>
            <a:off x="8590549" y="786615"/>
            <a:ext cx="2561340" cy="1736370"/>
            <a:chOff x="4048148" y="3771676"/>
            <a:chExt cx="1560787" cy="1058081"/>
          </a:xfrm>
        </p:grpSpPr>
        <p:pic>
          <p:nvPicPr>
            <p:cNvPr id="43" name="Picture 42" descr="A screenshot of a cell phone&#10;&#10;Description automatically generated">
              <a:extLst>
                <a:ext uri="{FF2B5EF4-FFF2-40B4-BE49-F238E27FC236}">
                  <a16:creationId xmlns:a16="http://schemas.microsoft.com/office/drawing/2014/main" id="{BCBC7DF6-C4DD-304E-B02F-A33B415966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934" t="47179" r="12210" b="34495"/>
            <a:stretch/>
          </p:blipFill>
          <p:spPr>
            <a:xfrm>
              <a:off x="4048148" y="3981878"/>
              <a:ext cx="1560787" cy="847879"/>
            </a:xfrm>
            <a:prstGeom prst="rect">
              <a:avLst/>
            </a:prstGeom>
          </p:spPr>
        </p:pic>
        <p:pic>
          <p:nvPicPr>
            <p:cNvPr id="44" name="Picture 43" descr="A screenshot of a cell phone&#10;&#10;Description automatically generated">
              <a:extLst>
                <a:ext uri="{FF2B5EF4-FFF2-40B4-BE49-F238E27FC236}">
                  <a16:creationId xmlns:a16="http://schemas.microsoft.com/office/drawing/2014/main" id="{F3B03FFA-2D79-FA4E-B19F-F4D9395B034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59" t="47283" r="80989" b="45091"/>
            <a:stretch/>
          </p:blipFill>
          <p:spPr>
            <a:xfrm>
              <a:off x="4065251" y="3992604"/>
              <a:ext cx="265783" cy="352840"/>
            </a:xfrm>
            <a:prstGeom prst="rect">
              <a:avLst/>
            </a:prstGeom>
          </p:spPr>
        </p:pic>
        <p:pic>
          <p:nvPicPr>
            <p:cNvPr id="45" name="Picture 44" descr="A screenshot of a cell phone&#10;&#10;Description automatically generated">
              <a:extLst>
                <a:ext uri="{FF2B5EF4-FFF2-40B4-BE49-F238E27FC236}">
                  <a16:creationId xmlns:a16="http://schemas.microsoft.com/office/drawing/2014/main" id="{C4A62BB0-273E-F747-B66C-767122E4ADA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934" t="10791" r="12439" b="84549"/>
            <a:stretch/>
          </p:blipFill>
          <p:spPr>
            <a:xfrm>
              <a:off x="4065251" y="3771676"/>
              <a:ext cx="1543684" cy="215565"/>
            </a:xfrm>
            <a:prstGeom prst="rect">
              <a:avLst/>
            </a:prstGeom>
          </p:spPr>
        </p:pic>
      </p:grpSp>
      <p:sp>
        <p:nvSpPr>
          <p:cNvPr id="46" name="Rounded Rectangle 45">
            <a:extLst>
              <a:ext uri="{FF2B5EF4-FFF2-40B4-BE49-F238E27FC236}">
                <a16:creationId xmlns:a16="http://schemas.microsoft.com/office/drawing/2014/main" id="{FAE2749E-9AD1-A140-91C0-2A6D0E4D9102}"/>
              </a:ext>
            </a:extLst>
          </p:cNvPr>
          <p:cNvSpPr/>
          <p:nvPr/>
        </p:nvSpPr>
        <p:spPr>
          <a:xfrm>
            <a:off x="9574587" y="1440065"/>
            <a:ext cx="400092" cy="532743"/>
          </a:xfrm>
          <a:custGeom>
            <a:avLst/>
            <a:gdLst>
              <a:gd name="connsiteX0" fmla="*/ 0 w 400092"/>
              <a:gd name="connsiteY0" fmla="*/ 66683 h 532743"/>
              <a:gd name="connsiteX1" fmla="*/ 66683 w 400092"/>
              <a:gd name="connsiteY1" fmla="*/ 0 h 532743"/>
              <a:gd name="connsiteX2" fmla="*/ 333409 w 400092"/>
              <a:gd name="connsiteY2" fmla="*/ 0 h 532743"/>
              <a:gd name="connsiteX3" fmla="*/ 400092 w 400092"/>
              <a:gd name="connsiteY3" fmla="*/ 66683 h 532743"/>
              <a:gd name="connsiteX4" fmla="*/ 400092 w 400092"/>
              <a:gd name="connsiteY4" fmla="*/ 466060 h 532743"/>
              <a:gd name="connsiteX5" fmla="*/ 333409 w 400092"/>
              <a:gd name="connsiteY5" fmla="*/ 532743 h 532743"/>
              <a:gd name="connsiteX6" fmla="*/ 66683 w 400092"/>
              <a:gd name="connsiteY6" fmla="*/ 532743 h 532743"/>
              <a:gd name="connsiteX7" fmla="*/ 0 w 400092"/>
              <a:gd name="connsiteY7" fmla="*/ 466060 h 532743"/>
              <a:gd name="connsiteX8" fmla="*/ 0 w 400092"/>
              <a:gd name="connsiteY8" fmla="*/ 66683 h 532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0092" h="532743" extrusionOk="0">
                <a:moveTo>
                  <a:pt x="0" y="66683"/>
                </a:moveTo>
                <a:cubicBezTo>
                  <a:pt x="-3070" y="27961"/>
                  <a:pt x="22583" y="2729"/>
                  <a:pt x="66683" y="0"/>
                </a:cubicBezTo>
                <a:cubicBezTo>
                  <a:pt x="176234" y="-8493"/>
                  <a:pt x="222335" y="1903"/>
                  <a:pt x="333409" y="0"/>
                </a:cubicBezTo>
                <a:cubicBezTo>
                  <a:pt x="368982" y="-955"/>
                  <a:pt x="398256" y="33623"/>
                  <a:pt x="400092" y="66683"/>
                </a:cubicBezTo>
                <a:cubicBezTo>
                  <a:pt x="405287" y="157044"/>
                  <a:pt x="357041" y="315287"/>
                  <a:pt x="400092" y="466060"/>
                </a:cubicBezTo>
                <a:cubicBezTo>
                  <a:pt x="401963" y="499038"/>
                  <a:pt x="363125" y="531654"/>
                  <a:pt x="333409" y="532743"/>
                </a:cubicBezTo>
                <a:cubicBezTo>
                  <a:pt x="271368" y="547686"/>
                  <a:pt x="130557" y="526240"/>
                  <a:pt x="66683" y="532743"/>
                </a:cubicBezTo>
                <a:cubicBezTo>
                  <a:pt x="24709" y="541256"/>
                  <a:pt x="-5113" y="496957"/>
                  <a:pt x="0" y="466060"/>
                </a:cubicBezTo>
                <a:cubicBezTo>
                  <a:pt x="-41659" y="377213"/>
                  <a:pt x="21819" y="245620"/>
                  <a:pt x="0" y="66683"/>
                </a:cubicBezTo>
                <a:close/>
              </a:path>
            </a:pathLst>
          </a:custGeom>
          <a:noFill/>
          <a:ln w="38100">
            <a:solidFill>
              <a:schemeClr val="tx1"/>
            </a:solidFill>
            <a:extLst>
              <a:ext uri="{C807C97D-BFC1-408E-A445-0C87EB9F89A2}">
                <ask:lineSketchStyleProps xmlns="" xmlns:ask="http://schemas.microsoft.com/office/drawing/2018/sketchyshapes" sd="121903347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" name="Group 88">
            <a:extLst>
              <a:ext uri="{FF2B5EF4-FFF2-40B4-BE49-F238E27FC236}">
                <a16:creationId xmlns:a16="http://schemas.microsoft.com/office/drawing/2014/main" id="{AD780F51-80C6-4D4C-9540-E795F9F437BB}"/>
              </a:ext>
            </a:extLst>
          </p:cNvPr>
          <p:cNvGrpSpPr>
            <a:grpSpLocks/>
          </p:cNvGrpSpPr>
          <p:nvPr/>
        </p:nvGrpSpPr>
        <p:grpSpPr bwMode="auto">
          <a:xfrm>
            <a:off x="-2523172" y="778738"/>
            <a:ext cx="2212975" cy="2813050"/>
            <a:chOff x="1261872" y="825500"/>
            <a:chExt cx="2212848" cy="2813812"/>
          </a:xfrm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0F7A9021-E41C-1444-86E8-6DBE7102874C}"/>
                </a:ext>
              </a:extLst>
            </p:cNvPr>
            <p:cNvSpPr/>
            <p:nvPr/>
          </p:nvSpPr>
          <p:spPr>
            <a:xfrm>
              <a:off x="1371403" y="1447969"/>
              <a:ext cx="1981086" cy="1930923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882D3C28-5451-B04F-96C1-19CD241C18F5}"/>
                </a:ext>
              </a:extLst>
            </p:cNvPr>
            <p:cNvCxnSpPr/>
            <p:nvPr/>
          </p:nvCxnSpPr>
          <p:spPr>
            <a:xfrm rot="10800000" flipH="1">
              <a:off x="1371600" y="2425700"/>
              <a:ext cx="1993900" cy="1588"/>
            </a:xfrm>
            <a:prstGeom prst="line">
              <a:avLst/>
            </a:prstGeom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7262B00E-F1F1-AF40-9EF1-BA394DA35100}"/>
                </a:ext>
              </a:extLst>
            </p:cNvPr>
            <p:cNvCxnSpPr/>
            <p:nvPr/>
          </p:nvCxnSpPr>
          <p:spPr>
            <a:xfrm rot="16200000" flipH="1">
              <a:off x="1377950" y="2425700"/>
              <a:ext cx="1981200" cy="1588"/>
            </a:xfrm>
            <a:prstGeom prst="line">
              <a:avLst/>
            </a:prstGeom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EE8FB8DE-0406-A543-A4A3-16A8FF36EF4A}"/>
                </a:ext>
              </a:extLst>
            </p:cNvPr>
            <p:cNvSpPr/>
            <p:nvPr/>
          </p:nvSpPr>
          <p:spPr>
            <a:xfrm>
              <a:off x="1282700" y="12700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C301FBB2-BA3D-194D-A6CA-17DEA73CE6A1}"/>
                </a:ext>
              </a:extLst>
            </p:cNvPr>
            <p:cNvSpPr/>
            <p:nvPr/>
          </p:nvSpPr>
          <p:spPr>
            <a:xfrm>
              <a:off x="2260600" y="21209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5CA9B081-5B78-A14B-BBCD-F6A9CDA07F2A}"/>
                </a:ext>
              </a:extLst>
            </p:cNvPr>
            <p:cNvSpPr/>
            <p:nvPr/>
          </p:nvSpPr>
          <p:spPr>
            <a:xfrm>
              <a:off x="2247900" y="12192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379C1732-677F-AA49-9B60-285A3F5E39E3}"/>
                </a:ext>
              </a:extLst>
            </p:cNvPr>
            <p:cNvSpPr/>
            <p:nvPr/>
          </p:nvSpPr>
          <p:spPr>
            <a:xfrm>
              <a:off x="3251200" y="12065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CFBDBD53-7D99-2341-9180-31395D1B5DA2}"/>
                </a:ext>
              </a:extLst>
            </p:cNvPr>
            <p:cNvSpPr/>
            <p:nvPr/>
          </p:nvSpPr>
          <p:spPr>
            <a:xfrm>
              <a:off x="3263900" y="21590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C7C0684D-9CC6-EE4E-BCA6-0B6B99405DD3}"/>
                </a:ext>
              </a:extLst>
            </p:cNvPr>
            <p:cNvSpPr/>
            <p:nvPr/>
          </p:nvSpPr>
          <p:spPr>
            <a:xfrm>
              <a:off x="3276600" y="31369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A76DE44C-EC9A-D549-8D96-BB10AA91C2BB}"/>
                </a:ext>
              </a:extLst>
            </p:cNvPr>
            <p:cNvSpPr/>
            <p:nvPr/>
          </p:nvSpPr>
          <p:spPr>
            <a:xfrm>
              <a:off x="1282700" y="30734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D66EA36D-6BF4-DC4B-947E-1B9141E5C1AD}"/>
                </a:ext>
              </a:extLst>
            </p:cNvPr>
            <p:cNvSpPr/>
            <p:nvPr/>
          </p:nvSpPr>
          <p:spPr>
            <a:xfrm>
              <a:off x="1295400" y="21844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9FE41BC7-6050-9A48-9A8D-6F261717F88E}"/>
                </a:ext>
              </a:extLst>
            </p:cNvPr>
            <p:cNvSpPr/>
            <p:nvPr/>
          </p:nvSpPr>
          <p:spPr>
            <a:xfrm>
              <a:off x="2260600" y="31115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7259D227-E08F-5F4E-BC80-8C10B681A357}"/>
                </a:ext>
              </a:extLst>
            </p:cNvPr>
            <p:cNvSpPr txBox="1"/>
            <p:nvPr/>
          </p:nvSpPr>
          <p:spPr>
            <a:xfrm>
              <a:off x="1455536" y="825500"/>
              <a:ext cx="1930289" cy="45732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dirty="0">
                  <a:solidFill>
                    <a:srgbClr val="FF0000"/>
                  </a:solidFill>
                  <a:latin typeface="+mn-lt"/>
                </a:rPr>
                <a:t>solid crystals</a:t>
              </a:r>
            </a:p>
          </p:txBody>
        </p:sp>
      </p:grpSp>
      <p:sp>
        <p:nvSpPr>
          <p:cNvPr id="58" name="Rectangle 133">
            <a:extLst>
              <a:ext uri="{FF2B5EF4-FFF2-40B4-BE49-F238E27FC236}">
                <a16:creationId xmlns:a16="http://schemas.microsoft.com/office/drawing/2014/main" id="{982054EE-78F7-2C4B-AEF6-F0411B5A2C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454657" y="3620162"/>
            <a:ext cx="20764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1800" dirty="0">
                <a:solidFill>
                  <a:srgbClr val="FF0000"/>
                </a:solidFill>
              </a:rPr>
              <a:t>specific position</a:t>
            </a:r>
          </a:p>
          <a:p>
            <a:pPr algn="ctr" eaLnBrk="1" hangingPunct="1"/>
            <a:r>
              <a:rPr lang="en-US" altLang="en-US" sz="1800" dirty="0">
                <a:solidFill>
                  <a:srgbClr val="FF0000"/>
                </a:solidFill>
              </a:rPr>
              <a:t>specific orientation</a:t>
            </a:r>
          </a:p>
        </p:txBody>
      </p:sp>
      <p:sp>
        <p:nvSpPr>
          <p:cNvPr id="83" name="Rectangle 3">
            <a:extLst>
              <a:ext uri="{FF2B5EF4-FFF2-40B4-BE49-F238E27FC236}">
                <a16:creationId xmlns:a16="http://schemas.microsoft.com/office/drawing/2014/main" id="{6D90FDE8-F368-2846-940C-1B72463C6C49}"/>
              </a:ext>
            </a:extLst>
          </p:cNvPr>
          <p:cNvSpPr txBox="1">
            <a:spLocks noChangeArrowheads="1"/>
          </p:cNvSpPr>
          <p:nvPr/>
        </p:nvSpPr>
        <p:spPr>
          <a:xfrm>
            <a:off x="652273" y="740650"/>
            <a:ext cx="10770448" cy="5599112"/>
          </a:xfrm>
          <a:prstGeom prst="rect">
            <a:avLst/>
          </a:prstGeom>
        </p:spPr>
        <p:txBody>
          <a:bodyPr/>
          <a:lstStyle>
            <a:lvl1pPr marL="169863" indent="-169863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2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454025" indent="-169863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+mn-lt"/>
                <a:ea typeface="ＭＳ Ｐゴシック" charset="-128"/>
                <a:cs typeface="ＭＳ Ｐゴシック"/>
              </a:defRPr>
            </a:lvl2pPr>
            <a:lvl3pPr marL="804863" indent="-236538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ü"/>
              <a:defRPr sz="16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/>
              </a:defRPr>
            </a:lvl3pPr>
            <a:lvl4pPr marL="1089025" indent="-169863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/>
              </a:defRPr>
            </a:lvl4pPr>
            <a:lvl5pPr marL="1373188" indent="-169863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 3" pitchFamily="2" charset="2"/>
              <a:buChar char="´"/>
              <a:defRPr sz="14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/>
              </a:defRPr>
            </a:lvl5pPr>
            <a:lvl6pPr marL="1830388" indent="-169863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 3" charset="2"/>
              <a:buChar char="´"/>
              <a:defRPr sz="1400">
                <a:solidFill>
                  <a:schemeClr val="tx1"/>
                </a:solidFill>
                <a:latin typeface="+mn-lt"/>
                <a:ea typeface="ＭＳ Ｐゴシック" charset="-128"/>
              </a:defRPr>
            </a:lvl6pPr>
            <a:lvl7pPr marL="2287588" indent="-169863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 3" charset="2"/>
              <a:buChar char="´"/>
              <a:defRPr sz="1400">
                <a:solidFill>
                  <a:schemeClr val="tx1"/>
                </a:solidFill>
                <a:latin typeface="+mn-lt"/>
                <a:ea typeface="ＭＳ Ｐゴシック" charset="-128"/>
              </a:defRPr>
            </a:lvl7pPr>
            <a:lvl8pPr marL="2744788" indent="-169863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 3" charset="2"/>
              <a:buChar char="´"/>
              <a:defRPr sz="1400">
                <a:solidFill>
                  <a:schemeClr val="tx1"/>
                </a:solidFill>
                <a:latin typeface="+mn-lt"/>
                <a:ea typeface="ＭＳ Ｐゴシック" charset="-128"/>
              </a:defRPr>
            </a:lvl8pPr>
            <a:lvl9pPr marL="3201988" indent="-169863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 3" charset="2"/>
              <a:buChar char="´"/>
              <a:defRPr sz="1400">
                <a:solidFill>
                  <a:schemeClr val="tx1"/>
                </a:solidFill>
                <a:latin typeface="+mn-lt"/>
                <a:ea typeface="ＭＳ Ｐゴシック" charset="-128"/>
              </a:defRPr>
            </a:lvl9pPr>
          </a:lstStyle>
          <a:p>
            <a:pPr marL="173038" indent="-173038"/>
            <a:r>
              <a:rPr lang="en-US" altLang="en-US" kern="0" dirty="0">
                <a:ea typeface="ＭＳ Ｐゴシック" panose="020B0600070205080204" pitchFamily="34" charset="-128"/>
              </a:rPr>
              <a:t>2.1 Typical Semiconducting Materials</a:t>
            </a:r>
          </a:p>
          <a:p>
            <a:pPr marL="457200" lvl="1" indent="-173038"/>
            <a:r>
              <a:rPr lang="en-US" altLang="en-US" sz="1800" kern="0" dirty="0">
                <a:ea typeface="ＭＳ Ｐゴシック" panose="020B0600070205080204" pitchFamily="34" charset="-128"/>
              </a:rPr>
              <a:t>Current flow in semiconductors (reminder)</a:t>
            </a:r>
          </a:p>
          <a:p>
            <a:pPr marL="457200" lvl="1" indent="-173038"/>
            <a:r>
              <a:rPr lang="en-US" altLang="en-US" sz="1800" kern="0" dirty="0">
                <a:ea typeface="ＭＳ Ｐゴシック" panose="020B0600070205080204" pitchFamily="34" charset="-128"/>
              </a:rPr>
              <a:t>Elemental semiconductors in the periodic table</a:t>
            </a:r>
          </a:p>
          <a:p>
            <a:pPr marL="457200" lvl="1" indent="-173038"/>
            <a:r>
              <a:rPr lang="en-US" altLang="en-US" sz="1800" kern="0" dirty="0">
                <a:ea typeface="ＭＳ Ｐゴシック" panose="020B0600070205080204" pitchFamily="34" charset="-128"/>
              </a:rPr>
              <a:t>Bonding for half-filled shells, column IV, III-V, and II-VI</a:t>
            </a:r>
          </a:p>
          <a:p>
            <a:pPr marL="173038" indent="-173038"/>
            <a:endParaRPr lang="en-US" altLang="en-US" kern="0" dirty="0">
              <a:ea typeface="ＭＳ Ｐゴシック" panose="020B0600070205080204" pitchFamily="34" charset="-128"/>
            </a:endParaRPr>
          </a:p>
          <a:p>
            <a:pPr marL="173038" indent="-173038"/>
            <a:r>
              <a:rPr lang="en-US" altLang="en-US" kern="0" dirty="0">
                <a:ea typeface="ＭＳ Ｐゴシック" panose="020B0600070205080204" pitchFamily="34" charset="-128"/>
              </a:rPr>
              <a:t>2.2 Typical applications of elemental and compound semiconductors</a:t>
            </a:r>
          </a:p>
          <a:p>
            <a:pPr marL="173038" indent="-173038"/>
            <a:endParaRPr lang="en-US" altLang="en-US" kern="0" dirty="0">
              <a:ea typeface="ＭＳ Ｐゴシック" panose="020B0600070205080204" pitchFamily="34" charset="-128"/>
            </a:endParaRPr>
          </a:p>
          <a:p>
            <a:pPr marL="173038" indent="-173038"/>
            <a:endParaRPr lang="en-US" altLang="en-US" kern="0" dirty="0">
              <a:ea typeface="ＭＳ Ｐゴシック" panose="020B0600070205080204" pitchFamily="34" charset="-128"/>
            </a:endParaRPr>
          </a:p>
          <a:p>
            <a:pPr marL="173038" indent="-173038"/>
            <a:r>
              <a:rPr lang="en-US" altLang="en-US" kern="0" dirty="0">
                <a:ea typeface="ＭＳ Ｐゴシック" panose="020B0600070205080204" pitchFamily="34" charset="-128"/>
              </a:rPr>
              <a:t>2.3 Atomic Positions and Bond Orientations</a:t>
            </a:r>
          </a:p>
          <a:p>
            <a:pPr marL="457200" lvl="1" indent="-173038"/>
            <a:r>
              <a:rPr lang="en-US" altLang="en-US" sz="1800" kern="0" dirty="0">
                <a:ea typeface="ＭＳ Ｐゴシック" panose="020B0600070205080204" pitchFamily="34" charset="-128"/>
              </a:rPr>
              <a:t>Solid State vs. other crystals</a:t>
            </a:r>
          </a:p>
          <a:p>
            <a:pPr marL="457200" lvl="1" indent="-173038"/>
            <a:r>
              <a:rPr lang="en-US" altLang="en-US" sz="1800" kern="0" dirty="0">
                <a:ea typeface="ＭＳ Ｐゴシック" panose="020B0600070205080204" pitchFamily="34" charset="-128"/>
              </a:rPr>
              <a:t>Typical Atomic Arrangements in MOSFETS</a:t>
            </a:r>
          </a:p>
          <a:p>
            <a:pPr marL="350837" lvl="1" indent="0">
              <a:buFont typeface="Arial" panose="020B0604020202020204" pitchFamily="34" charset="0"/>
              <a:buNone/>
            </a:pPr>
            <a:endParaRPr lang="en-US" altLang="en-US" sz="1800" kern="0" dirty="0">
              <a:ea typeface="ＭＳ Ｐゴシック" panose="020B0600070205080204" pitchFamily="34" charset="-128"/>
            </a:endParaRPr>
          </a:p>
          <a:p>
            <a:pPr marL="350837" lvl="1" indent="0">
              <a:buFont typeface="Arial" panose="020B0604020202020204" pitchFamily="34" charset="0"/>
              <a:buNone/>
            </a:pPr>
            <a:endParaRPr lang="en-US" altLang="en-US" sz="1800" kern="0" dirty="0">
              <a:ea typeface="ＭＳ Ｐゴシック" panose="020B0600070205080204" pitchFamily="34" charset="-128"/>
            </a:endParaRPr>
          </a:p>
          <a:p>
            <a:pPr marL="350837" lvl="1" indent="0">
              <a:buFont typeface="Arial" panose="020B0604020202020204" pitchFamily="34" charset="0"/>
              <a:buNone/>
            </a:pPr>
            <a:endParaRPr lang="en-US" altLang="en-US" sz="1800" kern="0" dirty="0">
              <a:ea typeface="ＭＳ Ｐゴシック" panose="020B0600070205080204" pitchFamily="34" charset="-128"/>
            </a:endParaRPr>
          </a:p>
          <a:p>
            <a:pPr marL="350837" lvl="1" indent="0">
              <a:buFont typeface="Arial" panose="020B0604020202020204" pitchFamily="34" charset="0"/>
              <a:buNone/>
            </a:pPr>
            <a:endParaRPr lang="en-US" altLang="en-US" sz="1800" kern="0" dirty="0">
              <a:ea typeface="ＭＳ Ｐゴシック" panose="020B0600070205080204" pitchFamily="34" charset="-128"/>
            </a:endParaRPr>
          </a:p>
          <a:p>
            <a:pPr marL="350837" lvl="1" indent="0">
              <a:buFont typeface="Arial" panose="020B0604020202020204" pitchFamily="34" charset="0"/>
              <a:buNone/>
            </a:pPr>
            <a:endParaRPr lang="en-US" altLang="en-US" sz="1800" kern="0" dirty="0">
              <a:ea typeface="ＭＳ Ｐゴシック" panose="020B0600070205080204" pitchFamily="34" charset="-128"/>
            </a:endParaRPr>
          </a:p>
          <a:p>
            <a:pPr marL="350837" lvl="1" indent="0">
              <a:buFont typeface="Arial" panose="020B0604020202020204" pitchFamily="34" charset="0"/>
              <a:buNone/>
            </a:pPr>
            <a:endParaRPr lang="en-US" altLang="en-US" sz="1800" kern="0" dirty="0">
              <a:ea typeface="ＭＳ Ｐゴシック" panose="020B0600070205080204" pitchFamily="34" charset="-128"/>
            </a:endParaRPr>
          </a:p>
          <a:p>
            <a:pPr marL="173038" indent="-173038"/>
            <a:r>
              <a:rPr lang="en-US" altLang="en-US" kern="0" dirty="0">
                <a:ea typeface="ＭＳ Ｐゴシック" panose="020B0600070205080204" pitchFamily="34" charset="-128"/>
              </a:rPr>
              <a:t>Reference: Vol. 6, Ch. 1</a:t>
            </a:r>
          </a:p>
        </p:txBody>
      </p:sp>
      <p:sp>
        <p:nvSpPr>
          <p:cNvPr id="84" name="Rounded Rectangle 83">
            <a:extLst>
              <a:ext uri="{FF2B5EF4-FFF2-40B4-BE49-F238E27FC236}">
                <a16:creationId xmlns:a16="http://schemas.microsoft.com/office/drawing/2014/main" id="{788F9EE3-E0A0-534E-9C13-9DC76620CDEE}"/>
              </a:ext>
            </a:extLst>
          </p:cNvPr>
          <p:cNvSpPr/>
          <p:nvPr/>
        </p:nvSpPr>
        <p:spPr>
          <a:xfrm rot="16200000">
            <a:off x="-638777" y="1445845"/>
            <a:ext cx="1843442" cy="433052"/>
          </a:xfrm>
          <a:prstGeom prst="roundRect">
            <a:avLst/>
          </a:prstGeom>
          <a:solidFill>
            <a:schemeClr val="accent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One Video Segment</a:t>
            </a:r>
          </a:p>
        </p:txBody>
      </p:sp>
      <p:sp>
        <p:nvSpPr>
          <p:cNvPr id="85" name="Rounded Rectangle 84">
            <a:extLst>
              <a:ext uri="{FF2B5EF4-FFF2-40B4-BE49-F238E27FC236}">
                <a16:creationId xmlns:a16="http://schemas.microsoft.com/office/drawing/2014/main" id="{DB925145-A6D5-6246-B77B-85FCC75C08D5}"/>
              </a:ext>
            </a:extLst>
          </p:cNvPr>
          <p:cNvSpPr/>
          <p:nvPr/>
        </p:nvSpPr>
        <p:spPr>
          <a:xfrm rot="16200000">
            <a:off x="-254729" y="2982044"/>
            <a:ext cx="1075340" cy="433051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One Video Segment</a:t>
            </a:r>
          </a:p>
        </p:txBody>
      </p:sp>
      <p:sp>
        <p:nvSpPr>
          <p:cNvPr id="86" name="Rounded Rectangle 85">
            <a:extLst>
              <a:ext uri="{FF2B5EF4-FFF2-40B4-BE49-F238E27FC236}">
                <a16:creationId xmlns:a16="http://schemas.microsoft.com/office/drawing/2014/main" id="{AAE97315-E93D-BF41-83BB-7B2EBCA39EE0}"/>
              </a:ext>
            </a:extLst>
          </p:cNvPr>
          <p:cNvSpPr/>
          <p:nvPr/>
        </p:nvSpPr>
        <p:spPr>
          <a:xfrm rot="16200000">
            <a:off x="-254729" y="4172599"/>
            <a:ext cx="1075340" cy="433051"/>
          </a:xfrm>
          <a:prstGeom prst="roundRect">
            <a:avLst/>
          </a:prstGeom>
          <a:solidFill>
            <a:schemeClr val="accent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One Video Segment</a:t>
            </a:r>
          </a:p>
        </p:txBody>
      </p:sp>
    </p:spTree>
    <p:extLst>
      <p:ext uri="{BB962C8B-B14F-4D97-AF65-F5344CB8AC3E}">
        <p14:creationId xmlns:p14="http://schemas.microsoft.com/office/powerpoint/2010/main" val="3758290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Picture 81">
            <a:extLst>
              <a:ext uri="{FF2B5EF4-FFF2-40B4-BE49-F238E27FC236}">
                <a16:creationId xmlns:a16="http://schemas.microsoft.com/office/drawing/2014/main" id="{CF55BC24-3BC5-F54C-840A-56C6389D889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2631" t="10800" r="10940" b="59833"/>
          <a:stretch/>
        </p:blipFill>
        <p:spPr>
          <a:xfrm>
            <a:off x="10935015" y="2999060"/>
            <a:ext cx="1394511" cy="1402149"/>
          </a:xfrm>
          <a:prstGeom prst="rect">
            <a:avLst/>
          </a:prstGeom>
        </p:spPr>
      </p:pic>
      <p:grpSp>
        <p:nvGrpSpPr>
          <p:cNvPr id="59" name="Group 58">
            <a:extLst>
              <a:ext uri="{FF2B5EF4-FFF2-40B4-BE49-F238E27FC236}">
                <a16:creationId xmlns:a16="http://schemas.microsoft.com/office/drawing/2014/main" id="{705D4D3C-D2CF-C44E-848B-4F34544602B2}"/>
              </a:ext>
            </a:extLst>
          </p:cNvPr>
          <p:cNvGrpSpPr>
            <a:grpSpLocks/>
          </p:cNvGrpSpPr>
          <p:nvPr/>
        </p:nvGrpSpPr>
        <p:grpSpPr bwMode="auto">
          <a:xfrm>
            <a:off x="-1898341" y="1756438"/>
            <a:ext cx="1016624" cy="1022005"/>
            <a:chOff x="5272985" y="863600"/>
            <a:chExt cx="2766169" cy="2781300"/>
          </a:xfrm>
        </p:grpSpPr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FB1539E7-7E63-084D-B368-09F75A92E188}"/>
                </a:ext>
              </a:extLst>
            </p:cNvPr>
            <p:cNvSpPr/>
            <p:nvPr/>
          </p:nvSpPr>
          <p:spPr>
            <a:xfrm>
              <a:off x="5601097" y="1473355"/>
              <a:ext cx="1981358" cy="1930892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sz="1000"/>
            </a:p>
          </p:txBody>
        </p: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D39FAC7C-D9CD-AF4A-B239-207B881D886F}"/>
                </a:ext>
              </a:extLst>
            </p:cNvPr>
            <p:cNvCxnSpPr/>
            <p:nvPr/>
          </p:nvCxnSpPr>
          <p:spPr>
            <a:xfrm rot="10800000" flipH="1">
              <a:off x="5600700" y="2451100"/>
              <a:ext cx="1993900" cy="1588"/>
            </a:xfrm>
            <a:prstGeom prst="line">
              <a:avLst/>
            </a:prstGeom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532C6B7C-856D-004D-AC03-8E564D760054}"/>
                </a:ext>
              </a:extLst>
            </p:cNvPr>
            <p:cNvCxnSpPr/>
            <p:nvPr/>
          </p:nvCxnSpPr>
          <p:spPr>
            <a:xfrm rot="16200000" flipH="1">
              <a:off x="5607050" y="2451100"/>
              <a:ext cx="1981200" cy="1588"/>
            </a:xfrm>
            <a:prstGeom prst="line">
              <a:avLst/>
            </a:prstGeom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1A5E12D6-5739-D641-92EE-F9D2D1D8E5E3}"/>
                </a:ext>
              </a:extLst>
            </p:cNvPr>
            <p:cNvSpPr/>
            <p:nvPr/>
          </p:nvSpPr>
          <p:spPr>
            <a:xfrm rot="-2700000">
              <a:off x="5511800" y="12954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sz="1000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CBA4EE3F-BFAB-2D47-9FF5-33EEC2993AB6}"/>
                </a:ext>
              </a:extLst>
            </p:cNvPr>
            <p:cNvSpPr/>
            <p:nvPr/>
          </p:nvSpPr>
          <p:spPr>
            <a:xfrm rot="-2700000">
              <a:off x="6489700" y="21971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sz="1000"/>
            </a:p>
          </p:txBody>
        </p:sp>
        <p:grpSp>
          <p:nvGrpSpPr>
            <p:cNvPr id="65" name="Oval 38">
              <a:extLst>
                <a:ext uri="{FF2B5EF4-FFF2-40B4-BE49-F238E27FC236}">
                  <a16:creationId xmlns:a16="http://schemas.microsoft.com/office/drawing/2014/main" id="{117982F7-898B-5C4A-8889-3F7042A1EC8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388608" y="1286256"/>
              <a:ext cx="402336" cy="402336"/>
              <a:chOff x="6388608" y="1286256"/>
              <a:chExt cx="402336" cy="402336"/>
            </a:xfrm>
          </p:grpSpPr>
          <p:pic>
            <p:nvPicPr>
              <p:cNvPr id="79" name="Oval 38">
                <a:extLst>
                  <a:ext uri="{FF2B5EF4-FFF2-40B4-BE49-F238E27FC236}">
                    <a16:creationId xmlns:a16="http://schemas.microsoft.com/office/drawing/2014/main" id="{49E761D8-5513-2047-9FEF-C87A7A41E50B}"/>
                  </a:ext>
                </a:extLst>
              </p:cNvPr>
              <p:cNvPicPr>
                <a:picLocks noChangeArrowheads="1"/>
              </p:cNvPicPr>
              <p:nvPr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388608" y="1286256"/>
                <a:ext cx="402336" cy="4023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80" name="Text Box 80">
                <a:extLst>
                  <a:ext uri="{FF2B5EF4-FFF2-40B4-BE49-F238E27FC236}">
                    <a16:creationId xmlns:a16="http://schemas.microsoft.com/office/drawing/2014/main" id="{A19610E3-B694-0141-AC11-2D51D42920F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2700000">
                <a:off x="6528438" y="1315275"/>
                <a:ext cx="125724" cy="341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vert="eaVert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endParaRPr lang="en-US" altLang="en-US" sz="10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1FBE1AD9-8E9C-7F42-B9F8-CB7CF9BBCB96}"/>
                </a:ext>
              </a:extLst>
            </p:cNvPr>
            <p:cNvSpPr/>
            <p:nvPr/>
          </p:nvSpPr>
          <p:spPr>
            <a:xfrm rot="-2700000">
              <a:off x="7493000" y="12319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sz="1000"/>
            </a:p>
          </p:txBody>
        </p:sp>
        <p:grpSp>
          <p:nvGrpSpPr>
            <p:cNvPr id="67" name="Oval 40">
              <a:extLst>
                <a:ext uri="{FF2B5EF4-FFF2-40B4-BE49-F238E27FC236}">
                  <a16:creationId xmlns:a16="http://schemas.microsoft.com/office/drawing/2014/main" id="{84F715A8-142F-AE43-B7C0-F6115C39117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382256" y="2225040"/>
              <a:ext cx="402336" cy="402336"/>
              <a:chOff x="7382256" y="2225040"/>
              <a:chExt cx="402336" cy="402336"/>
            </a:xfrm>
          </p:grpSpPr>
          <p:pic>
            <p:nvPicPr>
              <p:cNvPr id="77" name="Oval 40">
                <a:extLst>
                  <a:ext uri="{FF2B5EF4-FFF2-40B4-BE49-F238E27FC236}">
                    <a16:creationId xmlns:a16="http://schemas.microsoft.com/office/drawing/2014/main" id="{A1CBB281-1593-3F42-B632-2643E2DC2A00}"/>
                  </a:ext>
                </a:extLst>
              </p:cNvPr>
              <p:cNvPicPr>
                <a:picLocks noChangeArrowheads="1"/>
              </p:cNvPicPr>
              <p:nvPr/>
            </p:nvPicPr>
            <p:blipFill>
              <a:blip r:embed="rId5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382256" y="2225040"/>
                <a:ext cx="402336" cy="4023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8" name="Text Box 86">
                <a:extLst>
                  <a:ext uri="{FF2B5EF4-FFF2-40B4-BE49-F238E27FC236}">
                    <a16:creationId xmlns:a16="http://schemas.microsoft.com/office/drawing/2014/main" id="{294E2672-4A54-9E4D-8C3E-A6291126874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2700000">
                <a:off x="7519038" y="2255075"/>
                <a:ext cx="125724" cy="341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vert="eaVert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endParaRPr lang="en-US" altLang="en-US" sz="10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9F30051B-8D59-164A-9757-F0DAB83BC57A}"/>
                </a:ext>
              </a:extLst>
            </p:cNvPr>
            <p:cNvSpPr/>
            <p:nvPr/>
          </p:nvSpPr>
          <p:spPr>
            <a:xfrm rot="-2700000">
              <a:off x="7505700" y="31623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sz="1000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F9754CC3-14CA-0449-BC13-E07ECADD9B37}"/>
                </a:ext>
              </a:extLst>
            </p:cNvPr>
            <p:cNvSpPr/>
            <p:nvPr/>
          </p:nvSpPr>
          <p:spPr>
            <a:xfrm rot="-2700000">
              <a:off x="5511800" y="30988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sz="1000"/>
            </a:p>
          </p:txBody>
        </p:sp>
        <p:grpSp>
          <p:nvGrpSpPr>
            <p:cNvPr id="70" name="Oval 43">
              <a:extLst>
                <a:ext uri="{FF2B5EF4-FFF2-40B4-BE49-F238E27FC236}">
                  <a16:creationId xmlns:a16="http://schemas.microsoft.com/office/drawing/2014/main" id="{A3A72312-D489-AE4F-879C-FC55BAA29AB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413248" y="2249424"/>
              <a:ext cx="402336" cy="402336"/>
              <a:chOff x="5413248" y="2249424"/>
              <a:chExt cx="402336" cy="402336"/>
            </a:xfrm>
          </p:grpSpPr>
          <p:pic>
            <p:nvPicPr>
              <p:cNvPr id="75" name="Oval 43">
                <a:extLst>
                  <a:ext uri="{FF2B5EF4-FFF2-40B4-BE49-F238E27FC236}">
                    <a16:creationId xmlns:a16="http://schemas.microsoft.com/office/drawing/2014/main" id="{EFA74812-AAA7-BB4A-BF98-DC0580D93006}"/>
                  </a:ext>
                </a:extLst>
              </p:cNvPr>
              <p:cNvPicPr>
                <a:picLocks noChangeArrowheads="1"/>
              </p:cNvPicPr>
              <p:nvPr/>
            </p:nvPicPr>
            <p:blipFill>
              <a:blip r:embed="rId6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413248" y="2249424"/>
                <a:ext cx="402336" cy="4023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6" name="Text Box 95">
                <a:extLst>
                  <a:ext uri="{FF2B5EF4-FFF2-40B4-BE49-F238E27FC236}">
                    <a16:creationId xmlns:a16="http://schemas.microsoft.com/office/drawing/2014/main" id="{30B048C0-988D-184B-99D6-9A239568296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2700000">
                <a:off x="5550538" y="2280475"/>
                <a:ext cx="125724" cy="341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vert="eaVert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endParaRPr lang="en-US" altLang="en-US" sz="10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71" name="Oval 44">
              <a:extLst>
                <a:ext uri="{FF2B5EF4-FFF2-40B4-BE49-F238E27FC236}">
                  <a16:creationId xmlns:a16="http://schemas.microsoft.com/office/drawing/2014/main" id="{DA76963B-0606-414B-89E2-589764ED140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376416" y="3176016"/>
              <a:ext cx="402336" cy="402336"/>
              <a:chOff x="6376416" y="3176016"/>
              <a:chExt cx="402336" cy="402336"/>
            </a:xfrm>
          </p:grpSpPr>
          <p:pic>
            <p:nvPicPr>
              <p:cNvPr id="73" name="Oval 44">
                <a:extLst>
                  <a:ext uri="{FF2B5EF4-FFF2-40B4-BE49-F238E27FC236}">
                    <a16:creationId xmlns:a16="http://schemas.microsoft.com/office/drawing/2014/main" id="{2AE5F420-CEE1-2F49-9B8B-395780E9A7B8}"/>
                  </a:ext>
                </a:extLst>
              </p:cNvPr>
              <p:cNvPicPr>
                <a:picLocks noChangeArrowheads="1"/>
              </p:cNvPicPr>
              <p:nvPr/>
            </p:nvPicPr>
            <p:blipFill>
              <a:blip r:embed="rId7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376416" y="3176016"/>
                <a:ext cx="402336" cy="4023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4" name="Text Box 98">
                <a:extLst>
                  <a:ext uri="{FF2B5EF4-FFF2-40B4-BE49-F238E27FC236}">
                    <a16:creationId xmlns:a16="http://schemas.microsoft.com/office/drawing/2014/main" id="{1A192D88-4CC1-BC4C-8297-E3A1C06405E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2700000">
                <a:off x="6515738" y="3207575"/>
                <a:ext cx="125724" cy="341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vert="eaVert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endParaRPr lang="en-US" altLang="en-US" sz="10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D255D447-6788-7549-A519-A3FE2B559CEE}"/>
                </a:ext>
              </a:extLst>
            </p:cNvPr>
            <p:cNvSpPr txBox="1"/>
            <p:nvPr/>
          </p:nvSpPr>
          <p:spPr>
            <a:xfrm>
              <a:off x="5272985" y="863600"/>
              <a:ext cx="2766169" cy="67007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sz="1000" dirty="0">
                  <a:solidFill>
                    <a:srgbClr val="FF0000"/>
                  </a:solidFill>
                  <a:latin typeface="+mn-lt"/>
                </a:rPr>
                <a:t>plastic crystals</a:t>
              </a:r>
            </a:p>
          </p:txBody>
        </p:sp>
      </p:grpSp>
      <p:sp>
        <p:nvSpPr>
          <p:cNvPr id="81" name="Rectangle 134">
            <a:extLst>
              <a:ext uri="{FF2B5EF4-FFF2-40B4-BE49-F238E27FC236}">
                <a16:creationId xmlns:a16="http://schemas.microsoft.com/office/drawing/2014/main" id="{F37B41C3-BF1C-C941-A734-F20F286A16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068493" y="2180887"/>
            <a:ext cx="124745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000" dirty="0">
                <a:solidFill>
                  <a:srgbClr val="FF0000"/>
                </a:solidFill>
              </a:rPr>
              <a:t>specific position</a:t>
            </a:r>
          </a:p>
          <a:p>
            <a:pPr eaLnBrk="1" hangingPunct="1"/>
            <a:r>
              <a:rPr lang="en-US" altLang="en-US" sz="1000" dirty="0">
                <a:solidFill>
                  <a:srgbClr val="FF0000"/>
                </a:solidFill>
              </a:rPr>
              <a:t>random orientation</a:t>
            </a:r>
          </a:p>
        </p:txBody>
      </p:sp>
      <p:sp>
        <p:nvSpPr>
          <p:cNvPr id="2194452" name="Rectangle 20">
            <a:extLst>
              <a:ext uri="{FF2B5EF4-FFF2-40B4-BE49-F238E27FC236}">
                <a16:creationId xmlns:a16="http://schemas.microsoft.com/office/drawing/2014/main" id="{BB5D3B82-A849-9F4E-BE6F-C8AE4D2950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0885" y="5260947"/>
            <a:ext cx="430117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 dirty="0">
                <a:solidFill>
                  <a:schemeClr val="bg1"/>
                </a:solidFill>
              </a:rPr>
              <a:t>Light Emitting Diodes, Lasers, Detectors</a:t>
            </a:r>
          </a:p>
          <a:p>
            <a:pPr eaLnBrk="1" hangingPunct="1"/>
            <a:r>
              <a:rPr lang="en-US" altLang="en-US" sz="1800" dirty="0">
                <a:solidFill>
                  <a:schemeClr val="bg1"/>
                </a:solidFill>
              </a:rPr>
              <a:t>expensive</a:t>
            </a:r>
          </a:p>
        </p:txBody>
      </p:sp>
      <p:sp>
        <p:nvSpPr>
          <p:cNvPr id="2194453" name="Rectangle 21">
            <a:extLst>
              <a:ext uri="{FF2B5EF4-FFF2-40B4-BE49-F238E27FC236}">
                <a16:creationId xmlns:a16="http://schemas.microsoft.com/office/drawing/2014/main" id="{EBDB9824-F577-D042-9707-3E3979FCFF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18680" y="4249083"/>
            <a:ext cx="17462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 dirty="0" err="1">
                <a:solidFill>
                  <a:schemeClr val="bg1"/>
                </a:solidFill>
              </a:rPr>
              <a:t>SiGe</a:t>
            </a:r>
            <a:r>
              <a:rPr lang="en-US" altLang="en-US" sz="1800" dirty="0">
                <a:solidFill>
                  <a:schemeClr val="bg1"/>
                </a:solidFill>
              </a:rPr>
              <a:t>: stressors</a:t>
            </a:r>
          </a:p>
          <a:p>
            <a:pPr eaLnBrk="1" hangingPunct="1"/>
            <a:r>
              <a:rPr lang="en-US" altLang="en-US" sz="1800" dirty="0" err="1">
                <a:solidFill>
                  <a:schemeClr val="bg1"/>
                </a:solidFill>
              </a:rPr>
              <a:t>SiC</a:t>
            </a:r>
            <a:r>
              <a:rPr lang="en-US" altLang="en-US" sz="1800" dirty="0">
                <a:solidFill>
                  <a:schemeClr val="bg1"/>
                </a:solidFill>
              </a:rPr>
              <a:t>: radiation</a:t>
            </a:r>
          </a:p>
        </p:txBody>
      </p:sp>
      <p:sp>
        <p:nvSpPr>
          <p:cNvPr id="2194454" name="Rectangle 22">
            <a:extLst>
              <a:ext uri="{FF2B5EF4-FFF2-40B4-BE49-F238E27FC236}">
                <a16:creationId xmlns:a16="http://schemas.microsoft.com/office/drawing/2014/main" id="{65341DF5-EF5D-F248-A850-4C2F976B0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37204" y="3380364"/>
            <a:ext cx="390369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 dirty="0">
                <a:solidFill>
                  <a:schemeClr val="bg1"/>
                </a:solidFill>
              </a:rPr>
              <a:t>Si: Transistors - $260billion industry</a:t>
            </a:r>
          </a:p>
        </p:txBody>
      </p:sp>
      <p:sp>
        <p:nvSpPr>
          <p:cNvPr id="23554" name="Title 1">
            <a:extLst>
              <a:ext uri="{FF2B5EF4-FFF2-40B4-BE49-F238E27FC236}">
                <a16:creationId xmlns:a16="http://schemas.microsoft.com/office/drawing/2014/main" id="{53813659-B19A-F446-A6C8-8AA65CB5DE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0" dirty="0">
                <a:ea typeface="ＭＳ Ｐゴシック" panose="020B0600070205080204" pitchFamily="34" charset="-128"/>
              </a:rPr>
              <a:t>Section 2</a:t>
            </a:r>
            <a:br>
              <a:rPr lang="en-US" altLang="en-US" b="0" dirty="0">
                <a:ea typeface="ＭＳ Ｐゴシック" panose="020B0600070205080204" pitchFamily="34" charset="-128"/>
              </a:rPr>
            </a:br>
            <a:r>
              <a:rPr lang="en-US" altLang="en-US" b="0" dirty="0">
                <a:ea typeface="ＭＳ Ｐゴシック" panose="020B0600070205080204" pitchFamily="34" charset="-128"/>
              </a:rPr>
              <a:t>Materials</a:t>
            </a:r>
          </a:p>
        </p:txBody>
      </p:sp>
      <p:sp>
        <p:nvSpPr>
          <p:cNvPr id="7" name="Text Box 5">
            <a:extLst>
              <a:ext uri="{FF2B5EF4-FFF2-40B4-BE49-F238E27FC236}">
                <a16:creationId xmlns:a16="http://schemas.microsoft.com/office/drawing/2014/main" id="{46011D06-1455-F946-86D9-20E505EE8A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12228" y="3462751"/>
            <a:ext cx="297656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2000" b="1" dirty="0"/>
              <a:t>Compound</a:t>
            </a:r>
            <a:r>
              <a:rPr lang="en-US" altLang="en-US" sz="2000" dirty="0"/>
              <a:t> </a:t>
            </a:r>
          </a:p>
          <a:p>
            <a:pPr eaLnBrk="1" hangingPunct="1"/>
            <a:r>
              <a:rPr lang="en-US" altLang="en-US" sz="2000" dirty="0"/>
              <a:t>IV-IV: Si-Ge, Si-C</a:t>
            </a:r>
          </a:p>
        </p:txBody>
      </p:sp>
      <p:sp>
        <p:nvSpPr>
          <p:cNvPr id="23559" name="Text Box 6">
            <a:extLst>
              <a:ext uri="{FF2B5EF4-FFF2-40B4-BE49-F238E27FC236}">
                <a16:creationId xmlns:a16="http://schemas.microsoft.com/office/drawing/2014/main" id="{C40992A6-C1A1-CA48-9A2D-B97AD15393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12227" y="3047358"/>
            <a:ext cx="452278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2000" b="1" dirty="0"/>
              <a:t>Elemental</a:t>
            </a:r>
            <a:r>
              <a:rPr lang="en-US" altLang="en-US" sz="2000" dirty="0"/>
              <a:t>   (e.g.,  Si, Ge, C)</a:t>
            </a:r>
          </a:p>
        </p:txBody>
      </p:sp>
      <p:sp>
        <p:nvSpPr>
          <p:cNvPr id="13" name="Text Box 11">
            <a:extLst>
              <a:ext uri="{FF2B5EF4-FFF2-40B4-BE49-F238E27FC236}">
                <a16:creationId xmlns:a16="http://schemas.microsoft.com/office/drawing/2014/main" id="{BF1C7600-6474-3D4A-B624-7729A21C5F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12227" y="4185920"/>
            <a:ext cx="478829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2000" dirty="0">
                <a:solidFill>
                  <a:srgbClr val="FF0000"/>
                </a:solidFill>
              </a:rPr>
              <a:t>III-V:   </a:t>
            </a:r>
            <a:r>
              <a:rPr lang="en-US" altLang="en-US" sz="2000" dirty="0" err="1">
                <a:solidFill>
                  <a:srgbClr val="FF0000"/>
                </a:solidFill>
              </a:rPr>
              <a:t>InP</a:t>
            </a:r>
            <a:r>
              <a:rPr lang="en-US" altLang="en-US" sz="2000" dirty="0">
                <a:solidFill>
                  <a:srgbClr val="FF0000"/>
                </a:solidFill>
              </a:rPr>
              <a:t>, GaAs,  (</a:t>
            </a:r>
            <a:r>
              <a:rPr lang="en-US" altLang="en-US" sz="2000" dirty="0" err="1">
                <a:solidFill>
                  <a:srgbClr val="FF0000"/>
                </a:solidFill>
              </a:rPr>
              <a:t>In</a:t>
            </a:r>
            <a:r>
              <a:rPr lang="en-US" altLang="en-US" sz="2000" baseline="-25000" dirty="0" err="1">
                <a:solidFill>
                  <a:srgbClr val="FF0000"/>
                </a:solidFill>
              </a:rPr>
              <a:t>x</a:t>
            </a:r>
            <a:r>
              <a:rPr lang="en-US" altLang="en-US" sz="2000" dirty="0" err="1">
                <a:solidFill>
                  <a:srgbClr val="FF0000"/>
                </a:solidFill>
              </a:rPr>
              <a:t>Ga</a:t>
            </a:r>
            <a:r>
              <a:rPr lang="en-US" altLang="en-US" sz="2000" dirty="0">
                <a:solidFill>
                  <a:srgbClr val="FF0000"/>
                </a:solidFill>
              </a:rPr>
              <a:t> </a:t>
            </a:r>
            <a:r>
              <a:rPr lang="en-US" altLang="en-US" sz="2000" baseline="-25000" dirty="0">
                <a:solidFill>
                  <a:srgbClr val="FF0000"/>
                </a:solidFill>
              </a:rPr>
              <a:t>1-x</a:t>
            </a:r>
            <a:r>
              <a:rPr lang="en-US" altLang="en-US" sz="2000" dirty="0">
                <a:solidFill>
                  <a:srgbClr val="FF0000"/>
                </a:solidFill>
              </a:rPr>
              <a:t>)(</a:t>
            </a:r>
            <a:r>
              <a:rPr lang="en-US" altLang="en-US" sz="2000" dirty="0" err="1">
                <a:solidFill>
                  <a:srgbClr val="FF0000"/>
                </a:solidFill>
              </a:rPr>
              <a:t>As</a:t>
            </a:r>
            <a:r>
              <a:rPr lang="en-US" altLang="en-US" sz="2000" baseline="-25000" dirty="0" err="1">
                <a:solidFill>
                  <a:srgbClr val="FF0000"/>
                </a:solidFill>
              </a:rPr>
              <a:t>y</a:t>
            </a:r>
            <a:r>
              <a:rPr lang="en-US" altLang="en-US" sz="2000" dirty="0" err="1">
                <a:solidFill>
                  <a:srgbClr val="FF0000"/>
                </a:solidFill>
              </a:rPr>
              <a:t>P</a:t>
            </a:r>
            <a:r>
              <a:rPr lang="en-US" altLang="en-US" sz="2000" dirty="0">
                <a:solidFill>
                  <a:srgbClr val="FF0000"/>
                </a:solidFill>
              </a:rPr>
              <a:t> </a:t>
            </a:r>
            <a:r>
              <a:rPr lang="en-US" altLang="en-US" sz="2000" baseline="-25000" dirty="0">
                <a:solidFill>
                  <a:srgbClr val="FF0000"/>
                </a:solidFill>
              </a:rPr>
              <a:t>1-y</a:t>
            </a:r>
            <a:r>
              <a:rPr lang="en-US" altLang="en-US" sz="2000" dirty="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17" name="Text Box 15">
            <a:extLst>
              <a:ext uri="{FF2B5EF4-FFF2-40B4-BE49-F238E27FC236}">
                <a16:creationId xmlns:a16="http://schemas.microsoft.com/office/drawing/2014/main" id="{C7946BF4-09B5-F341-A18E-4A6385279D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12227" y="5016704"/>
            <a:ext cx="2057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000" dirty="0">
                <a:latin typeface="+mn-lt"/>
              </a:rPr>
              <a:t>IV-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VI</a:t>
            </a:r>
            <a:r>
              <a:rPr lang="en-US" sz="2000" dirty="0">
                <a:latin typeface="+mn-lt"/>
              </a:rPr>
              <a:t>: </a:t>
            </a:r>
            <a:r>
              <a:rPr lang="en-US" sz="2000" dirty="0" err="1">
                <a:latin typeface="+mn-lt"/>
              </a:rPr>
              <a:t>Pb</a:t>
            </a:r>
            <a:r>
              <a:rPr lang="en-US" sz="2000" dirty="0" err="1">
                <a:solidFill>
                  <a:srgbClr val="0070C0"/>
                </a:solidFill>
                <a:latin typeface="+mn-lt"/>
              </a:rPr>
              <a:t>S</a:t>
            </a:r>
            <a:endParaRPr lang="en-US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18" name="Text Box 16">
            <a:extLst>
              <a:ext uri="{FF2B5EF4-FFF2-40B4-BE49-F238E27FC236}">
                <a16:creationId xmlns:a16="http://schemas.microsoft.com/office/drawing/2014/main" id="{4233E3A9-B02D-E547-BE36-425DB5FE39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12227" y="4601312"/>
            <a:ext cx="3581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rgbClr val="0058DE"/>
                </a:solidFill>
                <a:latin typeface="+mn-lt"/>
              </a:rPr>
              <a:t>II-VI: Hg</a:t>
            </a:r>
            <a:r>
              <a:rPr lang="en-US" sz="2000" baseline="-25000" dirty="0">
                <a:solidFill>
                  <a:srgbClr val="0058DE"/>
                </a:solidFill>
                <a:latin typeface="+mn-lt"/>
              </a:rPr>
              <a:t>1-x</a:t>
            </a:r>
            <a:r>
              <a:rPr lang="en-US" sz="2000" dirty="0">
                <a:solidFill>
                  <a:srgbClr val="0058DE"/>
                </a:solidFill>
                <a:latin typeface="+mn-lt"/>
              </a:rPr>
              <a:t>Cd</a:t>
            </a:r>
            <a:r>
              <a:rPr lang="en-US" sz="2000" baseline="-25000" dirty="0">
                <a:solidFill>
                  <a:srgbClr val="0058DE"/>
                </a:solidFill>
                <a:latin typeface="+mn-lt"/>
              </a:rPr>
              <a:t>x</a:t>
            </a:r>
            <a:r>
              <a:rPr lang="en-US" sz="2000" dirty="0">
                <a:solidFill>
                  <a:srgbClr val="0058DE"/>
                </a:solidFill>
                <a:latin typeface="+mn-lt"/>
              </a:rPr>
              <a:t>Te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58DB2CB-73F9-4D4C-AC81-E6BE75CB641E}"/>
              </a:ext>
            </a:extLst>
          </p:cNvPr>
          <p:cNvGrpSpPr/>
          <p:nvPr/>
        </p:nvGrpSpPr>
        <p:grpSpPr>
          <a:xfrm>
            <a:off x="10842703" y="3818020"/>
            <a:ext cx="1551482" cy="691712"/>
            <a:chOff x="7455126" y="1855093"/>
            <a:chExt cx="1768868" cy="788631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E12E4C01-E05B-1341-8FD4-96C5460A086C}"/>
                </a:ext>
              </a:extLst>
            </p:cNvPr>
            <p:cNvPicPr/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2413" r="51587"/>
            <a:stretch/>
          </p:blipFill>
          <p:spPr bwMode="auto">
            <a:xfrm>
              <a:off x="7455126" y="1901787"/>
              <a:ext cx="1666313" cy="74193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92A938B-2169-5A4A-9543-4C17499FC3C3}"/>
                </a:ext>
              </a:extLst>
            </p:cNvPr>
            <p:cNvSpPr txBox="1"/>
            <p:nvPr/>
          </p:nvSpPr>
          <p:spPr>
            <a:xfrm>
              <a:off x="8870900" y="1855093"/>
              <a:ext cx="353094" cy="2982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/>
                <a:t>2)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E6C76D5D-3FAC-3F45-BBE3-AD8FD947E1BF}"/>
              </a:ext>
            </a:extLst>
          </p:cNvPr>
          <p:cNvGrpSpPr/>
          <p:nvPr/>
        </p:nvGrpSpPr>
        <p:grpSpPr>
          <a:xfrm>
            <a:off x="11181962" y="2968140"/>
            <a:ext cx="1212458" cy="876291"/>
            <a:chOff x="7644400" y="747817"/>
            <a:chExt cx="1588343" cy="1147958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4CE91291-627E-834F-9DE8-47F08AABFE0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644400" y="747817"/>
              <a:ext cx="1471820" cy="1102006"/>
            </a:xfrm>
            <a:prstGeom prst="rect">
              <a:avLst/>
            </a:prstGeom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76CCEB8-920F-7644-B57A-C1FD7D693C75}"/>
                </a:ext>
              </a:extLst>
            </p:cNvPr>
            <p:cNvSpPr txBox="1"/>
            <p:nvPr/>
          </p:nvSpPr>
          <p:spPr>
            <a:xfrm>
              <a:off x="8827030" y="1553061"/>
              <a:ext cx="405713" cy="3427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schemeClr val="bg1"/>
                  </a:solidFill>
                </a:rPr>
                <a:t>1)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7688925-5858-434F-9E86-C5362968CF05}"/>
              </a:ext>
            </a:extLst>
          </p:cNvPr>
          <p:cNvGrpSpPr/>
          <p:nvPr/>
        </p:nvGrpSpPr>
        <p:grpSpPr>
          <a:xfrm>
            <a:off x="10031366" y="3149453"/>
            <a:ext cx="750844" cy="985966"/>
            <a:chOff x="6336170" y="1526755"/>
            <a:chExt cx="936762" cy="1230104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9978EB9C-FF06-234D-8206-5DB8B391CD2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405159" y="1526755"/>
              <a:ext cx="867773" cy="1124634"/>
            </a:xfrm>
            <a:prstGeom prst="rect">
              <a:avLst/>
            </a:prstGeom>
          </p:spPr>
        </p:pic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915091D-F000-6940-9B31-A4D7D6880DE8}"/>
                </a:ext>
              </a:extLst>
            </p:cNvPr>
            <p:cNvSpPr txBox="1"/>
            <p:nvPr/>
          </p:nvSpPr>
          <p:spPr>
            <a:xfrm>
              <a:off x="6336170" y="2430471"/>
              <a:ext cx="386385" cy="3263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schemeClr val="bg1"/>
                  </a:solidFill>
                </a:rPr>
                <a:t>3)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23C5D4D-1504-C84E-8410-88B29683000A}"/>
              </a:ext>
            </a:extLst>
          </p:cNvPr>
          <p:cNvGrpSpPr/>
          <p:nvPr/>
        </p:nvGrpSpPr>
        <p:grpSpPr>
          <a:xfrm>
            <a:off x="11363242" y="4543541"/>
            <a:ext cx="903919" cy="913402"/>
            <a:chOff x="7794779" y="3113162"/>
            <a:chExt cx="1488985" cy="1504607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34B5A6C9-B5A5-9442-B3DE-2627390ED89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7794779" y="3113162"/>
              <a:ext cx="1215076" cy="1504607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4D3721C-4416-6242-8843-5815BE79AD77}"/>
                </a:ext>
              </a:extLst>
            </p:cNvPr>
            <p:cNvSpPr txBox="1"/>
            <p:nvPr/>
          </p:nvSpPr>
          <p:spPr>
            <a:xfrm>
              <a:off x="8773609" y="3249588"/>
              <a:ext cx="510155" cy="4309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/>
                <a:t>4)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985202F-77FA-3540-A933-E91C91A01157}"/>
              </a:ext>
            </a:extLst>
          </p:cNvPr>
          <p:cNvGrpSpPr/>
          <p:nvPr/>
        </p:nvGrpSpPr>
        <p:grpSpPr>
          <a:xfrm>
            <a:off x="9719939" y="4545720"/>
            <a:ext cx="1215076" cy="1030973"/>
            <a:chOff x="6223415" y="3418359"/>
            <a:chExt cx="1493959" cy="1267601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F1E5022A-65E2-B340-8C56-7CE52B4F98C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6223415" y="3418359"/>
              <a:ext cx="1493959" cy="1267601"/>
            </a:xfrm>
            <a:prstGeom prst="rect">
              <a:avLst/>
            </a:prstGeom>
          </p:spPr>
        </p:pic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91732E1-AFC0-024B-B54D-C072DF90CE53}"/>
                </a:ext>
              </a:extLst>
            </p:cNvPr>
            <p:cNvSpPr txBox="1"/>
            <p:nvPr/>
          </p:nvSpPr>
          <p:spPr>
            <a:xfrm>
              <a:off x="6582822" y="3437860"/>
              <a:ext cx="380782" cy="3216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/>
                <a:t>5)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37486AA-B41A-BF45-B706-FBEFBCAD2D03}"/>
              </a:ext>
            </a:extLst>
          </p:cNvPr>
          <p:cNvGrpSpPr/>
          <p:nvPr/>
        </p:nvGrpSpPr>
        <p:grpSpPr>
          <a:xfrm>
            <a:off x="8295106" y="4937458"/>
            <a:ext cx="1343473" cy="534823"/>
            <a:chOff x="6759117" y="5449797"/>
            <a:chExt cx="2182164" cy="868696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166DD31B-AF29-2449-A5E5-8CFEB8442EA9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6759117" y="5449797"/>
              <a:ext cx="2182164" cy="868696"/>
            </a:xfrm>
            <a:prstGeom prst="rect">
              <a:avLst/>
            </a:prstGeom>
          </p:spPr>
        </p:pic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04F0A29-4343-CF49-9FCC-CB6F68179B7E}"/>
                </a:ext>
              </a:extLst>
            </p:cNvPr>
            <p:cNvSpPr txBox="1"/>
            <p:nvPr/>
          </p:nvSpPr>
          <p:spPr>
            <a:xfrm>
              <a:off x="8457091" y="5919873"/>
              <a:ext cx="483653" cy="3749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/>
                <a:t>6)</a:t>
              </a: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0978FEEB-20D9-C149-A16C-9663C3D144B2}"/>
              </a:ext>
            </a:extLst>
          </p:cNvPr>
          <p:cNvGrpSpPr/>
          <p:nvPr/>
        </p:nvGrpSpPr>
        <p:grpSpPr>
          <a:xfrm>
            <a:off x="8590549" y="786615"/>
            <a:ext cx="2561340" cy="1736370"/>
            <a:chOff x="4048148" y="3771676"/>
            <a:chExt cx="1560787" cy="1058081"/>
          </a:xfrm>
        </p:grpSpPr>
        <p:pic>
          <p:nvPicPr>
            <p:cNvPr id="43" name="Picture 42" descr="A screenshot of a cell phone&#10;&#10;Description automatically generated">
              <a:extLst>
                <a:ext uri="{FF2B5EF4-FFF2-40B4-BE49-F238E27FC236}">
                  <a16:creationId xmlns:a16="http://schemas.microsoft.com/office/drawing/2014/main" id="{BCBC7DF6-C4DD-304E-B02F-A33B415966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934" t="47179" r="12210" b="34495"/>
            <a:stretch/>
          </p:blipFill>
          <p:spPr>
            <a:xfrm>
              <a:off x="4048148" y="3981878"/>
              <a:ext cx="1560787" cy="847879"/>
            </a:xfrm>
            <a:prstGeom prst="rect">
              <a:avLst/>
            </a:prstGeom>
          </p:spPr>
        </p:pic>
        <p:pic>
          <p:nvPicPr>
            <p:cNvPr id="44" name="Picture 43" descr="A screenshot of a cell phone&#10;&#10;Description automatically generated">
              <a:extLst>
                <a:ext uri="{FF2B5EF4-FFF2-40B4-BE49-F238E27FC236}">
                  <a16:creationId xmlns:a16="http://schemas.microsoft.com/office/drawing/2014/main" id="{F3B03FFA-2D79-FA4E-B19F-F4D9395B034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59" t="47283" r="80989" b="45091"/>
            <a:stretch/>
          </p:blipFill>
          <p:spPr>
            <a:xfrm>
              <a:off x="4065251" y="3992604"/>
              <a:ext cx="265783" cy="352840"/>
            </a:xfrm>
            <a:prstGeom prst="rect">
              <a:avLst/>
            </a:prstGeom>
          </p:spPr>
        </p:pic>
        <p:pic>
          <p:nvPicPr>
            <p:cNvPr id="45" name="Picture 44" descr="A screenshot of a cell phone&#10;&#10;Description automatically generated">
              <a:extLst>
                <a:ext uri="{FF2B5EF4-FFF2-40B4-BE49-F238E27FC236}">
                  <a16:creationId xmlns:a16="http://schemas.microsoft.com/office/drawing/2014/main" id="{C4A62BB0-273E-F747-B66C-767122E4ADA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934" t="10791" r="12439" b="84549"/>
            <a:stretch/>
          </p:blipFill>
          <p:spPr>
            <a:xfrm>
              <a:off x="4065251" y="3771676"/>
              <a:ext cx="1543684" cy="215565"/>
            </a:xfrm>
            <a:prstGeom prst="rect">
              <a:avLst/>
            </a:prstGeom>
          </p:spPr>
        </p:pic>
      </p:grpSp>
      <p:sp>
        <p:nvSpPr>
          <p:cNvPr id="46" name="Rounded Rectangle 45">
            <a:extLst>
              <a:ext uri="{FF2B5EF4-FFF2-40B4-BE49-F238E27FC236}">
                <a16:creationId xmlns:a16="http://schemas.microsoft.com/office/drawing/2014/main" id="{FAE2749E-9AD1-A140-91C0-2A6D0E4D9102}"/>
              </a:ext>
            </a:extLst>
          </p:cNvPr>
          <p:cNvSpPr/>
          <p:nvPr/>
        </p:nvSpPr>
        <p:spPr>
          <a:xfrm>
            <a:off x="9574587" y="1440065"/>
            <a:ext cx="400092" cy="532743"/>
          </a:xfrm>
          <a:custGeom>
            <a:avLst/>
            <a:gdLst>
              <a:gd name="connsiteX0" fmla="*/ 0 w 400092"/>
              <a:gd name="connsiteY0" fmla="*/ 66683 h 532743"/>
              <a:gd name="connsiteX1" fmla="*/ 66683 w 400092"/>
              <a:gd name="connsiteY1" fmla="*/ 0 h 532743"/>
              <a:gd name="connsiteX2" fmla="*/ 333409 w 400092"/>
              <a:gd name="connsiteY2" fmla="*/ 0 h 532743"/>
              <a:gd name="connsiteX3" fmla="*/ 400092 w 400092"/>
              <a:gd name="connsiteY3" fmla="*/ 66683 h 532743"/>
              <a:gd name="connsiteX4" fmla="*/ 400092 w 400092"/>
              <a:gd name="connsiteY4" fmla="*/ 466060 h 532743"/>
              <a:gd name="connsiteX5" fmla="*/ 333409 w 400092"/>
              <a:gd name="connsiteY5" fmla="*/ 532743 h 532743"/>
              <a:gd name="connsiteX6" fmla="*/ 66683 w 400092"/>
              <a:gd name="connsiteY6" fmla="*/ 532743 h 532743"/>
              <a:gd name="connsiteX7" fmla="*/ 0 w 400092"/>
              <a:gd name="connsiteY7" fmla="*/ 466060 h 532743"/>
              <a:gd name="connsiteX8" fmla="*/ 0 w 400092"/>
              <a:gd name="connsiteY8" fmla="*/ 66683 h 532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0092" h="532743" extrusionOk="0">
                <a:moveTo>
                  <a:pt x="0" y="66683"/>
                </a:moveTo>
                <a:cubicBezTo>
                  <a:pt x="-3070" y="27961"/>
                  <a:pt x="22583" y="2729"/>
                  <a:pt x="66683" y="0"/>
                </a:cubicBezTo>
                <a:cubicBezTo>
                  <a:pt x="176234" y="-8493"/>
                  <a:pt x="222335" y="1903"/>
                  <a:pt x="333409" y="0"/>
                </a:cubicBezTo>
                <a:cubicBezTo>
                  <a:pt x="368982" y="-955"/>
                  <a:pt x="398256" y="33623"/>
                  <a:pt x="400092" y="66683"/>
                </a:cubicBezTo>
                <a:cubicBezTo>
                  <a:pt x="405287" y="157044"/>
                  <a:pt x="357041" y="315287"/>
                  <a:pt x="400092" y="466060"/>
                </a:cubicBezTo>
                <a:cubicBezTo>
                  <a:pt x="401963" y="499038"/>
                  <a:pt x="363125" y="531654"/>
                  <a:pt x="333409" y="532743"/>
                </a:cubicBezTo>
                <a:cubicBezTo>
                  <a:pt x="271368" y="547686"/>
                  <a:pt x="130557" y="526240"/>
                  <a:pt x="66683" y="532743"/>
                </a:cubicBezTo>
                <a:cubicBezTo>
                  <a:pt x="24709" y="541256"/>
                  <a:pt x="-5113" y="496957"/>
                  <a:pt x="0" y="466060"/>
                </a:cubicBezTo>
                <a:cubicBezTo>
                  <a:pt x="-41659" y="377213"/>
                  <a:pt x="21819" y="245620"/>
                  <a:pt x="0" y="66683"/>
                </a:cubicBezTo>
                <a:close/>
              </a:path>
            </a:pathLst>
          </a:custGeom>
          <a:noFill/>
          <a:ln w="38100">
            <a:solidFill>
              <a:schemeClr val="tx1"/>
            </a:solidFill>
            <a:extLst>
              <a:ext uri="{C807C97D-BFC1-408E-A445-0C87EB9F89A2}">
                <ask:lineSketchStyleProps xmlns="" xmlns:ask="http://schemas.microsoft.com/office/drawing/2018/sketchyshapes" sd="121903347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" name="Group 88">
            <a:extLst>
              <a:ext uri="{FF2B5EF4-FFF2-40B4-BE49-F238E27FC236}">
                <a16:creationId xmlns:a16="http://schemas.microsoft.com/office/drawing/2014/main" id="{AD780F51-80C6-4D4C-9540-E795F9F437BB}"/>
              </a:ext>
            </a:extLst>
          </p:cNvPr>
          <p:cNvGrpSpPr>
            <a:grpSpLocks/>
          </p:cNvGrpSpPr>
          <p:nvPr/>
        </p:nvGrpSpPr>
        <p:grpSpPr bwMode="auto">
          <a:xfrm>
            <a:off x="-2523172" y="778738"/>
            <a:ext cx="2212975" cy="2813050"/>
            <a:chOff x="1261872" y="825500"/>
            <a:chExt cx="2212848" cy="2813812"/>
          </a:xfrm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0F7A9021-E41C-1444-86E8-6DBE7102874C}"/>
                </a:ext>
              </a:extLst>
            </p:cNvPr>
            <p:cNvSpPr/>
            <p:nvPr/>
          </p:nvSpPr>
          <p:spPr>
            <a:xfrm>
              <a:off x="1371403" y="1447969"/>
              <a:ext cx="1981086" cy="1930923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882D3C28-5451-B04F-96C1-19CD241C18F5}"/>
                </a:ext>
              </a:extLst>
            </p:cNvPr>
            <p:cNvCxnSpPr/>
            <p:nvPr/>
          </p:nvCxnSpPr>
          <p:spPr>
            <a:xfrm rot="10800000" flipH="1">
              <a:off x="1371600" y="2425700"/>
              <a:ext cx="1993900" cy="1588"/>
            </a:xfrm>
            <a:prstGeom prst="line">
              <a:avLst/>
            </a:prstGeom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7262B00E-F1F1-AF40-9EF1-BA394DA35100}"/>
                </a:ext>
              </a:extLst>
            </p:cNvPr>
            <p:cNvCxnSpPr/>
            <p:nvPr/>
          </p:nvCxnSpPr>
          <p:spPr>
            <a:xfrm rot="16200000" flipH="1">
              <a:off x="1377950" y="2425700"/>
              <a:ext cx="1981200" cy="1588"/>
            </a:xfrm>
            <a:prstGeom prst="line">
              <a:avLst/>
            </a:prstGeom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EE8FB8DE-0406-A543-A4A3-16A8FF36EF4A}"/>
                </a:ext>
              </a:extLst>
            </p:cNvPr>
            <p:cNvSpPr/>
            <p:nvPr/>
          </p:nvSpPr>
          <p:spPr>
            <a:xfrm>
              <a:off x="1282700" y="12700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C301FBB2-BA3D-194D-A6CA-17DEA73CE6A1}"/>
                </a:ext>
              </a:extLst>
            </p:cNvPr>
            <p:cNvSpPr/>
            <p:nvPr/>
          </p:nvSpPr>
          <p:spPr>
            <a:xfrm>
              <a:off x="2260600" y="21209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5CA9B081-5B78-A14B-BBCD-F6A9CDA07F2A}"/>
                </a:ext>
              </a:extLst>
            </p:cNvPr>
            <p:cNvSpPr/>
            <p:nvPr/>
          </p:nvSpPr>
          <p:spPr>
            <a:xfrm>
              <a:off x="2247900" y="12192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379C1732-677F-AA49-9B60-285A3F5E39E3}"/>
                </a:ext>
              </a:extLst>
            </p:cNvPr>
            <p:cNvSpPr/>
            <p:nvPr/>
          </p:nvSpPr>
          <p:spPr>
            <a:xfrm>
              <a:off x="3251200" y="12065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CFBDBD53-7D99-2341-9180-31395D1B5DA2}"/>
                </a:ext>
              </a:extLst>
            </p:cNvPr>
            <p:cNvSpPr/>
            <p:nvPr/>
          </p:nvSpPr>
          <p:spPr>
            <a:xfrm>
              <a:off x="3263900" y="21590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C7C0684D-9CC6-EE4E-BCA6-0B6B99405DD3}"/>
                </a:ext>
              </a:extLst>
            </p:cNvPr>
            <p:cNvSpPr/>
            <p:nvPr/>
          </p:nvSpPr>
          <p:spPr>
            <a:xfrm>
              <a:off x="3276600" y="31369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A76DE44C-EC9A-D549-8D96-BB10AA91C2BB}"/>
                </a:ext>
              </a:extLst>
            </p:cNvPr>
            <p:cNvSpPr/>
            <p:nvPr/>
          </p:nvSpPr>
          <p:spPr>
            <a:xfrm>
              <a:off x="1282700" y="30734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D66EA36D-6BF4-DC4B-947E-1B9141E5C1AD}"/>
                </a:ext>
              </a:extLst>
            </p:cNvPr>
            <p:cNvSpPr/>
            <p:nvPr/>
          </p:nvSpPr>
          <p:spPr>
            <a:xfrm>
              <a:off x="1295400" y="21844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9FE41BC7-6050-9A48-9A8D-6F261717F88E}"/>
                </a:ext>
              </a:extLst>
            </p:cNvPr>
            <p:cNvSpPr/>
            <p:nvPr/>
          </p:nvSpPr>
          <p:spPr>
            <a:xfrm>
              <a:off x="2260600" y="31115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7259D227-E08F-5F4E-BC80-8C10B681A357}"/>
                </a:ext>
              </a:extLst>
            </p:cNvPr>
            <p:cNvSpPr txBox="1"/>
            <p:nvPr/>
          </p:nvSpPr>
          <p:spPr>
            <a:xfrm>
              <a:off x="1455536" y="825500"/>
              <a:ext cx="1930289" cy="45732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dirty="0">
                  <a:solidFill>
                    <a:srgbClr val="FF0000"/>
                  </a:solidFill>
                  <a:latin typeface="+mn-lt"/>
                </a:rPr>
                <a:t>solid crystals</a:t>
              </a:r>
            </a:p>
          </p:txBody>
        </p:sp>
      </p:grpSp>
      <p:sp>
        <p:nvSpPr>
          <p:cNvPr id="58" name="Rectangle 133">
            <a:extLst>
              <a:ext uri="{FF2B5EF4-FFF2-40B4-BE49-F238E27FC236}">
                <a16:creationId xmlns:a16="http://schemas.microsoft.com/office/drawing/2014/main" id="{982054EE-78F7-2C4B-AEF6-F0411B5A2C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454657" y="3620162"/>
            <a:ext cx="20764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1800" dirty="0">
                <a:solidFill>
                  <a:srgbClr val="FF0000"/>
                </a:solidFill>
              </a:rPr>
              <a:t>specific position</a:t>
            </a:r>
          </a:p>
          <a:p>
            <a:pPr algn="ctr" eaLnBrk="1" hangingPunct="1"/>
            <a:r>
              <a:rPr lang="en-US" altLang="en-US" sz="1800" dirty="0">
                <a:solidFill>
                  <a:srgbClr val="FF0000"/>
                </a:solidFill>
              </a:rPr>
              <a:t>specific orientation</a:t>
            </a:r>
          </a:p>
        </p:txBody>
      </p:sp>
      <p:sp>
        <p:nvSpPr>
          <p:cNvPr id="83" name="Rectangle 3">
            <a:extLst>
              <a:ext uri="{FF2B5EF4-FFF2-40B4-BE49-F238E27FC236}">
                <a16:creationId xmlns:a16="http://schemas.microsoft.com/office/drawing/2014/main" id="{6D90FDE8-F368-2846-940C-1B72463C6C49}"/>
              </a:ext>
            </a:extLst>
          </p:cNvPr>
          <p:cNvSpPr txBox="1">
            <a:spLocks noChangeArrowheads="1"/>
          </p:cNvSpPr>
          <p:nvPr/>
        </p:nvSpPr>
        <p:spPr>
          <a:xfrm>
            <a:off x="652273" y="740650"/>
            <a:ext cx="10770448" cy="5599112"/>
          </a:xfrm>
          <a:prstGeom prst="rect">
            <a:avLst/>
          </a:prstGeom>
        </p:spPr>
        <p:txBody>
          <a:bodyPr/>
          <a:lstStyle>
            <a:lvl1pPr marL="169863" indent="-169863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2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454025" indent="-169863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+mn-lt"/>
                <a:ea typeface="ＭＳ Ｐゴシック" charset="-128"/>
                <a:cs typeface="ＭＳ Ｐゴシック"/>
              </a:defRPr>
            </a:lvl2pPr>
            <a:lvl3pPr marL="804863" indent="-236538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ü"/>
              <a:defRPr sz="16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/>
              </a:defRPr>
            </a:lvl3pPr>
            <a:lvl4pPr marL="1089025" indent="-169863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/>
              </a:defRPr>
            </a:lvl4pPr>
            <a:lvl5pPr marL="1373188" indent="-169863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 3" pitchFamily="2" charset="2"/>
              <a:buChar char="´"/>
              <a:defRPr sz="14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/>
              </a:defRPr>
            </a:lvl5pPr>
            <a:lvl6pPr marL="1830388" indent="-169863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 3" charset="2"/>
              <a:buChar char="´"/>
              <a:defRPr sz="1400">
                <a:solidFill>
                  <a:schemeClr val="tx1"/>
                </a:solidFill>
                <a:latin typeface="+mn-lt"/>
                <a:ea typeface="ＭＳ Ｐゴシック" charset="-128"/>
              </a:defRPr>
            </a:lvl6pPr>
            <a:lvl7pPr marL="2287588" indent="-169863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 3" charset="2"/>
              <a:buChar char="´"/>
              <a:defRPr sz="1400">
                <a:solidFill>
                  <a:schemeClr val="tx1"/>
                </a:solidFill>
                <a:latin typeface="+mn-lt"/>
                <a:ea typeface="ＭＳ Ｐゴシック" charset="-128"/>
              </a:defRPr>
            </a:lvl7pPr>
            <a:lvl8pPr marL="2744788" indent="-169863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 3" charset="2"/>
              <a:buChar char="´"/>
              <a:defRPr sz="1400">
                <a:solidFill>
                  <a:schemeClr val="tx1"/>
                </a:solidFill>
                <a:latin typeface="+mn-lt"/>
                <a:ea typeface="ＭＳ Ｐゴシック" charset="-128"/>
              </a:defRPr>
            </a:lvl8pPr>
            <a:lvl9pPr marL="3201988" indent="-169863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 3" charset="2"/>
              <a:buChar char="´"/>
              <a:defRPr sz="1400">
                <a:solidFill>
                  <a:schemeClr val="tx1"/>
                </a:solidFill>
                <a:latin typeface="+mn-lt"/>
                <a:ea typeface="ＭＳ Ｐゴシック" charset="-128"/>
              </a:defRPr>
            </a:lvl9pPr>
          </a:lstStyle>
          <a:p>
            <a:pPr marL="173038" indent="-173038"/>
            <a:r>
              <a:rPr lang="en-US" altLang="en-US" kern="0" dirty="0">
                <a:ea typeface="ＭＳ Ｐゴシック" panose="020B0600070205080204" pitchFamily="34" charset="-128"/>
              </a:rPr>
              <a:t>2.1 Typical Semiconducting Materials</a:t>
            </a:r>
          </a:p>
          <a:p>
            <a:pPr marL="457200" lvl="1" indent="-173038"/>
            <a:r>
              <a:rPr lang="en-US" altLang="en-US" sz="1800" kern="0" dirty="0">
                <a:ea typeface="ＭＳ Ｐゴシック" panose="020B0600070205080204" pitchFamily="34" charset="-128"/>
              </a:rPr>
              <a:t>Current flow in semiconductors (reminder)</a:t>
            </a:r>
          </a:p>
          <a:p>
            <a:pPr marL="457200" lvl="1" indent="-173038"/>
            <a:r>
              <a:rPr lang="en-US" altLang="en-US" sz="1800" kern="0" dirty="0">
                <a:ea typeface="ＭＳ Ｐゴシック" panose="020B0600070205080204" pitchFamily="34" charset="-128"/>
              </a:rPr>
              <a:t>Elemental semiconductors in the periodic table</a:t>
            </a:r>
          </a:p>
          <a:p>
            <a:pPr marL="457200" lvl="1" indent="-173038"/>
            <a:r>
              <a:rPr lang="en-US" altLang="en-US" sz="1800" kern="0" dirty="0">
                <a:ea typeface="ＭＳ Ｐゴシック" panose="020B0600070205080204" pitchFamily="34" charset="-128"/>
              </a:rPr>
              <a:t>Bonding for half-filled shells, column IV, III-V, and II-VI</a:t>
            </a:r>
          </a:p>
          <a:p>
            <a:pPr marL="173038" indent="-173038"/>
            <a:endParaRPr lang="en-US" altLang="en-US" kern="0" dirty="0">
              <a:ea typeface="ＭＳ Ｐゴシック" panose="020B0600070205080204" pitchFamily="34" charset="-128"/>
            </a:endParaRPr>
          </a:p>
          <a:p>
            <a:pPr marL="173038" indent="-173038"/>
            <a:r>
              <a:rPr lang="en-US" altLang="en-US" kern="0" dirty="0">
                <a:ea typeface="ＭＳ Ｐゴシック" panose="020B0600070205080204" pitchFamily="34" charset="-128"/>
              </a:rPr>
              <a:t>2.2 Typical applications of elemental and compound semiconductors</a:t>
            </a:r>
          </a:p>
          <a:p>
            <a:pPr marL="173038" indent="-173038"/>
            <a:endParaRPr lang="en-US" altLang="en-US" kern="0" dirty="0">
              <a:ea typeface="ＭＳ Ｐゴシック" panose="020B0600070205080204" pitchFamily="34" charset="-128"/>
            </a:endParaRPr>
          </a:p>
          <a:p>
            <a:pPr marL="173038" indent="-173038"/>
            <a:endParaRPr lang="en-US" altLang="en-US" kern="0" dirty="0">
              <a:ea typeface="ＭＳ Ｐゴシック" panose="020B0600070205080204" pitchFamily="34" charset="-128"/>
            </a:endParaRPr>
          </a:p>
          <a:p>
            <a:pPr marL="173038" indent="-173038"/>
            <a:r>
              <a:rPr lang="en-US" altLang="en-US" kern="0" dirty="0">
                <a:ea typeface="ＭＳ Ｐゴシック" panose="020B0600070205080204" pitchFamily="34" charset="-128"/>
              </a:rPr>
              <a:t>2.3 Atomic Positions and Bond Orientations</a:t>
            </a:r>
          </a:p>
          <a:p>
            <a:pPr marL="457200" lvl="1" indent="-173038"/>
            <a:r>
              <a:rPr lang="en-US" altLang="en-US" sz="1800" kern="0" dirty="0">
                <a:ea typeface="ＭＳ Ｐゴシック" panose="020B0600070205080204" pitchFamily="34" charset="-128"/>
              </a:rPr>
              <a:t>Solid State vs. other crystals</a:t>
            </a:r>
          </a:p>
          <a:p>
            <a:pPr marL="457200" lvl="1" indent="-173038"/>
            <a:r>
              <a:rPr lang="en-US" altLang="en-US" sz="1800" kern="0" dirty="0">
                <a:ea typeface="ＭＳ Ｐゴシック" panose="020B0600070205080204" pitchFamily="34" charset="-128"/>
              </a:rPr>
              <a:t>Typical Atomic Arrangements in MOSFETS</a:t>
            </a:r>
          </a:p>
          <a:p>
            <a:pPr marL="350837" lvl="1" indent="0">
              <a:buFont typeface="Arial" panose="020B0604020202020204" pitchFamily="34" charset="0"/>
              <a:buNone/>
            </a:pPr>
            <a:endParaRPr lang="en-US" altLang="en-US" sz="1800" kern="0" dirty="0">
              <a:ea typeface="ＭＳ Ｐゴシック" panose="020B0600070205080204" pitchFamily="34" charset="-128"/>
            </a:endParaRPr>
          </a:p>
          <a:p>
            <a:pPr marL="350837" lvl="1" indent="0">
              <a:buFont typeface="Arial" panose="020B0604020202020204" pitchFamily="34" charset="0"/>
              <a:buNone/>
            </a:pPr>
            <a:endParaRPr lang="en-US" altLang="en-US" sz="1800" kern="0" dirty="0">
              <a:ea typeface="ＭＳ Ｐゴシック" panose="020B0600070205080204" pitchFamily="34" charset="-128"/>
            </a:endParaRPr>
          </a:p>
          <a:p>
            <a:pPr marL="350837" lvl="1" indent="0">
              <a:buFont typeface="Arial" panose="020B0604020202020204" pitchFamily="34" charset="0"/>
              <a:buNone/>
            </a:pPr>
            <a:endParaRPr lang="en-US" altLang="en-US" sz="1800" kern="0" dirty="0">
              <a:ea typeface="ＭＳ Ｐゴシック" panose="020B0600070205080204" pitchFamily="34" charset="-128"/>
            </a:endParaRPr>
          </a:p>
          <a:p>
            <a:pPr marL="350837" lvl="1" indent="0">
              <a:buFont typeface="Arial" panose="020B0604020202020204" pitchFamily="34" charset="0"/>
              <a:buNone/>
            </a:pPr>
            <a:endParaRPr lang="en-US" altLang="en-US" sz="1800" kern="0" dirty="0">
              <a:ea typeface="ＭＳ Ｐゴシック" panose="020B0600070205080204" pitchFamily="34" charset="-128"/>
            </a:endParaRPr>
          </a:p>
          <a:p>
            <a:pPr marL="350837" lvl="1" indent="0">
              <a:buFont typeface="Arial" panose="020B0604020202020204" pitchFamily="34" charset="0"/>
              <a:buNone/>
            </a:pPr>
            <a:endParaRPr lang="en-US" altLang="en-US" sz="1800" kern="0" dirty="0">
              <a:ea typeface="ＭＳ Ｐゴシック" panose="020B0600070205080204" pitchFamily="34" charset="-128"/>
            </a:endParaRPr>
          </a:p>
          <a:p>
            <a:pPr marL="350837" lvl="1" indent="0">
              <a:buFont typeface="Arial" panose="020B0604020202020204" pitchFamily="34" charset="0"/>
              <a:buNone/>
            </a:pPr>
            <a:endParaRPr lang="en-US" altLang="en-US" sz="1800" kern="0" dirty="0">
              <a:ea typeface="ＭＳ Ｐゴシック" panose="020B0600070205080204" pitchFamily="34" charset="-128"/>
            </a:endParaRPr>
          </a:p>
          <a:p>
            <a:pPr marL="173038" indent="-173038"/>
            <a:r>
              <a:rPr lang="en-US" altLang="en-US" kern="0" dirty="0">
                <a:ea typeface="ＭＳ Ｐゴシック" panose="020B0600070205080204" pitchFamily="34" charset="-128"/>
              </a:rPr>
              <a:t>Reference: Vol. 6, Ch. 1</a:t>
            </a:r>
          </a:p>
        </p:txBody>
      </p:sp>
      <p:sp>
        <p:nvSpPr>
          <p:cNvPr id="84" name="Rounded Rectangle 83">
            <a:extLst>
              <a:ext uri="{FF2B5EF4-FFF2-40B4-BE49-F238E27FC236}">
                <a16:creationId xmlns:a16="http://schemas.microsoft.com/office/drawing/2014/main" id="{788F9EE3-E0A0-534E-9C13-9DC76620CDEE}"/>
              </a:ext>
            </a:extLst>
          </p:cNvPr>
          <p:cNvSpPr/>
          <p:nvPr/>
        </p:nvSpPr>
        <p:spPr>
          <a:xfrm rot="16200000">
            <a:off x="-638777" y="1445845"/>
            <a:ext cx="1843442" cy="433052"/>
          </a:xfrm>
          <a:prstGeom prst="roundRect">
            <a:avLst/>
          </a:prstGeom>
          <a:solidFill>
            <a:schemeClr val="accent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One Video Segment</a:t>
            </a:r>
          </a:p>
        </p:txBody>
      </p:sp>
      <p:sp>
        <p:nvSpPr>
          <p:cNvPr id="85" name="Rounded Rectangle 84">
            <a:extLst>
              <a:ext uri="{FF2B5EF4-FFF2-40B4-BE49-F238E27FC236}">
                <a16:creationId xmlns:a16="http://schemas.microsoft.com/office/drawing/2014/main" id="{DB925145-A6D5-6246-B77B-85FCC75C08D5}"/>
              </a:ext>
            </a:extLst>
          </p:cNvPr>
          <p:cNvSpPr/>
          <p:nvPr/>
        </p:nvSpPr>
        <p:spPr>
          <a:xfrm rot="16200000">
            <a:off x="-254729" y="2982044"/>
            <a:ext cx="1075340" cy="433051"/>
          </a:xfrm>
          <a:prstGeom prst="roundRect">
            <a:avLst/>
          </a:prstGeom>
          <a:solidFill>
            <a:schemeClr val="accent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One Video Segment</a:t>
            </a:r>
          </a:p>
        </p:txBody>
      </p:sp>
      <p:sp>
        <p:nvSpPr>
          <p:cNvPr id="86" name="Rounded Rectangle 85">
            <a:extLst>
              <a:ext uri="{FF2B5EF4-FFF2-40B4-BE49-F238E27FC236}">
                <a16:creationId xmlns:a16="http://schemas.microsoft.com/office/drawing/2014/main" id="{AAE97315-E93D-BF41-83BB-7B2EBCA39EE0}"/>
              </a:ext>
            </a:extLst>
          </p:cNvPr>
          <p:cNvSpPr/>
          <p:nvPr/>
        </p:nvSpPr>
        <p:spPr>
          <a:xfrm rot="16200000">
            <a:off x="-254729" y="4172599"/>
            <a:ext cx="1075340" cy="433051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One Video Segment</a:t>
            </a:r>
          </a:p>
        </p:txBody>
      </p:sp>
    </p:spTree>
    <p:extLst>
      <p:ext uri="{BB962C8B-B14F-4D97-AF65-F5344CB8AC3E}">
        <p14:creationId xmlns:p14="http://schemas.microsoft.com/office/powerpoint/2010/main" val="18069000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02CCCFE-9018-A747-A316-0EE93A1BE8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79425" y="1047891"/>
            <a:ext cx="8602721" cy="1420985"/>
          </a:xfrm>
        </p:spPr>
        <p:txBody>
          <a:bodyPr/>
          <a:lstStyle/>
          <a:p>
            <a:r>
              <a:rPr lang="en-US" altLang="en-US" dirty="0">
                <a:solidFill>
                  <a:srgbClr val="00B050"/>
                </a:solidFill>
                <a:ea typeface="ＭＳ Ｐゴシック" panose="020B0600070205080204" pitchFamily="34" charset="-128"/>
              </a:rPr>
              <a:t>Section </a:t>
            </a:r>
            <a:r>
              <a:rPr lang="en-US" altLang="en-US" dirty="0" smtClean="0">
                <a:solidFill>
                  <a:srgbClr val="00B050"/>
                </a:solidFill>
                <a:ea typeface="ＭＳ Ｐゴシック" panose="020B0600070205080204" pitchFamily="34" charset="-128"/>
              </a:rPr>
              <a:t>2</a:t>
            </a:r>
            <a:r>
              <a:rPr lang="en-US" altLang="en-US" dirty="0">
                <a:solidFill>
                  <a:srgbClr val="00B050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 sz="3200" dirty="0" smtClean="0">
                <a:solidFill>
                  <a:srgbClr val="00B050"/>
                </a:solidFill>
                <a:ea typeface="ＭＳ Ｐゴシック" panose="020B0600070205080204" pitchFamily="34" charset="-128"/>
              </a:rPr>
              <a:t>Materials</a:t>
            </a:r>
            <a:r>
              <a:rPr lang="en-US" altLang="en-US" sz="3200" dirty="0">
                <a:solidFill>
                  <a:srgbClr val="00B050"/>
                </a:solidFill>
                <a:ea typeface="ＭＳ Ｐゴシック" panose="020B0600070205080204" pitchFamily="34" charset="-128"/>
              </a:rPr>
              <a:t/>
            </a:r>
            <a:br>
              <a:rPr lang="en-US" altLang="en-US" sz="3200" dirty="0">
                <a:solidFill>
                  <a:srgbClr val="00B050"/>
                </a:solidFill>
                <a:ea typeface="ＭＳ Ｐゴシック" panose="020B0600070205080204" pitchFamily="34" charset="-128"/>
              </a:rPr>
            </a:br>
            <a:r>
              <a:rPr lang="en-US" altLang="en-US" sz="3200" dirty="0" smtClean="0">
                <a:solidFill>
                  <a:srgbClr val="00B050"/>
                </a:solidFill>
                <a:ea typeface="ＭＳ Ｐゴシック" panose="020B0600070205080204" pitchFamily="34" charset="-128"/>
              </a:rPr>
              <a:t>2.3 </a:t>
            </a:r>
            <a:r>
              <a:rPr lang="en-US" altLang="en-US" sz="3200" dirty="0">
                <a:solidFill>
                  <a:srgbClr val="00B050"/>
                </a:solidFill>
                <a:ea typeface="ＭＳ Ｐゴシック" panose="020B0600070205080204" pitchFamily="34" charset="-128"/>
              </a:rPr>
              <a:t>Atomic Positions and Bond Orientations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1" name="Subtitle 10">
            <a:extLst>
              <a:ext uri="{FF2B5EF4-FFF2-40B4-BE49-F238E27FC236}">
                <a16:creationId xmlns:a16="http://schemas.microsoft.com/office/drawing/2014/main" id="{8BEE62B1-4016-EB4D-BC3E-C653E394CE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63476" y="3104095"/>
            <a:ext cx="8026645" cy="2590800"/>
          </a:xfrm>
        </p:spPr>
        <p:txBody>
          <a:bodyPr/>
          <a:lstStyle/>
          <a:p>
            <a:pPr eaLnBrk="1" fontAlgn="auto" hangingPunct="1">
              <a:spcBef>
                <a:spcPct val="0"/>
              </a:spcBef>
              <a:spcAft>
                <a:spcPts val="0"/>
              </a:spcAft>
              <a:defRPr/>
            </a:pPr>
            <a:r>
              <a:rPr lang="en-US" kern="1200" dirty="0"/>
              <a:t>Gerhard Klimeck</a:t>
            </a:r>
          </a:p>
          <a:p>
            <a:pPr eaLnBrk="1" fontAlgn="auto" hangingPunct="1">
              <a:spcBef>
                <a:spcPct val="0"/>
              </a:spcBef>
              <a:spcAft>
                <a:spcPts val="0"/>
              </a:spcAft>
              <a:defRPr/>
            </a:pPr>
            <a:r>
              <a:rPr lang="en-US" kern="1200" dirty="0"/>
              <a:t/>
            </a:r>
            <a:br>
              <a:rPr lang="en-US" kern="1200" dirty="0"/>
            </a:br>
            <a:r>
              <a:rPr lang="en-US" kern="1200" dirty="0"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gekco@purdue.edu</a:t>
            </a:r>
            <a:endParaRPr lang="en-US" kern="1200" dirty="0"/>
          </a:p>
        </p:txBody>
      </p:sp>
      <p:sp>
        <p:nvSpPr>
          <p:cNvPr id="6" name="Title 9">
            <a:extLst>
              <a:ext uri="{FF2B5EF4-FFF2-40B4-BE49-F238E27FC236}">
                <a16:creationId xmlns:a16="http://schemas.microsoft.com/office/drawing/2014/main" id="{DF76DFC7-2969-F549-9507-8689FC0076B7}"/>
              </a:ext>
            </a:extLst>
          </p:cNvPr>
          <p:cNvSpPr txBox="1">
            <a:spLocks/>
          </p:cNvSpPr>
          <p:nvPr/>
        </p:nvSpPr>
        <p:spPr bwMode="auto">
          <a:xfrm>
            <a:off x="2059426" y="-65855"/>
            <a:ext cx="8026645" cy="806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DCDCDC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DCDCDC"/>
                </a:solidFill>
                <a:latin typeface="Trebuchet MS" charset="0"/>
                <a:ea typeface="ＭＳ Ｐゴシック" charset="-128"/>
                <a:cs typeface="ＭＳ Ｐゴシック" charset="-128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DCDCDC"/>
                </a:solidFill>
                <a:latin typeface="Trebuchet MS" charset="0"/>
                <a:ea typeface="ＭＳ Ｐゴシック" charset="-128"/>
                <a:cs typeface="ＭＳ Ｐゴシック" charset="-128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DCDCDC"/>
                </a:solidFill>
                <a:latin typeface="Trebuchet MS" charset="0"/>
                <a:ea typeface="ＭＳ Ｐゴシック" charset="-128"/>
                <a:cs typeface="ＭＳ Ｐゴシック" charset="-128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DCDCDC"/>
                </a:solidFill>
                <a:latin typeface="Trebuchet MS" charset="0"/>
                <a:ea typeface="ＭＳ Ｐゴシック" charset="-128"/>
                <a:cs typeface="ＭＳ Ｐゴシック" charset="-128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DCDCDC"/>
                </a:solidFill>
                <a:latin typeface="Trebuchet MS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DCDCDC"/>
                </a:solidFill>
                <a:latin typeface="Trebuchet MS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DCDCDC"/>
                </a:solidFill>
                <a:latin typeface="Trebuchet MS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DCDCDC"/>
                </a:solidFill>
                <a:latin typeface="Trebuchet MS" charset="0"/>
              </a:defRPr>
            </a:lvl9pPr>
          </a:lstStyle>
          <a:p>
            <a:r>
              <a:rPr lang="en-US" altLang="en-US" sz="3600" kern="0" dirty="0">
                <a:solidFill>
                  <a:srgbClr val="0070C0"/>
                </a:solidFill>
                <a:ea typeface="ＭＳ Ｐゴシック" panose="020B0600070205080204" pitchFamily="34" charset="-128"/>
              </a:rPr>
              <a:t>Solid State Devices</a:t>
            </a:r>
            <a:endParaRPr lang="en-US" altLang="en-US" sz="3600" kern="0" dirty="0">
              <a:solidFill>
                <a:srgbClr val="00B050"/>
              </a:solidFill>
              <a:ea typeface="ＭＳ Ｐゴシック" panose="020B0600070205080204" pitchFamily="34" charset="-128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2" name="Ink 1"/>
              <p14:cNvContentPartPr/>
              <p14:nvPr/>
            </p14:nvContentPartPr>
            <p14:xfrm>
              <a:off x="10942200" y="5982480"/>
              <a:ext cx="13320" cy="15480"/>
            </p14:xfrm>
          </p:contentPart>
        </mc:Choice>
        <mc:Fallback>
          <p:pic>
            <p:nvPicPr>
              <p:cNvPr id="2" name="Ink 1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0936800" y="5977080"/>
                <a:ext cx="22320" cy="24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7958970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Picture 81">
            <a:extLst>
              <a:ext uri="{FF2B5EF4-FFF2-40B4-BE49-F238E27FC236}">
                <a16:creationId xmlns:a16="http://schemas.microsoft.com/office/drawing/2014/main" id="{CF55BC24-3BC5-F54C-840A-56C6389D889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2631" t="10800" r="10940" b="59833"/>
          <a:stretch/>
        </p:blipFill>
        <p:spPr>
          <a:xfrm>
            <a:off x="10935015" y="2999060"/>
            <a:ext cx="1394511" cy="1402149"/>
          </a:xfrm>
          <a:prstGeom prst="rect">
            <a:avLst/>
          </a:prstGeom>
        </p:spPr>
      </p:pic>
      <p:grpSp>
        <p:nvGrpSpPr>
          <p:cNvPr id="59" name="Group 58">
            <a:extLst>
              <a:ext uri="{FF2B5EF4-FFF2-40B4-BE49-F238E27FC236}">
                <a16:creationId xmlns:a16="http://schemas.microsoft.com/office/drawing/2014/main" id="{705D4D3C-D2CF-C44E-848B-4F34544602B2}"/>
              </a:ext>
            </a:extLst>
          </p:cNvPr>
          <p:cNvGrpSpPr>
            <a:grpSpLocks/>
          </p:cNvGrpSpPr>
          <p:nvPr/>
        </p:nvGrpSpPr>
        <p:grpSpPr bwMode="auto">
          <a:xfrm>
            <a:off x="-1898341" y="1756438"/>
            <a:ext cx="1016624" cy="1022005"/>
            <a:chOff x="5272985" y="863600"/>
            <a:chExt cx="2766169" cy="2781300"/>
          </a:xfrm>
        </p:grpSpPr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FB1539E7-7E63-084D-B368-09F75A92E188}"/>
                </a:ext>
              </a:extLst>
            </p:cNvPr>
            <p:cNvSpPr/>
            <p:nvPr/>
          </p:nvSpPr>
          <p:spPr>
            <a:xfrm>
              <a:off x="5601097" y="1473355"/>
              <a:ext cx="1981358" cy="1930892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sz="1000"/>
            </a:p>
          </p:txBody>
        </p: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D39FAC7C-D9CD-AF4A-B239-207B881D886F}"/>
                </a:ext>
              </a:extLst>
            </p:cNvPr>
            <p:cNvCxnSpPr/>
            <p:nvPr/>
          </p:nvCxnSpPr>
          <p:spPr>
            <a:xfrm rot="10800000" flipH="1">
              <a:off x="5600700" y="2451100"/>
              <a:ext cx="1993900" cy="1588"/>
            </a:xfrm>
            <a:prstGeom prst="line">
              <a:avLst/>
            </a:prstGeom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532C6B7C-856D-004D-AC03-8E564D760054}"/>
                </a:ext>
              </a:extLst>
            </p:cNvPr>
            <p:cNvCxnSpPr/>
            <p:nvPr/>
          </p:nvCxnSpPr>
          <p:spPr>
            <a:xfrm rot="16200000" flipH="1">
              <a:off x="5607050" y="2451100"/>
              <a:ext cx="1981200" cy="1588"/>
            </a:xfrm>
            <a:prstGeom prst="line">
              <a:avLst/>
            </a:prstGeom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1A5E12D6-5739-D641-92EE-F9D2D1D8E5E3}"/>
                </a:ext>
              </a:extLst>
            </p:cNvPr>
            <p:cNvSpPr/>
            <p:nvPr/>
          </p:nvSpPr>
          <p:spPr>
            <a:xfrm rot="-2700000">
              <a:off x="5511800" y="12954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sz="1000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CBA4EE3F-BFAB-2D47-9FF5-33EEC2993AB6}"/>
                </a:ext>
              </a:extLst>
            </p:cNvPr>
            <p:cNvSpPr/>
            <p:nvPr/>
          </p:nvSpPr>
          <p:spPr>
            <a:xfrm rot="-2700000">
              <a:off x="6489700" y="21971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sz="1000"/>
            </a:p>
          </p:txBody>
        </p:sp>
        <p:grpSp>
          <p:nvGrpSpPr>
            <p:cNvPr id="65" name="Oval 38">
              <a:extLst>
                <a:ext uri="{FF2B5EF4-FFF2-40B4-BE49-F238E27FC236}">
                  <a16:creationId xmlns:a16="http://schemas.microsoft.com/office/drawing/2014/main" id="{117982F7-898B-5C4A-8889-3F7042A1EC8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388608" y="1286256"/>
              <a:ext cx="402336" cy="402336"/>
              <a:chOff x="6388608" y="1286256"/>
              <a:chExt cx="402336" cy="402336"/>
            </a:xfrm>
          </p:grpSpPr>
          <p:pic>
            <p:nvPicPr>
              <p:cNvPr id="79" name="Oval 38">
                <a:extLst>
                  <a:ext uri="{FF2B5EF4-FFF2-40B4-BE49-F238E27FC236}">
                    <a16:creationId xmlns:a16="http://schemas.microsoft.com/office/drawing/2014/main" id="{49E761D8-5513-2047-9FEF-C87A7A41E50B}"/>
                  </a:ext>
                </a:extLst>
              </p:cNvPr>
              <p:cNvPicPr>
                <a:picLocks noChangeArrowheads="1"/>
              </p:cNvPicPr>
              <p:nvPr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388608" y="1286256"/>
                <a:ext cx="402336" cy="4023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80" name="Text Box 80">
                <a:extLst>
                  <a:ext uri="{FF2B5EF4-FFF2-40B4-BE49-F238E27FC236}">
                    <a16:creationId xmlns:a16="http://schemas.microsoft.com/office/drawing/2014/main" id="{A19610E3-B694-0141-AC11-2D51D42920F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2700000">
                <a:off x="6528438" y="1315275"/>
                <a:ext cx="125724" cy="341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vert="eaVert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endParaRPr lang="en-US" altLang="en-US" sz="10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1FBE1AD9-8E9C-7F42-B9F8-CB7CF9BBCB96}"/>
                </a:ext>
              </a:extLst>
            </p:cNvPr>
            <p:cNvSpPr/>
            <p:nvPr/>
          </p:nvSpPr>
          <p:spPr>
            <a:xfrm rot="-2700000">
              <a:off x="7493000" y="12319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sz="1000"/>
            </a:p>
          </p:txBody>
        </p:sp>
        <p:grpSp>
          <p:nvGrpSpPr>
            <p:cNvPr id="67" name="Oval 40">
              <a:extLst>
                <a:ext uri="{FF2B5EF4-FFF2-40B4-BE49-F238E27FC236}">
                  <a16:creationId xmlns:a16="http://schemas.microsoft.com/office/drawing/2014/main" id="{84F715A8-142F-AE43-B7C0-F6115C39117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382256" y="2225040"/>
              <a:ext cx="402336" cy="402336"/>
              <a:chOff x="7382256" y="2225040"/>
              <a:chExt cx="402336" cy="402336"/>
            </a:xfrm>
          </p:grpSpPr>
          <p:pic>
            <p:nvPicPr>
              <p:cNvPr id="77" name="Oval 40">
                <a:extLst>
                  <a:ext uri="{FF2B5EF4-FFF2-40B4-BE49-F238E27FC236}">
                    <a16:creationId xmlns:a16="http://schemas.microsoft.com/office/drawing/2014/main" id="{A1CBB281-1593-3F42-B632-2643E2DC2A00}"/>
                  </a:ext>
                </a:extLst>
              </p:cNvPr>
              <p:cNvPicPr>
                <a:picLocks noChangeArrowheads="1"/>
              </p:cNvPicPr>
              <p:nvPr/>
            </p:nvPicPr>
            <p:blipFill>
              <a:blip r:embed="rId5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382256" y="2225040"/>
                <a:ext cx="402336" cy="4023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8" name="Text Box 86">
                <a:extLst>
                  <a:ext uri="{FF2B5EF4-FFF2-40B4-BE49-F238E27FC236}">
                    <a16:creationId xmlns:a16="http://schemas.microsoft.com/office/drawing/2014/main" id="{294E2672-4A54-9E4D-8C3E-A6291126874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2700000">
                <a:off x="7519038" y="2255075"/>
                <a:ext cx="125724" cy="341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vert="eaVert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endParaRPr lang="en-US" altLang="en-US" sz="10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9F30051B-8D59-164A-9757-F0DAB83BC57A}"/>
                </a:ext>
              </a:extLst>
            </p:cNvPr>
            <p:cNvSpPr/>
            <p:nvPr/>
          </p:nvSpPr>
          <p:spPr>
            <a:xfrm rot="-2700000">
              <a:off x="7505700" y="31623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sz="1000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F9754CC3-14CA-0449-BC13-E07ECADD9B37}"/>
                </a:ext>
              </a:extLst>
            </p:cNvPr>
            <p:cNvSpPr/>
            <p:nvPr/>
          </p:nvSpPr>
          <p:spPr>
            <a:xfrm rot="-2700000">
              <a:off x="5511800" y="30988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sz="1000"/>
            </a:p>
          </p:txBody>
        </p:sp>
        <p:grpSp>
          <p:nvGrpSpPr>
            <p:cNvPr id="70" name="Oval 43">
              <a:extLst>
                <a:ext uri="{FF2B5EF4-FFF2-40B4-BE49-F238E27FC236}">
                  <a16:creationId xmlns:a16="http://schemas.microsoft.com/office/drawing/2014/main" id="{A3A72312-D489-AE4F-879C-FC55BAA29AB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413248" y="2249424"/>
              <a:ext cx="402336" cy="402336"/>
              <a:chOff x="5413248" y="2249424"/>
              <a:chExt cx="402336" cy="402336"/>
            </a:xfrm>
          </p:grpSpPr>
          <p:pic>
            <p:nvPicPr>
              <p:cNvPr id="75" name="Oval 43">
                <a:extLst>
                  <a:ext uri="{FF2B5EF4-FFF2-40B4-BE49-F238E27FC236}">
                    <a16:creationId xmlns:a16="http://schemas.microsoft.com/office/drawing/2014/main" id="{EFA74812-AAA7-BB4A-BF98-DC0580D93006}"/>
                  </a:ext>
                </a:extLst>
              </p:cNvPr>
              <p:cNvPicPr>
                <a:picLocks noChangeArrowheads="1"/>
              </p:cNvPicPr>
              <p:nvPr/>
            </p:nvPicPr>
            <p:blipFill>
              <a:blip r:embed="rId6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413248" y="2249424"/>
                <a:ext cx="402336" cy="4023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6" name="Text Box 95">
                <a:extLst>
                  <a:ext uri="{FF2B5EF4-FFF2-40B4-BE49-F238E27FC236}">
                    <a16:creationId xmlns:a16="http://schemas.microsoft.com/office/drawing/2014/main" id="{30B048C0-988D-184B-99D6-9A239568296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2700000">
                <a:off x="5550538" y="2280475"/>
                <a:ext cx="125724" cy="341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vert="eaVert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endParaRPr lang="en-US" altLang="en-US" sz="10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71" name="Oval 44">
              <a:extLst>
                <a:ext uri="{FF2B5EF4-FFF2-40B4-BE49-F238E27FC236}">
                  <a16:creationId xmlns:a16="http://schemas.microsoft.com/office/drawing/2014/main" id="{DA76963B-0606-414B-89E2-589764ED140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376416" y="3176016"/>
              <a:ext cx="402336" cy="402336"/>
              <a:chOff x="6376416" y="3176016"/>
              <a:chExt cx="402336" cy="402336"/>
            </a:xfrm>
          </p:grpSpPr>
          <p:pic>
            <p:nvPicPr>
              <p:cNvPr id="73" name="Oval 44">
                <a:extLst>
                  <a:ext uri="{FF2B5EF4-FFF2-40B4-BE49-F238E27FC236}">
                    <a16:creationId xmlns:a16="http://schemas.microsoft.com/office/drawing/2014/main" id="{2AE5F420-CEE1-2F49-9B8B-395780E9A7B8}"/>
                  </a:ext>
                </a:extLst>
              </p:cNvPr>
              <p:cNvPicPr>
                <a:picLocks noChangeArrowheads="1"/>
              </p:cNvPicPr>
              <p:nvPr/>
            </p:nvPicPr>
            <p:blipFill>
              <a:blip r:embed="rId7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376416" y="3176016"/>
                <a:ext cx="402336" cy="4023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4" name="Text Box 98">
                <a:extLst>
                  <a:ext uri="{FF2B5EF4-FFF2-40B4-BE49-F238E27FC236}">
                    <a16:creationId xmlns:a16="http://schemas.microsoft.com/office/drawing/2014/main" id="{1A192D88-4CC1-BC4C-8297-E3A1C06405E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2700000">
                <a:off x="6515738" y="3207575"/>
                <a:ext cx="125724" cy="341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vert="eaVert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endParaRPr lang="en-US" altLang="en-US" sz="10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D255D447-6788-7549-A519-A3FE2B559CEE}"/>
                </a:ext>
              </a:extLst>
            </p:cNvPr>
            <p:cNvSpPr txBox="1"/>
            <p:nvPr/>
          </p:nvSpPr>
          <p:spPr>
            <a:xfrm>
              <a:off x="5272985" y="863600"/>
              <a:ext cx="2766169" cy="67007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sz="1000" dirty="0">
                  <a:solidFill>
                    <a:srgbClr val="FF0000"/>
                  </a:solidFill>
                  <a:latin typeface="+mn-lt"/>
                </a:rPr>
                <a:t>plastic crystals</a:t>
              </a:r>
            </a:p>
          </p:txBody>
        </p:sp>
      </p:grpSp>
      <p:sp>
        <p:nvSpPr>
          <p:cNvPr id="81" name="Rectangle 134">
            <a:extLst>
              <a:ext uri="{FF2B5EF4-FFF2-40B4-BE49-F238E27FC236}">
                <a16:creationId xmlns:a16="http://schemas.microsoft.com/office/drawing/2014/main" id="{F37B41C3-BF1C-C941-A734-F20F286A16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068493" y="2180887"/>
            <a:ext cx="124745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000" dirty="0">
                <a:solidFill>
                  <a:srgbClr val="FF0000"/>
                </a:solidFill>
              </a:rPr>
              <a:t>specific position</a:t>
            </a:r>
          </a:p>
          <a:p>
            <a:pPr eaLnBrk="1" hangingPunct="1"/>
            <a:r>
              <a:rPr lang="en-US" altLang="en-US" sz="1000" dirty="0">
                <a:solidFill>
                  <a:srgbClr val="FF0000"/>
                </a:solidFill>
              </a:rPr>
              <a:t>random orientation</a:t>
            </a:r>
          </a:p>
        </p:txBody>
      </p:sp>
      <p:sp>
        <p:nvSpPr>
          <p:cNvPr id="2194452" name="Rectangle 20">
            <a:extLst>
              <a:ext uri="{FF2B5EF4-FFF2-40B4-BE49-F238E27FC236}">
                <a16:creationId xmlns:a16="http://schemas.microsoft.com/office/drawing/2014/main" id="{BB5D3B82-A849-9F4E-BE6F-C8AE4D2950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0885" y="5260947"/>
            <a:ext cx="430117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 dirty="0">
                <a:solidFill>
                  <a:schemeClr val="bg1"/>
                </a:solidFill>
              </a:rPr>
              <a:t>Light Emitting Diodes, Lasers, Detectors</a:t>
            </a:r>
          </a:p>
          <a:p>
            <a:pPr eaLnBrk="1" hangingPunct="1"/>
            <a:r>
              <a:rPr lang="en-US" altLang="en-US" sz="1800" dirty="0">
                <a:solidFill>
                  <a:schemeClr val="bg1"/>
                </a:solidFill>
              </a:rPr>
              <a:t>expensive</a:t>
            </a:r>
          </a:p>
        </p:txBody>
      </p:sp>
      <p:sp>
        <p:nvSpPr>
          <p:cNvPr id="2194453" name="Rectangle 21">
            <a:extLst>
              <a:ext uri="{FF2B5EF4-FFF2-40B4-BE49-F238E27FC236}">
                <a16:creationId xmlns:a16="http://schemas.microsoft.com/office/drawing/2014/main" id="{EBDB9824-F577-D042-9707-3E3979FCFF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18680" y="4249083"/>
            <a:ext cx="17462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 dirty="0" err="1">
                <a:solidFill>
                  <a:schemeClr val="bg1"/>
                </a:solidFill>
              </a:rPr>
              <a:t>SiGe</a:t>
            </a:r>
            <a:r>
              <a:rPr lang="en-US" altLang="en-US" sz="1800" dirty="0">
                <a:solidFill>
                  <a:schemeClr val="bg1"/>
                </a:solidFill>
              </a:rPr>
              <a:t>: stressors</a:t>
            </a:r>
          </a:p>
          <a:p>
            <a:pPr eaLnBrk="1" hangingPunct="1"/>
            <a:r>
              <a:rPr lang="en-US" altLang="en-US" sz="1800" dirty="0" err="1">
                <a:solidFill>
                  <a:schemeClr val="bg1"/>
                </a:solidFill>
              </a:rPr>
              <a:t>SiC</a:t>
            </a:r>
            <a:r>
              <a:rPr lang="en-US" altLang="en-US" sz="1800" dirty="0">
                <a:solidFill>
                  <a:schemeClr val="bg1"/>
                </a:solidFill>
              </a:rPr>
              <a:t>: radiation</a:t>
            </a:r>
          </a:p>
        </p:txBody>
      </p:sp>
      <p:sp>
        <p:nvSpPr>
          <p:cNvPr id="2194454" name="Rectangle 22">
            <a:extLst>
              <a:ext uri="{FF2B5EF4-FFF2-40B4-BE49-F238E27FC236}">
                <a16:creationId xmlns:a16="http://schemas.microsoft.com/office/drawing/2014/main" id="{65341DF5-EF5D-F248-A850-4C2F976B0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37204" y="3380364"/>
            <a:ext cx="390369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 dirty="0">
                <a:solidFill>
                  <a:schemeClr val="bg1"/>
                </a:solidFill>
              </a:rPr>
              <a:t>Si: Transistors - $260billion industry</a:t>
            </a:r>
          </a:p>
        </p:txBody>
      </p:sp>
      <p:sp>
        <p:nvSpPr>
          <p:cNvPr id="23554" name="Title 1">
            <a:extLst>
              <a:ext uri="{FF2B5EF4-FFF2-40B4-BE49-F238E27FC236}">
                <a16:creationId xmlns:a16="http://schemas.microsoft.com/office/drawing/2014/main" id="{53813659-B19A-F446-A6C8-8AA65CB5DE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0" dirty="0">
                <a:ea typeface="ＭＳ Ｐゴシック" panose="020B0600070205080204" pitchFamily="34" charset="-128"/>
              </a:rPr>
              <a:t>Section 2</a:t>
            </a:r>
            <a:br>
              <a:rPr lang="en-US" altLang="en-US" b="0" dirty="0">
                <a:ea typeface="ＭＳ Ｐゴシック" panose="020B0600070205080204" pitchFamily="34" charset="-128"/>
              </a:rPr>
            </a:br>
            <a:r>
              <a:rPr lang="en-US" altLang="en-US" b="0" dirty="0">
                <a:ea typeface="ＭＳ Ｐゴシック" panose="020B0600070205080204" pitchFamily="34" charset="-128"/>
              </a:rPr>
              <a:t>Materials</a:t>
            </a:r>
          </a:p>
        </p:txBody>
      </p:sp>
      <p:sp>
        <p:nvSpPr>
          <p:cNvPr id="7" name="Text Box 5">
            <a:extLst>
              <a:ext uri="{FF2B5EF4-FFF2-40B4-BE49-F238E27FC236}">
                <a16:creationId xmlns:a16="http://schemas.microsoft.com/office/drawing/2014/main" id="{46011D06-1455-F946-86D9-20E505EE8A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12228" y="3462751"/>
            <a:ext cx="297656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2000" b="1" dirty="0"/>
              <a:t>Compound</a:t>
            </a:r>
            <a:r>
              <a:rPr lang="en-US" altLang="en-US" sz="2000" dirty="0"/>
              <a:t> </a:t>
            </a:r>
          </a:p>
          <a:p>
            <a:pPr eaLnBrk="1" hangingPunct="1"/>
            <a:r>
              <a:rPr lang="en-US" altLang="en-US" sz="2000" dirty="0"/>
              <a:t>IV-IV: Si-Ge, Si-C</a:t>
            </a:r>
          </a:p>
        </p:txBody>
      </p:sp>
      <p:sp>
        <p:nvSpPr>
          <p:cNvPr id="23559" name="Text Box 6">
            <a:extLst>
              <a:ext uri="{FF2B5EF4-FFF2-40B4-BE49-F238E27FC236}">
                <a16:creationId xmlns:a16="http://schemas.microsoft.com/office/drawing/2014/main" id="{C40992A6-C1A1-CA48-9A2D-B97AD15393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12227" y="3047358"/>
            <a:ext cx="452278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2000" b="1" dirty="0"/>
              <a:t>Elemental</a:t>
            </a:r>
            <a:r>
              <a:rPr lang="en-US" altLang="en-US" sz="2000" dirty="0"/>
              <a:t>   (e.g.,  Si, Ge, C)</a:t>
            </a:r>
          </a:p>
        </p:txBody>
      </p:sp>
      <p:sp>
        <p:nvSpPr>
          <p:cNvPr id="13" name="Text Box 11">
            <a:extLst>
              <a:ext uri="{FF2B5EF4-FFF2-40B4-BE49-F238E27FC236}">
                <a16:creationId xmlns:a16="http://schemas.microsoft.com/office/drawing/2014/main" id="{BF1C7600-6474-3D4A-B624-7729A21C5F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12227" y="4185920"/>
            <a:ext cx="478829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2000" dirty="0">
                <a:solidFill>
                  <a:srgbClr val="FF0000"/>
                </a:solidFill>
              </a:rPr>
              <a:t>III-V:   </a:t>
            </a:r>
            <a:r>
              <a:rPr lang="en-US" altLang="en-US" sz="2000" dirty="0" err="1">
                <a:solidFill>
                  <a:srgbClr val="FF0000"/>
                </a:solidFill>
              </a:rPr>
              <a:t>InP</a:t>
            </a:r>
            <a:r>
              <a:rPr lang="en-US" altLang="en-US" sz="2000" dirty="0">
                <a:solidFill>
                  <a:srgbClr val="FF0000"/>
                </a:solidFill>
              </a:rPr>
              <a:t>, GaAs,  (</a:t>
            </a:r>
            <a:r>
              <a:rPr lang="en-US" altLang="en-US" sz="2000" dirty="0" err="1">
                <a:solidFill>
                  <a:srgbClr val="FF0000"/>
                </a:solidFill>
              </a:rPr>
              <a:t>In</a:t>
            </a:r>
            <a:r>
              <a:rPr lang="en-US" altLang="en-US" sz="2000" baseline="-25000" dirty="0" err="1">
                <a:solidFill>
                  <a:srgbClr val="FF0000"/>
                </a:solidFill>
              </a:rPr>
              <a:t>x</a:t>
            </a:r>
            <a:r>
              <a:rPr lang="en-US" altLang="en-US" sz="2000" dirty="0" err="1">
                <a:solidFill>
                  <a:srgbClr val="FF0000"/>
                </a:solidFill>
              </a:rPr>
              <a:t>Ga</a:t>
            </a:r>
            <a:r>
              <a:rPr lang="en-US" altLang="en-US" sz="2000" dirty="0">
                <a:solidFill>
                  <a:srgbClr val="FF0000"/>
                </a:solidFill>
              </a:rPr>
              <a:t> </a:t>
            </a:r>
            <a:r>
              <a:rPr lang="en-US" altLang="en-US" sz="2000" baseline="-25000" dirty="0">
                <a:solidFill>
                  <a:srgbClr val="FF0000"/>
                </a:solidFill>
              </a:rPr>
              <a:t>1-x</a:t>
            </a:r>
            <a:r>
              <a:rPr lang="en-US" altLang="en-US" sz="2000" dirty="0">
                <a:solidFill>
                  <a:srgbClr val="FF0000"/>
                </a:solidFill>
              </a:rPr>
              <a:t>)(</a:t>
            </a:r>
            <a:r>
              <a:rPr lang="en-US" altLang="en-US" sz="2000" dirty="0" err="1">
                <a:solidFill>
                  <a:srgbClr val="FF0000"/>
                </a:solidFill>
              </a:rPr>
              <a:t>As</a:t>
            </a:r>
            <a:r>
              <a:rPr lang="en-US" altLang="en-US" sz="2000" baseline="-25000" dirty="0" err="1">
                <a:solidFill>
                  <a:srgbClr val="FF0000"/>
                </a:solidFill>
              </a:rPr>
              <a:t>y</a:t>
            </a:r>
            <a:r>
              <a:rPr lang="en-US" altLang="en-US" sz="2000" dirty="0" err="1">
                <a:solidFill>
                  <a:srgbClr val="FF0000"/>
                </a:solidFill>
              </a:rPr>
              <a:t>P</a:t>
            </a:r>
            <a:r>
              <a:rPr lang="en-US" altLang="en-US" sz="2000" dirty="0">
                <a:solidFill>
                  <a:srgbClr val="FF0000"/>
                </a:solidFill>
              </a:rPr>
              <a:t> </a:t>
            </a:r>
            <a:r>
              <a:rPr lang="en-US" altLang="en-US" sz="2000" baseline="-25000" dirty="0">
                <a:solidFill>
                  <a:srgbClr val="FF0000"/>
                </a:solidFill>
              </a:rPr>
              <a:t>1-y</a:t>
            </a:r>
            <a:r>
              <a:rPr lang="en-US" altLang="en-US" sz="2000" dirty="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17" name="Text Box 15">
            <a:extLst>
              <a:ext uri="{FF2B5EF4-FFF2-40B4-BE49-F238E27FC236}">
                <a16:creationId xmlns:a16="http://schemas.microsoft.com/office/drawing/2014/main" id="{C7946BF4-09B5-F341-A18E-4A6385279D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12227" y="5016704"/>
            <a:ext cx="2057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000" dirty="0">
                <a:latin typeface="+mn-lt"/>
              </a:rPr>
              <a:t>IV-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VI</a:t>
            </a:r>
            <a:r>
              <a:rPr lang="en-US" sz="2000" dirty="0">
                <a:latin typeface="+mn-lt"/>
              </a:rPr>
              <a:t>: </a:t>
            </a:r>
            <a:r>
              <a:rPr lang="en-US" sz="2000" dirty="0" err="1">
                <a:latin typeface="+mn-lt"/>
              </a:rPr>
              <a:t>Pb</a:t>
            </a:r>
            <a:r>
              <a:rPr lang="en-US" sz="2000" dirty="0" err="1">
                <a:solidFill>
                  <a:srgbClr val="0070C0"/>
                </a:solidFill>
                <a:latin typeface="+mn-lt"/>
              </a:rPr>
              <a:t>S</a:t>
            </a:r>
            <a:endParaRPr lang="en-US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18" name="Text Box 16">
            <a:extLst>
              <a:ext uri="{FF2B5EF4-FFF2-40B4-BE49-F238E27FC236}">
                <a16:creationId xmlns:a16="http://schemas.microsoft.com/office/drawing/2014/main" id="{4233E3A9-B02D-E547-BE36-425DB5FE39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12227" y="4601312"/>
            <a:ext cx="3581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rgbClr val="0058DE"/>
                </a:solidFill>
                <a:latin typeface="+mn-lt"/>
              </a:rPr>
              <a:t>II-VI: Hg</a:t>
            </a:r>
            <a:r>
              <a:rPr lang="en-US" sz="2000" baseline="-25000" dirty="0">
                <a:solidFill>
                  <a:srgbClr val="0058DE"/>
                </a:solidFill>
                <a:latin typeface="+mn-lt"/>
              </a:rPr>
              <a:t>1-x</a:t>
            </a:r>
            <a:r>
              <a:rPr lang="en-US" sz="2000" dirty="0">
                <a:solidFill>
                  <a:srgbClr val="0058DE"/>
                </a:solidFill>
                <a:latin typeface="+mn-lt"/>
              </a:rPr>
              <a:t>Cd</a:t>
            </a:r>
            <a:r>
              <a:rPr lang="en-US" sz="2000" baseline="-25000" dirty="0">
                <a:solidFill>
                  <a:srgbClr val="0058DE"/>
                </a:solidFill>
                <a:latin typeface="+mn-lt"/>
              </a:rPr>
              <a:t>x</a:t>
            </a:r>
            <a:r>
              <a:rPr lang="en-US" sz="2000" dirty="0">
                <a:solidFill>
                  <a:srgbClr val="0058DE"/>
                </a:solidFill>
                <a:latin typeface="+mn-lt"/>
              </a:rPr>
              <a:t>Te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58DB2CB-73F9-4D4C-AC81-E6BE75CB641E}"/>
              </a:ext>
            </a:extLst>
          </p:cNvPr>
          <p:cNvGrpSpPr/>
          <p:nvPr/>
        </p:nvGrpSpPr>
        <p:grpSpPr>
          <a:xfrm>
            <a:off x="10842703" y="3818020"/>
            <a:ext cx="1551482" cy="691712"/>
            <a:chOff x="7455126" y="1855093"/>
            <a:chExt cx="1768868" cy="788631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E12E4C01-E05B-1341-8FD4-96C5460A086C}"/>
                </a:ext>
              </a:extLst>
            </p:cNvPr>
            <p:cNvPicPr/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2413" r="51587"/>
            <a:stretch/>
          </p:blipFill>
          <p:spPr bwMode="auto">
            <a:xfrm>
              <a:off x="7455126" y="1901787"/>
              <a:ext cx="1666313" cy="74193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92A938B-2169-5A4A-9543-4C17499FC3C3}"/>
                </a:ext>
              </a:extLst>
            </p:cNvPr>
            <p:cNvSpPr txBox="1"/>
            <p:nvPr/>
          </p:nvSpPr>
          <p:spPr>
            <a:xfrm>
              <a:off x="8870900" y="1855093"/>
              <a:ext cx="353094" cy="2982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/>
                <a:t>2)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E6C76D5D-3FAC-3F45-BBE3-AD8FD947E1BF}"/>
              </a:ext>
            </a:extLst>
          </p:cNvPr>
          <p:cNvGrpSpPr/>
          <p:nvPr/>
        </p:nvGrpSpPr>
        <p:grpSpPr>
          <a:xfrm>
            <a:off x="11181962" y="2968140"/>
            <a:ext cx="1212458" cy="876291"/>
            <a:chOff x="7644400" y="747817"/>
            <a:chExt cx="1588343" cy="1147958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4CE91291-627E-834F-9DE8-47F08AABFE0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644400" y="747817"/>
              <a:ext cx="1471820" cy="1102006"/>
            </a:xfrm>
            <a:prstGeom prst="rect">
              <a:avLst/>
            </a:prstGeom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76CCEB8-920F-7644-B57A-C1FD7D693C75}"/>
                </a:ext>
              </a:extLst>
            </p:cNvPr>
            <p:cNvSpPr txBox="1"/>
            <p:nvPr/>
          </p:nvSpPr>
          <p:spPr>
            <a:xfrm>
              <a:off x="8827030" y="1553061"/>
              <a:ext cx="405713" cy="3427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schemeClr val="bg1"/>
                  </a:solidFill>
                </a:rPr>
                <a:t>1)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7688925-5858-434F-9E86-C5362968CF05}"/>
              </a:ext>
            </a:extLst>
          </p:cNvPr>
          <p:cNvGrpSpPr/>
          <p:nvPr/>
        </p:nvGrpSpPr>
        <p:grpSpPr>
          <a:xfrm>
            <a:off x="10031366" y="3149453"/>
            <a:ext cx="750844" cy="985966"/>
            <a:chOff x="6336170" y="1526755"/>
            <a:chExt cx="936762" cy="1230104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9978EB9C-FF06-234D-8206-5DB8B391CD2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405159" y="1526755"/>
              <a:ext cx="867773" cy="1124634"/>
            </a:xfrm>
            <a:prstGeom prst="rect">
              <a:avLst/>
            </a:prstGeom>
          </p:spPr>
        </p:pic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915091D-F000-6940-9B31-A4D7D6880DE8}"/>
                </a:ext>
              </a:extLst>
            </p:cNvPr>
            <p:cNvSpPr txBox="1"/>
            <p:nvPr/>
          </p:nvSpPr>
          <p:spPr>
            <a:xfrm>
              <a:off x="6336170" y="2430471"/>
              <a:ext cx="386385" cy="3263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schemeClr val="bg1"/>
                  </a:solidFill>
                </a:rPr>
                <a:t>3)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23C5D4D-1504-C84E-8410-88B29683000A}"/>
              </a:ext>
            </a:extLst>
          </p:cNvPr>
          <p:cNvGrpSpPr/>
          <p:nvPr/>
        </p:nvGrpSpPr>
        <p:grpSpPr>
          <a:xfrm>
            <a:off x="11363242" y="4543541"/>
            <a:ext cx="903919" cy="913402"/>
            <a:chOff x="7794779" y="3113162"/>
            <a:chExt cx="1488985" cy="1504607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34B5A6C9-B5A5-9442-B3DE-2627390ED89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7794779" y="3113162"/>
              <a:ext cx="1215076" cy="1504607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4D3721C-4416-6242-8843-5815BE79AD77}"/>
                </a:ext>
              </a:extLst>
            </p:cNvPr>
            <p:cNvSpPr txBox="1"/>
            <p:nvPr/>
          </p:nvSpPr>
          <p:spPr>
            <a:xfrm>
              <a:off x="8773609" y="3249588"/>
              <a:ext cx="510155" cy="4309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/>
                <a:t>4)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985202F-77FA-3540-A933-E91C91A01157}"/>
              </a:ext>
            </a:extLst>
          </p:cNvPr>
          <p:cNvGrpSpPr/>
          <p:nvPr/>
        </p:nvGrpSpPr>
        <p:grpSpPr>
          <a:xfrm>
            <a:off x="9719939" y="4545720"/>
            <a:ext cx="1215076" cy="1030973"/>
            <a:chOff x="6223415" y="3418359"/>
            <a:chExt cx="1493959" cy="1267601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F1E5022A-65E2-B340-8C56-7CE52B4F98C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6223415" y="3418359"/>
              <a:ext cx="1493959" cy="1267601"/>
            </a:xfrm>
            <a:prstGeom prst="rect">
              <a:avLst/>
            </a:prstGeom>
          </p:spPr>
        </p:pic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91732E1-AFC0-024B-B54D-C072DF90CE53}"/>
                </a:ext>
              </a:extLst>
            </p:cNvPr>
            <p:cNvSpPr txBox="1"/>
            <p:nvPr/>
          </p:nvSpPr>
          <p:spPr>
            <a:xfrm>
              <a:off x="6582822" y="3437860"/>
              <a:ext cx="380782" cy="3216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/>
                <a:t>5)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37486AA-B41A-BF45-B706-FBEFBCAD2D03}"/>
              </a:ext>
            </a:extLst>
          </p:cNvPr>
          <p:cNvGrpSpPr/>
          <p:nvPr/>
        </p:nvGrpSpPr>
        <p:grpSpPr>
          <a:xfrm>
            <a:off x="8295106" y="4937458"/>
            <a:ext cx="1343473" cy="534823"/>
            <a:chOff x="6759117" y="5449797"/>
            <a:chExt cx="2182164" cy="868696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166DD31B-AF29-2449-A5E5-8CFEB8442EA9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6759117" y="5449797"/>
              <a:ext cx="2182164" cy="868696"/>
            </a:xfrm>
            <a:prstGeom prst="rect">
              <a:avLst/>
            </a:prstGeom>
          </p:spPr>
        </p:pic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04F0A29-4343-CF49-9FCC-CB6F68179B7E}"/>
                </a:ext>
              </a:extLst>
            </p:cNvPr>
            <p:cNvSpPr txBox="1"/>
            <p:nvPr/>
          </p:nvSpPr>
          <p:spPr>
            <a:xfrm>
              <a:off x="8457091" y="5919873"/>
              <a:ext cx="483653" cy="3749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/>
                <a:t>6)</a:t>
              </a: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0978FEEB-20D9-C149-A16C-9663C3D144B2}"/>
              </a:ext>
            </a:extLst>
          </p:cNvPr>
          <p:cNvGrpSpPr/>
          <p:nvPr/>
        </p:nvGrpSpPr>
        <p:grpSpPr>
          <a:xfrm>
            <a:off x="8590549" y="786615"/>
            <a:ext cx="2561340" cy="1736370"/>
            <a:chOff x="4048148" y="3771676"/>
            <a:chExt cx="1560787" cy="1058081"/>
          </a:xfrm>
        </p:grpSpPr>
        <p:pic>
          <p:nvPicPr>
            <p:cNvPr id="43" name="Picture 42" descr="A screenshot of a cell phone&#10;&#10;Description automatically generated">
              <a:extLst>
                <a:ext uri="{FF2B5EF4-FFF2-40B4-BE49-F238E27FC236}">
                  <a16:creationId xmlns:a16="http://schemas.microsoft.com/office/drawing/2014/main" id="{BCBC7DF6-C4DD-304E-B02F-A33B415966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934" t="47179" r="12210" b="34495"/>
            <a:stretch/>
          </p:blipFill>
          <p:spPr>
            <a:xfrm>
              <a:off x="4048148" y="3981878"/>
              <a:ext cx="1560787" cy="847879"/>
            </a:xfrm>
            <a:prstGeom prst="rect">
              <a:avLst/>
            </a:prstGeom>
          </p:spPr>
        </p:pic>
        <p:pic>
          <p:nvPicPr>
            <p:cNvPr id="44" name="Picture 43" descr="A screenshot of a cell phone&#10;&#10;Description automatically generated">
              <a:extLst>
                <a:ext uri="{FF2B5EF4-FFF2-40B4-BE49-F238E27FC236}">
                  <a16:creationId xmlns:a16="http://schemas.microsoft.com/office/drawing/2014/main" id="{F3B03FFA-2D79-FA4E-B19F-F4D9395B034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59" t="47283" r="80989" b="45091"/>
            <a:stretch/>
          </p:blipFill>
          <p:spPr>
            <a:xfrm>
              <a:off x="4065251" y="3992604"/>
              <a:ext cx="265783" cy="352840"/>
            </a:xfrm>
            <a:prstGeom prst="rect">
              <a:avLst/>
            </a:prstGeom>
          </p:spPr>
        </p:pic>
        <p:pic>
          <p:nvPicPr>
            <p:cNvPr id="45" name="Picture 44" descr="A screenshot of a cell phone&#10;&#10;Description automatically generated">
              <a:extLst>
                <a:ext uri="{FF2B5EF4-FFF2-40B4-BE49-F238E27FC236}">
                  <a16:creationId xmlns:a16="http://schemas.microsoft.com/office/drawing/2014/main" id="{C4A62BB0-273E-F747-B66C-767122E4ADA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934" t="10791" r="12439" b="84549"/>
            <a:stretch/>
          </p:blipFill>
          <p:spPr>
            <a:xfrm>
              <a:off x="4065251" y="3771676"/>
              <a:ext cx="1543684" cy="215565"/>
            </a:xfrm>
            <a:prstGeom prst="rect">
              <a:avLst/>
            </a:prstGeom>
          </p:spPr>
        </p:pic>
      </p:grpSp>
      <p:sp>
        <p:nvSpPr>
          <p:cNvPr id="46" name="Rounded Rectangle 45">
            <a:extLst>
              <a:ext uri="{FF2B5EF4-FFF2-40B4-BE49-F238E27FC236}">
                <a16:creationId xmlns:a16="http://schemas.microsoft.com/office/drawing/2014/main" id="{FAE2749E-9AD1-A140-91C0-2A6D0E4D9102}"/>
              </a:ext>
            </a:extLst>
          </p:cNvPr>
          <p:cNvSpPr/>
          <p:nvPr/>
        </p:nvSpPr>
        <p:spPr>
          <a:xfrm>
            <a:off x="9574587" y="1440065"/>
            <a:ext cx="400092" cy="532743"/>
          </a:xfrm>
          <a:custGeom>
            <a:avLst/>
            <a:gdLst>
              <a:gd name="connsiteX0" fmla="*/ 0 w 400092"/>
              <a:gd name="connsiteY0" fmla="*/ 66683 h 532743"/>
              <a:gd name="connsiteX1" fmla="*/ 66683 w 400092"/>
              <a:gd name="connsiteY1" fmla="*/ 0 h 532743"/>
              <a:gd name="connsiteX2" fmla="*/ 333409 w 400092"/>
              <a:gd name="connsiteY2" fmla="*/ 0 h 532743"/>
              <a:gd name="connsiteX3" fmla="*/ 400092 w 400092"/>
              <a:gd name="connsiteY3" fmla="*/ 66683 h 532743"/>
              <a:gd name="connsiteX4" fmla="*/ 400092 w 400092"/>
              <a:gd name="connsiteY4" fmla="*/ 466060 h 532743"/>
              <a:gd name="connsiteX5" fmla="*/ 333409 w 400092"/>
              <a:gd name="connsiteY5" fmla="*/ 532743 h 532743"/>
              <a:gd name="connsiteX6" fmla="*/ 66683 w 400092"/>
              <a:gd name="connsiteY6" fmla="*/ 532743 h 532743"/>
              <a:gd name="connsiteX7" fmla="*/ 0 w 400092"/>
              <a:gd name="connsiteY7" fmla="*/ 466060 h 532743"/>
              <a:gd name="connsiteX8" fmla="*/ 0 w 400092"/>
              <a:gd name="connsiteY8" fmla="*/ 66683 h 532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0092" h="532743" extrusionOk="0">
                <a:moveTo>
                  <a:pt x="0" y="66683"/>
                </a:moveTo>
                <a:cubicBezTo>
                  <a:pt x="-3070" y="27961"/>
                  <a:pt x="22583" y="2729"/>
                  <a:pt x="66683" y="0"/>
                </a:cubicBezTo>
                <a:cubicBezTo>
                  <a:pt x="176234" y="-8493"/>
                  <a:pt x="222335" y="1903"/>
                  <a:pt x="333409" y="0"/>
                </a:cubicBezTo>
                <a:cubicBezTo>
                  <a:pt x="368982" y="-955"/>
                  <a:pt x="398256" y="33623"/>
                  <a:pt x="400092" y="66683"/>
                </a:cubicBezTo>
                <a:cubicBezTo>
                  <a:pt x="405287" y="157044"/>
                  <a:pt x="357041" y="315287"/>
                  <a:pt x="400092" y="466060"/>
                </a:cubicBezTo>
                <a:cubicBezTo>
                  <a:pt x="401963" y="499038"/>
                  <a:pt x="363125" y="531654"/>
                  <a:pt x="333409" y="532743"/>
                </a:cubicBezTo>
                <a:cubicBezTo>
                  <a:pt x="271368" y="547686"/>
                  <a:pt x="130557" y="526240"/>
                  <a:pt x="66683" y="532743"/>
                </a:cubicBezTo>
                <a:cubicBezTo>
                  <a:pt x="24709" y="541256"/>
                  <a:pt x="-5113" y="496957"/>
                  <a:pt x="0" y="466060"/>
                </a:cubicBezTo>
                <a:cubicBezTo>
                  <a:pt x="-41659" y="377213"/>
                  <a:pt x="21819" y="245620"/>
                  <a:pt x="0" y="66683"/>
                </a:cubicBezTo>
                <a:close/>
              </a:path>
            </a:pathLst>
          </a:custGeom>
          <a:noFill/>
          <a:ln w="38100">
            <a:solidFill>
              <a:schemeClr val="tx1"/>
            </a:solidFill>
            <a:extLst>
              <a:ext uri="{C807C97D-BFC1-408E-A445-0C87EB9F89A2}">
                <ask:lineSketchStyleProps xmlns="" xmlns:ask="http://schemas.microsoft.com/office/drawing/2018/sketchyshapes" sd="121903347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" name="Group 88">
            <a:extLst>
              <a:ext uri="{FF2B5EF4-FFF2-40B4-BE49-F238E27FC236}">
                <a16:creationId xmlns:a16="http://schemas.microsoft.com/office/drawing/2014/main" id="{AD780F51-80C6-4D4C-9540-E795F9F437BB}"/>
              </a:ext>
            </a:extLst>
          </p:cNvPr>
          <p:cNvGrpSpPr>
            <a:grpSpLocks/>
          </p:cNvGrpSpPr>
          <p:nvPr/>
        </p:nvGrpSpPr>
        <p:grpSpPr bwMode="auto">
          <a:xfrm>
            <a:off x="-2523172" y="778738"/>
            <a:ext cx="2212975" cy="2813050"/>
            <a:chOff x="1261872" y="825500"/>
            <a:chExt cx="2212848" cy="2813812"/>
          </a:xfrm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0F7A9021-E41C-1444-86E8-6DBE7102874C}"/>
                </a:ext>
              </a:extLst>
            </p:cNvPr>
            <p:cNvSpPr/>
            <p:nvPr/>
          </p:nvSpPr>
          <p:spPr>
            <a:xfrm>
              <a:off x="1371403" y="1447969"/>
              <a:ext cx="1981086" cy="1930923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882D3C28-5451-B04F-96C1-19CD241C18F5}"/>
                </a:ext>
              </a:extLst>
            </p:cNvPr>
            <p:cNvCxnSpPr/>
            <p:nvPr/>
          </p:nvCxnSpPr>
          <p:spPr>
            <a:xfrm rot="10800000" flipH="1">
              <a:off x="1371600" y="2425700"/>
              <a:ext cx="1993900" cy="1588"/>
            </a:xfrm>
            <a:prstGeom prst="line">
              <a:avLst/>
            </a:prstGeom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7262B00E-F1F1-AF40-9EF1-BA394DA35100}"/>
                </a:ext>
              </a:extLst>
            </p:cNvPr>
            <p:cNvCxnSpPr/>
            <p:nvPr/>
          </p:nvCxnSpPr>
          <p:spPr>
            <a:xfrm rot="16200000" flipH="1">
              <a:off x="1377950" y="2425700"/>
              <a:ext cx="1981200" cy="1588"/>
            </a:xfrm>
            <a:prstGeom prst="line">
              <a:avLst/>
            </a:prstGeom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EE8FB8DE-0406-A543-A4A3-16A8FF36EF4A}"/>
                </a:ext>
              </a:extLst>
            </p:cNvPr>
            <p:cNvSpPr/>
            <p:nvPr/>
          </p:nvSpPr>
          <p:spPr>
            <a:xfrm>
              <a:off x="1282700" y="12700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C301FBB2-BA3D-194D-A6CA-17DEA73CE6A1}"/>
                </a:ext>
              </a:extLst>
            </p:cNvPr>
            <p:cNvSpPr/>
            <p:nvPr/>
          </p:nvSpPr>
          <p:spPr>
            <a:xfrm>
              <a:off x="2260600" y="21209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5CA9B081-5B78-A14B-BBCD-F6A9CDA07F2A}"/>
                </a:ext>
              </a:extLst>
            </p:cNvPr>
            <p:cNvSpPr/>
            <p:nvPr/>
          </p:nvSpPr>
          <p:spPr>
            <a:xfrm>
              <a:off x="2247900" y="12192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379C1732-677F-AA49-9B60-285A3F5E39E3}"/>
                </a:ext>
              </a:extLst>
            </p:cNvPr>
            <p:cNvSpPr/>
            <p:nvPr/>
          </p:nvSpPr>
          <p:spPr>
            <a:xfrm>
              <a:off x="3251200" y="12065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CFBDBD53-7D99-2341-9180-31395D1B5DA2}"/>
                </a:ext>
              </a:extLst>
            </p:cNvPr>
            <p:cNvSpPr/>
            <p:nvPr/>
          </p:nvSpPr>
          <p:spPr>
            <a:xfrm>
              <a:off x="3263900" y="21590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C7C0684D-9CC6-EE4E-BCA6-0B6B99405DD3}"/>
                </a:ext>
              </a:extLst>
            </p:cNvPr>
            <p:cNvSpPr/>
            <p:nvPr/>
          </p:nvSpPr>
          <p:spPr>
            <a:xfrm>
              <a:off x="3276600" y="31369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A76DE44C-EC9A-D549-8D96-BB10AA91C2BB}"/>
                </a:ext>
              </a:extLst>
            </p:cNvPr>
            <p:cNvSpPr/>
            <p:nvPr/>
          </p:nvSpPr>
          <p:spPr>
            <a:xfrm>
              <a:off x="1282700" y="30734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D66EA36D-6BF4-DC4B-947E-1B9141E5C1AD}"/>
                </a:ext>
              </a:extLst>
            </p:cNvPr>
            <p:cNvSpPr/>
            <p:nvPr/>
          </p:nvSpPr>
          <p:spPr>
            <a:xfrm>
              <a:off x="1295400" y="21844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9FE41BC7-6050-9A48-9A8D-6F261717F88E}"/>
                </a:ext>
              </a:extLst>
            </p:cNvPr>
            <p:cNvSpPr/>
            <p:nvPr/>
          </p:nvSpPr>
          <p:spPr>
            <a:xfrm>
              <a:off x="2260600" y="31115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7259D227-E08F-5F4E-BC80-8C10B681A357}"/>
                </a:ext>
              </a:extLst>
            </p:cNvPr>
            <p:cNvSpPr txBox="1"/>
            <p:nvPr/>
          </p:nvSpPr>
          <p:spPr>
            <a:xfrm>
              <a:off x="1455536" y="825500"/>
              <a:ext cx="1930289" cy="45732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dirty="0">
                  <a:solidFill>
                    <a:srgbClr val="FF0000"/>
                  </a:solidFill>
                  <a:latin typeface="+mn-lt"/>
                </a:rPr>
                <a:t>solid crystals</a:t>
              </a:r>
            </a:p>
          </p:txBody>
        </p:sp>
      </p:grpSp>
      <p:sp>
        <p:nvSpPr>
          <p:cNvPr id="58" name="Rectangle 133">
            <a:extLst>
              <a:ext uri="{FF2B5EF4-FFF2-40B4-BE49-F238E27FC236}">
                <a16:creationId xmlns:a16="http://schemas.microsoft.com/office/drawing/2014/main" id="{982054EE-78F7-2C4B-AEF6-F0411B5A2C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454657" y="3620162"/>
            <a:ext cx="20764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1800" dirty="0">
                <a:solidFill>
                  <a:srgbClr val="FF0000"/>
                </a:solidFill>
              </a:rPr>
              <a:t>specific position</a:t>
            </a:r>
          </a:p>
          <a:p>
            <a:pPr algn="ctr" eaLnBrk="1" hangingPunct="1"/>
            <a:r>
              <a:rPr lang="en-US" altLang="en-US" sz="1800" dirty="0">
                <a:solidFill>
                  <a:srgbClr val="FF0000"/>
                </a:solidFill>
              </a:rPr>
              <a:t>specific orientation</a:t>
            </a:r>
          </a:p>
        </p:txBody>
      </p:sp>
      <p:sp>
        <p:nvSpPr>
          <p:cNvPr id="83" name="Rectangle 3">
            <a:extLst>
              <a:ext uri="{FF2B5EF4-FFF2-40B4-BE49-F238E27FC236}">
                <a16:creationId xmlns:a16="http://schemas.microsoft.com/office/drawing/2014/main" id="{6D90FDE8-F368-2846-940C-1B72463C6C49}"/>
              </a:ext>
            </a:extLst>
          </p:cNvPr>
          <p:cNvSpPr txBox="1">
            <a:spLocks noChangeArrowheads="1"/>
          </p:cNvSpPr>
          <p:nvPr/>
        </p:nvSpPr>
        <p:spPr>
          <a:xfrm>
            <a:off x="652273" y="740650"/>
            <a:ext cx="10770448" cy="5599112"/>
          </a:xfrm>
          <a:prstGeom prst="rect">
            <a:avLst/>
          </a:prstGeom>
        </p:spPr>
        <p:txBody>
          <a:bodyPr/>
          <a:lstStyle>
            <a:lvl1pPr marL="169863" indent="-169863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2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454025" indent="-169863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+mn-lt"/>
                <a:ea typeface="ＭＳ Ｐゴシック" charset="-128"/>
                <a:cs typeface="ＭＳ Ｐゴシック"/>
              </a:defRPr>
            </a:lvl2pPr>
            <a:lvl3pPr marL="804863" indent="-236538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ü"/>
              <a:defRPr sz="16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/>
              </a:defRPr>
            </a:lvl3pPr>
            <a:lvl4pPr marL="1089025" indent="-169863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/>
              </a:defRPr>
            </a:lvl4pPr>
            <a:lvl5pPr marL="1373188" indent="-169863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 3" pitchFamily="2" charset="2"/>
              <a:buChar char="´"/>
              <a:defRPr sz="14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/>
              </a:defRPr>
            </a:lvl5pPr>
            <a:lvl6pPr marL="1830388" indent="-169863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 3" charset="2"/>
              <a:buChar char="´"/>
              <a:defRPr sz="1400">
                <a:solidFill>
                  <a:schemeClr val="tx1"/>
                </a:solidFill>
                <a:latin typeface="+mn-lt"/>
                <a:ea typeface="ＭＳ Ｐゴシック" charset="-128"/>
              </a:defRPr>
            </a:lvl6pPr>
            <a:lvl7pPr marL="2287588" indent="-169863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 3" charset="2"/>
              <a:buChar char="´"/>
              <a:defRPr sz="1400">
                <a:solidFill>
                  <a:schemeClr val="tx1"/>
                </a:solidFill>
                <a:latin typeface="+mn-lt"/>
                <a:ea typeface="ＭＳ Ｐゴシック" charset="-128"/>
              </a:defRPr>
            </a:lvl7pPr>
            <a:lvl8pPr marL="2744788" indent="-169863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 3" charset="2"/>
              <a:buChar char="´"/>
              <a:defRPr sz="1400">
                <a:solidFill>
                  <a:schemeClr val="tx1"/>
                </a:solidFill>
                <a:latin typeface="+mn-lt"/>
                <a:ea typeface="ＭＳ Ｐゴシック" charset="-128"/>
              </a:defRPr>
            </a:lvl8pPr>
            <a:lvl9pPr marL="3201988" indent="-169863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 3" charset="2"/>
              <a:buChar char="´"/>
              <a:defRPr sz="1400">
                <a:solidFill>
                  <a:schemeClr val="tx1"/>
                </a:solidFill>
                <a:latin typeface="+mn-lt"/>
                <a:ea typeface="ＭＳ Ｐゴシック" charset="-128"/>
              </a:defRPr>
            </a:lvl9pPr>
          </a:lstStyle>
          <a:p>
            <a:pPr marL="173038" indent="-173038"/>
            <a:r>
              <a:rPr lang="en-US" altLang="en-US" kern="0" dirty="0">
                <a:ea typeface="ＭＳ Ｐゴシック" panose="020B0600070205080204" pitchFamily="34" charset="-128"/>
              </a:rPr>
              <a:t>2.1 Typical Semiconducting Materials</a:t>
            </a:r>
          </a:p>
          <a:p>
            <a:pPr marL="457200" lvl="1" indent="-173038"/>
            <a:r>
              <a:rPr lang="en-US" altLang="en-US" sz="1800" kern="0" dirty="0">
                <a:ea typeface="ＭＳ Ｐゴシック" panose="020B0600070205080204" pitchFamily="34" charset="-128"/>
              </a:rPr>
              <a:t>Current flow in semiconductors (reminder)</a:t>
            </a:r>
          </a:p>
          <a:p>
            <a:pPr marL="457200" lvl="1" indent="-173038"/>
            <a:r>
              <a:rPr lang="en-US" altLang="en-US" sz="1800" kern="0" dirty="0">
                <a:ea typeface="ＭＳ Ｐゴシック" panose="020B0600070205080204" pitchFamily="34" charset="-128"/>
              </a:rPr>
              <a:t>Elemental semiconductors in the periodic table</a:t>
            </a:r>
          </a:p>
          <a:p>
            <a:pPr marL="457200" lvl="1" indent="-173038"/>
            <a:r>
              <a:rPr lang="en-US" altLang="en-US" sz="1800" kern="0" dirty="0">
                <a:ea typeface="ＭＳ Ｐゴシック" panose="020B0600070205080204" pitchFamily="34" charset="-128"/>
              </a:rPr>
              <a:t>Bonding for half-filled shells, column IV, III-V, and II-VI</a:t>
            </a:r>
          </a:p>
          <a:p>
            <a:pPr marL="173038" indent="-173038"/>
            <a:endParaRPr lang="en-US" altLang="en-US" kern="0" dirty="0">
              <a:ea typeface="ＭＳ Ｐゴシック" panose="020B0600070205080204" pitchFamily="34" charset="-128"/>
            </a:endParaRPr>
          </a:p>
          <a:p>
            <a:pPr marL="173038" indent="-173038"/>
            <a:r>
              <a:rPr lang="en-US" altLang="en-US" kern="0" dirty="0">
                <a:ea typeface="ＭＳ Ｐゴシック" panose="020B0600070205080204" pitchFamily="34" charset="-128"/>
              </a:rPr>
              <a:t>2.2 Typical applications of elemental and compound semiconductors</a:t>
            </a:r>
          </a:p>
          <a:p>
            <a:pPr marL="173038" indent="-173038"/>
            <a:endParaRPr lang="en-US" altLang="en-US" kern="0" dirty="0">
              <a:ea typeface="ＭＳ Ｐゴシック" panose="020B0600070205080204" pitchFamily="34" charset="-128"/>
            </a:endParaRPr>
          </a:p>
          <a:p>
            <a:pPr marL="173038" indent="-173038"/>
            <a:endParaRPr lang="en-US" altLang="en-US" kern="0" dirty="0">
              <a:ea typeface="ＭＳ Ｐゴシック" panose="020B0600070205080204" pitchFamily="34" charset="-128"/>
            </a:endParaRPr>
          </a:p>
          <a:p>
            <a:pPr marL="173038" indent="-173038"/>
            <a:r>
              <a:rPr lang="en-US" altLang="en-US" kern="0" dirty="0">
                <a:ea typeface="ＭＳ Ｐゴシック" panose="020B0600070205080204" pitchFamily="34" charset="-128"/>
              </a:rPr>
              <a:t>2.3 Atomic Positions and Bond Orientations</a:t>
            </a:r>
          </a:p>
          <a:p>
            <a:pPr marL="457200" lvl="1" indent="-173038"/>
            <a:r>
              <a:rPr lang="en-US" altLang="en-US" sz="1800" kern="0" dirty="0">
                <a:ea typeface="ＭＳ Ｐゴシック" panose="020B0600070205080204" pitchFamily="34" charset="-128"/>
              </a:rPr>
              <a:t>Solid State vs. other crystals</a:t>
            </a:r>
          </a:p>
          <a:p>
            <a:pPr marL="457200" lvl="1" indent="-173038"/>
            <a:r>
              <a:rPr lang="en-US" altLang="en-US" sz="1800" kern="0" dirty="0">
                <a:ea typeface="ＭＳ Ｐゴシック" panose="020B0600070205080204" pitchFamily="34" charset="-128"/>
              </a:rPr>
              <a:t>Typical Atomic Arrangements in MOSFETS</a:t>
            </a:r>
          </a:p>
          <a:p>
            <a:pPr marL="350837" lvl="1" indent="0">
              <a:buFont typeface="Arial" panose="020B0604020202020204" pitchFamily="34" charset="0"/>
              <a:buNone/>
            </a:pPr>
            <a:endParaRPr lang="en-US" altLang="en-US" sz="1800" kern="0" dirty="0">
              <a:ea typeface="ＭＳ Ｐゴシック" panose="020B0600070205080204" pitchFamily="34" charset="-128"/>
            </a:endParaRPr>
          </a:p>
          <a:p>
            <a:pPr marL="350837" lvl="1" indent="0">
              <a:buFont typeface="Arial" panose="020B0604020202020204" pitchFamily="34" charset="0"/>
              <a:buNone/>
            </a:pPr>
            <a:endParaRPr lang="en-US" altLang="en-US" sz="1800" kern="0" dirty="0">
              <a:ea typeface="ＭＳ Ｐゴシック" panose="020B0600070205080204" pitchFamily="34" charset="-128"/>
            </a:endParaRPr>
          </a:p>
          <a:p>
            <a:pPr marL="350837" lvl="1" indent="0">
              <a:buFont typeface="Arial" panose="020B0604020202020204" pitchFamily="34" charset="0"/>
              <a:buNone/>
            </a:pPr>
            <a:endParaRPr lang="en-US" altLang="en-US" sz="1800" kern="0" dirty="0">
              <a:ea typeface="ＭＳ Ｐゴシック" panose="020B0600070205080204" pitchFamily="34" charset="-128"/>
            </a:endParaRPr>
          </a:p>
          <a:p>
            <a:pPr marL="350837" lvl="1" indent="0">
              <a:buFont typeface="Arial" panose="020B0604020202020204" pitchFamily="34" charset="0"/>
              <a:buNone/>
            </a:pPr>
            <a:endParaRPr lang="en-US" altLang="en-US" sz="1800" kern="0" dirty="0">
              <a:ea typeface="ＭＳ Ｐゴシック" panose="020B0600070205080204" pitchFamily="34" charset="-128"/>
            </a:endParaRPr>
          </a:p>
          <a:p>
            <a:pPr marL="350837" lvl="1" indent="0">
              <a:buFont typeface="Arial" panose="020B0604020202020204" pitchFamily="34" charset="0"/>
              <a:buNone/>
            </a:pPr>
            <a:endParaRPr lang="en-US" altLang="en-US" sz="1800" kern="0" dirty="0">
              <a:ea typeface="ＭＳ Ｐゴシック" panose="020B0600070205080204" pitchFamily="34" charset="-128"/>
            </a:endParaRPr>
          </a:p>
          <a:p>
            <a:pPr marL="350837" lvl="1" indent="0">
              <a:buFont typeface="Arial" panose="020B0604020202020204" pitchFamily="34" charset="0"/>
              <a:buNone/>
            </a:pPr>
            <a:endParaRPr lang="en-US" altLang="en-US" sz="1800" kern="0" dirty="0">
              <a:ea typeface="ＭＳ Ｐゴシック" panose="020B0600070205080204" pitchFamily="34" charset="-128"/>
            </a:endParaRPr>
          </a:p>
          <a:p>
            <a:pPr marL="173038" indent="-173038"/>
            <a:r>
              <a:rPr lang="en-US" altLang="en-US" kern="0" dirty="0">
                <a:ea typeface="ＭＳ Ｐゴシック" panose="020B0600070205080204" pitchFamily="34" charset="-128"/>
              </a:rPr>
              <a:t>Reference: Vol. 6, Ch. 1</a:t>
            </a:r>
          </a:p>
        </p:txBody>
      </p:sp>
      <p:sp>
        <p:nvSpPr>
          <p:cNvPr id="84" name="Rounded Rectangle 83">
            <a:extLst>
              <a:ext uri="{FF2B5EF4-FFF2-40B4-BE49-F238E27FC236}">
                <a16:creationId xmlns:a16="http://schemas.microsoft.com/office/drawing/2014/main" id="{788F9EE3-E0A0-534E-9C13-9DC76620CDEE}"/>
              </a:ext>
            </a:extLst>
          </p:cNvPr>
          <p:cNvSpPr/>
          <p:nvPr/>
        </p:nvSpPr>
        <p:spPr>
          <a:xfrm rot="16200000">
            <a:off x="-638777" y="1445845"/>
            <a:ext cx="1843442" cy="433052"/>
          </a:xfrm>
          <a:prstGeom prst="roundRect">
            <a:avLst/>
          </a:prstGeom>
          <a:solidFill>
            <a:schemeClr val="accent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One Video Segment</a:t>
            </a:r>
          </a:p>
        </p:txBody>
      </p:sp>
      <p:sp>
        <p:nvSpPr>
          <p:cNvPr id="85" name="Rounded Rectangle 84">
            <a:extLst>
              <a:ext uri="{FF2B5EF4-FFF2-40B4-BE49-F238E27FC236}">
                <a16:creationId xmlns:a16="http://schemas.microsoft.com/office/drawing/2014/main" id="{DB925145-A6D5-6246-B77B-85FCC75C08D5}"/>
              </a:ext>
            </a:extLst>
          </p:cNvPr>
          <p:cNvSpPr/>
          <p:nvPr/>
        </p:nvSpPr>
        <p:spPr>
          <a:xfrm rot="16200000">
            <a:off x="-254729" y="2982044"/>
            <a:ext cx="1075340" cy="433051"/>
          </a:xfrm>
          <a:prstGeom prst="roundRect">
            <a:avLst/>
          </a:prstGeom>
          <a:solidFill>
            <a:schemeClr val="accent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One Video Segment</a:t>
            </a:r>
          </a:p>
        </p:txBody>
      </p:sp>
      <p:sp>
        <p:nvSpPr>
          <p:cNvPr id="86" name="Rounded Rectangle 85">
            <a:extLst>
              <a:ext uri="{FF2B5EF4-FFF2-40B4-BE49-F238E27FC236}">
                <a16:creationId xmlns:a16="http://schemas.microsoft.com/office/drawing/2014/main" id="{AAE97315-E93D-BF41-83BB-7B2EBCA39EE0}"/>
              </a:ext>
            </a:extLst>
          </p:cNvPr>
          <p:cNvSpPr/>
          <p:nvPr/>
        </p:nvSpPr>
        <p:spPr>
          <a:xfrm rot="16200000">
            <a:off x="-254729" y="4172599"/>
            <a:ext cx="1075340" cy="433051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One Video Segment</a:t>
            </a:r>
          </a:p>
        </p:txBody>
      </p:sp>
    </p:spTree>
    <p:extLst>
      <p:ext uri="{BB962C8B-B14F-4D97-AF65-F5344CB8AC3E}">
        <p14:creationId xmlns:p14="http://schemas.microsoft.com/office/powerpoint/2010/main" val="22364243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Group 58">
            <a:extLst>
              <a:ext uri="{FF2B5EF4-FFF2-40B4-BE49-F238E27FC236}">
                <a16:creationId xmlns:a16="http://schemas.microsoft.com/office/drawing/2014/main" id="{FC6D3D9A-4741-3A44-A353-01048CD07467}"/>
              </a:ext>
            </a:extLst>
          </p:cNvPr>
          <p:cNvGrpSpPr>
            <a:grpSpLocks/>
          </p:cNvGrpSpPr>
          <p:nvPr/>
        </p:nvGrpSpPr>
        <p:grpSpPr bwMode="auto">
          <a:xfrm>
            <a:off x="2179163" y="1745932"/>
            <a:ext cx="1016624" cy="1022005"/>
            <a:chOff x="5272985" y="863600"/>
            <a:chExt cx="2766169" cy="2781300"/>
          </a:xfrm>
        </p:grpSpPr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3D435B8D-C697-AD42-95CB-A4B55B399381}"/>
                </a:ext>
              </a:extLst>
            </p:cNvPr>
            <p:cNvSpPr/>
            <p:nvPr/>
          </p:nvSpPr>
          <p:spPr>
            <a:xfrm>
              <a:off x="5601097" y="1473355"/>
              <a:ext cx="1981358" cy="1930892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sz="1000"/>
            </a:p>
          </p:txBody>
        </p: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180F0FA2-5D72-6F40-9716-BC300C7668A4}"/>
                </a:ext>
              </a:extLst>
            </p:cNvPr>
            <p:cNvCxnSpPr/>
            <p:nvPr/>
          </p:nvCxnSpPr>
          <p:spPr>
            <a:xfrm rot="10800000" flipH="1">
              <a:off x="5600700" y="2451100"/>
              <a:ext cx="1993900" cy="1588"/>
            </a:xfrm>
            <a:prstGeom prst="line">
              <a:avLst/>
            </a:prstGeom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19BC5DDA-F095-254D-AD75-3B2477C5512C}"/>
                </a:ext>
              </a:extLst>
            </p:cNvPr>
            <p:cNvCxnSpPr/>
            <p:nvPr/>
          </p:nvCxnSpPr>
          <p:spPr>
            <a:xfrm rot="16200000" flipH="1">
              <a:off x="5607050" y="2451100"/>
              <a:ext cx="1981200" cy="1588"/>
            </a:xfrm>
            <a:prstGeom prst="line">
              <a:avLst/>
            </a:prstGeom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CD65B504-9519-8446-A410-BF5C241BCB6F}"/>
                </a:ext>
              </a:extLst>
            </p:cNvPr>
            <p:cNvSpPr/>
            <p:nvPr/>
          </p:nvSpPr>
          <p:spPr>
            <a:xfrm rot="-2700000">
              <a:off x="5511800" y="12954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sz="1000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E74E4BA2-C682-8746-AE17-530EF046A339}"/>
                </a:ext>
              </a:extLst>
            </p:cNvPr>
            <p:cNvSpPr/>
            <p:nvPr/>
          </p:nvSpPr>
          <p:spPr>
            <a:xfrm rot="-2700000">
              <a:off x="6489700" y="21971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sz="1000"/>
            </a:p>
          </p:txBody>
        </p:sp>
        <p:grpSp>
          <p:nvGrpSpPr>
            <p:cNvPr id="65" name="Oval 38">
              <a:extLst>
                <a:ext uri="{FF2B5EF4-FFF2-40B4-BE49-F238E27FC236}">
                  <a16:creationId xmlns:a16="http://schemas.microsoft.com/office/drawing/2014/main" id="{1B18DCF9-A5B0-2248-82D5-0DCC43247E7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388608" y="1286256"/>
              <a:ext cx="402336" cy="402336"/>
              <a:chOff x="6388608" y="1286256"/>
              <a:chExt cx="402336" cy="402336"/>
            </a:xfrm>
          </p:grpSpPr>
          <p:pic>
            <p:nvPicPr>
              <p:cNvPr id="79" name="Oval 38">
                <a:extLst>
                  <a:ext uri="{FF2B5EF4-FFF2-40B4-BE49-F238E27FC236}">
                    <a16:creationId xmlns:a16="http://schemas.microsoft.com/office/drawing/2014/main" id="{B19E61AA-1F2D-C74D-A26E-3D1357B4A325}"/>
                  </a:ext>
                </a:extLst>
              </p:cNvPr>
              <p:cNvPicPr>
                <a:picLocks noChangeArrowheads="1"/>
              </p:cNvPicPr>
              <p:nvPr/>
            </p:nvPicPr>
            <p:blipFill>
              <a:blip r:embed="rId2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388608" y="1286256"/>
                <a:ext cx="402336" cy="4023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80" name="Text Box 80">
                <a:extLst>
                  <a:ext uri="{FF2B5EF4-FFF2-40B4-BE49-F238E27FC236}">
                    <a16:creationId xmlns:a16="http://schemas.microsoft.com/office/drawing/2014/main" id="{936BC0E1-CA18-A847-B4C5-054FA6F3EFA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2700000">
                <a:off x="6528438" y="1315275"/>
                <a:ext cx="125724" cy="341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vert="eaVert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endParaRPr lang="en-US" altLang="en-US" sz="10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6E77AE39-5EB9-A64D-A528-1193DBAAC2E9}"/>
                </a:ext>
              </a:extLst>
            </p:cNvPr>
            <p:cNvSpPr/>
            <p:nvPr/>
          </p:nvSpPr>
          <p:spPr>
            <a:xfrm rot="-2700000">
              <a:off x="7493000" y="12319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sz="1000"/>
            </a:p>
          </p:txBody>
        </p:sp>
        <p:grpSp>
          <p:nvGrpSpPr>
            <p:cNvPr id="67" name="Oval 40">
              <a:extLst>
                <a:ext uri="{FF2B5EF4-FFF2-40B4-BE49-F238E27FC236}">
                  <a16:creationId xmlns:a16="http://schemas.microsoft.com/office/drawing/2014/main" id="{4598A96A-8B10-6A4D-85BE-F325A58DA86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382256" y="2225040"/>
              <a:ext cx="402336" cy="402336"/>
              <a:chOff x="7382256" y="2225040"/>
              <a:chExt cx="402336" cy="402336"/>
            </a:xfrm>
          </p:grpSpPr>
          <p:pic>
            <p:nvPicPr>
              <p:cNvPr id="77" name="Oval 40">
                <a:extLst>
                  <a:ext uri="{FF2B5EF4-FFF2-40B4-BE49-F238E27FC236}">
                    <a16:creationId xmlns:a16="http://schemas.microsoft.com/office/drawing/2014/main" id="{7D184101-5236-DA4B-BD56-4D5787615066}"/>
                  </a:ext>
                </a:extLst>
              </p:cNvPr>
              <p:cNvPicPr>
                <a:picLocks noChangeArrowheads="1"/>
              </p:cNvPicPr>
              <p:nvPr/>
            </p:nvPicPr>
            <p:blipFill>
              <a:blip r:embed="rId3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382256" y="2225040"/>
                <a:ext cx="402336" cy="4023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8" name="Text Box 86">
                <a:extLst>
                  <a:ext uri="{FF2B5EF4-FFF2-40B4-BE49-F238E27FC236}">
                    <a16:creationId xmlns:a16="http://schemas.microsoft.com/office/drawing/2014/main" id="{2058902A-0C51-8842-A71D-94B1A6FFB2D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2700000">
                <a:off x="7519038" y="2255075"/>
                <a:ext cx="125724" cy="341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vert="eaVert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endParaRPr lang="en-US" altLang="en-US" sz="10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7D398B3E-FA97-6645-B170-C7A2CDB4DA48}"/>
                </a:ext>
              </a:extLst>
            </p:cNvPr>
            <p:cNvSpPr/>
            <p:nvPr/>
          </p:nvSpPr>
          <p:spPr>
            <a:xfrm rot="-2700000">
              <a:off x="7505700" y="31623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sz="1000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F15C4C85-0CA6-6247-BB89-C49D63774022}"/>
                </a:ext>
              </a:extLst>
            </p:cNvPr>
            <p:cNvSpPr/>
            <p:nvPr/>
          </p:nvSpPr>
          <p:spPr>
            <a:xfrm rot="-2700000">
              <a:off x="5511800" y="30988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sz="1000"/>
            </a:p>
          </p:txBody>
        </p:sp>
        <p:grpSp>
          <p:nvGrpSpPr>
            <p:cNvPr id="70" name="Oval 43">
              <a:extLst>
                <a:ext uri="{FF2B5EF4-FFF2-40B4-BE49-F238E27FC236}">
                  <a16:creationId xmlns:a16="http://schemas.microsoft.com/office/drawing/2014/main" id="{7B8251BF-AE4E-6843-A187-196243AB8CE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413248" y="2249424"/>
              <a:ext cx="402336" cy="402336"/>
              <a:chOff x="5413248" y="2249424"/>
              <a:chExt cx="402336" cy="402336"/>
            </a:xfrm>
          </p:grpSpPr>
          <p:pic>
            <p:nvPicPr>
              <p:cNvPr id="75" name="Oval 43">
                <a:extLst>
                  <a:ext uri="{FF2B5EF4-FFF2-40B4-BE49-F238E27FC236}">
                    <a16:creationId xmlns:a16="http://schemas.microsoft.com/office/drawing/2014/main" id="{AA36268E-BFE8-614A-9DE2-35C60F3FA08D}"/>
                  </a:ext>
                </a:extLst>
              </p:cNvPr>
              <p:cNvPicPr>
                <a:picLocks noChangeArrowheads="1"/>
              </p:cNvPicPr>
              <p:nvPr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413248" y="2249424"/>
                <a:ext cx="402336" cy="4023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6" name="Text Box 95">
                <a:extLst>
                  <a:ext uri="{FF2B5EF4-FFF2-40B4-BE49-F238E27FC236}">
                    <a16:creationId xmlns:a16="http://schemas.microsoft.com/office/drawing/2014/main" id="{E5FDFC82-AB99-0240-A6AB-414199FC529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2700000">
                <a:off x="5550538" y="2280475"/>
                <a:ext cx="125724" cy="341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vert="eaVert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endParaRPr lang="en-US" altLang="en-US" sz="10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71" name="Oval 44">
              <a:extLst>
                <a:ext uri="{FF2B5EF4-FFF2-40B4-BE49-F238E27FC236}">
                  <a16:creationId xmlns:a16="http://schemas.microsoft.com/office/drawing/2014/main" id="{489052B2-FB14-6A4F-A85F-44C805E50AF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376416" y="3176016"/>
              <a:ext cx="402336" cy="402336"/>
              <a:chOff x="6376416" y="3176016"/>
              <a:chExt cx="402336" cy="402336"/>
            </a:xfrm>
          </p:grpSpPr>
          <p:pic>
            <p:nvPicPr>
              <p:cNvPr id="73" name="Oval 44">
                <a:extLst>
                  <a:ext uri="{FF2B5EF4-FFF2-40B4-BE49-F238E27FC236}">
                    <a16:creationId xmlns:a16="http://schemas.microsoft.com/office/drawing/2014/main" id="{89BFC858-6B99-EC4A-8F01-4395A5B06D88}"/>
                  </a:ext>
                </a:extLst>
              </p:cNvPr>
              <p:cNvPicPr>
                <a:picLocks noChangeArrowheads="1"/>
              </p:cNvPicPr>
              <p:nvPr/>
            </p:nvPicPr>
            <p:blipFill>
              <a:blip r:embed="rId5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376416" y="3176016"/>
                <a:ext cx="402336" cy="4023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4" name="Text Box 98">
                <a:extLst>
                  <a:ext uri="{FF2B5EF4-FFF2-40B4-BE49-F238E27FC236}">
                    <a16:creationId xmlns:a16="http://schemas.microsoft.com/office/drawing/2014/main" id="{AAF1C455-C5ED-5F4B-B8F5-890A99C09A0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2700000">
                <a:off x="6515738" y="3207575"/>
                <a:ext cx="125724" cy="341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vert="eaVert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endParaRPr lang="en-US" altLang="en-US" sz="10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A815DDFC-A58A-124B-ACE0-16C331A6A1F4}"/>
                </a:ext>
              </a:extLst>
            </p:cNvPr>
            <p:cNvSpPr txBox="1"/>
            <p:nvPr/>
          </p:nvSpPr>
          <p:spPr>
            <a:xfrm>
              <a:off x="5272985" y="863600"/>
              <a:ext cx="2766169" cy="67007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sz="1000" dirty="0">
                  <a:solidFill>
                    <a:srgbClr val="FF0000"/>
                  </a:solidFill>
                  <a:latin typeface="+mn-lt"/>
                </a:rPr>
                <a:t>plastic crystals</a:t>
              </a:r>
            </a:p>
          </p:txBody>
        </p:sp>
      </p:grpSp>
      <p:sp>
        <p:nvSpPr>
          <p:cNvPr id="81" name="Rectangle 134">
            <a:extLst>
              <a:ext uri="{FF2B5EF4-FFF2-40B4-BE49-F238E27FC236}">
                <a16:creationId xmlns:a16="http://schemas.microsoft.com/office/drawing/2014/main" id="{477D09F6-CD0C-3844-AC5D-46C26F0399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9012" y="2170381"/>
            <a:ext cx="124745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000" dirty="0">
                <a:solidFill>
                  <a:srgbClr val="FF0000"/>
                </a:solidFill>
              </a:rPr>
              <a:t>specific position</a:t>
            </a:r>
          </a:p>
          <a:p>
            <a:pPr eaLnBrk="1" hangingPunct="1"/>
            <a:r>
              <a:rPr lang="en-US" altLang="en-US" sz="1000" dirty="0">
                <a:solidFill>
                  <a:srgbClr val="FF0000"/>
                </a:solidFill>
              </a:rPr>
              <a:t>random orientation</a:t>
            </a:r>
          </a:p>
        </p:txBody>
      </p:sp>
      <p:sp>
        <p:nvSpPr>
          <p:cNvPr id="2194450" name="Rectangle 18">
            <a:extLst>
              <a:ext uri="{FF2B5EF4-FFF2-40B4-BE49-F238E27FC236}">
                <a16:creationId xmlns:a16="http://schemas.microsoft.com/office/drawing/2014/main" id="{EECC54BB-2A3F-A847-8518-489BAE166A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43115" y="5037948"/>
            <a:ext cx="29146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 dirty="0">
                <a:solidFill>
                  <a:schemeClr val="bg1"/>
                </a:solidFill>
              </a:rPr>
              <a:t>First semiconductor diodes</a:t>
            </a:r>
          </a:p>
          <a:p>
            <a:pPr eaLnBrk="1" hangingPunct="1"/>
            <a:r>
              <a:rPr lang="en-US" altLang="en-US" sz="1800" dirty="0">
                <a:solidFill>
                  <a:schemeClr val="bg1"/>
                </a:solidFill>
              </a:rPr>
              <a:t>Very soft and difficult</a:t>
            </a:r>
          </a:p>
        </p:txBody>
      </p:sp>
      <p:sp>
        <p:nvSpPr>
          <p:cNvPr id="2194451" name="Rectangle 19">
            <a:extLst>
              <a:ext uri="{FF2B5EF4-FFF2-40B4-BE49-F238E27FC236}">
                <a16:creationId xmlns:a16="http://schemas.microsoft.com/office/drawing/2014/main" id="{419B1ABD-4D14-5C47-A6B1-8199325B7A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44757" y="4055015"/>
            <a:ext cx="18224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 dirty="0">
                <a:solidFill>
                  <a:schemeClr val="bg1"/>
                </a:solidFill>
              </a:rPr>
              <a:t>Far IR detectors</a:t>
            </a:r>
          </a:p>
          <a:p>
            <a:pPr eaLnBrk="1" hangingPunct="1"/>
            <a:r>
              <a:rPr lang="en-US" altLang="en-US" sz="1800" dirty="0">
                <a:solidFill>
                  <a:schemeClr val="bg1"/>
                </a:solidFill>
              </a:rPr>
              <a:t>Soft and difficult</a:t>
            </a:r>
          </a:p>
        </p:txBody>
      </p:sp>
      <p:sp>
        <p:nvSpPr>
          <p:cNvPr id="2194452" name="Rectangle 20">
            <a:extLst>
              <a:ext uri="{FF2B5EF4-FFF2-40B4-BE49-F238E27FC236}">
                <a16:creationId xmlns:a16="http://schemas.microsoft.com/office/drawing/2014/main" id="{BB5D3B82-A849-9F4E-BE6F-C8AE4D2950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0483" y="3040625"/>
            <a:ext cx="430117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 dirty="0">
                <a:solidFill>
                  <a:schemeClr val="bg1"/>
                </a:solidFill>
              </a:rPr>
              <a:t>Light Emitting Diodes, Lasers, Detectors</a:t>
            </a:r>
          </a:p>
          <a:p>
            <a:pPr eaLnBrk="1" hangingPunct="1"/>
            <a:r>
              <a:rPr lang="en-US" altLang="en-US" sz="1800" dirty="0">
                <a:solidFill>
                  <a:schemeClr val="bg1"/>
                </a:solidFill>
              </a:rPr>
              <a:t>expensive</a:t>
            </a:r>
          </a:p>
        </p:txBody>
      </p:sp>
      <p:sp>
        <p:nvSpPr>
          <p:cNvPr id="2194453" name="Rectangle 21">
            <a:extLst>
              <a:ext uri="{FF2B5EF4-FFF2-40B4-BE49-F238E27FC236}">
                <a16:creationId xmlns:a16="http://schemas.microsoft.com/office/drawing/2014/main" id="{EBDB9824-F577-D042-9707-3E3979FCFF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58278" y="2028761"/>
            <a:ext cx="17462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 dirty="0" err="1">
                <a:solidFill>
                  <a:schemeClr val="bg1"/>
                </a:solidFill>
              </a:rPr>
              <a:t>SiGe</a:t>
            </a:r>
            <a:r>
              <a:rPr lang="en-US" altLang="en-US" sz="1800" dirty="0">
                <a:solidFill>
                  <a:schemeClr val="bg1"/>
                </a:solidFill>
              </a:rPr>
              <a:t>: stressors</a:t>
            </a:r>
          </a:p>
          <a:p>
            <a:pPr eaLnBrk="1" hangingPunct="1"/>
            <a:r>
              <a:rPr lang="en-US" altLang="en-US" sz="1800" dirty="0" err="1">
                <a:solidFill>
                  <a:schemeClr val="bg1"/>
                </a:solidFill>
              </a:rPr>
              <a:t>SiC</a:t>
            </a:r>
            <a:r>
              <a:rPr lang="en-US" altLang="en-US" sz="1800" dirty="0">
                <a:solidFill>
                  <a:schemeClr val="bg1"/>
                </a:solidFill>
              </a:rPr>
              <a:t>: radiation</a:t>
            </a:r>
          </a:p>
        </p:txBody>
      </p:sp>
      <p:sp>
        <p:nvSpPr>
          <p:cNvPr id="2194454" name="Rectangle 22">
            <a:extLst>
              <a:ext uri="{FF2B5EF4-FFF2-40B4-BE49-F238E27FC236}">
                <a16:creationId xmlns:a16="http://schemas.microsoft.com/office/drawing/2014/main" id="{65341DF5-EF5D-F248-A850-4C2F976B0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6802" y="1160042"/>
            <a:ext cx="390369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 dirty="0">
                <a:solidFill>
                  <a:schemeClr val="bg1"/>
                </a:solidFill>
              </a:rPr>
              <a:t>Si: Transistors - $260billion industry</a:t>
            </a:r>
          </a:p>
        </p:txBody>
      </p:sp>
      <p:sp>
        <p:nvSpPr>
          <p:cNvPr id="23554" name="Title 1">
            <a:extLst>
              <a:ext uri="{FF2B5EF4-FFF2-40B4-BE49-F238E27FC236}">
                <a16:creationId xmlns:a16="http://schemas.microsoft.com/office/drawing/2014/main" id="{53813659-B19A-F446-A6C8-8AA65CB5DE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Spatial Atomic Arrangements</a:t>
            </a:r>
            <a:br>
              <a:rPr lang="en-US" altLang="en-US" dirty="0">
                <a:ea typeface="ＭＳ Ｐゴシック" panose="020B0600070205080204" pitchFamily="34" charset="-128"/>
              </a:rPr>
            </a:br>
            <a:r>
              <a:rPr lang="en-US" altLang="en-US" dirty="0">
                <a:ea typeface="ＭＳ Ｐゴシック" panose="020B0600070205080204" pitchFamily="34" charset="-128"/>
              </a:rPr>
              <a:t>Position and Bond Orientation</a:t>
            </a:r>
            <a:endParaRPr lang="en-US" altLang="en-US" b="0" dirty="0">
              <a:ea typeface="ＭＳ Ｐゴシック" panose="020B0600070205080204" pitchFamily="34" charset="-128"/>
            </a:endParaRPr>
          </a:p>
        </p:txBody>
      </p:sp>
      <p:sp>
        <p:nvSpPr>
          <p:cNvPr id="6" name="Text Box 4">
            <a:extLst>
              <a:ext uri="{FF2B5EF4-FFF2-40B4-BE49-F238E27FC236}">
                <a16:creationId xmlns:a16="http://schemas.microsoft.com/office/drawing/2014/main" id="{1510E7D5-171A-A747-B1A1-4122027737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1864" y="4907686"/>
            <a:ext cx="8728611" cy="193899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sunset" dir="t">
              <a:rot lat="0" lon="0" rev="1800000"/>
            </a:lightRig>
          </a:scene3d>
          <a:sp3d extrusionH="120650" contourW="12700" prstMaterial="softEdge">
            <a:bevelT prst="relaxedInset"/>
            <a:bevelB prst="relaxedInset"/>
            <a:extrusionClr>
              <a:schemeClr val="accent2">
                <a:lumMod val="60000"/>
                <a:lumOff val="40000"/>
              </a:schemeClr>
            </a:extrusionClr>
            <a:contourClr>
              <a:schemeClr val="accent2">
                <a:lumMod val="75000"/>
              </a:schemeClr>
            </a:contourClr>
          </a:sp3d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Comic Sans MS" panose="030F0902030302020204" pitchFamily="66" charset="0"/>
              </a:rPr>
              <a:t>Columns II-VI build a “Lego-like” tool box for semiconductor Devices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Comic Sans MS" panose="030F0902030302020204" pitchFamily="66" charset="0"/>
              </a:rPr>
              <a:t>Chemical differences lead to different bandgaps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Comic Sans MS" panose="030F0902030302020204" pitchFamily="66" charset="0"/>
              </a:rPr>
              <a:t>Physical lattice mismatch leads to strain</a:t>
            </a:r>
          </a:p>
          <a:p>
            <a:pPr marL="1085850" lvl="1" indent="-342900" eaLnBrk="1" hangingPunct="1"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Comic Sans MS" panose="030F0902030302020204" pitchFamily="66" charset="0"/>
              </a:rPr>
              <a:t>Can be design feature or a physical instability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Comic Sans MS" panose="030F0902030302020204" pitchFamily="66" charset="0"/>
              </a:rPr>
              <a:t>Not all combinations possible: </a:t>
            </a:r>
          </a:p>
          <a:p>
            <a:pPr marL="1085850" lvl="1" indent="-342900" eaLnBrk="1" hangingPunct="1"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Comic Sans MS" panose="030F0902030302020204" pitchFamily="66" charset="0"/>
              </a:rPr>
              <a:t>lattice mismatch, room temperature instability</a:t>
            </a:r>
          </a:p>
        </p:txBody>
      </p:sp>
      <p:sp>
        <p:nvSpPr>
          <p:cNvPr id="7" name="Text Box 5">
            <a:extLst>
              <a:ext uri="{FF2B5EF4-FFF2-40B4-BE49-F238E27FC236}">
                <a16:creationId xmlns:a16="http://schemas.microsoft.com/office/drawing/2014/main" id="{46011D06-1455-F946-86D9-20E505EE8A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51826" y="1242429"/>
            <a:ext cx="297656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2000" b="1" dirty="0"/>
              <a:t>Compound</a:t>
            </a:r>
            <a:r>
              <a:rPr lang="en-US" altLang="en-US" sz="2000" dirty="0"/>
              <a:t> </a:t>
            </a:r>
          </a:p>
          <a:p>
            <a:pPr eaLnBrk="1" hangingPunct="1"/>
            <a:r>
              <a:rPr lang="en-US" altLang="en-US" sz="2000" dirty="0"/>
              <a:t>IV-IV: Si-Ge, Si-C</a:t>
            </a:r>
          </a:p>
        </p:txBody>
      </p:sp>
      <p:sp>
        <p:nvSpPr>
          <p:cNvPr id="23559" name="Text Box 6">
            <a:extLst>
              <a:ext uri="{FF2B5EF4-FFF2-40B4-BE49-F238E27FC236}">
                <a16:creationId xmlns:a16="http://schemas.microsoft.com/office/drawing/2014/main" id="{C40992A6-C1A1-CA48-9A2D-B97AD15393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51825" y="827036"/>
            <a:ext cx="452278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2000" b="1" dirty="0"/>
              <a:t>Elemental</a:t>
            </a:r>
            <a:r>
              <a:rPr lang="en-US" altLang="en-US" sz="2000" dirty="0"/>
              <a:t>   (e.g.,  Si, Ge, C)</a:t>
            </a:r>
          </a:p>
        </p:txBody>
      </p:sp>
      <p:sp>
        <p:nvSpPr>
          <p:cNvPr id="13" name="Text Box 11">
            <a:extLst>
              <a:ext uri="{FF2B5EF4-FFF2-40B4-BE49-F238E27FC236}">
                <a16:creationId xmlns:a16="http://schemas.microsoft.com/office/drawing/2014/main" id="{BF1C7600-6474-3D4A-B624-7729A21C5F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51825" y="1965598"/>
            <a:ext cx="478829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2000" dirty="0">
                <a:solidFill>
                  <a:srgbClr val="FF0000"/>
                </a:solidFill>
              </a:rPr>
              <a:t>III-V:   </a:t>
            </a:r>
            <a:r>
              <a:rPr lang="en-US" altLang="en-US" sz="2000" dirty="0" err="1">
                <a:solidFill>
                  <a:srgbClr val="FF0000"/>
                </a:solidFill>
              </a:rPr>
              <a:t>InP</a:t>
            </a:r>
            <a:r>
              <a:rPr lang="en-US" altLang="en-US" sz="2000" dirty="0">
                <a:solidFill>
                  <a:srgbClr val="FF0000"/>
                </a:solidFill>
              </a:rPr>
              <a:t>, GaAs,  (</a:t>
            </a:r>
            <a:r>
              <a:rPr lang="en-US" altLang="en-US" sz="2000" dirty="0" err="1">
                <a:solidFill>
                  <a:srgbClr val="FF0000"/>
                </a:solidFill>
              </a:rPr>
              <a:t>In</a:t>
            </a:r>
            <a:r>
              <a:rPr lang="en-US" altLang="en-US" sz="2000" baseline="-25000" dirty="0" err="1">
                <a:solidFill>
                  <a:srgbClr val="FF0000"/>
                </a:solidFill>
              </a:rPr>
              <a:t>x</a:t>
            </a:r>
            <a:r>
              <a:rPr lang="en-US" altLang="en-US" sz="2000" dirty="0" err="1">
                <a:solidFill>
                  <a:srgbClr val="FF0000"/>
                </a:solidFill>
              </a:rPr>
              <a:t>Ga</a:t>
            </a:r>
            <a:r>
              <a:rPr lang="en-US" altLang="en-US" sz="2000" dirty="0">
                <a:solidFill>
                  <a:srgbClr val="FF0000"/>
                </a:solidFill>
              </a:rPr>
              <a:t> </a:t>
            </a:r>
            <a:r>
              <a:rPr lang="en-US" altLang="en-US" sz="2000" baseline="-25000" dirty="0">
                <a:solidFill>
                  <a:srgbClr val="FF0000"/>
                </a:solidFill>
              </a:rPr>
              <a:t>1-x</a:t>
            </a:r>
            <a:r>
              <a:rPr lang="en-US" altLang="en-US" sz="2000" dirty="0">
                <a:solidFill>
                  <a:srgbClr val="FF0000"/>
                </a:solidFill>
              </a:rPr>
              <a:t>)(</a:t>
            </a:r>
            <a:r>
              <a:rPr lang="en-US" altLang="en-US" sz="2000" dirty="0" err="1">
                <a:solidFill>
                  <a:srgbClr val="FF0000"/>
                </a:solidFill>
              </a:rPr>
              <a:t>As</a:t>
            </a:r>
            <a:r>
              <a:rPr lang="en-US" altLang="en-US" sz="2000" baseline="-25000" dirty="0" err="1">
                <a:solidFill>
                  <a:srgbClr val="FF0000"/>
                </a:solidFill>
              </a:rPr>
              <a:t>y</a:t>
            </a:r>
            <a:r>
              <a:rPr lang="en-US" altLang="en-US" sz="2000" dirty="0" err="1">
                <a:solidFill>
                  <a:srgbClr val="FF0000"/>
                </a:solidFill>
              </a:rPr>
              <a:t>P</a:t>
            </a:r>
            <a:r>
              <a:rPr lang="en-US" altLang="en-US" sz="2000" dirty="0">
                <a:solidFill>
                  <a:srgbClr val="FF0000"/>
                </a:solidFill>
              </a:rPr>
              <a:t> </a:t>
            </a:r>
            <a:r>
              <a:rPr lang="en-US" altLang="en-US" sz="2000" baseline="-25000" dirty="0">
                <a:solidFill>
                  <a:srgbClr val="FF0000"/>
                </a:solidFill>
              </a:rPr>
              <a:t>1-y</a:t>
            </a:r>
            <a:r>
              <a:rPr lang="en-US" altLang="en-US" sz="2000" dirty="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17" name="Text Box 15">
            <a:extLst>
              <a:ext uri="{FF2B5EF4-FFF2-40B4-BE49-F238E27FC236}">
                <a16:creationId xmlns:a16="http://schemas.microsoft.com/office/drawing/2014/main" id="{C7946BF4-09B5-F341-A18E-4A6385279D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51825" y="2796382"/>
            <a:ext cx="2057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000" dirty="0">
                <a:latin typeface="+mn-lt"/>
              </a:rPr>
              <a:t>IV-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VI</a:t>
            </a:r>
            <a:r>
              <a:rPr lang="en-US" sz="2000" dirty="0">
                <a:latin typeface="+mn-lt"/>
              </a:rPr>
              <a:t>: </a:t>
            </a:r>
            <a:r>
              <a:rPr lang="en-US" sz="2000" dirty="0" err="1">
                <a:latin typeface="+mn-lt"/>
              </a:rPr>
              <a:t>Pb</a:t>
            </a:r>
            <a:r>
              <a:rPr lang="en-US" sz="2000" dirty="0" err="1">
                <a:solidFill>
                  <a:srgbClr val="0070C0"/>
                </a:solidFill>
                <a:latin typeface="+mn-lt"/>
              </a:rPr>
              <a:t>S</a:t>
            </a:r>
            <a:endParaRPr lang="en-US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18" name="Text Box 16">
            <a:extLst>
              <a:ext uri="{FF2B5EF4-FFF2-40B4-BE49-F238E27FC236}">
                <a16:creationId xmlns:a16="http://schemas.microsoft.com/office/drawing/2014/main" id="{4233E3A9-B02D-E547-BE36-425DB5FE39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51825" y="2380990"/>
            <a:ext cx="3581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rgbClr val="0058DE"/>
                </a:solidFill>
                <a:latin typeface="+mn-lt"/>
              </a:rPr>
              <a:t>II-VI: Hg</a:t>
            </a:r>
            <a:r>
              <a:rPr lang="en-US" sz="2000" baseline="-25000" dirty="0">
                <a:solidFill>
                  <a:srgbClr val="0058DE"/>
                </a:solidFill>
                <a:latin typeface="+mn-lt"/>
              </a:rPr>
              <a:t>1-x</a:t>
            </a:r>
            <a:r>
              <a:rPr lang="en-US" sz="2000" dirty="0">
                <a:solidFill>
                  <a:srgbClr val="0058DE"/>
                </a:solidFill>
                <a:latin typeface="+mn-lt"/>
              </a:rPr>
              <a:t>Cd</a:t>
            </a:r>
            <a:r>
              <a:rPr lang="en-US" sz="2000" baseline="-25000" dirty="0">
                <a:solidFill>
                  <a:srgbClr val="0058DE"/>
                </a:solidFill>
                <a:latin typeface="+mn-lt"/>
              </a:rPr>
              <a:t>x</a:t>
            </a:r>
            <a:r>
              <a:rPr lang="en-US" sz="2000" dirty="0">
                <a:solidFill>
                  <a:srgbClr val="0058DE"/>
                </a:solidFill>
                <a:latin typeface="+mn-lt"/>
              </a:rPr>
              <a:t>Te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9613F6-84AE-0844-9BFC-F669F41327FF}"/>
              </a:ext>
            </a:extLst>
          </p:cNvPr>
          <p:cNvSpPr txBox="1"/>
          <p:nvPr/>
        </p:nvSpPr>
        <p:spPr>
          <a:xfrm>
            <a:off x="1490895" y="6916571"/>
            <a:ext cx="7112845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1) "Crystal Viewer Lab (New Interactive Front End), </a:t>
            </a:r>
            <a:r>
              <a:rPr lang="en-US" sz="1100" dirty="0">
                <a:hlinkClick r:id="rId6"/>
              </a:rPr>
              <a:t>https://nanohub.org/resources/crystalviewer</a:t>
            </a:r>
            <a:r>
              <a:rPr lang="en-US" sz="1100" dirty="0"/>
              <a:t>     </a:t>
            </a:r>
          </a:p>
          <a:p>
            <a:r>
              <a:rPr lang="en-US" sz="1100" dirty="0"/>
              <a:t>2) © Gerhard Klimeck</a:t>
            </a:r>
          </a:p>
          <a:p>
            <a:r>
              <a:rPr lang="en-US" sz="1100" dirty="0"/>
              <a:t>3) </a:t>
            </a:r>
            <a:r>
              <a:rPr lang="en-US" sz="1100" dirty="0">
                <a:hlinkClick r:id="rId7"/>
              </a:rPr>
              <a:t>https://commons.wikimedia.org/wiki/File:Microprocessore_silicio_germano.jpg </a:t>
            </a:r>
            <a:r>
              <a:rPr lang="en-US" sz="1100" dirty="0"/>
              <a:t>          </a:t>
            </a:r>
          </a:p>
          <a:p>
            <a:r>
              <a:rPr lang="en-US" sz="1100" dirty="0"/>
              <a:t>4) </a:t>
            </a:r>
            <a:r>
              <a:rPr lang="en-US" sz="1100" dirty="0">
                <a:hlinkClick r:id="rId8"/>
              </a:rPr>
              <a:t>https://commons.wikimedia.org/wiki/File:Interband_optical_transition.svg</a:t>
            </a:r>
            <a:r>
              <a:rPr lang="en-US" sz="1100" dirty="0"/>
              <a:t>      </a:t>
            </a:r>
          </a:p>
          <a:p>
            <a:r>
              <a:rPr lang="en-US" sz="1100" dirty="0"/>
              <a:t>5) </a:t>
            </a:r>
            <a:r>
              <a:rPr lang="en-US" sz="1100" dirty="0">
                <a:hlinkClick r:id="rId9"/>
              </a:rPr>
              <a:t>https://commons.wikimedia.org/wiki/File:Hgcdte_bandgap_x_t.png</a:t>
            </a:r>
            <a:r>
              <a:rPr lang="en-US" sz="1100" dirty="0"/>
              <a:t>   </a:t>
            </a:r>
          </a:p>
          <a:p>
            <a:r>
              <a:rPr lang="en-US" sz="1100" dirty="0"/>
              <a:t>6) </a:t>
            </a:r>
            <a:r>
              <a:rPr lang="en-US" sz="1100" dirty="0">
                <a:hlinkClick r:id="rId10"/>
              </a:rPr>
              <a:t>https://en.wikipedia.org/wiki/Lead(II)_sulfide</a:t>
            </a:r>
            <a:r>
              <a:rPr lang="en-US" sz="1100" dirty="0"/>
              <a:t>   </a:t>
            </a:r>
            <a:r>
              <a:rPr lang="en-US" sz="1100" dirty="0">
                <a:hlinkClick r:id="rId11"/>
              </a:rPr>
              <a:t>https://en.wikipedia.org/wiki/File:Sulfid_olovnat%C3%BD.PNG</a:t>
            </a:r>
            <a:r>
              <a:rPr lang="en-US" sz="1100" dirty="0"/>
              <a:t> 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58DB2CB-73F9-4D4C-AC81-E6BE75CB641E}"/>
              </a:ext>
            </a:extLst>
          </p:cNvPr>
          <p:cNvGrpSpPr/>
          <p:nvPr/>
        </p:nvGrpSpPr>
        <p:grpSpPr>
          <a:xfrm>
            <a:off x="9182301" y="1597698"/>
            <a:ext cx="1551482" cy="691712"/>
            <a:chOff x="7455126" y="1855093"/>
            <a:chExt cx="1768868" cy="788631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E12E4C01-E05B-1341-8FD4-96C5460A086C}"/>
                </a:ext>
              </a:extLst>
            </p:cNvPr>
            <p:cNvPicPr/>
            <p:nvPr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2413" r="51587"/>
            <a:stretch/>
          </p:blipFill>
          <p:spPr bwMode="auto">
            <a:xfrm>
              <a:off x="7455126" y="1901787"/>
              <a:ext cx="1666313" cy="74193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92A938B-2169-5A4A-9543-4C17499FC3C3}"/>
                </a:ext>
              </a:extLst>
            </p:cNvPr>
            <p:cNvSpPr txBox="1"/>
            <p:nvPr/>
          </p:nvSpPr>
          <p:spPr>
            <a:xfrm>
              <a:off x="8870900" y="1855093"/>
              <a:ext cx="353094" cy="2982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/>
                <a:t>2)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E6C76D5D-3FAC-3F45-BBE3-AD8FD947E1BF}"/>
              </a:ext>
            </a:extLst>
          </p:cNvPr>
          <p:cNvGrpSpPr/>
          <p:nvPr/>
        </p:nvGrpSpPr>
        <p:grpSpPr>
          <a:xfrm>
            <a:off x="9521560" y="747818"/>
            <a:ext cx="1212458" cy="876291"/>
            <a:chOff x="7644400" y="747817"/>
            <a:chExt cx="1588343" cy="1147958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4CE91291-627E-834F-9DE8-47F08AABFE02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7644400" y="747817"/>
              <a:ext cx="1471820" cy="1102006"/>
            </a:xfrm>
            <a:prstGeom prst="rect">
              <a:avLst/>
            </a:prstGeom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76CCEB8-920F-7644-B57A-C1FD7D693C75}"/>
                </a:ext>
              </a:extLst>
            </p:cNvPr>
            <p:cNvSpPr txBox="1"/>
            <p:nvPr/>
          </p:nvSpPr>
          <p:spPr>
            <a:xfrm>
              <a:off x="8827030" y="1553061"/>
              <a:ext cx="405713" cy="3427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schemeClr val="bg1"/>
                  </a:solidFill>
                </a:rPr>
                <a:t>1)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7688925-5858-434F-9E86-C5362968CF05}"/>
              </a:ext>
            </a:extLst>
          </p:cNvPr>
          <p:cNvGrpSpPr/>
          <p:nvPr/>
        </p:nvGrpSpPr>
        <p:grpSpPr>
          <a:xfrm>
            <a:off x="8370964" y="929131"/>
            <a:ext cx="750844" cy="985966"/>
            <a:chOff x="6336170" y="1526755"/>
            <a:chExt cx="936762" cy="1230104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9978EB9C-FF06-234D-8206-5DB8B391CD24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6405159" y="1526755"/>
              <a:ext cx="867773" cy="1124634"/>
            </a:xfrm>
            <a:prstGeom prst="rect">
              <a:avLst/>
            </a:prstGeom>
          </p:spPr>
        </p:pic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915091D-F000-6940-9B31-A4D7D6880DE8}"/>
                </a:ext>
              </a:extLst>
            </p:cNvPr>
            <p:cNvSpPr txBox="1"/>
            <p:nvPr/>
          </p:nvSpPr>
          <p:spPr>
            <a:xfrm>
              <a:off x="6336170" y="2430471"/>
              <a:ext cx="386385" cy="3263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schemeClr val="bg1"/>
                  </a:solidFill>
                </a:rPr>
                <a:t>3)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23C5D4D-1504-C84E-8410-88B29683000A}"/>
              </a:ext>
            </a:extLst>
          </p:cNvPr>
          <p:cNvGrpSpPr/>
          <p:nvPr/>
        </p:nvGrpSpPr>
        <p:grpSpPr>
          <a:xfrm>
            <a:off x="9702840" y="2323219"/>
            <a:ext cx="903919" cy="913402"/>
            <a:chOff x="7794779" y="3113162"/>
            <a:chExt cx="1488985" cy="1504607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34B5A6C9-B5A5-9442-B3DE-2627390ED899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7794779" y="3113162"/>
              <a:ext cx="1215076" cy="1504607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4D3721C-4416-6242-8843-5815BE79AD77}"/>
                </a:ext>
              </a:extLst>
            </p:cNvPr>
            <p:cNvSpPr txBox="1"/>
            <p:nvPr/>
          </p:nvSpPr>
          <p:spPr>
            <a:xfrm>
              <a:off x="8773609" y="3249588"/>
              <a:ext cx="510155" cy="4309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/>
                <a:t>4)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985202F-77FA-3540-A933-E91C91A01157}"/>
              </a:ext>
            </a:extLst>
          </p:cNvPr>
          <p:cNvGrpSpPr/>
          <p:nvPr/>
        </p:nvGrpSpPr>
        <p:grpSpPr>
          <a:xfrm>
            <a:off x="8059537" y="2325398"/>
            <a:ext cx="1215076" cy="1030973"/>
            <a:chOff x="6223415" y="3418359"/>
            <a:chExt cx="1493959" cy="1267601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F1E5022A-65E2-B340-8C56-7CE52B4F98C8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6223415" y="3418359"/>
              <a:ext cx="1493959" cy="1267601"/>
            </a:xfrm>
            <a:prstGeom prst="rect">
              <a:avLst/>
            </a:prstGeom>
          </p:spPr>
        </p:pic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91732E1-AFC0-024B-B54D-C072DF90CE53}"/>
                </a:ext>
              </a:extLst>
            </p:cNvPr>
            <p:cNvSpPr txBox="1"/>
            <p:nvPr/>
          </p:nvSpPr>
          <p:spPr>
            <a:xfrm>
              <a:off x="6582822" y="3437860"/>
              <a:ext cx="380782" cy="3216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/>
                <a:t>5)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37486AA-B41A-BF45-B706-FBEFBCAD2D03}"/>
              </a:ext>
            </a:extLst>
          </p:cNvPr>
          <p:cNvGrpSpPr/>
          <p:nvPr/>
        </p:nvGrpSpPr>
        <p:grpSpPr>
          <a:xfrm>
            <a:off x="6634704" y="2717128"/>
            <a:ext cx="1343473" cy="579958"/>
            <a:chOff x="6759117" y="5449797"/>
            <a:chExt cx="2182164" cy="942009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166DD31B-AF29-2449-A5E5-8CFEB8442EA9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6759117" y="5449797"/>
              <a:ext cx="2182164" cy="868696"/>
            </a:xfrm>
            <a:prstGeom prst="rect">
              <a:avLst/>
            </a:prstGeom>
          </p:spPr>
        </p:pic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04F0A29-4343-CF49-9FCC-CB6F68179B7E}"/>
                </a:ext>
              </a:extLst>
            </p:cNvPr>
            <p:cNvSpPr txBox="1"/>
            <p:nvPr/>
          </p:nvSpPr>
          <p:spPr>
            <a:xfrm>
              <a:off x="8307338" y="5979378"/>
              <a:ext cx="554196" cy="4124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/>
                <a:t>6)</a:t>
              </a: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0978FEEB-20D9-C149-A16C-9663C3D144B2}"/>
              </a:ext>
            </a:extLst>
          </p:cNvPr>
          <p:cNvGrpSpPr/>
          <p:nvPr/>
        </p:nvGrpSpPr>
        <p:grpSpPr>
          <a:xfrm>
            <a:off x="6179909" y="3324012"/>
            <a:ext cx="2311714" cy="1567144"/>
            <a:chOff x="4048148" y="3771676"/>
            <a:chExt cx="1560787" cy="1058081"/>
          </a:xfrm>
        </p:grpSpPr>
        <p:pic>
          <p:nvPicPr>
            <p:cNvPr id="43" name="Picture 42" descr="A screenshot of a cell phone&#10;&#10;Description automatically generated">
              <a:extLst>
                <a:ext uri="{FF2B5EF4-FFF2-40B4-BE49-F238E27FC236}">
                  <a16:creationId xmlns:a16="http://schemas.microsoft.com/office/drawing/2014/main" id="{BCBC7DF6-C4DD-304E-B02F-A33B415966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934" t="47179" r="12210" b="34495"/>
            <a:stretch/>
          </p:blipFill>
          <p:spPr>
            <a:xfrm>
              <a:off x="4048148" y="3981878"/>
              <a:ext cx="1560787" cy="847879"/>
            </a:xfrm>
            <a:prstGeom prst="rect">
              <a:avLst/>
            </a:prstGeom>
          </p:spPr>
        </p:pic>
        <p:pic>
          <p:nvPicPr>
            <p:cNvPr id="44" name="Picture 43" descr="A screenshot of a cell phone&#10;&#10;Description automatically generated">
              <a:extLst>
                <a:ext uri="{FF2B5EF4-FFF2-40B4-BE49-F238E27FC236}">
                  <a16:creationId xmlns:a16="http://schemas.microsoft.com/office/drawing/2014/main" id="{F3B03FFA-2D79-FA4E-B19F-F4D9395B034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59" t="47283" r="80989" b="45091"/>
            <a:stretch/>
          </p:blipFill>
          <p:spPr>
            <a:xfrm>
              <a:off x="4065251" y="3992604"/>
              <a:ext cx="265783" cy="352840"/>
            </a:xfrm>
            <a:prstGeom prst="rect">
              <a:avLst/>
            </a:prstGeom>
          </p:spPr>
        </p:pic>
        <p:pic>
          <p:nvPicPr>
            <p:cNvPr id="45" name="Picture 44" descr="A screenshot of a cell phone&#10;&#10;Description automatically generated">
              <a:extLst>
                <a:ext uri="{FF2B5EF4-FFF2-40B4-BE49-F238E27FC236}">
                  <a16:creationId xmlns:a16="http://schemas.microsoft.com/office/drawing/2014/main" id="{C4A62BB0-273E-F747-B66C-767122E4ADA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934" t="10791" r="12439" b="84549"/>
            <a:stretch/>
          </p:blipFill>
          <p:spPr>
            <a:xfrm>
              <a:off x="4065251" y="3771676"/>
              <a:ext cx="1543684" cy="215565"/>
            </a:xfrm>
            <a:prstGeom prst="rect">
              <a:avLst/>
            </a:prstGeom>
          </p:spPr>
        </p:pic>
      </p:grpSp>
      <p:grpSp>
        <p:nvGrpSpPr>
          <p:cNvPr id="39" name="Group 88">
            <a:extLst>
              <a:ext uri="{FF2B5EF4-FFF2-40B4-BE49-F238E27FC236}">
                <a16:creationId xmlns:a16="http://schemas.microsoft.com/office/drawing/2014/main" id="{F5497922-E481-B34A-AD7E-C8B156409647}"/>
              </a:ext>
            </a:extLst>
          </p:cNvPr>
          <p:cNvGrpSpPr>
            <a:grpSpLocks/>
          </p:cNvGrpSpPr>
          <p:nvPr/>
        </p:nvGrpSpPr>
        <p:grpSpPr bwMode="auto">
          <a:xfrm>
            <a:off x="1681164" y="836613"/>
            <a:ext cx="2212975" cy="2813050"/>
            <a:chOff x="1261872" y="825500"/>
            <a:chExt cx="2212848" cy="2813812"/>
          </a:xfrm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5BE30F7E-BD5C-C947-802A-A0A751617894}"/>
                </a:ext>
              </a:extLst>
            </p:cNvPr>
            <p:cNvSpPr/>
            <p:nvPr/>
          </p:nvSpPr>
          <p:spPr>
            <a:xfrm>
              <a:off x="1371403" y="1447969"/>
              <a:ext cx="1981086" cy="1930923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2F886668-B8AD-4E48-A6C9-E2A467797EB6}"/>
                </a:ext>
              </a:extLst>
            </p:cNvPr>
            <p:cNvCxnSpPr/>
            <p:nvPr/>
          </p:nvCxnSpPr>
          <p:spPr>
            <a:xfrm rot="10800000" flipH="1">
              <a:off x="1371600" y="2425700"/>
              <a:ext cx="1993900" cy="1588"/>
            </a:xfrm>
            <a:prstGeom prst="line">
              <a:avLst/>
            </a:prstGeom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F26FC5BD-7D3D-3541-998C-DF27E0C89DEE}"/>
                </a:ext>
              </a:extLst>
            </p:cNvPr>
            <p:cNvCxnSpPr/>
            <p:nvPr/>
          </p:nvCxnSpPr>
          <p:spPr>
            <a:xfrm rot="16200000" flipH="1">
              <a:off x="1377950" y="2425700"/>
              <a:ext cx="1981200" cy="1588"/>
            </a:xfrm>
            <a:prstGeom prst="line">
              <a:avLst/>
            </a:prstGeom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D3173985-19EC-6E42-809C-E8DDF99EF312}"/>
                </a:ext>
              </a:extLst>
            </p:cNvPr>
            <p:cNvSpPr/>
            <p:nvPr/>
          </p:nvSpPr>
          <p:spPr>
            <a:xfrm>
              <a:off x="1282700" y="12700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736E9FC9-5E5F-C749-9231-8CFE35BDE1E2}"/>
                </a:ext>
              </a:extLst>
            </p:cNvPr>
            <p:cNvSpPr/>
            <p:nvPr/>
          </p:nvSpPr>
          <p:spPr>
            <a:xfrm>
              <a:off x="2260600" y="21209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56AFE756-7871-834C-BC84-504A18F3A2BC}"/>
                </a:ext>
              </a:extLst>
            </p:cNvPr>
            <p:cNvSpPr/>
            <p:nvPr/>
          </p:nvSpPr>
          <p:spPr>
            <a:xfrm>
              <a:off x="2247900" y="12192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805F3EDD-F1B2-4442-B0B5-88171ADA17A5}"/>
                </a:ext>
              </a:extLst>
            </p:cNvPr>
            <p:cNvSpPr/>
            <p:nvPr/>
          </p:nvSpPr>
          <p:spPr>
            <a:xfrm>
              <a:off x="3251200" y="12065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4AD7DE19-8ACA-A641-93AB-6E83DB7A9D55}"/>
                </a:ext>
              </a:extLst>
            </p:cNvPr>
            <p:cNvSpPr/>
            <p:nvPr/>
          </p:nvSpPr>
          <p:spPr>
            <a:xfrm>
              <a:off x="3263900" y="21590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EC2F4016-8D18-274F-8DEF-FD5D8389FA30}"/>
                </a:ext>
              </a:extLst>
            </p:cNvPr>
            <p:cNvSpPr/>
            <p:nvPr/>
          </p:nvSpPr>
          <p:spPr>
            <a:xfrm>
              <a:off x="3276600" y="31369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9863113D-B033-D944-85AB-4C0E62386BCF}"/>
                </a:ext>
              </a:extLst>
            </p:cNvPr>
            <p:cNvSpPr/>
            <p:nvPr/>
          </p:nvSpPr>
          <p:spPr>
            <a:xfrm>
              <a:off x="1282700" y="30734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049E2588-DA50-AA40-932B-9BBEA8DEA06F}"/>
                </a:ext>
              </a:extLst>
            </p:cNvPr>
            <p:cNvSpPr/>
            <p:nvPr/>
          </p:nvSpPr>
          <p:spPr>
            <a:xfrm>
              <a:off x="1295400" y="21844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D8A75F13-85D3-F044-9FBD-2C840EFA39EF}"/>
                </a:ext>
              </a:extLst>
            </p:cNvPr>
            <p:cNvSpPr/>
            <p:nvPr/>
          </p:nvSpPr>
          <p:spPr>
            <a:xfrm>
              <a:off x="2260600" y="31115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E94F2E3A-0893-3B4C-A191-569DB2A476C4}"/>
                </a:ext>
              </a:extLst>
            </p:cNvPr>
            <p:cNvSpPr txBox="1"/>
            <p:nvPr/>
          </p:nvSpPr>
          <p:spPr>
            <a:xfrm>
              <a:off x="1455536" y="825500"/>
              <a:ext cx="1930289" cy="45732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dirty="0">
                  <a:solidFill>
                    <a:srgbClr val="FF0000"/>
                  </a:solidFill>
                  <a:latin typeface="+mn-lt"/>
                </a:rPr>
                <a:t>solid crystals</a:t>
              </a:r>
            </a:p>
          </p:txBody>
        </p:sp>
      </p:grpSp>
      <p:sp>
        <p:nvSpPr>
          <p:cNvPr id="58" name="Rectangle 133">
            <a:extLst>
              <a:ext uri="{FF2B5EF4-FFF2-40B4-BE49-F238E27FC236}">
                <a16:creationId xmlns:a16="http://schemas.microsoft.com/office/drawing/2014/main" id="{CC4A93A1-0AEF-4E4A-8E76-44806F64A9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49678" y="3678037"/>
            <a:ext cx="20764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1800" dirty="0">
                <a:solidFill>
                  <a:srgbClr val="FF0000"/>
                </a:solidFill>
              </a:rPr>
              <a:t>specific position</a:t>
            </a:r>
          </a:p>
          <a:p>
            <a:pPr algn="ctr" eaLnBrk="1" hangingPunct="1"/>
            <a:r>
              <a:rPr lang="en-US" altLang="en-US" sz="1800" dirty="0">
                <a:solidFill>
                  <a:srgbClr val="FF0000"/>
                </a:solidFill>
              </a:rPr>
              <a:t>specific orientation</a:t>
            </a:r>
          </a:p>
        </p:txBody>
      </p:sp>
    </p:spTree>
    <p:extLst>
      <p:ext uri="{BB962C8B-B14F-4D97-AF65-F5344CB8AC3E}">
        <p14:creationId xmlns:p14="http://schemas.microsoft.com/office/powerpoint/2010/main" val="13553617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>
            <a:extLst>
              <a:ext uri="{FF2B5EF4-FFF2-40B4-BE49-F238E27FC236}">
                <a16:creationId xmlns:a16="http://schemas.microsoft.com/office/drawing/2014/main" id="{8FBEE963-5087-2544-BF89-513D599736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2000" dirty="0">
                <a:ea typeface="ＭＳ Ｐゴシック" panose="020B0600070205080204" pitchFamily="34" charset="-128"/>
              </a:rPr>
              <a:t>Spatial Atomic Arrangements</a:t>
            </a:r>
            <a:br>
              <a:rPr lang="en-US" altLang="en-US" sz="2000" dirty="0">
                <a:ea typeface="ＭＳ Ｐゴシック" panose="020B0600070205080204" pitchFamily="34" charset="-128"/>
              </a:rPr>
            </a:br>
            <a:r>
              <a:rPr lang="en-US" altLang="en-US" sz="2000" dirty="0">
                <a:ea typeface="ＭＳ Ｐゴシック" panose="020B0600070205080204" pitchFamily="34" charset="-128"/>
              </a:rPr>
              <a:t>Position and Bond Orientation</a:t>
            </a:r>
          </a:p>
        </p:txBody>
      </p:sp>
      <p:grpSp>
        <p:nvGrpSpPr>
          <p:cNvPr id="24580" name="Group 88">
            <a:extLst>
              <a:ext uri="{FF2B5EF4-FFF2-40B4-BE49-F238E27FC236}">
                <a16:creationId xmlns:a16="http://schemas.microsoft.com/office/drawing/2014/main" id="{036373DE-66F7-3F46-88DF-6B4F8EB43466}"/>
              </a:ext>
            </a:extLst>
          </p:cNvPr>
          <p:cNvGrpSpPr>
            <a:grpSpLocks/>
          </p:cNvGrpSpPr>
          <p:nvPr/>
        </p:nvGrpSpPr>
        <p:grpSpPr bwMode="auto">
          <a:xfrm>
            <a:off x="1681164" y="836613"/>
            <a:ext cx="2212975" cy="2813050"/>
            <a:chOff x="1261872" y="825500"/>
            <a:chExt cx="2212848" cy="2813812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B21BE87A-1255-2A47-B818-30FBDECFF87F}"/>
                </a:ext>
              </a:extLst>
            </p:cNvPr>
            <p:cNvSpPr/>
            <p:nvPr/>
          </p:nvSpPr>
          <p:spPr>
            <a:xfrm>
              <a:off x="1371403" y="1447969"/>
              <a:ext cx="1981086" cy="1930923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1F5789FA-AD7B-8640-98F7-DA69E66918E5}"/>
                </a:ext>
              </a:extLst>
            </p:cNvPr>
            <p:cNvCxnSpPr/>
            <p:nvPr/>
          </p:nvCxnSpPr>
          <p:spPr>
            <a:xfrm rot="10800000" flipH="1">
              <a:off x="1371600" y="2425700"/>
              <a:ext cx="1993900" cy="1588"/>
            </a:xfrm>
            <a:prstGeom prst="line">
              <a:avLst/>
            </a:prstGeom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B6E9D972-92F3-DB44-96C2-6E29E6BF2839}"/>
                </a:ext>
              </a:extLst>
            </p:cNvPr>
            <p:cNvCxnSpPr/>
            <p:nvPr/>
          </p:nvCxnSpPr>
          <p:spPr>
            <a:xfrm rot="16200000" flipH="1">
              <a:off x="1377950" y="2425700"/>
              <a:ext cx="1981200" cy="1588"/>
            </a:xfrm>
            <a:prstGeom prst="line">
              <a:avLst/>
            </a:prstGeom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9A3CD064-FB5E-D54F-81C8-9D5C9027BE02}"/>
                </a:ext>
              </a:extLst>
            </p:cNvPr>
            <p:cNvSpPr/>
            <p:nvPr/>
          </p:nvSpPr>
          <p:spPr>
            <a:xfrm>
              <a:off x="1282700" y="12700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89048A8F-4BA4-6A40-BBBC-BCFFA75D635A}"/>
                </a:ext>
              </a:extLst>
            </p:cNvPr>
            <p:cNvSpPr/>
            <p:nvPr/>
          </p:nvSpPr>
          <p:spPr>
            <a:xfrm>
              <a:off x="2260600" y="21209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A101C201-4D28-1D48-80D9-28C75D7A4D78}"/>
                </a:ext>
              </a:extLst>
            </p:cNvPr>
            <p:cNvSpPr/>
            <p:nvPr/>
          </p:nvSpPr>
          <p:spPr>
            <a:xfrm>
              <a:off x="2247900" y="12192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541574C3-BD85-BA4D-BA2A-1A54C2E1A707}"/>
                </a:ext>
              </a:extLst>
            </p:cNvPr>
            <p:cNvSpPr/>
            <p:nvPr/>
          </p:nvSpPr>
          <p:spPr>
            <a:xfrm>
              <a:off x="3251200" y="12065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D0A68063-7DA1-744B-A383-BE43A2DE8C6A}"/>
                </a:ext>
              </a:extLst>
            </p:cNvPr>
            <p:cNvSpPr/>
            <p:nvPr/>
          </p:nvSpPr>
          <p:spPr>
            <a:xfrm>
              <a:off x="3263900" y="21590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FAC898D6-E4B1-F548-85F0-E7185CE87EB3}"/>
                </a:ext>
              </a:extLst>
            </p:cNvPr>
            <p:cNvSpPr/>
            <p:nvPr/>
          </p:nvSpPr>
          <p:spPr>
            <a:xfrm>
              <a:off x="3276600" y="31369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90B93F2A-A1A9-8149-A86A-1908713E6151}"/>
                </a:ext>
              </a:extLst>
            </p:cNvPr>
            <p:cNvSpPr/>
            <p:nvPr/>
          </p:nvSpPr>
          <p:spPr>
            <a:xfrm>
              <a:off x="1282700" y="30734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155B52C6-B609-DC45-B95D-D756F52703CF}"/>
                </a:ext>
              </a:extLst>
            </p:cNvPr>
            <p:cNvSpPr/>
            <p:nvPr/>
          </p:nvSpPr>
          <p:spPr>
            <a:xfrm>
              <a:off x="1295400" y="21844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AC095694-6D55-F342-8C53-AF1AA49C1F9D}"/>
                </a:ext>
              </a:extLst>
            </p:cNvPr>
            <p:cNvSpPr/>
            <p:nvPr/>
          </p:nvSpPr>
          <p:spPr>
            <a:xfrm>
              <a:off x="2260600" y="31115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DC09B066-0418-954D-84EB-5729B642148A}"/>
                </a:ext>
              </a:extLst>
            </p:cNvPr>
            <p:cNvSpPr txBox="1"/>
            <p:nvPr/>
          </p:nvSpPr>
          <p:spPr>
            <a:xfrm>
              <a:off x="1455536" y="825500"/>
              <a:ext cx="1930289" cy="45732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dirty="0">
                  <a:solidFill>
                    <a:srgbClr val="FF0000"/>
                  </a:solidFill>
                  <a:latin typeface="+mn-lt"/>
                </a:rPr>
                <a:t>solid crystals</a:t>
              </a:r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87A646BE-ABCA-3C4E-AFD4-1D44868CE0F7}"/>
              </a:ext>
            </a:extLst>
          </p:cNvPr>
          <p:cNvGrpSpPr>
            <a:grpSpLocks/>
          </p:cNvGrpSpPr>
          <p:nvPr/>
        </p:nvGrpSpPr>
        <p:grpSpPr bwMode="auto">
          <a:xfrm>
            <a:off x="6224589" y="863600"/>
            <a:ext cx="2395537" cy="2738438"/>
            <a:chOff x="5401056" y="863600"/>
            <a:chExt cx="2395728" cy="2739136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72E4E687-6DEE-B640-B07E-569E70D70F6B}"/>
                </a:ext>
              </a:extLst>
            </p:cNvPr>
            <p:cNvSpPr/>
            <p:nvPr/>
          </p:nvSpPr>
          <p:spPr>
            <a:xfrm>
              <a:off x="5601097" y="1473355"/>
              <a:ext cx="1981358" cy="1930892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BEA4156F-46FD-7F4D-AFB8-404B29335B0D}"/>
                </a:ext>
              </a:extLst>
            </p:cNvPr>
            <p:cNvCxnSpPr/>
            <p:nvPr/>
          </p:nvCxnSpPr>
          <p:spPr>
            <a:xfrm rot="10800000" flipH="1">
              <a:off x="5600700" y="2451100"/>
              <a:ext cx="1993900" cy="1588"/>
            </a:xfrm>
            <a:prstGeom prst="line">
              <a:avLst/>
            </a:prstGeom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9FC4ED0E-88C2-A145-A4F0-9C0445D60A78}"/>
                </a:ext>
              </a:extLst>
            </p:cNvPr>
            <p:cNvCxnSpPr/>
            <p:nvPr/>
          </p:nvCxnSpPr>
          <p:spPr>
            <a:xfrm rot="16200000" flipH="1">
              <a:off x="5607050" y="2451100"/>
              <a:ext cx="1981200" cy="1588"/>
            </a:xfrm>
            <a:prstGeom prst="line">
              <a:avLst/>
            </a:prstGeom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FDABDC81-38BB-504C-B967-CC020DB42C26}"/>
                </a:ext>
              </a:extLst>
            </p:cNvPr>
            <p:cNvSpPr/>
            <p:nvPr/>
          </p:nvSpPr>
          <p:spPr>
            <a:xfrm rot="-2700000">
              <a:off x="5511800" y="12954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42A9CA11-0B67-6C49-AAD6-09DB4FF3050F}"/>
                </a:ext>
              </a:extLst>
            </p:cNvPr>
            <p:cNvSpPr/>
            <p:nvPr/>
          </p:nvSpPr>
          <p:spPr>
            <a:xfrm rot="-2700000">
              <a:off x="6489700" y="21971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grpSp>
          <p:nvGrpSpPr>
            <p:cNvPr id="24660" name="Oval 38">
              <a:extLst>
                <a:ext uri="{FF2B5EF4-FFF2-40B4-BE49-F238E27FC236}">
                  <a16:creationId xmlns:a16="http://schemas.microsoft.com/office/drawing/2014/main" id="{C0961507-8F5E-7746-A93B-63C1704A3DE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388608" y="1286256"/>
              <a:ext cx="402336" cy="402336"/>
              <a:chOff x="6388608" y="1286256"/>
              <a:chExt cx="402336" cy="402336"/>
            </a:xfrm>
          </p:grpSpPr>
          <p:pic>
            <p:nvPicPr>
              <p:cNvPr id="24680" name="Oval 38">
                <a:extLst>
                  <a:ext uri="{FF2B5EF4-FFF2-40B4-BE49-F238E27FC236}">
                    <a16:creationId xmlns:a16="http://schemas.microsoft.com/office/drawing/2014/main" id="{D17B5993-B094-FB41-A0F5-0B386024FEE1}"/>
                  </a:ext>
                </a:extLst>
              </p:cNvPr>
              <p:cNvPicPr>
                <a:picLocks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388608" y="1286256"/>
                <a:ext cx="402336" cy="4023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4681" name="Text Box 80">
                <a:extLst>
                  <a:ext uri="{FF2B5EF4-FFF2-40B4-BE49-F238E27FC236}">
                    <a16:creationId xmlns:a16="http://schemas.microsoft.com/office/drawing/2014/main" id="{7CCCD73E-865D-8E43-8B78-65FE1E31342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2700000">
                <a:off x="6528438" y="1315275"/>
                <a:ext cx="125724" cy="341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vert="eaVert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endParaRPr lang="en-US" altLang="en-US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FC20BB3D-FA22-DD43-B1E1-5A0273D77694}"/>
                </a:ext>
              </a:extLst>
            </p:cNvPr>
            <p:cNvSpPr/>
            <p:nvPr/>
          </p:nvSpPr>
          <p:spPr>
            <a:xfrm rot="-2700000">
              <a:off x="7493000" y="12319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grpSp>
          <p:nvGrpSpPr>
            <p:cNvPr id="24664" name="Oval 40">
              <a:extLst>
                <a:ext uri="{FF2B5EF4-FFF2-40B4-BE49-F238E27FC236}">
                  <a16:creationId xmlns:a16="http://schemas.microsoft.com/office/drawing/2014/main" id="{7324DC36-CD4D-D245-8AB6-D55B60259BA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382256" y="2225040"/>
              <a:ext cx="402336" cy="402336"/>
              <a:chOff x="7382256" y="2225040"/>
              <a:chExt cx="402336" cy="402336"/>
            </a:xfrm>
          </p:grpSpPr>
          <p:pic>
            <p:nvPicPr>
              <p:cNvPr id="24678" name="Oval 40">
                <a:extLst>
                  <a:ext uri="{FF2B5EF4-FFF2-40B4-BE49-F238E27FC236}">
                    <a16:creationId xmlns:a16="http://schemas.microsoft.com/office/drawing/2014/main" id="{E2A2FE7D-3744-1746-84DE-B665055FECD7}"/>
                  </a:ext>
                </a:extLst>
              </p:cNvPr>
              <p:cNvPicPr>
                <a:picLocks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382256" y="2225040"/>
                <a:ext cx="402336" cy="4023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4679" name="Text Box 86">
                <a:extLst>
                  <a:ext uri="{FF2B5EF4-FFF2-40B4-BE49-F238E27FC236}">
                    <a16:creationId xmlns:a16="http://schemas.microsoft.com/office/drawing/2014/main" id="{8FDEB515-20F1-564E-92B3-DCDDC005CFC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2700000">
                <a:off x="7519038" y="2255075"/>
                <a:ext cx="125724" cy="341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vert="eaVert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endParaRPr lang="en-US" altLang="en-US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9F6365FE-D9B9-624A-A259-6609B1736F4A}"/>
                </a:ext>
              </a:extLst>
            </p:cNvPr>
            <p:cNvSpPr/>
            <p:nvPr/>
          </p:nvSpPr>
          <p:spPr>
            <a:xfrm rot="-2700000">
              <a:off x="7505700" y="31623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F8474D1A-5B47-7E44-A538-67215DD1E499}"/>
                </a:ext>
              </a:extLst>
            </p:cNvPr>
            <p:cNvSpPr/>
            <p:nvPr/>
          </p:nvSpPr>
          <p:spPr>
            <a:xfrm rot="-2700000">
              <a:off x="5511800" y="30988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grpSp>
          <p:nvGrpSpPr>
            <p:cNvPr id="24671" name="Oval 43">
              <a:extLst>
                <a:ext uri="{FF2B5EF4-FFF2-40B4-BE49-F238E27FC236}">
                  <a16:creationId xmlns:a16="http://schemas.microsoft.com/office/drawing/2014/main" id="{833BCB1E-D788-7844-9E82-9F42AC86409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413248" y="2249424"/>
              <a:ext cx="402336" cy="402336"/>
              <a:chOff x="5413248" y="2249424"/>
              <a:chExt cx="402336" cy="402336"/>
            </a:xfrm>
          </p:grpSpPr>
          <p:pic>
            <p:nvPicPr>
              <p:cNvPr id="24676" name="Oval 43">
                <a:extLst>
                  <a:ext uri="{FF2B5EF4-FFF2-40B4-BE49-F238E27FC236}">
                    <a16:creationId xmlns:a16="http://schemas.microsoft.com/office/drawing/2014/main" id="{D79AF449-6B50-7F4F-9548-64979C81774B}"/>
                  </a:ext>
                </a:extLst>
              </p:cNvPr>
              <p:cNvPicPr>
                <a:picLocks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413248" y="2249424"/>
                <a:ext cx="402336" cy="4023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4677" name="Text Box 95">
                <a:extLst>
                  <a:ext uri="{FF2B5EF4-FFF2-40B4-BE49-F238E27FC236}">
                    <a16:creationId xmlns:a16="http://schemas.microsoft.com/office/drawing/2014/main" id="{9A6FADD4-DFD6-0F4A-9406-3B7232810B8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2700000">
                <a:off x="5550538" y="2280475"/>
                <a:ext cx="125724" cy="341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vert="eaVert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endParaRPr lang="en-US" altLang="en-US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24672" name="Oval 44">
              <a:extLst>
                <a:ext uri="{FF2B5EF4-FFF2-40B4-BE49-F238E27FC236}">
                  <a16:creationId xmlns:a16="http://schemas.microsoft.com/office/drawing/2014/main" id="{45F0145F-C800-9F40-8048-8B1604A477E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376416" y="3176016"/>
              <a:ext cx="402336" cy="402336"/>
              <a:chOff x="6376416" y="3176016"/>
              <a:chExt cx="402336" cy="402336"/>
            </a:xfrm>
          </p:grpSpPr>
          <p:pic>
            <p:nvPicPr>
              <p:cNvPr id="24674" name="Oval 44">
                <a:extLst>
                  <a:ext uri="{FF2B5EF4-FFF2-40B4-BE49-F238E27FC236}">
                    <a16:creationId xmlns:a16="http://schemas.microsoft.com/office/drawing/2014/main" id="{DE455CC2-A69B-6B4E-BCAD-358D8450F831}"/>
                  </a:ext>
                </a:extLst>
              </p:cNvPr>
              <p:cNvPicPr>
                <a:picLocks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376416" y="3176016"/>
                <a:ext cx="402336" cy="4023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4675" name="Text Box 98">
                <a:extLst>
                  <a:ext uri="{FF2B5EF4-FFF2-40B4-BE49-F238E27FC236}">
                    <a16:creationId xmlns:a16="http://schemas.microsoft.com/office/drawing/2014/main" id="{42022D49-8575-2C43-92EF-DCBE17C3997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2700000">
                <a:off x="6515738" y="3207575"/>
                <a:ext cx="125724" cy="341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vert="eaVert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endParaRPr lang="en-US" altLang="en-US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D3FC1C5B-3AEB-8A46-9A86-1FBBBEA13841}"/>
                </a:ext>
              </a:extLst>
            </p:cNvPr>
            <p:cNvSpPr txBox="1"/>
            <p:nvPr/>
          </p:nvSpPr>
          <p:spPr>
            <a:xfrm>
              <a:off x="5572520" y="863600"/>
              <a:ext cx="2167110" cy="45731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dirty="0">
                  <a:solidFill>
                    <a:srgbClr val="FF0000"/>
                  </a:solidFill>
                  <a:latin typeface="+mn-lt"/>
                </a:rPr>
                <a:t>plastic crystals</a:t>
              </a:r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56FF53E0-E775-BD4B-B2FC-D7DB333A699A}"/>
              </a:ext>
            </a:extLst>
          </p:cNvPr>
          <p:cNvGrpSpPr>
            <a:grpSpLocks/>
          </p:cNvGrpSpPr>
          <p:nvPr/>
        </p:nvGrpSpPr>
        <p:grpSpPr bwMode="auto">
          <a:xfrm>
            <a:off x="1627188" y="3906838"/>
            <a:ext cx="2182812" cy="2557462"/>
            <a:chOff x="1200912" y="3873500"/>
            <a:chExt cx="2182368" cy="2557780"/>
          </a:xfrm>
        </p:grpSpPr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73144B3D-05E4-E94B-A696-23B0464BB181}"/>
                </a:ext>
              </a:extLst>
            </p:cNvPr>
            <p:cNvSpPr/>
            <p:nvPr/>
          </p:nvSpPr>
          <p:spPr>
            <a:xfrm>
              <a:off x="1359630" y="4432369"/>
              <a:ext cx="1980797" cy="193064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>
                <a:solidFill>
                  <a:srgbClr val="FF0000"/>
                </a:solidFill>
              </a:endParaRPr>
            </a:p>
          </p:txBody>
        </p: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2D63998A-E1CE-C643-8E9B-5AE9C899BC3A}"/>
                </a:ext>
              </a:extLst>
            </p:cNvPr>
            <p:cNvCxnSpPr/>
            <p:nvPr/>
          </p:nvCxnSpPr>
          <p:spPr>
            <a:xfrm rot="10800000" flipH="1">
              <a:off x="1358900" y="5410200"/>
              <a:ext cx="1993900" cy="1588"/>
            </a:xfrm>
            <a:prstGeom prst="line">
              <a:avLst/>
            </a:prstGeom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5D47416B-3F35-5B4F-BDF2-EF46D2919754}"/>
                </a:ext>
              </a:extLst>
            </p:cNvPr>
            <p:cNvCxnSpPr/>
            <p:nvPr/>
          </p:nvCxnSpPr>
          <p:spPr>
            <a:xfrm rot="16200000" flipH="1">
              <a:off x="1365250" y="5410200"/>
              <a:ext cx="1981200" cy="1588"/>
            </a:xfrm>
            <a:prstGeom prst="line">
              <a:avLst/>
            </a:prstGeom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B925A479-603A-294D-B100-8DB3B19C3754}"/>
                </a:ext>
              </a:extLst>
            </p:cNvPr>
            <p:cNvSpPr/>
            <p:nvPr/>
          </p:nvSpPr>
          <p:spPr>
            <a:xfrm>
              <a:off x="1219200" y="44577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83423640-058B-CE4F-A9FC-0BF5792BCDF8}"/>
                </a:ext>
              </a:extLst>
            </p:cNvPr>
            <p:cNvSpPr/>
            <p:nvPr/>
          </p:nvSpPr>
          <p:spPr>
            <a:xfrm>
              <a:off x="2159000" y="50419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E4C292C7-8CAD-5A42-B87F-13DC7E0CB600}"/>
                </a:ext>
              </a:extLst>
            </p:cNvPr>
            <p:cNvSpPr/>
            <p:nvPr/>
          </p:nvSpPr>
          <p:spPr>
            <a:xfrm>
              <a:off x="2260600" y="44196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737652FD-CEE5-E74C-A899-9A8A33D93A6E}"/>
                </a:ext>
              </a:extLst>
            </p:cNvPr>
            <p:cNvSpPr/>
            <p:nvPr/>
          </p:nvSpPr>
          <p:spPr>
            <a:xfrm>
              <a:off x="3048000" y="44450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970446FD-DA65-1240-AB0F-5F0B65AD026C}"/>
                </a:ext>
              </a:extLst>
            </p:cNvPr>
            <p:cNvSpPr/>
            <p:nvPr/>
          </p:nvSpPr>
          <p:spPr>
            <a:xfrm>
              <a:off x="3022600" y="50419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7E202E3E-75C1-7F45-9A0C-7AEB7EA3F3B5}"/>
                </a:ext>
              </a:extLst>
            </p:cNvPr>
            <p:cNvSpPr/>
            <p:nvPr/>
          </p:nvSpPr>
          <p:spPr>
            <a:xfrm>
              <a:off x="3187700" y="59309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5D9C56B8-A0AD-A347-BAD9-ED4F7B6FD884}"/>
                </a:ext>
              </a:extLst>
            </p:cNvPr>
            <p:cNvSpPr/>
            <p:nvPr/>
          </p:nvSpPr>
          <p:spPr>
            <a:xfrm>
              <a:off x="1231900" y="59182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13D155B0-A5F7-7747-A55E-AB7C0EF59BA9}"/>
                </a:ext>
              </a:extLst>
            </p:cNvPr>
            <p:cNvSpPr/>
            <p:nvPr/>
          </p:nvSpPr>
          <p:spPr>
            <a:xfrm>
              <a:off x="1422400" y="50800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6D632817-3C13-E04D-A1B0-C67AFDB599C6}"/>
                </a:ext>
              </a:extLst>
            </p:cNvPr>
            <p:cNvSpPr/>
            <p:nvPr/>
          </p:nvSpPr>
          <p:spPr>
            <a:xfrm>
              <a:off x="2235200" y="58547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686954BB-05A0-8B48-8DAE-BFC76B924AF4}"/>
                </a:ext>
              </a:extLst>
            </p:cNvPr>
            <p:cNvSpPr txBox="1"/>
            <p:nvPr/>
          </p:nvSpPr>
          <p:spPr>
            <a:xfrm>
              <a:off x="1304078" y="3873500"/>
              <a:ext cx="2015715" cy="45725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dirty="0">
                  <a:solidFill>
                    <a:srgbClr val="FF0000"/>
                  </a:solidFill>
                  <a:latin typeface="+mn-lt"/>
                </a:rPr>
                <a:t>liquid crystals</a:t>
              </a:r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6AF6D0FB-2BE8-7542-9D59-8907F8CC94CF}"/>
              </a:ext>
            </a:extLst>
          </p:cNvPr>
          <p:cNvGrpSpPr>
            <a:grpSpLocks/>
          </p:cNvGrpSpPr>
          <p:nvPr/>
        </p:nvGrpSpPr>
        <p:grpSpPr bwMode="auto">
          <a:xfrm>
            <a:off x="6361113" y="3860800"/>
            <a:ext cx="2311400" cy="2692400"/>
            <a:chOff x="5537200" y="3860800"/>
            <a:chExt cx="2311400" cy="2692400"/>
          </a:xfrm>
        </p:grpSpPr>
        <p:grpSp>
          <p:nvGrpSpPr>
            <p:cNvPr id="24588" name="Group 91">
              <a:extLst>
                <a:ext uri="{FF2B5EF4-FFF2-40B4-BE49-F238E27FC236}">
                  <a16:creationId xmlns:a16="http://schemas.microsoft.com/office/drawing/2014/main" id="{9538FCBA-46FE-324F-A695-1B5B2C01DCF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537200" y="4140200"/>
              <a:ext cx="2311400" cy="2413000"/>
              <a:chOff x="5537200" y="4140200"/>
              <a:chExt cx="2311400" cy="2413000"/>
            </a:xfrm>
          </p:grpSpPr>
          <p:sp>
            <p:nvSpPr>
              <p:cNvPr id="70" name="Rectangle 69">
                <a:extLst>
                  <a:ext uri="{FF2B5EF4-FFF2-40B4-BE49-F238E27FC236}">
                    <a16:creationId xmlns:a16="http://schemas.microsoft.com/office/drawing/2014/main" id="{4ECC83D5-6B5A-5148-933D-532FF265D6ED}"/>
                  </a:ext>
                </a:extLst>
              </p:cNvPr>
              <p:cNvSpPr/>
              <p:nvPr/>
            </p:nvSpPr>
            <p:spPr>
              <a:xfrm>
                <a:off x="5626100" y="4381500"/>
                <a:ext cx="1981200" cy="1930400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hangingPunct="0">
                  <a:defRPr/>
                </a:pPr>
                <a:endParaRPr lang="en-US">
                  <a:solidFill>
                    <a:srgbClr val="FF0000"/>
                  </a:solidFill>
                </a:endParaRPr>
              </a:p>
            </p:txBody>
          </p:sp>
          <p:cxnSp>
            <p:nvCxnSpPr>
              <p:cNvPr id="71" name="Straight Connector 70">
                <a:extLst>
                  <a:ext uri="{FF2B5EF4-FFF2-40B4-BE49-F238E27FC236}">
                    <a16:creationId xmlns:a16="http://schemas.microsoft.com/office/drawing/2014/main" id="{A73E3311-9780-2249-98CF-8708C16BA507}"/>
                  </a:ext>
                </a:extLst>
              </p:cNvPr>
              <p:cNvCxnSpPr/>
              <p:nvPr/>
            </p:nvCxnSpPr>
            <p:spPr>
              <a:xfrm rot="10800000" flipH="1">
                <a:off x="5626100" y="5359400"/>
                <a:ext cx="1993900" cy="1588"/>
              </a:xfrm>
              <a:prstGeom prst="line">
                <a:avLst/>
              </a:prstGeom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Straight Connector 71">
                <a:extLst>
                  <a:ext uri="{FF2B5EF4-FFF2-40B4-BE49-F238E27FC236}">
                    <a16:creationId xmlns:a16="http://schemas.microsoft.com/office/drawing/2014/main" id="{16BE5D83-A040-234C-93FD-01AE0DD91231}"/>
                  </a:ext>
                </a:extLst>
              </p:cNvPr>
              <p:cNvCxnSpPr>
                <a:endCxn id="70" idx="2"/>
              </p:cNvCxnSpPr>
              <p:nvPr/>
            </p:nvCxnSpPr>
            <p:spPr>
              <a:xfrm rot="5400000">
                <a:off x="5648325" y="5337969"/>
                <a:ext cx="1942306" cy="5556"/>
              </a:xfrm>
              <a:prstGeom prst="line">
                <a:avLst/>
              </a:prstGeom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3" name="Oval 72">
                <a:extLst>
                  <a:ext uri="{FF2B5EF4-FFF2-40B4-BE49-F238E27FC236}">
                    <a16:creationId xmlns:a16="http://schemas.microsoft.com/office/drawing/2014/main" id="{72AFA29D-9659-2741-9AF1-462232FC528D}"/>
                  </a:ext>
                </a:extLst>
              </p:cNvPr>
              <p:cNvSpPr/>
              <p:nvPr/>
            </p:nvSpPr>
            <p:spPr>
              <a:xfrm rot="-2700000">
                <a:off x="5676900" y="4381499"/>
                <a:ext cx="177800" cy="482600"/>
              </a:xfrm>
              <a:prstGeom prst="ellipse">
                <a:avLst/>
              </a:prstGeom>
              <a:solidFill>
                <a:srgbClr val="00B050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hangingPunct="0">
                  <a:defRPr/>
                </a:pPr>
                <a:endParaRPr lang="en-US">
                  <a:solidFill>
                    <a:srgbClr val="FF0000"/>
                  </a:solidFill>
                </a:endParaRPr>
              </a:p>
            </p:txBody>
          </p:sp>
          <p:grpSp>
            <p:nvGrpSpPr>
              <p:cNvPr id="24596" name="Oval 73">
                <a:extLst>
                  <a:ext uri="{FF2B5EF4-FFF2-40B4-BE49-F238E27FC236}">
                    <a16:creationId xmlns:a16="http://schemas.microsoft.com/office/drawing/2014/main" id="{ACC32AB0-5C94-E448-82B0-53004495790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662928" y="4523232"/>
                <a:ext cx="518160" cy="219456"/>
                <a:chOff x="6662928" y="4523232"/>
                <a:chExt cx="518160" cy="219456"/>
              </a:xfrm>
            </p:grpSpPr>
            <p:pic>
              <p:nvPicPr>
                <p:cNvPr id="24618" name="Oval 73">
                  <a:extLst>
                    <a:ext uri="{FF2B5EF4-FFF2-40B4-BE49-F238E27FC236}">
                      <a16:creationId xmlns:a16="http://schemas.microsoft.com/office/drawing/2014/main" id="{33DA9AB7-D48B-4F45-BEF4-3C486AD7279A}"/>
                    </a:ext>
                  </a:extLst>
                </p:cNvPr>
                <p:cNvPicPr>
                  <a:picLocks noChangeArrowheads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662928" y="4523232"/>
                  <a:ext cx="518160" cy="21945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24619" name="Text Box 16">
                  <a:extLst>
                    <a:ext uri="{FF2B5EF4-FFF2-40B4-BE49-F238E27FC236}">
                      <a16:creationId xmlns:a16="http://schemas.microsoft.com/office/drawing/2014/main" id="{68EAD9BA-0EFA-924A-8427-E9E7E7D88DC4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 rot="-5700000">
                  <a:off x="6858638" y="4464875"/>
                  <a:ext cx="125724" cy="3412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eaVert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algn="ctr"/>
                  <a:endParaRPr lang="en-US" altLang="en-US">
                    <a:solidFill>
                      <a:srgbClr val="FF0000"/>
                    </a:solidFill>
                  </a:endParaRPr>
                </a:p>
              </p:txBody>
            </p:sp>
          </p:grpSp>
          <p:grpSp>
            <p:nvGrpSpPr>
              <p:cNvPr id="24597" name="Oval 74">
                <a:extLst>
                  <a:ext uri="{FF2B5EF4-FFF2-40B4-BE49-F238E27FC236}">
                    <a16:creationId xmlns:a16="http://schemas.microsoft.com/office/drawing/2014/main" id="{E200D702-5B1F-4241-BAE3-EF38E8F69FF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364224" y="4876800"/>
                <a:ext cx="402336" cy="402336"/>
                <a:chOff x="6364224" y="4876800"/>
                <a:chExt cx="402336" cy="402336"/>
              </a:xfrm>
            </p:grpSpPr>
            <p:pic>
              <p:nvPicPr>
                <p:cNvPr id="24616" name="Oval 74">
                  <a:extLst>
                    <a:ext uri="{FF2B5EF4-FFF2-40B4-BE49-F238E27FC236}">
                      <a16:creationId xmlns:a16="http://schemas.microsoft.com/office/drawing/2014/main" id="{B5872682-B3EA-D148-8ED4-21CA6D5D433A}"/>
                    </a:ext>
                  </a:extLst>
                </p:cNvPr>
                <p:cNvPicPr>
                  <a:picLocks noChangeArrowheads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364224" y="4876800"/>
                  <a:ext cx="402336" cy="40233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24617" name="Text Box 19">
                  <a:extLst>
                    <a:ext uri="{FF2B5EF4-FFF2-40B4-BE49-F238E27FC236}">
                      <a16:creationId xmlns:a16="http://schemas.microsoft.com/office/drawing/2014/main" id="{A27BA683-19DF-3E47-87EA-A646B1FB8D5C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 rot="2700000">
                  <a:off x="6503039" y="4909375"/>
                  <a:ext cx="125724" cy="3412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10800000" vert="eaVert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algn="ctr"/>
                  <a:endParaRPr lang="en-US" altLang="en-US">
                    <a:solidFill>
                      <a:srgbClr val="FF0000"/>
                    </a:solidFill>
                  </a:endParaRPr>
                </a:p>
              </p:txBody>
            </p:sp>
          </p:grpSp>
          <p:sp>
            <p:nvSpPr>
              <p:cNvPr id="76" name="Oval 75">
                <a:extLst>
                  <a:ext uri="{FF2B5EF4-FFF2-40B4-BE49-F238E27FC236}">
                    <a16:creationId xmlns:a16="http://schemas.microsoft.com/office/drawing/2014/main" id="{58C9D405-170D-3A4D-A051-6F017E720D32}"/>
                  </a:ext>
                </a:extLst>
              </p:cNvPr>
              <p:cNvSpPr/>
              <p:nvPr/>
            </p:nvSpPr>
            <p:spPr>
              <a:xfrm rot="-2100000">
                <a:off x="7518400" y="4140200"/>
                <a:ext cx="177800" cy="482600"/>
              </a:xfrm>
              <a:prstGeom prst="ellipse">
                <a:avLst/>
              </a:prstGeom>
              <a:solidFill>
                <a:srgbClr val="00B050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hangingPunct="0">
                  <a:defRPr/>
                </a:pPr>
                <a:endParaRPr lang="en-US">
                  <a:solidFill>
                    <a:srgbClr val="FF0000"/>
                  </a:solidFill>
                </a:endParaRPr>
              </a:p>
            </p:txBody>
          </p:sp>
          <p:grpSp>
            <p:nvGrpSpPr>
              <p:cNvPr id="24601" name="Oval 76">
                <a:extLst>
                  <a:ext uri="{FF2B5EF4-FFF2-40B4-BE49-F238E27FC236}">
                    <a16:creationId xmlns:a16="http://schemas.microsoft.com/office/drawing/2014/main" id="{2A4100C4-A218-6647-A3AB-78EFF3AE6C6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406640" y="5132832"/>
                <a:ext cx="402336" cy="402336"/>
                <a:chOff x="7406640" y="5132832"/>
                <a:chExt cx="402336" cy="402336"/>
              </a:xfrm>
            </p:grpSpPr>
            <p:pic>
              <p:nvPicPr>
                <p:cNvPr id="24614" name="Oval 76">
                  <a:extLst>
                    <a:ext uri="{FF2B5EF4-FFF2-40B4-BE49-F238E27FC236}">
                      <a16:creationId xmlns:a16="http://schemas.microsoft.com/office/drawing/2014/main" id="{A67EC244-F1F3-BC4C-B991-67288E8496D4}"/>
                    </a:ext>
                  </a:extLst>
                </p:cNvPr>
                <p:cNvPicPr>
                  <a:picLocks noChangeArrowheads="1"/>
                </p:cNvPicPr>
                <p:nvPr/>
              </p:nvPicPr>
              <p:blipFill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406640" y="5132832"/>
                  <a:ext cx="402336" cy="40233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24615" name="Text Box 25">
                  <a:extLst>
                    <a:ext uri="{FF2B5EF4-FFF2-40B4-BE49-F238E27FC236}">
                      <a16:creationId xmlns:a16="http://schemas.microsoft.com/office/drawing/2014/main" id="{711F40DE-0B05-2244-A9AF-A9D2919215CC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 rot="2700000">
                  <a:off x="7544438" y="5163375"/>
                  <a:ext cx="125724" cy="3412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10800000" vert="eaVert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algn="ctr"/>
                  <a:endParaRPr lang="en-US" altLang="en-US">
                    <a:solidFill>
                      <a:srgbClr val="FF0000"/>
                    </a:solidFill>
                  </a:endParaRPr>
                </a:p>
              </p:txBody>
            </p:sp>
          </p:grpSp>
          <p:sp>
            <p:nvSpPr>
              <p:cNvPr id="78" name="Oval 77">
                <a:extLst>
                  <a:ext uri="{FF2B5EF4-FFF2-40B4-BE49-F238E27FC236}">
                    <a16:creationId xmlns:a16="http://schemas.microsoft.com/office/drawing/2014/main" id="{E82C1BC2-3255-7242-9FE4-3A4D68F761A5}"/>
                  </a:ext>
                </a:extLst>
              </p:cNvPr>
              <p:cNvSpPr/>
              <p:nvPr/>
            </p:nvSpPr>
            <p:spPr>
              <a:xfrm rot="-2700000">
                <a:off x="7531100" y="6070600"/>
                <a:ext cx="177800" cy="482600"/>
              </a:xfrm>
              <a:prstGeom prst="ellipse">
                <a:avLst/>
              </a:prstGeom>
              <a:solidFill>
                <a:srgbClr val="00B050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hangingPunct="0">
                  <a:defRPr/>
                </a:pPr>
                <a:endParaRPr 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79" name="Oval 78">
                <a:extLst>
                  <a:ext uri="{FF2B5EF4-FFF2-40B4-BE49-F238E27FC236}">
                    <a16:creationId xmlns:a16="http://schemas.microsoft.com/office/drawing/2014/main" id="{454275B2-03E4-DD48-BD8B-8C8606787869}"/>
                  </a:ext>
                </a:extLst>
              </p:cNvPr>
              <p:cNvSpPr/>
              <p:nvPr/>
            </p:nvSpPr>
            <p:spPr>
              <a:xfrm rot="1740000">
                <a:off x="5537200" y="6007100"/>
                <a:ext cx="177800" cy="482600"/>
              </a:xfrm>
              <a:prstGeom prst="ellipse">
                <a:avLst/>
              </a:prstGeom>
              <a:solidFill>
                <a:srgbClr val="00B050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hangingPunct="0">
                  <a:defRPr/>
                </a:pPr>
                <a:endParaRPr lang="en-US">
                  <a:solidFill>
                    <a:srgbClr val="FF0000"/>
                  </a:solidFill>
                </a:endParaRPr>
              </a:p>
            </p:txBody>
          </p:sp>
          <p:grpSp>
            <p:nvGrpSpPr>
              <p:cNvPr id="24608" name="Oval 79">
                <a:extLst>
                  <a:ext uri="{FF2B5EF4-FFF2-40B4-BE49-F238E27FC236}">
                    <a16:creationId xmlns:a16="http://schemas.microsoft.com/office/drawing/2014/main" id="{4A3F6784-53FF-6B41-BB2F-B0E4B11D978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626608" y="5212080"/>
                <a:ext cx="402336" cy="396240"/>
                <a:chOff x="5626608" y="5212080"/>
                <a:chExt cx="402336" cy="396240"/>
              </a:xfrm>
            </p:grpSpPr>
            <p:pic>
              <p:nvPicPr>
                <p:cNvPr id="24612" name="Oval 79">
                  <a:extLst>
                    <a:ext uri="{FF2B5EF4-FFF2-40B4-BE49-F238E27FC236}">
                      <a16:creationId xmlns:a16="http://schemas.microsoft.com/office/drawing/2014/main" id="{F874E14E-2CD4-3A45-AC11-4646E08C89EA}"/>
                    </a:ext>
                  </a:extLst>
                </p:cNvPr>
                <p:cNvPicPr>
                  <a:picLocks noChangeArrowheads="1"/>
                </p:cNvPicPr>
                <p:nvPr/>
              </p:nvPicPr>
              <p:blipFill>
                <a:blip r:embed="rId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626608" y="5212080"/>
                  <a:ext cx="402336" cy="39624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24613" name="Text Box 34">
                  <a:extLst>
                    <a:ext uri="{FF2B5EF4-FFF2-40B4-BE49-F238E27FC236}">
                      <a16:creationId xmlns:a16="http://schemas.microsoft.com/office/drawing/2014/main" id="{5D8BFAE1-EACD-7749-B9D3-FCB0EBF521A8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 rot="2700000">
                  <a:off x="5766438" y="5239575"/>
                  <a:ext cx="125724" cy="3412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10800000" vert="eaVert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algn="ctr"/>
                  <a:endParaRPr lang="en-US" altLang="en-US">
                    <a:solidFill>
                      <a:srgbClr val="FF0000"/>
                    </a:solidFill>
                  </a:endParaRPr>
                </a:p>
              </p:txBody>
            </p:sp>
          </p:grpSp>
          <p:grpSp>
            <p:nvGrpSpPr>
              <p:cNvPr id="24609" name="Oval 80">
                <a:extLst>
                  <a:ext uri="{FF2B5EF4-FFF2-40B4-BE49-F238E27FC236}">
                    <a16:creationId xmlns:a16="http://schemas.microsoft.com/office/drawing/2014/main" id="{2497E439-9F1B-364C-B3AB-6C814615295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400800" y="5766816"/>
                <a:ext cx="402336" cy="402336"/>
                <a:chOff x="6400800" y="5766816"/>
                <a:chExt cx="402336" cy="402336"/>
              </a:xfrm>
            </p:grpSpPr>
            <p:pic>
              <p:nvPicPr>
                <p:cNvPr id="24610" name="Oval 80">
                  <a:extLst>
                    <a:ext uri="{FF2B5EF4-FFF2-40B4-BE49-F238E27FC236}">
                      <a16:creationId xmlns:a16="http://schemas.microsoft.com/office/drawing/2014/main" id="{C6CB7A9C-5E38-364F-AA75-EEB69DD3BEB6}"/>
                    </a:ext>
                  </a:extLst>
                </p:cNvPr>
                <p:cNvPicPr>
                  <a:picLocks noChangeArrowheads="1"/>
                </p:cNvPicPr>
                <p:nvPr/>
              </p:nvPicPr>
              <p:blipFill>
                <a:blip r:embed="rId10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400800" y="5766816"/>
                  <a:ext cx="402336" cy="40233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24611" name="Text Box 37">
                  <a:extLst>
                    <a:ext uri="{FF2B5EF4-FFF2-40B4-BE49-F238E27FC236}">
                      <a16:creationId xmlns:a16="http://schemas.microsoft.com/office/drawing/2014/main" id="{56A297CC-A0C2-774C-9E86-41237172541B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 rot="2700000">
                  <a:off x="6541138" y="5798374"/>
                  <a:ext cx="125724" cy="3412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10800000" vert="eaVert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algn="ctr"/>
                  <a:endParaRPr lang="en-US" altLang="en-US">
                    <a:solidFill>
                      <a:srgbClr val="FF0000"/>
                    </a:solidFill>
                  </a:endParaRPr>
                </a:p>
              </p:txBody>
            </p:sp>
          </p:grpSp>
        </p:grp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FB1EBFBC-972F-3241-BA57-0CC2466FEFA9}"/>
                </a:ext>
              </a:extLst>
            </p:cNvPr>
            <p:cNvSpPr txBox="1"/>
            <p:nvPr/>
          </p:nvSpPr>
          <p:spPr>
            <a:xfrm>
              <a:off x="6189662" y="3860800"/>
              <a:ext cx="898525" cy="45720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dirty="0">
                  <a:solidFill>
                    <a:srgbClr val="FF0000"/>
                  </a:solidFill>
                  <a:latin typeface="+mn-lt"/>
                </a:rPr>
                <a:t>liquid</a:t>
              </a:r>
            </a:p>
          </p:txBody>
        </p:sp>
      </p:grpSp>
      <p:sp>
        <p:nvSpPr>
          <p:cNvPr id="2195589" name="Rectangle 133">
            <a:extLst>
              <a:ext uri="{FF2B5EF4-FFF2-40B4-BE49-F238E27FC236}">
                <a16:creationId xmlns:a16="http://schemas.microsoft.com/office/drawing/2014/main" id="{0B2BE2C8-A56F-AC4A-843E-79F134647C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9225" y="1846263"/>
            <a:ext cx="20764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>
                <a:solidFill>
                  <a:srgbClr val="FF0000"/>
                </a:solidFill>
              </a:rPr>
              <a:t>specific position</a:t>
            </a:r>
          </a:p>
          <a:p>
            <a:pPr eaLnBrk="1" hangingPunct="1"/>
            <a:r>
              <a:rPr lang="en-US" altLang="en-US" sz="1800">
                <a:solidFill>
                  <a:srgbClr val="FF0000"/>
                </a:solidFill>
              </a:rPr>
              <a:t>specific orientation</a:t>
            </a:r>
          </a:p>
        </p:txBody>
      </p:sp>
      <p:sp>
        <p:nvSpPr>
          <p:cNvPr id="2195590" name="Rectangle 134">
            <a:extLst>
              <a:ext uri="{FF2B5EF4-FFF2-40B4-BE49-F238E27FC236}">
                <a16:creationId xmlns:a16="http://schemas.microsoft.com/office/drawing/2014/main" id="{2098B870-A6DB-E944-A69C-ECB1FBCDC2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53450" y="1833563"/>
            <a:ext cx="20891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>
                <a:solidFill>
                  <a:srgbClr val="FF0000"/>
                </a:solidFill>
              </a:rPr>
              <a:t>specific position</a:t>
            </a:r>
          </a:p>
          <a:p>
            <a:pPr eaLnBrk="1" hangingPunct="1"/>
            <a:r>
              <a:rPr lang="en-US" altLang="en-US" sz="1800">
                <a:solidFill>
                  <a:srgbClr val="FF0000"/>
                </a:solidFill>
              </a:rPr>
              <a:t>random orientation</a:t>
            </a:r>
          </a:p>
        </p:txBody>
      </p:sp>
      <p:sp>
        <p:nvSpPr>
          <p:cNvPr id="2195591" name="Rectangle 135">
            <a:extLst>
              <a:ext uri="{FF2B5EF4-FFF2-40B4-BE49-F238E27FC236}">
                <a16:creationId xmlns:a16="http://schemas.microsoft.com/office/drawing/2014/main" id="{2B63282C-62C8-784D-BA9A-C7F81991F1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3988" y="5010150"/>
            <a:ext cx="20764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>
                <a:solidFill>
                  <a:srgbClr val="FF0000"/>
                </a:solidFill>
              </a:rPr>
              <a:t>random position</a:t>
            </a:r>
          </a:p>
          <a:p>
            <a:pPr eaLnBrk="1" hangingPunct="1"/>
            <a:r>
              <a:rPr lang="en-US" altLang="en-US" sz="1800">
                <a:solidFill>
                  <a:srgbClr val="FF0000"/>
                </a:solidFill>
              </a:rPr>
              <a:t>specific orientation</a:t>
            </a:r>
          </a:p>
        </p:txBody>
      </p:sp>
      <p:sp>
        <p:nvSpPr>
          <p:cNvPr id="2195592" name="Rectangle 136">
            <a:extLst>
              <a:ext uri="{FF2B5EF4-FFF2-40B4-BE49-F238E27FC236}">
                <a16:creationId xmlns:a16="http://schemas.microsoft.com/office/drawing/2014/main" id="{675E52DB-11E4-414B-AABE-F5B756E311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01075" y="5010150"/>
            <a:ext cx="20891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>
                <a:solidFill>
                  <a:srgbClr val="FF0000"/>
                </a:solidFill>
              </a:rPr>
              <a:t>random position</a:t>
            </a:r>
          </a:p>
          <a:p>
            <a:pPr eaLnBrk="1" hangingPunct="1"/>
            <a:r>
              <a:rPr lang="en-US" altLang="en-US" sz="1800">
                <a:solidFill>
                  <a:srgbClr val="FF0000"/>
                </a:solidFill>
              </a:rPr>
              <a:t>random orientation</a:t>
            </a:r>
          </a:p>
        </p:txBody>
      </p:sp>
      <p:sp>
        <p:nvSpPr>
          <p:cNvPr id="87" name="Rectangle 18">
            <a:extLst>
              <a:ext uri="{FF2B5EF4-FFF2-40B4-BE49-F238E27FC236}">
                <a16:creationId xmlns:a16="http://schemas.microsoft.com/office/drawing/2014/main" id="{A7BD4635-8D8C-FA42-8615-E402A11EC5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34988" y="4924424"/>
            <a:ext cx="29146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 dirty="0">
                <a:solidFill>
                  <a:schemeClr val="bg1"/>
                </a:solidFill>
              </a:rPr>
              <a:t>First semiconductor diodes</a:t>
            </a:r>
          </a:p>
          <a:p>
            <a:pPr eaLnBrk="1" hangingPunct="1"/>
            <a:r>
              <a:rPr lang="en-US" altLang="en-US" sz="1800" dirty="0">
                <a:solidFill>
                  <a:schemeClr val="bg1"/>
                </a:solidFill>
              </a:rPr>
              <a:t>Very soft and difficult</a:t>
            </a:r>
          </a:p>
        </p:txBody>
      </p:sp>
      <p:sp>
        <p:nvSpPr>
          <p:cNvPr id="88" name="Rectangle 19">
            <a:extLst>
              <a:ext uri="{FF2B5EF4-FFF2-40B4-BE49-F238E27FC236}">
                <a16:creationId xmlns:a16="http://schemas.microsoft.com/office/drawing/2014/main" id="{0AAD2C93-2F01-1246-B242-E10815B684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36630" y="3941491"/>
            <a:ext cx="18224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 dirty="0">
                <a:solidFill>
                  <a:schemeClr val="bg1"/>
                </a:solidFill>
              </a:rPr>
              <a:t>Far IR detectors</a:t>
            </a:r>
          </a:p>
          <a:p>
            <a:pPr eaLnBrk="1" hangingPunct="1"/>
            <a:r>
              <a:rPr lang="en-US" altLang="en-US" sz="1800" dirty="0">
                <a:solidFill>
                  <a:schemeClr val="bg1"/>
                </a:solidFill>
              </a:rPr>
              <a:t>Soft and difficult</a:t>
            </a:r>
          </a:p>
        </p:txBody>
      </p:sp>
      <p:sp>
        <p:nvSpPr>
          <p:cNvPr id="89" name="Rectangle 20">
            <a:extLst>
              <a:ext uri="{FF2B5EF4-FFF2-40B4-BE49-F238E27FC236}">
                <a16:creationId xmlns:a16="http://schemas.microsoft.com/office/drawing/2014/main" id="{5B7836D2-0988-6C4F-B748-B6B853CB3F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22355" y="2927101"/>
            <a:ext cx="430117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 dirty="0">
                <a:solidFill>
                  <a:schemeClr val="bg1"/>
                </a:solidFill>
              </a:rPr>
              <a:t>Light Emitting Diodes, Lasers, Detectors</a:t>
            </a:r>
          </a:p>
          <a:p>
            <a:pPr eaLnBrk="1" hangingPunct="1"/>
            <a:r>
              <a:rPr lang="en-US" altLang="en-US" sz="1800" dirty="0">
                <a:solidFill>
                  <a:schemeClr val="bg1"/>
                </a:solidFill>
              </a:rPr>
              <a:t>expensive</a:t>
            </a:r>
          </a:p>
        </p:txBody>
      </p:sp>
      <p:sp>
        <p:nvSpPr>
          <p:cNvPr id="92" name="Rectangle 21">
            <a:extLst>
              <a:ext uri="{FF2B5EF4-FFF2-40B4-BE49-F238E27FC236}">
                <a16:creationId xmlns:a16="http://schemas.microsoft.com/office/drawing/2014/main" id="{C134E670-1748-984D-B05D-E9A99B292D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50151" y="1915237"/>
            <a:ext cx="17462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 dirty="0" err="1">
                <a:solidFill>
                  <a:schemeClr val="bg1"/>
                </a:solidFill>
              </a:rPr>
              <a:t>SiGe</a:t>
            </a:r>
            <a:r>
              <a:rPr lang="en-US" altLang="en-US" sz="1800" dirty="0">
                <a:solidFill>
                  <a:schemeClr val="bg1"/>
                </a:solidFill>
              </a:rPr>
              <a:t>: stressors</a:t>
            </a:r>
          </a:p>
          <a:p>
            <a:pPr eaLnBrk="1" hangingPunct="1"/>
            <a:r>
              <a:rPr lang="en-US" altLang="en-US" sz="1800" dirty="0" err="1">
                <a:solidFill>
                  <a:schemeClr val="bg1"/>
                </a:solidFill>
              </a:rPr>
              <a:t>SiC</a:t>
            </a:r>
            <a:r>
              <a:rPr lang="en-US" altLang="en-US" sz="1800" dirty="0">
                <a:solidFill>
                  <a:schemeClr val="bg1"/>
                </a:solidFill>
              </a:rPr>
              <a:t>: radiation</a:t>
            </a:r>
          </a:p>
        </p:txBody>
      </p:sp>
      <p:sp>
        <p:nvSpPr>
          <p:cNvPr id="94" name="Rectangle 22">
            <a:extLst>
              <a:ext uri="{FF2B5EF4-FFF2-40B4-BE49-F238E27FC236}">
                <a16:creationId xmlns:a16="http://schemas.microsoft.com/office/drawing/2014/main" id="{D79497EA-BBB8-924D-9DC6-73D10C51F0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68674" y="1046518"/>
            <a:ext cx="390369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 dirty="0">
                <a:solidFill>
                  <a:schemeClr val="bg1"/>
                </a:solidFill>
              </a:rPr>
              <a:t>Si: Transistors - $260billion industry</a:t>
            </a:r>
          </a:p>
        </p:txBody>
      </p:sp>
      <p:sp>
        <p:nvSpPr>
          <p:cNvPr id="95" name="Text Box 4">
            <a:extLst>
              <a:ext uri="{FF2B5EF4-FFF2-40B4-BE49-F238E27FC236}">
                <a16:creationId xmlns:a16="http://schemas.microsoft.com/office/drawing/2014/main" id="{6A8FFF95-DF30-8145-B2DE-CAA4377ABA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36696" y="4633109"/>
            <a:ext cx="8728611" cy="193899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sunset" dir="t">
              <a:rot lat="0" lon="0" rev="1800000"/>
            </a:lightRig>
          </a:scene3d>
          <a:sp3d extrusionH="120650" contourW="12700" prstMaterial="softEdge">
            <a:bevelT prst="relaxedInset"/>
            <a:bevelB prst="relaxedInset"/>
            <a:extrusionClr>
              <a:schemeClr val="accent2">
                <a:lumMod val="60000"/>
                <a:lumOff val="40000"/>
              </a:schemeClr>
            </a:extrusionClr>
            <a:contourClr>
              <a:schemeClr val="accent2">
                <a:lumMod val="75000"/>
              </a:schemeClr>
            </a:contourClr>
          </a:sp3d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Comic Sans MS" panose="030F0902030302020204" pitchFamily="66" charset="0"/>
              </a:rPr>
              <a:t>Columns II-VI build a “Lego-like” tool box for semiconductor Devices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Comic Sans MS" panose="030F0902030302020204" pitchFamily="66" charset="0"/>
              </a:rPr>
              <a:t>Chemical differences lead to different bandgaps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Comic Sans MS" panose="030F0902030302020204" pitchFamily="66" charset="0"/>
              </a:rPr>
              <a:t>Physical lattice mismatch leads to strain</a:t>
            </a:r>
          </a:p>
          <a:p>
            <a:pPr marL="1085850" lvl="1" indent="-342900" eaLnBrk="1" hangingPunct="1"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Comic Sans MS" panose="030F0902030302020204" pitchFamily="66" charset="0"/>
              </a:rPr>
              <a:t>Can be design feature or a physical instability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Comic Sans MS" panose="030F0902030302020204" pitchFamily="66" charset="0"/>
              </a:rPr>
              <a:t>Not all combinations possible: </a:t>
            </a:r>
          </a:p>
          <a:p>
            <a:pPr marL="1085850" lvl="1" indent="-342900" eaLnBrk="1" hangingPunct="1"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Comic Sans MS" panose="030F0902030302020204" pitchFamily="66" charset="0"/>
              </a:rPr>
              <a:t>lattice mismatch, room temperature instability</a:t>
            </a:r>
          </a:p>
        </p:txBody>
      </p:sp>
      <p:sp>
        <p:nvSpPr>
          <p:cNvPr id="96" name="Text Box 5">
            <a:extLst>
              <a:ext uri="{FF2B5EF4-FFF2-40B4-BE49-F238E27FC236}">
                <a16:creationId xmlns:a16="http://schemas.microsoft.com/office/drawing/2014/main" id="{4E3E0048-F006-0348-AE63-AF6C4CC780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43698" y="1128905"/>
            <a:ext cx="297656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2000" b="1" dirty="0"/>
              <a:t>Compound</a:t>
            </a:r>
            <a:r>
              <a:rPr lang="en-US" altLang="en-US" sz="2000" dirty="0"/>
              <a:t> </a:t>
            </a:r>
          </a:p>
          <a:p>
            <a:pPr eaLnBrk="1" hangingPunct="1"/>
            <a:r>
              <a:rPr lang="en-US" altLang="en-US" sz="2000" dirty="0"/>
              <a:t>IV-IV: Si-Ge, Si-C</a:t>
            </a:r>
          </a:p>
        </p:txBody>
      </p:sp>
      <p:sp>
        <p:nvSpPr>
          <p:cNvPr id="97" name="Text Box 6">
            <a:extLst>
              <a:ext uri="{FF2B5EF4-FFF2-40B4-BE49-F238E27FC236}">
                <a16:creationId xmlns:a16="http://schemas.microsoft.com/office/drawing/2014/main" id="{F9E975A8-1CC4-DE44-8B53-2519178373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43698" y="713512"/>
            <a:ext cx="452278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2000" b="1" dirty="0"/>
              <a:t>Elemental</a:t>
            </a:r>
            <a:r>
              <a:rPr lang="en-US" altLang="en-US" sz="2000" dirty="0"/>
              <a:t>   (e.g.,  Si, Ge, C)</a:t>
            </a:r>
          </a:p>
        </p:txBody>
      </p:sp>
      <p:sp>
        <p:nvSpPr>
          <p:cNvPr id="98" name="Text Box 11">
            <a:extLst>
              <a:ext uri="{FF2B5EF4-FFF2-40B4-BE49-F238E27FC236}">
                <a16:creationId xmlns:a16="http://schemas.microsoft.com/office/drawing/2014/main" id="{231B45F7-343B-7C47-8920-19C65B7490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43698" y="1852074"/>
            <a:ext cx="478829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2000" dirty="0">
                <a:solidFill>
                  <a:srgbClr val="FF0000"/>
                </a:solidFill>
              </a:rPr>
              <a:t>III-V:   </a:t>
            </a:r>
            <a:r>
              <a:rPr lang="en-US" altLang="en-US" sz="2000" dirty="0" err="1">
                <a:solidFill>
                  <a:srgbClr val="FF0000"/>
                </a:solidFill>
              </a:rPr>
              <a:t>InP</a:t>
            </a:r>
            <a:r>
              <a:rPr lang="en-US" altLang="en-US" sz="2000" dirty="0">
                <a:solidFill>
                  <a:srgbClr val="FF0000"/>
                </a:solidFill>
              </a:rPr>
              <a:t>, GaAs,  (</a:t>
            </a:r>
            <a:r>
              <a:rPr lang="en-US" altLang="en-US" sz="2000" dirty="0" err="1">
                <a:solidFill>
                  <a:srgbClr val="FF0000"/>
                </a:solidFill>
              </a:rPr>
              <a:t>In</a:t>
            </a:r>
            <a:r>
              <a:rPr lang="en-US" altLang="en-US" sz="2000" baseline="-25000" dirty="0" err="1">
                <a:solidFill>
                  <a:srgbClr val="FF0000"/>
                </a:solidFill>
              </a:rPr>
              <a:t>x</a:t>
            </a:r>
            <a:r>
              <a:rPr lang="en-US" altLang="en-US" sz="2000" dirty="0" err="1">
                <a:solidFill>
                  <a:srgbClr val="FF0000"/>
                </a:solidFill>
              </a:rPr>
              <a:t>Ga</a:t>
            </a:r>
            <a:r>
              <a:rPr lang="en-US" altLang="en-US" sz="2000" dirty="0">
                <a:solidFill>
                  <a:srgbClr val="FF0000"/>
                </a:solidFill>
              </a:rPr>
              <a:t> </a:t>
            </a:r>
            <a:r>
              <a:rPr lang="en-US" altLang="en-US" sz="2000" baseline="-25000" dirty="0">
                <a:solidFill>
                  <a:srgbClr val="FF0000"/>
                </a:solidFill>
              </a:rPr>
              <a:t>1-x</a:t>
            </a:r>
            <a:r>
              <a:rPr lang="en-US" altLang="en-US" sz="2000" dirty="0">
                <a:solidFill>
                  <a:srgbClr val="FF0000"/>
                </a:solidFill>
              </a:rPr>
              <a:t>)(</a:t>
            </a:r>
            <a:r>
              <a:rPr lang="en-US" altLang="en-US" sz="2000" dirty="0" err="1">
                <a:solidFill>
                  <a:srgbClr val="FF0000"/>
                </a:solidFill>
              </a:rPr>
              <a:t>As</a:t>
            </a:r>
            <a:r>
              <a:rPr lang="en-US" altLang="en-US" sz="2000" baseline="-25000" dirty="0" err="1">
                <a:solidFill>
                  <a:srgbClr val="FF0000"/>
                </a:solidFill>
              </a:rPr>
              <a:t>y</a:t>
            </a:r>
            <a:r>
              <a:rPr lang="en-US" altLang="en-US" sz="2000" dirty="0" err="1">
                <a:solidFill>
                  <a:srgbClr val="FF0000"/>
                </a:solidFill>
              </a:rPr>
              <a:t>P</a:t>
            </a:r>
            <a:r>
              <a:rPr lang="en-US" altLang="en-US" sz="2000" dirty="0">
                <a:solidFill>
                  <a:srgbClr val="FF0000"/>
                </a:solidFill>
              </a:rPr>
              <a:t> </a:t>
            </a:r>
            <a:r>
              <a:rPr lang="en-US" altLang="en-US" sz="2000" baseline="-25000" dirty="0">
                <a:solidFill>
                  <a:srgbClr val="FF0000"/>
                </a:solidFill>
              </a:rPr>
              <a:t>1-y</a:t>
            </a:r>
            <a:r>
              <a:rPr lang="en-US" altLang="en-US" sz="2000" dirty="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99" name="Text Box 15">
            <a:extLst>
              <a:ext uri="{FF2B5EF4-FFF2-40B4-BE49-F238E27FC236}">
                <a16:creationId xmlns:a16="http://schemas.microsoft.com/office/drawing/2014/main" id="{167D1D72-891A-7749-8D19-37B2BA78EB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43698" y="2682858"/>
            <a:ext cx="2057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000" dirty="0">
                <a:latin typeface="+mn-lt"/>
              </a:rPr>
              <a:t>IV-</a:t>
            </a:r>
            <a:r>
              <a:rPr lang="en-US" sz="2000" dirty="0">
                <a:solidFill>
                  <a:srgbClr val="0070C0"/>
                </a:solidFill>
                <a:latin typeface="+mn-lt"/>
              </a:rPr>
              <a:t>VI</a:t>
            </a:r>
            <a:r>
              <a:rPr lang="en-US" sz="2000" dirty="0">
                <a:latin typeface="+mn-lt"/>
              </a:rPr>
              <a:t>: </a:t>
            </a:r>
            <a:r>
              <a:rPr lang="en-US" sz="2000" dirty="0" err="1">
                <a:latin typeface="+mn-lt"/>
              </a:rPr>
              <a:t>Pb</a:t>
            </a:r>
            <a:r>
              <a:rPr lang="en-US" sz="2000" dirty="0" err="1">
                <a:solidFill>
                  <a:srgbClr val="0070C0"/>
                </a:solidFill>
                <a:latin typeface="+mn-lt"/>
              </a:rPr>
              <a:t>S</a:t>
            </a:r>
            <a:endParaRPr lang="en-US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100" name="Text Box 16">
            <a:extLst>
              <a:ext uri="{FF2B5EF4-FFF2-40B4-BE49-F238E27FC236}">
                <a16:creationId xmlns:a16="http://schemas.microsoft.com/office/drawing/2014/main" id="{DBB90923-259C-A241-A635-A59475044B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43698" y="2267466"/>
            <a:ext cx="3581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rgbClr val="0058DE"/>
                </a:solidFill>
                <a:latin typeface="+mn-lt"/>
              </a:rPr>
              <a:t>II-VI: Hg</a:t>
            </a:r>
            <a:r>
              <a:rPr lang="en-US" sz="2000" baseline="-25000" dirty="0">
                <a:solidFill>
                  <a:srgbClr val="0058DE"/>
                </a:solidFill>
                <a:latin typeface="+mn-lt"/>
              </a:rPr>
              <a:t>1-x</a:t>
            </a:r>
            <a:r>
              <a:rPr lang="en-US" sz="2000" dirty="0">
                <a:solidFill>
                  <a:srgbClr val="0058DE"/>
                </a:solidFill>
                <a:latin typeface="+mn-lt"/>
              </a:rPr>
              <a:t>Cd</a:t>
            </a:r>
            <a:r>
              <a:rPr lang="en-US" sz="2000" baseline="-25000" dirty="0">
                <a:solidFill>
                  <a:srgbClr val="0058DE"/>
                </a:solidFill>
                <a:latin typeface="+mn-lt"/>
              </a:rPr>
              <a:t>x</a:t>
            </a:r>
            <a:r>
              <a:rPr lang="en-US" sz="2000" dirty="0">
                <a:solidFill>
                  <a:srgbClr val="0058DE"/>
                </a:solidFill>
                <a:latin typeface="+mn-lt"/>
              </a:rPr>
              <a:t>Te</a:t>
            </a:r>
          </a:p>
        </p:txBody>
      </p: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7B67CA16-D374-3E49-ABCD-068201465009}"/>
              </a:ext>
            </a:extLst>
          </p:cNvPr>
          <p:cNvGrpSpPr/>
          <p:nvPr/>
        </p:nvGrpSpPr>
        <p:grpSpPr>
          <a:xfrm>
            <a:off x="16974174" y="1484174"/>
            <a:ext cx="1551482" cy="691712"/>
            <a:chOff x="7455126" y="1855093"/>
            <a:chExt cx="1768868" cy="788631"/>
          </a:xfrm>
        </p:grpSpPr>
        <p:pic>
          <p:nvPicPr>
            <p:cNvPr id="102" name="Picture 101">
              <a:extLst>
                <a:ext uri="{FF2B5EF4-FFF2-40B4-BE49-F238E27FC236}">
                  <a16:creationId xmlns:a16="http://schemas.microsoft.com/office/drawing/2014/main" id="{FB88A173-218B-644E-A8E6-043AA4BB434D}"/>
                </a:ext>
              </a:extLst>
            </p:cNvPr>
            <p:cNvPicPr/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2413" r="51587"/>
            <a:stretch/>
          </p:blipFill>
          <p:spPr bwMode="auto">
            <a:xfrm>
              <a:off x="7455126" y="1901787"/>
              <a:ext cx="1666313" cy="74193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8A044DCD-C3EB-3549-8E87-945E69CD48AC}"/>
                </a:ext>
              </a:extLst>
            </p:cNvPr>
            <p:cNvSpPr txBox="1"/>
            <p:nvPr/>
          </p:nvSpPr>
          <p:spPr>
            <a:xfrm>
              <a:off x="8870900" y="1855093"/>
              <a:ext cx="353094" cy="2982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/>
                <a:t>2)</a:t>
              </a:r>
            </a:p>
          </p:txBody>
        </p:sp>
      </p:grp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8CE2A92F-B58E-0148-8214-E82034BB703A}"/>
              </a:ext>
            </a:extLst>
          </p:cNvPr>
          <p:cNvGrpSpPr/>
          <p:nvPr/>
        </p:nvGrpSpPr>
        <p:grpSpPr>
          <a:xfrm>
            <a:off x="17313433" y="634294"/>
            <a:ext cx="1212458" cy="876291"/>
            <a:chOff x="7644400" y="747817"/>
            <a:chExt cx="1588343" cy="1147958"/>
          </a:xfrm>
        </p:grpSpPr>
        <p:pic>
          <p:nvPicPr>
            <p:cNvPr id="105" name="Picture 104">
              <a:extLst>
                <a:ext uri="{FF2B5EF4-FFF2-40B4-BE49-F238E27FC236}">
                  <a16:creationId xmlns:a16="http://schemas.microsoft.com/office/drawing/2014/main" id="{4ACC096C-32C6-DB46-9A72-5D69CB82E17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7644400" y="747817"/>
              <a:ext cx="1471820" cy="1102006"/>
            </a:xfrm>
            <a:prstGeom prst="rect">
              <a:avLst/>
            </a:prstGeom>
          </p:spPr>
        </p:pic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6ED35269-A0FC-8242-B9B5-59447C4464E6}"/>
                </a:ext>
              </a:extLst>
            </p:cNvPr>
            <p:cNvSpPr txBox="1"/>
            <p:nvPr/>
          </p:nvSpPr>
          <p:spPr>
            <a:xfrm>
              <a:off x="8827030" y="1553061"/>
              <a:ext cx="405713" cy="3427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schemeClr val="bg1"/>
                  </a:solidFill>
                </a:rPr>
                <a:t>1)</a:t>
              </a:r>
            </a:p>
          </p:txBody>
        </p:sp>
      </p:grp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127BD932-7091-8B4A-B252-A7CA011DEE1A}"/>
              </a:ext>
            </a:extLst>
          </p:cNvPr>
          <p:cNvGrpSpPr/>
          <p:nvPr/>
        </p:nvGrpSpPr>
        <p:grpSpPr>
          <a:xfrm>
            <a:off x="16162837" y="815607"/>
            <a:ext cx="750844" cy="985966"/>
            <a:chOff x="6336170" y="1526755"/>
            <a:chExt cx="936762" cy="1230104"/>
          </a:xfrm>
        </p:grpSpPr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07973291-82DD-4740-8434-ACE10B4376E4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6405159" y="1526755"/>
              <a:ext cx="867773" cy="1124634"/>
            </a:xfrm>
            <a:prstGeom prst="rect">
              <a:avLst/>
            </a:prstGeom>
          </p:spPr>
        </p:pic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FC64C432-EB4F-364E-9F89-A4D1519C9EC8}"/>
                </a:ext>
              </a:extLst>
            </p:cNvPr>
            <p:cNvSpPr txBox="1"/>
            <p:nvPr/>
          </p:nvSpPr>
          <p:spPr>
            <a:xfrm>
              <a:off x="6336170" y="2430471"/>
              <a:ext cx="386385" cy="3263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schemeClr val="bg1"/>
                  </a:solidFill>
                </a:rPr>
                <a:t>3)</a:t>
              </a:r>
            </a:p>
          </p:txBody>
        </p:sp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66F5B23A-6CF3-F145-816E-21A0962B58E7}"/>
              </a:ext>
            </a:extLst>
          </p:cNvPr>
          <p:cNvGrpSpPr/>
          <p:nvPr/>
        </p:nvGrpSpPr>
        <p:grpSpPr>
          <a:xfrm>
            <a:off x="17494712" y="2209695"/>
            <a:ext cx="903919" cy="913402"/>
            <a:chOff x="7794779" y="3113162"/>
            <a:chExt cx="1488985" cy="1504607"/>
          </a:xfrm>
        </p:grpSpPr>
        <p:pic>
          <p:nvPicPr>
            <p:cNvPr id="111" name="Picture 110">
              <a:extLst>
                <a:ext uri="{FF2B5EF4-FFF2-40B4-BE49-F238E27FC236}">
                  <a16:creationId xmlns:a16="http://schemas.microsoft.com/office/drawing/2014/main" id="{4BE0D9ED-64AC-1C4F-9122-434FFDA96C5B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7794779" y="3113162"/>
              <a:ext cx="1215076" cy="1504607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0C3853F2-EBA8-6144-809D-9D2EA640C711}"/>
                </a:ext>
              </a:extLst>
            </p:cNvPr>
            <p:cNvSpPr txBox="1"/>
            <p:nvPr/>
          </p:nvSpPr>
          <p:spPr>
            <a:xfrm>
              <a:off x="8773609" y="3249588"/>
              <a:ext cx="510155" cy="4309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/>
                <a:t>4)</a:t>
              </a:r>
            </a:p>
          </p:txBody>
        </p:sp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17C794D6-7EAB-C142-81AE-E12D0A40BB69}"/>
              </a:ext>
            </a:extLst>
          </p:cNvPr>
          <p:cNvGrpSpPr/>
          <p:nvPr/>
        </p:nvGrpSpPr>
        <p:grpSpPr>
          <a:xfrm>
            <a:off x="15851410" y="2211874"/>
            <a:ext cx="1215076" cy="1030973"/>
            <a:chOff x="6223415" y="3418359"/>
            <a:chExt cx="1493959" cy="1267601"/>
          </a:xfrm>
        </p:grpSpPr>
        <p:pic>
          <p:nvPicPr>
            <p:cNvPr id="114" name="Picture 113">
              <a:extLst>
                <a:ext uri="{FF2B5EF4-FFF2-40B4-BE49-F238E27FC236}">
                  <a16:creationId xmlns:a16="http://schemas.microsoft.com/office/drawing/2014/main" id="{101B3408-4B13-0B4D-82C9-98F8DECD65E7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6223415" y="3418359"/>
              <a:ext cx="1493959" cy="1267601"/>
            </a:xfrm>
            <a:prstGeom prst="rect">
              <a:avLst/>
            </a:prstGeom>
          </p:spPr>
        </p:pic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9ABE70FE-5644-F442-AE22-E34589107006}"/>
                </a:ext>
              </a:extLst>
            </p:cNvPr>
            <p:cNvSpPr txBox="1"/>
            <p:nvPr/>
          </p:nvSpPr>
          <p:spPr>
            <a:xfrm>
              <a:off x="6582822" y="3437860"/>
              <a:ext cx="380782" cy="3216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/>
                <a:t>5)</a:t>
              </a: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4C3CA2D4-AC28-6C4D-AA32-DD63175A4C88}"/>
              </a:ext>
            </a:extLst>
          </p:cNvPr>
          <p:cNvGrpSpPr/>
          <p:nvPr/>
        </p:nvGrpSpPr>
        <p:grpSpPr>
          <a:xfrm>
            <a:off x="14426576" y="2603605"/>
            <a:ext cx="1343473" cy="756929"/>
            <a:chOff x="6759117" y="5449797"/>
            <a:chExt cx="2182164" cy="1229458"/>
          </a:xfrm>
        </p:grpSpPr>
        <p:pic>
          <p:nvPicPr>
            <p:cNvPr id="117" name="Picture 116">
              <a:extLst>
                <a:ext uri="{FF2B5EF4-FFF2-40B4-BE49-F238E27FC236}">
                  <a16:creationId xmlns:a16="http://schemas.microsoft.com/office/drawing/2014/main" id="{0B453514-4B4C-304C-B5BE-2DE6E12FE801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6759117" y="5449797"/>
              <a:ext cx="2182164" cy="868696"/>
            </a:xfrm>
            <a:prstGeom prst="rect">
              <a:avLst/>
            </a:prstGeom>
          </p:spPr>
        </p:pic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9AA8B69C-001F-214F-ADBD-00FAA0AB4CD3}"/>
                </a:ext>
              </a:extLst>
            </p:cNvPr>
            <p:cNvSpPr txBox="1"/>
            <p:nvPr/>
          </p:nvSpPr>
          <p:spPr>
            <a:xfrm>
              <a:off x="8551834" y="5979378"/>
              <a:ext cx="309700" cy="6998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/>
                <a:t>6)</a:t>
              </a:r>
            </a:p>
          </p:txBody>
        </p:sp>
      </p:grpSp>
      <p:grpSp>
        <p:nvGrpSpPr>
          <p:cNvPr id="119" name="Group 118">
            <a:extLst>
              <a:ext uri="{FF2B5EF4-FFF2-40B4-BE49-F238E27FC236}">
                <a16:creationId xmlns:a16="http://schemas.microsoft.com/office/drawing/2014/main" id="{C2DB9E3F-E171-1848-8762-F98AC8A00BA0}"/>
              </a:ext>
            </a:extLst>
          </p:cNvPr>
          <p:cNvGrpSpPr/>
          <p:nvPr/>
        </p:nvGrpSpPr>
        <p:grpSpPr>
          <a:xfrm>
            <a:off x="13971782" y="3210488"/>
            <a:ext cx="2311714" cy="1567144"/>
            <a:chOff x="4048148" y="3771676"/>
            <a:chExt cx="1560787" cy="1058081"/>
          </a:xfrm>
        </p:grpSpPr>
        <p:pic>
          <p:nvPicPr>
            <p:cNvPr id="120" name="Picture 119" descr="A screenshot of a cell phone&#10;&#10;Description automatically generated">
              <a:extLst>
                <a:ext uri="{FF2B5EF4-FFF2-40B4-BE49-F238E27FC236}">
                  <a16:creationId xmlns:a16="http://schemas.microsoft.com/office/drawing/2014/main" id="{884B72DB-EFB5-4744-A058-52676FEFABB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934" t="47179" r="12210" b="34495"/>
            <a:stretch/>
          </p:blipFill>
          <p:spPr>
            <a:xfrm>
              <a:off x="4048148" y="3981878"/>
              <a:ext cx="1560787" cy="847879"/>
            </a:xfrm>
            <a:prstGeom prst="rect">
              <a:avLst/>
            </a:prstGeom>
          </p:spPr>
        </p:pic>
        <p:pic>
          <p:nvPicPr>
            <p:cNvPr id="121" name="Picture 120" descr="A screenshot of a cell phone&#10;&#10;Description automatically generated">
              <a:extLst>
                <a:ext uri="{FF2B5EF4-FFF2-40B4-BE49-F238E27FC236}">
                  <a16:creationId xmlns:a16="http://schemas.microsoft.com/office/drawing/2014/main" id="{77FFB001-AA2F-0646-90D8-934D1CFE2CD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59" t="47283" r="80989" b="45091"/>
            <a:stretch/>
          </p:blipFill>
          <p:spPr>
            <a:xfrm>
              <a:off x="4065251" y="3992604"/>
              <a:ext cx="265783" cy="352840"/>
            </a:xfrm>
            <a:prstGeom prst="rect">
              <a:avLst/>
            </a:prstGeom>
          </p:spPr>
        </p:pic>
        <p:pic>
          <p:nvPicPr>
            <p:cNvPr id="122" name="Picture 121" descr="A screenshot of a cell phone&#10;&#10;Description automatically generated">
              <a:extLst>
                <a:ext uri="{FF2B5EF4-FFF2-40B4-BE49-F238E27FC236}">
                  <a16:creationId xmlns:a16="http://schemas.microsoft.com/office/drawing/2014/main" id="{E612C677-AA0E-E34F-BA6F-071A05C25F3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934" t="10791" r="12439" b="84549"/>
            <a:stretch/>
          </p:blipFill>
          <p:spPr>
            <a:xfrm>
              <a:off x="4065251" y="3771676"/>
              <a:ext cx="1543684" cy="2155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111583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5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95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5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195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95591" grpId="0"/>
      <p:bldP spid="219559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">
            <a:extLst>
              <a:ext uri="{FF2B5EF4-FFF2-40B4-BE49-F238E27FC236}">
                <a16:creationId xmlns:a16="http://schemas.microsoft.com/office/drawing/2014/main" id="{8DE4FFF2-5666-C44F-8DFA-829D397624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7825" y="1307490"/>
            <a:ext cx="2819400" cy="3429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20493" name="Freeform 6">
            <a:extLst>
              <a:ext uri="{FF2B5EF4-FFF2-40B4-BE49-F238E27FC236}">
                <a16:creationId xmlns:a16="http://schemas.microsoft.com/office/drawing/2014/main" id="{E4EDBD6E-39DE-8542-961D-1D8E659CEC1D}"/>
              </a:ext>
            </a:extLst>
          </p:cNvPr>
          <p:cNvSpPr>
            <a:spLocks/>
          </p:cNvSpPr>
          <p:nvPr/>
        </p:nvSpPr>
        <p:spPr bwMode="auto">
          <a:xfrm>
            <a:off x="2689225" y="1662370"/>
            <a:ext cx="1524000" cy="609600"/>
          </a:xfrm>
          <a:custGeom>
            <a:avLst/>
            <a:gdLst>
              <a:gd name="T0" fmla="*/ 0 w 1008"/>
              <a:gd name="T1" fmla="*/ 0 h 576"/>
              <a:gd name="T2" fmla="*/ 0 w 1008"/>
              <a:gd name="T3" fmla="*/ 2147483647 h 576"/>
              <a:gd name="T4" fmla="*/ 2147483647 w 1008"/>
              <a:gd name="T5" fmla="*/ 2147483647 h 576"/>
              <a:gd name="T6" fmla="*/ 0 60000 65536"/>
              <a:gd name="T7" fmla="*/ 0 60000 65536"/>
              <a:gd name="T8" fmla="*/ 0 60000 65536"/>
              <a:gd name="T9" fmla="*/ 0 w 1008"/>
              <a:gd name="T10" fmla="*/ 0 h 576"/>
              <a:gd name="T11" fmla="*/ 1008 w 1008"/>
              <a:gd name="T12" fmla="*/ 576 h 57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08" h="576">
                <a:moveTo>
                  <a:pt x="0" y="0"/>
                </a:moveTo>
                <a:lnTo>
                  <a:pt x="0" y="576"/>
                </a:lnTo>
                <a:lnTo>
                  <a:pt x="1008" y="576"/>
                </a:lnTo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94" name="Freeform 7">
            <a:extLst>
              <a:ext uri="{FF2B5EF4-FFF2-40B4-BE49-F238E27FC236}">
                <a16:creationId xmlns:a16="http://schemas.microsoft.com/office/drawing/2014/main" id="{DD4D482F-41B8-1B40-9A2F-631F31901143}"/>
              </a:ext>
            </a:extLst>
          </p:cNvPr>
          <p:cNvSpPr>
            <a:spLocks/>
          </p:cNvSpPr>
          <p:nvPr/>
        </p:nvSpPr>
        <p:spPr bwMode="auto">
          <a:xfrm>
            <a:off x="4365625" y="1738875"/>
            <a:ext cx="1600200" cy="541338"/>
          </a:xfrm>
          <a:custGeom>
            <a:avLst/>
            <a:gdLst>
              <a:gd name="T0" fmla="*/ 2147483647 w 1008"/>
              <a:gd name="T1" fmla="*/ 0 h 528"/>
              <a:gd name="T2" fmla="*/ 2147483647 w 1008"/>
              <a:gd name="T3" fmla="*/ 2147483647 h 528"/>
              <a:gd name="T4" fmla="*/ 0 w 1008"/>
              <a:gd name="T5" fmla="*/ 2147483647 h 528"/>
              <a:gd name="T6" fmla="*/ 0 60000 65536"/>
              <a:gd name="T7" fmla="*/ 0 60000 65536"/>
              <a:gd name="T8" fmla="*/ 0 60000 65536"/>
              <a:gd name="T9" fmla="*/ 0 w 1008"/>
              <a:gd name="T10" fmla="*/ 0 h 528"/>
              <a:gd name="T11" fmla="*/ 1008 w 1008"/>
              <a:gd name="T12" fmla="*/ 528 h 52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08" h="528">
                <a:moveTo>
                  <a:pt x="1008" y="0"/>
                </a:moveTo>
                <a:lnTo>
                  <a:pt x="1008" y="528"/>
                </a:lnTo>
                <a:lnTo>
                  <a:pt x="0" y="528"/>
                </a:lnTo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95" name="Line 8">
            <a:extLst>
              <a:ext uri="{FF2B5EF4-FFF2-40B4-BE49-F238E27FC236}">
                <a16:creationId xmlns:a16="http://schemas.microsoft.com/office/drawing/2014/main" id="{39087270-B171-914D-A718-858FAD0FF8CF}"/>
              </a:ext>
            </a:extLst>
          </p:cNvPr>
          <p:cNvSpPr>
            <a:spLocks noChangeShapeType="1"/>
          </p:cNvSpPr>
          <p:nvPr/>
        </p:nvSpPr>
        <p:spPr bwMode="auto">
          <a:xfrm>
            <a:off x="4212567" y="2124639"/>
            <a:ext cx="1588" cy="3381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96" name="Line 9">
            <a:extLst>
              <a:ext uri="{FF2B5EF4-FFF2-40B4-BE49-F238E27FC236}">
                <a16:creationId xmlns:a16="http://schemas.microsoft.com/office/drawing/2014/main" id="{C2776146-C506-2942-928C-017B4F0E20A0}"/>
              </a:ext>
            </a:extLst>
          </p:cNvPr>
          <p:cNvSpPr>
            <a:spLocks noChangeShapeType="1"/>
          </p:cNvSpPr>
          <p:nvPr/>
        </p:nvSpPr>
        <p:spPr bwMode="auto">
          <a:xfrm>
            <a:off x="4344142" y="1946839"/>
            <a:ext cx="1588" cy="7445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99" name="Text Box 12">
            <a:extLst>
              <a:ext uri="{FF2B5EF4-FFF2-40B4-BE49-F238E27FC236}">
                <a16:creationId xmlns:a16="http://schemas.microsoft.com/office/drawing/2014/main" id="{D7BF6E23-00C7-E34F-A453-08E88907D0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67775" y="1854396"/>
            <a:ext cx="3898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b="1">
                <a:latin typeface="+mn-lt"/>
              </a:rPr>
              <a:t>V</a:t>
            </a:r>
          </a:p>
        </p:txBody>
      </p:sp>
      <p:sp>
        <p:nvSpPr>
          <p:cNvPr id="20500" name="Text Box 13">
            <a:extLst>
              <a:ext uri="{FF2B5EF4-FFF2-40B4-BE49-F238E27FC236}">
                <a16:creationId xmlns:a16="http://schemas.microsoft.com/office/drawing/2014/main" id="{E8122356-4262-F04B-9144-60059968F0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01880" y="2877704"/>
            <a:ext cx="6680882" cy="1477328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en-US" altLang="en-US" sz="1800" b="1" dirty="0"/>
              <a:t>Materials, composition, crystals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en-US" altLang="en-US" sz="1800" dirty="0"/>
              <a:t>Tabulated for </a:t>
            </a:r>
            <a:r>
              <a:rPr lang="ja-JP" altLang="en-US" sz="1800"/>
              <a:t>“</a:t>
            </a:r>
            <a:r>
              <a:rPr lang="en-US" altLang="ja-JP" sz="1800" dirty="0"/>
              <a:t>known</a:t>
            </a:r>
            <a:r>
              <a:rPr lang="ja-JP" altLang="en-US" sz="1800"/>
              <a:t>”</a:t>
            </a:r>
            <a:r>
              <a:rPr lang="en-US" altLang="ja-JP" sz="1800" dirty="0"/>
              <a:t> bulk materials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en-US" altLang="ja-JP" sz="1800" dirty="0"/>
              <a:t>At nm-scale properties change with geometry =&gt; theory</a:t>
            </a:r>
          </a:p>
          <a:p>
            <a:pPr marL="285750" indent="-285750" eaLnBrk="1" hangingPunct="1">
              <a:buFont typeface="Symbol" pitchFamily="2" charset="2"/>
              <a:buChar char="Þ"/>
            </a:pPr>
            <a:r>
              <a:rPr lang="en-US" altLang="en-US" sz="1800" b="1" dirty="0"/>
              <a:t>Quantum Mechanics + Equilibrium Statistical Mechanics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en-US" altLang="en-US" sz="1800" dirty="0"/>
              <a:t>Concepts of effective masses and occupation factors</a:t>
            </a:r>
            <a:endParaRPr lang="en-US" altLang="ja-JP" sz="1800" dirty="0"/>
          </a:p>
        </p:txBody>
      </p:sp>
      <p:sp>
        <p:nvSpPr>
          <p:cNvPr id="20508" name="Text Box 21">
            <a:extLst>
              <a:ext uri="{FF2B5EF4-FFF2-40B4-BE49-F238E27FC236}">
                <a16:creationId xmlns:a16="http://schemas.microsoft.com/office/drawing/2014/main" id="{D35EA048-E60C-7341-BFC4-79057E5B1B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57792" y="4457890"/>
            <a:ext cx="7276416" cy="646331"/>
          </a:xfrm>
          <a:prstGeom prst="rect">
            <a:avLst/>
          </a:prstGeom>
          <a:noFill/>
          <a:ln w="57150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 b="1" dirty="0"/>
              <a:t>Transport with scattering, non-equilibrium Statistical Mechanics 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en-US" altLang="en-US" sz="1800" dirty="0"/>
              <a:t>Drift-diffusion equation with recombination-generation</a:t>
            </a:r>
          </a:p>
        </p:txBody>
      </p:sp>
      <p:pic>
        <p:nvPicPr>
          <p:cNvPr id="30" name="Picture 29" descr="A picture containing remote, dark, table, control&#10;&#10;Description automatically generated">
            <a:extLst>
              <a:ext uri="{FF2B5EF4-FFF2-40B4-BE49-F238E27FC236}">
                <a16:creationId xmlns:a16="http://schemas.microsoft.com/office/drawing/2014/main" id="{26C3DE76-0019-7849-8907-77553420B46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1797">
            <a:off x="2370243" y="858837"/>
            <a:ext cx="3801090" cy="1385814"/>
          </a:xfrm>
          <a:prstGeom prst="rect">
            <a:avLst/>
          </a:prstGeom>
        </p:spPr>
      </p:pic>
      <p:sp>
        <p:nvSpPr>
          <p:cNvPr id="7" name="Rectangle 5">
            <a:extLst>
              <a:ext uri="{FF2B5EF4-FFF2-40B4-BE49-F238E27FC236}">
                <a16:creationId xmlns:a16="http://schemas.microsoft.com/office/drawing/2014/main" id="{F6FCCC36-7F1D-5649-A930-F5461F6F35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41975" y="1053493"/>
            <a:ext cx="685800" cy="8032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none"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5" name="Freeform 3">
            <a:extLst>
              <a:ext uri="{FF2B5EF4-FFF2-40B4-BE49-F238E27FC236}">
                <a16:creationId xmlns:a16="http://schemas.microsoft.com/office/drawing/2014/main" id="{D1EA1EAD-D119-F84F-A14B-8DC8AF17E163}"/>
              </a:ext>
            </a:extLst>
          </p:cNvPr>
          <p:cNvSpPr>
            <a:spLocks/>
          </p:cNvSpPr>
          <p:nvPr/>
        </p:nvSpPr>
        <p:spPr bwMode="auto">
          <a:xfrm>
            <a:off x="2308225" y="1082065"/>
            <a:ext cx="609600" cy="7620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384" y="0"/>
              </a:cxn>
              <a:cxn ang="0">
                <a:pos x="384" y="588"/>
              </a:cxn>
              <a:cxn ang="0">
                <a:pos x="0" y="588"/>
              </a:cxn>
              <a:cxn ang="0">
                <a:pos x="0" y="0"/>
              </a:cxn>
            </a:cxnLst>
            <a:rect l="0" t="0" r="r" b="b"/>
            <a:pathLst>
              <a:path w="384" h="588">
                <a:moveTo>
                  <a:pt x="0" y="0"/>
                </a:moveTo>
                <a:cubicBezTo>
                  <a:pt x="128" y="0"/>
                  <a:pt x="256" y="0"/>
                  <a:pt x="384" y="0"/>
                </a:cubicBezTo>
                <a:lnTo>
                  <a:pt x="384" y="588"/>
                </a:lnTo>
                <a:lnTo>
                  <a:pt x="0" y="588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28" name="Oval 26">
            <a:extLst>
              <a:ext uri="{FF2B5EF4-FFF2-40B4-BE49-F238E27FC236}">
                <a16:creationId xmlns:a16="http://schemas.microsoft.com/office/drawing/2014/main" id="{03FD15BB-662E-944E-8D67-E5C4034CA9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88595" y="1402215"/>
            <a:ext cx="136260" cy="13626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endParaRPr lang="en-US" altLang="en-US" sz="2800"/>
          </a:p>
        </p:txBody>
      </p:sp>
      <p:sp>
        <p:nvSpPr>
          <p:cNvPr id="29" name="Line 27">
            <a:extLst>
              <a:ext uri="{FF2B5EF4-FFF2-40B4-BE49-F238E27FC236}">
                <a16:creationId xmlns:a16="http://schemas.microsoft.com/office/drawing/2014/main" id="{695AF6BA-B88B-6C4E-AF02-6A314552395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191742" y="1470345"/>
            <a:ext cx="457200" cy="0"/>
          </a:xfrm>
          <a:prstGeom prst="line">
            <a:avLst/>
          </a:prstGeom>
          <a:noFill/>
          <a:ln w="57150">
            <a:solidFill>
              <a:srgbClr val="00B05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800"/>
          </a:p>
        </p:txBody>
      </p:sp>
      <p:sp>
        <p:nvSpPr>
          <p:cNvPr id="12" name="Line 10">
            <a:extLst>
              <a:ext uri="{FF2B5EF4-FFF2-40B4-BE49-F238E27FC236}">
                <a16:creationId xmlns:a16="http://schemas.microsoft.com/office/drawing/2014/main" id="{BADFF8B0-BFA6-DE4D-8282-FDEB207EB2A5}"/>
              </a:ext>
            </a:extLst>
          </p:cNvPr>
          <p:cNvSpPr>
            <a:spLocks noChangeShapeType="1"/>
          </p:cNvSpPr>
          <p:nvPr/>
        </p:nvSpPr>
        <p:spPr bwMode="auto">
          <a:xfrm>
            <a:off x="3906915" y="1040790"/>
            <a:ext cx="10668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arrow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" name="Text Box 11">
            <a:extLst>
              <a:ext uri="{FF2B5EF4-FFF2-40B4-BE49-F238E27FC236}">
                <a16:creationId xmlns:a16="http://schemas.microsoft.com/office/drawing/2014/main" id="{68E7E5D0-753C-E240-982E-A95BC61669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31723" y="777266"/>
            <a:ext cx="26962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b="1" dirty="0">
                <a:latin typeface="+mn-lt"/>
              </a:rPr>
              <a:t>I</a:t>
            </a:r>
          </a:p>
        </p:txBody>
      </p:sp>
      <p:sp>
        <p:nvSpPr>
          <p:cNvPr id="36" name="Text Box 21">
            <a:extLst>
              <a:ext uri="{FF2B5EF4-FFF2-40B4-BE49-F238E27FC236}">
                <a16:creationId xmlns:a16="http://schemas.microsoft.com/office/drawing/2014/main" id="{E32E764A-9AD0-824C-B8A2-5AA4AC9B1B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89384" y="5227345"/>
            <a:ext cx="5096267" cy="646331"/>
          </a:xfrm>
          <a:prstGeom prst="rect">
            <a:avLst/>
          </a:prstGeom>
          <a:noFill/>
          <a:ln w="57150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 b="1" dirty="0"/>
              <a:t>Understanding transport in concrete devices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en-US" altLang="en-US" sz="1800" dirty="0"/>
              <a:t>Diodes, BJT/HBT, MOS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22B93F0-F311-9340-BBE0-866CE52BC36F}"/>
              </a:ext>
            </a:extLst>
          </p:cNvPr>
          <p:cNvSpPr txBox="1"/>
          <p:nvPr/>
        </p:nvSpPr>
        <p:spPr>
          <a:xfrm>
            <a:off x="6873519" y="892343"/>
            <a:ext cx="13099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 = G </a:t>
            </a:r>
            <a:r>
              <a:rPr lang="en-US" sz="1800" baseline="30000" dirty="0"/>
              <a:t>x</a:t>
            </a:r>
            <a:r>
              <a:rPr lang="en-US" dirty="0"/>
              <a:t> V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B4EECDA7-5318-F34D-B783-0CB4B30F7532}"/>
              </a:ext>
            </a:extLst>
          </p:cNvPr>
          <p:cNvGrpSpPr/>
          <p:nvPr/>
        </p:nvGrpSpPr>
        <p:grpSpPr>
          <a:xfrm>
            <a:off x="6559628" y="1279718"/>
            <a:ext cx="3073280" cy="1128720"/>
            <a:chOff x="5035628" y="1279718"/>
            <a:chExt cx="3073280" cy="1128720"/>
          </a:xfrm>
        </p:grpSpPr>
        <p:sp>
          <p:nvSpPr>
            <p:cNvPr id="37" name="Line 15">
              <a:extLst>
                <a:ext uri="{FF2B5EF4-FFF2-40B4-BE49-F238E27FC236}">
                  <a16:creationId xmlns:a16="http://schemas.microsoft.com/office/drawing/2014/main" id="{F1B0E14E-AE0A-EE4B-BA14-7FDA0A3612D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6381325" y="1688996"/>
              <a:ext cx="3868" cy="4191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Text Box 16">
              <a:extLst>
                <a:ext uri="{FF2B5EF4-FFF2-40B4-BE49-F238E27FC236}">
                  <a16:creationId xmlns:a16="http://schemas.microsoft.com/office/drawing/2014/main" id="{949A0FE0-A5E4-634B-B5D6-192BD1446F7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89215" y="2039106"/>
              <a:ext cx="915635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sz="1800" dirty="0">
                  <a:solidFill>
                    <a:srgbClr val="FF0000"/>
                  </a:solidFill>
                  <a:latin typeface="+mn-lt"/>
                </a:rPr>
                <a:t>density</a:t>
              </a:r>
            </a:p>
          </p:txBody>
        </p:sp>
        <p:sp>
          <p:nvSpPr>
            <p:cNvPr id="39" name="Line 17">
              <a:extLst>
                <a:ext uri="{FF2B5EF4-FFF2-40B4-BE49-F238E27FC236}">
                  <a16:creationId xmlns:a16="http://schemas.microsoft.com/office/drawing/2014/main" id="{4C4109FE-57CB-974F-A113-3F5A6DDA785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6828004" y="1638618"/>
              <a:ext cx="237156" cy="46947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Text Box 18">
              <a:extLst>
                <a:ext uri="{FF2B5EF4-FFF2-40B4-BE49-F238E27FC236}">
                  <a16:creationId xmlns:a16="http://schemas.microsoft.com/office/drawing/2014/main" id="{249F75C3-BD77-7F4C-A772-6DFA232C68E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25088" y="2041725"/>
              <a:ext cx="9461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1800" dirty="0">
                  <a:solidFill>
                    <a:srgbClr val="00B050"/>
                  </a:solidFill>
                  <a:latin typeface="+mn-lt"/>
                </a:rPr>
                <a:t>velocity</a:t>
              </a:r>
            </a:p>
          </p:txBody>
        </p:sp>
        <p:sp>
          <p:nvSpPr>
            <p:cNvPr id="41" name="Text Box 16">
              <a:extLst>
                <a:ext uri="{FF2B5EF4-FFF2-40B4-BE49-F238E27FC236}">
                  <a16:creationId xmlns:a16="http://schemas.microsoft.com/office/drawing/2014/main" id="{42FA4F4A-80C3-8349-A977-0A47922BDDC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35628" y="2039106"/>
              <a:ext cx="889987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sz="1800" dirty="0">
                  <a:solidFill>
                    <a:srgbClr val="FF0000"/>
                  </a:solidFill>
                  <a:latin typeface="+mn-lt"/>
                </a:rPr>
                <a:t>charge</a:t>
              </a:r>
            </a:p>
          </p:txBody>
        </p:sp>
        <p:sp>
          <p:nvSpPr>
            <p:cNvPr id="42" name="Text Box 18">
              <a:extLst>
                <a:ext uri="{FF2B5EF4-FFF2-40B4-BE49-F238E27FC236}">
                  <a16:creationId xmlns:a16="http://schemas.microsoft.com/office/drawing/2014/main" id="{D3BBCA12-96D6-EA47-8F6D-FE9ECB93236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62577" y="2039106"/>
              <a:ext cx="646331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1800" dirty="0">
                  <a:latin typeface="+mn-lt"/>
                </a:rPr>
                <a:t>area</a:t>
              </a:r>
            </a:p>
          </p:txBody>
        </p:sp>
        <p:sp>
          <p:nvSpPr>
            <p:cNvPr id="43" name="Line 15">
              <a:extLst>
                <a:ext uri="{FF2B5EF4-FFF2-40B4-BE49-F238E27FC236}">
                  <a16:creationId xmlns:a16="http://schemas.microsoft.com/office/drawing/2014/main" id="{BF8BCDEB-00DF-904A-98F8-EE4AD588C77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578543" y="1685047"/>
              <a:ext cx="359971" cy="4191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D16B3E82-5771-A444-A1E2-CF449A315275}"/>
                </a:ext>
              </a:extLst>
            </p:cNvPr>
            <p:cNvSpPr txBox="1"/>
            <p:nvPr/>
          </p:nvSpPr>
          <p:spPr>
            <a:xfrm>
              <a:off x="5264859" y="1279718"/>
              <a:ext cx="219771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   = </a:t>
              </a:r>
              <a:r>
                <a:rPr lang="en-US" dirty="0">
                  <a:solidFill>
                    <a:srgbClr val="FF0000"/>
                  </a:solidFill>
                </a:rPr>
                <a:t>q</a:t>
              </a:r>
              <a:r>
                <a:rPr lang="en-US" dirty="0"/>
                <a:t> </a:t>
              </a:r>
              <a:r>
                <a:rPr lang="en-US" sz="1800" baseline="30000" dirty="0"/>
                <a:t>x</a:t>
              </a:r>
              <a:r>
                <a:rPr lang="en-US" dirty="0"/>
                <a:t> </a:t>
              </a:r>
              <a:r>
                <a:rPr lang="en-US" dirty="0">
                  <a:solidFill>
                    <a:srgbClr val="FF0000"/>
                  </a:solidFill>
                </a:rPr>
                <a:t>n</a:t>
              </a:r>
              <a:r>
                <a:rPr lang="en-US" dirty="0"/>
                <a:t> </a:t>
              </a:r>
              <a:r>
                <a:rPr lang="en-US" sz="1800" baseline="30000" dirty="0"/>
                <a:t>x</a:t>
              </a:r>
              <a:r>
                <a:rPr lang="en-US" dirty="0"/>
                <a:t> </a:t>
              </a:r>
              <a:r>
                <a:rPr lang="en-US" dirty="0">
                  <a:solidFill>
                    <a:srgbClr val="00B050"/>
                  </a:solidFill>
                </a:rPr>
                <a:t>v</a:t>
              </a:r>
              <a:r>
                <a:rPr lang="en-US" dirty="0"/>
                <a:t> </a:t>
              </a:r>
              <a:r>
                <a:rPr lang="en-US" sz="1800" baseline="30000" dirty="0"/>
                <a:t>x</a:t>
              </a:r>
              <a:r>
                <a:rPr lang="en-US" dirty="0"/>
                <a:t> A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8A18886-6E9B-E44B-9804-1E2B1E653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Section 2</a:t>
            </a:r>
            <a:br>
              <a:rPr lang="en-US" dirty="0"/>
            </a:br>
            <a:r>
              <a:rPr lang="en-US" altLang="en-US" dirty="0">
                <a:ea typeface="ＭＳ Ｐゴシック" panose="020B0600070205080204" pitchFamily="34" charset="-128"/>
              </a:rPr>
              <a:t>Typical Semiconducting Materials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93990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0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0" grpId="0" animBg="1"/>
      <p:bldP spid="20508" grpId="0" animBg="1"/>
      <p:bldP spid="3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>
            <a:extLst>
              <a:ext uri="{FF2B5EF4-FFF2-40B4-BE49-F238E27FC236}">
                <a16:creationId xmlns:a16="http://schemas.microsoft.com/office/drawing/2014/main" id="{8FBEE963-5087-2544-BF89-513D599736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2000" dirty="0">
                <a:ea typeface="ＭＳ Ｐゴシック" panose="020B0600070205080204" pitchFamily="34" charset="-128"/>
              </a:rPr>
              <a:t>Spatial Atomic Arrangements</a:t>
            </a:r>
            <a:br>
              <a:rPr lang="en-US" altLang="en-US" sz="2000" dirty="0">
                <a:ea typeface="ＭＳ Ｐゴシック" panose="020B0600070205080204" pitchFamily="34" charset="-128"/>
              </a:rPr>
            </a:br>
            <a:r>
              <a:rPr lang="en-US" altLang="en-US" sz="2000" dirty="0">
                <a:ea typeface="ＭＳ Ｐゴシック" panose="020B0600070205080204" pitchFamily="34" charset="-128"/>
              </a:rPr>
              <a:t>Position and Bond Orientation</a:t>
            </a:r>
          </a:p>
        </p:txBody>
      </p:sp>
      <p:grpSp>
        <p:nvGrpSpPr>
          <p:cNvPr id="24580" name="Group 88">
            <a:extLst>
              <a:ext uri="{FF2B5EF4-FFF2-40B4-BE49-F238E27FC236}">
                <a16:creationId xmlns:a16="http://schemas.microsoft.com/office/drawing/2014/main" id="{036373DE-66F7-3F46-88DF-6B4F8EB43466}"/>
              </a:ext>
            </a:extLst>
          </p:cNvPr>
          <p:cNvGrpSpPr>
            <a:grpSpLocks/>
          </p:cNvGrpSpPr>
          <p:nvPr/>
        </p:nvGrpSpPr>
        <p:grpSpPr bwMode="auto">
          <a:xfrm>
            <a:off x="1681164" y="836613"/>
            <a:ext cx="2212975" cy="2813050"/>
            <a:chOff x="1261872" y="825500"/>
            <a:chExt cx="2212848" cy="2813812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B21BE87A-1255-2A47-B818-30FBDECFF87F}"/>
                </a:ext>
              </a:extLst>
            </p:cNvPr>
            <p:cNvSpPr/>
            <p:nvPr/>
          </p:nvSpPr>
          <p:spPr>
            <a:xfrm>
              <a:off x="1371403" y="1447969"/>
              <a:ext cx="1981086" cy="1930923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1F5789FA-AD7B-8640-98F7-DA69E66918E5}"/>
                </a:ext>
              </a:extLst>
            </p:cNvPr>
            <p:cNvCxnSpPr/>
            <p:nvPr/>
          </p:nvCxnSpPr>
          <p:spPr>
            <a:xfrm rot="10800000" flipH="1">
              <a:off x="1371600" y="2425700"/>
              <a:ext cx="1993900" cy="1588"/>
            </a:xfrm>
            <a:prstGeom prst="line">
              <a:avLst/>
            </a:prstGeom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B6E9D972-92F3-DB44-96C2-6E29E6BF2839}"/>
                </a:ext>
              </a:extLst>
            </p:cNvPr>
            <p:cNvCxnSpPr/>
            <p:nvPr/>
          </p:nvCxnSpPr>
          <p:spPr>
            <a:xfrm rot="16200000" flipH="1">
              <a:off x="1377950" y="2425700"/>
              <a:ext cx="1981200" cy="1588"/>
            </a:xfrm>
            <a:prstGeom prst="line">
              <a:avLst/>
            </a:prstGeom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9A3CD064-FB5E-D54F-81C8-9D5C9027BE02}"/>
                </a:ext>
              </a:extLst>
            </p:cNvPr>
            <p:cNvSpPr/>
            <p:nvPr/>
          </p:nvSpPr>
          <p:spPr>
            <a:xfrm>
              <a:off x="1282700" y="12700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89048A8F-4BA4-6A40-BBBC-BCFFA75D635A}"/>
                </a:ext>
              </a:extLst>
            </p:cNvPr>
            <p:cNvSpPr/>
            <p:nvPr/>
          </p:nvSpPr>
          <p:spPr>
            <a:xfrm>
              <a:off x="2260600" y="21209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A101C201-4D28-1D48-80D9-28C75D7A4D78}"/>
                </a:ext>
              </a:extLst>
            </p:cNvPr>
            <p:cNvSpPr/>
            <p:nvPr/>
          </p:nvSpPr>
          <p:spPr>
            <a:xfrm>
              <a:off x="2247900" y="12192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541574C3-BD85-BA4D-BA2A-1A54C2E1A707}"/>
                </a:ext>
              </a:extLst>
            </p:cNvPr>
            <p:cNvSpPr/>
            <p:nvPr/>
          </p:nvSpPr>
          <p:spPr>
            <a:xfrm>
              <a:off x="3251200" y="12065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D0A68063-7DA1-744B-A383-BE43A2DE8C6A}"/>
                </a:ext>
              </a:extLst>
            </p:cNvPr>
            <p:cNvSpPr/>
            <p:nvPr/>
          </p:nvSpPr>
          <p:spPr>
            <a:xfrm>
              <a:off x="3263900" y="21590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FAC898D6-E4B1-F548-85F0-E7185CE87EB3}"/>
                </a:ext>
              </a:extLst>
            </p:cNvPr>
            <p:cNvSpPr/>
            <p:nvPr/>
          </p:nvSpPr>
          <p:spPr>
            <a:xfrm>
              <a:off x="3276600" y="31369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90B93F2A-A1A9-8149-A86A-1908713E6151}"/>
                </a:ext>
              </a:extLst>
            </p:cNvPr>
            <p:cNvSpPr/>
            <p:nvPr/>
          </p:nvSpPr>
          <p:spPr>
            <a:xfrm>
              <a:off x="1282700" y="30734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155B52C6-B609-DC45-B95D-D756F52703CF}"/>
                </a:ext>
              </a:extLst>
            </p:cNvPr>
            <p:cNvSpPr/>
            <p:nvPr/>
          </p:nvSpPr>
          <p:spPr>
            <a:xfrm>
              <a:off x="1295400" y="21844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AC095694-6D55-F342-8C53-AF1AA49C1F9D}"/>
                </a:ext>
              </a:extLst>
            </p:cNvPr>
            <p:cNvSpPr/>
            <p:nvPr/>
          </p:nvSpPr>
          <p:spPr>
            <a:xfrm>
              <a:off x="2260600" y="31115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DC09B066-0418-954D-84EB-5729B642148A}"/>
                </a:ext>
              </a:extLst>
            </p:cNvPr>
            <p:cNvSpPr txBox="1"/>
            <p:nvPr/>
          </p:nvSpPr>
          <p:spPr>
            <a:xfrm>
              <a:off x="1455536" y="825500"/>
              <a:ext cx="1930289" cy="45732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dirty="0">
                  <a:solidFill>
                    <a:srgbClr val="FF0000"/>
                  </a:solidFill>
                  <a:latin typeface="+mn-lt"/>
                </a:rPr>
                <a:t>solid crystals</a:t>
              </a:r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87A646BE-ABCA-3C4E-AFD4-1D44868CE0F7}"/>
              </a:ext>
            </a:extLst>
          </p:cNvPr>
          <p:cNvGrpSpPr>
            <a:grpSpLocks/>
          </p:cNvGrpSpPr>
          <p:nvPr/>
        </p:nvGrpSpPr>
        <p:grpSpPr bwMode="auto">
          <a:xfrm>
            <a:off x="6224589" y="863600"/>
            <a:ext cx="2395537" cy="2738438"/>
            <a:chOff x="5401056" y="863600"/>
            <a:chExt cx="2395728" cy="2739136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72E4E687-6DEE-B640-B07E-569E70D70F6B}"/>
                </a:ext>
              </a:extLst>
            </p:cNvPr>
            <p:cNvSpPr/>
            <p:nvPr/>
          </p:nvSpPr>
          <p:spPr>
            <a:xfrm>
              <a:off x="5601097" y="1473355"/>
              <a:ext cx="1981358" cy="1930892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BEA4156F-46FD-7F4D-AFB8-404B29335B0D}"/>
                </a:ext>
              </a:extLst>
            </p:cNvPr>
            <p:cNvCxnSpPr/>
            <p:nvPr/>
          </p:nvCxnSpPr>
          <p:spPr>
            <a:xfrm rot="10800000" flipH="1">
              <a:off x="5600700" y="2451100"/>
              <a:ext cx="1993900" cy="1588"/>
            </a:xfrm>
            <a:prstGeom prst="line">
              <a:avLst/>
            </a:prstGeom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9FC4ED0E-88C2-A145-A4F0-9C0445D60A78}"/>
                </a:ext>
              </a:extLst>
            </p:cNvPr>
            <p:cNvCxnSpPr/>
            <p:nvPr/>
          </p:nvCxnSpPr>
          <p:spPr>
            <a:xfrm rot="16200000" flipH="1">
              <a:off x="5607050" y="2451100"/>
              <a:ext cx="1981200" cy="1588"/>
            </a:xfrm>
            <a:prstGeom prst="line">
              <a:avLst/>
            </a:prstGeom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FDABDC81-38BB-504C-B967-CC020DB42C26}"/>
                </a:ext>
              </a:extLst>
            </p:cNvPr>
            <p:cNvSpPr/>
            <p:nvPr/>
          </p:nvSpPr>
          <p:spPr>
            <a:xfrm rot="-2700000">
              <a:off x="5511800" y="12954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42A9CA11-0B67-6C49-AAD6-09DB4FF3050F}"/>
                </a:ext>
              </a:extLst>
            </p:cNvPr>
            <p:cNvSpPr/>
            <p:nvPr/>
          </p:nvSpPr>
          <p:spPr>
            <a:xfrm rot="-2700000">
              <a:off x="6489700" y="21971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grpSp>
          <p:nvGrpSpPr>
            <p:cNvPr id="24660" name="Oval 38">
              <a:extLst>
                <a:ext uri="{FF2B5EF4-FFF2-40B4-BE49-F238E27FC236}">
                  <a16:creationId xmlns:a16="http://schemas.microsoft.com/office/drawing/2014/main" id="{C0961507-8F5E-7746-A93B-63C1704A3DE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388608" y="1286256"/>
              <a:ext cx="402336" cy="402336"/>
              <a:chOff x="6388608" y="1286256"/>
              <a:chExt cx="402336" cy="402336"/>
            </a:xfrm>
          </p:grpSpPr>
          <p:pic>
            <p:nvPicPr>
              <p:cNvPr id="24680" name="Oval 38">
                <a:extLst>
                  <a:ext uri="{FF2B5EF4-FFF2-40B4-BE49-F238E27FC236}">
                    <a16:creationId xmlns:a16="http://schemas.microsoft.com/office/drawing/2014/main" id="{D17B5993-B094-FB41-A0F5-0B386024FEE1}"/>
                  </a:ext>
                </a:extLst>
              </p:cNvPr>
              <p:cNvPicPr>
                <a:picLocks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388608" y="1286256"/>
                <a:ext cx="402336" cy="4023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4681" name="Text Box 80">
                <a:extLst>
                  <a:ext uri="{FF2B5EF4-FFF2-40B4-BE49-F238E27FC236}">
                    <a16:creationId xmlns:a16="http://schemas.microsoft.com/office/drawing/2014/main" id="{7CCCD73E-865D-8E43-8B78-65FE1E31342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2700000">
                <a:off x="6528438" y="1315275"/>
                <a:ext cx="125724" cy="341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vert="eaVert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endParaRPr lang="en-US" altLang="en-US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FC20BB3D-FA22-DD43-B1E1-5A0273D77694}"/>
                </a:ext>
              </a:extLst>
            </p:cNvPr>
            <p:cNvSpPr/>
            <p:nvPr/>
          </p:nvSpPr>
          <p:spPr>
            <a:xfrm rot="-2700000">
              <a:off x="7493000" y="12319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grpSp>
          <p:nvGrpSpPr>
            <p:cNvPr id="24664" name="Oval 40">
              <a:extLst>
                <a:ext uri="{FF2B5EF4-FFF2-40B4-BE49-F238E27FC236}">
                  <a16:creationId xmlns:a16="http://schemas.microsoft.com/office/drawing/2014/main" id="{7324DC36-CD4D-D245-8AB6-D55B60259BA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382256" y="2225040"/>
              <a:ext cx="402336" cy="402336"/>
              <a:chOff x="7382256" y="2225040"/>
              <a:chExt cx="402336" cy="402336"/>
            </a:xfrm>
          </p:grpSpPr>
          <p:pic>
            <p:nvPicPr>
              <p:cNvPr id="24678" name="Oval 40">
                <a:extLst>
                  <a:ext uri="{FF2B5EF4-FFF2-40B4-BE49-F238E27FC236}">
                    <a16:creationId xmlns:a16="http://schemas.microsoft.com/office/drawing/2014/main" id="{E2A2FE7D-3744-1746-84DE-B665055FECD7}"/>
                  </a:ext>
                </a:extLst>
              </p:cNvPr>
              <p:cNvPicPr>
                <a:picLocks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382256" y="2225040"/>
                <a:ext cx="402336" cy="4023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4679" name="Text Box 86">
                <a:extLst>
                  <a:ext uri="{FF2B5EF4-FFF2-40B4-BE49-F238E27FC236}">
                    <a16:creationId xmlns:a16="http://schemas.microsoft.com/office/drawing/2014/main" id="{8FDEB515-20F1-564E-92B3-DCDDC005CFC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2700000">
                <a:off x="7519038" y="2255075"/>
                <a:ext cx="125724" cy="341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vert="eaVert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endParaRPr lang="en-US" altLang="en-US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9F6365FE-D9B9-624A-A259-6609B1736F4A}"/>
                </a:ext>
              </a:extLst>
            </p:cNvPr>
            <p:cNvSpPr/>
            <p:nvPr/>
          </p:nvSpPr>
          <p:spPr>
            <a:xfrm rot="-2700000">
              <a:off x="7505700" y="31623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F8474D1A-5B47-7E44-A538-67215DD1E499}"/>
                </a:ext>
              </a:extLst>
            </p:cNvPr>
            <p:cNvSpPr/>
            <p:nvPr/>
          </p:nvSpPr>
          <p:spPr>
            <a:xfrm rot="-2700000">
              <a:off x="5511800" y="30988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grpSp>
          <p:nvGrpSpPr>
            <p:cNvPr id="24671" name="Oval 43">
              <a:extLst>
                <a:ext uri="{FF2B5EF4-FFF2-40B4-BE49-F238E27FC236}">
                  <a16:creationId xmlns:a16="http://schemas.microsoft.com/office/drawing/2014/main" id="{833BCB1E-D788-7844-9E82-9F42AC86409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413248" y="2249424"/>
              <a:ext cx="402336" cy="402336"/>
              <a:chOff x="5413248" y="2249424"/>
              <a:chExt cx="402336" cy="402336"/>
            </a:xfrm>
          </p:grpSpPr>
          <p:pic>
            <p:nvPicPr>
              <p:cNvPr id="24676" name="Oval 43">
                <a:extLst>
                  <a:ext uri="{FF2B5EF4-FFF2-40B4-BE49-F238E27FC236}">
                    <a16:creationId xmlns:a16="http://schemas.microsoft.com/office/drawing/2014/main" id="{D79AF449-6B50-7F4F-9548-64979C81774B}"/>
                  </a:ext>
                </a:extLst>
              </p:cNvPr>
              <p:cNvPicPr>
                <a:picLocks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413248" y="2249424"/>
                <a:ext cx="402336" cy="4023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4677" name="Text Box 95">
                <a:extLst>
                  <a:ext uri="{FF2B5EF4-FFF2-40B4-BE49-F238E27FC236}">
                    <a16:creationId xmlns:a16="http://schemas.microsoft.com/office/drawing/2014/main" id="{9A6FADD4-DFD6-0F4A-9406-3B7232810B8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2700000">
                <a:off x="5550538" y="2280475"/>
                <a:ext cx="125724" cy="341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vert="eaVert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endParaRPr lang="en-US" altLang="en-US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24672" name="Oval 44">
              <a:extLst>
                <a:ext uri="{FF2B5EF4-FFF2-40B4-BE49-F238E27FC236}">
                  <a16:creationId xmlns:a16="http://schemas.microsoft.com/office/drawing/2014/main" id="{45F0145F-C800-9F40-8048-8B1604A477E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376416" y="3176016"/>
              <a:ext cx="402336" cy="402336"/>
              <a:chOff x="6376416" y="3176016"/>
              <a:chExt cx="402336" cy="402336"/>
            </a:xfrm>
          </p:grpSpPr>
          <p:pic>
            <p:nvPicPr>
              <p:cNvPr id="24674" name="Oval 44">
                <a:extLst>
                  <a:ext uri="{FF2B5EF4-FFF2-40B4-BE49-F238E27FC236}">
                    <a16:creationId xmlns:a16="http://schemas.microsoft.com/office/drawing/2014/main" id="{DE455CC2-A69B-6B4E-BCAD-358D8450F831}"/>
                  </a:ext>
                </a:extLst>
              </p:cNvPr>
              <p:cNvPicPr>
                <a:picLocks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376416" y="3176016"/>
                <a:ext cx="402336" cy="4023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4675" name="Text Box 98">
                <a:extLst>
                  <a:ext uri="{FF2B5EF4-FFF2-40B4-BE49-F238E27FC236}">
                    <a16:creationId xmlns:a16="http://schemas.microsoft.com/office/drawing/2014/main" id="{42022D49-8575-2C43-92EF-DCBE17C3997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2700000">
                <a:off x="6515738" y="3207575"/>
                <a:ext cx="125724" cy="341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vert="eaVert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endParaRPr lang="en-US" altLang="en-US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D3FC1C5B-3AEB-8A46-9A86-1FBBBEA13841}"/>
                </a:ext>
              </a:extLst>
            </p:cNvPr>
            <p:cNvSpPr txBox="1"/>
            <p:nvPr/>
          </p:nvSpPr>
          <p:spPr>
            <a:xfrm>
              <a:off x="5572520" y="863600"/>
              <a:ext cx="2167110" cy="45731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dirty="0">
                  <a:solidFill>
                    <a:srgbClr val="FF0000"/>
                  </a:solidFill>
                  <a:latin typeface="+mn-lt"/>
                </a:rPr>
                <a:t>plastic crystals</a:t>
              </a:r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56FF53E0-E775-BD4B-B2FC-D7DB333A699A}"/>
              </a:ext>
            </a:extLst>
          </p:cNvPr>
          <p:cNvGrpSpPr>
            <a:grpSpLocks/>
          </p:cNvGrpSpPr>
          <p:nvPr/>
        </p:nvGrpSpPr>
        <p:grpSpPr bwMode="auto">
          <a:xfrm>
            <a:off x="1627188" y="3906838"/>
            <a:ext cx="2182812" cy="2557462"/>
            <a:chOff x="1200912" y="3873500"/>
            <a:chExt cx="2182368" cy="2557780"/>
          </a:xfrm>
        </p:grpSpPr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73144B3D-05E4-E94B-A696-23B0464BB181}"/>
                </a:ext>
              </a:extLst>
            </p:cNvPr>
            <p:cNvSpPr/>
            <p:nvPr/>
          </p:nvSpPr>
          <p:spPr>
            <a:xfrm>
              <a:off x="1359630" y="4432369"/>
              <a:ext cx="1980797" cy="193064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>
                <a:solidFill>
                  <a:srgbClr val="FF0000"/>
                </a:solidFill>
              </a:endParaRPr>
            </a:p>
          </p:txBody>
        </p: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2D63998A-E1CE-C643-8E9B-5AE9C899BC3A}"/>
                </a:ext>
              </a:extLst>
            </p:cNvPr>
            <p:cNvCxnSpPr/>
            <p:nvPr/>
          </p:nvCxnSpPr>
          <p:spPr>
            <a:xfrm rot="10800000" flipH="1">
              <a:off x="1358900" y="5410200"/>
              <a:ext cx="1993900" cy="1588"/>
            </a:xfrm>
            <a:prstGeom prst="line">
              <a:avLst/>
            </a:prstGeom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5D47416B-3F35-5B4F-BDF2-EF46D2919754}"/>
                </a:ext>
              </a:extLst>
            </p:cNvPr>
            <p:cNvCxnSpPr/>
            <p:nvPr/>
          </p:nvCxnSpPr>
          <p:spPr>
            <a:xfrm rot="16200000" flipH="1">
              <a:off x="1365250" y="5410200"/>
              <a:ext cx="1981200" cy="1588"/>
            </a:xfrm>
            <a:prstGeom prst="line">
              <a:avLst/>
            </a:prstGeom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B925A479-603A-294D-B100-8DB3B19C3754}"/>
                </a:ext>
              </a:extLst>
            </p:cNvPr>
            <p:cNvSpPr/>
            <p:nvPr/>
          </p:nvSpPr>
          <p:spPr>
            <a:xfrm>
              <a:off x="1219200" y="44577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83423640-058B-CE4F-A9FC-0BF5792BCDF8}"/>
                </a:ext>
              </a:extLst>
            </p:cNvPr>
            <p:cNvSpPr/>
            <p:nvPr/>
          </p:nvSpPr>
          <p:spPr>
            <a:xfrm>
              <a:off x="2159000" y="50419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E4C292C7-8CAD-5A42-B87F-13DC7E0CB600}"/>
                </a:ext>
              </a:extLst>
            </p:cNvPr>
            <p:cNvSpPr/>
            <p:nvPr/>
          </p:nvSpPr>
          <p:spPr>
            <a:xfrm>
              <a:off x="2260600" y="44196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737652FD-CEE5-E74C-A899-9A8A33D93A6E}"/>
                </a:ext>
              </a:extLst>
            </p:cNvPr>
            <p:cNvSpPr/>
            <p:nvPr/>
          </p:nvSpPr>
          <p:spPr>
            <a:xfrm>
              <a:off x="3048000" y="44450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970446FD-DA65-1240-AB0F-5F0B65AD026C}"/>
                </a:ext>
              </a:extLst>
            </p:cNvPr>
            <p:cNvSpPr/>
            <p:nvPr/>
          </p:nvSpPr>
          <p:spPr>
            <a:xfrm>
              <a:off x="3022600" y="50419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7E202E3E-75C1-7F45-9A0C-7AEB7EA3F3B5}"/>
                </a:ext>
              </a:extLst>
            </p:cNvPr>
            <p:cNvSpPr/>
            <p:nvPr/>
          </p:nvSpPr>
          <p:spPr>
            <a:xfrm>
              <a:off x="3187700" y="59309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5D9C56B8-A0AD-A347-BAD9-ED4F7B6FD884}"/>
                </a:ext>
              </a:extLst>
            </p:cNvPr>
            <p:cNvSpPr/>
            <p:nvPr/>
          </p:nvSpPr>
          <p:spPr>
            <a:xfrm>
              <a:off x="1231900" y="59182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13D155B0-A5F7-7747-A55E-AB7C0EF59BA9}"/>
                </a:ext>
              </a:extLst>
            </p:cNvPr>
            <p:cNvSpPr/>
            <p:nvPr/>
          </p:nvSpPr>
          <p:spPr>
            <a:xfrm>
              <a:off x="1422400" y="50800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6D632817-3C13-E04D-A1B0-C67AFDB599C6}"/>
                </a:ext>
              </a:extLst>
            </p:cNvPr>
            <p:cNvSpPr/>
            <p:nvPr/>
          </p:nvSpPr>
          <p:spPr>
            <a:xfrm>
              <a:off x="2235200" y="58547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686954BB-05A0-8B48-8DAE-BFC76B924AF4}"/>
                </a:ext>
              </a:extLst>
            </p:cNvPr>
            <p:cNvSpPr txBox="1"/>
            <p:nvPr/>
          </p:nvSpPr>
          <p:spPr>
            <a:xfrm>
              <a:off x="1304078" y="3873500"/>
              <a:ext cx="2015715" cy="45725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dirty="0">
                  <a:solidFill>
                    <a:srgbClr val="FF0000"/>
                  </a:solidFill>
                  <a:latin typeface="+mn-lt"/>
                </a:rPr>
                <a:t>liquid crystals</a:t>
              </a:r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6AF6D0FB-2BE8-7542-9D59-8907F8CC94CF}"/>
              </a:ext>
            </a:extLst>
          </p:cNvPr>
          <p:cNvGrpSpPr>
            <a:grpSpLocks/>
          </p:cNvGrpSpPr>
          <p:nvPr/>
        </p:nvGrpSpPr>
        <p:grpSpPr bwMode="auto">
          <a:xfrm>
            <a:off x="6361113" y="3860800"/>
            <a:ext cx="2311400" cy="2692400"/>
            <a:chOff x="5537200" y="3860800"/>
            <a:chExt cx="2311400" cy="2692400"/>
          </a:xfrm>
        </p:grpSpPr>
        <p:grpSp>
          <p:nvGrpSpPr>
            <p:cNvPr id="24588" name="Group 91">
              <a:extLst>
                <a:ext uri="{FF2B5EF4-FFF2-40B4-BE49-F238E27FC236}">
                  <a16:creationId xmlns:a16="http://schemas.microsoft.com/office/drawing/2014/main" id="{9538FCBA-46FE-324F-A695-1B5B2C01DCF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537200" y="4140200"/>
              <a:ext cx="2311400" cy="2413000"/>
              <a:chOff x="5537200" y="4140200"/>
              <a:chExt cx="2311400" cy="2413000"/>
            </a:xfrm>
          </p:grpSpPr>
          <p:sp>
            <p:nvSpPr>
              <p:cNvPr id="70" name="Rectangle 69">
                <a:extLst>
                  <a:ext uri="{FF2B5EF4-FFF2-40B4-BE49-F238E27FC236}">
                    <a16:creationId xmlns:a16="http://schemas.microsoft.com/office/drawing/2014/main" id="{4ECC83D5-6B5A-5148-933D-532FF265D6ED}"/>
                  </a:ext>
                </a:extLst>
              </p:cNvPr>
              <p:cNvSpPr/>
              <p:nvPr/>
            </p:nvSpPr>
            <p:spPr>
              <a:xfrm>
                <a:off x="5626100" y="4381500"/>
                <a:ext cx="1981200" cy="1930400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hangingPunct="0">
                  <a:defRPr/>
                </a:pPr>
                <a:endParaRPr lang="en-US">
                  <a:solidFill>
                    <a:srgbClr val="FF0000"/>
                  </a:solidFill>
                </a:endParaRPr>
              </a:p>
            </p:txBody>
          </p:sp>
          <p:cxnSp>
            <p:nvCxnSpPr>
              <p:cNvPr id="71" name="Straight Connector 70">
                <a:extLst>
                  <a:ext uri="{FF2B5EF4-FFF2-40B4-BE49-F238E27FC236}">
                    <a16:creationId xmlns:a16="http://schemas.microsoft.com/office/drawing/2014/main" id="{A73E3311-9780-2249-98CF-8708C16BA507}"/>
                  </a:ext>
                </a:extLst>
              </p:cNvPr>
              <p:cNvCxnSpPr/>
              <p:nvPr/>
            </p:nvCxnSpPr>
            <p:spPr>
              <a:xfrm rot="10800000" flipH="1">
                <a:off x="5626100" y="5359400"/>
                <a:ext cx="1993900" cy="1588"/>
              </a:xfrm>
              <a:prstGeom prst="line">
                <a:avLst/>
              </a:prstGeom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Straight Connector 71">
                <a:extLst>
                  <a:ext uri="{FF2B5EF4-FFF2-40B4-BE49-F238E27FC236}">
                    <a16:creationId xmlns:a16="http://schemas.microsoft.com/office/drawing/2014/main" id="{16BE5D83-A040-234C-93FD-01AE0DD91231}"/>
                  </a:ext>
                </a:extLst>
              </p:cNvPr>
              <p:cNvCxnSpPr>
                <a:endCxn id="70" idx="2"/>
              </p:cNvCxnSpPr>
              <p:nvPr/>
            </p:nvCxnSpPr>
            <p:spPr>
              <a:xfrm rot="5400000">
                <a:off x="5648325" y="5337969"/>
                <a:ext cx="1942306" cy="5556"/>
              </a:xfrm>
              <a:prstGeom prst="line">
                <a:avLst/>
              </a:prstGeom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3" name="Oval 72">
                <a:extLst>
                  <a:ext uri="{FF2B5EF4-FFF2-40B4-BE49-F238E27FC236}">
                    <a16:creationId xmlns:a16="http://schemas.microsoft.com/office/drawing/2014/main" id="{72AFA29D-9659-2741-9AF1-462232FC528D}"/>
                  </a:ext>
                </a:extLst>
              </p:cNvPr>
              <p:cNvSpPr/>
              <p:nvPr/>
            </p:nvSpPr>
            <p:spPr>
              <a:xfrm rot="-2700000">
                <a:off x="5676900" y="4381499"/>
                <a:ext cx="177800" cy="482600"/>
              </a:xfrm>
              <a:prstGeom prst="ellipse">
                <a:avLst/>
              </a:prstGeom>
              <a:solidFill>
                <a:srgbClr val="00B050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hangingPunct="0">
                  <a:defRPr/>
                </a:pPr>
                <a:endParaRPr lang="en-US">
                  <a:solidFill>
                    <a:srgbClr val="FF0000"/>
                  </a:solidFill>
                </a:endParaRPr>
              </a:p>
            </p:txBody>
          </p:sp>
          <p:grpSp>
            <p:nvGrpSpPr>
              <p:cNvPr id="24596" name="Oval 73">
                <a:extLst>
                  <a:ext uri="{FF2B5EF4-FFF2-40B4-BE49-F238E27FC236}">
                    <a16:creationId xmlns:a16="http://schemas.microsoft.com/office/drawing/2014/main" id="{ACC32AB0-5C94-E448-82B0-53004495790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662928" y="4523232"/>
                <a:ext cx="518160" cy="219456"/>
                <a:chOff x="6662928" y="4523232"/>
                <a:chExt cx="518160" cy="219456"/>
              </a:xfrm>
            </p:grpSpPr>
            <p:pic>
              <p:nvPicPr>
                <p:cNvPr id="24618" name="Oval 73">
                  <a:extLst>
                    <a:ext uri="{FF2B5EF4-FFF2-40B4-BE49-F238E27FC236}">
                      <a16:creationId xmlns:a16="http://schemas.microsoft.com/office/drawing/2014/main" id="{33DA9AB7-D48B-4F45-BEF4-3C486AD7279A}"/>
                    </a:ext>
                  </a:extLst>
                </p:cNvPr>
                <p:cNvPicPr>
                  <a:picLocks noChangeArrowheads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662928" y="4523232"/>
                  <a:ext cx="518160" cy="21945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24619" name="Text Box 16">
                  <a:extLst>
                    <a:ext uri="{FF2B5EF4-FFF2-40B4-BE49-F238E27FC236}">
                      <a16:creationId xmlns:a16="http://schemas.microsoft.com/office/drawing/2014/main" id="{68EAD9BA-0EFA-924A-8427-E9E7E7D88DC4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 rot="-5700000">
                  <a:off x="6858638" y="4464875"/>
                  <a:ext cx="125724" cy="3412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eaVert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algn="ctr"/>
                  <a:endParaRPr lang="en-US" altLang="en-US">
                    <a:solidFill>
                      <a:srgbClr val="FF0000"/>
                    </a:solidFill>
                  </a:endParaRPr>
                </a:p>
              </p:txBody>
            </p:sp>
          </p:grpSp>
          <p:grpSp>
            <p:nvGrpSpPr>
              <p:cNvPr id="24597" name="Oval 74">
                <a:extLst>
                  <a:ext uri="{FF2B5EF4-FFF2-40B4-BE49-F238E27FC236}">
                    <a16:creationId xmlns:a16="http://schemas.microsoft.com/office/drawing/2014/main" id="{E200D702-5B1F-4241-BAE3-EF38E8F69FF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364224" y="4876800"/>
                <a:ext cx="402336" cy="402336"/>
                <a:chOff x="6364224" y="4876800"/>
                <a:chExt cx="402336" cy="402336"/>
              </a:xfrm>
            </p:grpSpPr>
            <p:pic>
              <p:nvPicPr>
                <p:cNvPr id="24616" name="Oval 74">
                  <a:extLst>
                    <a:ext uri="{FF2B5EF4-FFF2-40B4-BE49-F238E27FC236}">
                      <a16:creationId xmlns:a16="http://schemas.microsoft.com/office/drawing/2014/main" id="{B5872682-B3EA-D148-8ED4-21CA6D5D433A}"/>
                    </a:ext>
                  </a:extLst>
                </p:cNvPr>
                <p:cNvPicPr>
                  <a:picLocks noChangeArrowheads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364224" y="4876800"/>
                  <a:ext cx="402336" cy="40233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24617" name="Text Box 19">
                  <a:extLst>
                    <a:ext uri="{FF2B5EF4-FFF2-40B4-BE49-F238E27FC236}">
                      <a16:creationId xmlns:a16="http://schemas.microsoft.com/office/drawing/2014/main" id="{A27BA683-19DF-3E47-87EA-A646B1FB8D5C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 rot="2700000">
                  <a:off x="6503039" y="4909375"/>
                  <a:ext cx="125724" cy="3412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10800000" vert="eaVert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algn="ctr"/>
                  <a:endParaRPr lang="en-US" altLang="en-US">
                    <a:solidFill>
                      <a:srgbClr val="FF0000"/>
                    </a:solidFill>
                  </a:endParaRPr>
                </a:p>
              </p:txBody>
            </p:sp>
          </p:grpSp>
          <p:sp>
            <p:nvSpPr>
              <p:cNvPr id="76" name="Oval 75">
                <a:extLst>
                  <a:ext uri="{FF2B5EF4-FFF2-40B4-BE49-F238E27FC236}">
                    <a16:creationId xmlns:a16="http://schemas.microsoft.com/office/drawing/2014/main" id="{58C9D405-170D-3A4D-A051-6F017E720D32}"/>
                  </a:ext>
                </a:extLst>
              </p:cNvPr>
              <p:cNvSpPr/>
              <p:nvPr/>
            </p:nvSpPr>
            <p:spPr>
              <a:xfrm rot="-2100000">
                <a:off x="7518400" y="4140200"/>
                <a:ext cx="177800" cy="482600"/>
              </a:xfrm>
              <a:prstGeom prst="ellipse">
                <a:avLst/>
              </a:prstGeom>
              <a:solidFill>
                <a:srgbClr val="00B050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hangingPunct="0">
                  <a:defRPr/>
                </a:pPr>
                <a:endParaRPr lang="en-US">
                  <a:solidFill>
                    <a:srgbClr val="FF0000"/>
                  </a:solidFill>
                </a:endParaRPr>
              </a:p>
            </p:txBody>
          </p:sp>
          <p:grpSp>
            <p:nvGrpSpPr>
              <p:cNvPr id="24601" name="Oval 76">
                <a:extLst>
                  <a:ext uri="{FF2B5EF4-FFF2-40B4-BE49-F238E27FC236}">
                    <a16:creationId xmlns:a16="http://schemas.microsoft.com/office/drawing/2014/main" id="{2A4100C4-A218-6647-A3AB-78EFF3AE6C6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406640" y="5132832"/>
                <a:ext cx="402336" cy="402336"/>
                <a:chOff x="7406640" y="5132832"/>
                <a:chExt cx="402336" cy="402336"/>
              </a:xfrm>
            </p:grpSpPr>
            <p:pic>
              <p:nvPicPr>
                <p:cNvPr id="24614" name="Oval 76">
                  <a:extLst>
                    <a:ext uri="{FF2B5EF4-FFF2-40B4-BE49-F238E27FC236}">
                      <a16:creationId xmlns:a16="http://schemas.microsoft.com/office/drawing/2014/main" id="{A67EC244-F1F3-BC4C-B991-67288E8496D4}"/>
                    </a:ext>
                  </a:extLst>
                </p:cNvPr>
                <p:cNvPicPr>
                  <a:picLocks noChangeArrowheads="1"/>
                </p:cNvPicPr>
                <p:nvPr/>
              </p:nvPicPr>
              <p:blipFill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406640" y="5132832"/>
                  <a:ext cx="402336" cy="40233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24615" name="Text Box 25">
                  <a:extLst>
                    <a:ext uri="{FF2B5EF4-FFF2-40B4-BE49-F238E27FC236}">
                      <a16:creationId xmlns:a16="http://schemas.microsoft.com/office/drawing/2014/main" id="{711F40DE-0B05-2244-A9AF-A9D2919215CC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 rot="2700000">
                  <a:off x="7544438" y="5163375"/>
                  <a:ext cx="125724" cy="3412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10800000" vert="eaVert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algn="ctr"/>
                  <a:endParaRPr lang="en-US" altLang="en-US">
                    <a:solidFill>
                      <a:srgbClr val="FF0000"/>
                    </a:solidFill>
                  </a:endParaRPr>
                </a:p>
              </p:txBody>
            </p:sp>
          </p:grpSp>
          <p:sp>
            <p:nvSpPr>
              <p:cNvPr id="78" name="Oval 77">
                <a:extLst>
                  <a:ext uri="{FF2B5EF4-FFF2-40B4-BE49-F238E27FC236}">
                    <a16:creationId xmlns:a16="http://schemas.microsoft.com/office/drawing/2014/main" id="{E82C1BC2-3255-7242-9FE4-3A4D68F761A5}"/>
                  </a:ext>
                </a:extLst>
              </p:cNvPr>
              <p:cNvSpPr/>
              <p:nvPr/>
            </p:nvSpPr>
            <p:spPr>
              <a:xfrm rot="-2700000">
                <a:off x="7531100" y="6070600"/>
                <a:ext cx="177800" cy="482600"/>
              </a:xfrm>
              <a:prstGeom prst="ellipse">
                <a:avLst/>
              </a:prstGeom>
              <a:solidFill>
                <a:srgbClr val="00B050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hangingPunct="0">
                  <a:defRPr/>
                </a:pPr>
                <a:endParaRPr 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79" name="Oval 78">
                <a:extLst>
                  <a:ext uri="{FF2B5EF4-FFF2-40B4-BE49-F238E27FC236}">
                    <a16:creationId xmlns:a16="http://schemas.microsoft.com/office/drawing/2014/main" id="{454275B2-03E4-DD48-BD8B-8C8606787869}"/>
                  </a:ext>
                </a:extLst>
              </p:cNvPr>
              <p:cNvSpPr/>
              <p:nvPr/>
            </p:nvSpPr>
            <p:spPr>
              <a:xfrm rot="1740000">
                <a:off x="5537200" y="6007100"/>
                <a:ext cx="177800" cy="482600"/>
              </a:xfrm>
              <a:prstGeom prst="ellipse">
                <a:avLst/>
              </a:prstGeom>
              <a:solidFill>
                <a:srgbClr val="00B050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hangingPunct="0">
                  <a:defRPr/>
                </a:pPr>
                <a:endParaRPr lang="en-US">
                  <a:solidFill>
                    <a:srgbClr val="FF0000"/>
                  </a:solidFill>
                </a:endParaRPr>
              </a:p>
            </p:txBody>
          </p:sp>
          <p:grpSp>
            <p:nvGrpSpPr>
              <p:cNvPr id="24608" name="Oval 79">
                <a:extLst>
                  <a:ext uri="{FF2B5EF4-FFF2-40B4-BE49-F238E27FC236}">
                    <a16:creationId xmlns:a16="http://schemas.microsoft.com/office/drawing/2014/main" id="{4A3F6784-53FF-6B41-BB2F-B0E4B11D978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626608" y="5212080"/>
                <a:ext cx="402336" cy="396240"/>
                <a:chOff x="5626608" y="5212080"/>
                <a:chExt cx="402336" cy="396240"/>
              </a:xfrm>
            </p:grpSpPr>
            <p:pic>
              <p:nvPicPr>
                <p:cNvPr id="24612" name="Oval 79">
                  <a:extLst>
                    <a:ext uri="{FF2B5EF4-FFF2-40B4-BE49-F238E27FC236}">
                      <a16:creationId xmlns:a16="http://schemas.microsoft.com/office/drawing/2014/main" id="{F874E14E-2CD4-3A45-AC11-4646E08C89EA}"/>
                    </a:ext>
                  </a:extLst>
                </p:cNvPr>
                <p:cNvPicPr>
                  <a:picLocks noChangeArrowheads="1"/>
                </p:cNvPicPr>
                <p:nvPr/>
              </p:nvPicPr>
              <p:blipFill>
                <a:blip r:embed="rId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626608" y="5212080"/>
                  <a:ext cx="402336" cy="39624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24613" name="Text Box 34">
                  <a:extLst>
                    <a:ext uri="{FF2B5EF4-FFF2-40B4-BE49-F238E27FC236}">
                      <a16:creationId xmlns:a16="http://schemas.microsoft.com/office/drawing/2014/main" id="{5D8BFAE1-EACD-7749-B9D3-FCB0EBF521A8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 rot="2700000">
                  <a:off x="5766438" y="5239575"/>
                  <a:ext cx="125724" cy="3412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10800000" vert="eaVert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algn="ctr"/>
                  <a:endParaRPr lang="en-US" altLang="en-US">
                    <a:solidFill>
                      <a:srgbClr val="FF0000"/>
                    </a:solidFill>
                  </a:endParaRPr>
                </a:p>
              </p:txBody>
            </p:sp>
          </p:grpSp>
          <p:grpSp>
            <p:nvGrpSpPr>
              <p:cNvPr id="24609" name="Oval 80">
                <a:extLst>
                  <a:ext uri="{FF2B5EF4-FFF2-40B4-BE49-F238E27FC236}">
                    <a16:creationId xmlns:a16="http://schemas.microsoft.com/office/drawing/2014/main" id="{2497E439-9F1B-364C-B3AB-6C814615295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400800" y="5766816"/>
                <a:ext cx="402336" cy="402336"/>
                <a:chOff x="6400800" y="5766816"/>
                <a:chExt cx="402336" cy="402336"/>
              </a:xfrm>
            </p:grpSpPr>
            <p:pic>
              <p:nvPicPr>
                <p:cNvPr id="24610" name="Oval 80">
                  <a:extLst>
                    <a:ext uri="{FF2B5EF4-FFF2-40B4-BE49-F238E27FC236}">
                      <a16:creationId xmlns:a16="http://schemas.microsoft.com/office/drawing/2014/main" id="{C6CB7A9C-5E38-364F-AA75-EEB69DD3BEB6}"/>
                    </a:ext>
                  </a:extLst>
                </p:cNvPr>
                <p:cNvPicPr>
                  <a:picLocks noChangeArrowheads="1"/>
                </p:cNvPicPr>
                <p:nvPr/>
              </p:nvPicPr>
              <p:blipFill>
                <a:blip r:embed="rId10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400800" y="5766816"/>
                  <a:ext cx="402336" cy="40233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24611" name="Text Box 37">
                  <a:extLst>
                    <a:ext uri="{FF2B5EF4-FFF2-40B4-BE49-F238E27FC236}">
                      <a16:creationId xmlns:a16="http://schemas.microsoft.com/office/drawing/2014/main" id="{56A297CC-A0C2-774C-9E86-41237172541B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 rot="2700000">
                  <a:off x="6541138" y="5798374"/>
                  <a:ext cx="125724" cy="3412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10800000" vert="eaVert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algn="ctr"/>
                  <a:endParaRPr lang="en-US" altLang="en-US">
                    <a:solidFill>
                      <a:srgbClr val="FF0000"/>
                    </a:solidFill>
                  </a:endParaRPr>
                </a:p>
              </p:txBody>
            </p:sp>
          </p:grpSp>
        </p:grp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FB1EBFBC-972F-3241-BA57-0CC2466FEFA9}"/>
                </a:ext>
              </a:extLst>
            </p:cNvPr>
            <p:cNvSpPr txBox="1"/>
            <p:nvPr/>
          </p:nvSpPr>
          <p:spPr>
            <a:xfrm>
              <a:off x="6189662" y="3860800"/>
              <a:ext cx="898525" cy="45720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dirty="0">
                  <a:solidFill>
                    <a:srgbClr val="FF0000"/>
                  </a:solidFill>
                  <a:latin typeface="+mn-lt"/>
                </a:rPr>
                <a:t>liquid</a:t>
              </a:r>
            </a:p>
          </p:txBody>
        </p:sp>
      </p:grpSp>
      <p:sp>
        <p:nvSpPr>
          <p:cNvPr id="2195589" name="Rectangle 133">
            <a:extLst>
              <a:ext uri="{FF2B5EF4-FFF2-40B4-BE49-F238E27FC236}">
                <a16:creationId xmlns:a16="http://schemas.microsoft.com/office/drawing/2014/main" id="{0B2BE2C8-A56F-AC4A-843E-79F134647C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9225" y="1846263"/>
            <a:ext cx="20764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>
                <a:solidFill>
                  <a:srgbClr val="FF0000"/>
                </a:solidFill>
              </a:rPr>
              <a:t>specific position</a:t>
            </a:r>
          </a:p>
          <a:p>
            <a:pPr eaLnBrk="1" hangingPunct="1"/>
            <a:r>
              <a:rPr lang="en-US" altLang="en-US" sz="1800">
                <a:solidFill>
                  <a:srgbClr val="FF0000"/>
                </a:solidFill>
              </a:rPr>
              <a:t>specific orientation</a:t>
            </a:r>
          </a:p>
        </p:txBody>
      </p:sp>
      <p:sp>
        <p:nvSpPr>
          <p:cNvPr id="2195590" name="Rectangle 134">
            <a:extLst>
              <a:ext uri="{FF2B5EF4-FFF2-40B4-BE49-F238E27FC236}">
                <a16:creationId xmlns:a16="http://schemas.microsoft.com/office/drawing/2014/main" id="{2098B870-A6DB-E944-A69C-ECB1FBCDC2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53450" y="1833563"/>
            <a:ext cx="20891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>
                <a:solidFill>
                  <a:srgbClr val="FF0000"/>
                </a:solidFill>
              </a:rPr>
              <a:t>specific position</a:t>
            </a:r>
          </a:p>
          <a:p>
            <a:pPr eaLnBrk="1" hangingPunct="1"/>
            <a:r>
              <a:rPr lang="en-US" altLang="en-US" sz="1800">
                <a:solidFill>
                  <a:srgbClr val="FF0000"/>
                </a:solidFill>
              </a:rPr>
              <a:t>random orientation</a:t>
            </a:r>
          </a:p>
        </p:txBody>
      </p:sp>
      <p:sp>
        <p:nvSpPr>
          <p:cNvPr id="2195591" name="Rectangle 135">
            <a:extLst>
              <a:ext uri="{FF2B5EF4-FFF2-40B4-BE49-F238E27FC236}">
                <a16:creationId xmlns:a16="http://schemas.microsoft.com/office/drawing/2014/main" id="{2B63282C-62C8-784D-BA9A-C7F81991F1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3988" y="5010150"/>
            <a:ext cx="20764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>
                <a:solidFill>
                  <a:srgbClr val="FF0000"/>
                </a:solidFill>
              </a:rPr>
              <a:t>random position</a:t>
            </a:r>
          </a:p>
          <a:p>
            <a:pPr eaLnBrk="1" hangingPunct="1"/>
            <a:r>
              <a:rPr lang="en-US" altLang="en-US" sz="1800">
                <a:solidFill>
                  <a:srgbClr val="FF0000"/>
                </a:solidFill>
              </a:rPr>
              <a:t>specific orientation</a:t>
            </a:r>
          </a:p>
        </p:txBody>
      </p:sp>
      <p:sp>
        <p:nvSpPr>
          <p:cNvPr id="2195592" name="Rectangle 136">
            <a:extLst>
              <a:ext uri="{FF2B5EF4-FFF2-40B4-BE49-F238E27FC236}">
                <a16:creationId xmlns:a16="http://schemas.microsoft.com/office/drawing/2014/main" id="{675E52DB-11E4-414B-AABE-F5B756E311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01075" y="5010150"/>
            <a:ext cx="20891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>
                <a:solidFill>
                  <a:srgbClr val="FF0000"/>
                </a:solidFill>
              </a:rPr>
              <a:t>random position</a:t>
            </a:r>
          </a:p>
          <a:p>
            <a:pPr eaLnBrk="1" hangingPunct="1"/>
            <a:r>
              <a:rPr lang="en-US" altLang="en-US" sz="1800">
                <a:solidFill>
                  <a:srgbClr val="FF0000"/>
                </a:solidFill>
              </a:rPr>
              <a:t>random orientation</a:t>
            </a:r>
          </a:p>
        </p:txBody>
      </p:sp>
      <p:sp>
        <p:nvSpPr>
          <p:cNvPr id="124" name="Rectangle 123">
            <a:extLst>
              <a:ext uri="{FF2B5EF4-FFF2-40B4-BE49-F238E27FC236}">
                <a16:creationId xmlns:a16="http://schemas.microsoft.com/office/drawing/2014/main" id="{CB04DD50-523A-FB40-9136-2819FBE4C4C7}"/>
              </a:ext>
            </a:extLst>
          </p:cNvPr>
          <p:cNvSpPr/>
          <p:nvPr/>
        </p:nvSpPr>
        <p:spPr>
          <a:xfrm>
            <a:off x="1515815" y="3926444"/>
            <a:ext cx="9152186" cy="2535602"/>
          </a:xfrm>
          <a:prstGeom prst="rect">
            <a:avLst/>
          </a:prstGeom>
          <a:solidFill>
            <a:srgbClr val="FFFFFF">
              <a:alpha val="69804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5" name="Rectangle 124">
            <a:extLst>
              <a:ext uri="{FF2B5EF4-FFF2-40B4-BE49-F238E27FC236}">
                <a16:creationId xmlns:a16="http://schemas.microsoft.com/office/drawing/2014/main" id="{005EBA20-02B3-0349-9525-73C307C1CFEF}"/>
              </a:ext>
            </a:extLst>
          </p:cNvPr>
          <p:cNvSpPr/>
          <p:nvPr/>
        </p:nvSpPr>
        <p:spPr>
          <a:xfrm>
            <a:off x="6161114" y="852394"/>
            <a:ext cx="4481487" cy="2761075"/>
          </a:xfrm>
          <a:prstGeom prst="rect">
            <a:avLst/>
          </a:prstGeom>
          <a:solidFill>
            <a:srgbClr val="FFFFFF">
              <a:alpha val="69804"/>
            </a:srgb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3" name="Text Box 4">
            <a:extLst>
              <a:ext uri="{FF2B5EF4-FFF2-40B4-BE49-F238E27FC236}">
                <a16:creationId xmlns:a16="http://schemas.microsoft.com/office/drawing/2014/main" id="{8F96FA90-A94F-6748-9100-9C3BF62B09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04365" y="3081896"/>
            <a:ext cx="2875041" cy="132343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sunset" dir="t">
              <a:rot lat="0" lon="0" rev="1800000"/>
            </a:lightRig>
          </a:scene3d>
          <a:sp3d extrusionH="120650" contourW="12700" prstMaterial="softEdge">
            <a:bevelT prst="relaxedInset"/>
            <a:bevelB prst="relaxedInset"/>
            <a:extrusionClr>
              <a:schemeClr val="accent2">
                <a:lumMod val="60000"/>
                <a:lumOff val="40000"/>
              </a:schemeClr>
            </a:extrusionClr>
            <a:contourClr>
              <a:schemeClr val="accent2">
                <a:lumMod val="75000"/>
              </a:schemeClr>
            </a:contourClr>
          </a:sp3d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2000" dirty="0">
                <a:latin typeface="Comic Sans MS" panose="030F0902030302020204" pitchFamily="66" charset="0"/>
              </a:rPr>
              <a:t>Course will focus on solid materials with stable bonds:</a:t>
            </a:r>
          </a:p>
          <a:p>
            <a:pPr algn="ctr" eaLnBrk="1" hangingPunct="1"/>
            <a:r>
              <a:rPr lang="en-US" altLang="en-US" sz="2000" dirty="0">
                <a:latin typeface="Comic Sans MS" panose="030F0902030302020204" pitchFamily="66" charset="0"/>
              </a:rPr>
              <a:t>“Solid State”</a:t>
            </a:r>
          </a:p>
        </p:txBody>
      </p:sp>
      <p:pic>
        <p:nvPicPr>
          <p:cNvPr id="87" name="Picture 4" descr="BW_FIG2">
            <a:extLst>
              <a:ext uri="{FF2B5EF4-FFF2-40B4-BE49-F238E27FC236}">
                <a16:creationId xmlns:a16="http://schemas.microsoft.com/office/drawing/2014/main" id="{41CD1C84-B19C-0B4E-99D2-F657EAF488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07194" y="1191033"/>
            <a:ext cx="4038600" cy="287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8" name="Rectangle 18">
            <a:extLst>
              <a:ext uri="{FF2B5EF4-FFF2-40B4-BE49-F238E27FC236}">
                <a16:creationId xmlns:a16="http://schemas.microsoft.com/office/drawing/2014/main" id="{29C6848A-A23D-6844-BD2F-C5023DA7EA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-4159569" y="705257"/>
            <a:ext cx="39766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/>
              <a:t>Cross section of a MOSFET</a:t>
            </a:r>
          </a:p>
        </p:txBody>
      </p:sp>
      <p:grpSp>
        <p:nvGrpSpPr>
          <p:cNvPr id="89" name="Group 9">
            <a:extLst>
              <a:ext uri="{FF2B5EF4-FFF2-40B4-BE49-F238E27FC236}">
                <a16:creationId xmlns:a16="http://schemas.microsoft.com/office/drawing/2014/main" id="{C0247D5C-94F9-6745-A47F-5C1D688CA2DF}"/>
              </a:ext>
            </a:extLst>
          </p:cNvPr>
          <p:cNvGrpSpPr>
            <a:grpSpLocks/>
          </p:cNvGrpSpPr>
          <p:nvPr/>
        </p:nvGrpSpPr>
        <p:grpSpPr bwMode="auto">
          <a:xfrm>
            <a:off x="-5009543" y="2001931"/>
            <a:ext cx="4421188" cy="1425575"/>
            <a:chOff x="1968" y="2784"/>
            <a:chExt cx="2785" cy="898"/>
          </a:xfrm>
        </p:grpSpPr>
        <p:pic>
          <p:nvPicPr>
            <p:cNvPr id="92" name="Picture 10">
              <a:extLst>
                <a:ext uri="{FF2B5EF4-FFF2-40B4-BE49-F238E27FC236}">
                  <a16:creationId xmlns:a16="http://schemas.microsoft.com/office/drawing/2014/main" id="{297ED426-7253-BA4B-A169-72DC1B1EF27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2" y="2784"/>
              <a:ext cx="912" cy="8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4" name="Text Box 11">
              <a:extLst>
                <a:ext uri="{FF2B5EF4-FFF2-40B4-BE49-F238E27FC236}">
                  <a16:creationId xmlns:a16="http://schemas.microsoft.com/office/drawing/2014/main" id="{E3239D8D-9EC5-5F46-AC0B-02A548A1012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81" y="3128"/>
              <a:ext cx="872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000" dirty="0">
                  <a:latin typeface="+mn-lt"/>
                </a:rPr>
                <a:t>Crystalline</a:t>
              </a:r>
            </a:p>
          </p:txBody>
        </p:sp>
        <p:sp>
          <p:nvSpPr>
            <p:cNvPr id="95" name="Line 12">
              <a:extLst>
                <a:ext uri="{FF2B5EF4-FFF2-40B4-BE49-F238E27FC236}">
                  <a16:creationId xmlns:a16="http://schemas.microsoft.com/office/drawing/2014/main" id="{05706836-8C8B-E749-9AC4-4E492E2386E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68" y="3024"/>
              <a:ext cx="768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9033409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>
            <a:extLst>
              <a:ext uri="{FF2B5EF4-FFF2-40B4-BE49-F238E27FC236}">
                <a16:creationId xmlns:a16="http://schemas.microsoft.com/office/drawing/2014/main" id="{E7678B92-B245-3848-84B1-E32848A728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Solid State Atomic Arrangements</a:t>
            </a:r>
            <a:br>
              <a:rPr lang="en-US" altLang="en-US" dirty="0">
                <a:ea typeface="ＭＳ Ｐゴシック" panose="020B0600070205080204" pitchFamily="34" charset="-128"/>
              </a:rPr>
            </a:br>
            <a:r>
              <a:rPr lang="en-US" altLang="en-US" dirty="0">
                <a:ea typeface="ＭＳ Ｐゴシック" panose="020B0600070205080204" pitchFamily="34" charset="-128"/>
              </a:rPr>
              <a:t>in MOSFETS</a:t>
            </a:r>
          </a:p>
        </p:txBody>
      </p:sp>
      <p:pic>
        <p:nvPicPr>
          <p:cNvPr id="25605" name="Picture 4" descr="BW_FIG2">
            <a:extLst>
              <a:ext uri="{FF2B5EF4-FFF2-40B4-BE49-F238E27FC236}">
                <a16:creationId xmlns:a16="http://schemas.microsoft.com/office/drawing/2014/main" id="{85679D7A-7312-5642-948B-160966D2CD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601789"/>
            <a:ext cx="4038600" cy="287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9" name="Rectangle 18">
            <a:extLst>
              <a:ext uri="{FF2B5EF4-FFF2-40B4-BE49-F238E27FC236}">
                <a16:creationId xmlns:a16="http://schemas.microsoft.com/office/drawing/2014/main" id="{80C26966-8DA3-1B45-9BA2-2F507179C4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0225" y="1116013"/>
            <a:ext cx="39766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/>
              <a:t>Cross section of a MOSFET</a:t>
            </a:r>
          </a:p>
        </p:txBody>
      </p:sp>
      <p:sp>
        <p:nvSpPr>
          <p:cNvPr id="25610" name="Rectangle 19">
            <a:extLst>
              <a:ext uri="{FF2B5EF4-FFF2-40B4-BE49-F238E27FC236}">
                <a16:creationId xmlns:a16="http://schemas.microsoft.com/office/drawing/2014/main" id="{B86B29A8-41C3-3847-82BD-A7C6E9E34C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7525" y="4425951"/>
            <a:ext cx="340029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dirty="0"/>
              <a:t>Substrate is a perfectly </a:t>
            </a:r>
          </a:p>
          <a:p>
            <a:pPr algn="ctr" eaLnBrk="1" hangingPunct="1"/>
            <a:r>
              <a:rPr lang="en-US" altLang="en-US" dirty="0"/>
              <a:t>arranged Si crystal</a:t>
            </a:r>
          </a:p>
        </p:txBody>
      </p:sp>
      <p:grpSp>
        <p:nvGrpSpPr>
          <p:cNvPr id="20" name="Group 88">
            <a:extLst>
              <a:ext uri="{FF2B5EF4-FFF2-40B4-BE49-F238E27FC236}">
                <a16:creationId xmlns:a16="http://schemas.microsoft.com/office/drawing/2014/main" id="{E2B72DE8-D6E4-F546-ADEE-D5E05776D59E}"/>
              </a:ext>
            </a:extLst>
          </p:cNvPr>
          <p:cNvGrpSpPr>
            <a:grpSpLocks/>
          </p:cNvGrpSpPr>
          <p:nvPr/>
        </p:nvGrpSpPr>
        <p:grpSpPr bwMode="auto">
          <a:xfrm>
            <a:off x="8868863" y="3489834"/>
            <a:ext cx="1653018" cy="1704221"/>
            <a:chOff x="1009482" y="717753"/>
            <a:chExt cx="2813640" cy="2901747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9B99DD03-415E-0641-BDBA-5CFE813A1B4A}"/>
                </a:ext>
              </a:extLst>
            </p:cNvPr>
            <p:cNvSpPr/>
            <p:nvPr/>
          </p:nvSpPr>
          <p:spPr>
            <a:xfrm>
              <a:off x="1371403" y="1447969"/>
              <a:ext cx="1981086" cy="1930923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sz="2000"/>
            </a:p>
          </p:txBody>
        </p: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DA158267-1D40-9341-92B5-209A5FB1EA5A}"/>
                </a:ext>
              </a:extLst>
            </p:cNvPr>
            <p:cNvCxnSpPr/>
            <p:nvPr/>
          </p:nvCxnSpPr>
          <p:spPr>
            <a:xfrm rot="10800000" flipH="1">
              <a:off x="1371600" y="2425700"/>
              <a:ext cx="1993900" cy="1588"/>
            </a:xfrm>
            <a:prstGeom prst="line">
              <a:avLst/>
            </a:prstGeom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D9C89CF2-A0A7-1F43-9B02-2D5DAB2F5CA0}"/>
                </a:ext>
              </a:extLst>
            </p:cNvPr>
            <p:cNvCxnSpPr/>
            <p:nvPr/>
          </p:nvCxnSpPr>
          <p:spPr>
            <a:xfrm rot="16200000" flipH="1">
              <a:off x="1377950" y="2425700"/>
              <a:ext cx="1981200" cy="1588"/>
            </a:xfrm>
            <a:prstGeom prst="line">
              <a:avLst/>
            </a:prstGeom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5FC1CE4-EC44-104B-9D04-401C2A827661}"/>
                </a:ext>
              </a:extLst>
            </p:cNvPr>
            <p:cNvSpPr/>
            <p:nvPr/>
          </p:nvSpPr>
          <p:spPr>
            <a:xfrm>
              <a:off x="1282700" y="12700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sz="2000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3C454DF-3C82-5A4A-97E1-39961EC0D447}"/>
                </a:ext>
              </a:extLst>
            </p:cNvPr>
            <p:cNvSpPr/>
            <p:nvPr/>
          </p:nvSpPr>
          <p:spPr>
            <a:xfrm>
              <a:off x="2260600" y="21209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sz="2000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78697896-521B-4649-BCA0-7D77022585DE}"/>
                </a:ext>
              </a:extLst>
            </p:cNvPr>
            <p:cNvSpPr/>
            <p:nvPr/>
          </p:nvSpPr>
          <p:spPr>
            <a:xfrm>
              <a:off x="2247900" y="12192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sz="2000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5205D833-61ED-5D46-81A2-A5EA24368A26}"/>
                </a:ext>
              </a:extLst>
            </p:cNvPr>
            <p:cNvSpPr/>
            <p:nvPr/>
          </p:nvSpPr>
          <p:spPr>
            <a:xfrm>
              <a:off x="3251200" y="12065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sz="2000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638C9D44-185C-2841-9FF1-00E2C32FFDFB}"/>
                </a:ext>
              </a:extLst>
            </p:cNvPr>
            <p:cNvSpPr/>
            <p:nvPr/>
          </p:nvSpPr>
          <p:spPr>
            <a:xfrm>
              <a:off x="3263900" y="21590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sz="2000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2DA83101-5151-054D-BDDA-E10F135D63C5}"/>
                </a:ext>
              </a:extLst>
            </p:cNvPr>
            <p:cNvSpPr/>
            <p:nvPr/>
          </p:nvSpPr>
          <p:spPr>
            <a:xfrm>
              <a:off x="3276600" y="31369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sz="2000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899AFEC5-EF17-B040-BEB2-8F9CAAC15BBE}"/>
                </a:ext>
              </a:extLst>
            </p:cNvPr>
            <p:cNvSpPr/>
            <p:nvPr/>
          </p:nvSpPr>
          <p:spPr>
            <a:xfrm>
              <a:off x="1282700" y="30734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sz="2000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6931B360-D8C7-504D-83D9-7C724AF02DBB}"/>
                </a:ext>
              </a:extLst>
            </p:cNvPr>
            <p:cNvSpPr/>
            <p:nvPr/>
          </p:nvSpPr>
          <p:spPr>
            <a:xfrm>
              <a:off x="1295400" y="21844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sz="2000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038F709E-FDFF-A848-8C6D-B8715656A4A3}"/>
                </a:ext>
              </a:extLst>
            </p:cNvPr>
            <p:cNvSpPr/>
            <p:nvPr/>
          </p:nvSpPr>
          <p:spPr>
            <a:xfrm>
              <a:off x="2260600" y="31115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sz="200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F231A5F-0E76-4146-9A0A-6C556B40F8E0}"/>
                </a:ext>
              </a:extLst>
            </p:cNvPr>
            <p:cNvSpPr txBox="1"/>
            <p:nvPr/>
          </p:nvSpPr>
          <p:spPr>
            <a:xfrm>
              <a:off x="1009482" y="717753"/>
              <a:ext cx="2813640" cy="68126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sz="2000" dirty="0">
                  <a:solidFill>
                    <a:srgbClr val="FF0000"/>
                  </a:solidFill>
                  <a:latin typeface="+mn-lt"/>
                </a:rPr>
                <a:t>solid crystals</a:t>
              </a:r>
            </a:p>
          </p:txBody>
        </p:sp>
      </p:grpSp>
      <p:sp>
        <p:nvSpPr>
          <p:cNvPr id="34" name="Rectangle 133">
            <a:extLst>
              <a:ext uri="{FF2B5EF4-FFF2-40B4-BE49-F238E27FC236}">
                <a16:creationId xmlns:a16="http://schemas.microsoft.com/office/drawing/2014/main" id="{BD7C7DBF-789D-6948-A84E-8AD1CD2561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07541" y="5186931"/>
            <a:ext cx="188224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1600" dirty="0">
                <a:solidFill>
                  <a:srgbClr val="FF0000"/>
                </a:solidFill>
              </a:rPr>
              <a:t>specific position</a:t>
            </a:r>
          </a:p>
          <a:p>
            <a:pPr algn="ctr" eaLnBrk="1" hangingPunct="1"/>
            <a:r>
              <a:rPr lang="en-US" altLang="en-US" sz="1600" dirty="0">
                <a:solidFill>
                  <a:srgbClr val="FF0000"/>
                </a:solidFill>
              </a:rPr>
              <a:t>specific orientation</a:t>
            </a:r>
          </a:p>
        </p:txBody>
      </p:sp>
      <p:grpSp>
        <p:nvGrpSpPr>
          <p:cNvPr id="35" name="Group 9">
            <a:extLst>
              <a:ext uri="{FF2B5EF4-FFF2-40B4-BE49-F238E27FC236}">
                <a16:creationId xmlns:a16="http://schemas.microsoft.com/office/drawing/2014/main" id="{85FCCF31-D830-3E44-AE7C-E24CAE13AD66}"/>
              </a:ext>
            </a:extLst>
          </p:cNvPr>
          <p:cNvGrpSpPr>
            <a:grpSpLocks/>
          </p:cNvGrpSpPr>
          <p:nvPr/>
        </p:nvGrpSpPr>
        <p:grpSpPr bwMode="auto">
          <a:xfrm>
            <a:off x="4657726" y="3754439"/>
            <a:ext cx="4049713" cy="1425575"/>
            <a:chOff x="1968" y="2784"/>
            <a:chExt cx="2551" cy="898"/>
          </a:xfrm>
        </p:grpSpPr>
        <p:pic>
          <p:nvPicPr>
            <p:cNvPr id="36" name="Picture 10">
              <a:extLst>
                <a:ext uri="{FF2B5EF4-FFF2-40B4-BE49-F238E27FC236}">
                  <a16:creationId xmlns:a16="http://schemas.microsoft.com/office/drawing/2014/main" id="{59EC5F25-73F9-DA4A-8D14-C535AD32668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2" y="2784"/>
              <a:ext cx="912" cy="8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7" name="Text Box 11">
              <a:extLst>
                <a:ext uri="{FF2B5EF4-FFF2-40B4-BE49-F238E27FC236}">
                  <a16:creationId xmlns:a16="http://schemas.microsoft.com/office/drawing/2014/main" id="{C7E997A3-11E8-5B4A-8392-869DC45ED2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47" y="2797"/>
              <a:ext cx="872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000" dirty="0">
                  <a:latin typeface="+mn-lt"/>
                </a:rPr>
                <a:t>Crystalline</a:t>
              </a:r>
            </a:p>
          </p:txBody>
        </p:sp>
        <p:sp>
          <p:nvSpPr>
            <p:cNvPr id="38" name="Line 12">
              <a:extLst>
                <a:ext uri="{FF2B5EF4-FFF2-40B4-BE49-F238E27FC236}">
                  <a16:creationId xmlns:a16="http://schemas.microsoft.com/office/drawing/2014/main" id="{F8B06168-52E9-FB45-BCF6-2239A57C594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68" y="3024"/>
              <a:ext cx="768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9" name="Group 5">
            <a:extLst>
              <a:ext uri="{FF2B5EF4-FFF2-40B4-BE49-F238E27FC236}">
                <a16:creationId xmlns:a16="http://schemas.microsoft.com/office/drawing/2014/main" id="{35407B54-46B4-5F4F-8E49-59FC19887382}"/>
              </a:ext>
            </a:extLst>
          </p:cNvPr>
          <p:cNvGrpSpPr>
            <a:grpSpLocks/>
          </p:cNvGrpSpPr>
          <p:nvPr/>
        </p:nvGrpSpPr>
        <p:grpSpPr bwMode="auto">
          <a:xfrm>
            <a:off x="4724401" y="846138"/>
            <a:ext cx="4213225" cy="1403350"/>
            <a:chOff x="2016" y="556"/>
            <a:chExt cx="2654" cy="884"/>
          </a:xfrm>
        </p:grpSpPr>
        <p:pic>
          <p:nvPicPr>
            <p:cNvPr id="40" name="Picture 6">
              <a:extLst>
                <a:ext uri="{FF2B5EF4-FFF2-40B4-BE49-F238E27FC236}">
                  <a16:creationId xmlns:a16="http://schemas.microsoft.com/office/drawing/2014/main" id="{CDEE386D-70B4-DE40-A37D-C59E81B097C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2" y="556"/>
              <a:ext cx="912" cy="8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" name="Text Box 7">
              <a:extLst>
                <a:ext uri="{FF2B5EF4-FFF2-40B4-BE49-F238E27FC236}">
                  <a16:creationId xmlns:a16="http://schemas.microsoft.com/office/drawing/2014/main" id="{EA258A53-8251-A049-9674-4C9ECFC5BC6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77" y="586"/>
              <a:ext cx="1193" cy="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2000" dirty="0">
                  <a:latin typeface="+mn-lt"/>
                </a:rPr>
                <a:t>Poly-Crystalline</a:t>
              </a:r>
            </a:p>
          </p:txBody>
        </p:sp>
        <p:sp>
          <p:nvSpPr>
            <p:cNvPr id="42" name="Line 8">
              <a:extLst>
                <a:ext uri="{FF2B5EF4-FFF2-40B4-BE49-F238E27FC236}">
                  <a16:creationId xmlns:a16="http://schemas.microsoft.com/office/drawing/2014/main" id="{480E90CE-9C0D-B54E-8813-FFE11BB621D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016" y="1008"/>
              <a:ext cx="72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4" name="Group 13">
            <a:extLst>
              <a:ext uri="{FF2B5EF4-FFF2-40B4-BE49-F238E27FC236}">
                <a16:creationId xmlns:a16="http://schemas.microsoft.com/office/drawing/2014/main" id="{01BD95DD-BD6D-EE40-A691-87F23E7E0EBF}"/>
              </a:ext>
            </a:extLst>
          </p:cNvPr>
          <p:cNvGrpSpPr>
            <a:grpSpLocks/>
          </p:cNvGrpSpPr>
          <p:nvPr/>
        </p:nvGrpSpPr>
        <p:grpSpPr bwMode="auto">
          <a:xfrm>
            <a:off x="5638800" y="2200275"/>
            <a:ext cx="3067050" cy="1558924"/>
            <a:chOff x="2592" y="1607"/>
            <a:chExt cx="1932" cy="982"/>
          </a:xfrm>
        </p:grpSpPr>
        <p:pic>
          <p:nvPicPr>
            <p:cNvPr id="45" name="Picture 14">
              <a:extLst>
                <a:ext uri="{FF2B5EF4-FFF2-40B4-BE49-F238E27FC236}">
                  <a16:creationId xmlns:a16="http://schemas.microsoft.com/office/drawing/2014/main" id="{68E3FFE8-3058-E64F-B6CD-1A263688567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88" y="1632"/>
              <a:ext cx="1056" cy="9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6" name="Text Box 15">
              <a:extLst>
                <a:ext uri="{FF2B5EF4-FFF2-40B4-BE49-F238E27FC236}">
                  <a16:creationId xmlns:a16="http://schemas.microsoft.com/office/drawing/2014/main" id="{47E59E5A-1DC8-D049-8374-27EFFDED670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82" y="1607"/>
              <a:ext cx="942" cy="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sz="2000" dirty="0">
                  <a:latin typeface="+mn-lt"/>
                </a:rPr>
                <a:t>Amorphous</a:t>
              </a:r>
            </a:p>
            <a:p>
              <a:pPr algn="ctr">
                <a:defRPr/>
              </a:pPr>
              <a:r>
                <a:rPr lang="en-US" sz="2000" dirty="0">
                  <a:latin typeface="+mn-lt"/>
                </a:rPr>
                <a:t>Oxides</a:t>
              </a:r>
            </a:p>
          </p:txBody>
        </p:sp>
        <p:sp>
          <p:nvSpPr>
            <p:cNvPr id="47" name="Line 16">
              <a:extLst>
                <a:ext uri="{FF2B5EF4-FFF2-40B4-BE49-F238E27FC236}">
                  <a16:creationId xmlns:a16="http://schemas.microsoft.com/office/drawing/2014/main" id="{8AA1D54D-BD08-B648-8AD1-3E0E44D75CA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92" y="2160"/>
              <a:ext cx="1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8373708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>
            <a:extLst>
              <a:ext uri="{FF2B5EF4-FFF2-40B4-BE49-F238E27FC236}">
                <a16:creationId xmlns:a16="http://schemas.microsoft.com/office/drawing/2014/main" id="{E7678B92-B245-3848-84B1-E32848A728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Functional Layers</a:t>
            </a:r>
            <a:br>
              <a:rPr lang="en-US" altLang="en-US" dirty="0">
                <a:ea typeface="ＭＳ Ｐゴシック" panose="020B0600070205080204" pitchFamily="34" charset="-128"/>
              </a:rPr>
            </a:br>
            <a:r>
              <a:rPr lang="en-US" altLang="en-US" dirty="0">
                <a:ea typeface="ＭＳ Ｐゴシック" panose="020B0600070205080204" pitchFamily="34" charset="-128"/>
              </a:rPr>
              <a:t>in MOSFETS</a:t>
            </a:r>
          </a:p>
        </p:txBody>
      </p:sp>
      <p:pic>
        <p:nvPicPr>
          <p:cNvPr id="25605" name="Picture 4" descr="BW_FIG2">
            <a:extLst>
              <a:ext uri="{FF2B5EF4-FFF2-40B4-BE49-F238E27FC236}">
                <a16:creationId xmlns:a16="http://schemas.microsoft.com/office/drawing/2014/main" id="{85679D7A-7312-5642-948B-160966D2CD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601789"/>
            <a:ext cx="4038600" cy="287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9" name="Rectangle 18">
            <a:extLst>
              <a:ext uri="{FF2B5EF4-FFF2-40B4-BE49-F238E27FC236}">
                <a16:creationId xmlns:a16="http://schemas.microsoft.com/office/drawing/2014/main" id="{80C26966-8DA3-1B45-9BA2-2F507179C4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0225" y="1116013"/>
            <a:ext cx="39766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/>
              <a:t>Cross section of a MOSFET</a:t>
            </a:r>
          </a:p>
        </p:txBody>
      </p:sp>
      <p:sp>
        <p:nvSpPr>
          <p:cNvPr id="25610" name="Rectangle 19">
            <a:extLst>
              <a:ext uri="{FF2B5EF4-FFF2-40B4-BE49-F238E27FC236}">
                <a16:creationId xmlns:a16="http://schemas.microsoft.com/office/drawing/2014/main" id="{B86B29A8-41C3-3847-82BD-A7C6E9E34C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04137" y="5294313"/>
            <a:ext cx="302518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dirty="0"/>
              <a:t>Device is a perfectly </a:t>
            </a:r>
          </a:p>
          <a:p>
            <a:pPr algn="ctr" eaLnBrk="1" hangingPunct="1"/>
            <a:r>
              <a:rPr lang="en-US" altLang="en-US" dirty="0"/>
              <a:t>arranged crystal</a:t>
            </a:r>
          </a:p>
        </p:txBody>
      </p:sp>
      <p:grpSp>
        <p:nvGrpSpPr>
          <p:cNvPr id="20" name="Group 88">
            <a:extLst>
              <a:ext uri="{FF2B5EF4-FFF2-40B4-BE49-F238E27FC236}">
                <a16:creationId xmlns:a16="http://schemas.microsoft.com/office/drawing/2014/main" id="{E2B72DE8-D6E4-F546-ADEE-D5E05776D59E}"/>
              </a:ext>
            </a:extLst>
          </p:cNvPr>
          <p:cNvGrpSpPr>
            <a:grpSpLocks/>
          </p:cNvGrpSpPr>
          <p:nvPr/>
        </p:nvGrpSpPr>
        <p:grpSpPr bwMode="auto">
          <a:xfrm>
            <a:off x="12470642" y="3548899"/>
            <a:ext cx="1653018" cy="1704221"/>
            <a:chOff x="1009482" y="717753"/>
            <a:chExt cx="2813640" cy="2901747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9B99DD03-415E-0641-BDBA-5CFE813A1B4A}"/>
                </a:ext>
              </a:extLst>
            </p:cNvPr>
            <p:cNvSpPr/>
            <p:nvPr/>
          </p:nvSpPr>
          <p:spPr>
            <a:xfrm>
              <a:off x="1371403" y="1447969"/>
              <a:ext cx="1981086" cy="1930923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sz="2000"/>
            </a:p>
          </p:txBody>
        </p: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DA158267-1D40-9341-92B5-209A5FB1EA5A}"/>
                </a:ext>
              </a:extLst>
            </p:cNvPr>
            <p:cNvCxnSpPr/>
            <p:nvPr/>
          </p:nvCxnSpPr>
          <p:spPr>
            <a:xfrm rot="10800000" flipH="1">
              <a:off x="1371600" y="2425700"/>
              <a:ext cx="1993900" cy="1588"/>
            </a:xfrm>
            <a:prstGeom prst="line">
              <a:avLst/>
            </a:prstGeom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D9C89CF2-A0A7-1F43-9B02-2D5DAB2F5CA0}"/>
                </a:ext>
              </a:extLst>
            </p:cNvPr>
            <p:cNvCxnSpPr/>
            <p:nvPr/>
          </p:nvCxnSpPr>
          <p:spPr>
            <a:xfrm rot="16200000" flipH="1">
              <a:off x="1377950" y="2425700"/>
              <a:ext cx="1981200" cy="1588"/>
            </a:xfrm>
            <a:prstGeom prst="line">
              <a:avLst/>
            </a:prstGeom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5FC1CE4-EC44-104B-9D04-401C2A827661}"/>
                </a:ext>
              </a:extLst>
            </p:cNvPr>
            <p:cNvSpPr/>
            <p:nvPr/>
          </p:nvSpPr>
          <p:spPr>
            <a:xfrm>
              <a:off x="1282700" y="12700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sz="2000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3C454DF-3C82-5A4A-97E1-39961EC0D447}"/>
                </a:ext>
              </a:extLst>
            </p:cNvPr>
            <p:cNvSpPr/>
            <p:nvPr/>
          </p:nvSpPr>
          <p:spPr>
            <a:xfrm>
              <a:off x="2260600" y="21209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sz="2000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78697896-521B-4649-BCA0-7D77022585DE}"/>
                </a:ext>
              </a:extLst>
            </p:cNvPr>
            <p:cNvSpPr/>
            <p:nvPr/>
          </p:nvSpPr>
          <p:spPr>
            <a:xfrm>
              <a:off x="2247900" y="12192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sz="2000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5205D833-61ED-5D46-81A2-A5EA24368A26}"/>
                </a:ext>
              </a:extLst>
            </p:cNvPr>
            <p:cNvSpPr/>
            <p:nvPr/>
          </p:nvSpPr>
          <p:spPr>
            <a:xfrm>
              <a:off x="3251200" y="12065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sz="2000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638C9D44-185C-2841-9FF1-00E2C32FFDFB}"/>
                </a:ext>
              </a:extLst>
            </p:cNvPr>
            <p:cNvSpPr/>
            <p:nvPr/>
          </p:nvSpPr>
          <p:spPr>
            <a:xfrm>
              <a:off x="3263900" y="21590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sz="2000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2DA83101-5151-054D-BDDA-E10F135D63C5}"/>
                </a:ext>
              </a:extLst>
            </p:cNvPr>
            <p:cNvSpPr/>
            <p:nvPr/>
          </p:nvSpPr>
          <p:spPr>
            <a:xfrm>
              <a:off x="3276600" y="31369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sz="2000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899AFEC5-EF17-B040-BEB2-8F9CAAC15BBE}"/>
                </a:ext>
              </a:extLst>
            </p:cNvPr>
            <p:cNvSpPr/>
            <p:nvPr/>
          </p:nvSpPr>
          <p:spPr>
            <a:xfrm>
              <a:off x="1282700" y="30734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sz="2000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6931B360-D8C7-504D-83D9-7C724AF02DBB}"/>
                </a:ext>
              </a:extLst>
            </p:cNvPr>
            <p:cNvSpPr/>
            <p:nvPr/>
          </p:nvSpPr>
          <p:spPr>
            <a:xfrm>
              <a:off x="1295400" y="21844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sz="2000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038F709E-FDFF-A848-8C6D-B8715656A4A3}"/>
                </a:ext>
              </a:extLst>
            </p:cNvPr>
            <p:cNvSpPr/>
            <p:nvPr/>
          </p:nvSpPr>
          <p:spPr>
            <a:xfrm>
              <a:off x="2260600" y="31115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sz="200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F231A5F-0E76-4146-9A0A-6C556B40F8E0}"/>
                </a:ext>
              </a:extLst>
            </p:cNvPr>
            <p:cNvSpPr txBox="1"/>
            <p:nvPr/>
          </p:nvSpPr>
          <p:spPr>
            <a:xfrm>
              <a:off x="1009482" y="717753"/>
              <a:ext cx="2813640" cy="68126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sz="2000" dirty="0">
                  <a:solidFill>
                    <a:srgbClr val="FF0000"/>
                  </a:solidFill>
                  <a:latin typeface="+mn-lt"/>
                </a:rPr>
                <a:t>solid crystals</a:t>
              </a:r>
            </a:p>
          </p:txBody>
        </p:sp>
      </p:grpSp>
      <p:sp>
        <p:nvSpPr>
          <p:cNvPr id="34" name="Rectangle 133">
            <a:extLst>
              <a:ext uri="{FF2B5EF4-FFF2-40B4-BE49-F238E27FC236}">
                <a16:creationId xmlns:a16="http://schemas.microsoft.com/office/drawing/2014/main" id="{BD7C7DBF-789D-6948-A84E-8AD1CD2561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09319" y="5245996"/>
            <a:ext cx="188224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1600" dirty="0">
                <a:solidFill>
                  <a:srgbClr val="FF0000"/>
                </a:solidFill>
              </a:rPr>
              <a:t>specific position</a:t>
            </a:r>
          </a:p>
          <a:p>
            <a:pPr algn="ctr" eaLnBrk="1" hangingPunct="1"/>
            <a:r>
              <a:rPr lang="en-US" altLang="en-US" sz="1600" dirty="0">
                <a:solidFill>
                  <a:srgbClr val="FF0000"/>
                </a:solidFill>
              </a:rPr>
              <a:t>specific orientation</a:t>
            </a:r>
          </a:p>
        </p:txBody>
      </p:sp>
      <p:grpSp>
        <p:nvGrpSpPr>
          <p:cNvPr id="35" name="Group 9">
            <a:extLst>
              <a:ext uri="{FF2B5EF4-FFF2-40B4-BE49-F238E27FC236}">
                <a16:creationId xmlns:a16="http://schemas.microsoft.com/office/drawing/2014/main" id="{85FCCF31-D830-3E44-AE7C-E24CAE13AD66}"/>
              </a:ext>
            </a:extLst>
          </p:cNvPr>
          <p:cNvGrpSpPr>
            <a:grpSpLocks/>
          </p:cNvGrpSpPr>
          <p:nvPr/>
        </p:nvGrpSpPr>
        <p:grpSpPr bwMode="auto">
          <a:xfrm>
            <a:off x="4657726" y="3754439"/>
            <a:ext cx="4049713" cy="1425575"/>
            <a:chOff x="1968" y="2784"/>
            <a:chExt cx="2551" cy="898"/>
          </a:xfrm>
        </p:grpSpPr>
        <p:pic>
          <p:nvPicPr>
            <p:cNvPr id="36" name="Picture 10">
              <a:extLst>
                <a:ext uri="{FF2B5EF4-FFF2-40B4-BE49-F238E27FC236}">
                  <a16:creationId xmlns:a16="http://schemas.microsoft.com/office/drawing/2014/main" id="{59EC5F25-73F9-DA4A-8D14-C535AD32668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2" y="2784"/>
              <a:ext cx="912" cy="8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7" name="Text Box 11">
              <a:extLst>
                <a:ext uri="{FF2B5EF4-FFF2-40B4-BE49-F238E27FC236}">
                  <a16:creationId xmlns:a16="http://schemas.microsoft.com/office/drawing/2014/main" id="{C7E997A3-11E8-5B4A-8392-869DC45ED2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47" y="2797"/>
              <a:ext cx="872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000" dirty="0">
                  <a:latin typeface="+mn-lt"/>
                </a:rPr>
                <a:t>Crystalline</a:t>
              </a:r>
            </a:p>
          </p:txBody>
        </p:sp>
        <p:sp>
          <p:nvSpPr>
            <p:cNvPr id="38" name="Line 12">
              <a:extLst>
                <a:ext uri="{FF2B5EF4-FFF2-40B4-BE49-F238E27FC236}">
                  <a16:creationId xmlns:a16="http://schemas.microsoft.com/office/drawing/2014/main" id="{F8B06168-52E9-FB45-BCF6-2239A57C594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68" y="3024"/>
              <a:ext cx="768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9" name="Group 5">
            <a:extLst>
              <a:ext uri="{FF2B5EF4-FFF2-40B4-BE49-F238E27FC236}">
                <a16:creationId xmlns:a16="http://schemas.microsoft.com/office/drawing/2014/main" id="{35407B54-46B4-5F4F-8E49-59FC19887382}"/>
              </a:ext>
            </a:extLst>
          </p:cNvPr>
          <p:cNvGrpSpPr>
            <a:grpSpLocks/>
          </p:cNvGrpSpPr>
          <p:nvPr/>
        </p:nvGrpSpPr>
        <p:grpSpPr bwMode="auto">
          <a:xfrm>
            <a:off x="4724401" y="846138"/>
            <a:ext cx="4213225" cy="1403350"/>
            <a:chOff x="2016" y="556"/>
            <a:chExt cx="2654" cy="884"/>
          </a:xfrm>
        </p:grpSpPr>
        <p:pic>
          <p:nvPicPr>
            <p:cNvPr id="40" name="Picture 6">
              <a:extLst>
                <a:ext uri="{FF2B5EF4-FFF2-40B4-BE49-F238E27FC236}">
                  <a16:creationId xmlns:a16="http://schemas.microsoft.com/office/drawing/2014/main" id="{CDEE386D-70B4-DE40-A37D-C59E81B097C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2" y="556"/>
              <a:ext cx="912" cy="8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" name="Text Box 7">
              <a:extLst>
                <a:ext uri="{FF2B5EF4-FFF2-40B4-BE49-F238E27FC236}">
                  <a16:creationId xmlns:a16="http://schemas.microsoft.com/office/drawing/2014/main" id="{EA258A53-8251-A049-9674-4C9ECFC5BC6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77" y="586"/>
              <a:ext cx="1193" cy="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2000" dirty="0">
                  <a:latin typeface="+mn-lt"/>
                </a:rPr>
                <a:t>Poly-Crystalline</a:t>
              </a:r>
            </a:p>
          </p:txBody>
        </p:sp>
        <p:sp>
          <p:nvSpPr>
            <p:cNvPr id="42" name="Line 8">
              <a:extLst>
                <a:ext uri="{FF2B5EF4-FFF2-40B4-BE49-F238E27FC236}">
                  <a16:creationId xmlns:a16="http://schemas.microsoft.com/office/drawing/2014/main" id="{480E90CE-9C0D-B54E-8813-FFE11BB621D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016" y="1008"/>
              <a:ext cx="72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4" name="Group 13">
            <a:extLst>
              <a:ext uri="{FF2B5EF4-FFF2-40B4-BE49-F238E27FC236}">
                <a16:creationId xmlns:a16="http://schemas.microsoft.com/office/drawing/2014/main" id="{01BD95DD-BD6D-EE40-A691-87F23E7E0EBF}"/>
              </a:ext>
            </a:extLst>
          </p:cNvPr>
          <p:cNvGrpSpPr>
            <a:grpSpLocks/>
          </p:cNvGrpSpPr>
          <p:nvPr/>
        </p:nvGrpSpPr>
        <p:grpSpPr bwMode="auto">
          <a:xfrm>
            <a:off x="5638800" y="2200275"/>
            <a:ext cx="3067050" cy="1558924"/>
            <a:chOff x="2592" y="1607"/>
            <a:chExt cx="1932" cy="982"/>
          </a:xfrm>
        </p:grpSpPr>
        <p:pic>
          <p:nvPicPr>
            <p:cNvPr id="45" name="Picture 14">
              <a:extLst>
                <a:ext uri="{FF2B5EF4-FFF2-40B4-BE49-F238E27FC236}">
                  <a16:creationId xmlns:a16="http://schemas.microsoft.com/office/drawing/2014/main" id="{68E3FFE8-3058-E64F-B6CD-1A263688567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88" y="1632"/>
              <a:ext cx="1056" cy="9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6" name="Text Box 15">
              <a:extLst>
                <a:ext uri="{FF2B5EF4-FFF2-40B4-BE49-F238E27FC236}">
                  <a16:creationId xmlns:a16="http://schemas.microsoft.com/office/drawing/2014/main" id="{47E59E5A-1DC8-D049-8374-27EFFDED670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82" y="1607"/>
              <a:ext cx="942" cy="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sz="2000" dirty="0">
                  <a:latin typeface="+mn-lt"/>
                </a:rPr>
                <a:t>Amorphous</a:t>
              </a:r>
            </a:p>
            <a:p>
              <a:pPr algn="ctr">
                <a:defRPr/>
              </a:pPr>
              <a:r>
                <a:rPr lang="en-US" sz="2000" dirty="0">
                  <a:latin typeface="+mn-lt"/>
                </a:rPr>
                <a:t>Oxides</a:t>
              </a:r>
            </a:p>
          </p:txBody>
        </p:sp>
        <p:sp>
          <p:nvSpPr>
            <p:cNvPr id="47" name="Line 16">
              <a:extLst>
                <a:ext uri="{FF2B5EF4-FFF2-40B4-BE49-F238E27FC236}">
                  <a16:creationId xmlns:a16="http://schemas.microsoft.com/office/drawing/2014/main" id="{8AA1D54D-BD08-B648-8AD1-3E0E44D75CA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92" y="2160"/>
              <a:ext cx="1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3" name="Text Box 11">
            <a:extLst>
              <a:ext uri="{FF2B5EF4-FFF2-40B4-BE49-F238E27FC236}">
                <a16:creationId xmlns:a16="http://schemas.microsoft.com/office/drawing/2014/main" id="{FEABB59C-E9B2-2F4C-AE06-62CD44E5DD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519" y="4135438"/>
            <a:ext cx="239567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dirty="0">
                <a:latin typeface="+mn-lt"/>
              </a:rPr>
              <a:t>Highly conductive</a:t>
            </a:r>
          </a:p>
          <a:p>
            <a:pPr algn="ctr">
              <a:defRPr/>
            </a:pPr>
            <a:r>
              <a:rPr lang="en-US" sz="2000" dirty="0">
                <a:latin typeface="+mn-lt"/>
              </a:rPr>
              <a:t>Electron transport</a:t>
            </a:r>
          </a:p>
        </p:txBody>
      </p:sp>
      <p:sp>
        <p:nvSpPr>
          <p:cNvPr id="48" name="Text Box 11">
            <a:extLst>
              <a:ext uri="{FF2B5EF4-FFF2-40B4-BE49-F238E27FC236}">
                <a16:creationId xmlns:a16="http://schemas.microsoft.com/office/drawing/2014/main" id="{1BF6CF49-50AC-3743-830D-202C339FCB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1571" y="1278321"/>
            <a:ext cx="2393572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dirty="0">
                <a:latin typeface="+mn-lt"/>
              </a:rPr>
              <a:t>Conductive</a:t>
            </a:r>
          </a:p>
          <a:p>
            <a:pPr algn="ctr">
              <a:defRPr/>
            </a:pPr>
            <a:r>
              <a:rPr lang="en-US" sz="2000" dirty="0">
                <a:latin typeface="+mn-lt"/>
              </a:rPr>
              <a:t>Electron transport</a:t>
            </a:r>
          </a:p>
          <a:p>
            <a:pPr algn="ctr">
              <a:defRPr/>
            </a:pPr>
            <a:r>
              <a:rPr lang="en-US" sz="2000" dirty="0">
                <a:latin typeface="+mn-lt"/>
              </a:rPr>
              <a:t>Hold charge</a:t>
            </a:r>
          </a:p>
        </p:txBody>
      </p:sp>
      <p:sp>
        <p:nvSpPr>
          <p:cNvPr id="49" name="Text Box 11">
            <a:extLst>
              <a:ext uri="{FF2B5EF4-FFF2-40B4-BE49-F238E27FC236}">
                <a16:creationId xmlns:a16="http://schemas.microsoft.com/office/drawing/2014/main" id="{E57AC481-91FF-FA49-8F9E-4B05743E58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519" y="2700837"/>
            <a:ext cx="239567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dirty="0">
                <a:latin typeface="+mn-lt"/>
              </a:rPr>
              <a:t>Non-Conductive</a:t>
            </a:r>
          </a:p>
          <a:p>
            <a:pPr algn="ctr">
              <a:defRPr/>
            </a:pPr>
            <a:r>
              <a:rPr lang="en-US" sz="2000" dirty="0">
                <a:latin typeface="+mn-lt"/>
              </a:rPr>
              <a:t>“NO” transport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8770790-7A85-3D48-B628-21B7927442B4}"/>
              </a:ext>
            </a:extLst>
          </p:cNvPr>
          <p:cNvSpPr/>
          <p:nvPr/>
        </p:nvSpPr>
        <p:spPr>
          <a:xfrm>
            <a:off x="3407995" y="2789238"/>
            <a:ext cx="2419171" cy="385762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Dielectric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9657CB1A-D8A7-DF4E-92C0-D2CF7E74C1A7}"/>
              </a:ext>
            </a:extLst>
          </p:cNvPr>
          <p:cNvSpPr/>
          <p:nvPr/>
        </p:nvSpPr>
        <p:spPr>
          <a:xfrm>
            <a:off x="3407993" y="3165545"/>
            <a:ext cx="2423160" cy="1188720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Semiconductor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4BD03D0B-DAE9-5A4F-81B1-D68C6B035911}"/>
              </a:ext>
            </a:extLst>
          </p:cNvPr>
          <p:cNvSpPr/>
          <p:nvPr/>
        </p:nvSpPr>
        <p:spPr>
          <a:xfrm>
            <a:off x="3407995" y="1716088"/>
            <a:ext cx="2419171" cy="107314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Conductor</a:t>
            </a:r>
          </a:p>
          <a:p>
            <a:pPr algn="ctr"/>
            <a:r>
              <a:rPr lang="en-US" dirty="0"/>
              <a:t>Poly-Si / metal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9B75D41A-72FC-0E40-A677-56B149200130}"/>
              </a:ext>
            </a:extLst>
          </p:cNvPr>
          <p:cNvSpPr/>
          <p:nvPr/>
        </p:nvSpPr>
        <p:spPr>
          <a:xfrm rot="16200000">
            <a:off x="2457253" y="2233337"/>
            <a:ext cx="1458726" cy="424586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67000"/>
                </a:schemeClr>
              </a:gs>
              <a:gs pos="8000">
                <a:schemeClr val="accent4">
                  <a:lumMod val="97000"/>
                  <a:lumOff val="3000"/>
                </a:schemeClr>
              </a:gs>
              <a:gs pos="100000">
                <a:schemeClr val="bg2">
                  <a:lumMod val="20000"/>
                  <a:lumOff val="80000"/>
                </a:schemeClr>
              </a:gs>
            </a:gsLst>
            <a:lin ang="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Gate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98FF3A37-0310-434D-82F6-C8C6916B9382}"/>
              </a:ext>
            </a:extLst>
          </p:cNvPr>
          <p:cNvSpPr/>
          <p:nvPr/>
        </p:nvSpPr>
        <p:spPr>
          <a:xfrm rot="16200000">
            <a:off x="2601341" y="3551033"/>
            <a:ext cx="1188720" cy="424585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Device</a:t>
            </a:r>
          </a:p>
        </p:txBody>
      </p:sp>
      <p:sp>
        <p:nvSpPr>
          <p:cNvPr id="55" name="Rectangle 19">
            <a:extLst>
              <a:ext uri="{FF2B5EF4-FFF2-40B4-BE49-F238E27FC236}">
                <a16:creationId xmlns:a16="http://schemas.microsoft.com/office/drawing/2014/main" id="{D3A926CE-5779-9E4E-BCE4-943E2BAD1F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7525" y="4425951"/>
            <a:ext cx="340029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dirty="0"/>
              <a:t>Substrate is a perfectly </a:t>
            </a:r>
          </a:p>
          <a:p>
            <a:pPr algn="ctr" eaLnBrk="1" hangingPunct="1"/>
            <a:r>
              <a:rPr lang="en-US" altLang="en-US" dirty="0"/>
              <a:t>arranged Si crystal</a:t>
            </a:r>
          </a:p>
        </p:txBody>
      </p:sp>
    </p:spTree>
    <p:extLst>
      <p:ext uri="{BB962C8B-B14F-4D97-AF65-F5344CB8AC3E}">
        <p14:creationId xmlns:p14="http://schemas.microsoft.com/office/powerpoint/2010/main" val="39640162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25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10" grpId="0"/>
      <p:bldP spid="48" grpId="0"/>
      <p:bldP spid="49" grpId="0"/>
      <p:bldP spid="4" grpId="0" animBg="1"/>
      <p:bldP spid="50" grpId="0" animBg="1"/>
      <p:bldP spid="51" grpId="0" animBg="1"/>
      <p:bldP spid="53" grpId="0" animBg="1"/>
      <p:bldP spid="5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>
            <a:extLst>
              <a:ext uri="{FF2B5EF4-FFF2-40B4-BE49-F238E27FC236}">
                <a16:creationId xmlns:a16="http://schemas.microsoft.com/office/drawing/2014/main" id="{E7678B92-B245-3848-84B1-E32848A728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Functional Layers</a:t>
            </a:r>
            <a:br>
              <a:rPr lang="en-US" altLang="en-US" dirty="0">
                <a:ea typeface="ＭＳ Ｐゴシック" panose="020B0600070205080204" pitchFamily="34" charset="-128"/>
              </a:rPr>
            </a:br>
            <a:r>
              <a:rPr lang="en-US" altLang="en-US" dirty="0">
                <a:ea typeface="ＭＳ Ｐゴシック" panose="020B0600070205080204" pitchFamily="34" charset="-128"/>
              </a:rPr>
              <a:t>in MOSFETS</a:t>
            </a:r>
          </a:p>
        </p:txBody>
      </p:sp>
      <p:pic>
        <p:nvPicPr>
          <p:cNvPr id="25605" name="Picture 4" descr="BW_FIG2">
            <a:extLst>
              <a:ext uri="{FF2B5EF4-FFF2-40B4-BE49-F238E27FC236}">
                <a16:creationId xmlns:a16="http://schemas.microsoft.com/office/drawing/2014/main" id="{85679D7A-7312-5642-948B-160966D2CD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601789"/>
            <a:ext cx="4038600" cy="287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9" name="Rectangle 18">
            <a:extLst>
              <a:ext uri="{FF2B5EF4-FFF2-40B4-BE49-F238E27FC236}">
                <a16:creationId xmlns:a16="http://schemas.microsoft.com/office/drawing/2014/main" id="{80C26966-8DA3-1B45-9BA2-2F507179C4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0225" y="1116013"/>
            <a:ext cx="39766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/>
              <a:t>Cross section of a MOSFET</a:t>
            </a:r>
          </a:p>
        </p:txBody>
      </p:sp>
      <p:sp>
        <p:nvSpPr>
          <p:cNvPr id="25610" name="Rectangle 19">
            <a:extLst>
              <a:ext uri="{FF2B5EF4-FFF2-40B4-BE49-F238E27FC236}">
                <a16:creationId xmlns:a16="http://schemas.microsoft.com/office/drawing/2014/main" id="{B86B29A8-41C3-3847-82BD-A7C6E9E34C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28903" y="4375088"/>
            <a:ext cx="302518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dirty="0"/>
              <a:t>Device is a perfectly </a:t>
            </a:r>
          </a:p>
          <a:p>
            <a:pPr algn="ctr" eaLnBrk="1" hangingPunct="1"/>
            <a:r>
              <a:rPr lang="en-US" altLang="en-US" dirty="0"/>
              <a:t>arranged crystal</a:t>
            </a:r>
          </a:p>
        </p:txBody>
      </p:sp>
      <p:grpSp>
        <p:nvGrpSpPr>
          <p:cNvPr id="20" name="Group 88">
            <a:extLst>
              <a:ext uri="{FF2B5EF4-FFF2-40B4-BE49-F238E27FC236}">
                <a16:creationId xmlns:a16="http://schemas.microsoft.com/office/drawing/2014/main" id="{E2B72DE8-D6E4-F546-ADEE-D5E05776D59E}"/>
              </a:ext>
            </a:extLst>
          </p:cNvPr>
          <p:cNvGrpSpPr>
            <a:grpSpLocks/>
          </p:cNvGrpSpPr>
          <p:nvPr/>
        </p:nvGrpSpPr>
        <p:grpSpPr bwMode="auto">
          <a:xfrm>
            <a:off x="12470642" y="3548899"/>
            <a:ext cx="1653018" cy="1704221"/>
            <a:chOff x="1009482" y="717753"/>
            <a:chExt cx="2813640" cy="2901747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9B99DD03-415E-0641-BDBA-5CFE813A1B4A}"/>
                </a:ext>
              </a:extLst>
            </p:cNvPr>
            <p:cNvSpPr/>
            <p:nvPr/>
          </p:nvSpPr>
          <p:spPr>
            <a:xfrm>
              <a:off x="1371403" y="1447969"/>
              <a:ext cx="1981086" cy="1930923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sz="2000"/>
            </a:p>
          </p:txBody>
        </p: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DA158267-1D40-9341-92B5-209A5FB1EA5A}"/>
                </a:ext>
              </a:extLst>
            </p:cNvPr>
            <p:cNvCxnSpPr/>
            <p:nvPr/>
          </p:nvCxnSpPr>
          <p:spPr>
            <a:xfrm rot="10800000" flipH="1">
              <a:off x="1371600" y="2425700"/>
              <a:ext cx="1993900" cy="1588"/>
            </a:xfrm>
            <a:prstGeom prst="line">
              <a:avLst/>
            </a:prstGeom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D9C89CF2-A0A7-1F43-9B02-2D5DAB2F5CA0}"/>
                </a:ext>
              </a:extLst>
            </p:cNvPr>
            <p:cNvCxnSpPr/>
            <p:nvPr/>
          </p:nvCxnSpPr>
          <p:spPr>
            <a:xfrm rot="16200000" flipH="1">
              <a:off x="1377950" y="2425700"/>
              <a:ext cx="1981200" cy="1588"/>
            </a:xfrm>
            <a:prstGeom prst="line">
              <a:avLst/>
            </a:prstGeom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5FC1CE4-EC44-104B-9D04-401C2A827661}"/>
                </a:ext>
              </a:extLst>
            </p:cNvPr>
            <p:cNvSpPr/>
            <p:nvPr/>
          </p:nvSpPr>
          <p:spPr>
            <a:xfrm>
              <a:off x="1282700" y="12700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sz="2000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3C454DF-3C82-5A4A-97E1-39961EC0D447}"/>
                </a:ext>
              </a:extLst>
            </p:cNvPr>
            <p:cNvSpPr/>
            <p:nvPr/>
          </p:nvSpPr>
          <p:spPr>
            <a:xfrm>
              <a:off x="2260600" y="21209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sz="2000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78697896-521B-4649-BCA0-7D77022585DE}"/>
                </a:ext>
              </a:extLst>
            </p:cNvPr>
            <p:cNvSpPr/>
            <p:nvPr/>
          </p:nvSpPr>
          <p:spPr>
            <a:xfrm>
              <a:off x="2247900" y="12192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sz="2000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5205D833-61ED-5D46-81A2-A5EA24368A26}"/>
                </a:ext>
              </a:extLst>
            </p:cNvPr>
            <p:cNvSpPr/>
            <p:nvPr/>
          </p:nvSpPr>
          <p:spPr>
            <a:xfrm>
              <a:off x="3251200" y="12065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sz="2000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638C9D44-185C-2841-9FF1-00E2C32FFDFB}"/>
                </a:ext>
              </a:extLst>
            </p:cNvPr>
            <p:cNvSpPr/>
            <p:nvPr/>
          </p:nvSpPr>
          <p:spPr>
            <a:xfrm>
              <a:off x="3263900" y="21590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sz="2000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2DA83101-5151-054D-BDDA-E10F135D63C5}"/>
                </a:ext>
              </a:extLst>
            </p:cNvPr>
            <p:cNvSpPr/>
            <p:nvPr/>
          </p:nvSpPr>
          <p:spPr>
            <a:xfrm>
              <a:off x="3276600" y="31369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sz="2000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899AFEC5-EF17-B040-BEB2-8F9CAAC15BBE}"/>
                </a:ext>
              </a:extLst>
            </p:cNvPr>
            <p:cNvSpPr/>
            <p:nvPr/>
          </p:nvSpPr>
          <p:spPr>
            <a:xfrm>
              <a:off x="1282700" y="30734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sz="2000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6931B360-D8C7-504D-83D9-7C724AF02DBB}"/>
                </a:ext>
              </a:extLst>
            </p:cNvPr>
            <p:cNvSpPr/>
            <p:nvPr/>
          </p:nvSpPr>
          <p:spPr>
            <a:xfrm>
              <a:off x="1295400" y="21844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sz="2000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038F709E-FDFF-A848-8C6D-B8715656A4A3}"/>
                </a:ext>
              </a:extLst>
            </p:cNvPr>
            <p:cNvSpPr/>
            <p:nvPr/>
          </p:nvSpPr>
          <p:spPr>
            <a:xfrm>
              <a:off x="2260600" y="3111500"/>
              <a:ext cx="177800" cy="482600"/>
            </a:xfrm>
            <a:prstGeom prst="ellipse">
              <a:avLst/>
            </a:prstGeom>
            <a:solidFill>
              <a:srgbClr val="00B050"/>
            </a:soli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sz="200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F231A5F-0E76-4146-9A0A-6C556B40F8E0}"/>
                </a:ext>
              </a:extLst>
            </p:cNvPr>
            <p:cNvSpPr txBox="1"/>
            <p:nvPr/>
          </p:nvSpPr>
          <p:spPr>
            <a:xfrm>
              <a:off x="1009482" y="717753"/>
              <a:ext cx="2813640" cy="68126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sz="2000" dirty="0">
                  <a:solidFill>
                    <a:srgbClr val="FF0000"/>
                  </a:solidFill>
                  <a:latin typeface="+mn-lt"/>
                </a:rPr>
                <a:t>solid crystals</a:t>
              </a:r>
            </a:p>
          </p:txBody>
        </p:sp>
      </p:grpSp>
      <p:sp>
        <p:nvSpPr>
          <p:cNvPr id="34" name="Rectangle 133">
            <a:extLst>
              <a:ext uri="{FF2B5EF4-FFF2-40B4-BE49-F238E27FC236}">
                <a16:creationId xmlns:a16="http://schemas.microsoft.com/office/drawing/2014/main" id="{BD7C7DBF-789D-6948-A84E-8AD1CD2561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09319" y="5245996"/>
            <a:ext cx="188224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1600" dirty="0">
                <a:solidFill>
                  <a:srgbClr val="FF0000"/>
                </a:solidFill>
              </a:rPr>
              <a:t>specific position</a:t>
            </a:r>
          </a:p>
          <a:p>
            <a:pPr algn="ctr" eaLnBrk="1" hangingPunct="1"/>
            <a:r>
              <a:rPr lang="en-US" altLang="en-US" sz="1600" dirty="0">
                <a:solidFill>
                  <a:srgbClr val="FF0000"/>
                </a:solidFill>
              </a:rPr>
              <a:t>specific orientation</a:t>
            </a:r>
          </a:p>
        </p:txBody>
      </p:sp>
      <p:grpSp>
        <p:nvGrpSpPr>
          <p:cNvPr id="35" name="Group 9">
            <a:extLst>
              <a:ext uri="{FF2B5EF4-FFF2-40B4-BE49-F238E27FC236}">
                <a16:creationId xmlns:a16="http://schemas.microsoft.com/office/drawing/2014/main" id="{85FCCF31-D830-3E44-AE7C-E24CAE13AD66}"/>
              </a:ext>
            </a:extLst>
          </p:cNvPr>
          <p:cNvGrpSpPr>
            <a:grpSpLocks/>
          </p:cNvGrpSpPr>
          <p:nvPr/>
        </p:nvGrpSpPr>
        <p:grpSpPr bwMode="auto">
          <a:xfrm>
            <a:off x="4657726" y="3754439"/>
            <a:ext cx="4049713" cy="1425575"/>
            <a:chOff x="1968" y="2784"/>
            <a:chExt cx="2551" cy="898"/>
          </a:xfrm>
        </p:grpSpPr>
        <p:pic>
          <p:nvPicPr>
            <p:cNvPr id="36" name="Picture 10">
              <a:extLst>
                <a:ext uri="{FF2B5EF4-FFF2-40B4-BE49-F238E27FC236}">
                  <a16:creationId xmlns:a16="http://schemas.microsoft.com/office/drawing/2014/main" id="{59EC5F25-73F9-DA4A-8D14-C535AD32668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2" y="2784"/>
              <a:ext cx="912" cy="8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7" name="Text Box 11">
              <a:extLst>
                <a:ext uri="{FF2B5EF4-FFF2-40B4-BE49-F238E27FC236}">
                  <a16:creationId xmlns:a16="http://schemas.microsoft.com/office/drawing/2014/main" id="{C7E997A3-11E8-5B4A-8392-869DC45ED2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47" y="2797"/>
              <a:ext cx="872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000" dirty="0">
                  <a:latin typeface="+mn-lt"/>
                </a:rPr>
                <a:t>Crystalline</a:t>
              </a:r>
            </a:p>
          </p:txBody>
        </p:sp>
        <p:sp>
          <p:nvSpPr>
            <p:cNvPr id="38" name="Line 12">
              <a:extLst>
                <a:ext uri="{FF2B5EF4-FFF2-40B4-BE49-F238E27FC236}">
                  <a16:creationId xmlns:a16="http://schemas.microsoft.com/office/drawing/2014/main" id="{F8B06168-52E9-FB45-BCF6-2239A57C594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68" y="3024"/>
              <a:ext cx="768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9" name="Group 5">
            <a:extLst>
              <a:ext uri="{FF2B5EF4-FFF2-40B4-BE49-F238E27FC236}">
                <a16:creationId xmlns:a16="http://schemas.microsoft.com/office/drawing/2014/main" id="{35407B54-46B4-5F4F-8E49-59FC19887382}"/>
              </a:ext>
            </a:extLst>
          </p:cNvPr>
          <p:cNvGrpSpPr>
            <a:grpSpLocks/>
          </p:cNvGrpSpPr>
          <p:nvPr/>
        </p:nvGrpSpPr>
        <p:grpSpPr bwMode="auto">
          <a:xfrm>
            <a:off x="4724401" y="846138"/>
            <a:ext cx="4213225" cy="1403350"/>
            <a:chOff x="2016" y="556"/>
            <a:chExt cx="2654" cy="884"/>
          </a:xfrm>
        </p:grpSpPr>
        <p:pic>
          <p:nvPicPr>
            <p:cNvPr id="40" name="Picture 6">
              <a:extLst>
                <a:ext uri="{FF2B5EF4-FFF2-40B4-BE49-F238E27FC236}">
                  <a16:creationId xmlns:a16="http://schemas.microsoft.com/office/drawing/2014/main" id="{CDEE386D-70B4-DE40-A37D-C59E81B097C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2" y="556"/>
              <a:ext cx="912" cy="8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" name="Text Box 7">
              <a:extLst>
                <a:ext uri="{FF2B5EF4-FFF2-40B4-BE49-F238E27FC236}">
                  <a16:creationId xmlns:a16="http://schemas.microsoft.com/office/drawing/2014/main" id="{EA258A53-8251-A049-9674-4C9ECFC5BC6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77" y="586"/>
              <a:ext cx="1193" cy="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2000" dirty="0">
                  <a:latin typeface="+mn-lt"/>
                </a:rPr>
                <a:t>Poly-Crystalline</a:t>
              </a:r>
            </a:p>
          </p:txBody>
        </p:sp>
        <p:sp>
          <p:nvSpPr>
            <p:cNvPr id="42" name="Line 8">
              <a:extLst>
                <a:ext uri="{FF2B5EF4-FFF2-40B4-BE49-F238E27FC236}">
                  <a16:creationId xmlns:a16="http://schemas.microsoft.com/office/drawing/2014/main" id="{480E90CE-9C0D-B54E-8813-FFE11BB621D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016" y="1008"/>
              <a:ext cx="72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4" name="Group 13">
            <a:extLst>
              <a:ext uri="{FF2B5EF4-FFF2-40B4-BE49-F238E27FC236}">
                <a16:creationId xmlns:a16="http://schemas.microsoft.com/office/drawing/2014/main" id="{01BD95DD-BD6D-EE40-A691-87F23E7E0EBF}"/>
              </a:ext>
            </a:extLst>
          </p:cNvPr>
          <p:cNvGrpSpPr>
            <a:grpSpLocks/>
          </p:cNvGrpSpPr>
          <p:nvPr/>
        </p:nvGrpSpPr>
        <p:grpSpPr bwMode="auto">
          <a:xfrm>
            <a:off x="5638800" y="2200275"/>
            <a:ext cx="3067050" cy="1558924"/>
            <a:chOff x="2592" y="1607"/>
            <a:chExt cx="1932" cy="982"/>
          </a:xfrm>
        </p:grpSpPr>
        <p:pic>
          <p:nvPicPr>
            <p:cNvPr id="45" name="Picture 14">
              <a:extLst>
                <a:ext uri="{FF2B5EF4-FFF2-40B4-BE49-F238E27FC236}">
                  <a16:creationId xmlns:a16="http://schemas.microsoft.com/office/drawing/2014/main" id="{68E3FFE8-3058-E64F-B6CD-1A263688567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88" y="1632"/>
              <a:ext cx="1056" cy="9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6" name="Text Box 15">
              <a:extLst>
                <a:ext uri="{FF2B5EF4-FFF2-40B4-BE49-F238E27FC236}">
                  <a16:creationId xmlns:a16="http://schemas.microsoft.com/office/drawing/2014/main" id="{47E59E5A-1DC8-D049-8374-27EFFDED670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82" y="1607"/>
              <a:ext cx="942" cy="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sz="2000" dirty="0">
                  <a:latin typeface="+mn-lt"/>
                </a:rPr>
                <a:t>Amorphous</a:t>
              </a:r>
            </a:p>
            <a:p>
              <a:pPr algn="ctr">
                <a:defRPr/>
              </a:pPr>
              <a:r>
                <a:rPr lang="en-US" sz="2000" dirty="0">
                  <a:latin typeface="+mn-lt"/>
                </a:rPr>
                <a:t>Oxides</a:t>
              </a:r>
            </a:p>
          </p:txBody>
        </p:sp>
        <p:sp>
          <p:nvSpPr>
            <p:cNvPr id="47" name="Line 16">
              <a:extLst>
                <a:ext uri="{FF2B5EF4-FFF2-40B4-BE49-F238E27FC236}">
                  <a16:creationId xmlns:a16="http://schemas.microsoft.com/office/drawing/2014/main" id="{8AA1D54D-BD08-B648-8AD1-3E0E44D75CA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92" y="2160"/>
              <a:ext cx="1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3" name="Text Box 11">
            <a:extLst>
              <a:ext uri="{FF2B5EF4-FFF2-40B4-BE49-F238E27FC236}">
                <a16:creationId xmlns:a16="http://schemas.microsoft.com/office/drawing/2014/main" id="{FEABB59C-E9B2-2F4C-AE06-62CD44E5DD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519" y="4135438"/>
            <a:ext cx="239567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dirty="0">
                <a:latin typeface="+mn-lt"/>
              </a:rPr>
              <a:t>Highly conductive</a:t>
            </a:r>
          </a:p>
          <a:p>
            <a:pPr algn="ctr">
              <a:defRPr/>
            </a:pPr>
            <a:r>
              <a:rPr lang="en-US" sz="2000" dirty="0">
                <a:latin typeface="+mn-lt"/>
              </a:rPr>
              <a:t>Electron transport</a:t>
            </a:r>
          </a:p>
        </p:txBody>
      </p:sp>
      <p:sp>
        <p:nvSpPr>
          <p:cNvPr id="48" name="Text Box 11">
            <a:extLst>
              <a:ext uri="{FF2B5EF4-FFF2-40B4-BE49-F238E27FC236}">
                <a16:creationId xmlns:a16="http://schemas.microsoft.com/office/drawing/2014/main" id="{1BF6CF49-50AC-3743-830D-202C339FCB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1571" y="1278321"/>
            <a:ext cx="2393572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dirty="0">
                <a:latin typeface="+mn-lt"/>
              </a:rPr>
              <a:t>Conductive</a:t>
            </a:r>
          </a:p>
          <a:p>
            <a:pPr algn="ctr">
              <a:defRPr/>
            </a:pPr>
            <a:r>
              <a:rPr lang="en-US" sz="2000" dirty="0">
                <a:latin typeface="+mn-lt"/>
              </a:rPr>
              <a:t>Electron transport</a:t>
            </a:r>
          </a:p>
          <a:p>
            <a:pPr algn="ctr">
              <a:defRPr/>
            </a:pPr>
            <a:r>
              <a:rPr lang="en-US" sz="2000" dirty="0">
                <a:latin typeface="+mn-lt"/>
              </a:rPr>
              <a:t>Hold charge</a:t>
            </a:r>
          </a:p>
        </p:txBody>
      </p:sp>
      <p:sp>
        <p:nvSpPr>
          <p:cNvPr id="49" name="Text Box 11">
            <a:extLst>
              <a:ext uri="{FF2B5EF4-FFF2-40B4-BE49-F238E27FC236}">
                <a16:creationId xmlns:a16="http://schemas.microsoft.com/office/drawing/2014/main" id="{E57AC481-91FF-FA49-8F9E-4B05743E58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519" y="2700837"/>
            <a:ext cx="239567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dirty="0">
                <a:latin typeface="+mn-lt"/>
              </a:rPr>
              <a:t>Non-Conductive</a:t>
            </a:r>
          </a:p>
          <a:p>
            <a:pPr algn="ctr">
              <a:defRPr/>
            </a:pPr>
            <a:r>
              <a:rPr lang="en-US" sz="2000" dirty="0">
                <a:latin typeface="+mn-lt"/>
              </a:rPr>
              <a:t>“NO” transport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8770790-7A85-3D48-B628-21B7927442B4}"/>
              </a:ext>
            </a:extLst>
          </p:cNvPr>
          <p:cNvSpPr/>
          <p:nvPr/>
        </p:nvSpPr>
        <p:spPr>
          <a:xfrm>
            <a:off x="3407995" y="2789238"/>
            <a:ext cx="2419171" cy="385762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Dielectric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9657CB1A-D8A7-DF4E-92C0-D2CF7E74C1A7}"/>
              </a:ext>
            </a:extLst>
          </p:cNvPr>
          <p:cNvSpPr/>
          <p:nvPr/>
        </p:nvSpPr>
        <p:spPr>
          <a:xfrm>
            <a:off x="3407993" y="3165545"/>
            <a:ext cx="2423160" cy="1188720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Semiconductor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4BD03D0B-DAE9-5A4F-81B1-D68C6B035911}"/>
              </a:ext>
            </a:extLst>
          </p:cNvPr>
          <p:cNvSpPr/>
          <p:nvPr/>
        </p:nvSpPr>
        <p:spPr>
          <a:xfrm>
            <a:off x="3407995" y="1716088"/>
            <a:ext cx="2419171" cy="107314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Conductor</a:t>
            </a:r>
          </a:p>
          <a:p>
            <a:pPr algn="ctr"/>
            <a:r>
              <a:rPr lang="en-US" dirty="0"/>
              <a:t>Poly-Si / metal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9B75D41A-72FC-0E40-A677-56B149200130}"/>
              </a:ext>
            </a:extLst>
          </p:cNvPr>
          <p:cNvSpPr/>
          <p:nvPr/>
        </p:nvSpPr>
        <p:spPr>
          <a:xfrm rot="16200000">
            <a:off x="2457253" y="2233337"/>
            <a:ext cx="1458726" cy="424586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67000"/>
                </a:schemeClr>
              </a:gs>
              <a:gs pos="8000">
                <a:schemeClr val="accent4">
                  <a:lumMod val="97000"/>
                  <a:lumOff val="3000"/>
                </a:schemeClr>
              </a:gs>
              <a:gs pos="100000">
                <a:schemeClr val="bg2">
                  <a:lumMod val="20000"/>
                  <a:lumOff val="80000"/>
                </a:schemeClr>
              </a:gs>
            </a:gsLst>
            <a:lin ang="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Gate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98FF3A37-0310-434D-82F6-C8C6916B9382}"/>
              </a:ext>
            </a:extLst>
          </p:cNvPr>
          <p:cNvSpPr/>
          <p:nvPr/>
        </p:nvSpPr>
        <p:spPr>
          <a:xfrm rot="16200000">
            <a:off x="2601341" y="3551033"/>
            <a:ext cx="1188720" cy="424585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Device</a:t>
            </a:r>
          </a:p>
        </p:txBody>
      </p:sp>
      <p:sp>
        <p:nvSpPr>
          <p:cNvPr id="52" name="Text Box 4">
            <a:extLst>
              <a:ext uri="{FF2B5EF4-FFF2-40B4-BE49-F238E27FC236}">
                <a16:creationId xmlns:a16="http://schemas.microsoft.com/office/drawing/2014/main" id="{21E8763E-E1DC-A547-8A1A-71CAC55489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1" y="5332118"/>
            <a:ext cx="9141143" cy="101566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sunset" dir="t">
              <a:rot lat="0" lon="0" rev="1800000"/>
            </a:lightRig>
          </a:scene3d>
          <a:sp3d extrusionH="120650" contourW="12700" prstMaterial="softEdge">
            <a:bevelT prst="relaxedInset"/>
            <a:bevelB prst="relaxedInset"/>
            <a:extrusionClr>
              <a:schemeClr val="accent2">
                <a:lumMod val="60000"/>
                <a:lumOff val="40000"/>
              </a:schemeClr>
            </a:extrusionClr>
            <a:contourClr>
              <a:schemeClr val="accent2">
                <a:lumMod val="75000"/>
              </a:schemeClr>
            </a:contourClr>
          </a:sp3d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Comic Sans MS" panose="030F0902030302020204" pitchFamily="66" charset="0"/>
              </a:rPr>
              <a:t>Modern solid state devices use all forms these forms of materials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Comic Sans MS" panose="030F0902030302020204" pitchFamily="66" charset="0"/>
              </a:rPr>
              <a:t>Focus on Crystals first – start with 1D =&gt; 2D =&gt; 3D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Comic Sans MS" panose="030F0902030302020204" pitchFamily="66" charset="0"/>
              </a:rPr>
              <a:t>Transfer concepts of electronic behavior in crystals to other materials</a:t>
            </a:r>
          </a:p>
        </p:txBody>
      </p:sp>
    </p:spTree>
    <p:extLst>
      <p:ext uri="{BB962C8B-B14F-4D97-AF65-F5344CB8AC3E}">
        <p14:creationId xmlns:p14="http://schemas.microsoft.com/office/powerpoint/2010/main" val="40855983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5373C425-45E0-B341-B5EC-BE0F6D333144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173038" indent="-173038"/>
            <a:r>
              <a:rPr lang="en-US" altLang="en-US" dirty="0">
                <a:ea typeface="ＭＳ Ｐゴシック" panose="020B0600070205080204" pitchFamily="34" charset="-128"/>
              </a:rPr>
              <a:t>2.1 Typical Semiconducting Materials</a:t>
            </a:r>
          </a:p>
          <a:p>
            <a:pPr marL="457200" lvl="1" indent="-173038"/>
            <a:r>
              <a:rPr lang="en-US" altLang="en-US" dirty="0">
                <a:ea typeface="ＭＳ Ｐゴシック" panose="020B0600070205080204" pitchFamily="34" charset="-128"/>
              </a:rPr>
              <a:t>Current flow in semiconductors (reminder)</a:t>
            </a:r>
          </a:p>
          <a:p>
            <a:pPr marL="457200" lvl="1" indent="-173038"/>
            <a:r>
              <a:rPr lang="en-US" altLang="en-US" dirty="0">
                <a:ea typeface="ＭＳ Ｐゴシック" panose="020B0600070205080204" pitchFamily="34" charset="-128"/>
              </a:rPr>
              <a:t>Elemental semiconductors in the periodic table</a:t>
            </a:r>
          </a:p>
          <a:p>
            <a:pPr marL="457200" lvl="1" indent="-173038"/>
            <a:r>
              <a:rPr lang="en-US" altLang="en-US" dirty="0">
                <a:ea typeface="ＭＳ Ｐゴシック" panose="020B0600070205080204" pitchFamily="34" charset="-128"/>
              </a:rPr>
              <a:t>Bonding for half-filled shells, column IV, III-V, and II-VI</a:t>
            </a:r>
          </a:p>
          <a:p>
            <a:pPr marL="173038" indent="-173038"/>
            <a:endParaRPr lang="en-US" altLang="en-US" dirty="0">
              <a:ea typeface="ＭＳ Ｐゴシック" panose="020B0600070205080204" pitchFamily="34" charset="-128"/>
            </a:endParaRPr>
          </a:p>
          <a:p>
            <a:pPr marL="173038" indent="-173038"/>
            <a:r>
              <a:rPr lang="en-US" altLang="en-US" dirty="0">
                <a:ea typeface="ＭＳ Ｐゴシック" panose="020B0600070205080204" pitchFamily="34" charset="-128"/>
              </a:rPr>
              <a:t>2.2 Typical applications of elemental and compound semiconductors</a:t>
            </a:r>
          </a:p>
          <a:p>
            <a:pPr marL="173038" indent="-173038"/>
            <a:endParaRPr lang="en-US" altLang="en-US" dirty="0">
              <a:ea typeface="ＭＳ Ｐゴシック" panose="020B0600070205080204" pitchFamily="34" charset="-128"/>
            </a:endParaRPr>
          </a:p>
          <a:p>
            <a:pPr marL="173038" indent="-173038"/>
            <a:endParaRPr lang="en-US" altLang="en-US" dirty="0">
              <a:ea typeface="ＭＳ Ｐゴシック" panose="020B0600070205080204" pitchFamily="34" charset="-128"/>
            </a:endParaRPr>
          </a:p>
          <a:p>
            <a:pPr marL="173038" indent="-173038"/>
            <a:r>
              <a:rPr lang="en-US" altLang="en-US" dirty="0">
                <a:ea typeface="ＭＳ Ｐゴシック" panose="020B0600070205080204" pitchFamily="34" charset="-128"/>
              </a:rPr>
              <a:t>2.3 Atomic Positions and Bond Orientations</a:t>
            </a:r>
          </a:p>
          <a:p>
            <a:pPr marL="457200" lvl="1" indent="-173038"/>
            <a:r>
              <a:rPr lang="en-US" altLang="en-US" dirty="0">
                <a:ea typeface="ＭＳ Ｐゴシック" panose="020B0600070205080204" pitchFamily="34" charset="-128"/>
              </a:rPr>
              <a:t>Solid State vs. other crystals</a:t>
            </a:r>
          </a:p>
          <a:p>
            <a:pPr marL="457200" lvl="1" indent="-173038"/>
            <a:r>
              <a:rPr lang="en-US" altLang="en-US" dirty="0">
                <a:ea typeface="ＭＳ Ｐゴシック" panose="020B0600070205080204" pitchFamily="34" charset="-128"/>
              </a:rPr>
              <a:t>Typical Atomic Arrangements in MOSFETS</a:t>
            </a:r>
          </a:p>
          <a:p>
            <a:pPr marL="350837" lvl="1" indent="0">
              <a:buNone/>
            </a:pPr>
            <a:endParaRPr lang="en-US" altLang="en-US" dirty="0">
              <a:ea typeface="ＭＳ Ｐゴシック" panose="020B0600070205080204" pitchFamily="34" charset="-128"/>
            </a:endParaRPr>
          </a:p>
          <a:p>
            <a:pPr marL="350837" lvl="1" indent="0">
              <a:buNone/>
            </a:pPr>
            <a:endParaRPr lang="en-US" altLang="en-US" dirty="0">
              <a:ea typeface="ＭＳ Ｐゴシック" panose="020B0600070205080204" pitchFamily="34" charset="-128"/>
            </a:endParaRPr>
          </a:p>
          <a:p>
            <a:pPr marL="350837" lvl="1" indent="0">
              <a:buNone/>
            </a:pPr>
            <a:endParaRPr lang="en-US" altLang="en-US" dirty="0">
              <a:ea typeface="ＭＳ Ｐゴシック" panose="020B0600070205080204" pitchFamily="34" charset="-128"/>
            </a:endParaRPr>
          </a:p>
          <a:p>
            <a:pPr marL="350837" lvl="1" indent="0">
              <a:buNone/>
            </a:pPr>
            <a:endParaRPr lang="en-US" altLang="en-US" dirty="0">
              <a:ea typeface="ＭＳ Ｐゴシック" panose="020B0600070205080204" pitchFamily="34" charset="-128"/>
            </a:endParaRPr>
          </a:p>
          <a:p>
            <a:pPr marL="350837" lvl="1" indent="0">
              <a:buNone/>
            </a:pPr>
            <a:endParaRPr lang="en-US" altLang="en-US" dirty="0">
              <a:ea typeface="ＭＳ Ｐゴシック" panose="020B0600070205080204" pitchFamily="34" charset="-128"/>
            </a:endParaRPr>
          </a:p>
          <a:p>
            <a:pPr marL="350837" lvl="1" indent="0">
              <a:buNone/>
            </a:pPr>
            <a:endParaRPr lang="en-US" altLang="en-US" dirty="0">
              <a:ea typeface="ＭＳ Ｐゴシック" panose="020B0600070205080204" pitchFamily="34" charset="-128"/>
            </a:endParaRPr>
          </a:p>
          <a:p>
            <a:pPr marL="173038" indent="-173038"/>
            <a:r>
              <a:rPr lang="en-US" altLang="en-US" dirty="0">
                <a:ea typeface="ＭＳ Ｐゴシック" panose="020B0600070205080204" pitchFamily="34" charset="-128"/>
              </a:rPr>
              <a:t>Reference: Vol. 6, Ch. 1</a:t>
            </a:r>
          </a:p>
        </p:txBody>
      </p:sp>
      <p:sp>
        <p:nvSpPr>
          <p:cNvPr id="22530" name="Title 1">
            <a:extLst>
              <a:ext uri="{FF2B5EF4-FFF2-40B4-BE49-F238E27FC236}">
                <a16:creationId xmlns:a16="http://schemas.microsoft.com/office/drawing/2014/main" id="{B30FE8B5-BBD9-1647-AD1A-99FABD732E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301" y="-27450"/>
            <a:ext cx="10753400" cy="723331"/>
          </a:xfrm>
        </p:spPr>
        <p:txBody>
          <a:bodyPr/>
          <a:lstStyle/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Section 2</a:t>
            </a:r>
            <a:br>
              <a:rPr lang="en-US" altLang="en-US" dirty="0">
                <a:ea typeface="ＭＳ Ｐゴシック" panose="020B0600070205080204" pitchFamily="34" charset="-128"/>
              </a:rPr>
            </a:br>
            <a:r>
              <a:rPr lang="en-US" altLang="en-US" dirty="0">
                <a:ea typeface="ＭＳ Ｐゴシック" panose="020B0600070205080204" pitchFamily="34" charset="-128"/>
              </a:rPr>
              <a:t>Materials</a:t>
            </a:r>
          </a:p>
        </p:txBody>
      </p:sp>
      <p:sp>
        <p:nvSpPr>
          <p:cNvPr id="22532" name="Slide Number Placeholder 3">
            <a:extLst>
              <a:ext uri="{FF2B5EF4-FFF2-40B4-BE49-F238E27FC236}">
                <a16:creationId xmlns:a16="http://schemas.microsoft.com/office/drawing/2014/main" id="{59415AD5-EDF8-6546-96CB-A2E9F73C96FF}"/>
              </a:ext>
            </a:extLst>
          </p:cNvPr>
          <p:cNvSpPr txBox="1">
            <a:spLocks noGrp="1"/>
          </p:cNvSpPr>
          <p:nvPr/>
        </p:nvSpPr>
        <p:spPr bwMode="auto">
          <a:xfrm>
            <a:off x="9515475" y="6497639"/>
            <a:ext cx="5334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/>
            <a:endParaRPr lang="en-US" altLang="en-US" sz="1000">
              <a:latin typeface="Trebuchet MS" panose="020B0703020202090204" pitchFamily="34" charset="0"/>
            </a:endParaRPr>
          </a:p>
          <a:p>
            <a:pPr algn="r"/>
            <a:fld id="{FA708621-B90B-304A-B24E-2DDDB5C06E54}" type="slidenum">
              <a:rPr lang="en-US" altLang="en-US" sz="1000">
                <a:latin typeface="Trebuchet MS" panose="020B0703020202090204" pitchFamily="34" charset="0"/>
              </a:rPr>
              <a:pPr algn="r"/>
              <a:t>34</a:t>
            </a:fld>
            <a:endParaRPr lang="en-US" altLang="en-US" sz="1000">
              <a:latin typeface="Trebuchet MS" panose="020B0703020202090204" pitchFamily="34" charset="0"/>
            </a:endParaRPr>
          </a:p>
          <a:p>
            <a:pPr algn="r"/>
            <a:endParaRPr lang="en-US" altLang="en-US" sz="1000">
              <a:latin typeface="Trebuchet MS" panose="020B0703020202090204" pitchFamily="34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DB889497-B9C2-1347-A66E-5C01BC1644DB}"/>
              </a:ext>
            </a:extLst>
          </p:cNvPr>
          <p:cNvSpPr/>
          <p:nvPr/>
        </p:nvSpPr>
        <p:spPr>
          <a:xfrm rot="16200000">
            <a:off x="-638777" y="1445845"/>
            <a:ext cx="1843442" cy="433052"/>
          </a:xfrm>
          <a:prstGeom prst="roundRect">
            <a:avLst/>
          </a:prstGeom>
          <a:solidFill>
            <a:schemeClr val="accent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One Video Segment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CCDE9C02-1B4F-6049-9D57-63C56AF4C05C}"/>
              </a:ext>
            </a:extLst>
          </p:cNvPr>
          <p:cNvSpPr/>
          <p:nvPr/>
        </p:nvSpPr>
        <p:spPr>
          <a:xfrm rot="16200000">
            <a:off x="-254729" y="2982044"/>
            <a:ext cx="1075340" cy="433051"/>
          </a:xfrm>
          <a:prstGeom prst="roundRect">
            <a:avLst/>
          </a:prstGeom>
          <a:solidFill>
            <a:schemeClr val="accent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One Video Segment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55C64308-A26B-9E43-ABF1-DC592041E287}"/>
              </a:ext>
            </a:extLst>
          </p:cNvPr>
          <p:cNvSpPr/>
          <p:nvPr/>
        </p:nvSpPr>
        <p:spPr>
          <a:xfrm rot="16200000">
            <a:off x="-254729" y="4172599"/>
            <a:ext cx="1075340" cy="433051"/>
          </a:xfrm>
          <a:prstGeom prst="roundRect">
            <a:avLst/>
          </a:prstGeom>
          <a:solidFill>
            <a:schemeClr val="accent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One Video Segment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C4A1263-57CD-D543-9604-65A2C18D606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070" t="10800" r="10940" b="15840"/>
          <a:stretch/>
        </p:blipFill>
        <p:spPr>
          <a:xfrm>
            <a:off x="9397992" y="2266224"/>
            <a:ext cx="2794007" cy="250695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F3D787F-00C7-CF4A-9BE5-07E9C7BD11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2861" y="4282695"/>
            <a:ext cx="3261608" cy="183465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B8DE722-8032-9D4A-A098-0F9B6FCD438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885" t="18357" r="56615" b="35440"/>
          <a:stretch/>
        </p:blipFill>
        <p:spPr>
          <a:xfrm>
            <a:off x="6932333" y="800607"/>
            <a:ext cx="2073870" cy="171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8525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216884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>
            <a:extLst>
              <a:ext uri="{FF2B5EF4-FFF2-40B4-BE49-F238E27FC236}">
                <a16:creationId xmlns:a16="http://schemas.microsoft.com/office/drawing/2014/main" id="{E9DC8844-BC6E-C640-9515-2DED94F6CC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Computing Carrier-Density and Velocity</a:t>
            </a:r>
          </a:p>
        </p:txBody>
      </p:sp>
      <p:sp>
        <p:nvSpPr>
          <p:cNvPr id="21508" name="Text Box 4">
            <a:extLst>
              <a:ext uri="{FF2B5EF4-FFF2-40B4-BE49-F238E27FC236}">
                <a16:creationId xmlns:a16="http://schemas.microsoft.com/office/drawing/2014/main" id="{2F4783AE-CA37-BE40-AF08-73C93B2117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1550" y="1492250"/>
            <a:ext cx="6967538" cy="397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2800" b="1" dirty="0">
                <a:solidFill>
                  <a:srgbClr val="C00000"/>
                </a:solidFill>
              </a:rPr>
              <a:t>Atomic composition</a:t>
            </a:r>
          </a:p>
          <a:p>
            <a:pPr eaLnBrk="1" hangingPunct="1"/>
            <a:r>
              <a:rPr lang="en-US" altLang="en-US" dirty="0">
                <a:latin typeface="Times New Roman" panose="02020603050405020304" pitchFamily="18" charset="0"/>
              </a:rPr>
              <a:t>      </a:t>
            </a:r>
            <a:r>
              <a:rPr lang="en-US" altLang="en-US" dirty="0"/>
              <a:t>- </a:t>
            </a:r>
            <a:r>
              <a:rPr lang="en-US" altLang="en-US" i="1" dirty="0"/>
              <a:t>number of electrons per atom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endParaRPr lang="en-US" altLang="en-US" i="1" dirty="0">
              <a:latin typeface="Times New Roman" panose="02020603050405020304" pitchFamily="18" charset="0"/>
            </a:endParaRPr>
          </a:p>
          <a:p>
            <a:pPr eaLnBrk="1" hangingPunct="1"/>
            <a:r>
              <a:rPr lang="en-US" altLang="en-US" sz="2800" b="1" dirty="0">
                <a:solidFill>
                  <a:srgbClr val="C00000"/>
                </a:solidFill>
              </a:rPr>
              <a:t>Arrangement of atoms</a:t>
            </a:r>
          </a:p>
          <a:p>
            <a:pPr eaLnBrk="1" hangingPunct="1"/>
            <a:r>
              <a:rPr lang="en-US" altLang="en-US" dirty="0">
                <a:latin typeface="Times New Roman" panose="02020603050405020304" pitchFamily="18" charset="0"/>
              </a:rPr>
              <a:t>       - </a:t>
            </a:r>
            <a:r>
              <a:rPr lang="en-US" altLang="en-US" i="1" dirty="0"/>
              <a:t>not all electrons are available for conduction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endParaRPr lang="en-US" altLang="en-US" dirty="0">
              <a:latin typeface="Times New Roman" panose="02020603050405020304" pitchFamily="18" charset="0"/>
            </a:endParaRPr>
          </a:p>
          <a:p>
            <a:pPr eaLnBrk="1" hangingPunct="1"/>
            <a:r>
              <a:rPr lang="en-US" altLang="en-US" sz="2800" b="1" dirty="0">
                <a:solidFill>
                  <a:srgbClr val="C00000"/>
                </a:solidFill>
              </a:rPr>
              <a:t>For Periodic Arrays</a:t>
            </a:r>
          </a:p>
          <a:p>
            <a:pPr eaLnBrk="1" hangingPunct="1"/>
            <a:r>
              <a:rPr lang="en-US" altLang="en-US" dirty="0">
                <a:latin typeface="Times New Roman" panose="02020603050405020304" pitchFamily="18" charset="0"/>
              </a:rPr>
              <a:t>       - </a:t>
            </a:r>
            <a:r>
              <a:rPr lang="en-US" altLang="en-US" i="1" dirty="0"/>
              <a:t>simplification for computation</a:t>
            </a:r>
            <a:r>
              <a:rPr lang="en-US" altLang="en-US" dirty="0"/>
              <a:t> </a:t>
            </a:r>
          </a:p>
          <a:p>
            <a:pPr eaLnBrk="1" hangingPunct="1"/>
            <a:r>
              <a:rPr lang="en-US" altLang="en-US" dirty="0">
                <a:sym typeface="Euclid Symbol" panose="02050102010706020507" pitchFamily="2" charset="-128"/>
              </a:rPr>
              <a:t>         • </a:t>
            </a:r>
            <a:r>
              <a:rPr lang="en-US" altLang="en-US" dirty="0"/>
              <a:t>Concept of Unit Cells</a:t>
            </a:r>
          </a:p>
          <a:p>
            <a:pPr eaLnBrk="1" hangingPunct="1"/>
            <a:r>
              <a:rPr lang="en-US" altLang="en-US" dirty="0"/>
              <a:t>         • Simple 3-D Unit Cells</a:t>
            </a:r>
          </a:p>
        </p:txBody>
      </p:sp>
    </p:spTree>
    <p:extLst>
      <p:ext uri="{BB962C8B-B14F-4D97-AF65-F5344CB8AC3E}">
        <p14:creationId xmlns:p14="http://schemas.microsoft.com/office/powerpoint/2010/main" val="177880415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0" name="Text Box 13">
            <a:extLst>
              <a:ext uri="{FF2B5EF4-FFF2-40B4-BE49-F238E27FC236}">
                <a16:creationId xmlns:a16="http://schemas.microsoft.com/office/drawing/2014/main" id="{E8122356-4262-F04B-9144-60059968F0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01880" y="2877704"/>
            <a:ext cx="6680882" cy="1477328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en-US" altLang="en-US" sz="1800" b="1" dirty="0"/>
              <a:t>Materials, composition, crystals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en-US" altLang="en-US" sz="1800" dirty="0"/>
              <a:t>Tabulated for </a:t>
            </a:r>
            <a:r>
              <a:rPr lang="ja-JP" altLang="en-US" sz="1800"/>
              <a:t>“</a:t>
            </a:r>
            <a:r>
              <a:rPr lang="en-US" altLang="ja-JP" sz="1800" dirty="0"/>
              <a:t>known</a:t>
            </a:r>
            <a:r>
              <a:rPr lang="ja-JP" altLang="en-US" sz="1800"/>
              <a:t>”</a:t>
            </a:r>
            <a:r>
              <a:rPr lang="en-US" altLang="ja-JP" sz="1800" dirty="0"/>
              <a:t> bulk materials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en-US" altLang="ja-JP" sz="1800" dirty="0"/>
              <a:t>At nm-scale properties change with geometry =&gt; theory</a:t>
            </a:r>
          </a:p>
          <a:p>
            <a:pPr marL="285750" indent="-285750" eaLnBrk="1" hangingPunct="1">
              <a:buFont typeface="Symbol" pitchFamily="2" charset="2"/>
              <a:buChar char="Þ"/>
            </a:pPr>
            <a:r>
              <a:rPr lang="en-US" altLang="en-US" sz="1800" b="1" dirty="0"/>
              <a:t>Quantum Mechanics + Equilibrium Statistical Mechanics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en-US" altLang="en-US" sz="1800" dirty="0"/>
              <a:t>Concepts of effective masses and occupation factors</a:t>
            </a:r>
            <a:endParaRPr lang="en-US" altLang="ja-JP" sz="1800" dirty="0"/>
          </a:p>
        </p:txBody>
      </p:sp>
      <p:sp>
        <p:nvSpPr>
          <p:cNvPr id="20508" name="Text Box 21">
            <a:extLst>
              <a:ext uri="{FF2B5EF4-FFF2-40B4-BE49-F238E27FC236}">
                <a16:creationId xmlns:a16="http://schemas.microsoft.com/office/drawing/2014/main" id="{D35EA048-E60C-7341-BFC4-79057E5B1B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7944891" y="4377868"/>
            <a:ext cx="7276416" cy="646331"/>
          </a:xfrm>
          <a:prstGeom prst="rect">
            <a:avLst/>
          </a:prstGeom>
          <a:noFill/>
          <a:ln w="57150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 b="1" dirty="0"/>
              <a:t>Transport with scattering, non-equilibrium Statistical Mechanics 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en-US" altLang="en-US" sz="1800" dirty="0"/>
              <a:t>Drift-diffusion equation with recombination-generation</a:t>
            </a:r>
          </a:p>
        </p:txBody>
      </p:sp>
      <p:pic>
        <p:nvPicPr>
          <p:cNvPr id="30" name="Picture 29" descr="A picture containing remote, dark, table, control&#10;&#10;Description automatically generated">
            <a:extLst>
              <a:ext uri="{FF2B5EF4-FFF2-40B4-BE49-F238E27FC236}">
                <a16:creationId xmlns:a16="http://schemas.microsoft.com/office/drawing/2014/main" id="{26C3DE76-0019-7849-8907-77553420B4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3" t="31690" r="63875" b="18241"/>
          <a:stretch/>
        </p:blipFill>
        <p:spPr>
          <a:xfrm rot="581797">
            <a:off x="2753950" y="453479"/>
            <a:ext cx="4670429" cy="2666628"/>
          </a:xfrm>
          <a:prstGeom prst="rect">
            <a:avLst/>
          </a:prstGeom>
        </p:spPr>
      </p:pic>
      <p:sp>
        <p:nvSpPr>
          <p:cNvPr id="36" name="Text Box 21">
            <a:extLst>
              <a:ext uri="{FF2B5EF4-FFF2-40B4-BE49-F238E27FC236}">
                <a16:creationId xmlns:a16="http://schemas.microsoft.com/office/drawing/2014/main" id="{E32E764A-9AD0-824C-B8A2-5AA4AC9B1B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5413300" y="5147323"/>
            <a:ext cx="5096267" cy="646331"/>
          </a:xfrm>
          <a:prstGeom prst="rect">
            <a:avLst/>
          </a:prstGeom>
          <a:noFill/>
          <a:ln w="57150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 b="1" dirty="0"/>
              <a:t>Understanding transport in concrete devices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en-US" altLang="en-US" sz="1800" dirty="0"/>
              <a:t>Diodes, BJT/HBT, MOS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A18886-6E9B-E44B-9804-1E2B1E653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Section 2</a:t>
            </a:r>
            <a:br>
              <a:rPr lang="en-US" dirty="0"/>
            </a:br>
            <a:r>
              <a:rPr lang="en-US" altLang="en-US" dirty="0">
                <a:ea typeface="ＭＳ Ｐゴシック" panose="020B0600070205080204" pitchFamily="34" charset="-128"/>
              </a:rPr>
              <a:t>Typical Semiconducting Materials</a:t>
            </a:r>
            <a:endParaRPr lang="en-US" dirty="0"/>
          </a:p>
        </p:txBody>
      </p:sp>
      <p:sp>
        <p:nvSpPr>
          <p:cNvPr id="31" name="Text Box 4">
            <a:extLst>
              <a:ext uri="{FF2B5EF4-FFF2-40B4-BE49-F238E27FC236}">
                <a16:creationId xmlns:a16="http://schemas.microsoft.com/office/drawing/2014/main" id="{3D496AF2-B434-A142-B9F5-14FAA9452B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89225" y="4536147"/>
            <a:ext cx="6914072" cy="1692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2800" b="1" dirty="0">
                <a:solidFill>
                  <a:srgbClr val="C00000"/>
                </a:solidFill>
              </a:rPr>
              <a:t>Atomic composition</a:t>
            </a:r>
          </a:p>
          <a:p>
            <a:pPr eaLnBrk="1" hangingPunct="1"/>
            <a:r>
              <a:rPr lang="en-US" altLang="en-US" dirty="0">
                <a:latin typeface="Times New Roman" panose="02020603050405020304" pitchFamily="18" charset="0"/>
              </a:rPr>
              <a:t>      </a:t>
            </a:r>
            <a:r>
              <a:rPr lang="en-US" altLang="en-US" dirty="0"/>
              <a:t>- </a:t>
            </a:r>
            <a:r>
              <a:rPr lang="en-US" altLang="en-US" i="1" dirty="0"/>
              <a:t>number of electrons per atom</a:t>
            </a:r>
            <a:endParaRPr lang="en-US" altLang="en-US" i="1" dirty="0">
              <a:latin typeface="Times New Roman" panose="02020603050405020304" pitchFamily="18" charset="0"/>
            </a:endParaRPr>
          </a:p>
          <a:p>
            <a:pPr eaLnBrk="1" hangingPunct="1"/>
            <a:r>
              <a:rPr lang="en-US" altLang="en-US" sz="2800" b="1" dirty="0">
                <a:solidFill>
                  <a:srgbClr val="C00000"/>
                </a:solidFill>
              </a:rPr>
              <a:t>Arrangement of atoms</a:t>
            </a:r>
          </a:p>
          <a:p>
            <a:pPr eaLnBrk="1" hangingPunct="1"/>
            <a:r>
              <a:rPr lang="en-US" altLang="en-US" dirty="0">
                <a:latin typeface="Times New Roman" panose="02020603050405020304" pitchFamily="18" charset="0"/>
              </a:rPr>
              <a:t>       - </a:t>
            </a:r>
            <a:r>
              <a:rPr lang="en-US" altLang="en-US" i="1" dirty="0"/>
              <a:t>not all electrons are available for conduction</a:t>
            </a:r>
            <a:endParaRPr lang="en-US" altLang="en-US" dirty="0"/>
          </a:p>
        </p:txBody>
      </p:sp>
      <p:pic>
        <p:nvPicPr>
          <p:cNvPr id="33" name="Picture 32" descr="A screenshot of a cell phone&#10;&#10;Description automatically generated">
            <a:extLst>
              <a:ext uri="{FF2B5EF4-FFF2-40B4-BE49-F238E27FC236}">
                <a16:creationId xmlns:a16="http://schemas.microsoft.com/office/drawing/2014/main" id="{090C11BD-2196-1C41-9383-947ED0D1AF4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595"/>
          <a:stretch/>
        </p:blipFill>
        <p:spPr>
          <a:xfrm>
            <a:off x="12690442" y="2083702"/>
            <a:ext cx="7483698" cy="3257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6911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41" descr="A screenshot of a cell phone&#10;&#10;Description automatically generated">
            <a:extLst>
              <a:ext uri="{FF2B5EF4-FFF2-40B4-BE49-F238E27FC236}">
                <a16:creationId xmlns:a16="http://schemas.microsoft.com/office/drawing/2014/main" id="{8B896B85-816F-D24C-8AF0-13D35EAE309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595"/>
          <a:stretch/>
        </p:blipFill>
        <p:spPr>
          <a:xfrm>
            <a:off x="2325026" y="1867977"/>
            <a:ext cx="7483698" cy="3257390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ED983325-D2B7-B040-ADE1-F2F782A0E2F9}"/>
              </a:ext>
            </a:extLst>
          </p:cNvPr>
          <p:cNvGrpSpPr/>
          <p:nvPr/>
        </p:nvGrpSpPr>
        <p:grpSpPr>
          <a:xfrm>
            <a:off x="2271712" y="2365375"/>
            <a:ext cx="7537008" cy="244364"/>
            <a:chOff x="747712" y="2365374"/>
            <a:chExt cx="7537008" cy="254591"/>
          </a:xfrm>
        </p:grpSpPr>
        <p:sp>
          <p:nvSpPr>
            <p:cNvPr id="10" name="Rounded Rectangle 9">
              <a:extLst>
                <a:ext uri="{FF2B5EF4-FFF2-40B4-BE49-F238E27FC236}">
                  <a16:creationId xmlns:a16="http://schemas.microsoft.com/office/drawing/2014/main" id="{5F185E8B-D2F2-E948-98D9-F7440D00C3BA}"/>
                </a:ext>
              </a:extLst>
            </p:cNvPr>
            <p:cNvSpPr/>
            <p:nvPr/>
          </p:nvSpPr>
          <p:spPr>
            <a:xfrm>
              <a:off x="747712" y="2365374"/>
              <a:ext cx="7537008" cy="251454"/>
            </a:xfrm>
            <a:custGeom>
              <a:avLst/>
              <a:gdLst>
                <a:gd name="connsiteX0" fmla="*/ 0 w 7537008"/>
                <a:gd name="connsiteY0" fmla="*/ 41910 h 251454"/>
                <a:gd name="connsiteX1" fmla="*/ 41910 w 7537008"/>
                <a:gd name="connsiteY1" fmla="*/ 0 h 251454"/>
                <a:gd name="connsiteX2" fmla="*/ 764296 w 7537008"/>
                <a:gd name="connsiteY2" fmla="*/ 0 h 251454"/>
                <a:gd name="connsiteX3" fmla="*/ 1263086 w 7537008"/>
                <a:gd name="connsiteY3" fmla="*/ 0 h 251454"/>
                <a:gd name="connsiteX4" fmla="*/ 1687345 w 7537008"/>
                <a:gd name="connsiteY4" fmla="*/ 0 h 251454"/>
                <a:gd name="connsiteX5" fmla="*/ 2335199 w 7537008"/>
                <a:gd name="connsiteY5" fmla="*/ 0 h 251454"/>
                <a:gd name="connsiteX6" fmla="*/ 2833989 w 7537008"/>
                <a:gd name="connsiteY6" fmla="*/ 0 h 251454"/>
                <a:gd name="connsiteX7" fmla="*/ 3556375 w 7537008"/>
                <a:gd name="connsiteY7" fmla="*/ 0 h 251454"/>
                <a:gd name="connsiteX8" fmla="*/ 3980633 w 7537008"/>
                <a:gd name="connsiteY8" fmla="*/ 0 h 251454"/>
                <a:gd name="connsiteX9" fmla="*/ 4703019 w 7537008"/>
                <a:gd name="connsiteY9" fmla="*/ 0 h 251454"/>
                <a:gd name="connsiteX10" fmla="*/ 5052746 w 7537008"/>
                <a:gd name="connsiteY10" fmla="*/ 0 h 251454"/>
                <a:gd name="connsiteX11" fmla="*/ 5626068 w 7537008"/>
                <a:gd name="connsiteY11" fmla="*/ 0 h 251454"/>
                <a:gd name="connsiteX12" fmla="*/ 6199390 w 7537008"/>
                <a:gd name="connsiteY12" fmla="*/ 0 h 251454"/>
                <a:gd name="connsiteX13" fmla="*/ 6698180 w 7537008"/>
                <a:gd name="connsiteY13" fmla="*/ 0 h 251454"/>
                <a:gd name="connsiteX14" fmla="*/ 7495098 w 7537008"/>
                <a:gd name="connsiteY14" fmla="*/ 0 h 251454"/>
                <a:gd name="connsiteX15" fmla="*/ 7537008 w 7537008"/>
                <a:gd name="connsiteY15" fmla="*/ 41910 h 251454"/>
                <a:gd name="connsiteX16" fmla="*/ 7537008 w 7537008"/>
                <a:gd name="connsiteY16" fmla="*/ 209544 h 251454"/>
                <a:gd name="connsiteX17" fmla="*/ 7495098 w 7537008"/>
                <a:gd name="connsiteY17" fmla="*/ 251454 h 251454"/>
                <a:gd name="connsiteX18" fmla="*/ 6847244 w 7537008"/>
                <a:gd name="connsiteY18" fmla="*/ 251454 h 251454"/>
                <a:gd name="connsiteX19" fmla="*/ 6422986 w 7537008"/>
                <a:gd name="connsiteY19" fmla="*/ 251454 h 251454"/>
                <a:gd name="connsiteX20" fmla="*/ 5700600 w 7537008"/>
                <a:gd name="connsiteY20" fmla="*/ 251454 h 251454"/>
                <a:gd name="connsiteX21" fmla="*/ 5127278 w 7537008"/>
                <a:gd name="connsiteY21" fmla="*/ 251454 h 251454"/>
                <a:gd name="connsiteX22" fmla="*/ 4703019 w 7537008"/>
                <a:gd name="connsiteY22" fmla="*/ 251454 h 251454"/>
                <a:gd name="connsiteX23" fmla="*/ 4129697 w 7537008"/>
                <a:gd name="connsiteY23" fmla="*/ 251454 h 251454"/>
                <a:gd name="connsiteX24" fmla="*/ 3779970 w 7537008"/>
                <a:gd name="connsiteY24" fmla="*/ 251454 h 251454"/>
                <a:gd name="connsiteX25" fmla="*/ 3430244 w 7537008"/>
                <a:gd name="connsiteY25" fmla="*/ 251454 h 251454"/>
                <a:gd name="connsiteX26" fmla="*/ 2856922 w 7537008"/>
                <a:gd name="connsiteY26" fmla="*/ 251454 h 251454"/>
                <a:gd name="connsiteX27" fmla="*/ 2432663 w 7537008"/>
                <a:gd name="connsiteY27" fmla="*/ 251454 h 251454"/>
                <a:gd name="connsiteX28" fmla="*/ 1784809 w 7537008"/>
                <a:gd name="connsiteY28" fmla="*/ 251454 h 251454"/>
                <a:gd name="connsiteX29" fmla="*/ 1360551 w 7537008"/>
                <a:gd name="connsiteY29" fmla="*/ 251454 h 251454"/>
                <a:gd name="connsiteX30" fmla="*/ 712697 w 7537008"/>
                <a:gd name="connsiteY30" fmla="*/ 251454 h 251454"/>
                <a:gd name="connsiteX31" fmla="*/ 41910 w 7537008"/>
                <a:gd name="connsiteY31" fmla="*/ 251454 h 251454"/>
                <a:gd name="connsiteX32" fmla="*/ 0 w 7537008"/>
                <a:gd name="connsiteY32" fmla="*/ 209544 h 251454"/>
                <a:gd name="connsiteX33" fmla="*/ 0 w 7537008"/>
                <a:gd name="connsiteY33" fmla="*/ 41910 h 251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7537008" h="251454" extrusionOk="0">
                  <a:moveTo>
                    <a:pt x="0" y="41910"/>
                  </a:moveTo>
                  <a:cubicBezTo>
                    <a:pt x="-3743" y="16455"/>
                    <a:pt x="15447" y="1245"/>
                    <a:pt x="41910" y="0"/>
                  </a:cubicBezTo>
                  <a:cubicBezTo>
                    <a:pt x="268597" y="-28823"/>
                    <a:pt x="512581" y="12874"/>
                    <a:pt x="764296" y="0"/>
                  </a:cubicBezTo>
                  <a:cubicBezTo>
                    <a:pt x="1016011" y="-12874"/>
                    <a:pt x="1136806" y="11418"/>
                    <a:pt x="1263086" y="0"/>
                  </a:cubicBezTo>
                  <a:cubicBezTo>
                    <a:pt x="1389366" y="-11418"/>
                    <a:pt x="1600896" y="47286"/>
                    <a:pt x="1687345" y="0"/>
                  </a:cubicBezTo>
                  <a:cubicBezTo>
                    <a:pt x="1773794" y="-47286"/>
                    <a:pt x="2167843" y="62787"/>
                    <a:pt x="2335199" y="0"/>
                  </a:cubicBezTo>
                  <a:cubicBezTo>
                    <a:pt x="2502555" y="-62787"/>
                    <a:pt x="2621953" y="50671"/>
                    <a:pt x="2833989" y="0"/>
                  </a:cubicBezTo>
                  <a:cubicBezTo>
                    <a:pt x="3046025" y="-50671"/>
                    <a:pt x="3376211" y="73011"/>
                    <a:pt x="3556375" y="0"/>
                  </a:cubicBezTo>
                  <a:cubicBezTo>
                    <a:pt x="3736539" y="-73011"/>
                    <a:pt x="3881442" y="34364"/>
                    <a:pt x="3980633" y="0"/>
                  </a:cubicBezTo>
                  <a:cubicBezTo>
                    <a:pt x="4079824" y="-34364"/>
                    <a:pt x="4352916" y="26960"/>
                    <a:pt x="4703019" y="0"/>
                  </a:cubicBezTo>
                  <a:cubicBezTo>
                    <a:pt x="5053122" y="-26960"/>
                    <a:pt x="4879633" y="26062"/>
                    <a:pt x="5052746" y="0"/>
                  </a:cubicBezTo>
                  <a:cubicBezTo>
                    <a:pt x="5225859" y="-26062"/>
                    <a:pt x="5435791" y="19533"/>
                    <a:pt x="5626068" y="0"/>
                  </a:cubicBezTo>
                  <a:cubicBezTo>
                    <a:pt x="5816345" y="-19533"/>
                    <a:pt x="5957548" y="43608"/>
                    <a:pt x="6199390" y="0"/>
                  </a:cubicBezTo>
                  <a:cubicBezTo>
                    <a:pt x="6441232" y="-43608"/>
                    <a:pt x="6591967" y="4911"/>
                    <a:pt x="6698180" y="0"/>
                  </a:cubicBezTo>
                  <a:cubicBezTo>
                    <a:pt x="6804393" y="-4911"/>
                    <a:pt x="7267373" y="23895"/>
                    <a:pt x="7495098" y="0"/>
                  </a:cubicBezTo>
                  <a:cubicBezTo>
                    <a:pt x="7519595" y="-1677"/>
                    <a:pt x="7533970" y="17590"/>
                    <a:pt x="7537008" y="41910"/>
                  </a:cubicBezTo>
                  <a:cubicBezTo>
                    <a:pt x="7541200" y="83968"/>
                    <a:pt x="7518543" y="173183"/>
                    <a:pt x="7537008" y="209544"/>
                  </a:cubicBezTo>
                  <a:cubicBezTo>
                    <a:pt x="7535662" y="229946"/>
                    <a:pt x="7518677" y="245599"/>
                    <a:pt x="7495098" y="251454"/>
                  </a:cubicBezTo>
                  <a:cubicBezTo>
                    <a:pt x="7354350" y="304652"/>
                    <a:pt x="7016851" y="237269"/>
                    <a:pt x="6847244" y="251454"/>
                  </a:cubicBezTo>
                  <a:cubicBezTo>
                    <a:pt x="6677637" y="265639"/>
                    <a:pt x="6545706" y="204922"/>
                    <a:pt x="6422986" y="251454"/>
                  </a:cubicBezTo>
                  <a:cubicBezTo>
                    <a:pt x="6300266" y="297986"/>
                    <a:pt x="5900009" y="248304"/>
                    <a:pt x="5700600" y="251454"/>
                  </a:cubicBezTo>
                  <a:cubicBezTo>
                    <a:pt x="5501191" y="254604"/>
                    <a:pt x="5299781" y="184993"/>
                    <a:pt x="5127278" y="251454"/>
                  </a:cubicBezTo>
                  <a:cubicBezTo>
                    <a:pt x="4954775" y="317915"/>
                    <a:pt x="4876554" y="246634"/>
                    <a:pt x="4703019" y="251454"/>
                  </a:cubicBezTo>
                  <a:cubicBezTo>
                    <a:pt x="4529484" y="256274"/>
                    <a:pt x="4366559" y="195665"/>
                    <a:pt x="4129697" y="251454"/>
                  </a:cubicBezTo>
                  <a:cubicBezTo>
                    <a:pt x="3892835" y="307243"/>
                    <a:pt x="3941607" y="225982"/>
                    <a:pt x="3779970" y="251454"/>
                  </a:cubicBezTo>
                  <a:cubicBezTo>
                    <a:pt x="3618333" y="276926"/>
                    <a:pt x="3551594" y="251050"/>
                    <a:pt x="3430244" y="251454"/>
                  </a:cubicBezTo>
                  <a:cubicBezTo>
                    <a:pt x="3308894" y="251858"/>
                    <a:pt x="2994070" y="210991"/>
                    <a:pt x="2856922" y="251454"/>
                  </a:cubicBezTo>
                  <a:cubicBezTo>
                    <a:pt x="2719774" y="291917"/>
                    <a:pt x="2537904" y="216052"/>
                    <a:pt x="2432663" y="251454"/>
                  </a:cubicBezTo>
                  <a:cubicBezTo>
                    <a:pt x="2327422" y="286856"/>
                    <a:pt x="1978040" y="249836"/>
                    <a:pt x="1784809" y="251454"/>
                  </a:cubicBezTo>
                  <a:cubicBezTo>
                    <a:pt x="1591578" y="253072"/>
                    <a:pt x="1513962" y="207057"/>
                    <a:pt x="1360551" y="251454"/>
                  </a:cubicBezTo>
                  <a:cubicBezTo>
                    <a:pt x="1207140" y="295851"/>
                    <a:pt x="876953" y="187202"/>
                    <a:pt x="712697" y="251454"/>
                  </a:cubicBezTo>
                  <a:cubicBezTo>
                    <a:pt x="548441" y="315706"/>
                    <a:pt x="336670" y="220526"/>
                    <a:pt x="41910" y="251454"/>
                  </a:cubicBezTo>
                  <a:cubicBezTo>
                    <a:pt x="20961" y="247640"/>
                    <a:pt x="-5518" y="230575"/>
                    <a:pt x="0" y="209544"/>
                  </a:cubicBezTo>
                  <a:cubicBezTo>
                    <a:pt x="-3652" y="156418"/>
                    <a:pt x="9848" y="112575"/>
                    <a:pt x="0" y="41910"/>
                  </a:cubicBezTo>
                  <a:close/>
                </a:path>
              </a:pathLst>
            </a:custGeom>
            <a:noFill/>
            <a:ln w="38100">
              <a:solidFill>
                <a:srgbClr val="FF0000"/>
              </a:solidFill>
              <a:extLst>
                <a:ext uri="{C807C97D-BFC1-408E-A445-0C87EB9F89A2}">
                  <ask:lineSketchStyleProps xmlns="" xmlns:ask="http://schemas.microsoft.com/office/drawing/2018/sketchyshapes" sd="1219033472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ounded Rectangle 11">
              <a:extLst>
                <a:ext uri="{FF2B5EF4-FFF2-40B4-BE49-F238E27FC236}">
                  <a16:creationId xmlns:a16="http://schemas.microsoft.com/office/drawing/2014/main" id="{50C745E9-8921-3448-A555-7E78AC745775}"/>
                </a:ext>
              </a:extLst>
            </p:cNvPr>
            <p:cNvSpPr/>
            <p:nvPr/>
          </p:nvSpPr>
          <p:spPr>
            <a:xfrm>
              <a:off x="6377037" y="2368511"/>
              <a:ext cx="319334" cy="251454"/>
            </a:xfrm>
            <a:custGeom>
              <a:avLst/>
              <a:gdLst>
                <a:gd name="connsiteX0" fmla="*/ 0 w 319334"/>
                <a:gd name="connsiteY0" fmla="*/ 41910 h 251454"/>
                <a:gd name="connsiteX1" fmla="*/ 41910 w 319334"/>
                <a:gd name="connsiteY1" fmla="*/ 0 h 251454"/>
                <a:gd name="connsiteX2" fmla="*/ 277424 w 319334"/>
                <a:gd name="connsiteY2" fmla="*/ 0 h 251454"/>
                <a:gd name="connsiteX3" fmla="*/ 319334 w 319334"/>
                <a:gd name="connsiteY3" fmla="*/ 41910 h 251454"/>
                <a:gd name="connsiteX4" fmla="*/ 319334 w 319334"/>
                <a:gd name="connsiteY4" fmla="*/ 209544 h 251454"/>
                <a:gd name="connsiteX5" fmla="*/ 277424 w 319334"/>
                <a:gd name="connsiteY5" fmla="*/ 251454 h 251454"/>
                <a:gd name="connsiteX6" fmla="*/ 41910 w 319334"/>
                <a:gd name="connsiteY6" fmla="*/ 251454 h 251454"/>
                <a:gd name="connsiteX7" fmla="*/ 0 w 319334"/>
                <a:gd name="connsiteY7" fmla="*/ 209544 h 251454"/>
                <a:gd name="connsiteX8" fmla="*/ 0 w 319334"/>
                <a:gd name="connsiteY8" fmla="*/ 41910 h 251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9334" h="251454" extrusionOk="0">
                  <a:moveTo>
                    <a:pt x="0" y="41910"/>
                  </a:moveTo>
                  <a:cubicBezTo>
                    <a:pt x="-3743" y="16455"/>
                    <a:pt x="15447" y="1245"/>
                    <a:pt x="41910" y="0"/>
                  </a:cubicBezTo>
                  <a:cubicBezTo>
                    <a:pt x="116300" y="-26072"/>
                    <a:pt x="176340" y="2487"/>
                    <a:pt x="277424" y="0"/>
                  </a:cubicBezTo>
                  <a:cubicBezTo>
                    <a:pt x="295747" y="-3668"/>
                    <a:pt x="316841" y="23880"/>
                    <a:pt x="319334" y="41910"/>
                  </a:cubicBezTo>
                  <a:cubicBezTo>
                    <a:pt x="335776" y="89350"/>
                    <a:pt x="306852" y="147354"/>
                    <a:pt x="319334" y="209544"/>
                  </a:cubicBezTo>
                  <a:cubicBezTo>
                    <a:pt x="322259" y="226670"/>
                    <a:pt x="297110" y="250924"/>
                    <a:pt x="277424" y="251454"/>
                  </a:cubicBezTo>
                  <a:cubicBezTo>
                    <a:pt x="218933" y="268034"/>
                    <a:pt x="116726" y="248963"/>
                    <a:pt x="41910" y="251454"/>
                  </a:cubicBezTo>
                  <a:cubicBezTo>
                    <a:pt x="15352" y="257098"/>
                    <a:pt x="-3497" y="228634"/>
                    <a:pt x="0" y="209544"/>
                  </a:cubicBezTo>
                  <a:cubicBezTo>
                    <a:pt x="-13059" y="144825"/>
                    <a:pt x="2238" y="113232"/>
                    <a:pt x="0" y="41910"/>
                  </a:cubicBezTo>
                  <a:close/>
                </a:path>
              </a:pathLst>
            </a:custGeom>
            <a:noFill/>
            <a:ln w="38100">
              <a:solidFill>
                <a:srgbClr val="FF0000">
                  <a:alpha val="0"/>
                </a:srgbClr>
              </a:solidFill>
              <a:extLst>
                <a:ext uri="{C807C97D-BFC1-408E-A445-0C87EB9F89A2}">
                  <ask:lineSketchStyleProps xmlns="" xmlns:ask="http://schemas.microsoft.com/office/drawing/2018/sketchyshapes" sd="1219033472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6" name="Picture 25" descr="A screenshot of a cell phone&#10;&#10;Description automatically generated">
            <a:extLst>
              <a:ext uri="{FF2B5EF4-FFF2-40B4-BE49-F238E27FC236}">
                <a16:creationId xmlns:a16="http://schemas.microsoft.com/office/drawing/2014/main" id="{946BEFB6-1524-F943-9BA2-8C1DB57FF2B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59" t="47283" r="80274" b="45091"/>
          <a:stretch/>
        </p:blipFill>
        <p:spPr>
          <a:xfrm>
            <a:off x="3484460" y="4055594"/>
            <a:ext cx="319333" cy="352840"/>
          </a:xfrm>
          <a:prstGeom prst="rect">
            <a:avLst/>
          </a:prstGeom>
        </p:spPr>
      </p:pic>
      <p:sp>
        <p:nvSpPr>
          <p:cNvPr id="23554" name="Title 1">
            <a:extLst>
              <a:ext uri="{FF2B5EF4-FFF2-40B4-BE49-F238E27FC236}">
                <a16:creationId xmlns:a16="http://schemas.microsoft.com/office/drawing/2014/main" id="{53813659-B19A-F446-A6C8-8AA65CB5DE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0" dirty="0">
                <a:ea typeface="ＭＳ Ｐゴシック" panose="020B0600070205080204" pitchFamily="34" charset="-128"/>
              </a:rPr>
              <a:t>Elemental Semiconductors in the Periodic Table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9613F6-84AE-0844-9BFC-F669F41327FF}"/>
              </a:ext>
            </a:extLst>
          </p:cNvPr>
          <p:cNvSpPr txBox="1"/>
          <p:nvPr/>
        </p:nvSpPr>
        <p:spPr>
          <a:xfrm>
            <a:off x="1458859" y="6616615"/>
            <a:ext cx="319189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1) </a:t>
            </a:r>
            <a:r>
              <a:rPr lang="en-US" sz="1100" dirty="0">
                <a:hlinkClick r:id="rId3"/>
              </a:rPr>
              <a:t>https://en.wikipedia.org/wiki/Periodic_table</a:t>
            </a:r>
            <a:r>
              <a:rPr lang="en-US" sz="1100" dirty="0"/>
              <a:t>     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676C1B8A-02F2-BC4A-BC3B-F0B0E640E585}"/>
              </a:ext>
            </a:extLst>
          </p:cNvPr>
          <p:cNvCxnSpPr>
            <a:cxnSpLocks/>
          </p:cNvCxnSpPr>
          <p:nvPr/>
        </p:nvCxnSpPr>
        <p:spPr>
          <a:xfrm>
            <a:off x="3105938" y="1435893"/>
            <a:ext cx="6446512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Rectangle 21">
            <a:extLst>
              <a:ext uri="{FF2B5EF4-FFF2-40B4-BE49-F238E27FC236}">
                <a16:creationId xmlns:a16="http://schemas.microsoft.com/office/drawing/2014/main" id="{AA91CBF6-D16E-7A4C-9569-83CE10065B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2934" y="1106706"/>
            <a:ext cx="267252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1800" dirty="0"/>
              <a:t>Filling of electron shells</a:t>
            </a:r>
          </a:p>
          <a:p>
            <a:pPr algn="ctr" eaLnBrk="1" hangingPunct="1"/>
            <a:r>
              <a:rPr lang="en-US" altLang="en-US" sz="1800" dirty="0"/>
              <a:t>Increasing weight &amp; size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4794575D-BA0E-824B-9434-F20FEE963E56}"/>
              </a:ext>
            </a:extLst>
          </p:cNvPr>
          <p:cNvCxnSpPr>
            <a:cxnSpLocks/>
            <a:endCxn id="28" idx="1"/>
          </p:cNvCxnSpPr>
          <p:nvPr/>
        </p:nvCxnSpPr>
        <p:spPr>
          <a:xfrm flipH="1">
            <a:off x="10173349" y="2230667"/>
            <a:ext cx="2" cy="260263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Rectangle 21">
            <a:extLst>
              <a:ext uri="{FF2B5EF4-FFF2-40B4-BE49-F238E27FC236}">
                <a16:creationId xmlns:a16="http://schemas.microsoft.com/office/drawing/2014/main" id="{5C80D080-40DC-754C-91E1-C669A41E6FCB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8837085" y="3173869"/>
            <a:ext cx="267252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1800" dirty="0"/>
              <a:t>Adding electron shells</a:t>
            </a:r>
          </a:p>
          <a:p>
            <a:pPr algn="ctr" eaLnBrk="1" hangingPunct="1"/>
            <a:r>
              <a:rPr lang="en-US" altLang="en-US" sz="1800" dirty="0"/>
              <a:t>Increasing weight &amp; size</a:t>
            </a:r>
          </a:p>
        </p:txBody>
      </p:sp>
      <p:sp>
        <p:nvSpPr>
          <p:cNvPr id="55" name="Rounded Rectangle 54">
            <a:extLst>
              <a:ext uri="{FF2B5EF4-FFF2-40B4-BE49-F238E27FC236}">
                <a16:creationId xmlns:a16="http://schemas.microsoft.com/office/drawing/2014/main" id="{A5EBBC39-4CCA-1A4B-A10A-30A25EE288F1}"/>
              </a:ext>
            </a:extLst>
          </p:cNvPr>
          <p:cNvSpPr/>
          <p:nvPr/>
        </p:nvSpPr>
        <p:spPr>
          <a:xfrm>
            <a:off x="7901036" y="4228309"/>
            <a:ext cx="319334" cy="352840"/>
          </a:xfrm>
          <a:custGeom>
            <a:avLst/>
            <a:gdLst>
              <a:gd name="connsiteX0" fmla="*/ 0 w 319334"/>
              <a:gd name="connsiteY0" fmla="*/ 53223 h 352840"/>
              <a:gd name="connsiteX1" fmla="*/ 53223 w 319334"/>
              <a:gd name="connsiteY1" fmla="*/ 0 h 352840"/>
              <a:gd name="connsiteX2" fmla="*/ 266111 w 319334"/>
              <a:gd name="connsiteY2" fmla="*/ 0 h 352840"/>
              <a:gd name="connsiteX3" fmla="*/ 319334 w 319334"/>
              <a:gd name="connsiteY3" fmla="*/ 53223 h 352840"/>
              <a:gd name="connsiteX4" fmla="*/ 319334 w 319334"/>
              <a:gd name="connsiteY4" fmla="*/ 299617 h 352840"/>
              <a:gd name="connsiteX5" fmla="*/ 266111 w 319334"/>
              <a:gd name="connsiteY5" fmla="*/ 352840 h 352840"/>
              <a:gd name="connsiteX6" fmla="*/ 53223 w 319334"/>
              <a:gd name="connsiteY6" fmla="*/ 352840 h 352840"/>
              <a:gd name="connsiteX7" fmla="*/ 0 w 319334"/>
              <a:gd name="connsiteY7" fmla="*/ 299617 h 352840"/>
              <a:gd name="connsiteX8" fmla="*/ 0 w 319334"/>
              <a:gd name="connsiteY8" fmla="*/ 53223 h 352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9334" h="352840" extrusionOk="0">
                <a:moveTo>
                  <a:pt x="0" y="53223"/>
                </a:moveTo>
                <a:cubicBezTo>
                  <a:pt x="-3060" y="21941"/>
                  <a:pt x="22564" y="475"/>
                  <a:pt x="53223" y="0"/>
                </a:cubicBezTo>
                <a:cubicBezTo>
                  <a:pt x="135833" y="-18239"/>
                  <a:pt x="194149" y="23613"/>
                  <a:pt x="266111" y="0"/>
                </a:cubicBezTo>
                <a:cubicBezTo>
                  <a:pt x="292614" y="-2199"/>
                  <a:pt x="315680" y="31328"/>
                  <a:pt x="319334" y="53223"/>
                </a:cubicBezTo>
                <a:cubicBezTo>
                  <a:pt x="343502" y="102640"/>
                  <a:pt x="290148" y="242255"/>
                  <a:pt x="319334" y="299617"/>
                </a:cubicBezTo>
                <a:cubicBezTo>
                  <a:pt x="321823" y="323888"/>
                  <a:pt x="294034" y="352615"/>
                  <a:pt x="266111" y="352840"/>
                </a:cubicBezTo>
                <a:cubicBezTo>
                  <a:pt x="204237" y="368103"/>
                  <a:pt x="116130" y="335202"/>
                  <a:pt x="53223" y="352840"/>
                </a:cubicBezTo>
                <a:cubicBezTo>
                  <a:pt x="23173" y="353925"/>
                  <a:pt x="-2040" y="326645"/>
                  <a:pt x="0" y="299617"/>
                </a:cubicBezTo>
                <a:cubicBezTo>
                  <a:pt x="-23541" y="205526"/>
                  <a:pt x="24456" y="139741"/>
                  <a:pt x="0" y="53223"/>
                </a:cubicBezTo>
                <a:close/>
              </a:path>
            </a:pathLst>
          </a:custGeom>
          <a:noFill/>
          <a:ln w="38100">
            <a:solidFill>
              <a:schemeClr val="tx1"/>
            </a:solidFill>
            <a:extLst>
              <a:ext uri="{C807C97D-BFC1-408E-A445-0C87EB9F89A2}">
                <ask:lineSketchStyleProps xmlns="" xmlns:ask="http://schemas.microsoft.com/office/drawing/2018/sketchyshapes" sd="121903347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21">
            <a:extLst>
              <a:ext uri="{FF2B5EF4-FFF2-40B4-BE49-F238E27FC236}">
                <a16:creationId xmlns:a16="http://schemas.microsoft.com/office/drawing/2014/main" id="{2384FFBC-7B77-644D-B870-C4D1F8CECE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8557" y="6258601"/>
            <a:ext cx="292900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1800" dirty="0"/>
              <a:t>Si &amp; Ge</a:t>
            </a:r>
          </a:p>
          <a:p>
            <a:pPr algn="ctr" eaLnBrk="1" hangingPunct="1"/>
            <a:r>
              <a:rPr lang="en-US" altLang="en-US" sz="1800" dirty="0"/>
              <a:t>Elemental semiconductors</a:t>
            </a:r>
          </a:p>
        </p:txBody>
      </p:sp>
      <p:sp>
        <p:nvSpPr>
          <p:cNvPr id="60" name="Rectangle 21">
            <a:extLst>
              <a:ext uri="{FF2B5EF4-FFF2-40B4-BE49-F238E27FC236}">
                <a16:creationId xmlns:a16="http://schemas.microsoft.com/office/drawing/2014/main" id="{CE82F18D-D6D0-AF40-9D0F-F69EA6745D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74944" y="5349250"/>
            <a:ext cx="1236236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1800" dirty="0"/>
              <a:t>IV </a:t>
            </a:r>
            <a:r>
              <a:rPr lang="en-US" altLang="en-US" sz="1200" dirty="0"/>
              <a:t>=4</a:t>
            </a:r>
            <a:endParaRPr lang="en-US" altLang="en-US" sz="1800" dirty="0"/>
          </a:p>
          <a:p>
            <a:pPr algn="ctr" eaLnBrk="1" hangingPunct="1"/>
            <a:r>
              <a:rPr lang="en-US" altLang="en-US" sz="1800" dirty="0" err="1"/>
              <a:t>s&amp;p</a:t>
            </a:r>
            <a:r>
              <a:rPr lang="en-US" altLang="en-US" sz="1800" dirty="0"/>
              <a:t> shells</a:t>
            </a:r>
          </a:p>
          <a:p>
            <a:pPr algn="ctr" eaLnBrk="1" hangingPunct="1"/>
            <a:r>
              <a:rPr lang="en-US" altLang="en-US" sz="1800" dirty="0"/>
              <a:t>half-filled </a:t>
            </a:r>
          </a:p>
        </p:txBody>
      </p: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F9F7A030-47B4-AA4E-869C-CDA39AC5B365}"/>
              </a:ext>
            </a:extLst>
          </p:cNvPr>
          <p:cNvCxnSpPr>
            <a:cxnSpLocks/>
            <a:stCxn id="60" idx="0"/>
          </p:cNvCxnSpPr>
          <p:nvPr/>
        </p:nvCxnSpPr>
        <p:spPr>
          <a:xfrm flipH="1" flipV="1">
            <a:off x="8093060" y="5042010"/>
            <a:ext cx="2" cy="30724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Rectangle 21">
            <a:extLst>
              <a:ext uri="{FF2B5EF4-FFF2-40B4-BE49-F238E27FC236}">
                <a16:creationId xmlns:a16="http://schemas.microsoft.com/office/drawing/2014/main" id="{1897363A-3663-5847-AE02-635CF2B2AA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26760" y="5349250"/>
            <a:ext cx="77457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1800" dirty="0"/>
              <a:t>VIII </a:t>
            </a:r>
            <a:r>
              <a:rPr lang="en-US" altLang="en-US" sz="1200" dirty="0"/>
              <a:t>=8</a:t>
            </a:r>
            <a:r>
              <a:rPr lang="en-US" altLang="en-US" sz="1800" dirty="0"/>
              <a:t/>
            </a:r>
            <a:br>
              <a:rPr lang="en-US" altLang="en-US" sz="1800" dirty="0"/>
            </a:br>
            <a:r>
              <a:rPr lang="en-US" altLang="en-US" sz="1800" dirty="0"/>
              <a:t>shells</a:t>
            </a:r>
          </a:p>
          <a:p>
            <a:pPr algn="ctr" eaLnBrk="1" hangingPunct="1"/>
            <a:r>
              <a:rPr lang="en-US" altLang="en-US" sz="1800" dirty="0"/>
              <a:t>full</a:t>
            </a:r>
          </a:p>
        </p:txBody>
      </p: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CFD19CFE-6682-3A4B-ADC2-AAD7CF985A1B}"/>
              </a:ext>
            </a:extLst>
          </p:cNvPr>
          <p:cNvCxnSpPr>
            <a:cxnSpLocks/>
            <a:stCxn id="62" idx="0"/>
          </p:cNvCxnSpPr>
          <p:nvPr/>
        </p:nvCxnSpPr>
        <p:spPr>
          <a:xfrm flipV="1">
            <a:off x="9514045" y="5042010"/>
            <a:ext cx="0" cy="30724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Rounded Rectangle 63">
            <a:extLst>
              <a:ext uri="{FF2B5EF4-FFF2-40B4-BE49-F238E27FC236}">
                <a16:creationId xmlns:a16="http://schemas.microsoft.com/office/drawing/2014/main" id="{93EFCBE4-BCA5-284B-9987-DC1BA1A5B19B}"/>
              </a:ext>
            </a:extLst>
          </p:cNvPr>
          <p:cNvSpPr/>
          <p:nvPr/>
        </p:nvSpPr>
        <p:spPr>
          <a:xfrm>
            <a:off x="7901036" y="2345245"/>
            <a:ext cx="319334" cy="241353"/>
          </a:xfrm>
          <a:custGeom>
            <a:avLst/>
            <a:gdLst>
              <a:gd name="connsiteX0" fmla="*/ 0 w 319334"/>
              <a:gd name="connsiteY0" fmla="*/ 40226 h 241353"/>
              <a:gd name="connsiteX1" fmla="*/ 40226 w 319334"/>
              <a:gd name="connsiteY1" fmla="*/ 0 h 241353"/>
              <a:gd name="connsiteX2" fmla="*/ 279108 w 319334"/>
              <a:gd name="connsiteY2" fmla="*/ 0 h 241353"/>
              <a:gd name="connsiteX3" fmla="*/ 319334 w 319334"/>
              <a:gd name="connsiteY3" fmla="*/ 40226 h 241353"/>
              <a:gd name="connsiteX4" fmla="*/ 319334 w 319334"/>
              <a:gd name="connsiteY4" fmla="*/ 201127 h 241353"/>
              <a:gd name="connsiteX5" fmla="*/ 279108 w 319334"/>
              <a:gd name="connsiteY5" fmla="*/ 241353 h 241353"/>
              <a:gd name="connsiteX6" fmla="*/ 40226 w 319334"/>
              <a:gd name="connsiteY6" fmla="*/ 241353 h 241353"/>
              <a:gd name="connsiteX7" fmla="*/ 0 w 319334"/>
              <a:gd name="connsiteY7" fmla="*/ 201127 h 241353"/>
              <a:gd name="connsiteX8" fmla="*/ 0 w 319334"/>
              <a:gd name="connsiteY8" fmla="*/ 40226 h 241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9334" h="241353" extrusionOk="0">
                <a:moveTo>
                  <a:pt x="0" y="40226"/>
                </a:moveTo>
                <a:cubicBezTo>
                  <a:pt x="-4232" y="15400"/>
                  <a:pt x="15827" y="819"/>
                  <a:pt x="40226" y="0"/>
                </a:cubicBezTo>
                <a:cubicBezTo>
                  <a:pt x="95985" y="-21483"/>
                  <a:pt x="184636" y="4455"/>
                  <a:pt x="279108" y="0"/>
                </a:cubicBezTo>
                <a:cubicBezTo>
                  <a:pt x="297595" y="-2836"/>
                  <a:pt x="317617" y="21534"/>
                  <a:pt x="319334" y="40226"/>
                </a:cubicBezTo>
                <a:cubicBezTo>
                  <a:pt x="322054" y="103386"/>
                  <a:pt x="303542" y="146757"/>
                  <a:pt x="319334" y="201127"/>
                </a:cubicBezTo>
                <a:cubicBezTo>
                  <a:pt x="321965" y="217929"/>
                  <a:pt x="295143" y="240406"/>
                  <a:pt x="279108" y="241353"/>
                </a:cubicBezTo>
                <a:cubicBezTo>
                  <a:pt x="178022" y="258046"/>
                  <a:pt x="147548" y="226691"/>
                  <a:pt x="40226" y="241353"/>
                </a:cubicBezTo>
                <a:cubicBezTo>
                  <a:pt x="16637" y="243625"/>
                  <a:pt x="-3086" y="219764"/>
                  <a:pt x="0" y="201127"/>
                </a:cubicBezTo>
                <a:cubicBezTo>
                  <a:pt x="-17628" y="144939"/>
                  <a:pt x="13291" y="76963"/>
                  <a:pt x="0" y="40226"/>
                </a:cubicBezTo>
                <a:close/>
              </a:path>
            </a:pathLst>
          </a:custGeom>
          <a:noFill/>
          <a:ln w="38100">
            <a:solidFill>
              <a:schemeClr val="tx1"/>
            </a:solidFill>
            <a:extLst>
              <a:ext uri="{C807C97D-BFC1-408E-A445-0C87EB9F89A2}">
                <ask:lineSketchStyleProps xmlns="" xmlns:ask="http://schemas.microsoft.com/office/drawing/2018/sketchyshapes" sd="121903347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 Box 4">
            <a:extLst>
              <a:ext uri="{FF2B5EF4-FFF2-40B4-BE49-F238E27FC236}">
                <a16:creationId xmlns:a16="http://schemas.microsoft.com/office/drawing/2014/main" id="{51863450-04EB-F341-8100-96F08076E1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86585" y="5397548"/>
            <a:ext cx="4855816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2800" b="1" dirty="0">
                <a:solidFill>
                  <a:srgbClr val="C00000"/>
                </a:solidFill>
              </a:rPr>
              <a:t>Atomic composition</a:t>
            </a:r>
          </a:p>
          <a:p>
            <a:pPr eaLnBrk="1" hangingPunct="1"/>
            <a:r>
              <a:rPr lang="en-US" altLang="en-US" dirty="0">
                <a:latin typeface="Times New Roman" panose="02020603050405020304" pitchFamily="18" charset="0"/>
              </a:rPr>
              <a:t>      </a:t>
            </a:r>
            <a:r>
              <a:rPr lang="en-US" altLang="en-US" dirty="0"/>
              <a:t>- </a:t>
            </a:r>
            <a:r>
              <a:rPr lang="en-US" altLang="en-US" i="1" dirty="0"/>
              <a:t>number of electrons per atom</a:t>
            </a:r>
            <a:endParaRPr lang="en-US" altLang="en-US" i="1" dirty="0">
              <a:latin typeface="Times New Roman" panose="02020603050405020304" pitchFamily="18" charset="0"/>
            </a:endParaRPr>
          </a:p>
          <a:p>
            <a:pPr eaLnBrk="1" hangingPunct="1"/>
            <a:r>
              <a:rPr lang="en-US" altLang="en-US" sz="600" b="1" dirty="0">
                <a:solidFill>
                  <a:schemeClr val="bg1"/>
                </a:solidFill>
              </a:rPr>
              <a:t>Arrangement of atoms</a:t>
            </a:r>
          </a:p>
          <a:p>
            <a:pPr eaLnBrk="1" hangingPunct="1"/>
            <a:r>
              <a:rPr lang="en-US" altLang="en-US" sz="500" dirty="0">
                <a:solidFill>
                  <a:schemeClr val="bg1"/>
                </a:solidFill>
                <a:latin typeface="Times New Roman" panose="02020603050405020304" pitchFamily="18" charset="0"/>
              </a:rPr>
              <a:t>       - </a:t>
            </a:r>
            <a:r>
              <a:rPr lang="en-US" altLang="en-US" sz="500" i="1" dirty="0">
                <a:solidFill>
                  <a:schemeClr val="bg1"/>
                </a:solidFill>
              </a:rPr>
              <a:t>not all electrons are available for conduction</a:t>
            </a:r>
            <a:endParaRPr lang="en-US" altLang="en-US" sz="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23483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58" grpId="0"/>
      <p:bldP spid="60" grpId="0"/>
      <p:bldP spid="62" grpId="0"/>
      <p:bldP spid="6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41" descr="A screenshot of a cell phone&#10;&#10;Description automatically generated">
            <a:extLst>
              <a:ext uri="{FF2B5EF4-FFF2-40B4-BE49-F238E27FC236}">
                <a16:creationId xmlns:a16="http://schemas.microsoft.com/office/drawing/2014/main" id="{8B896B85-816F-D24C-8AF0-13D35EAE309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595"/>
          <a:stretch/>
        </p:blipFill>
        <p:spPr>
          <a:xfrm>
            <a:off x="2325026" y="1867977"/>
            <a:ext cx="7483698" cy="325739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7A309A1A-BA43-3D41-A2D2-BF14507E1696}"/>
              </a:ext>
            </a:extLst>
          </p:cNvPr>
          <p:cNvGrpSpPr/>
          <p:nvPr/>
        </p:nvGrpSpPr>
        <p:grpSpPr>
          <a:xfrm>
            <a:off x="7334170" y="4071524"/>
            <a:ext cx="1614873" cy="864159"/>
            <a:chOff x="5810169" y="4071523"/>
            <a:chExt cx="1614873" cy="864159"/>
          </a:xfrm>
        </p:grpSpPr>
        <p:sp>
          <p:nvSpPr>
            <p:cNvPr id="48" name="Rounded Rectangle 47">
              <a:extLst>
                <a:ext uri="{FF2B5EF4-FFF2-40B4-BE49-F238E27FC236}">
                  <a16:creationId xmlns:a16="http://schemas.microsoft.com/office/drawing/2014/main" id="{3F71F5CB-B6FE-6948-BBBD-C100A5675179}"/>
                </a:ext>
              </a:extLst>
            </p:cNvPr>
            <p:cNvSpPr/>
            <p:nvPr/>
          </p:nvSpPr>
          <p:spPr>
            <a:xfrm>
              <a:off x="5810169" y="4073332"/>
              <a:ext cx="282886" cy="345749"/>
            </a:xfrm>
            <a:custGeom>
              <a:avLst/>
              <a:gdLst>
                <a:gd name="connsiteX0" fmla="*/ 0 w 282886"/>
                <a:gd name="connsiteY0" fmla="*/ 47149 h 345749"/>
                <a:gd name="connsiteX1" fmla="*/ 47149 w 282886"/>
                <a:gd name="connsiteY1" fmla="*/ 0 h 345749"/>
                <a:gd name="connsiteX2" fmla="*/ 235737 w 282886"/>
                <a:gd name="connsiteY2" fmla="*/ 0 h 345749"/>
                <a:gd name="connsiteX3" fmla="*/ 282886 w 282886"/>
                <a:gd name="connsiteY3" fmla="*/ 47149 h 345749"/>
                <a:gd name="connsiteX4" fmla="*/ 282886 w 282886"/>
                <a:gd name="connsiteY4" fmla="*/ 298600 h 345749"/>
                <a:gd name="connsiteX5" fmla="*/ 235737 w 282886"/>
                <a:gd name="connsiteY5" fmla="*/ 345749 h 345749"/>
                <a:gd name="connsiteX6" fmla="*/ 47149 w 282886"/>
                <a:gd name="connsiteY6" fmla="*/ 345749 h 345749"/>
                <a:gd name="connsiteX7" fmla="*/ 0 w 282886"/>
                <a:gd name="connsiteY7" fmla="*/ 298600 h 345749"/>
                <a:gd name="connsiteX8" fmla="*/ 0 w 282886"/>
                <a:gd name="connsiteY8" fmla="*/ 47149 h 345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2886" h="345749" extrusionOk="0">
                  <a:moveTo>
                    <a:pt x="0" y="47149"/>
                  </a:moveTo>
                  <a:cubicBezTo>
                    <a:pt x="-4054" y="18608"/>
                    <a:pt x="18828" y="856"/>
                    <a:pt x="47149" y="0"/>
                  </a:cubicBezTo>
                  <a:cubicBezTo>
                    <a:pt x="98635" y="-2863"/>
                    <a:pt x="164918" y="19103"/>
                    <a:pt x="235737" y="0"/>
                  </a:cubicBezTo>
                  <a:cubicBezTo>
                    <a:pt x="257720" y="-3086"/>
                    <a:pt x="279558" y="27940"/>
                    <a:pt x="282886" y="47149"/>
                  </a:cubicBezTo>
                  <a:cubicBezTo>
                    <a:pt x="299328" y="125352"/>
                    <a:pt x="280462" y="237212"/>
                    <a:pt x="282886" y="298600"/>
                  </a:cubicBezTo>
                  <a:cubicBezTo>
                    <a:pt x="284254" y="321825"/>
                    <a:pt x="257560" y="345103"/>
                    <a:pt x="235737" y="345749"/>
                  </a:cubicBezTo>
                  <a:cubicBezTo>
                    <a:pt x="168240" y="357298"/>
                    <a:pt x="91141" y="341872"/>
                    <a:pt x="47149" y="345749"/>
                  </a:cubicBezTo>
                  <a:cubicBezTo>
                    <a:pt x="18023" y="350854"/>
                    <a:pt x="-4577" y="319331"/>
                    <a:pt x="0" y="298600"/>
                  </a:cubicBezTo>
                  <a:cubicBezTo>
                    <a:pt x="-23117" y="210611"/>
                    <a:pt x="2238" y="104277"/>
                    <a:pt x="0" y="47149"/>
                  </a:cubicBezTo>
                  <a:close/>
                </a:path>
              </a:pathLst>
            </a:custGeom>
            <a:noFill/>
            <a:ln w="38100">
              <a:solidFill>
                <a:srgbClr val="00B050"/>
              </a:solidFill>
              <a:extLst>
                <a:ext uri="{C807C97D-BFC1-408E-A445-0C87EB9F89A2}">
                  <ask:lineSketchStyleProps xmlns="" xmlns:ask="http://schemas.microsoft.com/office/drawing/2018/sketchyshapes" sd="1219033472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ounded Rectangle 48">
              <a:extLst>
                <a:ext uri="{FF2B5EF4-FFF2-40B4-BE49-F238E27FC236}">
                  <a16:creationId xmlns:a16="http://schemas.microsoft.com/office/drawing/2014/main" id="{5A24E0F6-F780-0346-86FA-CC9506F66AC8}"/>
                </a:ext>
              </a:extLst>
            </p:cNvPr>
            <p:cNvSpPr/>
            <p:nvPr/>
          </p:nvSpPr>
          <p:spPr>
            <a:xfrm>
              <a:off x="6146369" y="4071523"/>
              <a:ext cx="1278673" cy="345748"/>
            </a:xfrm>
            <a:custGeom>
              <a:avLst/>
              <a:gdLst>
                <a:gd name="connsiteX0" fmla="*/ 0 w 1278673"/>
                <a:gd name="connsiteY0" fmla="*/ 57626 h 345748"/>
                <a:gd name="connsiteX1" fmla="*/ 57626 w 1278673"/>
                <a:gd name="connsiteY1" fmla="*/ 0 h 345748"/>
                <a:gd name="connsiteX2" fmla="*/ 662605 w 1278673"/>
                <a:gd name="connsiteY2" fmla="*/ 0 h 345748"/>
                <a:gd name="connsiteX3" fmla="*/ 1221047 w 1278673"/>
                <a:gd name="connsiteY3" fmla="*/ 0 h 345748"/>
                <a:gd name="connsiteX4" fmla="*/ 1278673 w 1278673"/>
                <a:gd name="connsiteY4" fmla="*/ 57626 h 345748"/>
                <a:gd name="connsiteX5" fmla="*/ 1278673 w 1278673"/>
                <a:gd name="connsiteY5" fmla="*/ 288122 h 345748"/>
                <a:gd name="connsiteX6" fmla="*/ 1221047 w 1278673"/>
                <a:gd name="connsiteY6" fmla="*/ 345748 h 345748"/>
                <a:gd name="connsiteX7" fmla="*/ 639337 w 1278673"/>
                <a:gd name="connsiteY7" fmla="*/ 345748 h 345748"/>
                <a:gd name="connsiteX8" fmla="*/ 57626 w 1278673"/>
                <a:gd name="connsiteY8" fmla="*/ 345748 h 345748"/>
                <a:gd name="connsiteX9" fmla="*/ 0 w 1278673"/>
                <a:gd name="connsiteY9" fmla="*/ 288122 h 345748"/>
                <a:gd name="connsiteX10" fmla="*/ 0 w 1278673"/>
                <a:gd name="connsiteY10" fmla="*/ 57626 h 345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78673" h="345748" extrusionOk="0">
                  <a:moveTo>
                    <a:pt x="0" y="57626"/>
                  </a:moveTo>
                  <a:cubicBezTo>
                    <a:pt x="-7136" y="21398"/>
                    <a:pt x="24164" y="614"/>
                    <a:pt x="57626" y="0"/>
                  </a:cubicBezTo>
                  <a:cubicBezTo>
                    <a:pt x="316407" y="-31948"/>
                    <a:pt x="513523" y="53220"/>
                    <a:pt x="662605" y="0"/>
                  </a:cubicBezTo>
                  <a:cubicBezTo>
                    <a:pt x="811687" y="-53220"/>
                    <a:pt x="1001377" y="31347"/>
                    <a:pt x="1221047" y="0"/>
                  </a:cubicBezTo>
                  <a:cubicBezTo>
                    <a:pt x="1252111" y="-417"/>
                    <a:pt x="1279881" y="26377"/>
                    <a:pt x="1278673" y="57626"/>
                  </a:cubicBezTo>
                  <a:cubicBezTo>
                    <a:pt x="1283129" y="146664"/>
                    <a:pt x="1252032" y="202132"/>
                    <a:pt x="1278673" y="288122"/>
                  </a:cubicBezTo>
                  <a:cubicBezTo>
                    <a:pt x="1283651" y="311847"/>
                    <a:pt x="1250334" y="347979"/>
                    <a:pt x="1221047" y="345748"/>
                  </a:cubicBezTo>
                  <a:cubicBezTo>
                    <a:pt x="981840" y="349002"/>
                    <a:pt x="794517" y="311232"/>
                    <a:pt x="639337" y="345748"/>
                  </a:cubicBezTo>
                  <a:cubicBezTo>
                    <a:pt x="484157" y="380264"/>
                    <a:pt x="234390" y="322061"/>
                    <a:pt x="57626" y="345748"/>
                  </a:cubicBezTo>
                  <a:cubicBezTo>
                    <a:pt x="24231" y="345658"/>
                    <a:pt x="1997" y="314471"/>
                    <a:pt x="0" y="288122"/>
                  </a:cubicBezTo>
                  <a:cubicBezTo>
                    <a:pt x="-15840" y="225361"/>
                    <a:pt x="346" y="152905"/>
                    <a:pt x="0" y="57626"/>
                  </a:cubicBezTo>
                  <a:close/>
                </a:path>
              </a:pathLst>
            </a:custGeom>
            <a:noFill/>
            <a:ln w="38100">
              <a:solidFill>
                <a:srgbClr val="00B050">
                  <a:alpha val="0"/>
                </a:srgbClr>
              </a:solidFill>
              <a:extLst>
                <a:ext uri="{C807C97D-BFC1-408E-A445-0C87EB9F89A2}">
                  <ask:lineSketchStyleProps xmlns="" xmlns:ask="http://schemas.microsoft.com/office/drawing/2018/sketchyshapes" sd="1219033472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ounded Rectangle 49">
              <a:extLst>
                <a:ext uri="{FF2B5EF4-FFF2-40B4-BE49-F238E27FC236}">
                  <a16:creationId xmlns:a16="http://schemas.microsoft.com/office/drawing/2014/main" id="{D57BAB81-41D4-3A45-8F1C-114D9EF70E85}"/>
                </a:ext>
              </a:extLst>
            </p:cNvPr>
            <p:cNvSpPr/>
            <p:nvPr/>
          </p:nvSpPr>
          <p:spPr>
            <a:xfrm>
              <a:off x="5830705" y="4412909"/>
              <a:ext cx="1594336" cy="522773"/>
            </a:xfrm>
            <a:custGeom>
              <a:avLst/>
              <a:gdLst>
                <a:gd name="connsiteX0" fmla="*/ 0 w 1594336"/>
                <a:gd name="connsiteY0" fmla="*/ 87131 h 522773"/>
                <a:gd name="connsiteX1" fmla="*/ 87131 w 1594336"/>
                <a:gd name="connsiteY1" fmla="*/ 0 h 522773"/>
                <a:gd name="connsiteX2" fmla="*/ 588890 w 1594336"/>
                <a:gd name="connsiteY2" fmla="*/ 0 h 522773"/>
                <a:gd name="connsiteX3" fmla="*/ 1048048 w 1594336"/>
                <a:gd name="connsiteY3" fmla="*/ 0 h 522773"/>
                <a:gd name="connsiteX4" fmla="*/ 1507205 w 1594336"/>
                <a:gd name="connsiteY4" fmla="*/ 0 h 522773"/>
                <a:gd name="connsiteX5" fmla="*/ 1594336 w 1594336"/>
                <a:gd name="connsiteY5" fmla="*/ 87131 h 522773"/>
                <a:gd name="connsiteX6" fmla="*/ 1594336 w 1594336"/>
                <a:gd name="connsiteY6" fmla="*/ 435642 h 522773"/>
                <a:gd name="connsiteX7" fmla="*/ 1507205 w 1594336"/>
                <a:gd name="connsiteY7" fmla="*/ 522773 h 522773"/>
                <a:gd name="connsiteX8" fmla="*/ 1062248 w 1594336"/>
                <a:gd name="connsiteY8" fmla="*/ 522773 h 522773"/>
                <a:gd name="connsiteX9" fmla="*/ 588890 w 1594336"/>
                <a:gd name="connsiteY9" fmla="*/ 522773 h 522773"/>
                <a:gd name="connsiteX10" fmla="*/ 87131 w 1594336"/>
                <a:gd name="connsiteY10" fmla="*/ 522773 h 522773"/>
                <a:gd name="connsiteX11" fmla="*/ 0 w 1594336"/>
                <a:gd name="connsiteY11" fmla="*/ 435642 h 522773"/>
                <a:gd name="connsiteX12" fmla="*/ 0 w 1594336"/>
                <a:gd name="connsiteY12" fmla="*/ 87131 h 522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94336" h="522773" extrusionOk="0">
                  <a:moveTo>
                    <a:pt x="0" y="87131"/>
                  </a:moveTo>
                  <a:cubicBezTo>
                    <a:pt x="-8011" y="34069"/>
                    <a:pt x="25537" y="5057"/>
                    <a:pt x="87131" y="0"/>
                  </a:cubicBezTo>
                  <a:cubicBezTo>
                    <a:pt x="281045" y="-17681"/>
                    <a:pt x="446506" y="32654"/>
                    <a:pt x="588890" y="0"/>
                  </a:cubicBezTo>
                  <a:cubicBezTo>
                    <a:pt x="731274" y="-32654"/>
                    <a:pt x="831824" y="22202"/>
                    <a:pt x="1048048" y="0"/>
                  </a:cubicBezTo>
                  <a:cubicBezTo>
                    <a:pt x="1264272" y="-22202"/>
                    <a:pt x="1360836" y="44705"/>
                    <a:pt x="1507205" y="0"/>
                  </a:cubicBezTo>
                  <a:cubicBezTo>
                    <a:pt x="1552272" y="-9835"/>
                    <a:pt x="1596966" y="29279"/>
                    <a:pt x="1594336" y="87131"/>
                  </a:cubicBezTo>
                  <a:cubicBezTo>
                    <a:pt x="1603956" y="217799"/>
                    <a:pt x="1569667" y="269942"/>
                    <a:pt x="1594336" y="435642"/>
                  </a:cubicBezTo>
                  <a:cubicBezTo>
                    <a:pt x="1594072" y="481245"/>
                    <a:pt x="1547470" y="533690"/>
                    <a:pt x="1507205" y="522773"/>
                  </a:cubicBezTo>
                  <a:cubicBezTo>
                    <a:pt x="1378430" y="528632"/>
                    <a:pt x="1275161" y="474594"/>
                    <a:pt x="1062248" y="522773"/>
                  </a:cubicBezTo>
                  <a:cubicBezTo>
                    <a:pt x="849335" y="570952"/>
                    <a:pt x="787290" y="498333"/>
                    <a:pt x="588890" y="522773"/>
                  </a:cubicBezTo>
                  <a:cubicBezTo>
                    <a:pt x="390490" y="547213"/>
                    <a:pt x="236509" y="473381"/>
                    <a:pt x="87131" y="522773"/>
                  </a:cubicBezTo>
                  <a:cubicBezTo>
                    <a:pt x="46415" y="515455"/>
                    <a:pt x="12090" y="475967"/>
                    <a:pt x="0" y="435642"/>
                  </a:cubicBezTo>
                  <a:cubicBezTo>
                    <a:pt x="-20401" y="289434"/>
                    <a:pt x="15162" y="213484"/>
                    <a:pt x="0" y="87131"/>
                  </a:cubicBezTo>
                  <a:close/>
                </a:path>
              </a:pathLst>
            </a:custGeom>
            <a:noFill/>
            <a:ln w="38100">
              <a:solidFill>
                <a:srgbClr val="00B050">
                  <a:alpha val="0"/>
                </a:srgbClr>
              </a:solidFill>
              <a:extLst>
                <a:ext uri="{C807C97D-BFC1-408E-A445-0C87EB9F89A2}">
                  <ask:lineSketchStyleProps xmlns="" xmlns:ask="http://schemas.microsoft.com/office/drawing/2018/sketchyshapes" sd="1219033472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D983325-D2B7-B040-ADE1-F2F782A0E2F9}"/>
              </a:ext>
            </a:extLst>
          </p:cNvPr>
          <p:cNvGrpSpPr/>
          <p:nvPr/>
        </p:nvGrpSpPr>
        <p:grpSpPr>
          <a:xfrm>
            <a:off x="2271712" y="2365375"/>
            <a:ext cx="6624016" cy="554741"/>
            <a:chOff x="747712" y="2365374"/>
            <a:chExt cx="6624016" cy="254591"/>
          </a:xfrm>
        </p:grpSpPr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469372FB-7A11-6044-B6DD-A656DFF0C102}"/>
                </a:ext>
              </a:extLst>
            </p:cNvPr>
            <p:cNvSpPr/>
            <p:nvPr/>
          </p:nvSpPr>
          <p:spPr>
            <a:xfrm>
              <a:off x="1871181" y="2365374"/>
              <a:ext cx="408612" cy="251454"/>
            </a:xfrm>
            <a:custGeom>
              <a:avLst/>
              <a:gdLst>
                <a:gd name="connsiteX0" fmla="*/ 0 w 408612"/>
                <a:gd name="connsiteY0" fmla="*/ 41910 h 251454"/>
                <a:gd name="connsiteX1" fmla="*/ 41910 w 408612"/>
                <a:gd name="connsiteY1" fmla="*/ 0 h 251454"/>
                <a:gd name="connsiteX2" fmla="*/ 366702 w 408612"/>
                <a:gd name="connsiteY2" fmla="*/ 0 h 251454"/>
                <a:gd name="connsiteX3" fmla="*/ 408612 w 408612"/>
                <a:gd name="connsiteY3" fmla="*/ 41910 h 251454"/>
                <a:gd name="connsiteX4" fmla="*/ 408612 w 408612"/>
                <a:gd name="connsiteY4" fmla="*/ 209544 h 251454"/>
                <a:gd name="connsiteX5" fmla="*/ 366702 w 408612"/>
                <a:gd name="connsiteY5" fmla="*/ 251454 h 251454"/>
                <a:gd name="connsiteX6" fmla="*/ 41910 w 408612"/>
                <a:gd name="connsiteY6" fmla="*/ 251454 h 251454"/>
                <a:gd name="connsiteX7" fmla="*/ 0 w 408612"/>
                <a:gd name="connsiteY7" fmla="*/ 209544 h 251454"/>
                <a:gd name="connsiteX8" fmla="*/ 0 w 408612"/>
                <a:gd name="connsiteY8" fmla="*/ 41910 h 251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8612" h="251454" extrusionOk="0">
                  <a:moveTo>
                    <a:pt x="0" y="41910"/>
                  </a:moveTo>
                  <a:cubicBezTo>
                    <a:pt x="-3743" y="16455"/>
                    <a:pt x="15447" y="1245"/>
                    <a:pt x="41910" y="0"/>
                  </a:cubicBezTo>
                  <a:cubicBezTo>
                    <a:pt x="149412" y="-592"/>
                    <a:pt x="260549" y="15252"/>
                    <a:pt x="366702" y="0"/>
                  </a:cubicBezTo>
                  <a:cubicBezTo>
                    <a:pt x="385025" y="-3668"/>
                    <a:pt x="406119" y="23880"/>
                    <a:pt x="408612" y="41910"/>
                  </a:cubicBezTo>
                  <a:cubicBezTo>
                    <a:pt x="425054" y="89350"/>
                    <a:pt x="396130" y="147354"/>
                    <a:pt x="408612" y="209544"/>
                  </a:cubicBezTo>
                  <a:cubicBezTo>
                    <a:pt x="411537" y="226670"/>
                    <a:pt x="386388" y="250924"/>
                    <a:pt x="366702" y="251454"/>
                  </a:cubicBezTo>
                  <a:cubicBezTo>
                    <a:pt x="232785" y="257719"/>
                    <a:pt x="147620" y="222247"/>
                    <a:pt x="41910" y="251454"/>
                  </a:cubicBezTo>
                  <a:cubicBezTo>
                    <a:pt x="15352" y="257098"/>
                    <a:pt x="-3497" y="228634"/>
                    <a:pt x="0" y="209544"/>
                  </a:cubicBezTo>
                  <a:cubicBezTo>
                    <a:pt x="-13059" y="144825"/>
                    <a:pt x="2238" y="113232"/>
                    <a:pt x="0" y="41910"/>
                  </a:cubicBezTo>
                  <a:close/>
                </a:path>
              </a:pathLst>
            </a:custGeom>
            <a:noFill/>
            <a:ln w="38100">
              <a:solidFill>
                <a:srgbClr val="FF0000"/>
              </a:solidFill>
              <a:extLst>
                <a:ext uri="{C807C97D-BFC1-408E-A445-0C87EB9F89A2}">
                  <ask:lineSketchStyleProps xmlns="" xmlns:ask="http://schemas.microsoft.com/office/drawing/2018/sketchyshapes" sd="1219033472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90677B6D-48D0-4B45-BB95-4CE4F79C2630}"/>
                </a:ext>
              </a:extLst>
            </p:cNvPr>
            <p:cNvSpPr/>
            <p:nvPr/>
          </p:nvSpPr>
          <p:spPr>
            <a:xfrm>
              <a:off x="5768711" y="2365374"/>
              <a:ext cx="282885" cy="251454"/>
            </a:xfrm>
            <a:custGeom>
              <a:avLst/>
              <a:gdLst>
                <a:gd name="connsiteX0" fmla="*/ 0 w 282885"/>
                <a:gd name="connsiteY0" fmla="*/ 41910 h 251454"/>
                <a:gd name="connsiteX1" fmla="*/ 41910 w 282885"/>
                <a:gd name="connsiteY1" fmla="*/ 0 h 251454"/>
                <a:gd name="connsiteX2" fmla="*/ 240975 w 282885"/>
                <a:gd name="connsiteY2" fmla="*/ 0 h 251454"/>
                <a:gd name="connsiteX3" fmla="*/ 282885 w 282885"/>
                <a:gd name="connsiteY3" fmla="*/ 41910 h 251454"/>
                <a:gd name="connsiteX4" fmla="*/ 282885 w 282885"/>
                <a:gd name="connsiteY4" fmla="*/ 209544 h 251454"/>
                <a:gd name="connsiteX5" fmla="*/ 240975 w 282885"/>
                <a:gd name="connsiteY5" fmla="*/ 251454 h 251454"/>
                <a:gd name="connsiteX6" fmla="*/ 41910 w 282885"/>
                <a:gd name="connsiteY6" fmla="*/ 251454 h 251454"/>
                <a:gd name="connsiteX7" fmla="*/ 0 w 282885"/>
                <a:gd name="connsiteY7" fmla="*/ 209544 h 251454"/>
                <a:gd name="connsiteX8" fmla="*/ 0 w 282885"/>
                <a:gd name="connsiteY8" fmla="*/ 41910 h 251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2885" h="251454" extrusionOk="0">
                  <a:moveTo>
                    <a:pt x="0" y="41910"/>
                  </a:moveTo>
                  <a:cubicBezTo>
                    <a:pt x="-3743" y="16455"/>
                    <a:pt x="15447" y="1245"/>
                    <a:pt x="41910" y="0"/>
                  </a:cubicBezTo>
                  <a:cubicBezTo>
                    <a:pt x="89906" y="-6106"/>
                    <a:pt x="147241" y="6454"/>
                    <a:pt x="240975" y="0"/>
                  </a:cubicBezTo>
                  <a:cubicBezTo>
                    <a:pt x="259298" y="-3668"/>
                    <a:pt x="280392" y="23880"/>
                    <a:pt x="282885" y="41910"/>
                  </a:cubicBezTo>
                  <a:cubicBezTo>
                    <a:pt x="299327" y="89350"/>
                    <a:pt x="270403" y="147354"/>
                    <a:pt x="282885" y="209544"/>
                  </a:cubicBezTo>
                  <a:cubicBezTo>
                    <a:pt x="285810" y="226670"/>
                    <a:pt x="260661" y="250924"/>
                    <a:pt x="240975" y="251454"/>
                  </a:cubicBezTo>
                  <a:cubicBezTo>
                    <a:pt x="154413" y="258906"/>
                    <a:pt x="128804" y="229411"/>
                    <a:pt x="41910" y="251454"/>
                  </a:cubicBezTo>
                  <a:cubicBezTo>
                    <a:pt x="15352" y="257098"/>
                    <a:pt x="-3497" y="228634"/>
                    <a:pt x="0" y="209544"/>
                  </a:cubicBezTo>
                  <a:cubicBezTo>
                    <a:pt x="-13059" y="144825"/>
                    <a:pt x="2238" y="113232"/>
                    <a:pt x="0" y="41910"/>
                  </a:cubicBezTo>
                  <a:close/>
                </a:path>
              </a:pathLst>
            </a:custGeom>
            <a:noFill/>
            <a:ln w="38100">
              <a:solidFill>
                <a:srgbClr val="FF0000"/>
              </a:solidFill>
              <a:extLst>
                <a:ext uri="{C807C97D-BFC1-408E-A445-0C87EB9F89A2}">
                  <ask:lineSketchStyleProps xmlns="" xmlns:ask="http://schemas.microsoft.com/office/drawing/2018/sketchyshapes" sd="1219033472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ounded Rectangle 9">
              <a:extLst>
                <a:ext uri="{FF2B5EF4-FFF2-40B4-BE49-F238E27FC236}">
                  <a16:creationId xmlns:a16="http://schemas.microsoft.com/office/drawing/2014/main" id="{5F185E8B-D2F2-E948-98D9-F7440D00C3BA}"/>
                </a:ext>
              </a:extLst>
            </p:cNvPr>
            <p:cNvSpPr/>
            <p:nvPr/>
          </p:nvSpPr>
          <p:spPr>
            <a:xfrm>
              <a:off x="747712" y="2365374"/>
              <a:ext cx="683425" cy="251454"/>
            </a:xfrm>
            <a:custGeom>
              <a:avLst/>
              <a:gdLst>
                <a:gd name="connsiteX0" fmla="*/ 0 w 683425"/>
                <a:gd name="connsiteY0" fmla="*/ 41910 h 251454"/>
                <a:gd name="connsiteX1" fmla="*/ 41910 w 683425"/>
                <a:gd name="connsiteY1" fmla="*/ 0 h 251454"/>
                <a:gd name="connsiteX2" fmla="*/ 641515 w 683425"/>
                <a:gd name="connsiteY2" fmla="*/ 0 h 251454"/>
                <a:gd name="connsiteX3" fmla="*/ 683425 w 683425"/>
                <a:gd name="connsiteY3" fmla="*/ 41910 h 251454"/>
                <a:gd name="connsiteX4" fmla="*/ 683425 w 683425"/>
                <a:gd name="connsiteY4" fmla="*/ 209544 h 251454"/>
                <a:gd name="connsiteX5" fmla="*/ 641515 w 683425"/>
                <a:gd name="connsiteY5" fmla="*/ 251454 h 251454"/>
                <a:gd name="connsiteX6" fmla="*/ 41910 w 683425"/>
                <a:gd name="connsiteY6" fmla="*/ 251454 h 251454"/>
                <a:gd name="connsiteX7" fmla="*/ 0 w 683425"/>
                <a:gd name="connsiteY7" fmla="*/ 209544 h 251454"/>
                <a:gd name="connsiteX8" fmla="*/ 0 w 683425"/>
                <a:gd name="connsiteY8" fmla="*/ 41910 h 251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3425" h="251454" extrusionOk="0">
                  <a:moveTo>
                    <a:pt x="0" y="41910"/>
                  </a:moveTo>
                  <a:cubicBezTo>
                    <a:pt x="-3743" y="16455"/>
                    <a:pt x="15447" y="1245"/>
                    <a:pt x="41910" y="0"/>
                  </a:cubicBezTo>
                  <a:cubicBezTo>
                    <a:pt x="211426" y="-19821"/>
                    <a:pt x="404974" y="3115"/>
                    <a:pt x="641515" y="0"/>
                  </a:cubicBezTo>
                  <a:cubicBezTo>
                    <a:pt x="659838" y="-3668"/>
                    <a:pt x="680932" y="23880"/>
                    <a:pt x="683425" y="41910"/>
                  </a:cubicBezTo>
                  <a:cubicBezTo>
                    <a:pt x="699867" y="89350"/>
                    <a:pt x="670943" y="147354"/>
                    <a:pt x="683425" y="209544"/>
                  </a:cubicBezTo>
                  <a:cubicBezTo>
                    <a:pt x="686350" y="226670"/>
                    <a:pt x="661201" y="250924"/>
                    <a:pt x="641515" y="251454"/>
                  </a:cubicBezTo>
                  <a:cubicBezTo>
                    <a:pt x="369565" y="304657"/>
                    <a:pt x="299159" y="185705"/>
                    <a:pt x="41910" y="251454"/>
                  </a:cubicBezTo>
                  <a:cubicBezTo>
                    <a:pt x="15352" y="257098"/>
                    <a:pt x="-3497" y="228634"/>
                    <a:pt x="0" y="209544"/>
                  </a:cubicBezTo>
                  <a:cubicBezTo>
                    <a:pt x="-13059" y="144825"/>
                    <a:pt x="2238" y="113232"/>
                    <a:pt x="0" y="41910"/>
                  </a:cubicBezTo>
                  <a:close/>
                </a:path>
              </a:pathLst>
            </a:custGeom>
            <a:noFill/>
            <a:ln w="38100">
              <a:solidFill>
                <a:srgbClr val="FF0000"/>
              </a:solidFill>
              <a:extLst>
                <a:ext uri="{C807C97D-BFC1-408E-A445-0C87EB9F89A2}">
                  <ask:lineSketchStyleProps xmlns="" xmlns:ask="http://schemas.microsoft.com/office/drawing/2018/sketchyshapes" sd="1219033472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ounded Rectangle 11">
              <a:extLst>
                <a:ext uri="{FF2B5EF4-FFF2-40B4-BE49-F238E27FC236}">
                  <a16:creationId xmlns:a16="http://schemas.microsoft.com/office/drawing/2014/main" id="{50C745E9-8921-3448-A555-7E78AC745775}"/>
                </a:ext>
              </a:extLst>
            </p:cNvPr>
            <p:cNvSpPr/>
            <p:nvPr/>
          </p:nvSpPr>
          <p:spPr>
            <a:xfrm>
              <a:off x="6093055" y="2368511"/>
              <a:ext cx="1278673" cy="251454"/>
            </a:xfrm>
            <a:custGeom>
              <a:avLst/>
              <a:gdLst>
                <a:gd name="connsiteX0" fmla="*/ 0 w 1278673"/>
                <a:gd name="connsiteY0" fmla="*/ 41910 h 251454"/>
                <a:gd name="connsiteX1" fmla="*/ 41910 w 1278673"/>
                <a:gd name="connsiteY1" fmla="*/ 0 h 251454"/>
                <a:gd name="connsiteX2" fmla="*/ 663234 w 1278673"/>
                <a:gd name="connsiteY2" fmla="*/ 0 h 251454"/>
                <a:gd name="connsiteX3" fmla="*/ 1236763 w 1278673"/>
                <a:gd name="connsiteY3" fmla="*/ 0 h 251454"/>
                <a:gd name="connsiteX4" fmla="*/ 1278673 w 1278673"/>
                <a:gd name="connsiteY4" fmla="*/ 41910 h 251454"/>
                <a:gd name="connsiteX5" fmla="*/ 1278673 w 1278673"/>
                <a:gd name="connsiteY5" fmla="*/ 209544 h 251454"/>
                <a:gd name="connsiteX6" fmla="*/ 1236763 w 1278673"/>
                <a:gd name="connsiteY6" fmla="*/ 251454 h 251454"/>
                <a:gd name="connsiteX7" fmla="*/ 639337 w 1278673"/>
                <a:gd name="connsiteY7" fmla="*/ 251454 h 251454"/>
                <a:gd name="connsiteX8" fmla="*/ 41910 w 1278673"/>
                <a:gd name="connsiteY8" fmla="*/ 251454 h 251454"/>
                <a:gd name="connsiteX9" fmla="*/ 0 w 1278673"/>
                <a:gd name="connsiteY9" fmla="*/ 209544 h 251454"/>
                <a:gd name="connsiteX10" fmla="*/ 0 w 1278673"/>
                <a:gd name="connsiteY10" fmla="*/ 41910 h 251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78673" h="251454" extrusionOk="0">
                  <a:moveTo>
                    <a:pt x="0" y="41910"/>
                  </a:moveTo>
                  <a:cubicBezTo>
                    <a:pt x="-3743" y="16455"/>
                    <a:pt x="15447" y="1245"/>
                    <a:pt x="41910" y="0"/>
                  </a:cubicBezTo>
                  <a:cubicBezTo>
                    <a:pt x="254792" y="-23734"/>
                    <a:pt x="469683" y="55264"/>
                    <a:pt x="663234" y="0"/>
                  </a:cubicBezTo>
                  <a:cubicBezTo>
                    <a:pt x="856785" y="-55264"/>
                    <a:pt x="1000479" y="29084"/>
                    <a:pt x="1236763" y="0"/>
                  </a:cubicBezTo>
                  <a:cubicBezTo>
                    <a:pt x="1254257" y="-3092"/>
                    <a:pt x="1279576" y="19195"/>
                    <a:pt x="1278673" y="41910"/>
                  </a:cubicBezTo>
                  <a:cubicBezTo>
                    <a:pt x="1283844" y="96288"/>
                    <a:pt x="1270531" y="129584"/>
                    <a:pt x="1278673" y="209544"/>
                  </a:cubicBezTo>
                  <a:cubicBezTo>
                    <a:pt x="1281085" y="228765"/>
                    <a:pt x="1256263" y="254658"/>
                    <a:pt x="1236763" y="251454"/>
                  </a:cubicBezTo>
                  <a:cubicBezTo>
                    <a:pt x="1073901" y="309652"/>
                    <a:pt x="817715" y="181198"/>
                    <a:pt x="639337" y="251454"/>
                  </a:cubicBezTo>
                  <a:cubicBezTo>
                    <a:pt x="460959" y="321710"/>
                    <a:pt x="201811" y="225588"/>
                    <a:pt x="41910" y="251454"/>
                  </a:cubicBezTo>
                  <a:cubicBezTo>
                    <a:pt x="15723" y="251280"/>
                    <a:pt x="1339" y="229018"/>
                    <a:pt x="0" y="209544"/>
                  </a:cubicBezTo>
                  <a:cubicBezTo>
                    <a:pt x="-16242" y="141958"/>
                    <a:pt x="11588" y="95106"/>
                    <a:pt x="0" y="41910"/>
                  </a:cubicBezTo>
                  <a:close/>
                </a:path>
              </a:pathLst>
            </a:custGeom>
            <a:noFill/>
            <a:ln w="38100">
              <a:solidFill>
                <a:srgbClr val="FF0000"/>
              </a:solidFill>
              <a:extLst>
                <a:ext uri="{C807C97D-BFC1-408E-A445-0C87EB9F89A2}">
                  <ask:lineSketchStyleProps xmlns="" xmlns:ask="http://schemas.microsoft.com/office/drawing/2018/sketchyshapes" sd="1219033472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6" name="Picture 25" descr="A screenshot of a cell phone&#10;&#10;Description automatically generated">
            <a:extLst>
              <a:ext uri="{FF2B5EF4-FFF2-40B4-BE49-F238E27FC236}">
                <a16:creationId xmlns:a16="http://schemas.microsoft.com/office/drawing/2014/main" id="{946BEFB6-1524-F943-9BA2-8C1DB57FF2B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59" t="47283" r="80274" b="45091"/>
          <a:stretch/>
        </p:blipFill>
        <p:spPr>
          <a:xfrm>
            <a:off x="3484460" y="4055594"/>
            <a:ext cx="319333" cy="352840"/>
          </a:xfrm>
          <a:prstGeom prst="rect">
            <a:avLst/>
          </a:prstGeom>
        </p:spPr>
      </p:pic>
      <p:sp>
        <p:nvSpPr>
          <p:cNvPr id="23554" name="Title 1">
            <a:extLst>
              <a:ext uri="{FF2B5EF4-FFF2-40B4-BE49-F238E27FC236}">
                <a16:creationId xmlns:a16="http://schemas.microsoft.com/office/drawing/2014/main" id="{53813659-B19A-F446-A6C8-8AA65CB5DE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0" dirty="0">
                <a:ea typeface="ＭＳ Ｐゴシック" panose="020B0600070205080204" pitchFamily="34" charset="-128"/>
              </a:rPr>
              <a:t>s &amp; p Orbital Shell Filling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9613F6-84AE-0844-9BFC-F669F41327FF}"/>
              </a:ext>
            </a:extLst>
          </p:cNvPr>
          <p:cNvSpPr txBox="1"/>
          <p:nvPr/>
        </p:nvSpPr>
        <p:spPr>
          <a:xfrm>
            <a:off x="1458859" y="6616615"/>
            <a:ext cx="319189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1) </a:t>
            </a:r>
            <a:r>
              <a:rPr lang="en-US" sz="1100" dirty="0">
                <a:hlinkClick r:id="rId3"/>
              </a:rPr>
              <a:t>https://en.wikipedia.org/wiki/Periodic_table</a:t>
            </a:r>
            <a:r>
              <a:rPr lang="en-US" sz="1100" dirty="0"/>
              <a:t>     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676C1B8A-02F2-BC4A-BC3B-F0B0E640E585}"/>
              </a:ext>
            </a:extLst>
          </p:cNvPr>
          <p:cNvCxnSpPr>
            <a:cxnSpLocks/>
          </p:cNvCxnSpPr>
          <p:nvPr/>
        </p:nvCxnSpPr>
        <p:spPr>
          <a:xfrm>
            <a:off x="3105938" y="1435893"/>
            <a:ext cx="6446512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1">
            <a:extLst>
              <a:ext uri="{FF2B5EF4-FFF2-40B4-BE49-F238E27FC236}">
                <a16:creationId xmlns:a16="http://schemas.microsoft.com/office/drawing/2014/main" id="{A938EB40-A8A0-CE4F-AFEF-F51DDD52B5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26760" y="5349250"/>
            <a:ext cx="77457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1800" dirty="0"/>
              <a:t>VIII </a:t>
            </a:r>
            <a:r>
              <a:rPr lang="en-US" altLang="en-US" sz="1200" dirty="0"/>
              <a:t>=8</a:t>
            </a:r>
            <a:r>
              <a:rPr lang="en-US" altLang="en-US" sz="1800" dirty="0"/>
              <a:t/>
            </a:r>
            <a:br>
              <a:rPr lang="en-US" altLang="en-US" sz="1800" dirty="0"/>
            </a:br>
            <a:r>
              <a:rPr lang="en-US" altLang="en-US" sz="1800" dirty="0"/>
              <a:t>shells</a:t>
            </a:r>
          </a:p>
          <a:p>
            <a:pPr algn="ctr" eaLnBrk="1" hangingPunct="1"/>
            <a:r>
              <a:rPr lang="en-US" altLang="en-US" sz="1800" dirty="0"/>
              <a:t>full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4794575D-BA0E-824B-9434-F20FEE963E56}"/>
              </a:ext>
            </a:extLst>
          </p:cNvPr>
          <p:cNvCxnSpPr>
            <a:cxnSpLocks/>
          </p:cNvCxnSpPr>
          <p:nvPr/>
        </p:nvCxnSpPr>
        <p:spPr>
          <a:xfrm>
            <a:off x="10173349" y="2230667"/>
            <a:ext cx="0" cy="264543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424E5534-BBAC-0E42-9B63-4E96158C5E5E}"/>
              </a:ext>
            </a:extLst>
          </p:cNvPr>
          <p:cNvCxnSpPr>
            <a:cxnSpLocks/>
            <a:stCxn id="23" idx="0"/>
          </p:cNvCxnSpPr>
          <p:nvPr/>
        </p:nvCxnSpPr>
        <p:spPr>
          <a:xfrm flipV="1">
            <a:off x="9514045" y="5042010"/>
            <a:ext cx="0" cy="30724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Rectangle 21">
            <a:extLst>
              <a:ext uri="{FF2B5EF4-FFF2-40B4-BE49-F238E27FC236}">
                <a16:creationId xmlns:a16="http://schemas.microsoft.com/office/drawing/2014/main" id="{B1D7BBFA-FC35-5147-8BCD-5B2685535F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74944" y="5349250"/>
            <a:ext cx="1236236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1800" dirty="0"/>
              <a:t>IV </a:t>
            </a:r>
            <a:r>
              <a:rPr lang="en-US" altLang="en-US" sz="1200" dirty="0"/>
              <a:t>=4</a:t>
            </a:r>
            <a:endParaRPr lang="en-US" altLang="en-US" sz="1800" dirty="0"/>
          </a:p>
          <a:p>
            <a:pPr algn="ctr" eaLnBrk="1" hangingPunct="1"/>
            <a:r>
              <a:rPr lang="en-US" altLang="en-US" sz="1800" dirty="0" err="1"/>
              <a:t>s&amp;p</a:t>
            </a:r>
            <a:r>
              <a:rPr lang="en-US" altLang="en-US" sz="1800" dirty="0"/>
              <a:t> shells</a:t>
            </a:r>
          </a:p>
          <a:p>
            <a:pPr algn="ctr" eaLnBrk="1" hangingPunct="1"/>
            <a:r>
              <a:rPr lang="en-US" altLang="en-US" sz="1800" dirty="0"/>
              <a:t>half-filled 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9A6D1B54-626B-BA47-A09B-92FA2E407C58}"/>
              </a:ext>
            </a:extLst>
          </p:cNvPr>
          <p:cNvCxnSpPr>
            <a:cxnSpLocks/>
            <a:stCxn id="34" idx="0"/>
          </p:cNvCxnSpPr>
          <p:nvPr/>
        </p:nvCxnSpPr>
        <p:spPr>
          <a:xfrm flipH="1" flipV="1">
            <a:off x="8093060" y="5042010"/>
            <a:ext cx="2" cy="30724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ectangle 21">
            <a:extLst>
              <a:ext uri="{FF2B5EF4-FFF2-40B4-BE49-F238E27FC236}">
                <a16:creationId xmlns:a16="http://schemas.microsoft.com/office/drawing/2014/main" id="{3764F506-B3C7-6148-BB4C-497C116AB3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22239" y="5349250"/>
            <a:ext cx="112082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1800" dirty="0"/>
              <a:t>II </a:t>
            </a:r>
            <a:r>
              <a:rPr lang="en-US" altLang="en-US" sz="1200" dirty="0"/>
              <a:t>=2</a:t>
            </a:r>
            <a:r>
              <a:rPr lang="en-US" altLang="en-US" sz="1800" dirty="0"/>
              <a:t> </a:t>
            </a:r>
            <a:br>
              <a:rPr lang="en-US" altLang="en-US" sz="1800" dirty="0"/>
            </a:br>
            <a:r>
              <a:rPr lang="en-US" altLang="en-US" sz="1800" dirty="0" err="1"/>
              <a:t>s&amp;p</a:t>
            </a:r>
            <a:r>
              <a:rPr lang="en-US" altLang="en-US" sz="1800" dirty="0"/>
              <a:t> shell</a:t>
            </a:r>
          </a:p>
          <a:p>
            <a:pPr algn="ctr" eaLnBrk="1" hangingPunct="1"/>
            <a:r>
              <a:rPr lang="en-US" altLang="en-US" sz="1800" dirty="0"/>
              <a:t>filling</a:t>
            </a:r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FFDBBC3F-38C6-474C-B2CC-A77E4AC5A100}"/>
              </a:ext>
            </a:extLst>
          </p:cNvPr>
          <p:cNvCxnSpPr>
            <a:cxnSpLocks/>
            <a:stCxn id="36" idx="0"/>
          </p:cNvCxnSpPr>
          <p:nvPr/>
        </p:nvCxnSpPr>
        <p:spPr>
          <a:xfrm flipH="1" flipV="1">
            <a:off x="3582647" y="5042010"/>
            <a:ext cx="2" cy="30724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Rectangle 21">
            <a:extLst>
              <a:ext uri="{FF2B5EF4-FFF2-40B4-BE49-F238E27FC236}">
                <a16:creationId xmlns:a16="http://schemas.microsoft.com/office/drawing/2014/main" id="{27DD6568-5CB5-1F4A-A1FC-AD2B4E26BC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4776" y="5349250"/>
            <a:ext cx="112082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1800" dirty="0"/>
              <a:t>II </a:t>
            </a:r>
            <a:r>
              <a:rPr lang="en-US" altLang="en-US" sz="1200" dirty="0"/>
              <a:t>=2</a:t>
            </a:r>
            <a:r>
              <a:rPr lang="en-US" altLang="en-US" sz="1800" dirty="0"/>
              <a:t> </a:t>
            </a:r>
            <a:br>
              <a:rPr lang="en-US" altLang="en-US" sz="1800" dirty="0"/>
            </a:br>
            <a:r>
              <a:rPr lang="en-US" altLang="en-US" sz="1800" dirty="0" err="1"/>
              <a:t>s&amp;p</a:t>
            </a:r>
            <a:r>
              <a:rPr lang="en-US" altLang="en-US" sz="1800" dirty="0"/>
              <a:t> shell</a:t>
            </a:r>
          </a:p>
          <a:p>
            <a:pPr algn="ctr" eaLnBrk="1" hangingPunct="1"/>
            <a:r>
              <a:rPr lang="en-US" altLang="en-US" sz="1800" dirty="0"/>
              <a:t>filling</a:t>
            </a: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CE086FDE-C0A9-2B47-A445-864DDE70F781}"/>
              </a:ext>
            </a:extLst>
          </p:cNvPr>
          <p:cNvCxnSpPr>
            <a:cxnSpLocks/>
            <a:stCxn id="52" idx="0"/>
          </p:cNvCxnSpPr>
          <p:nvPr/>
        </p:nvCxnSpPr>
        <p:spPr>
          <a:xfrm flipV="1">
            <a:off x="7015186" y="5042012"/>
            <a:ext cx="430514" cy="30723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Rounded Rectangle 46">
            <a:extLst>
              <a:ext uri="{FF2B5EF4-FFF2-40B4-BE49-F238E27FC236}">
                <a16:creationId xmlns:a16="http://schemas.microsoft.com/office/drawing/2014/main" id="{83A4DE68-59C9-DA4D-96AA-E834DB2B4F4B}"/>
              </a:ext>
            </a:extLst>
          </p:cNvPr>
          <p:cNvSpPr/>
          <p:nvPr/>
        </p:nvSpPr>
        <p:spPr>
          <a:xfrm>
            <a:off x="3373575" y="4055595"/>
            <a:ext cx="493083" cy="345749"/>
          </a:xfrm>
          <a:custGeom>
            <a:avLst/>
            <a:gdLst>
              <a:gd name="connsiteX0" fmla="*/ 0 w 493083"/>
              <a:gd name="connsiteY0" fmla="*/ 57626 h 345749"/>
              <a:gd name="connsiteX1" fmla="*/ 57626 w 493083"/>
              <a:gd name="connsiteY1" fmla="*/ 0 h 345749"/>
              <a:gd name="connsiteX2" fmla="*/ 435457 w 493083"/>
              <a:gd name="connsiteY2" fmla="*/ 0 h 345749"/>
              <a:gd name="connsiteX3" fmla="*/ 493083 w 493083"/>
              <a:gd name="connsiteY3" fmla="*/ 57626 h 345749"/>
              <a:gd name="connsiteX4" fmla="*/ 493083 w 493083"/>
              <a:gd name="connsiteY4" fmla="*/ 288123 h 345749"/>
              <a:gd name="connsiteX5" fmla="*/ 435457 w 493083"/>
              <a:gd name="connsiteY5" fmla="*/ 345749 h 345749"/>
              <a:gd name="connsiteX6" fmla="*/ 57626 w 493083"/>
              <a:gd name="connsiteY6" fmla="*/ 345749 h 345749"/>
              <a:gd name="connsiteX7" fmla="*/ 0 w 493083"/>
              <a:gd name="connsiteY7" fmla="*/ 288123 h 345749"/>
              <a:gd name="connsiteX8" fmla="*/ 0 w 493083"/>
              <a:gd name="connsiteY8" fmla="*/ 57626 h 345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93083" h="345749" extrusionOk="0">
                <a:moveTo>
                  <a:pt x="0" y="57626"/>
                </a:moveTo>
                <a:cubicBezTo>
                  <a:pt x="-7136" y="21398"/>
                  <a:pt x="24164" y="614"/>
                  <a:pt x="57626" y="0"/>
                </a:cubicBezTo>
                <a:cubicBezTo>
                  <a:pt x="162890" y="-30010"/>
                  <a:pt x="349949" y="38600"/>
                  <a:pt x="435457" y="0"/>
                </a:cubicBezTo>
                <a:cubicBezTo>
                  <a:pt x="463878" y="-2590"/>
                  <a:pt x="492431" y="27138"/>
                  <a:pt x="493083" y="57626"/>
                </a:cubicBezTo>
                <a:cubicBezTo>
                  <a:pt x="503089" y="145661"/>
                  <a:pt x="466703" y="212285"/>
                  <a:pt x="493083" y="288123"/>
                </a:cubicBezTo>
                <a:cubicBezTo>
                  <a:pt x="494268" y="317510"/>
                  <a:pt x="464479" y="345320"/>
                  <a:pt x="435457" y="345749"/>
                </a:cubicBezTo>
                <a:cubicBezTo>
                  <a:pt x="332680" y="382776"/>
                  <a:pt x="147209" y="307388"/>
                  <a:pt x="57626" y="345749"/>
                </a:cubicBezTo>
                <a:cubicBezTo>
                  <a:pt x="22630" y="350993"/>
                  <a:pt x="-2167" y="317436"/>
                  <a:pt x="0" y="288123"/>
                </a:cubicBezTo>
                <a:cubicBezTo>
                  <a:pt x="-23388" y="200286"/>
                  <a:pt x="6572" y="125144"/>
                  <a:pt x="0" y="57626"/>
                </a:cubicBezTo>
                <a:close/>
              </a:path>
            </a:pathLst>
          </a:custGeom>
          <a:noFill/>
          <a:ln w="38100">
            <a:solidFill>
              <a:srgbClr val="00B050"/>
            </a:solidFill>
            <a:extLst>
              <a:ext uri="{C807C97D-BFC1-408E-A445-0C87EB9F89A2}">
                <ask:lineSketchStyleProps xmlns="" xmlns:ask="http://schemas.microsoft.com/office/drawing/2018/sketchyshapes" sd="121903347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ounded Rectangle 40">
            <a:extLst>
              <a:ext uri="{FF2B5EF4-FFF2-40B4-BE49-F238E27FC236}">
                <a16:creationId xmlns:a16="http://schemas.microsoft.com/office/drawing/2014/main" id="{13AF4BB6-73B3-5947-A0B0-806291B6323F}"/>
              </a:ext>
            </a:extLst>
          </p:cNvPr>
          <p:cNvSpPr/>
          <p:nvPr/>
        </p:nvSpPr>
        <p:spPr>
          <a:xfrm>
            <a:off x="7901036" y="4228309"/>
            <a:ext cx="319334" cy="352840"/>
          </a:xfrm>
          <a:custGeom>
            <a:avLst/>
            <a:gdLst>
              <a:gd name="connsiteX0" fmla="*/ 0 w 319334"/>
              <a:gd name="connsiteY0" fmla="*/ 53223 h 352840"/>
              <a:gd name="connsiteX1" fmla="*/ 53223 w 319334"/>
              <a:gd name="connsiteY1" fmla="*/ 0 h 352840"/>
              <a:gd name="connsiteX2" fmla="*/ 266111 w 319334"/>
              <a:gd name="connsiteY2" fmla="*/ 0 h 352840"/>
              <a:gd name="connsiteX3" fmla="*/ 319334 w 319334"/>
              <a:gd name="connsiteY3" fmla="*/ 53223 h 352840"/>
              <a:gd name="connsiteX4" fmla="*/ 319334 w 319334"/>
              <a:gd name="connsiteY4" fmla="*/ 299617 h 352840"/>
              <a:gd name="connsiteX5" fmla="*/ 266111 w 319334"/>
              <a:gd name="connsiteY5" fmla="*/ 352840 h 352840"/>
              <a:gd name="connsiteX6" fmla="*/ 53223 w 319334"/>
              <a:gd name="connsiteY6" fmla="*/ 352840 h 352840"/>
              <a:gd name="connsiteX7" fmla="*/ 0 w 319334"/>
              <a:gd name="connsiteY7" fmla="*/ 299617 h 352840"/>
              <a:gd name="connsiteX8" fmla="*/ 0 w 319334"/>
              <a:gd name="connsiteY8" fmla="*/ 53223 h 352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9334" h="352840" extrusionOk="0">
                <a:moveTo>
                  <a:pt x="0" y="53223"/>
                </a:moveTo>
                <a:cubicBezTo>
                  <a:pt x="-3060" y="21941"/>
                  <a:pt x="22564" y="475"/>
                  <a:pt x="53223" y="0"/>
                </a:cubicBezTo>
                <a:cubicBezTo>
                  <a:pt x="135833" y="-18239"/>
                  <a:pt x="194149" y="23613"/>
                  <a:pt x="266111" y="0"/>
                </a:cubicBezTo>
                <a:cubicBezTo>
                  <a:pt x="292614" y="-2199"/>
                  <a:pt x="315680" y="31328"/>
                  <a:pt x="319334" y="53223"/>
                </a:cubicBezTo>
                <a:cubicBezTo>
                  <a:pt x="343502" y="102640"/>
                  <a:pt x="290148" y="242255"/>
                  <a:pt x="319334" y="299617"/>
                </a:cubicBezTo>
                <a:cubicBezTo>
                  <a:pt x="321823" y="323888"/>
                  <a:pt x="294034" y="352615"/>
                  <a:pt x="266111" y="352840"/>
                </a:cubicBezTo>
                <a:cubicBezTo>
                  <a:pt x="204237" y="368103"/>
                  <a:pt x="116130" y="335202"/>
                  <a:pt x="53223" y="352840"/>
                </a:cubicBezTo>
                <a:cubicBezTo>
                  <a:pt x="23173" y="353925"/>
                  <a:pt x="-2040" y="326645"/>
                  <a:pt x="0" y="299617"/>
                </a:cubicBezTo>
                <a:cubicBezTo>
                  <a:pt x="-23541" y="205526"/>
                  <a:pt x="24456" y="139741"/>
                  <a:pt x="0" y="53223"/>
                </a:cubicBezTo>
                <a:close/>
              </a:path>
            </a:pathLst>
          </a:custGeom>
          <a:noFill/>
          <a:ln w="38100">
            <a:solidFill>
              <a:schemeClr val="tx1"/>
            </a:solidFill>
            <a:extLst>
              <a:ext uri="{C807C97D-BFC1-408E-A445-0C87EB9F89A2}">
                <ask:lineSketchStyleProps xmlns="" xmlns:ask="http://schemas.microsoft.com/office/drawing/2018/sketchyshapes" sd="121903347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21">
            <a:extLst>
              <a:ext uri="{FF2B5EF4-FFF2-40B4-BE49-F238E27FC236}">
                <a16:creationId xmlns:a16="http://schemas.microsoft.com/office/drawing/2014/main" id="{2C6ECC9C-D802-B44E-8217-D42C2B9484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8557" y="6258601"/>
            <a:ext cx="292900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1800" dirty="0"/>
              <a:t>Si &amp; Ge</a:t>
            </a:r>
          </a:p>
          <a:p>
            <a:pPr algn="ctr" eaLnBrk="1" hangingPunct="1"/>
            <a:r>
              <a:rPr lang="en-US" altLang="en-US" sz="1800" dirty="0"/>
              <a:t>Elemental semiconductors</a:t>
            </a:r>
          </a:p>
        </p:txBody>
      </p:sp>
      <p:sp>
        <p:nvSpPr>
          <p:cNvPr id="44" name="Rectangle 21">
            <a:extLst>
              <a:ext uri="{FF2B5EF4-FFF2-40B4-BE49-F238E27FC236}">
                <a16:creationId xmlns:a16="http://schemas.microsoft.com/office/drawing/2014/main" id="{9F8E251D-D297-4E4A-B231-74C68A2441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2934" y="1106706"/>
            <a:ext cx="267252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1800" dirty="0"/>
              <a:t>Filling of electron shells</a:t>
            </a:r>
          </a:p>
          <a:p>
            <a:pPr algn="ctr" eaLnBrk="1" hangingPunct="1"/>
            <a:r>
              <a:rPr lang="en-US" altLang="en-US" sz="1800" dirty="0"/>
              <a:t>Increasing weight &amp; size</a:t>
            </a:r>
          </a:p>
        </p:txBody>
      </p:sp>
      <p:sp>
        <p:nvSpPr>
          <p:cNvPr id="45" name="Rectangle 21">
            <a:extLst>
              <a:ext uri="{FF2B5EF4-FFF2-40B4-BE49-F238E27FC236}">
                <a16:creationId xmlns:a16="http://schemas.microsoft.com/office/drawing/2014/main" id="{F8C0AD76-71ED-394A-92F0-0EC5D43D38E6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8837085" y="3173869"/>
            <a:ext cx="267252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1800" dirty="0"/>
              <a:t>Adding electron shells</a:t>
            </a:r>
          </a:p>
          <a:p>
            <a:pPr algn="ctr" eaLnBrk="1" hangingPunct="1"/>
            <a:r>
              <a:rPr lang="en-US" altLang="en-US" sz="1800" dirty="0"/>
              <a:t>Increasing weight &amp; size</a:t>
            </a:r>
          </a:p>
        </p:txBody>
      </p:sp>
    </p:spTree>
    <p:extLst>
      <p:ext uri="{BB962C8B-B14F-4D97-AF65-F5344CB8AC3E}">
        <p14:creationId xmlns:p14="http://schemas.microsoft.com/office/powerpoint/2010/main" val="5442029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41" descr="A screenshot of a cell phone&#10;&#10;Description automatically generated">
            <a:extLst>
              <a:ext uri="{FF2B5EF4-FFF2-40B4-BE49-F238E27FC236}">
                <a16:creationId xmlns:a16="http://schemas.microsoft.com/office/drawing/2014/main" id="{8B896B85-816F-D24C-8AF0-13D35EAE309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595"/>
          <a:stretch/>
        </p:blipFill>
        <p:spPr>
          <a:xfrm>
            <a:off x="2325026" y="1867977"/>
            <a:ext cx="7483698" cy="3257390"/>
          </a:xfrm>
          <a:prstGeom prst="rect">
            <a:avLst/>
          </a:prstGeom>
        </p:spPr>
      </p:pic>
      <p:pic>
        <p:nvPicPr>
          <p:cNvPr id="26" name="Picture 25" descr="A screenshot of a cell phone&#10;&#10;Description automatically generated">
            <a:extLst>
              <a:ext uri="{FF2B5EF4-FFF2-40B4-BE49-F238E27FC236}">
                <a16:creationId xmlns:a16="http://schemas.microsoft.com/office/drawing/2014/main" id="{946BEFB6-1524-F943-9BA2-8C1DB57FF2B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59" t="47283" r="80989" b="45091"/>
          <a:stretch/>
        </p:blipFill>
        <p:spPr>
          <a:xfrm>
            <a:off x="7351273" y="4065795"/>
            <a:ext cx="265783" cy="352840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ED983325-D2B7-B040-ADE1-F2F782A0E2F9}"/>
              </a:ext>
            </a:extLst>
          </p:cNvPr>
          <p:cNvGrpSpPr/>
          <p:nvPr/>
        </p:nvGrpSpPr>
        <p:grpSpPr>
          <a:xfrm>
            <a:off x="2271712" y="2365375"/>
            <a:ext cx="6624016" cy="554741"/>
            <a:chOff x="747712" y="2365374"/>
            <a:chExt cx="6624016" cy="254591"/>
          </a:xfrm>
        </p:grpSpPr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469372FB-7A11-6044-B6DD-A656DFF0C102}"/>
                </a:ext>
              </a:extLst>
            </p:cNvPr>
            <p:cNvSpPr/>
            <p:nvPr/>
          </p:nvSpPr>
          <p:spPr>
            <a:xfrm>
              <a:off x="1871181" y="2365374"/>
              <a:ext cx="408612" cy="251454"/>
            </a:xfrm>
            <a:custGeom>
              <a:avLst/>
              <a:gdLst>
                <a:gd name="connsiteX0" fmla="*/ 0 w 408612"/>
                <a:gd name="connsiteY0" fmla="*/ 41910 h 251454"/>
                <a:gd name="connsiteX1" fmla="*/ 41910 w 408612"/>
                <a:gd name="connsiteY1" fmla="*/ 0 h 251454"/>
                <a:gd name="connsiteX2" fmla="*/ 366702 w 408612"/>
                <a:gd name="connsiteY2" fmla="*/ 0 h 251454"/>
                <a:gd name="connsiteX3" fmla="*/ 408612 w 408612"/>
                <a:gd name="connsiteY3" fmla="*/ 41910 h 251454"/>
                <a:gd name="connsiteX4" fmla="*/ 408612 w 408612"/>
                <a:gd name="connsiteY4" fmla="*/ 209544 h 251454"/>
                <a:gd name="connsiteX5" fmla="*/ 366702 w 408612"/>
                <a:gd name="connsiteY5" fmla="*/ 251454 h 251454"/>
                <a:gd name="connsiteX6" fmla="*/ 41910 w 408612"/>
                <a:gd name="connsiteY6" fmla="*/ 251454 h 251454"/>
                <a:gd name="connsiteX7" fmla="*/ 0 w 408612"/>
                <a:gd name="connsiteY7" fmla="*/ 209544 h 251454"/>
                <a:gd name="connsiteX8" fmla="*/ 0 w 408612"/>
                <a:gd name="connsiteY8" fmla="*/ 41910 h 251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8612" h="251454" extrusionOk="0">
                  <a:moveTo>
                    <a:pt x="0" y="41910"/>
                  </a:moveTo>
                  <a:cubicBezTo>
                    <a:pt x="-3743" y="16455"/>
                    <a:pt x="15447" y="1245"/>
                    <a:pt x="41910" y="0"/>
                  </a:cubicBezTo>
                  <a:cubicBezTo>
                    <a:pt x="149412" y="-592"/>
                    <a:pt x="260549" y="15252"/>
                    <a:pt x="366702" y="0"/>
                  </a:cubicBezTo>
                  <a:cubicBezTo>
                    <a:pt x="385025" y="-3668"/>
                    <a:pt x="406119" y="23880"/>
                    <a:pt x="408612" y="41910"/>
                  </a:cubicBezTo>
                  <a:cubicBezTo>
                    <a:pt x="425054" y="89350"/>
                    <a:pt x="396130" y="147354"/>
                    <a:pt x="408612" y="209544"/>
                  </a:cubicBezTo>
                  <a:cubicBezTo>
                    <a:pt x="411537" y="226670"/>
                    <a:pt x="386388" y="250924"/>
                    <a:pt x="366702" y="251454"/>
                  </a:cubicBezTo>
                  <a:cubicBezTo>
                    <a:pt x="232785" y="257719"/>
                    <a:pt x="147620" y="222247"/>
                    <a:pt x="41910" y="251454"/>
                  </a:cubicBezTo>
                  <a:cubicBezTo>
                    <a:pt x="15352" y="257098"/>
                    <a:pt x="-3497" y="228634"/>
                    <a:pt x="0" y="209544"/>
                  </a:cubicBezTo>
                  <a:cubicBezTo>
                    <a:pt x="-13059" y="144825"/>
                    <a:pt x="2238" y="113232"/>
                    <a:pt x="0" y="41910"/>
                  </a:cubicBezTo>
                  <a:close/>
                </a:path>
              </a:pathLst>
            </a:custGeom>
            <a:noFill/>
            <a:ln w="38100">
              <a:solidFill>
                <a:srgbClr val="FF0000"/>
              </a:solidFill>
              <a:extLst>
                <a:ext uri="{C807C97D-BFC1-408E-A445-0C87EB9F89A2}">
                  <ask:lineSketchStyleProps xmlns="" xmlns:ask="http://schemas.microsoft.com/office/drawing/2018/sketchyshapes" sd="1219033472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90677B6D-48D0-4B45-BB95-4CE4F79C2630}"/>
                </a:ext>
              </a:extLst>
            </p:cNvPr>
            <p:cNvSpPr/>
            <p:nvPr/>
          </p:nvSpPr>
          <p:spPr>
            <a:xfrm>
              <a:off x="5768711" y="2365374"/>
              <a:ext cx="282885" cy="251454"/>
            </a:xfrm>
            <a:custGeom>
              <a:avLst/>
              <a:gdLst>
                <a:gd name="connsiteX0" fmla="*/ 0 w 282885"/>
                <a:gd name="connsiteY0" fmla="*/ 41910 h 251454"/>
                <a:gd name="connsiteX1" fmla="*/ 41910 w 282885"/>
                <a:gd name="connsiteY1" fmla="*/ 0 h 251454"/>
                <a:gd name="connsiteX2" fmla="*/ 240975 w 282885"/>
                <a:gd name="connsiteY2" fmla="*/ 0 h 251454"/>
                <a:gd name="connsiteX3" fmla="*/ 282885 w 282885"/>
                <a:gd name="connsiteY3" fmla="*/ 41910 h 251454"/>
                <a:gd name="connsiteX4" fmla="*/ 282885 w 282885"/>
                <a:gd name="connsiteY4" fmla="*/ 209544 h 251454"/>
                <a:gd name="connsiteX5" fmla="*/ 240975 w 282885"/>
                <a:gd name="connsiteY5" fmla="*/ 251454 h 251454"/>
                <a:gd name="connsiteX6" fmla="*/ 41910 w 282885"/>
                <a:gd name="connsiteY6" fmla="*/ 251454 h 251454"/>
                <a:gd name="connsiteX7" fmla="*/ 0 w 282885"/>
                <a:gd name="connsiteY7" fmla="*/ 209544 h 251454"/>
                <a:gd name="connsiteX8" fmla="*/ 0 w 282885"/>
                <a:gd name="connsiteY8" fmla="*/ 41910 h 251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2885" h="251454" extrusionOk="0">
                  <a:moveTo>
                    <a:pt x="0" y="41910"/>
                  </a:moveTo>
                  <a:cubicBezTo>
                    <a:pt x="-3743" y="16455"/>
                    <a:pt x="15447" y="1245"/>
                    <a:pt x="41910" y="0"/>
                  </a:cubicBezTo>
                  <a:cubicBezTo>
                    <a:pt x="89906" y="-6106"/>
                    <a:pt x="147241" y="6454"/>
                    <a:pt x="240975" y="0"/>
                  </a:cubicBezTo>
                  <a:cubicBezTo>
                    <a:pt x="259298" y="-3668"/>
                    <a:pt x="280392" y="23880"/>
                    <a:pt x="282885" y="41910"/>
                  </a:cubicBezTo>
                  <a:cubicBezTo>
                    <a:pt x="299327" y="89350"/>
                    <a:pt x="270403" y="147354"/>
                    <a:pt x="282885" y="209544"/>
                  </a:cubicBezTo>
                  <a:cubicBezTo>
                    <a:pt x="285810" y="226670"/>
                    <a:pt x="260661" y="250924"/>
                    <a:pt x="240975" y="251454"/>
                  </a:cubicBezTo>
                  <a:cubicBezTo>
                    <a:pt x="154413" y="258906"/>
                    <a:pt x="128804" y="229411"/>
                    <a:pt x="41910" y="251454"/>
                  </a:cubicBezTo>
                  <a:cubicBezTo>
                    <a:pt x="15352" y="257098"/>
                    <a:pt x="-3497" y="228634"/>
                    <a:pt x="0" y="209544"/>
                  </a:cubicBezTo>
                  <a:cubicBezTo>
                    <a:pt x="-13059" y="144825"/>
                    <a:pt x="2238" y="113232"/>
                    <a:pt x="0" y="41910"/>
                  </a:cubicBezTo>
                  <a:close/>
                </a:path>
              </a:pathLst>
            </a:custGeom>
            <a:noFill/>
            <a:ln w="38100">
              <a:solidFill>
                <a:srgbClr val="FF0000"/>
              </a:solidFill>
              <a:extLst>
                <a:ext uri="{C807C97D-BFC1-408E-A445-0C87EB9F89A2}">
                  <ask:lineSketchStyleProps xmlns="" xmlns:ask="http://schemas.microsoft.com/office/drawing/2018/sketchyshapes" sd="1219033472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ounded Rectangle 9">
              <a:extLst>
                <a:ext uri="{FF2B5EF4-FFF2-40B4-BE49-F238E27FC236}">
                  <a16:creationId xmlns:a16="http://schemas.microsoft.com/office/drawing/2014/main" id="{5F185E8B-D2F2-E948-98D9-F7440D00C3BA}"/>
                </a:ext>
              </a:extLst>
            </p:cNvPr>
            <p:cNvSpPr/>
            <p:nvPr/>
          </p:nvSpPr>
          <p:spPr>
            <a:xfrm>
              <a:off x="747712" y="2365374"/>
              <a:ext cx="683425" cy="251454"/>
            </a:xfrm>
            <a:custGeom>
              <a:avLst/>
              <a:gdLst>
                <a:gd name="connsiteX0" fmla="*/ 0 w 683425"/>
                <a:gd name="connsiteY0" fmla="*/ 41910 h 251454"/>
                <a:gd name="connsiteX1" fmla="*/ 41910 w 683425"/>
                <a:gd name="connsiteY1" fmla="*/ 0 h 251454"/>
                <a:gd name="connsiteX2" fmla="*/ 641515 w 683425"/>
                <a:gd name="connsiteY2" fmla="*/ 0 h 251454"/>
                <a:gd name="connsiteX3" fmla="*/ 683425 w 683425"/>
                <a:gd name="connsiteY3" fmla="*/ 41910 h 251454"/>
                <a:gd name="connsiteX4" fmla="*/ 683425 w 683425"/>
                <a:gd name="connsiteY4" fmla="*/ 209544 h 251454"/>
                <a:gd name="connsiteX5" fmla="*/ 641515 w 683425"/>
                <a:gd name="connsiteY5" fmla="*/ 251454 h 251454"/>
                <a:gd name="connsiteX6" fmla="*/ 41910 w 683425"/>
                <a:gd name="connsiteY6" fmla="*/ 251454 h 251454"/>
                <a:gd name="connsiteX7" fmla="*/ 0 w 683425"/>
                <a:gd name="connsiteY7" fmla="*/ 209544 h 251454"/>
                <a:gd name="connsiteX8" fmla="*/ 0 w 683425"/>
                <a:gd name="connsiteY8" fmla="*/ 41910 h 251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3425" h="251454" extrusionOk="0">
                  <a:moveTo>
                    <a:pt x="0" y="41910"/>
                  </a:moveTo>
                  <a:cubicBezTo>
                    <a:pt x="-3743" y="16455"/>
                    <a:pt x="15447" y="1245"/>
                    <a:pt x="41910" y="0"/>
                  </a:cubicBezTo>
                  <a:cubicBezTo>
                    <a:pt x="211426" y="-19821"/>
                    <a:pt x="404974" y="3115"/>
                    <a:pt x="641515" y="0"/>
                  </a:cubicBezTo>
                  <a:cubicBezTo>
                    <a:pt x="659838" y="-3668"/>
                    <a:pt x="680932" y="23880"/>
                    <a:pt x="683425" y="41910"/>
                  </a:cubicBezTo>
                  <a:cubicBezTo>
                    <a:pt x="699867" y="89350"/>
                    <a:pt x="670943" y="147354"/>
                    <a:pt x="683425" y="209544"/>
                  </a:cubicBezTo>
                  <a:cubicBezTo>
                    <a:pt x="686350" y="226670"/>
                    <a:pt x="661201" y="250924"/>
                    <a:pt x="641515" y="251454"/>
                  </a:cubicBezTo>
                  <a:cubicBezTo>
                    <a:pt x="369565" y="304657"/>
                    <a:pt x="299159" y="185705"/>
                    <a:pt x="41910" y="251454"/>
                  </a:cubicBezTo>
                  <a:cubicBezTo>
                    <a:pt x="15352" y="257098"/>
                    <a:pt x="-3497" y="228634"/>
                    <a:pt x="0" y="209544"/>
                  </a:cubicBezTo>
                  <a:cubicBezTo>
                    <a:pt x="-13059" y="144825"/>
                    <a:pt x="2238" y="113232"/>
                    <a:pt x="0" y="41910"/>
                  </a:cubicBezTo>
                  <a:close/>
                </a:path>
              </a:pathLst>
            </a:custGeom>
            <a:noFill/>
            <a:ln w="38100">
              <a:solidFill>
                <a:srgbClr val="FF0000"/>
              </a:solidFill>
              <a:extLst>
                <a:ext uri="{C807C97D-BFC1-408E-A445-0C87EB9F89A2}">
                  <ask:lineSketchStyleProps xmlns="" xmlns:ask="http://schemas.microsoft.com/office/drawing/2018/sketchyshapes" sd="1219033472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ounded Rectangle 11">
              <a:extLst>
                <a:ext uri="{FF2B5EF4-FFF2-40B4-BE49-F238E27FC236}">
                  <a16:creationId xmlns:a16="http://schemas.microsoft.com/office/drawing/2014/main" id="{50C745E9-8921-3448-A555-7E78AC745775}"/>
                </a:ext>
              </a:extLst>
            </p:cNvPr>
            <p:cNvSpPr/>
            <p:nvPr/>
          </p:nvSpPr>
          <p:spPr>
            <a:xfrm>
              <a:off x="6093055" y="2368511"/>
              <a:ext cx="1278673" cy="251454"/>
            </a:xfrm>
            <a:custGeom>
              <a:avLst/>
              <a:gdLst>
                <a:gd name="connsiteX0" fmla="*/ 0 w 1278673"/>
                <a:gd name="connsiteY0" fmla="*/ 41910 h 251454"/>
                <a:gd name="connsiteX1" fmla="*/ 41910 w 1278673"/>
                <a:gd name="connsiteY1" fmla="*/ 0 h 251454"/>
                <a:gd name="connsiteX2" fmla="*/ 663234 w 1278673"/>
                <a:gd name="connsiteY2" fmla="*/ 0 h 251454"/>
                <a:gd name="connsiteX3" fmla="*/ 1236763 w 1278673"/>
                <a:gd name="connsiteY3" fmla="*/ 0 h 251454"/>
                <a:gd name="connsiteX4" fmla="*/ 1278673 w 1278673"/>
                <a:gd name="connsiteY4" fmla="*/ 41910 h 251454"/>
                <a:gd name="connsiteX5" fmla="*/ 1278673 w 1278673"/>
                <a:gd name="connsiteY5" fmla="*/ 209544 h 251454"/>
                <a:gd name="connsiteX6" fmla="*/ 1236763 w 1278673"/>
                <a:gd name="connsiteY6" fmla="*/ 251454 h 251454"/>
                <a:gd name="connsiteX7" fmla="*/ 639337 w 1278673"/>
                <a:gd name="connsiteY7" fmla="*/ 251454 h 251454"/>
                <a:gd name="connsiteX8" fmla="*/ 41910 w 1278673"/>
                <a:gd name="connsiteY8" fmla="*/ 251454 h 251454"/>
                <a:gd name="connsiteX9" fmla="*/ 0 w 1278673"/>
                <a:gd name="connsiteY9" fmla="*/ 209544 h 251454"/>
                <a:gd name="connsiteX10" fmla="*/ 0 w 1278673"/>
                <a:gd name="connsiteY10" fmla="*/ 41910 h 251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78673" h="251454" extrusionOk="0">
                  <a:moveTo>
                    <a:pt x="0" y="41910"/>
                  </a:moveTo>
                  <a:cubicBezTo>
                    <a:pt x="-3743" y="16455"/>
                    <a:pt x="15447" y="1245"/>
                    <a:pt x="41910" y="0"/>
                  </a:cubicBezTo>
                  <a:cubicBezTo>
                    <a:pt x="254792" y="-23734"/>
                    <a:pt x="469683" y="55264"/>
                    <a:pt x="663234" y="0"/>
                  </a:cubicBezTo>
                  <a:cubicBezTo>
                    <a:pt x="856785" y="-55264"/>
                    <a:pt x="1000479" y="29084"/>
                    <a:pt x="1236763" y="0"/>
                  </a:cubicBezTo>
                  <a:cubicBezTo>
                    <a:pt x="1254257" y="-3092"/>
                    <a:pt x="1279576" y="19195"/>
                    <a:pt x="1278673" y="41910"/>
                  </a:cubicBezTo>
                  <a:cubicBezTo>
                    <a:pt x="1283844" y="96288"/>
                    <a:pt x="1270531" y="129584"/>
                    <a:pt x="1278673" y="209544"/>
                  </a:cubicBezTo>
                  <a:cubicBezTo>
                    <a:pt x="1281085" y="228765"/>
                    <a:pt x="1256263" y="254658"/>
                    <a:pt x="1236763" y="251454"/>
                  </a:cubicBezTo>
                  <a:cubicBezTo>
                    <a:pt x="1073901" y="309652"/>
                    <a:pt x="817715" y="181198"/>
                    <a:pt x="639337" y="251454"/>
                  </a:cubicBezTo>
                  <a:cubicBezTo>
                    <a:pt x="460959" y="321710"/>
                    <a:pt x="201811" y="225588"/>
                    <a:pt x="41910" y="251454"/>
                  </a:cubicBezTo>
                  <a:cubicBezTo>
                    <a:pt x="15723" y="251280"/>
                    <a:pt x="1339" y="229018"/>
                    <a:pt x="0" y="209544"/>
                  </a:cubicBezTo>
                  <a:cubicBezTo>
                    <a:pt x="-16242" y="141958"/>
                    <a:pt x="11588" y="95106"/>
                    <a:pt x="0" y="41910"/>
                  </a:cubicBezTo>
                  <a:close/>
                </a:path>
              </a:pathLst>
            </a:custGeom>
            <a:noFill/>
            <a:ln w="38100">
              <a:solidFill>
                <a:srgbClr val="FF0000"/>
              </a:solidFill>
              <a:extLst>
                <a:ext uri="{C807C97D-BFC1-408E-A445-0C87EB9F89A2}">
                  <ask:lineSketchStyleProps xmlns="" xmlns:ask="http://schemas.microsoft.com/office/drawing/2018/sketchyshapes" sd="1219033472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554" name="Title 1">
            <a:extLst>
              <a:ext uri="{FF2B5EF4-FFF2-40B4-BE49-F238E27FC236}">
                <a16:creationId xmlns:a16="http://schemas.microsoft.com/office/drawing/2014/main" id="{53813659-B19A-F446-A6C8-8AA65CB5DE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0" dirty="0">
                <a:ea typeface="ＭＳ Ｐゴシック" panose="020B0600070205080204" pitchFamily="34" charset="-128"/>
              </a:rPr>
              <a:t>Focus on Columns II – VI in Periodic Table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9613F6-84AE-0844-9BFC-F669F41327FF}"/>
              </a:ext>
            </a:extLst>
          </p:cNvPr>
          <p:cNvSpPr txBox="1"/>
          <p:nvPr/>
        </p:nvSpPr>
        <p:spPr>
          <a:xfrm>
            <a:off x="1458859" y="6616615"/>
            <a:ext cx="319189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1) </a:t>
            </a:r>
            <a:r>
              <a:rPr lang="en-US" sz="1100" dirty="0">
                <a:hlinkClick r:id="rId3"/>
              </a:rPr>
              <a:t>https://en.wikipedia.org/wiki/Periodic_table</a:t>
            </a:r>
            <a:r>
              <a:rPr lang="en-US" sz="1100" dirty="0"/>
              <a:t>     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676C1B8A-02F2-BC4A-BC3B-F0B0E640E585}"/>
              </a:ext>
            </a:extLst>
          </p:cNvPr>
          <p:cNvCxnSpPr>
            <a:cxnSpLocks/>
          </p:cNvCxnSpPr>
          <p:nvPr/>
        </p:nvCxnSpPr>
        <p:spPr>
          <a:xfrm>
            <a:off x="3105938" y="1435893"/>
            <a:ext cx="6446512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1">
            <a:extLst>
              <a:ext uri="{FF2B5EF4-FFF2-40B4-BE49-F238E27FC236}">
                <a16:creationId xmlns:a16="http://schemas.microsoft.com/office/drawing/2014/main" id="{A938EB40-A8A0-CE4F-AFEF-F51DDD52B5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26760" y="5349250"/>
            <a:ext cx="77457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1800" dirty="0"/>
              <a:t>VIII </a:t>
            </a:r>
            <a:r>
              <a:rPr lang="en-US" altLang="en-US" sz="1200" dirty="0"/>
              <a:t>=8</a:t>
            </a:r>
            <a:r>
              <a:rPr lang="en-US" altLang="en-US" sz="1800" dirty="0"/>
              <a:t/>
            </a:r>
            <a:br>
              <a:rPr lang="en-US" altLang="en-US" sz="1800" dirty="0"/>
            </a:br>
            <a:r>
              <a:rPr lang="en-US" altLang="en-US" sz="1800" dirty="0"/>
              <a:t>shells</a:t>
            </a:r>
          </a:p>
          <a:p>
            <a:pPr algn="ctr" eaLnBrk="1" hangingPunct="1"/>
            <a:r>
              <a:rPr lang="en-US" altLang="en-US" sz="1800" dirty="0"/>
              <a:t>full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4794575D-BA0E-824B-9434-F20FEE963E56}"/>
              </a:ext>
            </a:extLst>
          </p:cNvPr>
          <p:cNvCxnSpPr>
            <a:cxnSpLocks/>
          </p:cNvCxnSpPr>
          <p:nvPr/>
        </p:nvCxnSpPr>
        <p:spPr>
          <a:xfrm>
            <a:off x="10173349" y="2230667"/>
            <a:ext cx="0" cy="264543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424E5534-BBAC-0E42-9B63-4E96158C5E5E}"/>
              </a:ext>
            </a:extLst>
          </p:cNvPr>
          <p:cNvCxnSpPr>
            <a:cxnSpLocks/>
            <a:stCxn id="23" idx="0"/>
          </p:cNvCxnSpPr>
          <p:nvPr/>
        </p:nvCxnSpPr>
        <p:spPr>
          <a:xfrm flipV="1">
            <a:off x="9514045" y="5042010"/>
            <a:ext cx="0" cy="30724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Rectangle 21">
            <a:extLst>
              <a:ext uri="{FF2B5EF4-FFF2-40B4-BE49-F238E27FC236}">
                <a16:creationId xmlns:a16="http://schemas.microsoft.com/office/drawing/2014/main" id="{B1D7BBFA-FC35-5147-8BCD-5B2685535F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74944" y="5349250"/>
            <a:ext cx="1236236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1800" dirty="0"/>
              <a:t>IV </a:t>
            </a:r>
            <a:r>
              <a:rPr lang="en-US" altLang="en-US" sz="1200" dirty="0"/>
              <a:t>=4</a:t>
            </a:r>
            <a:endParaRPr lang="en-US" altLang="en-US" sz="1800" dirty="0"/>
          </a:p>
          <a:p>
            <a:pPr algn="ctr" eaLnBrk="1" hangingPunct="1"/>
            <a:r>
              <a:rPr lang="en-US" altLang="en-US" sz="1800" dirty="0" err="1"/>
              <a:t>s&amp;p</a:t>
            </a:r>
            <a:r>
              <a:rPr lang="en-US" altLang="en-US" sz="1800" dirty="0"/>
              <a:t> shells</a:t>
            </a:r>
          </a:p>
          <a:p>
            <a:pPr algn="ctr" eaLnBrk="1" hangingPunct="1"/>
            <a:r>
              <a:rPr lang="en-US" altLang="en-US" sz="1800" dirty="0"/>
              <a:t>half-filled 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9A6D1B54-626B-BA47-A09B-92FA2E407C58}"/>
              </a:ext>
            </a:extLst>
          </p:cNvPr>
          <p:cNvCxnSpPr>
            <a:cxnSpLocks/>
            <a:stCxn id="34" idx="0"/>
          </p:cNvCxnSpPr>
          <p:nvPr/>
        </p:nvCxnSpPr>
        <p:spPr>
          <a:xfrm flipH="1" flipV="1">
            <a:off x="8093060" y="5042010"/>
            <a:ext cx="2" cy="30724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ectangle 21">
            <a:extLst>
              <a:ext uri="{FF2B5EF4-FFF2-40B4-BE49-F238E27FC236}">
                <a16:creationId xmlns:a16="http://schemas.microsoft.com/office/drawing/2014/main" id="{3764F506-B3C7-6148-BB4C-497C116AB3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22239" y="5349250"/>
            <a:ext cx="112082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1800" dirty="0"/>
              <a:t>II </a:t>
            </a:r>
            <a:r>
              <a:rPr lang="en-US" altLang="en-US" sz="1200" dirty="0"/>
              <a:t>=2</a:t>
            </a:r>
            <a:r>
              <a:rPr lang="en-US" altLang="en-US" sz="1800" dirty="0"/>
              <a:t> </a:t>
            </a:r>
            <a:br>
              <a:rPr lang="en-US" altLang="en-US" sz="1800" dirty="0"/>
            </a:br>
            <a:r>
              <a:rPr lang="en-US" altLang="en-US" sz="1800" dirty="0" err="1"/>
              <a:t>s&amp;p</a:t>
            </a:r>
            <a:r>
              <a:rPr lang="en-US" altLang="en-US" sz="1800" dirty="0"/>
              <a:t> shell</a:t>
            </a:r>
          </a:p>
          <a:p>
            <a:pPr algn="ctr" eaLnBrk="1" hangingPunct="1"/>
            <a:r>
              <a:rPr lang="en-US" altLang="en-US" sz="1800" dirty="0"/>
              <a:t>filling</a:t>
            </a:r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FFDBBC3F-38C6-474C-B2CC-A77E4AC5A100}"/>
              </a:ext>
            </a:extLst>
          </p:cNvPr>
          <p:cNvCxnSpPr>
            <a:cxnSpLocks/>
            <a:stCxn id="36" idx="0"/>
          </p:cNvCxnSpPr>
          <p:nvPr/>
        </p:nvCxnSpPr>
        <p:spPr>
          <a:xfrm flipH="1" flipV="1">
            <a:off x="3582647" y="5042010"/>
            <a:ext cx="2" cy="30724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Rectangle 21">
            <a:extLst>
              <a:ext uri="{FF2B5EF4-FFF2-40B4-BE49-F238E27FC236}">
                <a16:creationId xmlns:a16="http://schemas.microsoft.com/office/drawing/2014/main" id="{27DD6568-5CB5-1F4A-A1FC-AD2B4E26BC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4776" y="5349250"/>
            <a:ext cx="112082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1800" dirty="0"/>
              <a:t>II </a:t>
            </a:r>
            <a:r>
              <a:rPr lang="en-US" altLang="en-US" sz="1200" dirty="0"/>
              <a:t>=2</a:t>
            </a:r>
            <a:r>
              <a:rPr lang="en-US" altLang="en-US" sz="1800" dirty="0"/>
              <a:t> </a:t>
            </a:r>
            <a:br>
              <a:rPr lang="en-US" altLang="en-US" sz="1800" dirty="0"/>
            </a:br>
            <a:r>
              <a:rPr lang="en-US" altLang="en-US" sz="1800" dirty="0" err="1"/>
              <a:t>s&amp;p</a:t>
            </a:r>
            <a:r>
              <a:rPr lang="en-US" altLang="en-US" sz="1800" dirty="0"/>
              <a:t> shell</a:t>
            </a:r>
          </a:p>
          <a:p>
            <a:pPr algn="ctr" eaLnBrk="1" hangingPunct="1"/>
            <a:r>
              <a:rPr lang="en-US" altLang="en-US" sz="1800" dirty="0"/>
              <a:t>filling</a:t>
            </a: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CE086FDE-C0A9-2B47-A445-864DDE70F781}"/>
              </a:ext>
            </a:extLst>
          </p:cNvPr>
          <p:cNvCxnSpPr>
            <a:cxnSpLocks/>
            <a:stCxn id="52" idx="0"/>
          </p:cNvCxnSpPr>
          <p:nvPr/>
        </p:nvCxnSpPr>
        <p:spPr>
          <a:xfrm flipV="1">
            <a:off x="7015186" y="5042012"/>
            <a:ext cx="430514" cy="30723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Rounded Rectangle 46">
            <a:extLst>
              <a:ext uri="{FF2B5EF4-FFF2-40B4-BE49-F238E27FC236}">
                <a16:creationId xmlns:a16="http://schemas.microsoft.com/office/drawing/2014/main" id="{83A4DE68-59C9-DA4D-96AA-E834DB2B4F4B}"/>
              </a:ext>
            </a:extLst>
          </p:cNvPr>
          <p:cNvSpPr/>
          <p:nvPr/>
        </p:nvSpPr>
        <p:spPr>
          <a:xfrm>
            <a:off x="3373575" y="4055595"/>
            <a:ext cx="493083" cy="345749"/>
          </a:xfrm>
          <a:custGeom>
            <a:avLst/>
            <a:gdLst>
              <a:gd name="connsiteX0" fmla="*/ 0 w 493083"/>
              <a:gd name="connsiteY0" fmla="*/ 57626 h 345749"/>
              <a:gd name="connsiteX1" fmla="*/ 57626 w 493083"/>
              <a:gd name="connsiteY1" fmla="*/ 0 h 345749"/>
              <a:gd name="connsiteX2" fmla="*/ 435457 w 493083"/>
              <a:gd name="connsiteY2" fmla="*/ 0 h 345749"/>
              <a:gd name="connsiteX3" fmla="*/ 493083 w 493083"/>
              <a:gd name="connsiteY3" fmla="*/ 57626 h 345749"/>
              <a:gd name="connsiteX4" fmla="*/ 493083 w 493083"/>
              <a:gd name="connsiteY4" fmla="*/ 288123 h 345749"/>
              <a:gd name="connsiteX5" fmla="*/ 435457 w 493083"/>
              <a:gd name="connsiteY5" fmla="*/ 345749 h 345749"/>
              <a:gd name="connsiteX6" fmla="*/ 57626 w 493083"/>
              <a:gd name="connsiteY6" fmla="*/ 345749 h 345749"/>
              <a:gd name="connsiteX7" fmla="*/ 0 w 493083"/>
              <a:gd name="connsiteY7" fmla="*/ 288123 h 345749"/>
              <a:gd name="connsiteX8" fmla="*/ 0 w 493083"/>
              <a:gd name="connsiteY8" fmla="*/ 57626 h 345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93083" h="345749" extrusionOk="0">
                <a:moveTo>
                  <a:pt x="0" y="57626"/>
                </a:moveTo>
                <a:cubicBezTo>
                  <a:pt x="-7136" y="21398"/>
                  <a:pt x="24164" y="614"/>
                  <a:pt x="57626" y="0"/>
                </a:cubicBezTo>
                <a:cubicBezTo>
                  <a:pt x="162890" y="-30010"/>
                  <a:pt x="349949" y="38600"/>
                  <a:pt x="435457" y="0"/>
                </a:cubicBezTo>
                <a:cubicBezTo>
                  <a:pt x="463878" y="-2590"/>
                  <a:pt x="492431" y="27138"/>
                  <a:pt x="493083" y="57626"/>
                </a:cubicBezTo>
                <a:cubicBezTo>
                  <a:pt x="503089" y="145661"/>
                  <a:pt x="466703" y="212285"/>
                  <a:pt x="493083" y="288123"/>
                </a:cubicBezTo>
                <a:cubicBezTo>
                  <a:pt x="494268" y="317510"/>
                  <a:pt x="464479" y="345320"/>
                  <a:pt x="435457" y="345749"/>
                </a:cubicBezTo>
                <a:cubicBezTo>
                  <a:pt x="332680" y="382776"/>
                  <a:pt x="147209" y="307388"/>
                  <a:pt x="57626" y="345749"/>
                </a:cubicBezTo>
                <a:cubicBezTo>
                  <a:pt x="22630" y="350993"/>
                  <a:pt x="-2167" y="317436"/>
                  <a:pt x="0" y="288123"/>
                </a:cubicBezTo>
                <a:cubicBezTo>
                  <a:pt x="-23388" y="200286"/>
                  <a:pt x="6572" y="125144"/>
                  <a:pt x="0" y="57626"/>
                </a:cubicBezTo>
                <a:close/>
              </a:path>
            </a:pathLst>
          </a:custGeom>
          <a:noFill/>
          <a:ln w="38100">
            <a:solidFill>
              <a:srgbClr val="00B050"/>
            </a:solidFill>
            <a:extLst>
              <a:ext uri="{C807C97D-BFC1-408E-A445-0C87EB9F89A2}">
                <ask:lineSketchStyleProps xmlns="" xmlns:ask="http://schemas.microsoft.com/office/drawing/2018/sketchyshapes" sd="121903347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21">
            <a:extLst>
              <a:ext uri="{FF2B5EF4-FFF2-40B4-BE49-F238E27FC236}">
                <a16:creationId xmlns:a16="http://schemas.microsoft.com/office/drawing/2014/main" id="{56DBA852-EA6C-7944-9AB6-1D0459868D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8557" y="6258601"/>
            <a:ext cx="292900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1800" dirty="0"/>
              <a:t>Si &amp; Ge</a:t>
            </a:r>
          </a:p>
          <a:p>
            <a:pPr algn="ctr" eaLnBrk="1" hangingPunct="1"/>
            <a:r>
              <a:rPr lang="en-US" altLang="en-US" sz="1800" dirty="0"/>
              <a:t>Elemental semiconductors</a:t>
            </a:r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EA255CCC-E661-B448-A43C-3B809C35F3F7}"/>
              </a:ext>
            </a:extLst>
          </p:cNvPr>
          <p:cNvSpPr/>
          <p:nvPr/>
        </p:nvSpPr>
        <p:spPr>
          <a:xfrm>
            <a:off x="7901036" y="4228309"/>
            <a:ext cx="319334" cy="352840"/>
          </a:xfrm>
          <a:custGeom>
            <a:avLst/>
            <a:gdLst>
              <a:gd name="connsiteX0" fmla="*/ 0 w 319334"/>
              <a:gd name="connsiteY0" fmla="*/ 53223 h 352840"/>
              <a:gd name="connsiteX1" fmla="*/ 53223 w 319334"/>
              <a:gd name="connsiteY1" fmla="*/ 0 h 352840"/>
              <a:gd name="connsiteX2" fmla="*/ 266111 w 319334"/>
              <a:gd name="connsiteY2" fmla="*/ 0 h 352840"/>
              <a:gd name="connsiteX3" fmla="*/ 319334 w 319334"/>
              <a:gd name="connsiteY3" fmla="*/ 53223 h 352840"/>
              <a:gd name="connsiteX4" fmla="*/ 319334 w 319334"/>
              <a:gd name="connsiteY4" fmla="*/ 299617 h 352840"/>
              <a:gd name="connsiteX5" fmla="*/ 266111 w 319334"/>
              <a:gd name="connsiteY5" fmla="*/ 352840 h 352840"/>
              <a:gd name="connsiteX6" fmla="*/ 53223 w 319334"/>
              <a:gd name="connsiteY6" fmla="*/ 352840 h 352840"/>
              <a:gd name="connsiteX7" fmla="*/ 0 w 319334"/>
              <a:gd name="connsiteY7" fmla="*/ 299617 h 352840"/>
              <a:gd name="connsiteX8" fmla="*/ 0 w 319334"/>
              <a:gd name="connsiteY8" fmla="*/ 53223 h 352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9334" h="352840" extrusionOk="0">
                <a:moveTo>
                  <a:pt x="0" y="53223"/>
                </a:moveTo>
                <a:cubicBezTo>
                  <a:pt x="-3060" y="21941"/>
                  <a:pt x="22564" y="475"/>
                  <a:pt x="53223" y="0"/>
                </a:cubicBezTo>
                <a:cubicBezTo>
                  <a:pt x="135833" y="-18239"/>
                  <a:pt x="194149" y="23613"/>
                  <a:pt x="266111" y="0"/>
                </a:cubicBezTo>
                <a:cubicBezTo>
                  <a:pt x="292614" y="-2199"/>
                  <a:pt x="315680" y="31328"/>
                  <a:pt x="319334" y="53223"/>
                </a:cubicBezTo>
                <a:cubicBezTo>
                  <a:pt x="343502" y="102640"/>
                  <a:pt x="290148" y="242255"/>
                  <a:pt x="319334" y="299617"/>
                </a:cubicBezTo>
                <a:cubicBezTo>
                  <a:pt x="321823" y="323888"/>
                  <a:pt x="294034" y="352615"/>
                  <a:pt x="266111" y="352840"/>
                </a:cubicBezTo>
                <a:cubicBezTo>
                  <a:pt x="204237" y="368103"/>
                  <a:pt x="116130" y="335202"/>
                  <a:pt x="53223" y="352840"/>
                </a:cubicBezTo>
                <a:cubicBezTo>
                  <a:pt x="23173" y="353925"/>
                  <a:pt x="-2040" y="326645"/>
                  <a:pt x="0" y="299617"/>
                </a:cubicBezTo>
                <a:cubicBezTo>
                  <a:pt x="-23541" y="205526"/>
                  <a:pt x="24456" y="139741"/>
                  <a:pt x="0" y="53223"/>
                </a:cubicBezTo>
                <a:close/>
              </a:path>
            </a:pathLst>
          </a:custGeom>
          <a:noFill/>
          <a:ln w="38100">
            <a:solidFill>
              <a:schemeClr val="tx1"/>
            </a:solidFill>
            <a:extLst>
              <a:ext uri="{C807C97D-BFC1-408E-A445-0C87EB9F89A2}">
                <ask:lineSketchStyleProps xmlns="" xmlns:ask="http://schemas.microsoft.com/office/drawing/2018/sketchyshapes" sd="121903347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60AC7B3E-91E5-D749-90A8-E37136F38589}"/>
              </a:ext>
            </a:extLst>
          </p:cNvPr>
          <p:cNvGrpSpPr/>
          <p:nvPr/>
        </p:nvGrpSpPr>
        <p:grpSpPr>
          <a:xfrm>
            <a:off x="7334170" y="4071524"/>
            <a:ext cx="1614873" cy="864159"/>
            <a:chOff x="5810169" y="4071523"/>
            <a:chExt cx="1614873" cy="864159"/>
          </a:xfrm>
        </p:grpSpPr>
        <p:sp>
          <p:nvSpPr>
            <p:cNvPr id="44" name="Rounded Rectangle 43">
              <a:extLst>
                <a:ext uri="{FF2B5EF4-FFF2-40B4-BE49-F238E27FC236}">
                  <a16:creationId xmlns:a16="http://schemas.microsoft.com/office/drawing/2014/main" id="{15349799-32B7-E54A-A588-950CA6AB3A6F}"/>
                </a:ext>
              </a:extLst>
            </p:cNvPr>
            <p:cNvSpPr/>
            <p:nvPr/>
          </p:nvSpPr>
          <p:spPr>
            <a:xfrm>
              <a:off x="5810169" y="4073332"/>
              <a:ext cx="282886" cy="345749"/>
            </a:xfrm>
            <a:custGeom>
              <a:avLst/>
              <a:gdLst>
                <a:gd name="connsiteX0" fmla="*/ 0 w 282886"/>
                <a:gd name="connsiteY0" fmla="*/ 47149 h 345749"/>
                <a:gd name="connsiteX1" fmla="*/ 47149 w 282886"/>
                <a:gd name="connsiteY1" fmla="*/ 0 h 345749"/>
                <a:gd name="connsiteX2" fmla="*/ 235737 w 282886"/>
                <a:gd name="connsiteY2" fmla="*/ 0 h 345749"/>
                <a:gd name="connsiteX3" fmla="*/ 282886 w 282886"/>
                <a:gd name="connsiteY3" fmla="*/ 47149 h 345749"/>
                <a:gd name="connsiteX4" fmla="*/ 282886 w 282886"/>
                <a:gd name="connsiteY4" fmla="*/ 298600 h 345749"/>
                <a:gd name="connsiteX5" fmla="*/ 235737 w 282886"/>
                <a:gd name="connsiteY5" fmla="*/ 345749 h 345749"/>
                <a:gd name="connsiteX6" fmla="*/ 47149 w 282886"/>
                <a:gd name="connsiteY6" fmla="*/ 345749 h 345749"/>
                <a:gd name="connsiteX7" fmla="*/ 0 w 282886"/>
                <a:gd name="connsiteY7" fmla="*/ 298600 h 345749"/>
                <a:gd name="connsiteX8" fmla="*/ 0 w 282886"/>
                <a:gd name="connsiteY8" fmla="*/ 47149 h 345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2886" h="345749" extrusionOk="0">
                  <a:moveTo>
                    <a:pt x="0" y="47149"/>
                  </a:moveTo>
                  <a:cubicBezTo>
                    <a:pt x="-4054" y="18608"/>
                    <a:pt x="18828" y="856"/>
                    <a:pt x="47149" y="0"/>
                  </a:cubicBezTo>
                  <a:cubicBezTo>
                    <a:pt x="98635" y="-2863"/>
                    <a:pt x="164918" y="19103"/>
                    <a:pt x="235737" y="0"/>
                  </a:cubicBezTo>
                  <a:cubicBezTo>
                    <a:pt x="257720" y="-3086"/>
                    <a:pt x="279558" y="27940"/>
                    <a:pt x="282886" y="47149"/>
                  </a:cubicBezTo>
                  <a:cubicBezTo>
                    <a:pt x="299328" y="125352"/>
                    <a:pt x="280462" y="237212"/>
                    <a:pt x="282886" y="298600"/>
                  </a:cubicBezTo>
                  <a:cubicBezTo>
                    <a:pt x="284254" y="321825"/>
                    <a:pt x="257560" y="345103"/>
                    <a:pt x="235737" y="345749"/>
                  </a:cubicBezTo>
                  <a:cubicBezTo>
                    <a:pt x="168240" y="357298"/>
                    <a:pt x="91141" y="341872"/>
                    <a:pt x="47149" y="345749"/>
                  </a:cubicBezTo>
                  <a:cubicBezTo>
                    <a:pt x="18023" y="350854"/>
                    <a:pt x="-4577" y="319331"/>
                    <a:pt x="0" y="298600"/>
                  </a:cubicBezTo>
                  <a:cubicBezTo>
                    <a:pt x="-23117" y="210611"/>
                    <a:pt x="2238" y="104277"/>
                    <a:pt x="0" y="47149"/>
                  </a:cubicBezTo>
                  <a:close/>
                </a:path>
              </a:pathLst>
            </a:custGeom>
            <a:noFill/>
            <a:ln w="38100">
              <a:solidFill>
                <a:srgbClr val="00B050"/>
              </a:solidFill>
              <a:extLst>
                <a:ext uri="{C807C97D-BFC1-408E-A445-0C87EB9F89A2}">
                  <ask:lineSketchStyleProps xmlns="" xmlns:ask="http://schemas.microsoft.com/office/drawing/2018/sketchyshapes" sd="1219033472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ounded Rectangle 44">
              <a:extLst>
                <a:ext uri="{FF2B5EF4-FFF2-40B4-BE49-F238E27FC236}">
                  <a16:creationId xmlns:a16="http://schemas.microsoft.com/office/drawing/2014/main" id="{30B49E20-0AFE-9A4C-A52F-551572B38184}"/>
                </a:ext>
              </a:extLst>
            </p:cNvPr>
            <p:cNvSpPr/>
            <p:nvPr/>
          </p:nvSpPr>
          <p:spPr>
            <a:xfrm>
              <a:off x="6146369" y="4071523"/>
              <a:ext cx="1278673" cy="345748"/>
            </a:xfrm>
            <a:custGeom>
              <a:avLst/>
              <a:gdLst>
                <a:gd name="connsiteX0" fmla="*/ 0 w 1278673"/>
                <a:gd name="connsiteY0" fmla="*/ 57626 h 345748"/>
                <a:gd name="connsiteX1" fmla="*/ 57626 w 1278673"/>
                <a:gd name="connsiteY1" fmla="*/ 0 h 345748"/>
                <a:gd name="connsiteX2" fmla="*/ 662605 w 1278673"/>
                <a:gd name="connsiteY2" fmla="*/ 0 h 345748"/>
                <a:gd name="connsiteX3" fmla="*/ 1221047 w 1278673"/>
                <a:gd name="connsiteY3" fmla="*/ 0 h 345748"/>
                <a:gd name="connsiteX4" fmla="*/ 1278673 w 1278673"/>
                <a:gd name="connsiteY4" fmla="*/ 57626 h 345748"/>
                <a:gd name="connsiteX5" fmla="*/ 1278673 w 1278673"/>
                <a:gd name="connsiteY5" fmla="*/ 288122 h 345748"/>
                <a:gd name="connsiteX6" fmla="*/ 1221047 w 1278673"/>
                <a:gd name="connsiteY6" fmla="*/ 345748 h 345748"/>
                <a:gd name="connsiteX7" fmla="*/ 639337 w 1278673"/>
                <a:gd name="connsiteY7" fmla="*/ 345748 h 345748"/>
                <a:gd name="connsiteX8" fmla="*/ 57626 w 1278673"/>
                <a:gd name="connsiteY8" fmla="*/ 345748 h 345748"/>
                <a:gd name="connsiteX9" fmla="*/ 0 w 1278673"/>
                <a:gd name="connsiteY9" fmla="*/ 288122 h 345748"/>
                <a:gd name="connsiteX10" fmla="*/ 0 w 1278673"/>
                <a:gd name="connsiteY10" fmla="*/ 57626 h 345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78673" h="345748" extrusionOk="0">
                  <a:moveTo>
                    <a:pt x="0" y="57626"/>
                  </a:moveTo>
                  <a:cubicBezTo>
                    <a:pt x="-7136" y="21398"/>
                    <a:pt x="24164" y="614"/>
                    <a:pt x="57626" y="0"/>
                  </a:cubicBezTo>
                  <a:cubicBezTo>
                    <a:pt x="316407" y="-31948"/>
                    <a:pt x="513523" y="53220"/>
                    <a:pt x="662605" y="0"/>
                  </a:cubicBezTo>
                  <a:cubicBezTo>
                    <a:pt x="811687" y="-53220"/>
                    <a:pt x="1001377" y="31347"/>
                    <a:pt x="1221047" y="0"/>
                  </a:cubicBezTo>
                  <a:cubicBezTo>
                    <a:pt x="1252111" y="-417"/>
                    <a:pt x="1279881" y="26377"/>
                    <a:pt x="1278673" y="57626"/>
                  </a:cubicBezTo>
                  <a:cubicBezTo>
                    <a:pt x="1283129" y="146664"/>
                    <a:pt x="1252032" y="202132"/>
                    <a:pt x="1278673" y="288122"/>
                  </a:cubicBezTo>
                  <a:cubicBezTo>
                    <a:pt x="1283651" y="311847"/>
                    <a:pt x="1250334" y="347979"/>
                    <a:pt x="1221047" y="345748"/>
                  </a:cubicBezTo>
                  <a:cubicBezTo>
                    <a:pt x="981840" y="349002"/>
                    <a:pt x="794517" y="311232"/>
                    <a:pt x="639337" y="345748"/>
                  </a:cubicBezTo>
                  <a:cubicBezTo>
                    <a:pt x="484157" y="380264"/>
                    <a:pt x="234390" y="322061"/>
                    <a:pt x="57626" y="345748"/>
                  </a:cubicBezTo>
                  <a:cubicBezTo>
                    <a:pt x="24231" y="345658"/>
                    <a:pt x="1997" y="314471"/>
                    <a:pt x="0" y="288122"/>
                  </a:cubicBezTo>
                  <a:cubicBezTo>
                    <a:pt x="-15840" y="225361"/>
                    <a:pt x="346" y="152905"/>
                    <a:pt x="0" y="57626"/>
                  </a:cubicBezTo>
                  <a:close/>
                </a:path>
              </a:pathLst>
            </a:custGeom>
            <a:noFill/>
            <a:ln w="38100">
              <a:solidFill>
                <a:srgbClr val="00B050">
                  <a:alpha val="0"/>
                </a:srgbClr>
              </a:solidFill>
              <a:extLst>
                <a:ext uri="{C807C97D-BFC1-408E-A445-0C87EB9F89A2}">
                  <ask:lineSketchStyleProps xmlns="" xmlns:ask="http://schemas.microsoft.com/office/drawing/2018/sketchyshapes" sd="1219033472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ounded Rectangle 45">
              <a:extLst>
                <a:ext uri="{FF2B5EF4-FFF2-40B4-BE49-F238E27FC236}">
                  <a16:creationId xmlns:a16="http://schemas.microsoft.com/office/drawing/2014/main" id="{0BEBD9F9-4CF6-DF4E-801C-E9A1D7750C7C}"/>
                </a:ext>
              </a:extLst>
            </p:cNvPr>
            <p:cNvSpPr/>
            <p:nvPr/>
          </p:nvSpPr>
          <p:spPr>
            <a:xfrm>
              <a:off x="5830705" y="4412909"/>
              <a:ext cx="1594336" cy="522773"/>
            </a:xfrm>
            <a:custGeom>
              <a:avLst/>
              <a:gdLst>
                <a:gd name="connsiteX0" fmla="*/ 0 w 1594336"/>
                <a:gd name="connsiteY0" fmla="*/ 87131 h 522773"/>
                <a:gd name="connsiteX1" fmla="*/ 87131 w 1594336"/>
                <a:gd name="connsiteY1" fmla="*/ 0 h 522773"/>
                <a:gd name="connsiteX2" fmla="*/ 588890 w 1594336"/>
                <a:gd name="connsiteY2" fmla="*/ 0 h 522773"/>
                <a:gd name="connsiteX3" fmla="*/ 1048048 w 1594336"/>
                <a:gd name="connsiteY3" fmla="*/ 0 h 522773"/>
                <a:gd name="connsiteX4" fmla="*/ 1507205 w 1594336"/>
                <a:gd name="connsiteY4" fmla="*/ 0 h 522773"/>
                <a:gd name="connsiteX5" fmla="*/ 1594336 w 1594336"/>
                <a:gd name="connsiteY5" fmla="*/ 87131 h 522773"/>
                <a:gd name="connsiteX6" fmla="*/ 1594336 w 1594336"/>
                <a:gd name="connsiteY6" fmla="*/ 435642 h 522773"/>
                <a:gd name="connsiteX7" fmla="*/ 1507205 w 1594336"/>
                <a:gd name="connsiteY7" fmla="*/ 522773 h 522773"/>
                <a:gd name="connsiteX8" fmla="*/ 1062248 w 1594336"/>
                <a:gd name="connsiteY8" fmla="*/ 522773 h 522773"/>
                <a:gd name="connsiteX9" fmla="*/ 588890 w 1594336"/>
                <a:gd name="connsiteY9" fmla="*/ 522773 h 522773"/>
                <a:gd name="connsiteX10" fmla="*/ 87131 w 1594336"/>
                <a:gd name="connsiteY10" fmla="*/ 522773 h 522773"/>
                <a:gd name="connsiteX11" fmla="*/ 0 w 1594336"/>
                <a:gd name="connsiteY11" fmla="*/ 435642 h 522773"/>
                <a:gd name="connsiteX12" fmla="*/ 0 w 1594336"/>
                <a:gd name="connsiteY12" fmla="*/ 87131 h 522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94336" h="522773" extrusionOk="0">
                  <a:moveTo>
                    <a:pt x="0" y="87131"/>
                  </a:moveTo>
                  <a:cubicBezTo>
                    <a:pt x="-8011" y="34069"/>
                    <a:pt x="25537" y="5057"/>
                    <a:pt x="87131" y="0"/>
                  </a:cubicBezTo>
                  <a:cubicBezTo>
                    <a:pt x="281045" y="-17681"/>
                    <a:pt x="446506" y="32654"/>
                    <a:pt x="588890" y="0"/>
                  </a:cubicBezTo>
                  <a:cubicBezTo>
                    <a:pt x="731274" y="-32654"/>
                    <a:pt x="831824" y="22202"/>
                    <a:pt x="1048048" y="0"/>
                  </a:cubicBezTo>
                  <a:cubicBezTo>
                    <a:pt x="1264272" y="-22202"/>
                    <a:pt x="1360836" y="44705"/>
                    <a:pt x="1507205" y="0"/>
                  </a:cubicBezTo>
                  <a:cubicBezTo>
                    <a:pt x="1552272" y="-9835"/>
                    <a:pt x="1596966" y="29279"/>
                    <a:pt x="1594336" y="87131"/>
                  </a:cubicBezTo>
                  <a:cubicBezTo>
                    <a:pt x="1603956" y="217799"/>
                    <a:pt x="1569667" y="269942"/>
                    <a:pt x="1594336" y="435642"/>
                  </a:cubicBezTo>
                  <a:cubicBezTo>
                    <a:pt x="1594072" y="481245"/>
                    <a:pt x="1547470" y="533690"/>
                    <a:pt x="1507205" y="522773"/>
                  </a:cubicBezTo>
                  <a:cubicBezTo>
                    <a:pt x="1378430" y="528632"/>
                    <a:pt x="1275161" y="474594"/>
                    <a:pt x="1062248" y="522773"/>
                  </a:cubicBezTo>
                  <a:cubicBezTo>
                    <a:pt x="849335" y="570952"/>
                    <a:pt x="787290" y="498333"/>
                    <a:pt x="588890" y="522773"/>
                  </a:cubicBezTo>
                  <a:cubicBezTo>
                    <a:pt x="390490" y="547213"/>
                    <a:pt x="236509" y="473381"/>
                    <a:pt x="87131" y="522773"/>
                  </a:cubicBezTo>
                  <a:cubicBezTo>
                    <a:pt x="46415" y="515455"/>
                    <a:pt x="12090" y="475967"/>
                    <a:pt x="0" y="435642"/>
                  </a:cubicBezTo>
                  <a:cubicBezTo>
                    <a:pt x="-20401" y="289434"/>
                    <a:pt x="15162" y="213484"/>
                    <a:pt x="0" y="87131"/>
                  </a:cubicBezTo>
                  <a:close/>
                </a:path>
              </a:pathLst>
            </a:custGeom>
            <a:noFill/>
            <a:ln w="38100">
              <a:solidFill>
                <a:srgbClr val="00B050">
                  <a:alpha val="0"/>
                </a:srgbClr>
              </a:solidFill>
              <a:extLst>
                <a:ext uri="{C807C97D-BFC1-408E-A445-0C87EB9F89A2}">
                  <ask:lineSketchStyleProps xmlns="" xmlns:ask="http://schemas.microsoft.com/office/drawing/2018/sketchyshapes" sd="1219033472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1" name="Rectangle 21">
            <a:extLst>
              <a:ext uri="{FF2B5EF4-FFF2-40B4-BE49-F238E27FC236}">
                <a16:creationId xmlns:a16="http://schemas.microsoft.com/office/drawing/2014/main" id="{7B64CCD4-C88B-E146-AB8F-B25DF4485B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2934" y="1106706"/>
            <a:ext cx="267252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1800" dirty="0"/>
              <a:t>Filling of electron shells</a:t>
            </a:r>
          </a:p>
          <a:p>
            <a:pPr algn="ctr" eaLnBrk="1" hangingPunct="1"/>
            <a:r>
              <a:rPr lang="en-US" altLang="en-US" sz="1800" dirty="0"/>
              <a:t>Increasing weight &amp; size</a:t>
            </a:r>
          </a:p>
        </p:txBody>
      </p:sp>
      <p:sp>
        <p:nvSpPr>
          <p:cNvPr id="54" name="Rectangle 21">
            <a:extLst>
              <a:ext uri="{FF2B5EF4-FFF2-40B4-BE49-F238E27FC236}">
                <a16:creationId xmlns:a16="http://schemas.microsoft.com/office/drawing/2014/main" id="{16E14A20-F9E8-0944-BF3C-F41DED9A4D4D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8837085" y="3173869"/>
            <a:ext cx="267252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1800" dirty="0"/>
              <a:t>Adding electron shells</a:t>
            </a:r>
          </a:p>
          <a:p>
            <a:pPr algn="ctr" eaLnBrk="1" hangingPunct="1"/>
            <a:r>
              <a:rPr lang="en-US" altLang="en-US" sz="1800" dirty="0"/>
              <a:t>Increasing weight &amp; size</a:t>
            </a:r>
          </a:p>
        </p:txBody>
      </p:sp>
    </p:spTree>
    <p:extLst>
      <p:ext uri="{BB962C8B-B14F-4D97-AF65-F5344CB8AC3E}">
        <p14:creationId xmlns:p14="http://schemas.microsoft.com/office/powerpoint/2010/main" val="11778014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 descr="A screenshot of a cell phone&#10;&#10;Description automatically generated">
            <a:extLst>
              <a:ext uri="{FF2B5EF4-FFF2-40B4-BE49-F238E27FC236}">
                <a16:creationId xmlns:a16="http://schemas.microsoft.com/office/drawing/2014/main" id="{12F28992-D3CC-864C-8570-4ABF2983450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934" r="11762" b="29595"/>
          <a:stretch/>
        </p:blipFill>
        <p:spPr>
          <a:xfrm>
            <a:off x="7351272" y="1859365"/>
            <a:ext cx="1594336" cy="3257390"/>
          </a:xfrm>
          <a:prstGeom prst="rect">
            <a:avLst/>
          </a:prstGeom>
        </p:spPr>
      </p:pic>
      <p:pic>
        <p:nvPicPr>
          <p:cNvPr id="42" name="Picture 41" descr="A screenshot of a cell phone&#10;&#10;Description automatically generated">
            <a:extLst>
              <a:ext uri="{FF2B5EF4-FFF2-40B4-BE49-F238E27FC236}">
                <a16:creationId xmlns:a16="http://schemas.microsoft.com/office/drawing/2014/main" id="{8B896B85-816F-D24C-8AF0-13D35EAE309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934" r="11762" b="29595"/>
          <a:stretch/>
        </p:blipFill>
        <p:spPr>
          <a:xfrm>
            <a:off x="7334169" y="1867977"/>
            <a:ext cx="1594336" cy="3257390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ED983325-D2B7-B040-ADE1-F2F782A0E2F9}"/>
              </a:ext>
            </a:extLst>
          </p:cNvPr>
          <p:cNvGrpSpPr/>
          <p:nvPr/>
        </p:nvGrpSpPr>
        <p:grpSpPr>
          <a:xfrm>
            <a:off x="7292712" y="2365375"/>
            <a:ext cx="1603017" cy="211423"/>
            <a:chOff x="5768711" y="2365374"/>
            <a:chExt cx="1603017" cy="254591"/>
          </a:xfrm>
        </p:grpSpPr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90677B6D-48D0-4B45-BB95-4CE4F79C2630}"/>
                </a:ext>
              </a:extLst>
            </p:cNvPr>
            <p:cNvSpPr/>
            <p:nvPr/>
          </p:nvSpPr>
          <p:spPr>
            <a:xfrm>
              <a:off x="5768711" y="2365374"/>
              <a:ext cx="282885" cy="251454"/>
            </a:xfrm>
            <a:custGeom>
              <a:avLst/>
              <a:gdLst>
                <a:gd name="connsiteX0" fmla="*/ 0 w 282885"/>
                <a:gd name="connsiteY0" fmla="*/ 41910 h 251454"/>
                <a:gd name="connsiteX1" fmla="*/ 41910 w 282885"/>
                <a:gd name="connsiteY1" fmla="*/ 0 h 251454"/>
                <a:gd name="connsiteX2" fmla="*/ 240975 w 282885"/>
                <a:gd name="connsiteY2" fmla="*/ 0 h 251454"/>
                <a:gd name="connsiteX3" fmla="*/ 282885 w 282885"/>
                <a:gd name="connsiteY3" fmla="*/ 41910 h 251454"/>
                <a:gd name="connsiteX4" fmla="*/ 282885 w 282885"/>
                <a:gd name="connsiteY4" fmla="*/ 209544 h 251454"/>
                <a:gd name="connsiteX5" fmla="*/ 240975 w 282885"/>
                <a:gd name="connsiteY5" fmla="*/ 251454 h 251454"/>
                <a:gd name="connsiteX6" fmla="*/ 41910 w 282885"/>
                <a:gd name="connsiteY6" fmla="*/ 251454 h 251454"/>
                <a:gd name="connsiteX7" fmla="*/ 0 w 282885"/>
                <a:gd name="connsiteY7" fmla="*/ 209544 h 251454"/>
                <a:gd name="connsiteX8" fmla="*/ 0 w 282885"/>
                <a:gd name="connsiteY8" fmla="*/ 41910 h 251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2885" h="251454" extrusionOk="0">
                  <a:moveTo>
                    <a:pt x="0" y="41910"/>
                  </a:moveTo>
                  <a:cubicBezTo>
                    <a:pt x="-3743" y="16455"/>
                    <a:pt x="15447" y="1245"/>
                    <a:pt x="41910" y="0"/>
                  </a:cubicBezTo>
                  <a:cubicBezTo>
                    <a:pt x="89906" y="-6106"/>
                    <a:pt x="147241" y="6454"/>
                    <a:pt x="240975" y="0"/>
                  </a:cubicBezTo>
                  <a:cubicBezTo>
                    <a:pt x="259298" y="-3668"/>
                    <a:pt x="280392" y="23880"/>
                    <a:pt x="282885" y="41910"/>
                  </a:cubicBezTo>
                  <a:cubicBezTo>
                    <a:pt x="299327" y="89350"/>
                    <a:pt x="270403" y="147354"/>
                    <a:pt x="282885" y="209544"/>
                  </a:cubicBezTo>
                  <a:cubicBezTo>
                    <a:pt x="285810" y="226670"/>
                    <a:pt x="260661" y="250924"/>
                    <a:pt x="240975" y="251454"/>
                  </a:cubicBezTo>
                  <a:cubicBezTo>
                    <a:pt x="154413" y="258906"/>
                    <a:pt x="128804" y="229411"/>
                    <a:pt x="41910" y="251454"/>
                  </a:cubicBezTo>
                  <a:cubicBezTo>
                    <a:pt x="15352" y="257098"/>
                    <a:pt x="-3497" y="228634"/>
                    <a:pt x="0" y="209544"/>
                  </a:cubicBezTo>
                  <a:cubicBezTo>
                    <a:pt x="-13059" y="144825"/>
                    <a:pt x="2238" y="113232"/>
                    <a:pt x="0" y="41910"/>
                  </a:cubicBezTo>
                  <a:close/>
                </a:path>
              </a:pathLst>
            </a:custGeom>
            <a:noFill/>
            <a:ln w="38100">
              <a:solidFill>
                <a:srgbClr val="FF0000"/>
              </a:solidFill>
              <a:extLst>
                <a:ext uri="{C807C97D-BFC1-408E-A445-0C87EB9F89A2}">
                  <ask:lineSketchStyleProps xmlns="" xmlns:ask="http://schemas.microsoft.com/office/drawing/2018/sketchyshapes" sd="1219033472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ounded Rectangle 11">
              <a:extLst>
                <a:ext uri="{FF2B5EF4-FFF2-40B4-BE49-F238E27FC236}">
                  <a16:creationId xmlns:a16="http://schemas.microsoft.com/office/drawing/2014/main" id="{50C745E9-8921-3448-A555-7E78AC745775}"/>
                </a:ext>
              </a:extLst>
            </p:cNvPr>
            <p:cNvSpPr/>
            <p:nvPr/>
          </p:nvSpPr>
          <p:spPr>
            <a:xfrm>
              <a:off x="6093055" y="2368511"/>
              <a:ext cx="1278673" cy="251454"/>
            </a:xfrm>
            <a:custGeom>
              <a:avLst/>
              <a:gdLst>
                <a:gd name="connsiteX0" fmla="*/ 0 w 1278673"/>
                <a:gd name="connsiteY0" fmla="*/ 41910 h 251454"/>
                <a:gd name="connsiteX1" fmla="*/ 41910 w 1278673"/>
                <a:gd name="connsiteY1" fmla="*/ 0 h 251454"/>
                <a:gd name="connsiteX2" fmla="*/ 663234 w 1278673"/>
                <a:gd name="connsiteY2" fmla="*/ 0 h 251454"/>
                <a:gd name="connsiteX3" fmla="*/ 1236763 w 1278673"/>
                <a:gd name="connsiteY3" fmla="*/ 0 h 251454"/>
                <a:gd name="connsiteX4" fmla="*/ 1278673 w 1278673"/>
                <a:gd name="connsiteY4" fmla="*/ 41910 h 251454"/>
                <a:gd name="connsiteX5" fmla="*/ 1278673 w 1278673"/>
                <a:gd name="connsiteY5" fmla="*/ 209544 h 251454"/>
                <a:gd name="connsiteX6" fmla="*/ 1236763 w 1278673"/>
                <a:gd name="connsiteY6" fmla="*/ 251454 h 251454"/>
                <a:gd name="connsiteX7" fmla="*/ 639337 w 1278673"/>
                <a:gd name="connsiteY7" fmla="*/ 251454 h 251454"/>
                <a:gd name="connsiteX8" fmla="*/ 41910 w 1278673"/>
                <a:gd name="connsiteY8" fmla="*/ 251454 h 251454"/>
                <a:gd name="connsiteX9" fmla="*/ 0 w 1278673"/>
                <a:gd name="connsiteY9" fmla="*/ 209544 h 251454"/>
                <a:gd name="connsiteX10" fmla="*/ 0 w 1278673"/>
                <a:gd name="connsiteY10" fmla="*/ 41910 h 251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78673" h="251454" extrusionOk="0">
                  <a:moveTo>
                    <a:pt x="0" y="41910"/>
                  </a:moveTo>
                  <a:cubicBezTo>
                    <a:pt x="-3743" y="16455"/>
                    <a:pt x="15447" y="1245"/>
                    <a:pt x="41910" y="0"/>
                  </a:cubicBezTo>
                  <a:cubicBezTo>
                    <a:pt x="254792" y="-23734"/>
                    <a:pt x="469683" y="55264"/>
                    <a:pt x="663234" y="0"/>
                  </a:cubicBezTo>
                  <a:cubicBezTo>
                    <a:pt x="856785" y="-55264"/>
                    <a:pt x="1000479" y="29084"/>
                    <a:pt x="1236763" y="0"/>
                  </a:cubicBezTo>
                  <a:cubicBezTo>
                    <a:pt x="1254257" y="-3092"/>
                    <a:pt x="1279576" y="19195"/>
                    <a:pt x="1278673" y="41910"/>
                  </a:cubicBezTo>
                  <a:cubicBezTo>
                    <a:pt x="1283844" y="96288"/>
                    <a:pt x="1270531" y="129584"/>
                    <a:pt x="1278673" y="209544"/>
                  </a:cubicBezTo>
                  <a:cubicBezTo>
                    <a:pt x="1281085" y="228765"/>
                    <a:pt x="1256263" y="254658"/>
                    <a:pt x="1236763" y="251454"/>
                  </a:cubicBezTo>
                  <a:cubicBezTo>
                    <a:pt x="1073901" y="309652"/>
                    <a:pt x="817715" y="181198"/>
                    <a:pt x="639337" y="251454"/>
                  </a:cubicBezTo>
                  <a:cubicBezTo>
                    <a:pt x="460959" y="321710"/>
                    <a:pt x="201811" y="225588"/>
                    <a:pt x="41910" y="251454"/>
                  </a:cubicBezTo>
                  <a:cubicBezTo>
                    <a:pt x="15723" y="251280"/>
                    <a:pt x="1339" y="229018"/>
                    <a:pt x="0" y="209544"/>
                  </a:cubicBezTo>
                  <a:cubicBezTo>
                    <a:pt x="-16242" y="141958"/>
                    <a:pt x="11588" y="95106"/>
                    <a:pt x="0" y="41910"/>
                  </a:cubicBezTo>
                  <a:close/>
                </a:path>
              </a:pathLst>
            </a:custGeom>
            <a:noFill/>
            <a:ln w="38100">
              <a:solidFill>
                <a:srgbClr val="FF0000"/>
              </a:solidFill>
              <a:extLst>
                <a:ext uri="{C807C97D-BFC1-408E-A445-0C87EB9F89A2}">
                  <ask:lineSketchStyleProps xmlns="" xmlns:ask="http://schemas.microsoft.com/office/drawing/2018/sketchyshapes" sd="1219033472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554" name="Title 1">
            <a:extLst>
              <a:ext uri="{FF2B5EF4-FFF2-40B4-BE49-F238E27FC236}">
                <a16:creationId xmlns:a16="http://schemas.microsoft.com/office/drawing/2014/main" id="{53813659-B19A-F446-A6C8-8AA65CB5DE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0" dirty="0">
                <a:ea typeface="ＭＳ Ｐゴシック" panose="020B0600070205080204" pitchFamily="34" charset="-128"/>
              </a:rPr>
              <a:t>Focus on Columns II – VI in Periodic Table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9613F6-84AE-0844-9BFC-F669F41327FF}"/>
              </a:ext>
            </a:extLst>
          </p:cNvPr>
          <p:cNvSpPr txBox="1"/>
          <p:nvPr/>
        </p:nvSpPr>
        <p:spPr>
          <a:xfrm>
            <a:off x="1458859" y="6616615"/>
            <a:ext cx="319189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1) </a:t>
            </a:r>
            <a:r>
              <a:rPr lang="en-US" sz="1100" dirty="0">
                <a:hlinkClick r:id="rId3"/>
              </a:rPr>
              <a:t>https://en.wikipedia.org/wiki/Periodic_table</a:t>
            </a:r>
            <a:r>
              <a:rPr lang="en-US" sz="1100" dirty="0"/>
              <a:t>     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676C1B8A-02F2-BC4A-BC3B-F0B0E640E585}"/>
              </a:ext>
            </a:extLst>
          </p:cNvPr>
          <p:cNvCxnSpPr>
            <a:cxnSpLocks/>
          </p:cNvCxnSpPr>
          <p:nvPr/>
        </p:nvCxnSpPr>
        <p:spPr>
          <a:xfrm>
            <a:off x="3105938" y="1435893"/>
            <a:ext cx="6446512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4794575D-BA0E-824B-9434-F20FEE963E56}"/>
              </a:ext>
            </a:extLst>
          </p:cNvPr>
          <p:cNvCxnSpPr>
            <a:cxnSpLocks/>
          </p:cNvCxnSpPr>
          <p:nvPr/>
        </p:nvCxnSpPr>
        <p:spPr>
          <a:xfrm>
            <a:off x="10173349" y="2230667"/>
            <a:ext cx="0" cy="264543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Rectangle 21">
            <a:extLst>
              <a:ext uri="{FF2B5EF4-FFF2-40B4-BE49-F238E27FC236}">
                <a16:creationId xmlns:a16="http://schemas.microsoft.com/office/drawing/2014/main" id="{B1D7BBFA-FC35-5147-8BCD-5B2685535F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74944" y="5349250"/>
            <a:ext cx="1236236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1800" dirty="0"/>
              <a:t>IV </a:t>
            </a:r>
            <a:r>
              <a:rPr lang="en-US" altLang="en-US" sz="1200" dirty="0"/>
              <a:t>=4</a:t>
            </a:r>
            <a:endParaRPr lang="en-US" altLang="en-US" sz="1800" dirty="0"/>
          </a:p>
          <a:p>
            <a:pPr algn="ctr" eaLnBrk="1" hangingPunct="1"/>
            <a:r>
              <a:rPr lang="en-US" altLang="en-US" sz="1800" dirty="0" err="1"/>
              <a:t>s&amp;p</a:t>
            </a:r>
            <a:r>
              <a:rPr lang="en-US" altLang="en-US" sz="1800" dirty="0"/>
              <a:t> shells</a:t>
            </a:r>
          </a:p>
          <a:p>
            <a:pPr algn="ctr" eaLnBrk="1" hangingPunct="1"/>
            <a:r>
              <a:rPr lang="en-US" altLang="en-US" sz="1800" dirty="0"/>
              <a:t>half-filled 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9A6D1B54-626B-BA47-A09B-92FA2E407C58}"/>
              </a:ext>
            </a:extLst>
          </p:cNvPr>
          <p:cNvCxnSpPr>
            <a:cxnSpLocks/>
            <a:stCxn id="34" idx="0"/>
          </p:cNvCxnSpPr>
          <p:nvPr/>
        </p:nvCxnSpPr>
        <p:spPr>
          <a:xfrm flipH="1" flipV="1">
            <a:off x="8093060" y="5042010"/>
            <a:ext cx="2" cy="30724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Rectangle 21">
            <a:extLst>
              <a:ext uri="{FF2B5EF4-FFF2-40B4-BE49-F238E27FC236}">
                <a16:creationId xmlns:a16="http://schemas.microsoft.com/office/drawing/2014/main" id="{27DD6568-5CB5-1F4A-A1FC-AD2B4E26BC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4776" y="5349250"/>
            <a:ext cx="112082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1800" dirty="0"/>
              <a:t>II </a:t>
            </a:r>
            <a:r>
              <a:rPr lang="en-US" altLang="en-US" sz="1200" dirty="0"/>
              <a:t>=2</a:t>
            </a:r>
            <a:r>
              <a:rPr lang="en-US" altLang="en-US" sz="1800" dirty="0"/>
              <a:t> </a:t>
            </a:r>
            <a:br>
              <a:rPr lang="en-US" altLang="en-US" sz="1800" dirty="0"/>
            </a:br>
            <a:r>
              <a:rPr lang="en-US" altLang="en-US" sz="1800" dirty="0" err="1"/>
              <a:t>s&amp;p</a:t>
            </a:r>
            <a:r>
              <a:rPr lang="en-US" altLang="en-US" sz="1800" dirty="0"/>
              <a:t> shell</a:t>
            </a:r>
          </a:p>
          <a:p>
            <a:pPr algn="ctr" eaLnBrk="1" hangingPunct="1"/>
            <a:r>
              <a:rPr lang="en-US" altLang="en-US" sz="1800" dirty="0"/>
              <a:t>filling</a:t>
            </a: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CE086FDE-C0A9-2B47-A445-864DDE70F781}"/>
              </a:ext>
            </a:extLst>
          </p:cNvPr>
          <p:cNvCxnSpPr>
            <a:cxnSpLocks/>
            <a:stCxn id="52" idx="0"/>
          </p:cNvCxnSpPr>
          <p:nvPr/>
        </p:nvCxnSpPr>
        <p:spPr>
          <a:xfrm flipV="1">
            <a:off x="7015186" y="5042012"/>
            <a:ext cx="430514" cy="30723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3" name="Picture 32" descr="A screenshot of a cell phone&#10;&#10;Description automatically generated">
            <a:extLst>
              <a:ext uri="{FF2B5EF4-FFF2-40B4-BE49-F238E27FC236}">
                <a16:creationId xmlns:a16="http://schemas.microsoft.com/office/drawing/2014/main" id="{A46F361A-3109-344F-8DB4-BDE29F9C3C2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59" t="47283" r="80989" b="45091"/>
          <a:stretch/>
        </p:blipFill>
        <p:spPr>
          <a:xfrm>
            <a:off x="7351273" y="4065795"/>
            <a:ext cx="265783" cy="352840"/>
          </a:xfrm>
          <a:prstGeom prst="rect">
            <a:avLst/>
          </a:prstGeom>
        </p:spPr>
      </p:pic>
      <p:sp>
        <p:nvSpPr>
          <p:cNvPr id="38" name="Rounded Rectangle 37">
            <a:extLst>
              <a:ext uri="{FF2B5EF4-FFF2-40B4-BE49-F238E27FC236}">
                <a16:creationId xmlns:a16="http://schemas.microsoft.com/office/drawing/2014/main" id="{9D23FAED-ECFA-3D46-9296-1AC035781CC2}"/>
              </a:ext>
            </a:extLst>
          </p:cNvPr>
          <p:cNvSpPr/>
          <p:nvPr/>
        </p:nvSpPr>
        <p:spPr>
          <a:xfrm>
            <a:off x="7901036" y="4228309"/>
            <a:ext cx="319334" cy="352840"/>
          </a:xfrm>
          <a:custGeom>
            <a:avLst/>
            <a:gdLst>
              <a:gd name="connsiteX0" fmla="*/ 0 w 319334"/>
              <a:gd name="connsiteY0" fmla="*/ 53223 h 352840"/>
              <a:gd name="connsiteX1" fmla="*/ 53223 w 319334"/>
              <a:gd name="connsiteY1" fmla="*/ 0 h 352840"/>
              <a:gd name="connsiteX2" fmla="*/ 266111 w 319334"/>
              <a:gd name="connsiteY2" fmla="*/ 0 h 352840"/>
              <a:gd name="connsiteX3" fmla="*/ 319334 w 319334"/>
              <a:gd name="connsiteY3" fmla="*/ 53223 h 352840"/>
              <a:gd name="connsiteX4" fmla="*/ 319334 w 319334"/>
              <a:gd name="connsiteY4" fmla="*/ 299617 h 352840"/>
              <a:gd name="connsiteX5" fmla="*/ 266111 w 319334"/>
              <a:gd name="connsiteY5" fmla="*/ 352840 h 352840"/>
              <a:gd name="connsiteX6" fmla="*/ 53223 w 319334"/>
              <a:gd name="connsiteY6" fmla="*/ 352840 h 352840"/>
              <a:gd name="connsiteX7" fmla="*/ 0 w 319334"/>
              <a:gd name="connsiteY7" fmla="*/ 299617 h 352840"/>
              <a:gd name="connsiteX8" fmla="*/ 0 w 319334"/>
              <a:gd name="connsiteY8" fmla="*/ 53223 h 352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9334" h="352840" extrusionOk="0">
                <a:moveTo>
                  <a:pt x="0" y="53223"/>
                </a:moveTo>
                <a:cubicBezTo>
                  <a:pt x="-3060" y="21941"/>
                  <a:pt x="22564" y="475"/>
                  <a:pt x="53223" y="0"/>
                </a:cubicBezTo>
                <a:cubicBezTo>
                  <a:pt x="135833" y="-18239"/>
                  <a:pt x="194149" y="23613"/>
                  <a:pt x="266111" y="0"/>
                </a:cubicBezTo>
                <a:cubicBezTo>
                  <a:pt x="292614" y="-2199"/>
                  <a:pt x="315680" y="31328"/>
                  <a:pt x="319334" y="53223"/>
                </a:cubicBezTo>
                <a:cubicBezTo>
                  <a:pt x="343502" y="102640"/>
                  <a:pt x="290148" y="242255"/>
                  <a:pt x="319334" y="299617"/>
                </a:cubicBezTo>
                <a:cubicBezTo>
                  <a:pt x="321823" y="323888"/>
                  <a:pt x="294034" y="352615"/>
                  <a:pt x="266111" y="352840"/>
                </a:cubicBezTo>
                <a:cubicBezTo>
                  <a:pt x="204237" y="368103"/>
                  <a:pt x="116130" y="335202"/>
                  <a:pt x="53223" y="352840"/>
                </a:cubicBezTo>
                <a:cubicBezTo>
                  <a:pt x="23173" y="353925"/>
                  <a:pt x="-2040" y="326645"/>
                  <a:pt x="0" y="299617"/>
                </a:cubicBezTo>
                <a:cubicBezTo>
                  <a:pt x="-23541" y="205526"/>
                  <a:pt x="24456" y="139741"/>
                  <a:pt x="0" y="53223"/>
                </a:cubicBezTo>
                <a:close/>
              </a:path>
            </a:pathLst>
          </a:custGeom>
          <a:noFill/>
          <a:ln w="38100">
            <a:solidFill>
              <a:schemeClr val="tx1"/>
            </a:solidFill>
            <a:extLst>
              <a:ext uri="{C807C97D-BFC1-408E-A445-0C87EB9F89A2}">
                <ask:lineSketchStyleProps xmlns="" xmlns:ask="http://schemas.microsoft.com/office/drawing/2018/sketchyshapes" sd="121903347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21">
            <a:extLst>
              <a:ext uri="{FF2B5EF4-FFF2-40B4-BE49-F238E27FC236}">
                <a16:creationId xmlns:a16="http://schemas.microsoft.com/office/drawing/2014/main" id="{A4114AB8-A3D9-7547-959D-311765DD38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8557" y="6258601"/>
            <a:ext cx="292900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1800" dirty="0"/>
              <a:t>Si &amp; Ge</a:t>
            </a:r>
          </a:p>
          <a:p>
            <a:pPr algn="ctr" eaLnBrk="1" hangingPunct="1"/>
            <a:r>
              <a:rPr lang="en-US" altLang="en-US" sz="1800" dirty="0"/>
              <a:t>Elemental semiconductors</a:t>
            </a: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1AA7E4C5-1EB5-5B46-BE40-9A78294E9587}"/>
              </a:ext>
            </a:extLst>
          </p:cNvPr>
          <p:cNvGrpSpPr/>
          <p:nvPr/>
        </p:nvGrpSpPr>
        <p:grpSpPr>
          <a:xfrm>
            <a:off x="7334170" y="4071524"/>
            <a:ext cx="1614873" cy="864159"/>
            <a:chOff x="5810169" y="4071523"/>
            <a:chExt cx="1614873" cy="864159"/>
          </a:xfrm>
        </p:grpSpPr>
        <p:sp>
          <p:nvSpPr>
            <p:cNvPr id="54" name="Rounded Rectangle 53">
              <a:extLst>
                <a:ext uri="{FF2B5EF4-FFF2-40B4-BE49-F238E27FC236}">
                  <a16:creationId xmlns:a16="http://schemas.microsoft.com/office/drawing/2014/main" id="{D9EB90BD-1CC8-1D4C-9392-AE69FE5B85AB}"/>
                </a:ext>
              </a:extLst>
            </p:cNvPr>
            <p:cNvSpPr/>
            <p:nvPr/>
          </p:nvSpPr>
          <p:spPr>
            <a:xfrm>
              <a:off x="5810169" y="4073332"/>
              <a:ext cx="282886" cy="345749"/>
            </a:xfrm>
            <a:custGeom>
              <a:avLst/>
              <a:gdLst>
                <a:gd name="connsiteX0" fmla="*/ 0 w 282886"/>
                <a:gd name="connsiteY0" fmla="*/ 47149 h 345749"/>
                <a:gd name="connsiteX1" fmla="*/ 47149 w 282886"/>
                <a:gd name="connsiteY1" fmla="*/ 0 h 345749"/>
                <a:gd name="connsiteX2" fmla="*/ 235737 w 282886"/>
                <a:gd name="connsiteY2" fmla="*/ 0 h 345749"/>
                <a:gd name="connsiteX3" fmla="*/ 282886 w 282886"/>
                <a:gd name="connsiteY3" fmla="*/ 47149 h 345749"/>
                <a:gd name="connsiteX4" fmla="*/ 282886 w 282886"/>
                <a:gd name="connsiteY4" fmla="*/ 298600 h 345749"/>
                <a:gd name="connsiteX5" fmla="*/ 235737 w 282886"/>
                <a:gd name="connsiteY5" fmla="*/ 345749 h 345749"/>
                <a:gd name="connsiteX6" fmla="*/ 47149 w 282886"/>
                <a:gd name="connsiteY6" fmla="*/ 345749 h 345749"/>
                <a:gd name="connsiteX7" fmla="*/ 0 w 282886"/>
                <a:gd name="connsiteY7" fmla="*/ 298600 h 345749"/>
                <a:gd name="connsiteX8" fmla="*/ 0 w 282886"/>
                <a:gd name="connsiteY8" fmla="*/ 47149 h 345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2886" h="345749" extrusionOk="0">
                  <a:moveTo>
                    <a:pt x="0" y="47149"/>
                  </a:moveTo>
                  <a:cubicBezTo>
                    <a:pt x="-4054" y="18608"/>
                    <a:pt x="18828" y="856"/>
                    <a:pt x="47149" y="0"/>
                  </a:cubicBezTo>
                  <a:cubicBezTo>
                    <a:pt x="98635" y="-2863"/>
                    <a:pt x="164918" y="19103"/>
                    <a:pt x="235737" y="0"/>
                  </a:cubicBezTo>
                  <a:cubicBezTo>
                    <a:pt x="257720" y="-3086"/>
                    <a:pt x="279558" y="27940"/>
                    <a:pt x="282886" y="47149"/>
                  </a:cubicBezTo>
                  <a:cubicBezTo>
                    <a:pt x="299328" y="125352"/>
                    <a:pt x="280462" y="237212"/>
                    <a:pt x="282886" y="298600"/>
                  </a:cubicBezTo>
                  <a:cubicBezTo>
                    <a:pt x="284254" y="321825"/>
                    <a:pt x="257560" y="345103"/>
                    <a:pt x="235737" y="345749"/>
                  </a:cubicBezTo>
                  <a:cubicBezTo>
                    <a:pt x="168240" y="357298"/>
                    <a:pt x="91141" y="341872"/>
                    <a:pt x="47149" y="345749"/>
                  </a:cubicBezTo>
                  <a:cubicBezTo>
                    <a:pt x="18023" y="350854"/>
                    <a:pt x="-4577" y="319331"/>
                    <a:pt x="0" y="298600"/>
                  </a:cubicBezTo>
                  <a:cubicBezTo>
                    <a:pt x="-23117" y="210611"/>
                    <a:pt x="2238" y="104277"/>
                    <a:pt x="0" y="47149"/>
                  </a:cubicBezTo>
                  <a:close/>
                </a:path>
              </a:pathLst>
            </a:custGeom>
            <a:noFill/>
            <a:ln w="38100">
              <a:solidFill>
                <a:srgbClr val="00B050"/>
              </a:solidFill>
              <a:extLst>
                <a:ext uri="{C807C97D-BFC1-408E-A445-0C87EB9F89A2}">
                  <ask:lineSketchStyleProps xmlns="" xmlns:ask="http://schemas.microsoft.com/office/drawing/2018/sketchyshapes" sd="1219033472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ounded Rectangle 54">
              <a:extLst>
                <a:ext uri="{FF2B5EF4-FFF2-40B4-BE49-F238E27FC236}">
                  <a16:creationId xmlns:a16="http://schemas.microsoft.com/office/drawing/2014/main" id="{A341D878-41C8-8340-8D33-B96DCC3A7AA6}"/>
                </a:ext>
              </a:extLst>
            </p:cNvPr>
            <p:cNvSpPr/>
            <p:nvPr/>
          </p:nvSpPr>
          <p:spPr>
            <a:xfrm>
              <a:off x="6146369" y="4071523"/>
              <a:ext cx="1278673" cy="345748"/>
            </a:xfrm>
            <a:custGeom>
              <a:avLst/>
              <a:gdLst>
                <a:gd name="connsiteX0" fmla="*/ 0 w 1278673"/>
                <a:gd name="connsiteY0" fmla="*/ 57626 h 345748"/>
                <a:gd name="connsiteX1" fmla="*/ 57626 w 1278673"/>
                <a:gd name="connsiteY1" fmla="*/ 0 h 345748"/>
                <a:gd name="connsiteX2" fmla="*/ 662605 w 1278673"/>
                <a:gd name="connsiteY2" fmla="*/ 0 h 345748"/>
                <a:gd name="connsiteX3" fmla="*/ 1221047 w 1278673"/>
                <a:gd name="connsiteY3" fmla="*/ 0 h 345748"/>
                <a:gd name="connsiteX4" fmla="*/ 1278673 w 1278673"/>
                <a:gd name="connsiteY4" fmla="*/ 57626 h 345748"/>
                <a:gd name="connsiteX5" fmla="*/ 1278673 w 1278673"/>
                <a:gd name="connsiteY5" fmla="*/ 288122 h 345748"/>
                <a:gd name="connsiteX6" fmla="*/ 1221047 w 1278673"/>
                <a:gd name="connsiteY6" fmla="*/ 345748 h 345748"/>
                <a:gd name="connsiteX7" fmla="*/ 639337 w 1278673"/>
                <a:gd name="connsiteY7" fmla="*/ 345748 h 345748"/>
                <a:gd name="connsiteX8" fmla="*/ 57626 w 1278673"/>
                <a:gd name="connsiteY8" fmla="*/ 345748 h 345748"/>
                <a:gd name="connsiteX9" fmla="*/ 0 w 1278673"/>
                <a:gd name="connsiteY9" fmla="*/ 288122 h 345748"/>
                <a:gd name="connsiteX10" fmla="*/ 0 w 1278673"/>
                <a:gd name="connsiteY10" fmla="*/ 57626 h 345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78673" h="345748" extrusionOk="0">
                  <a:moveTo>
                    <a:pt x="0" y="57626"/>
                  </a:moveTo>
                  <a:cubicBezTo>
                    <a:pt x="-7136" y="21398"/>
                    <a:pt x="24164" y="614"/>
                    <a:pt x="57626" y="0"/>
                  </a:cubicBezTo>
                  <a:cubicBezTo>
                    <a:pt x="316407" y="-31948"/>
                    <a:pt x="513523" y="53220"/>
                    <a:pt x="662605" y="0"/>
                  </a:cubicBezTo>
                  <a:cubicBezTo>
                    <a:pt x="811687" y="-53220"/>
                    <a:pt x="1001377" y="31347"/>
                    <a:pt x="1221047" y="0"/>
                  </a:cubicBezTo>
                  <a:cubicBezTo>
                    <a:pt x="1252111" y="-417"/>
                    <a:pt x="1279881" y="26377"/>
                    <a:pt x="1278673" y="57626"/>
                  </a:cubicBezTo>
                  <a:cubicBezTo>
                    <a:pt x="1283129" y="146664"/>
                    <a:pt x="1252032" y="202132"/>
                    <a:pt x="1278673" y="288122"/>
                  </a:cubicBezTo>
                  <a:cubicBezTo>
                    <a:pt x="1283651" y="311847"/>
                    <a:pt x="1250334" y="347979"/>
                    <a:pt x="1221047" y="345748"/>
                  </a:cubicBezTo>
                  <a:cubicBezTo>
                    <a:pt x="981840" y="349002"/>
                    <a:pt x="794517" y="311232"/>
                    <a:pt x="639337" y="345748"/>
                  </a:cubicBezTo>
                  <a:cubicBezTo>
                    <a:pt x="484157" y="380264"/>
                    <a:pt x="234390" y="322061"/>
                    <a:pt x="57626" y="345748"/>
                  </a:cubicBezTo>
                  <a:cubicBezTo>
                    <a:pt x="24231" y="345658"/>
                    <a:pt x="1997" y="314471"/>
                    <a:pt x="0" y="288122"/>
                  </a:cubicBezTo>
                  <a:cubicBezTo>
                    <a:pt x="-15840" y="225361"/>
                    <a:pt x="346" y="152905"/>
                    <a:pt x="0" y="57626"/>
                  </a:cubicBezTo>
                  <a:close/>
                </a:path>
              </a:pathLst>
            </a:custGeom>
            <a:noFill/>
            <a:ln w="38100">
              <a:solidFill>
                <a:srgbClr val="00B050">
                  <a:alpha val="0"/>
                </a:srgbClr>
              </a:solidFill>
              <a:extLst>
                <a:ext uri="{C807C97D-BFC1-408E-A445-0C87EB9F89A2}">
                  <ask:lineSketchStyleProps xmlns="" xmlns:ask="http://schemas.microsoft.com/office/drawing/2018/sketchyshapes" sd="1219033472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ounded Rectangle 55">
              <a:extLst>
                <a:ext uri="{FF2B5EF4-FFF2-40B4-BE49-F238E27FC236}">
                  <a16:creationId xmlns:a16="http://schemas.microsoft.com/office/drawing/2014/main" id="{CCB583E9-FB1E-EB49-9FEF-98419EB89CBF}"/>
                </a:ext>
              </a:extLst>
            </p:cNvPr>
            <p:cNvSpPr/>
            <p:nvPr/>
          </p:nvSpPr>
          <p:spPr>
            <a:xfrm>
              <a:off x="5830705" y="4412909"/>
              <a:ext cx="1594336" cy="522773"/>
            </a:xfrm>
            <a:custGeom>
              <a:avLst/>
              <a:gdLst>
                <a:gd name="connsiteX0" fmla="*/ 0 w 1594336"/>
                <a:gd name="connsiteY0" fmla="*/ 87131 h 522773"/>
                <a:gd name="connsiteX1" fmla="*/ 87131 w 1594336"/>
                <a:gd name="connsiteY1" fmla="*/ 0 h 522773"/>
                <a:gd name="connsiteX2" fmla="*/ 588890 w 1594336"/>
                <a:gd name="connsiteY2" fmla="*/ 0 h 522773"/>
                <a:gd name="connsiteX3" fmla="*/ 1048048 w 1594336"/>
                <a:gd name="connsiteY3" fmla="*/ 0 h 522773"/>
                <a:gd name="connsiteX4" fmla="*/ 1507205 w 1594336"/>
                <a:gd name="connsiteY4" fmla="*/ 0 h 522773"/>
                <a:gd name="connsiteX5" fmla="*/ 1594336 w 1594336"/>
                <a:gd name="connsiteY5" fmla="*/ 87131 h 522773"/>
                <a:gd name="connsiteX6" fmla="*/ 1594336 w 1594336"/>
                <a:gd name="connsiteY6" fmla="*/ 435642 h 522773"/>
                <a:gd name="connsiteX7" fmla="*/ 1507205 w 1594336"/>
                <a:gd name="connsiteY7" fmla="*/ 522773 h 522773"/>
                <a:gd name="connsiteX8" fmla="*/ 1062248 w 1594336"/>
                <a:gd name="connsiteY8" fmla="*/ 522773 h 522773"/>
                <a:gd name="connsiteX9" fmla="*/ 588890 w 1594336"/>
                <a:gd name="connsiteY9" fmla="*/ 522773 h 522773"/>
                <a:gd name="connsiteX10" fmla="*/ 87131 w 1594336"/>
                <a:gd name="connsiteY10" fmla="*/ 522773 h 522773"/>
                <a:gd name="connsiteX11" fmla="*/ 0 w 1594336"/>
                <a:gd name="connsiteY11" fmla="*/ 435642 h 522773"/>
                <a:gd name="connsiteX12" fmla="*/ 0 w 1594336"/>
                <a:gd name="connsiteY12" fmla="*/ 87131 h 522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94336" h="522773" extrusionOk="0">
                  <a:moveTo>
                    <a:pt x="0" y="87131"/>
                  </a:moveTo>
                  <a:cubicBezTo>
                    <a:pt x="-8011" y="34069"/>
                    <a:pt x="25537" y="5057"/>
                    <a:pt x="87131" y="0"/>
                  </a:cubicBezTo>
                  <a:cubicBezTo>
                    <a:pt x="281045" y="-17681"/>
                    <a:pt x="446506" y="32654"/>
                    <a:pt x="588890" y="0"/>
                  </a:cubicBezTo>
                  <a:cubicBezTo>
                    <a:pt x="731274" y="-32654"/>
                    <a:pt x="831824" y="22202"/>
                    <a:pt x="1048048" y="0"/>
                  </a:cubicBezTo>
                  <a:cubicBezTo>
                    <a:pt x="1264272" y="-22202"/>
                    <a:pt x="1360836" y="44705"/>
                    <a:pt x="1507205" y="0"/>
                  </a:cubicBezTo>
                  <a:cubicBezTo>
                    <a:pt x="1552272" y="-9835"/>
                    <a:pt x="1596966" y="29279"/>
                    <a:pt x="1594336" y="87131"/>
                  </a:cubicBezTo>
                  <a:cubicBezTo>
                    <a:pt x="1603956" y="217799"/>
                    <a:pt x="1569667" y="269942"/>
                    <a:pt x="1594336" y="435642"/>
                  </a:cubicBezTo>
                  <a:cubicBezTo>
                    <a:pt x="1594072" y="481245"/>
                    <a:pt x="1547470" y="533690"/>
                    <a:pt x="1507205" y="522773"/>
                  </a:cubicBezTo>
                  <a:cubicBezTo>
                    <a:pt x="1378430" y="528632"/>
                    <a:pt x="1275161" y="474594"/>
                    <a:pt x="1062248" y="522773"/>
                  </a:cubicBezTo>
                  <a:cubicBezTo>
                    <a:pt x="849335" y="570952"/>
                    <a:pt x="787290" y="498333"/>
                    <a:pt x="588890" y="522773"/>
                  </a:cubicBezTo>
                  <a:cubicBezTo>
                    <a:pt x="390490" y="547213"/>
                    <a:pt x="236509" y="473381"/>
                    <a:pt x="87131" y="522773"/>
                  </a:cubicBezTo>
                  <a:cubicBezTo>
                    <a:pt x="46415" y="515455"/>
                    <a:pt x="12090" y="475967"/>
                    <a:pt x="0" y="435642"/>
                  </a:cubicBezTo>
                  <a:cubicBezTo>
                    <a:pt x="-20401" y="289434"/>
                    <a:pt x="15162" y="213484"/>
                    <a:pt x="0" y="87131"/>
                  </a:cubicBezTo>
                  <a:close/>
                </a:path>
              </a:pathLst>
            </a:custGeom>
            <a:noFill/>
            <a:ln w="38100">
              <a:solidFill>
                <a:srgbClr val="00B050">
                  <a:alpha val="0"/>
                </a:srgbClr>
              </a:solidFill>
              <a:extLst>
                <a:ext uri="{C807C97D-BFC1-408E-A445-0C87EB9F89A2}">
                  <ask:lineSketchStyleProps xmlns="" xmlns:ask="http://schemas.microsoft.com/office/drawing/2018/sketchyshapes" sd="1219033472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7" name="Rectangle 21">
            <a:extLst>
              <a:ext uri="{FF2B5EF4-FFF2-40B4-BE49-F238E27FC236}">
                <a16:creationId xmlns:a16="http://schemas.microsoft.com/office/drawing/2014/main" id="{706BB429-E62D-3948-99CB-B9740D5136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2934" y="1106706"/>
            <a:ext cx="267252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1800" dirty="0"/>
              <a:t>Filling of electron shells</a:t>
            </a:r>
          </a:p>
          <a:p>
            <a:pPr algn="ctr" eaLnBrk="1" hangingPunct="1"/>
            <a:r>
              <a:rPr lang="en-US" altLang="en-US" sz="1800" dirty="0"/>
              <a:t>Increasing weight &amp; size</a:t>
            </a:r>
          </a:p>
        </p:txBody>
      </p:sp>
      <p:sp>
        <p:nvSpPr>
          <p:cNvPr id="58" name="Rectangle 21">
            <a:extLst>
              <a:ext uri="{FF2B5EF4-FFF2-40B4-BE49-F238E27FC236}">
                <a16:creationId xmlns:a16="http://schemas.microsoft.com/office/drawing/2014/main" id="{BF64A48C-479E-1D4F-A5C7-2EB37C5A1BE8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8837085" y="3173869"/>
            <a:ext cx="267252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1800" dirty="0"/>
              <a:t>Adding electron shells</a:t>
            </a:r>
          </a:p>
          <a:p>
            <a:pPr algn="ctr" eaLnBrk="1" hangingPunct="1"/>
            <a:r>
              <a:rPr lang="en-US" altLang="en-US" sz="1800" dirty="0"/>
              <a:t>Increasing weight &amp; size</a:t>
            </a:r>
          </a:p>
        </p:txBody>
      </p:sp>
    </p:spTree>
    <p:extLst>
      <p:ext uri="{BB962C8B-B14F-4D97-AF65-F5344CB8AC3E}">
        <p14:creationId xmlns:p14="http://schemas.microsoft.com/office/powerpoint/2010/main" val="38462761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4CA8D1D-D70C-D54A-B56B-6539265B99DA}"/>
              </a:ext>
            </a:extLst>
          </p:cNvPr>
          <p:cNvGrpSpPr/>
          <p:nvPr/>
        </p:nvGrpSpPr>
        <p:grpSpPr>
          <a:xfrm>
            <a:off x="7365231" y="3858128"/>
            <a:ext cx="1560787" cy="1058081"/>
            <a:chOff x="4048148" y="3771676"/>
            <a:chExt cx="1560787" cy="1058081"/>
          </a:xfrm>
        </p:grpSpPr>
        <p:pic>
          <p:nvPicPr>
            <p:cNvPr id="31" name="Picture 30" descr="A screenshot of a cell phone&#10;&#10;Description automatically generated">
              <a:extLst>
                <a:ext uri="{FF2B5EF4-FFF2-40B4-BE49-F238E27FC236}">
                  <a16:creationId xmlns:a16="http://schemas.microsoft.com/office/drawing/2014/main" id="{DE029CBE-E100-A64D-823F-82244A9E3A9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934" t="47179" r="12210" b="34495"/>
            <a:stretch/>
          </p:blipFill>
          <p:spPr>
            <a:xfrm>
              <a:off x="4048148" y="3981878"/>
              <a:ext cx="1560787" cy="847879"/>
            </a:xfrm>
            <a:prstGeom prst="rect">
              <a:avLst/>
            </a:prstGeom>
          </p:spPr>
        </p:pic>
        <p:pic>
          <p:nvPicPr>
            <p:cNvPr id="33" name="Picture 32" descr="A screenshot of a cell phone&#10;&#10;Description automatically generated">
              <a:extLst>
                <a:ext uri="{FF2B5EF4-FFF2-40B4-BE49-F238E27FC236}">
                  <a16:creationId xmlns:a16="http://schemas.microsoft.com/office/drawing/2014/main" id="{1297EEB8-1386-1048-9299-E1F25092FE3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59" t="47283" r="80989" b="45091"/>
            <a:stretch/>
          </p:blipFill>
          <p:spPr>
            <a:xfrm>
              <a:off x="4065251" y="3992604"/>
              <a:ext cx="265783" cy="352840"/>
            </a:xfrm>
            <a:prstGeom prst="rect">
              <a:avLst/>
            </a:prstGeom>
          </p:spPr>
        </p:pic>
        <p:pic>
          <p:nvPicPr>
            <p:cNvPr id="36" name="Picture 35" descr="A screenshot of a cell phone&#10;&#10;Description automatically generated">
              <a:extLst>
                <a:ext uri="{FF2B5EF4-FFF2-40B4-BE49-F238E27FC236}">
                  <a16:creationId xmlns:a16="http://schemas.microsoft.com/office/drawing/2014/main" id="{99CC8CD8-1740-5544-B8BE-8D5836C1F6F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934" t="10791" r="12439" b="84549"/>
            <a:stretch/>
          </p:blipFill>
          <p:spPr>
            <a:xfrm>
              <a:off x="4065251" y="3771676"/>
              <a:ext cx="1543684" cy="215565"/>
            </a:xfrm>
            <a:prstGeom prst="rect">
              <a:avLst/>
            </a:prstGeom>
          </p:spPr>
        </p:pic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26F0D9C3-BB75-CD4A-AE32-4D74B9482A32}"/>
              </a:ext>
            </a:extLst>
          </p:cNvPr>
          <p:cNvSpPr/>
          <p:nvPr/>
        </p:nvSpPr>
        <p:spPr>
          <a:xfrm>
            <a:off x="7334170" y="3825211"/>
            <a:ext cx="1594336" cy="111303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Picture 31" descr="A screenshot of a cell phone&#10;&#10;Description automatically generated">
            <a:extLst>
              <a:ext uri="{FF2B5EF4-FFF2-40B4-BE49-F238E27FC236}">
                <a16:creationId xmlns:a16="http://schemas.microsoft.com/office/drawing/2014/main" id="{12F28992-D3CC-864C-8570-4ABF2983450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934" t="10791" r="11762" b="84549"/>
          <a:stretch/>
        </p:blipFill>
        <p:spPr>
          <a:xfrm>
            <a:off x="7334169" y="3825311"/>
            <a:ext cx="1594336" cy="215565"/>
          </a:xfrm>
          <a:prstGeom prst="rect">
            <a:avLst/>
          </a:prstGeom>
        </p:spPr>
      </p:pic>
      <p:pic>
        <p:nvPicPr>
          <p:cNvPr id="42" name="Picture 41" descr="A screenshot of a cell phone&#10;&#10;Description automatically generated">
            <a:extLst>
              <a:ext uri="{FF2B5EF4-FFF2-40B4-BE49-F238E27FC236}">
                <a16:creationId xmlns:a16="http://schemas.microsoft.com/office/drawing/2014/main" id="{8B896B85-816F-D24C-8AF0-13D35EAE309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934" t="47179" r="11762" b="33695"/>
          <a:stretch/>
        </p:blipFill>
        <p:spPr>
          <a:xfrm>
            <a:off x="7334169" y="4050814"/>
            <a:ext cx="1594336" cy="884869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ED983325-D2B7-B040-ADE1-F2F782A0E2F9}"/>
              </a:ext>
            </a:extLst>
          </p:cNvPr>
          <p:cNvGrpSpPr/>
          <p:nvPr/>
        </p:nvGrpSpPr>
        <p:grpSpPr>
          <a:xfrm>
            <a:off x="7292712" y="3832058"/>
            <a:ext cx="1603017" cy="211423"/>
            <a:chOff x="5768711" y="2365374"/>
            <a:chExt cx="1603017" cy="254591"/>
          </a:xfrm>
        </p:grpSpPr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90677B6D-48D0-4B45-BB95-4CE4F79C2630}"/>
                </a:ext>
              </a:extLst>
            </p:cNvPr>
            <p:cNvSpPr/>
            <p:nvPr/>
          </p:nvSpPr>
          <p:spPr>
            <a:xfrm>
              <a:off x="5768711" y="2365374"/>
              <a:ext cx="282885" cy="251454"/>
            </a:xfrm>
            <a:custGeom>
              <a:avLst/>
              <a:gdLst>
                <a:gd name="connsiteX0" fmla="*/ 0 w 282885"/>
                <a:gd name="connsiteY0" fmla="*/ 41910 h 251454"/>
                <a:gd name="connsiteX1" fmla="*/ 41910 w 282885"/>
                <a:gd name="connsiteY1" fmla="*/ 0 h 251454"/>
                <a:gd name="connsiteX2" fmla="*/ 240975 w 282885"/>
                <a:gd name="connsiteY2" fmla="*/ 0 h 251454"/>
                <a:gd name="connsiteX3" fmla="*/ 282885 w 282885"/>
                <a:gd name="connsiteY3" fmla="*/ 41910 h 251454"/>
                <a:gd name="connsiteX4" fmla="*/ 282885 w 282885"/>
                <a:gd name="connsiteY4" fmla="*/ 209544 h 251454"/>
                <a:gd name="connsiteX5" fmla="*/ 240975 w 282885"/>
                <a:gd name="connsiteY5" fmla="*/ 251454 h 251454"/>
                <a:gd name="connsiteX6" fmla="*/ 41910 w 282885"/>
                <a:gd name="connsiteY6" fmla="*/ 251454 h 251454"/>
                <a:gd name="connsiteX7" fmla="*/ 0 w 282885"/>
                <a:gd name="connsiteY7" fmla="*/ 209544 h 251454"/>
                <a:gd name="connsiteX8" fmla="*/ 0 w 282885"/>
                <a:gd name="connsiteY8" fmla="*/ 41910 h 251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2885" h="251454" extrusionOk="0">
                  <a:moveTo>
                    <a:pt x="0" y="41910"/>
                  </a:moveTo>
                  <a:cubicBezTo>
                    <a:pt x="-3743" y="16455"/>
                    <a:pt x="15447" y="1245"/>
                    <a:pt x="41910" y="0"/>
                  </a:cubicBezTo>
                  <a:cubicBezTo>
                    <a:pt x="89906" y="-6106"/>
                    <a:pt x="147241" y="6454"/>
                    <a:pt x="240975" y="0"/>
                  </a:cubicBezTo>
                  <a:cubicBezTo>
                    <a:pt x="259298" y="-3668"/>
                    <a:pt x="280392" y="23880"/>
                    <a:pt x="282885" y="41910"/>
                  </a:cubicBezTo>
                  <a:cubicBezTo>
                    <a:pt x="299327" y="89350"/>
                    <a:pt x="270403" y="147354"/>
                    <a:pt x="282885" y="209544"/>
                  </a:cubicBezTo>
                  <a:cubicBezTo>
                    <a:pt x="285810" y="226670"/>
                    <a:pt x="260661" y="250924"/>
                    <a:pt x="240975" y="251454"/>
                  </a:cubicBezTo>
                  <a:cubicBezTo>
                    <a:pt x="154413" y="258906"/>
                    <a:pt x="128804" y="229411"/>
                    <a:pt x="41910" y="251454"/>
                  </a:cubicBezTo>
                  <a:cubicBezTo>
                    <a:pt x="15352" y="257098"/>
                    <a:pt x="-3497" y="228634"/>
                    <a:pt x="0" y="209544"/>
                  </a:cubicBezTo>
                  <a:cubicBezTo>
                    <a:pt x="-13059" y="144825"/>
                    <a:pt x="2238" y="113232"/>
                    <a:pt x="0" y="41910"/>
                  </a:cubicBezTo>
                  <a:close/>
                </a:path>
              </a:pathLst>
            </a:custGeom>
            <a:noFill/>
            <a:ln w="38100">
              <a:solidFill>
                <a:srgbClr val="FF0000"/>
              </a:solidFill>
              <a:extLst>
                <a:ext uri="{C807C97D-BFC1-408E-A445-0C87EB9F89A2}">
                  <ask:lineSketchStyleProps xmlns="" xmlns:ask="http://schemas.microsoft.com/office/drawing/2018/sketchyshapes" sd="1219033472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ounded Rectangle 11">
              <a:extLst>
                <a:ext uri="{FF2B5EF4-FFF2-40B4-BE49-F238E27FC236}">
                  <a16:creationId xmlns:a16="http://schemas.microsoft.com/office/drawing/2014/main" id="{50C745E9-8921-3448-A555-7E78AC745775}"/>
                </a:ext>
              </a:extLst>
            </p:cNvPr>
            <p:cNvSpPr/>
            <p:nvPr/>
          </p:nvSpPr>
          <p:spPr>
            <a:xfrm>
              <a:off x="6093055" y="2368511"/>
              <a:ext cx="1278673" cy="251454"/>
            </a:xfrm>
            <a:custGeom>
              <a:avLst/>
              <a:gdLst>
                <a:gd name="connsiteX0" fmla="*/ 0 w 1278673"/>
                <a:gd name="connsiteY0" fmla="*/ 41910 h 251454"/>
                <a:gd name="connsiteX1" fmla="*/ 41910 w 1278673"/>
                <a:gd name="connsiteY1" fmla="*/ 0 h 251454"/>
                <a:gd name="connsiteX2" fmla="*/ 663234 w 1278673"/>
                <a:gd name="connsiteY2" fmla="*/ 0 h 251454"/>
                <a:gd name="connsiteX3" fmla="*/ 1236763 w 1278673"/>
                <a:gd name="connsiteY3" fmla="*/ 0 h 251454"/>
                <a:gd name="connsiteX4" fmla="*/ 1278673 w 1278673"/>
                <a:gd name="connsiteY4" fmla="*/ 41910 h 251454"/>
                <a:gd name="connsiteX5" fmla="*/ 1278673 w 1278673"/>
                <a:gd name="connsiteY5" fmla="*/ 209544 h 251454"/>
                <a:gd name="connsiteX6" fmla="*/ 1236763 w 1278673"/>
                <a:gd name="connsiteY6" fmla="*/ 251454 h 251454"/>
                <a:gd name="connsiteX7" fmla="*/ 639337 w 1278673"/>
                <a:gd name="connsiteY7" fmla="*/ 251454 h 251454"/>
                <a:gd name="connsiteX8" fmla="*/ 41910 w 1278673"/>
                <a:gd name="connsiteY8" fmla="*/ 251454 h 251454"/>
                <a:gd name="connsiteX9" fmla="*/ 0 w 1278673"/>
                <a:gd name="connsiteY9" fmla="*/ 209544 h 251454"/>
                <a:gd name="connsiteX10" fmla="*/ 0 w 1278673"/>
                <a:gd name="connsiteY10" fmla="*/ 41910 h 251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78673" h="251454" extrusionOk="0">
                  <a:moveTo>
                    <a:pt x="0" y="41910"/>
                  </a:moveTo>
                  <a:cubicBezTo>
                    <a:pt x="-3743" y="16455"/>
                    <a:pt x="15447" y="1245"/>
                    <a:pt x="41910" y="0"/>
                  </a:cubicBezTo>
                  <a:cubicBezTo>
                    <a:pt x="254792" y="-23734"/>
                    <a:pt x="469683" y="55264"/>
                    <a:pt x="663234" y="0"/>
                  </a:cubicBezTo>
                  <a:cubicBezTo>
                    <a:pt x="856785" y="-55264"/>
                    <a:pt x="1000479" y="29084"/>
                    <a:pt x="1236763" y="0"/>
                  </a:cubicBezTo>
                  <a:cubicBezTo>
                    <a:pt x="1254257" y="-3092"/>
                    <a:pt x="1279576" y="19195"/>
                    <a:pt x="1278673" y="41910"/>
                  </a:cubicBezTo>
                  <a:cubicBezTo>
                    <a:pt x="1283844" y="96288"/>
                    <a:pt x="1270531" y="129584"/>
                    <a:pt x="1278673" y="209544"/>
                  </a:cubicBezTo>
                  <a:cubicBezTo>
                    <a:pt x="1281085" y="228765"/>
                    <a:pt x="1256263" y="254658"/>
                    <a:pt x="1236763" y="251454"/>
                  </a:cubicBezTo>
                  <a:cubicBezTo>
                    <a:pt x="1073901" y="309652"/>
                    <a:pt x="817715" y="181198"/>
                    <a:pt x="639337" y="251454"/>
                  </a:cubicBezTo>
                  <a:cubicBezTo>
                    <a:pt x="460959" y="321710"/>
                    <a:pt x="201811" y="225588"/>
                    <a:pt x="41910" y="251454"/>
                  </a:cubicBezTo>
                  <a:cubicBezTo>
                    <a:pt x="15723" y="251280"/>
                    <a:pt x="1339" y="229018"/>
                    <a:pt x="0" y="209544"/>
                  </a:cubicBezTo>
                  <a:cubicBezTo>
                    <a:pt x="-16242" y="141958"/>
                    <a:pt x="11588" y="95106"/>
                    <a:pt x="0" y="41910"/>
                  </a:cubicBezTo>
                  <a:close/>
                </a:path>
              </a:pathLst>
            </a:custGeom>
            <a:noFill/>
            <a:ln w="38100">
              <a:solidFill>
                <a:srgbClr val="FF0000"/>
              </a:solidFill>
              <a:extLst>
                <a:ext uri="{C807C97D-BFC1-408E-A445-0C87EB9F89A2}">
                  <ask:lineSketchStyleProps xmlns="" xmlns:ask="http://schemas.microsoft.com/office/drawing/2018/sketchyshapes" sd="1219033472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554" name="Title 1">
            <a:extLst>
              <a:ext uri="{FF2B5EF4-FFF2-40B4-BE49-F238E27FC236}">
                <a16:creationId xmlns:a16="http://schemas.microsoft.com/office/drawing/2014/main" id="{53813659-B19A-F446-A6C8-8AA65CB5DE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0" dirty="0">
                <a:ea typeface="ＭＳ Ｐゴシック" panose="020B0600070205080204" pitchFamily="34" charset="-128"/>
              </a:rPr>
              <a:t>Focus on Columns II – VI in Periodic Table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9613F6-84AE-0844-9BFC-F669F41327FF}"/>
              </a:ext>
            </a:extLst>
          </p:cNvPr>
          <p:cNvSpPr txBox="1"/>
          <p:nvPr/>
        </p:nvSpPr>
        <p:spPr>
          <a:xfrm>
            <a:off x="1458859" y="6616615"/>
            <a:ext cx="319189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1) </a:t>
            </a:r>
            <a:r>
              <a:rPr lang="en-US" sz="1100" dirty="0">
                <a:hlinkClick r:id="rId3"/>
              </a:rPr>
              <a:t>https://en.wikipedia.org/wiki/Periodic_table</a:t>
            </a:r>
            <a:r>
              <a:rPr lang="en-US" sz="1100" dirty="0"/>
              <a:t>     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676C1B8A-02F2-BC4A-BC3B-F0B0E640E585}"/>
              </a:ext>
            </a:extLst>
          </p:cNvPr>
          <p:cNvCxnSpPr>
            <a:cxnSpLocks/>
          </p:cNvCxnSpPr>
          <p:nvPr/>
        </p:nvCxnSpPr>
        <p:spPr>
          <a:xfrm>
            <a:off x="3105938" y="1435893"/>
            <a:ext cx="6446512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4794575D-BA0E-824B-9434-F20FEE963E56}"/>
              </a:ext>
            </a:extLst>
          </p:cNvPr>
          <p:cNvCxnSpPr>
            <a:cxnSpLocks/>
          </p:cNvCxnSpPr>
          <p:nvPr/>
        </p:nvCxnSpPr>
        <p:spPr>
          <a:xfrm>
            <a:off x="10173349" y="2230667"/>
            <a:ext cx="0" cy="264543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Rectangle 21">
            <a:extLst>
              <a:ext uri="{FF2B5EF4-FFF2-40B4-BE49-F238E27FC236}">
                <a16:creationId xmlns:a16="http://schemas.microsoft.com/office/drawing/2014/main" id="{B1D7BBFA-FC35-5147-8BCD-5B2685535F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74944" y="5349250"/>
            <a:ext cx="1236236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1800" dirty="0"/>
              <a:t>IV </a:t>
            </a:r>
            <a:r>
              <a:rPr lang="en-US" altLang="en-US" sz="1200" dirty="0"/>
              <a:t>=4</a:t>
            </a:r>
            <a:endParaRPr lang="en-US" altLang="en-US" sz="1800" dirty="0"/>
          </a:p>
          <a:p>
            <a:pPr algn="ctr" eaLnBrk="1" hangingPunct="1"/>
            <a:r>
              <a:rPr lang="en-US" altLang="en-US" sz="1800" dirty="0" err="1"/>
              <a:t>s&amp;p</a:t>
            </a:r>
            <a:r>
              <a:rPr lang="en-US" altLang="en-US" sz="1800" dirty="0"/>
              <a:t> shells</a:t>
            </a:r>
          </a:p>
          <a:p>
            <a:pPr algn="ctr" eaLnBrk="1" hangingPunct="1"/>
            <a:r>
              <a:rPr lang="en-US" altLang="en-US" sz="1800" dirty="0"/>
              <a:t>half-filled 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9A6D1B54-626B-BA47-A09B-92FA2E407C58}"/>
              </a:ext>
            </a:extLst>
          </p:cNvPr>
          <p:cNvCxnSpPr>
            <a:cxnSpLocks/>
            <a:stCxn id="34" idx="0"/>
          </p:cNvCxnSpPr>
          <p:nvPr/>
        </p:nvCxnSpPr>
        <p:spPr>
          <a:xfrm flipH="1" flipV="1">
            <a:off x="8093060" y="5042010"/>
            <a:ext cx="2" cy="30724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Rectangle 21">
            <a:extLst>
              <a:ext uri="{FF2B5EF4-FFF2-40B4-BE49-F238E27FC236}">
                <a16:creationId xmlns:a16="http://schemas.microsoft.com/office/drawing/2014/main" id="{27DD6568-5CB5-1F4A-A1FC-AD2B4E26BC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4776" y="5349250"/>
            <a:ext cx="112082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1800" dirty="0"/>
              <a:t>II </a:t>
            </a:r>
            <a:r>
              <a:rPr lang="en-US" altLang="en-US" sz="1200" dirty="0"/>
              <a:t>=2</a:t>
            </a:r>
            <a:r>
              <a:rPr lang="en-US" altLang="en-US" sz="1800" dirty="0"/>
              <a:t> </a:t>
            </a:r>
            <a:br>
              <a:rPr lang="en-US" altLang="en-US" sz="1800" dirty="0"/>
            </a:br>
            <a:r>
              <a:rPr lang="en-US" altLang="en-US" sz="1800" dirty="0" err="1"/>
              <a:t>s&amp;p</a:t>
            </a:r>
            <a:r>
              <a:rPr lang="en-US" altLang="en-US" sz="1800" dirty="0"/>
              <a:t> shell</a:t>
            </a:r>
          </a:p>
          <a:p>
            <a:pPr algn="ctr" eaLnBrk="1" hangingPunct="1"/>
            <a:r>
              <a:rPr lang="en-US" altLang="en-US" sz="1800" dirty="0"/>
              <a:t>filling</a:t>
            </a: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CE086FDE-C0A9-2B47-A445-864DDE70F781}"/>
              </a:ext>
            </a:extLst>
          </p:cNvPr>
          <p:cNvCxnSpPr>
            <a:cxnSpLocks/>
            <a:stCxn id="52" idx="0"/>
          </p:cNvCxnSpPr>
          <p:nvPr/>
        </p:nvCxnSpPr>
        <p:spPr>
          <a:xfrm flipV="1">
            <a:off x="7015186" y="5042012"/>
            <a:ext cx="430514" cy="30723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0" name="Picture 29" descr="A screenshot of a cell phone&#10;&#10;Description automatically generated">
            <a:extLst>
              <a:ext uri="{FF2B5EF4-FFF2-40B4-BE49-F238E27FC236}">
                <a16:creationId xmlns:a16="http://schemas.microsoft.com/office/drawing/2014/main" id="{34D50C5D-3F48-864B-9AF8-304983FD330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59" t="47283" r="80989" b="45091"/>
          <a:stretch/>
        </p:blipFill>
        <p:spPr>
          <a:xfrm>
            <a:off x="7351273" y="4065795"/>
            <a:ext cx="265783" cy="352840"/>
          </a:xfrm>
          <a:prstGeom prst="rect">
            <a:avLst/>
          </a:prstGeom>
        </p:spPr>
      </p:pic>
      <p:sp>
        <p:nvSpPr>
          <p:cNvPr id="40" name="Rounded Rectangle 39">
            <a:extLst>
              <a:ext uri="{FF2B5EF4-FFF2-40B4-BE49-F238E27FC236}">
                <a16:creationId xmlns:a16="http://schemas.microsoft.com/office/drawing/2014/main" id="{35A1D306-3DF0-234A-84C6-44981DA953EA}"/>
              </a:ext>
            </a:extLst>
          </p:cNvPr>
          <p:cNvSpPr/>
          <p:nvPr/>
        </p:nvSpPr>
        <p:spPr>
          <a:xfrm>
            <a:off x="7901036" y="4228309"/>
            <a:ext cx="319334" cy="352840"/>
          </a:xfrm>
          <a:custGeom>
            <a:avLst/>
            <a:gdLst>
              <a:gd name="connsiteX0" fmla="*/ 0 w 319334"/>
              <a:gd name="connsiteY0" fmla="*/ 53223 h 352840"/>
              <a:gd name="connsiteX1" fmla="*/ 53223 w 319334"/>
              <a:gd name="connsiteY1" fmla="*/ 0 h 352840"/>
              <a:gd name="connsiteX2" fmla="*/ 266111 w 319334"/>
              <a:gd name="connsiteY2" fmla="*/ 0 h 352840"/>
              <a:gd name="connsiteX3" fmla="*/ 319334 w 319334"/>
              <a:gd name="connsiteY3" fmla="*/ 53223 h 352840"/>
              <a:gd name="connsiteX4" fmla="*/ 319334 w 319334"/>
              <a:gd name="connsiteY4" fmla="*/ 299617 h 352840"/>
              <a:gd name="connsiteX5" fmla="*/ 266111 w 319334"/>
              <a:gd name="connsiteY5" fmla="*/ 352840 h 352840"/>
              <a:gd name="connsiteX6" fmla="*/ 53223 w 319334"/>
              <a:gd name="connsiteY6" fmla="*/ 352840 h 352840"/>
              <a:gd name="connsiteX7" fmla="*/ 0 w 319334"/>
              <a:gd name="connsiteY7" fmla="*/ 299617 h 352840"/>
              <a:gd name="connsiteX8" fmla="*/ 0 w 319334"/>
              <a:gd name="connsiteY8" fmla="*/ 53223 h 352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9334" h="352840" extrusionOk="0">
                <a:moveTo>
                  <a:pt x="0" y="53223"/>
                </a:moveTo>
                <a:cubicBezTo>
                  <a:pt x="-3060" y="21941"/>
                  <a:pt x="22564" y="475"/>
                  <a:pt x="53223" y="0"/>
                </a:cubicBezTo>
                <a:cubicBezTo>
                  <a:pt x="135833" y="-18239"/>
                  <a:pt x="194149" y="23613"/>
                  <a:pt x="266111" y="0"/>
                </a:cubicBezTo>
                <a:cubicBezTo>
                  <a:pt x="292614" y="-2199"/>
                  <a:pt x="315680" y="31328"/>
                  <a:pt x="319334" y="53223"/>
                </a:cubicBezTo>
                <a:cubicBezTo>
                  <a:pt x="343502" y="102640"/>
                  <a:pt x="290148" y="242255"/>
                  <a:pt x="319334" y="299617"/>
                </a:cubicBezTo>
                <a:cubicBezTo>
                  <a:pt x="321823" y="323888"/>
                  <a:pt x="294034" y="352615"/>
                  <a:pt x="266111" y="352840"/>
                </a:cubicBezTo>
                <a:cubicBezTo>
                  <a:pt x="204237" y="368103"/>
                  <a:pt x="116130" y="335202"/>
                  <a:pt x="53223" y="352840"/>
                </a:cubicBezTo>
                <a:cubicBezTo>
                  <a:pt x="23173" y="353925"/>
                  <a:pt x="-2040" y="326645"/>
                  <a:pt x="0" y="299617"/>
                </a:cubicBezTo>
                <a:cubicBezTo>
                  <a:pt x="-23541" y="205526"/>
                  <a:pt x="24456" y="139741"/>
                  <a:pt x="0" y="53223"/>
                </a:cubicBezTo>
                <a:close/>
              </a:path>
            </a:pathLst>
          </a:custGeom>
          <a:noFill/>
          <a:ln w="38100">
            <a:solidFill>
              <a:schemeClr val="tx1"/>
            </a:solidFill>
            <a:extLst>
              <a:ext uri="{C807C97D-BFC1-408E-A445-0C87EB9F89A2}">
                <ask:lineSketchStyleProps xmlns="" xmlns:ask="http://schemas.microsoft.com/office/drawing/2018/sketchyshapes" sd="121903347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21">
            <a:extLst>
              <a:ext uri="{FF2B5EF4-FFF2-40B4-BE49-F238E27FC236}">
                <a16:creationId xmlns:a16="http://schemas.microsoft.com/office/drawing/2014/main" id="{1CB16FC0-73E1-0E41-9A0D-B869B41E88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8557" y="6258601"/>
            <a:ext cx="292900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1800" dirty="0"/>
              <a:t>Si &amp; Ge</a:t>
            </a:r>
          </a:p>
          <a:p>
            <a:pPr algn="ctr" eaLnBrk="1" hangingPunct="1"/>
            <a:r>
              <a:rPr lang="en-US" altLang="en-US" sz="1800" dirty="0"/>
              <a:t>Elemental semiconductors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885B872D-2751-2742-B64A-14A3BC011FB2}"/>
              </a:ext>
            </a:extLst>
          </p:cNvPr>
          <p:cNvGrpSpPr/>
          <p:nvPr/>
        </p:nvGrpSpPr>
        <p:grpSpPr>
          <a:xfrm>
            <a:off x="7334170" y="4071524"/>
            <a:ext cx="1614873" cy="864159"/>
            <a:chOff x="5810169" y="4071523"/>
            <a:chExt cx="1614873" cy="864159"/>
          </a:xfrm>
        </p:grpSpPr>
        <p:sp>
          <p:nvSpPr>
            <p:cNvPr id="44" name="Rounded Rectangle 43">
              <a:extLst>
                <a:ext uri="{FF2B5EF4-FFF2-40B4-BE49-F238E27FC236}">
                  <a16:creationId xmlns:a16="http://schemas.microsoft.com/office/drawing/2014/main" id="{9B57C9F2-F2DD-734E-B7CD-89ABA1AE124D}"/>
                </a:ext>
              </a:extLst>
            </p:cNvPr>
            <p:cNvSpPr/>
            <p:nvPr/>
          </p:nvSpPr>
          <p:spPr>
            <a:xfrm>
              <a:off x="5810169" y="4073332"/>
              <a:ext cx="282886" cy="345749"/>
            </a:xfrm>
            <a:custGeom>
              <a:avLst/>
              <a:gdLst>
                <a:gd name="connsiteX0" fmla="*/ 0 w 282886"/>
                <a:gd name="connsiteY0" fmla="*/ 47149 h 345749"/>
                <a:gd name="connsiteX1" fmla="*/ 47149 w 282886"/>
                <a:gd name="connsiteY1" fmla="*/ 0 h 345749"/>
                <a:gd name="connsiteX2" fmla="*/ 235737 w 282886"/>
                <a:gd name="connsiteY2" fmla="*/ 0 h 345749"/>
                <a:gd name="connsiteX3" fmla="*/ 282886 w 282886"/>
                <a:gd name="connsiteY3" fmla="*/ 47149 h 345749"/>
                <a:gd name="connsiteX4" fmla="*/ 282886 w 282886"/>
                <a:gd name="connsiteY4" fmla="*/ 298600 h 345749"/>
                <a:gd name="connsiteX5" fmla="*/ 235737 w 282886"/>
                <a:gd name="connsiteY5" fmla="*/ 345749 h 345749"/>
                <a:gd name="connsiteX6" fmla="*/ 47149 w 282886"/>
                <a:gd name="connsiteY6" fmla="*/ 345749 h 345749"/>
                <a:gd name="connsiteX7" fmla="*/ 0 w 282886"/>
                <a:gd name="connsiteY7" fmla="*/ 298600 h 345749"/>
                <a:gd name="connsiteX8" fmla="*/ 0 w 282886"/>
                <a:gd name="connsiteY8" fmla="*/ 47149 h 345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2886" h="345749" extrusionOk="0">
                  <a:moveTo>
                    <a:pt x="0" y="47149"/>
                  </a:moveTo>
                  <a:cubicBezTo>
                    <a:pt x="-4054" y="18608"/>
                    <a:pt x="18828" y="856"/>
                    <a:pt x="47149" y="0"/>
                  </a:cubicBezTo>
                  <a:cubicBezTo>
                    <a:pt x="98635" y="-2863"/>
                    <a:pt x="164918" y="19103"/>
                    <a:pt x="235737" y="0"/>
                  </a:cubicBezTo>
                  <a:cubicBezTo>
                    <a:pt x="257720" y="-3086"/>
                    <a:pt x="279558" y="27940"/>
                    <a:pt x="282886" y="47149"/>
                  </a:cubicBezTo>
                  <a:cubicBezTo>
                    <a:pt x="299328" y="125352"/>
                    <a:pt x="280462" y="237212"/>
                    <a:pt x="282886" y="298600"/>
                  </a:cubicBezTo>
                  <a:cubicBezTo>
                    <a:pt x="284254" y="321825"/>
                    <a:pt x="257560" y="345103"/>
                    <a:pt x="235737" y="345749"/>
                  </a:cubicBezTo>
                  <a:cubicBezTo>
                    <a:pt x="168240" y="357298"/>
                    <a:pt x="91141" y="341872"/>
                    <a:pt x="47149" y="345749"/>
                  </a:cubicBezTo>
                  <a:cubicBezTo>
                    <a:pt x="18023" y="350854"/>
                    <a:pt x="-4577" y="319331"/>
                    <a:pt x="0" y="298600"/>
                  </a:cubicBezTo>
                  <a:cubicBezTo>
                    <a:pt x="-23117" y="210611"/>
                    <a:pt x="2238" y="104277"/>
                    <a:pt x="0" y="47149"/>
                  </a:cubicBezTo>
                  <a:close/>
                </a:path>
              </a:pathLst>
            </a:custGeom>
            <a:noFill/>
            <a:ln w="38100">
              <a:solidFill>
                <a:srgbClr val="00B050">
                  <a:alpha val="0"/>
                </a:srgbClr>
              </a:solidFill>
              <a:extLst>
                <a:ext uri="{C807C97D-BFC1-408E-A445-0C87EB9F89A2}">
                  <ask:lineSketchStyleProps xmlns="" xmlns:ask="http://schemas.microsoft.com/office/drawing/2018/sketchyshapes" sd="1219033472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ounded Rectangle 44">
              <a:extLst>
                <a:ext uri="{FF2B5EF4-FFF2-40B4-BE49-F238E27FC236}">
                  <a16:creationId xmlns:a16="http://schemas.microsoft.com/office/drawing/2014/main" id="{870BEE94-0076-C042-919C-289512DA8223}"/>
                </a:ext>
              </a:extLst>
            </p:cNvPr>
            <p:cNvSpPr/>
            <p:nvPr/>
          </p:nvSpPr>
          <p:spPr>
            <a:xfrm>
              <a:off x="6146369" y="4071523"/>
              <a:ext cx="1278673" cy="345748"/>
            </a:xfrm>
            <a:custGeom>
              <a:avLst/>
              <a:gdLst>
                <a:gd name="connsiteX0" fmla="*/ 0 w 1278673"/>
                <a:gd name="connsiteY0" fmla="*/ 57626 h 345748"/>
                <a:gd name="connsiteX1" fmla="*/ 57626 w 1278673"/>
                <a:gd name="connsiteY1" fmla="*/ 0 h 345748"/>
                <a:gd name="connsiteX2" fmla="*/ 662605 w 1278673"/>
                <a:gd name="connsiteY2" fmla="*/ 0 h 345748"/>
                <a:gd name="connsiteX3" fmla="*/ 1221047 w 1278673"/>
                <a:gd name="connsiteY3" fmla="*/ 0 h 345748"/>
                <a:gd name="connsiteX4" fmla="*/ 1278673 w 1278673"/>
                <a:gd name="connsiteY4" fmla="*/ 57626 h 345748"/>
                <a:gd name="connsiteX5" fmla="*/ 1278673 w 1278673"/>
                <a:gd name="connsiteY5" fmla="*/ 288122 h 345748"/>
                <a:gd name="connsiteX6" fmla="*/ 1221047 w 1278673"/>
                <a:gd name="connsiteY6" fmla="*/ 345748 h 345748"/>
                <a:gd name="connsiteX7" fmla="*/ 639337 w 1278673"/>
                <a:gd name="connsiteY7" fmla="*/ 345748 h 345748"/>
                <a:gd name="connsiteX8" fmla="*/ 57626 w 1278673"/>
                <a:gd name="connsiteY8" fmla="*/ 345748 h 345748"/>
                <a:gd name="connsiteX9" fmla="*/ 0 w 1278673"/>
                <a:gd name="connsiteY9" fmla="*/ 288122 h 345748"/>
                <a:gd name="connsiteX10" fmla="*/ 0 w 1278673"/>
                <a:gd name="connsiteY10" fmla="*/ 57626 h 345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78673" h="345748" extrusionOk="0">
                  <a:moveTo>
                    <a:pt x="0" y="57626"/>
                  </a:moveTo>
                  <a:cubicBezTo>
                    <a:pt x="-7136" y="21398"/>
                    <a:pt x="24164" y="614"/>
                    <a:pt x="57626" y="0"/>
                  </a:cubicBezTo>
                  <a:cubicBezTo>
                    <a:pt x="316407" y="-31948"/>
                    <a:pt x="513523" y="53220"/>
                    <a:pt x="662605" y="0"/>
                  </a:cubicBezTo>
                  <a:cubicBezTo>
                    <a:pt x="811687" y="-53220"/>
                    <a:pt x="1001377" y="31347"/>
                    <a:pt x="1221047" y="0"/>
                  </a:cubicBezTo>
                  <a:cubicBezTo>
                    <a:pt x="1252111" y="-417"/>
                    <a:pt x="1279881" y="26377"/>
                    <a:pt x="1278673" y="57626"/>
                  </a:cubicBezTo>
                  <a:cubicBezTo>
                    <a:pt x="1283129" y="146664"/>
                    <a:pt x="1252032" y="202132"/>
                    <a:pt x="1278673" y="288122"/>
                  </a:cubicBezTo>
                  <a:cubicBezTo>
                    <a:pt x="1283651" y="311847"/>
                    <a:pt x="1250334" y="347979"/>
                    <a:pt x="1221047" y="345748"/>
                  </a:cubicBezTo>
                  <a:cubicBezTo>
                    <a:pt x="981840" y="349002"/>
                    <a:pt x="794517" y="311232"/>
                    <a:pt x="639337" y="345748"/>
                  </a:cubicBezTo>
                  <a:cubicBezTo>
                    <a:pt x="484157" y="380264"/>
                    <a:pt x="234390" y="322061"/>
                    <a:pt x="57626" y="345748"/>
                  </a:cubicBezTo>
                  <a:cubicBezTo>
                    <a:pt x="24231" y="345658"/>
                    <a:pt x="1997" y="314471"/>
                    <a:pt x="0" y="288122"/>
                  </a:cubicBezTo>
                  <a:cubicBezTo>
                    <a:pt x="-15840" y="225361"/>
                    <a:pt x="346" y="152905"/>
                    <a:pt x="0" y="57626"/>
                  </a:cubicBezTo>
                  <a:close/>
                </a:path>
              </a:pathLst>
            </a:custGeom>
            <a:noFill/>
            <a:ln w="38100">
              <a:solidFill>
                <a:srgbClr val="00B050">
                  <a:alpha val="0"/>
                </a:srgbClr>
              </a:solidFill>
              <a:extLst>
                <a:ext uri="{C807C97D-BFC1-408E-A445-0C87EB9F89A2}">
                  <ask:lineSketchStyleProps xmlns="" xmlns:ask="http://schemas.microsoft.com/office/drawing/2018/sketchyshapes" sd="1219033472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ounded Rectangle 45">
              <a:extLst>
                <a:ext uri="{FF2B5EF4-FFF2-40B4-BE49-F238E27FC236}">
                  <a16:creationId xmlns:a16="http://schemas.microsoft.com/office/drawing/2014/main" id="{AA39BAB5-A705-8B46-BE1C-7FB81F8BEF6F}"/>
                </a:ext>
              </a:extLst>
            </p:cNvPr>
            <p:cNvSpPr/>
            <p:nvPr/>
          </p:nvSpPr>
          <p:spPr>
            <a:xfrm>
              <a:off x="5830705" y="4412909"/>
              <a:ext cx="1594336" cy="522773"/>
            </a:xfrm>
            <a:custGeom>
              <a:avLst/>
              <a:gdLst>
                <a:gd name="connsiteX0" fmla="*/ 0 w 1594336"/>
                <a:gd name="connsiteY0" fmla="*/ 87131 h 522773"/>
                <a:gd name="connsiteX1" fmla="*/ 87131 w 1594336"/>
                <a:gd name="connsiteY1" fmla="*/ 0 h 522773"/>
                <a:gd name="connsiteX2" fmla="*/ 588890 w 1594336"/>
                <a:gd name="connsiteY2" fmla="*/ 0 h 522773"/>
                <a:gd name="connsiteX3" fmla="*/ 1048048 w 1594336"/>
                <a:gd name="connsiteY3" fmla="*/ 0 h 522773"/>
                <a:gd name="connsiteX4" fmla="*/ 1507205 w 1594336"/>
                <a:gd name="connsiteY4" fmla="*/ 0 h 522773"/>
                <a:gd name="connsiteX5" fmla="*/ 1594336 w 1594336"/>
                <a:gd name="connsiteY5" fmla="*/ 87131 h 522773"/>
                <a:gd name="connsiteX6" fmla="*/ 1594336 w 1594336"/>
                <a:gd name="connsiteY6" fmla="*/ 435642 h 522773"/>
                <a:gd name="connsiteX7" fmla="*/ 1507205 w 1594336"/>
                <a:gd name="connsiteY7" fmla="*/ 522773 h 522773"/>
                <a:gd name="connsiteX8" fmla="*/ 1062248 w 1594336"/>
                <a:gd name="connsiteY8" fmla="*/ 522773 h 522773"/>
                <a:gd name="connsiteX9" fmla="*/ 588890 w 1594336"/>
                <a:gd name="connsiteY9" fmla="*/ 522773 h 522773"/>
                <a:gd name="connsiteX10" fmla="*/ 87131 w 1594336"/>
                <a:gd name="connsiteY10" fmla="*/ 522773 h 522773"/>
                <a:gd name="connsiteX11" fmla="*/ 0 w 1594336"/>
                <a:gd name="connsiteY11" fmla="*/ 435642 h 522773"/>
                <a:gd name="connsiteX12" fmla="*/ 0 w 1594336"/>
                <a:gd name="connsiteY12" fmla="*/ 87131 h 522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94336" h="522773" extrusionOk="0">
                  <a:moveTo>
                    <a:pt x="0" y="87131"/>
                  </a:moveTo>
                  <a:cubicBezTo>
                    <a:pt x="-8011" y="34069"/>
                    <a:pt x="25537" y="5057"/>
                    <a:pt x="87131" y="0"/>
                  </a:cubicBezTo>
                  <a:cubicBezTo>
                    <a:pt x="281045" y="-17681"/>
                    <a:pt x="446506" y="32654"/>
                    <a:pt x="588890" y="0"/>
                  </a:cubicBezTo>
                  <a:cubicBezTo>
                    <a:pt x="731274" y="-32654"/>
                    <a:pt x="831824" y="22202"/>
                    <a:pt x="1048048" y="0"/>
                  </a:cubicBezTo>
                  <a:cubicBezTo>
                    <a:pt x="1264272" y="-22202"/>
                    <a:pt x="1360836" y="44705"/>
                    <a:pt x="1507205" y="0"/>
                  </a:cubicBezTo>
                  <a:cubicBezTo>
                    <a:pt x="1552272" y="-9835"/>
                    <a:pt x="1596966" y="29279"/>
                    <a:pt x="1594336" y="87131"/>
                  </a:cubicBezTo>
                  <a:cubicBezTo>
                    <a:pt x="1603956" y="217799"/>
                    <a:pt x="1569667" y="269942"/>
                    <a:pt x="1594336" y="435642"/>
                  </a:cubicBezTo>
                  <a:cubicBezTo>
                    <a:pt x="1594072" y="481245"/>
                    <a:pt x="1547470" y="533690"/>
                    <a:pt x="1507205" y="522773"/>
                  </a:cubicBezTo>
                  <a:cubicBezTo>
                    <a:pt x="1378430" y="528632"/>
                    <a:pt x="1275161" y="474594"/>
                    <a:pt x="1062248" y="522773"/>
                  </a:cubicBezTo>
                  <a:cubicBezTo>
                    <a:pt x="849335" y="570952"/>
                    <a:pt x="787290" y="498333"/>
                    <a:pt x="588890" y="522773"/>
                  </a:cubicBezTo>
                  <a:cubicBezTo>
                    <a:pt x="390490" y="547213"/>
                    <a:pt x="236509" y="473381"/>
                    <a:pt x="87131" y="522773"/>
                  </a:cubicBezTo>
                  <a:cubicBezTo>
                    <a:pt x="46415" y="515455"/>
                    <a:pt x="12090" y="475967"/>
                    <a:pt x="0" y="435642"/>
                  </a:cubicBezTo>
                  <a:cubicBezTo>
                    <a:pt x="-20401" y="289434"/>
                    <a:pt x="15162" y="213484"/>
                    <a:pt x="0" y="87131"/>
                  </a:cubicBezTo>
                  <a:close/>
                </a:path>
              </a:pathLst>
            </a:custGeom>
            <a:noFill/>
            <a:ln w="38100">
              <a:solidFill>
                <a:srgbClr val="00B050">
                  <a:alpha val="0"/>
                </a:srgbClr>
              </a:solidFill>
              <a:extLst>
                <a:ext uri="{C807C97D-BFC1-408E-A445-0C87EB9F89A2}">
                  <ask:lineSketchStyleProps xmlns="" xmlns:ask="http://schemas.microsoft.com/office/drawing/2018/sketchyshapes" sd="1219033472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7" name="Rectangle 21">
            <a:extLst>
              <a:ext uri="{FF2B5EF4-FFF2-40B4-BE49-F238E27FC236}">
                <a16:creationId xmlns:a16="http://schemas.microsoft.com/office/drawing/2014/main" id="{D501FA62-6C1A-EE4F-B378-79AF1491EF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2934" y="1106706"/>
            <a:ext cx="267252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1800" dirty="0"/>
              <a:t>Filling of electron shells</a:t>
            </a:r>
          </a:p>
          <a:p>
            <a:pPr algn="ctr" eaLnBrk="1" hangingPunct="1"/>
            <a:r>
              <a:rPr lang="en-US" altLang="en-US" sz="1800" dirty="0"/>
              <a:t>Increasing weight &amp; size</a:t>
            </a:r>
          </a:p>
        </p:txBody>
      </p:sp>
      <p:sp>
        <p:nvSpPr>
          <p:cNvPr id="51" name="Rectangle 21">
            <a:extLst>
              <a:ext uri="{FF2B5EF4-FFF2-40B4-BE49-F238E27FC236}">
                <a16:creationId xmlns:a16="http://schemas.microsoft.com/office/drawing/2014/main" id="{85227A91-E40D-BA41-B2F0-C7687BA2808E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8837085" y="3173869"/>
            <a:ext cx="267252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1800" dirty="0"/>
              <a:t>Adding electron shells</a:t>
            </a:r>
          </a:p>
          <a:p>
            <a:pPr algn="ctr" eaLnBrk="1" hangingPunct="1"/>
            <a:r>
              <a:rPr lang="en-US" altLang="en-US" sz="1800" dirty="0"/>
              <a:t>Increasing weight &amp; size</a:t>
            </a:r>
          </a:p>
        </p:txBody>
      </p:sp>
    </p:spTree>
    <p:extLst>
      <p:ext uri="{BB962C8B-B14F-4D97-AF65-F5344CB8AC3E}">
        <p14:creationId xmlns:p14="http://schemas.microsoft.com/office/powerpoint/2010/main" val="2671158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7_nanoHUB-v2">
  <a:themeElements>
    <a:clrScheme name="nanoHUB-v2 13">
      <a:dk1>
        <a:srgbClr val="000000"/>
      </a:dk1>
      <a:lt1>
        <a:srgbClr val="FFFFFF"/>
      </a:lt1>
      <a:dk2>
        <a:srgbClr val="000000"/>
      </a:dk2>
      <a:lt2>
        <a:srgbClr val="B2B2B2"/>
      </a:lt2>
      <a:accent1>
        <a:srgbClr val="5C90A7"/>
      </a:accent1>
      <a:accent2>
        <a:srgbClr val="FFCC66"/>
      </a:accent2>
      <a:accent3>
        <a:srgbClr val="FFFFFF"/>
      </a:accent3>
      <a:accent4>
        <a:srgbClr val="000000"/>
      </a:accent4>
      <a:accent5>
        <a:srgbClr val="B5C6D0"/>
      </a:accent5>
      <a:accent6>
        <a:srgbClr val="E7B95C"/>
      </a:accent6>
      <a:hlink>
        <a:srgbClr val="2A5063"/>
      </a:hlink>
      <a:folHlink>
        <a:srgbClr val="78BCDA"/>
      </a:folHlink>
    </a:clrScheme>
    <a:fontScheme name="nanoHUB-v2">
      <a:majorFont>
        <a:latin typeface="Trebuchet M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nanoHUB-v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noHUB-v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noHUB-v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noHUB-v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noHUB-v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noHUB-v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noHUB-v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noHUB-v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noHUB-v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noHUB-v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noHUB-v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noHUB-v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noHUB-v2 1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5C90A7"/>
        </a:accent1>
        <a:accent2>
          <a:srgbClr val="FFCC66"/>
        </a:accent2>
        <a:accent3>
          <a:srgbClr val="FFFFFF"/>
        </a:accent3>
        <a:accent4>
          <a:srgbClr val="000000"/>
        </a:accent4>
        <a:accent5>
          <a:srgbClr val="B5C6D0"/>
        </a:accent5>
        <a:accent6>
          <a:srgbClr val="E7B95C"/>
        </a:accent6>
        <a:hlink>
          <a:srgbClr val="2A5063"/>
        </a:hlink>
        <a:folHlink>
          <a:srgbClr val="78BCD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Section_XX_outlines_LO_only_wide_V7.potx" id="{F285C0E9-B14F-A644-962B-B92746DA1BC2}" vid="{26230D58-AB4A-7943-8AFA-46CAE071174F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28437</TotalTime>
  <Words>2761</Words>
  <Application>Microsoft Office PowerPoint</Application>
  <PresentationFormat>Widescreen</PresentationFormat>
  <Paragraphs>790</Paragraphs>
  <Slides>36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6" baseType="lpstr">
      <vt:lpstr>ＭＳ Ｐゴシック</vt:lpstr>
      <vt:lpstr>Arial</vt:lpstr>
      <vt:lpstr>Comic Sans MS</vt:lpstr>
      <vt:lpstr>Euclid Symbol</vt:lpstr>
      <vt:lpstr>Symbol</vt:lpstr>
      <vt:lpstr>Times New Roman</vt:lpstr>
      <vt:lpstr>Trebuchet MS</vt:lpstr>
      <vt:lpstr>Wingdings</vt:lpstr>
      <vt:lpstr>Wingdings 3</vt:lpstr>
      <vt:lpstr>7_nanoHUB-v2</vt:lpstr>
      <vt:lpstr>Section 2 Materials</vt:lpstr>
      <vt:lpstr>Section 2 Materials</vt:lpstr>
      <vt:lpstr>Section 2 Typical Semiconducting Materials</vt:lpstr>
      <vt:lpstr>Section 2 Typical Semiconducting Materials</vt:lpstr>
      <vt:lpstr>Elemental Semiconductors in the Periodic Table</vt:lpstr>
      <vt:lpstr>s &amp; p Orbital Shell Filling</vt:lpstr>
      <vt:lpstr>Focus on Columns II – VI in Periodic Table</vt:lpstr>
      <vt:lpstr>Focus on Columns II – VI in Periodic Table</vt:lpstr>
      <vt:lpstr>Focus on Columns II – VI in Periodic Table</vt:lpstr>
      <vt:lpstr>Focus on Columns II – VI in Periodic Table</vt:lpstr>
      <vt:lpstr>Bonding for Half-Filled Shells – IV, III-V, II-VI</vt:lpstr>
      <vt:lpstr>Section 2 Materials</vt:lpstr>
      <vt:lpstr>Section 2 Materials</vt:lpstr>
      <vt:lpstr>Section 2 Materials 2.2 Typical applications of elemental and compound semiconductors</vt:lpstr>
      <vt:lpstr>Section 2 Materials</vt:lpstr>
      <vt:lpstr>Applications of Elemental Semiconductors</vt:lpstr>
      <vt:lpstr>Applications of  Elemental Semiconductors Compounds</vt:lpstr>
      <vt:lpstr>Applications of  Elemental Semiconductors Compounds</vt:lpstr>
      <vt:lpstr>Applications of III-V Compound Semiconductors</vt:lpstr>
      <vt:lpstr>Applications of II-VI Compound Semiconductors</vt:lpstr>
      <vt:lpstr>Lead Sulfide – PbS – is different!</vt:lpstr>
      <vt:lpstr>Applications of Semiconductors</vt:lpstr>
      <vt:lpstr>Materials are the Toolbox for Devices</vt:lpstr>
      <vt:lpstr>Section 2 Materials</vt:lpstr>
      <vt:lpstr>Section 2 Materials</vt:lpstr>
      <vt:lpstr>Section 2 Materials 2.3 Atomic Positions and Bond Orientations</vt:lpstr>
      <vt:lpstr>Section 2 Materials</vt:lpstr>
      <vt:lpstr>Spatial Atomic Arrangements Position and Bond Orientation</vt:lpstr>
      <vt:lpstr>Spatial Atomic Arrangements Position and Bond Orientation</vt:lpstr>
      <vt:lpstr>Spatial Atomic Arrangements Position and Bond Orientation</vt:lpstr>
      <vt:lpstr>Solid State Atomic Arrangements in MOSFETS</vt:lpstr>
      <vt:lpstr>Functional Layers in MOSFETS</vt:lpstr>
      <vt:lpstr>Functional Layers in MOSFETS</vt:lpstr>
      <vt:lpstr>Section 2 Materials</vt:lpstr>
      <vt:lpstr>PowerPoint Presentation</vt:lpstr>
      <vt:lpstr>Computing Carrier-Density and Velocity</vt:lpstr>
    </vt:vector>
  </TitlesOfParts>
  <Company>Purdue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EE-612: Lecture 3 1D MOS Electrostatics  Mark Lundstrom Electrical and Computer Engineering Purdue University West Lafayette, IN USA Fall 2006</dc:title>
  <cp:lastModifiedBy>studioadmin</cp:lastModifiedBy>
  <cp:revision>466</cp:revision>
  <cp:lastPrinted>2012-01-17T05:18:23Z</cp:lastPrinted>
  <dcterms:created xsi:type="dcterms:W3CDTF">2010-01-05T13:39:45Z</dcterms:created>
  <dcterms:modified xsi:type="dcterms:W3CDTF">2020-06-18T15:11:58Z</dcterms:modified>
</cp:coreProperties>
</file>