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autoCompressPictures="0">
  <p:sldMasterIdLst>
    <p:sldMasterId id="2147483648" r:id="rId4"/>
  </p:sldMasterIdLst>
  <p:notesMasterIdLst>
    <p:notesMasterId r:id="rId14"/>
  </p:notesMasterIdLst>
  <p:sldIdLst>
    <p:sldId id="267" r:id="rId5"/>
    <p:sldId id="295" r:id="rId6"/>
    <p:sldId id="297" r:id="rId7"/>
    <p:sldId id="298" r:id="rId8"/>
    <p:sldId id="299" r:id="rId9"/>
    <p:sldId id="300" r:id="rId10"/>
    <p:sldId id="301" r:id="rId11"/>
    <p:sldId id="296" r:id="rId12"/>
    <p:sldId id="277" r:id="rId13"/>
  </p:sldIdLst>
  <p:sldSz cx="12192000" cy="6858000"/>
  <p:notesSz cx="6858000" cy="9144000"/>
  <p:embeddedFontLst>
    <p:embeddedFont>
      <p:font typeface="Acumin Pro Condensed Semibold" panose="020B0604020202020204" charset="0"/>
      <p:regular r:id="rId15"/>
      <p:bold r:id="rId16"/>
      <p:italic r:id="rId17"/>
      <p:boldItalic r:id="rId18"/>
    </p:embeddedFont>
    <p:embeddedFont>
      <p:font typeface="Acumin Pro Medium" panose="020B0604020202020204" charset="0"/>
      <p:regular r:id="rId19"/>
      <p:italic r:id="rId20"/>
    </p:embeddedFont>
    <p:embeddedFont>
      <p:font typeface="Franklin Gothic Book" panose="020B0503020102020204" pitchFamily="34" charset="0"/>
      <p:regular r:id="rId21"/>
      <p:italic r:id="rId22"/>
    </p:embeddedFont>
    <p:embeddedFont>
      <p:font typeface="Franklin Gothic Medium" panose="020B0603020102020204" pitchFamily="34" charset="0"/>
      <p:regular r:id="rId23"/>
      <p:italic r:id="rId24"/>
    </p:embeddedFont>
    <p:embeddedFont>
      <p:font typeface="Franklin Gothic Medium Cond" panose="020B0606030402020204" pitchFamily="34" charset="0"/>
      <p:regular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80" userDrawn="1">
          <p15:clr>
            <a:srgbClr val="A4A3A4"/>
          </p15:clr>
        </p15:guide>
        <p15:guide id="2" pos="3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26CE219-6CB4-4D82-2315-C217F06FFCCD}" name="Hiller, Kelly R" initials="HKR" userId="S::khiller@purdue.edu::b25b1487-7f5e-4b7f-a0b2-f8bcb0b1ea5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B991"/>
    <a:srgbClr val="DDB945"/>
    <a:srgbClr val="EBD9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32"/>
    <p:restoredTop sz="66315" autoAdjust="0"/>
  </p:normalViewPr>
  <p:slideViewPr>
    <p:cSldViewPr snapToGrid="0">
      <p:cViewPr varScale="1">
        <p:scale>
          <a:sx n="63" d="100"/>
          <a:sy n="63" d="100"/>
        </p:scale>
        <p:origin x="1517" y="58"/>
      </p:cViewPr>
      <p:guideLst>
        <p:guide orient="horz" pos="1080"/>
        <p:guide pos="312"/>
      </p:guideLst>
    </p:cSldViewPr>
  </p:slideViewPr>
  <p:outlineViewPr>
    <p:cViewPr>
      <p:scale>
        <a:sx n="33" d="100"/>
        <a:sy n="33" d="100"/>
      </p:scale>
      <p:origin x="0" y="-413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701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4.fntdata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font" Target="fonts/font7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10.fntdata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Bailey" userId="b1e41924-5173-49f5-9de2-c70924bcd0f8" providerId="ADAL" clId="{5CD3A708-63EA-493F-BE1F-23B559B3DD3E}"/>
    <pc:docChg chg="custSel modSld">
      <pc:chgData name="Ryan Bailey" userId="b1e41924-5173-49f5-9de2-c70924bcd0f8" providerId="ADAL" clId="{5CD3A708-63EA-493F-BE1F-23B559B3DD3E}" dt="2026-04-08T11:50:58.457" v="5" actId="20577"/>
      <pc:docMkLst>
        <pc:docMk/>
      </pc:docMkLst>
      <pc:sldChg chg="modNotesTx">
        <pc:chgData name="Ryan Bailey" userId="b1e41924-5173-49f5-9de2-c70924bcd0f8" providerId="ADAL" clId="{5CD3A708-63EA-493F-BE1F-23B559B3DD3E}" dt="2026-04-08T11:50:46.162" v="0" actId="20577"/>
        <pc:sldMkLst>
          <pc:docMk/>
          <pc:sldMk cId="1355381334" sldId="297"/>
        </pc:sldMkLst>
      </pc:sldChg>
      <pc:sldChg chg="modNotesTx">
        <pc:chgData name="Ryan Bailey" userId="b1e41924-5173-49f5-9de2-c70924bcd0f8" providerId="ADAL" clId="{5CD3A708-63EA-493F-BE1F-23B559B3DD3E}" dt="2026-04-08T11:50:48.963" v="1" actId="20577"/>
        <pc:sldMkLst>
          <pc:docMk/>
          <pc:sldMk cId="3343465489" sldId="298"/>
        </pc:sldMkLst>
      </pc:sldChg>
      <pc:sldChg chg="delSp mod modNotesTx">
        <pc:chgData name="Ryan Bailey" userId="b1e41924-5173-49f5-9de2-c70924bcd0f8" providerId="ADAL" clId="{5CD3A708-63EA-493F-BE1F-23B559B3DD3E}" dt="2026-04-08T11:50:52.945" v="3" actId="20577"/>
        <pc:sldMkLst>
          <pc:docMk/>
          <pc:sldMk cId="3622292396" sldId="299"/>
        </pc:sldMkLst>
        <pc:picChg chg="del">
          <ac:chgData name="Ryan Bailey" userId="b1e41924-5173-49f5-9de2-c70924bcd0f8" providerId="ADAL" clId="{5CD3A708-63EA-493F-BE1F-23B559B3DD3E}" dt="2026-04-08T11:50:51.438" v="2" actId="478"/>
          <ac:picMkLst>
            <pc:docMk/>
            <pc:sldMk cId="3622292396" sldId="299"/>
            <ac:picMk id="9" creationId="{D3FCB6A4-B64E-1F27-CBC4-56C7F504ED2D}"/>
          </ac:picMkLst>
        </pc:picChg>
      </pc:sldChg>
      <pc:sldChg chg="modNotesTx">
        <pc:chgData name="Ryan Bailey" userId="b1e41924-5173-49f5-9de2-c70924bcd0f8" providerId="ADAL" clId="{5CD3A708-63EA-493F-BE1F-23B559B3DD3E}" dt="2026-04-08T11:50:55.792" v="4" actId="20577"/>
        <pc:sldMkLst>
          <pc:docMk/>
          <pc:sldMk cId="3880794077" sldId="300"/>
        </pc:sldMkLst>
      </pc:sldChg>
      <pc:sldChg chg="modNotesTx">
        <pc:chgData name="Ryan Bailey" userId="b1e41924-5173-49f5-9de2-c70924bcd0f8" providerId="ADAL" clId="{5CD3A708-63EA-493F-BE1F-23B559B3DD3E}" dt="2026-04-08T11:50:58.457" v="5" actId="20577"/>
        <pc:sldMkLst>
          <pc:docMk/>
          <pc:sldMk cId="714581740" sldId="30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26CF7-48D8-2F46-AFC8-8A5D2298DFDD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BF745-0557-B241-863F-056113C70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74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31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577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47861-5541-2761-51AF-A2EF271EF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BBA2FE-0075-FF93-181D-A29D7DF89B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6E2A2C-C87B-24A6-4749-0C81505A27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7B055F-B158-5E45-0981-174B9E09AB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10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F45CA-313C-5861-1BAB-8037AF6EF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0EC4A1-DB3D-A437-4D0B-555C4E1D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AD6DD5-673E-C4A3-5A37-ACA7059B9C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0E2B4D-FA8E-F4E9-05BA-5D4F9EEB9E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494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0AF08-F83E-35D5-EB28-5905054FF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6E87C6-9F2C-FF58-15FD-661EAD1F3D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79F60B-DAA4-F8F7-7392-B1F60416BD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37237-A175-D4E4-D723-25B988BCCA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1469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28574-F174-0ABA-5DBE-31E92D85A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62DB10-648E-2A42-D64C-5A0C332F8E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016107-788E-B0E5-72AE-6A0B1F4C89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56EBA6-44F2-DA02-5593-C5F702CCDB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52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9277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843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47BD40D6-A6F9-8B8C-560F-0C7A97097E8F}"/>
              </a:ext>
            </a:extLst>
          </p:cNvPr>
          <p:cNvSpPr/>
          <p:nvPr userDrawn="1"/>
        </p:nvSpPr>
        <p:spPr>
          <a:xfrm>
            <a:off x="9954706" y="-9439"/>
            <a:ext cx="2246721" cy="6867440"/>
          </a:xfrm>
          <a:custGeom>
            <a:avLst/>
            <a:gdLst>
              <a:gd name="connsiteX0" fmla="*/ 0 w 2243579"/>
              <a:gd name="connsiteY0" fmla="*/ 0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0 w 2243579"/>
              <a:gd name="connsiteY4" fmla="*/ 0 h 6881568"/>
              <a:gd name="connsiteX0" fmla="*/ 1300899 w 2243579"/>
              <a:gd name="connsiteY0" fmla="*/ 565608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300899 w 2243579"/>
              <a:gd name="connsiteY4" fmla="*/ 565608 h 6881568"/>
              <a:gd name="connsiteX0" fmla="*/ 1602557 w 2243579"/>
              <a:gd name="connsiteY0" fmla="*/ 18854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602557 w 2243579"/>
              <a:gd name="connsiteY4" fmla="*/ 18854 h 6881568"/>
              <a:gd name="connsiteX0" fmla="*/ 1319753 w 1960775"/>
              <a:gd name="connsiteY0" fmla="*/ 18854 h 6881568"/>
              <a:gd name="connsiteX1" fmla="*/ 1960775 w 1960775"/>
              <a:gd name="connsiteY1" fmla="*/ 0 h 6881568"/>
              <a:gd name="connsiteX2" fmla="*/ 1960775 w 1960775"/>
              <a:gd name="connsiteY2" fmla="*/ 6881568 h 6881568"/>
              <a:gd name="connsiteX3" fmla="*/ 0 w 1960775"/>
              <a:gd name="connsiteY3" fmla="*/ 6806154 h 6881568"/>
              <a:gd name="connsiteX4" fmla="*/ 1319753 w 1960775"/>
              <a:gd name="connsiteY4" fmla="*/ 18854 h 6881568"/>
              <a:gd name="connsiteX0" fmla="*/ 1593130 w 2234152"/>
              <a:gd name="connsiteY0" fmla="*/ 18854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93130 w 2234152"/>
              <a:gd name="connsiteY4" fmla="*/ 18854 h 6881569"/>
              <a:gd name="connsiteX0" fmla="*/ 1583717 w 2234152"/>
              <a:gd name="connsiteY0" fmla="*/ 9420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83717 w 2234152"/>
              <a:gd name="connsiteY4" fmla="*/ 9420 h 6881569"/>
              <a:gd name="connsiteX0" fmla="*/ 1583717 w 2243566"/>
              <a:gd name="connsiteY0" fmla="*/ 0 h 6872149"/>
              <a:gd name="connsiteX1" fmla="*/ 2243566 w 2243566"/>
              <a:gd name="connsiteY1" fmla="*/ 12 h 6872149"/>
              <a:gd name="connsiteX2" fmla="*/ 2234152 w 2243566"/>
              <a:gd name="connsiteY2" fmla="*/ 6872148 h 6872149"/>
              <a:gd name="connsiteX3" fmla="*/ 0 w 2243566"/>
              <a:gd name="connsiteY3" fmla="*/ 6872149 h 6872149"/>
              <a:gd name="connsiteX4" fmla="*/ 1583717 w 2243566"/>
              <a:gd name="connsiteY4" fmla="*/ 0 h 687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566" h="6872149">
                <a:moveTo>
                  <a:pt x="1583717" y="0"/>
                </a:moveTo>
                <a:lnTo>
                  <a:pt x="2243566" y="12"/>
                </a:lnTo>
                <a:lnTo>
                  <a:pt x="2234152" y="6872148"/>
                </a:lnTo>
                <a:lnTo>
                  <a:pt x="0" y="6872149"/>
                </a:lnTo>
                <a:lnTo>
                  <a:pt x="1583717" y="0"/>
                </a:lnTo>
                <a:close/>
              </a:path>
            </a:pathLst>
          </a:custGeom>
          <a:solidFill>
            <a:srgbClr val="CFB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3257" y="2005070"/>
            <a:ext cx="7763458" cy="592834"/>
          </a:xfrm>
        </p:spPr>
        <p:txBody>
          <a:bodyPr>
            <a:noAutofit/>
          </a:bodyPr>
          <a:lstStyle>
            <a:lvl1pPr>
              <a:defRPr sz="540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3257" y="2629338"/>
            <a:ext cx="7763458" cy="4492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1" i="0">
                <a:solidFill>
                  <a:schemeClr val="bg2"/>
                </a:solidFill>
                <a:latin typeface="Acumin Pro Semibold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6FFA1BC-72F9-9048-3E39-D300A3A6A5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23257" y="3107129"/>
            <a:ext cx="7763458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2"/>
                </a:solidFill>
                <a:latin typeface="Acumin Pro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fld id="{C7124C19-F609-8C4C-8116-78E353E3E672}" type="datetime1">
              <a:rPr lang="en-US" smtClean="0"/>
              <a:t>3/29/23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3A7607E-0B69-7042-8E26-D319E7C241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3984" y="5739523"/>
            <a:ext cx="5061853" cy="535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52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opy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6313" y="3652272"/>
            <a:ext cx="5469743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1" y="1543323"/>
            <a:ext cx="5469745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275945" y="1543323"/>
            <a:ext cx="5458727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0C66FF-C32F-9EF8-4FBC-44E08230B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64929" y="3652271"/>
            <a:ext cx="5469743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1641B97-9FFC-02AC-9A83-AD9CF1F958B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F1D55B3-DE62-9744-8A1E-84A97FEB12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6850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opy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6314" y="3652272"/>
            <a:ext cx="3534479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2" y="1543323"/>
            <a:ext cx="3534479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336974" y="1543324"/>
            <a:ext cx="3527360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0C66FF-C32F-9EF8-4FBC-44E08230B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25959" y="3652272"/>
            <a:ext cx="3534479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D5694FC-6767-0363-8F8C-4C8AEA0C5DC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8205605" y="1532307"/>
            <a:ext cx="3527360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347E27B2-1DE2-3469-81EF-9EBD7DC7AFB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194590" y="3641255"/>
            <a:ext cx="3534479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039C530-4D1F-8F28-146E-3ECC4BBCE9E0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E91789F-D0D4-8047-88FB-13966CB7FE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7671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27402-16CB-60F1-259A-4E1A16194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2" y="457200"/>
            <a:ext cx="4314823" cy="96409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89552-EB9F-6D72-9130-E107C02C2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2" y="1570383"/>
            <a:ext cx="4314823" cy="429860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5F6EAB8-D2BB-0BDE-C7AC-895B69CA5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1871" y="457200"/>
            <a:ext cx="6662927" cy="54117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C4977-AD33-556A-2AED-7416F7D4390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A7895D7-4D6B-AC47-9963-88D20F2934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900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99A83-2C12-9A72-A547-B9374C107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470037"/>
            <a:ext cx="4325711" cy="1034775"/>
          </a:xfrm>
        </p:spPr>
        <p:txBody>
          <a:bodyPr anchor="b"/>
          <a:lstStyle>
            <a:lvl1pPr fontAlgn="t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70037"/>
            <a:ext cx="6562498" cy="539101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14" y="1759226"/>
            <a:ext cx="4325711" cy="4086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56456-EFF1-AF89-28F7-3D4A6920E07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454D3F7-E9EF-3042-B534-31D5C54C48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354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3" y="1543323"/>
            <a:ext cx="5458727" cy="431772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7832766-AA56-63AE-E2AA-9A2947343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CF92D672-5C11-B647-ADA7-722837BA86C0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6286962" y="1543323"/>
            <a:ext cx="5458727" cy="431772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6AFB8997-E903-BD34-CBB7-A70F3BD090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3135B86-20D4-13D9-0376-A64DF5C381B3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EF4BB4A-8DE4-4644-A2B1-5CCF7E9033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1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with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68086" y="1543323"/>
            <a:ext cx="5862679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15759" y="1543322"/>
            <a:ext cx="5129927" cy="430757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3486577" y="3795304"/>
            <a:ext cx="2844188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68086" y="3795304"/>
            <a:ext cx="2844188" cy="205559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DA9D6A4-F44C-720B-EF21-A331231A647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4ADC634B-A375-1F43-86DB-ACAFF996FA0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244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5428" y="325312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57200" y="136731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60A3B0E8-AC0D-A169-37E3-2D123D6EBF24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4325104" y="136731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640970D8-E511-89A8-FC5C-6DB37485ADE3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8181729" y="136731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6B04B79A-B4BD-0306-3D46-D570E1F51CA6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303332" y="325312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450B4796-C4B7-C272-5ADD-7D6C896B703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181729" y="325312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633AE4D-056F-FC97-1F10-877F247AB319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413656" y="5656648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19716662-3C77-F831-E45C-F9EA49810F58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435428" y="3770844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1ED1A14F-5E0D-476E-9C60-BD987EFC4940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4303332" y="3770844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5" name="Picture Placeholder 2">
            <a:extLst>
              <a:ext uri="{FF2B5EF4-FFF2-40B4-BE49-F238E27FC236}">
                <a16:creationId xmlns:a16="http://schemas.microsoft.com/office/drawing/2014/main" id="{A0003A4C-26CB-DD7F-0B22-024AFB58DC6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8193008" y="3770844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08CE8D58-56A2-6AE5-AB18-C53F4134DD88}"/>
              </a:ext>
            </a:extLst>
          </p:cNvPr>
          <p:cNvSpPr>
            <a:spLocks noGrp="1"/>
          </p:cNvSpPr>
          <p:nvPr>
            <p:ph type="body" sz="half" idx="24"/>
          </p:nvPr>
        </p:nvSpPr>
        <p:spPr>
          <a:xfrm>
            <a:off x="4281560" y="5656648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7A4C2D1F-1A58-AC60-F606-B816E5F23FFF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8193008" y="5656648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0D3EBD5-219C-5B88-5FAA-E3535228FBDB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id="{924D92CB-DB6C-EEE8-BDA7-E3D7B064364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A7895A1-74AC-4A45-95B2-10B6DA3BB6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330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4" y="1542762"/>
            <a:ext cx="2611015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3344063" y="1542762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D5694FC-6767-0363-8F8C-4C8AEA0C5DC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236553" y="1542762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6223A017-A902-92C1-8A99-7D45B08D860D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9129043" y="1542762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FE352EAA-3DC6-450E-518D-B55638975ECE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1843620" y="3651150"/>
            <a:ext cx="2611015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1E5E3807-051E-4D4B-1143-A6B4BDDBB5D8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4741369" y="3651150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9659EF4B-6B57-DE2A-B33A-D60A659CFE6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7633859" y="3651150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0B1371B0-95CE-4462-18BB-F77CBC19BF86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92DA3F47-456E-9E4F-B886-83557C15F5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3131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21986" y="1643073"/>
            <a:ext cx="5212813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521986" y="3884037"/>
            <a:ext cx="5212813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2C5294-0EFC-A3EC-D994-11DDCFE70D6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46315" y="1643073"/>
            <a:ext cx="5745165" cy="430757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7A134D-7A3A-AD4B-91DF-57347E308706}"/>
              </a:ext>
            </a:extLst>
          </p:cNvPr>
          <p:cNvSpPr/>
          <p:nvPr userDrawn="1"/>
        </p:nvSpPr>
        <p:spPr>
          <a:xfrm>
            <a:off x="6521986" y="3395949"/>
            <a:ext cx="5212813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581B053-21C8-C0AD-58C7-637A6315D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1726" y="3395949"/>
            <a:ext cx="5212943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8B2033E-9DB9-9A2B-D4C5-6D8960838D22}"/>
              </a:ext>
            </a:extLst>
          </p:cNvPr>
          <p:cNvSpPr/>
          <p:nvPr userDrawn="1"/>
        </p:nvSpPr>
        <p:spPr>
          <a:xfrm>
            <a:off x="6521856" y="5636913"/>
            <a:ext cx="5212813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02FFCFA-A84F-7535-4A5F-29A5FC646063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521726" y="5636913"/>
            <a:ext cx="5212813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2785C5DB-355E-CD09-6EF5-58F892E8FB6F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algn="r"/>
            <a:r>
              <a:rPr lang="en-US"/>
              <a:t>3/31/23            </a:t>
            </a:r>
            <a:fld id="{2D8F9ACA-D6C0-E54C-B1B8-E9196C9CD104}" type="slidenum">
              <a:rPr lang="en-US" smtClean="0"/>
              <a:pPr algn="r"/>
              <a:t>‹#›</a:t>
            </a:fld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CA8C401-C8E4-754B-B3A5-3E09556710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527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21986" y="1643073"/>
            <a:ext cx="5212813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287219" y="3884037"/>
            <a:ext cx="2447580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521986" y="3879120"/>
            <a:ext cx="2528916" cy="205559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2C5294-0EFC-A3EC-D994-11DDCFE70D6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46315" y="1643073"/>
            <a:ext cx="5745165" cy="430757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AC4E08-5A51-BF4F-655E-4E54DD771548}"/>
              </a:ext>
            </a:extLst>
          </p:cNvPr>
          <p:cNvSpPr/>
          <p:nvPr userDrawn="1"/>
        </p:nvSpPr>
        <p:spPr>
          <a:xfrm>
            <a:off x="6521986" y="3395949"/>
            <a:ext cx="5212813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7D80C23-74F3-F853-02BF-83C743039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71823" y="3395949"/>
            <a:ext cx="5162846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F22EB8-4EFD-86A4-8EB8-8A4F1A1AA2DF}"/>
              </a:ext>
            </a:extLst>
          </p:cNvPr>
          <p:cNvSpPr/>
          <p:nvPr userDrawn="1"/>
        </p:nvSpPr>
        <p:spPr>
          <a:xfrm>
            <a:off x="6512818" y="5631997"/>
            <a:ext cx="2512330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6A4B2AA-E0AE-18DD-BAA3-AF2A9CA6987A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562654" y="5631997"/>
            <a:ext cx="2488248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18B5CD1-FF93-2C9C-1BFF-73A3CE39E65D}"/>
              </a:ext>
            </a:extLst>
          </p:cNvPr>
          <p:cNvSpPr/>
          <p:nvPr userDrawn="1"/>
        </p:nvSpPr>
        <p:spPr>
          <a:xfrm>
            <a:off x="9287218" y="5641703"/>
            <a:ext cx="2431941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C52272AC-9734-6D60-9441-B5E7B9E4E372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9337055" y="5641703"/>
            <a:ext cx="2408630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BE9F3313-6532-97CE-1E0D-3A21EA40A39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r"/>
            <a:r>
              <a:rPr lang="en-US"/>
              <a:t>3/31/23            </a:t>
            </a:r>
            <a:fld id="{2D8F9ACA-D6C0-E54C-B1B8-E9196C9CD104}" type="slidenum">
              <a:rPr lang="en-US" smtClean="0"/>
              <a:pPr algn="r"/>
              <a:t>‹#›</a:t>
            </a:fld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1D2BA07-7CB8-E14F-8E24-3DAFEB3C73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441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AAC0BB7-28CB-1045-A186-168990E05D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3984" y="5739523"/>
            <a:ext cx="5061853" cy="535961"/>
          </a:xfrm>
          <a:prstGeom prst="rect">
            <a:avLst/>
          </a:prstGeom>
        </p:spPr>
      </p:pic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6" name="Title 6">
            <a:extLst>
              <a:ext uri="{FF2B5EF4-FFF2-40B4-BE49-F238E27FC236}">
                <a16:creationId xmlns:a16="http://schemas.microsoft.com/office/drawing/2014/main" id="{B1EEEEC0-D7E4-4DE5-4E3D-FAAD9ABA89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3257" y="1812045"/>
            <a:ext cx="7763458" cy="719757"/>
          </a:xfrm>
        </p:spPr>
        <p:txBody>
          <a:bodyPr>
            <a:noAutofit/>
          </a:bodyPr>
          <a:lstStyle>
            <a:lvl1pPr>
              <a:defRPr sz="540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8EDB9B8-C811-84E9-5F58-0130F3A805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3257" y="2617146"/>
            <a:ext cx="7763458" cy="4492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1" i="0">
                <a:solidFill>
                  <a:schemeClr val="tx1"/>
                </a:solidFill>
                <a:latin typeface="Acumin Pro Semibold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24BF34A7-30DF-7BD2-A5A2-434BBF6672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23257" y="3148847"/>
            <a:ext cx="7763458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/>
                </a:solidFill>
                <a:latin typeface="Acumin Pro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3/31/23</a:t>
            </a:r>
          </a:p>
        </p:txBody>
      </p:sp>
    </p:spTree>
    <p:extLst>
      <p:ext uri="{BB962C8B-B14F-4D97-AF65-F5344CB8AC3E}">
        <p14:creationId xmlns:p14="http://schemas.microsoft.com/office/powerpoint/2010/main" val="569925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3 Blocks -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4CFF414-FA47-F7EC-7EFB-7073E26BB831}"/>
              </a:ext>
            </a:extLst>
          </p:cNvPr>
          <p:cNvSpPr/>
          <p:nvPr userDrawn="1"/>
        </p:nvSpPr>
        <p:spPr>
          <a:xfrm>
            <a:off x="7938475" y="1315894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3C0F4F-1E76-E3A4-E5AA-8FA79C7C69FB}"/>
              </a:ext>
            </a:extLst>
          </p:cNvPr>
          <p:cNvSpPr/>
          <p:nvPr userDrawn="1"/>
        </p:nvSpPr>
        <p:spPr>
          <a:xfrm>
            <a:off x="4420956" y="1315895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7105CB-DECE-0616-2A57-776784CFC1CB}"/>
              </a:ext>
            </a:extLst>
          </p:cNvPr>
          <p:cNvSpPr/>
          <p:nvPr userDrawn="1"/>
        </p:nvSpPr>
        <p:spPr>
          <a:xfrm>
            <a:off x="903437" y="1315896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813FE17-B697-FB87-4ED6-D832D798E9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03506" y="1436468"/>
            <a:ext cx="3319462" cy="339561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8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B65CB9D-AA49-05C2-2100-C63D32C82B8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01943" y="4045824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43204028-135E-83A2-B94A-693154F531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1284" y="1436468"/>
            <a:ext cx="3319462" cy="339561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8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D4E810FD-2D00-764A-B144-B235C21E32F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19721" y="4045824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0A71EF50-386A-A3B9-93FB-6EF179A4EE4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38803" y="1433918"/>
            <a:ext cx="3319462" cy="339561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8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3" name="Picture Placeholder 10">
            <a:extLst>
              <a:ext uri="{FF2B5EF4-FFF2-40B4-BE49-F238E27FC236}">
                <a16:creationId xmlns:a16="http://schemas.microsoft.com/office/drawing/2014/main" id="{6AE17ED9-FDD9-34C3-1F7D-9A8EA4C4B40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37240" y="4043274"/>
            <a:ext cx="2951163" cy="155575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endParaRPr lang="en-US" dirty="0"/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77D3ED32-45F9-B948-371F-67E8465B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0F278F-8AAE-FA0B-4B47-AB0FFECE69F2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r"/>
            <a:r>
              <a:rPr lang="en-US"/>
              <a:t>3/31/23            </a:t>
            </a:r>
            <a:fld id="{2D8F9ACA-D6C0-E54C-B1B8-E9196C9CD10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40B5B1B-89D1-9945-6AB1-0D9B2E27009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87907" y="2065260"/>
            <a:ext cx="2950589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CCAB75A6-8C36-AD93-09A1-D377BF55C686}"/>
              </a:ext>
            </a:extLst>
          </p:cNvPr>
          <p:cNvSpPr>
            <a:spLocks noGrp="1"/>
          </p:cNvSpPr>
          <p:nvPr>
            <p:ph type="body" sz="half" idx="20" hasCustomPrompt="1"/>
          </p:nvPr>
        </p:nvSpPr>
        <p:spPr>
          <a:xfrm>
            <a:off x="4605427" y="2065259"/>
            <a:ext cx="2950589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BFCE088-E342-EDAD-213D-39C8B8D85057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8122945" y="2065259"/>
            <a:ext cx="2950589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52D6B0AF-7A65-0643-9BB2-70425E09A6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7126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3 Blocks -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C98D576-4759-5408-883D-2E56D9D0F603}"/>
              </a:ext>
            </a:extLst>
          </p:cNvPr>
          <p:cNvSpPr/>
          <p:nvPr userDrawn="1"/>
        </p:nvSpPr>
        <p:spPr>
          <a:xfrm>
            <a:off x="7938216" y="1315892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C44A1A-1D1D-F2D9-8EC1-EFF25EBA1FB0}"/>
              </a:ext>
            </a:extLst>
          </p:cNvPr>
          <p:cNvSpPr/>
          <p:nvPr userDrawn="1"/>
        </p:nvSpPr>
        <p:spPr>
          <a:xfrm>
            <a:off x="4420697" y="1315893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38D75A-DD50-6C6E-0A9D-7F77E72C780A}"/>
              </a:ext>
            </a:extLst>
          </p:cNvPr>
          <p:cNvSpPr/>
          <p:nvPr userDrawn="1"/>
        </p:nvSpPr>
        <p:spPr>
          <a:xfrm>
            <a:off x="903178" y="1315894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876A1563-09E6-06B6-EC4A-8E309CC57B1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03247" y="1436466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AF401EC8-7352-A985-133C-726A718A9E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1025" y="1436466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71A04C69-EC92-81B2-FCD5-39464C669BE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38544" y="1433916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AE5BF8CB-9477-F598-75C4-6F35D608B3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101684" y="2040670"/>
            <a:ext cx="2951163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AE6CE746-1703-63A8-BBD4-546AD104E27E}"/>
              </a:ext>
            </a:extLst>
          </p:cNvPr>
          <p:cNvSpPr>
            <a:spLocks noGrp="1"/>
          </p:cNvSpPr>
          <p:nvPr>
            <p:ph type="body" sz="half" idx="24" hasCustomPrompt="1"/>
          </p:nvPr>
        </p:nvSpPr>
        <p:spPr>
          <a:xfrm>
            <a:off x="4604880" y="2065258"/>
            <a:ext cx="2951163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53952BA5-2190-5106-0EBD-DA1D15EFBB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01684" y="4045822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34" name="Picture Placeholder 10">
            <a:extLst>
              <a:ext uri="{FF2B5EF4-FFF2-40B4-BE49-F238E27FC236}">
                <a16:creationId xmlns:a16="http://schemas.microsoft.com/office/drawing/2014/main" id="{835FE666-CADC-4DB4-80A4-BFD9823DE0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19462" y="4045822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35" name="Picture Placeholder 10">
            <a:extLst>
              <a:ext uri="{FF2B5EF4-FFF2-40B4-BE49-F238E27FC236}">
                <a16:creationId xmlns:a16="http://schemas.microsoft.com/office/drawing/2014/main" id="{AECA5017-0E7C-4957-02B2-65FA6C1F6E5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36981" y="4043272"/>
            <a:ext cx="2951163" cy="155575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endParaRPr lang="en-US" dirty="0"/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9F4CE92C-83FA-CA44-69CB-E6229E144199}"/>
              </a:ext>
            </a:extLst>
          </p:cNvPr>
          <p:cNvSpPr>
            <a:spLocks noGrp="1"/>
          </p:cNvSpPr>
          <p:nvPr>
            <p:ph type="body" sz="half" idx="25" hasCustomPrompt="1"/>
          </p:nvPr>
        </p:nvSpPr>
        <p:spPr>
          <a:xfrm>
            <a:off x="8129414" y="2071424"/>
            <a:ext cx="2951163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40" name="Title 39">
            <a:extLst>
              <a:ext uri="{FF2B5EF4-FFF2-40B4-BE49-F238E27FC236}">
                <a16:creationId xmlns:a16="http://schemas.microsoft.com/office/drawing/2014/main" id="{2CAB310C-9DF2-C217-7A37-81705800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4DDE6D-DD47-E873-4306-EBFC1F91F657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pPr algn="r"/>
            <a:r>
              <a:rPr lang="en-US"/>
              <a:t>3/31/23            </a:t>
            </a:r>
            <a:fld id="{2D8F9ACA-D6C0-E54C-B1B8-E9196C9CD104}" type="slidenum">
              <a:rPr lang="en-US" smtClean="0"/>
              <a:pPr algn="r"/>
              <a:t>‹#›</a:t>
            </a:fld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CDBDD2C-9BBA-CC44-97ED-E096451205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9466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5 Color Bloc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39">
            <a:extLst>
              <a:ext uri="{FF2B5EF4-FFF2-40B4-BE49-F238E27FC236}">
                <a16:creationId xmlns:a16="http://schemas.microsoft.com/office/drawing/2014/main" id="{2CAB310C-9DF2-C217-7A37-81705800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79A34A-6A6B-FC98-1EC8-8347FAB1A48F}"/>
              </a:ext>
            </a:extLst>
          </p:cNvPr>
          <p:cNvSpPr/>
          <p:nvPr userDrawn="1"/>
        </p:nvSpPr>
        <p:spPr>
          <a:xfrm>
            <a:off x="1008584" y="1660596"/>
            <a:ext cx="1918020" cy="4364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3F2A76-73C1-7478-1C52-F70D9B50BC0A}"/>
              </a:ext>
            </a:extLst>
          </p:cNvPr>
          <p:cNvSpPr/>
          <p:nvPr userDrawn="1"/>
        </p:nvSpPr>
        <p:spPr>
          <a:xfrm>
            <a:off x="1011339" y="2160555"/>
            <a:ext cx="1915265" cy="323350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6525D0-8078-E003-46A7-FFCB83C221E0}"/>
              </a:ext>
            </a:extLst>
          </p:cNvPr>
          <p:cNvSpPr/>
          <p:nvPr userDrawn="1"/>
        </p:nvSpPr>
        <p:spPr>
          <a:xfrm>
            <a:off x="3045437" y="1660596"/>
            <a:ext cx="1918020" cy="43641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E6AD059-9160-4AE4-0F86-92FB0AAD082C}"/>
              </a:ext>
            </a:extLst>
          </p:cNvPr>
          <p:cNvSpPr/>
          <p:nvPr userDrawn="1"/>
        </p:nvSpPr>
        <p:spPr>
          <a:xfrm>
            <a:off x="3048192" y="2160555"/>
            <a:ext cx="1915265" cy="32335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0F701C0-7A2F-0B95-E95C-07302A14CA56}"/>
              </a:ext>
            </a:extLst>
          </p:cNvPr>
          <p:cNvSpPr/>
          <p:nvPr userDrawn="1"/>
        </p:nvSpPr>
        <p:spPr>
          <a:xfrm>
            <a:off x="5082290" y="1660596"/>
            <a:ext cx="1918020" cy="4364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D786ED8-9187-C7FB-F774-CE52A2971FFD}"/>
              </a:ext>
            </a:extLst>
          </p:cNvPr>
          <p:cNvSpPr/>
          <p:nvPr userDrawn="1"/>
        </p:nvSpPr>
        <p:spPr>
          <a:xfrm>
            <a:off x="5085045" y="2160555"/>
            <a:ext cx="1915265" cy="32335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6F5635-02F3-829F-B778-4A766D8D4A2D}"/>
              </a:ext>
            </a:extLst>
          </p:cNvPr>
          <p:cNvSpPr/>
          <p:nvPr userDrawn="1"/>
        </p:nvSpPr>
        <p:spPr>
          <a:xfrm>
            <a:off x="7119143" y="1660596"/>
            <a:ext cx="1918020" cy="43641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CBD6A50-2E1C-FDDB-2F9B-D9101B8535C5}"/>
              </a:ext>
            </a:extLst>
          </p:cNvPr>
          <p:cNvSpPr/>
          <p:nvPr userDrawn="1"/>
        </p:nvSpPr>
        <p:spPr>
          <a:xfrm>
            <a:off x="7121898" y="2160555"/>
            <a:ext cx="1915265" cy="323350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239B4FF-413F-3DBC-C6E4-087C951C5464}"/>
              </a:ext>
            </a:extLst>
          </p:cNvPr>
          <p:cNvSpPr/>
          <p:nvPr userDrawn="1"/>
        </p:nvSpPr>
        <p:spPr>
          <a:xfrm>
            <a:off x="9155998" y="1660596"/>
            <a:ext cx="1918020" cy="436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CB8434E-9F38-4592-327E-51A570C73E09}"/>
              </a:ext>
            </a:extLst>
          </p:cNvPr>
          <p:cNvSpPr/>
          <p:nvPr userDrawn="1"/>
        </p:nvSpPr>
        <p:spPr>
          <a:xfrm>
            <a:off x="9158753" y="2160555"/>
            <a:ext cx="1915265" cy="32335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1BA8130D-B7F2-9815-5056-6F334D4BBA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584" y="1783909"/>
            <a:ext cx="1918018" cy="220506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2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5" name="Text Placeholder 6">
            <a:extLst>
              <a:ext uri="{FF2B5EF4-FFF2-40B4-BE49-F238E27FC236}">
                <a16:creationId xmlns:a16="http://schemas.microsoft.com/office/drawing/2014/main" id="{A41A66E4-0B84-E1FB-88CD-3E0E6E80C49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045438" y="1768552"/>
            <a:ext cx="1918018" cy="220506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2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235E5CE7-3D80-1BB5-DACD-8A63CA927E9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082291" y="1768552"/>
            <a:ext cx="1918018" cy="220506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2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685C02D4-EA4F-4962-D397-F6439EC5C6E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19145" y="1768552"/>
            <a:ext cx="1918018" cy="220506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2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1F46F0A7-55C4-6BAE-BCB0-157A86C9199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56000" y="1770870"/>
            <a:ext cx="1918018" cy="220506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2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9E69C3F7-0A3A-FAC2-6540-8BB750E9A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7982" y="2312717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040CB427-2320-1A81-037C-6D83BCA5B36F}"/>
              </a:ext>
            </a:extLst>
          </p:cNvPr>
          <p:cNvSpPr>
            <a:spLocks noGrp="1"/>
          </p:cNvSpPr>
          <p:nvPr>
            <p:ph type="body" sz="half" idx="32"/>
          </p:nvPr>
        </p:nvSpPr>
        <p:spPr>
          <a:xfrm>
            <a:off x="3175312" y="2299864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3144BCA8-7BD5-8323-CDAB-E5362D78AA68}"/>
              </a:ext>
            </a:extLst>
          </p:cNvPr>
          <p:cNvSpPr>
            <a:spLocks noGrp="1"/>
          </p:cNvSpPr>
          <p:nvPr>
            <p:ph type="body" sz="half" idx="33"/>
          </p:nvPr>
        </p:nvSpPr>
        <p:spPr>
          <a:xfrm>
            <a:off x="5212165" y="2298292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82EC0719-39BA-B2AB-F29D-3C947DC78925}"/>
              </a:ext>
            </a:extLst>
          </p:cNvPr>
          <p:cNvSpPr>
            <a:spLocks noGrp="1"/>
          </p:cNvSpPr>
          <p:nvPr>
            <p:ph type="body" sz="half" idx="34"/>
          </p:nvPr>
        </p:nvSpPr>
        <p:spPr>
          <a:xfrm>
            <a:off x="7249018" y="2298292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3" name="Text Placeholder 3">
            <a:extLst>
              <a:ext uri="{FF2B5EF4-FFF2-40B4-BE49-F238E27FC236}">
                <a16:creationId xmlns:a16="http://schemas.microsoft.com/office/drawing/2014/main" id="{B939ED29-1A95-3771-8E52-C1F99F848ABD}"/>
              </a:ext>
            </a:extLst>
          </p:cNvPr>
          <p:cNvSpPr>
            <a:spLocks noGrp="1"/>
          </p:cNvSpPr>
          <p:nvPr>
            <p:ph type="body" sz="half" idx="35"/>
          </p:nvPr>
        </p:nvSpPr>
        <p:spPr>
          <a:xfrm>
            <a:off x="9285873" y="2312717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4" name="Text Placeholder 13">
            <a:extLst>
              <a:ext uri="{FF2B5EF4-FFF2-40B4-BE49-F238E27FC236}">
                <a16:creationId xmlns:a16="http://schemas.microsoft.com/office/drawing/2014/main" id="{F45DEB53-8B0A-80C6-DDED-B7234423508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58850-3E44-9220-12DF-98BC6F729C54}"/>
              </a:ext>
            </a:extLst>
          </p:cNvPr>
          <p:cNvSpPr>
            <a:spLocks noGrp="1"/>
          </p:cNvSpPr>
          <p:nvPr>
            <p:ph type="ftr" sz="quarter" idx="36"/>
          </p:nvPr>
        </p:nvSpPr>
        <p:spPr/>
        <p:txBody>
          <a:bodyPr/>
          <a:lstStyle/>
          <a:p>
            <a:pPr algn="r"/>
            <a:r>
              <a:rPr lang="en-US"/>
              <a:t>3/31/23            </a:t>
            </a:r>
            <a:fld id="{2D8F9ACA-D6C0-E54C-B1B8-E9196C9CD104}" type="slidenum">
              <a:rPr lang="en-US" smtClean="0"/>
              <a:pPr algn="r"/>
              <a:t>‹#›</a:t>
            </a:fld>
            <a:endParaRPr lang="en-US" dirty="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6560D941-1465-1D4A-A847-2D1234C8DA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5407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 - Black Diago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10386" y="-9524"/>
            <a:ext cx="6581614" cy="6867524"/>
          </a:xfr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00C207-AC1E-087B-DE95-A55BC82CAF9A}"/>
              </a:ext>
            </a:extLst>
          </p:cNvPr>
          <p:cNvSpPr/>
          <p:nvPr userDrawn="1"/>
        </p:nvSpPr>
        <p:spPr>
          <a:xfrm>
            <a:off x="0" y="-9440"/>
            <a:ext cx="7284203" cy="6882938"/>
          </a:xfrm>
          <a:custGeom>
            <a:avLst/>
            <a:gdLst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7284203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5114441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82938"/>
              <a:gd name="connsiteX1" fmla="*/ 7284203 w 7284203"/>
              <a:gd name="connsiteY1" fmla="*/ 0 h 6882938"/>
              <a:gd name="connsiteX2" fmla="*/ 5610386 w 7284203"/>
              <a:gd name="connsiteY2" fmla="*/ 6882938 h 6882938"/>
              <a:gd name="connsiteX3" fmla="*/ 0 w 7284203"/>
              <a:gd name="connsiteY3" fmla="*/ 6867440 h 6882938"/>
              <a:gd name="connsiteX4" fmla="*/ 0 w 7284203"/>
              <a:gd name="connsiteY4" fmla="*/ 0 h 6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4203" h="6882938">
                <a:moveTo>
                  <a:pt x="0" y="0"/>
                </a:moveTo>
                <a:lnTo>
                  <a:pt x="7284203" y="0"/>
                </a:lnTo>
                <a:lnTo>
                  <a:pt x="5610386" y="6882938"/>
                </a:lnTo>
                <a:lnTo>
                  <a:pt x="0" y="686744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696218-EA6F-DE53-DF14-6383AEA46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005" y="891153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B620EBE-30BB-D534-67D3-D8578AA68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2005" y="2491353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A0ED9A8-0DA3-BC24-94A1-086C8ECA818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F9D8470-6707-634E-83EB-0AE05382F6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3748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 - White Diago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00C207-AC1E-087B-DE95-A55BC82CAF9A}"/>
              </a:ext>
            </a:extLst>
          </p:cNvPr>
          <p:cNvSpPr/>
          <p:nvPr userDrawn="1"/>
        </p:nvSpPr>
        <p:spPr>
          <a:xfrm>
            <a:off x="0" y="0"/>
            <a:ext cx="7284203" cy="6882938"/>
          </a:xfrm>
          <a:custGeom>
            <a:avLst/>
            <a:gdLst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7284203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5114441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82938"/>
              <a:gd name="connsiteX1" fmla="*/ 7284203 w 7284203"/>
              <a:gd name="connsiteY1" fmla="*/ 0 h 6882938"/>
              <a:gd name="connsiteX2" fmla="*/ 5610386 w 7284203"/>
              <a:gd name="connsiteY2" fmla="*/ 6882938 h 6882938"/>
              <a:gd name="connsiteX3" fmla="*/ 0 w 7284203"/>
              <a:gd name="connsiteY3" fmla="*/ 6867440 h 6882938"/>
              <a:gd name="connsiteX4" fmla="*/ 0 w 7284203"/>
              <a:gd name="connsiteY4" fmla="*/ 0 h 6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4203" h="6882938">
                <a:moveTo>
                  <a:pt x="0" y="0"/>
                </a:moveTo>
                <a:lnTo>
                  <a:pt x="7284203" y="0"/>
                </a:lnTo>
                <a:lnTo>
                  <a:pt x="5610386" y="6882938"/>
                </a:lnTo>
                <a:lnTo>
                  <a:pt x="0" y="686744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10386" y="-9525"/>
            <a:ext cx="6581614" cy="6892463"/>
          </a:xfr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696218-EA6F-DE53-DF14-6383AEA4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005" y="891153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B620EBE-30BB-D534-67D3-D8578AA68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2005" y="2491353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511E696-D9D7-67E3-048E-80603F311A2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26D216B-E0D3-4D4A-9F8D-114C9675896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5020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47BD40D6-A6F9-8B8C-560F-0C7A97097E8F}"/>
              </a:ext>
            </a:extLst>
          </p:cNvPr>
          <p:cNvSpPr/>
          <p:nvPr userDrawn="1"/>
        </p:nvSpPr>
        <p:spPr>
          <a:xfrm>
            <a:off x="9954706" y="-9439"/>
            <a:ext cx="2246721" cy="6867440"/>
          </a:xfrm>
          <a:custGeom>
            <a:avLst/>
            <a:gdLst>
              <a:gd name="connsiteX0" fmla="*/ 0 w 2243579"/>
              <a:gd name="connsiteY0" fmla="*/ 0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0 w 2243579"/>
              <a:gd name="connsiteY4" fmla="*/ 0 h 6881568"/>
              <a:gd name="connsiteX0" fmla="*/ 1300899 w 2243579"/>
              <a:gd name="connsiteY0" fmla="*/ 565608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300899 w 2243579"/>
              <a:gd name="connsiteY4" fmla="*/ 565608 h 6881568"/>
              <a:gd name="connsiteX0" fmla="*/ 1602557 w 2243579"/>
              <a:gd name="connsiteY0" fmla="*/ 18854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602557 w 2243579"/>
              <a:gd name="connsiteY4" fmla="*/ 18854 h 6881568"/>
              <a:gd name="connsiteX0" fmla="*/ 1319753 w 1960775"/>
              <a:gd name="connsiteY0" fmla="*/ 18854 h 6881568"/>
              <a:gd name="connsiteX1" fmla="*/ 1960775 w 1960775"/>
              <a:gd name="connsiteY1" fmla="*/ 0 h 6881568"/>
              <a:gd name="connsiteX2" fmla="*/ 1960775 w 1960775"/>
              <a:gd name="connsiteY2" fmla="*/ 6881568 h 6881568"/>
              <a:gd name="connsiteX3" fmla="*/ 0 w 1960775"/>
              <a:gd name="connsiteY3" fmla="*/ 6806154 h 6881568"/>
              <a:gd name="connsiteX4" fmla="*/ 1319753 w 1960775"/>
              <a:gd name="connsiteY4" fmla="*/ 18854 h 6881568"/>
              <a:gd name="connsiteX0" fmla="*/ 1593130 w 2234152"/>
              <a:gd name="connsiteY0" fmla="*/ 18854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93130 w 2234152"/>
              <a:gd name="connsiteY4" fmla="*/ 18854 h 6881569"/>
              <a:gd name="connsiteX0" fmla="*/ 1583717 w 2234152"/>
              <a:gd name="connsiteY0" fmla="*/ 9420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83717 w 2234152"/>
              <a:gd name="connsiteY4" fmla="*/ 9420 h 6881569"/>
              <a:gd name="connsiteX0" fmla="*/ 1583717 w 2243566"/>
              <a:gd name="connsiteY0" fmla="*/ 0 h 6872149"/>
              <a:gd name="connsiteX1" fmla="*/ 2243566 w 2243566"/>
              <a:gd name="connsiteY1" fmla="*/ 12 h 6872149"/>
              <a:gd name="connsiteX2" fmla="*/ 2234152 w 2243566"/>
              <a:gd name="connsiteY2" fmla="*/ 6872148 h 6872149"/>
              <a:gd name="connsiteX3" fmla="*/ 0 w 2243566"/>
              <a:gd name="connsiteY3" fmla="*/ 6872149 h 6872149"/>
              <a:gd name="connsiteX4" fmla="*/ 1583717 w 2243566"/>
              <a:gd name="connsiteY4" fmla="*/ 0 h 687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566" h="6872149">
                <a:moveTo>
                  <a:pt x="1583717" y="0"/>
                </a:moveTo>
                <a:lnTo>
                  <a:pt x="2243566" y="12"/>
                </a:lnTo>
                <a:lnTo>
                  <a:pt x="2234152" y="6872148"/>
                </a:lnTo>
                <a:lnTo>
                  <a:pt x="0" y="6872149"/>
                </a:lnTo>
                <a:lnTo>
                  <a:pt x="1583717" y="0"/>
                </a:lnTo>
                <a:close/>
              </a:path>
            </a:pathLst>
          </a:custGeom>
          <a:solidFill>
            <a:srgbClr val="CFB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5070" y="2466280"/>
            <a:ext cx="7981645" cy="719757"/>
          </a:xfrm>
        </p:spPr>
        <p:txBody>
          <a:bodyPr>
            <a:noAutofit/>
          </a:bodyPr>
          <a:lstStyle>
            <a:lvl1pPr>
              <a:defRPr sz="960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4339" y="3434010"/>
            <a:ext cx="7874567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0" i="0">
                <a:solidFill>
                  <a:schemeClr val="bg2"/>
                </a:solidFill>
                <a:latin typeface="Acumin Pro Medium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contact info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C3A567-3D58-2F44-803E-CF1742FF8E2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3988" y="5739523"/>
            <a:ext cx="5061844" cy="535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539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3" name="Title 6">
            <a:extLst>
              <a:ext uri="{FF2B5EF4-FFF2-40B4-BE49-F238E27FC236}">
                <a16:creationId xmlns:a16="http://schemas.microsoft.com/office/drawing/2014/main" id="{1648B145-A545-0D6D-AFF0-0F715C907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5070" y="2466280"/>
            <a:ext cx="7981645" cy="719757"/>
          </a:xfrm>
        </p:spPr>
        <p:txBody>
          <a:bodyPr>
            <a:noAutofit/>
          </a:bodyPr>
          <a:lstStyle>
            <a:lvl1pPr>
              <a:defRPr sz="960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E3D40940-377F-6BBC-02CB-083B672BF56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4339" y="3434010"/>
            <a:ext cx="7874567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0" i="0">
                <a:solidFill>
                  <a:schemeClr val="tx1"/>
                </a:solidFill>
                <a:latin typeface="Acumin Pro Medium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contact info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29A4D2F-F17A-B040-9E4F-AFE7D2510A3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3984" y="5739523"/>
            <a:ext cx="5061853" cy="535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0253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34176D92-8FAB-782E-E607-5D0C5CC9C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487CAFF-04F4-A34D-B7B6-EBED6965FE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5FDAFB6-8BB6-ADBB-6574-5B0C25E7B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2" y="4671391"/>
            <a:ext cx="11266714" cy="140141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5FF931D0-D7E7-D9E1-3CCC-83299A0922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972" y="6085510"/>
            <a:ext cx="11266714" cy="4492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2000" b="0" i="0">
                <a:solidFill>
                  <a:schemeClr val="tx1"/>
                </a:solidFill>
                <a:latin typeface="Acumin Pro Medium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86611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9525"/>
            <a:ext cx="12192000" cy="6892463"/>
          </a:xfr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CA0E95C-D44C-0BD3-29E1-C39EBAC823A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21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543324"/>
            <a:ext cx="11266713" cy="4454706"/>
          </a:xfr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31718D0-66F2-E88D-01BB-CD3AF9F1A37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83C2160-68B6-4542-95EE-4143CADD6CC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432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py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543324"/>
            <a:ext cx="11266713" cy="4454706"/>
          </a:xfrm>
        </p:spPr>
        <p:txBody>
          <a:bodyPr numCol="2">
            <a:noAutofit/>
          </a:bodyPr>
          <a:lstStyle>
            <a:lvl1pPr marL="0" indent="0" algn="l" fontAlgn="t">
              <a:buFontTx/>
              <a:buNone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31718D0-66F2-E88D-01BB-CD3AF9F1A37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B039E9B-3EFB-F449-9961-56969CFEC2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9984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628D381-488B-4C1C-32F0-1D389C1FF7E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68086" y="1543324"/>
            <a:ext cx="11266714" cy="445470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5EE0A7E-143D-2A83-397F-55801DA06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65EE62C3-A7DA-7701-DE4B-C1A290C4FA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F54FE2-5844-7885-7089-16924C393EB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D93FA26-12F4-CD44-AD60-93B33EC54B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9036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9742D-9D8E-3928-8B2A-C7202DA72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59E3ED-7921-E7F3-A0A2-0467597EF7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086" y="1543324"/>
            <a:ext cx="5413169" cy="4390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F449F3F-4187-E891-E28D-ABAA4011813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09157" y="1543324"/>
            <a:ext cx="5425643" cy="4390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FC4CE19-DA95-2729-993D-BB0D45B6B56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E23E79-165A-C0A0-34F4-D4CD4FAC54E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6F62120-BC29-7B42-90EF-6CE1820E64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963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9742D-9D8E-3928-8B2A-C7202DA72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59E3ED-7921-E7F3-A0A2-0467597EF7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087" y="1543324"/>
            <a:ext cx="3507565" cy="4390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6D77F14-E88B-D0A5-6F63-E4DA45A7CD6B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342217" y="1543323"/>
            <a:ext cx="3507565" cy="439033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A95E987-1BAB-5DE6-3A52-75935C62985E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8243137" y="1543322"/>
            <a:ext cx="3507565" cy="439033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CA31FF2-2F1A-7D0F-36B0-1773F6A9AB3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E20F0F-7917-55BD-382B-A4E02410819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F92E4C2-B177-034A-ACC1-C3676D1D5E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07" y="6218750"/>
            <a:ext cx="3362231" cy="3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71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19200A-5F39-EB36-4116-B2C1717CC7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948231" y="6295058"/>
            <a:ext cx="1786567" cy="3239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AF61CC-58D4-72CE-66CA-BFE87D085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385004"/>
            <a:ext cx="11266714" cy="589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D4295-B2CD-F1FF-F99B-B267D1740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086" y="1192696"/>
            <a:ext cx="11266714" cy="4837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561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6" r:id="rId2"/>
    <p:sldLayoutId id="2147483702" r:id="rId3"/>
    <p:sldLayoutId id="2147483708" r:id="rId4"/>
    <p:sldLayoutId id="2147483687" r:id="rId5"/>
    <p:sldLayoutId id="2147483714" r:id="rId6"/>
    <p:sldLayoutId id="2147483688" r:id="rId7"/>
    <p:sldLayoutId id="2147483650" r:id="rId8"/>
    <p:sldLayoutId id="2147483701" r:id="rId9"/>
    <p:sldLayoutId id="2147483711" r:id="rId10"/>
    <p:sldLayoutId id="2147483712" r:id="rId11"/>
    <p:sldLayoutId id="2147483656" r:id="rId12"/>
    <p:sldLayoutId id="2147483657" r:id="rId13"/>
    <p:sldLayoutId id="2147483706" r:id="rId14"/>
    <p:sldLayoutId id="2147483705" r:id="rId15"/>
    <p:sldLayoutId id="2147483707" r:id="rId16"/>
    <p:sldLayoutId id="2147483713" r:id="rId17"/>
    <p:sldLayoutId id="2147483709" r:id="rId18"/>
    <p:sldLayoutId id="2147483710" r:id="rId19"/>
    <p:sldLayoutId id="2147483653" r:id="rId20"/>
    <p:sldLayoutId id="2147483690" r:id="rId21"/>
    <p:sldLayoutId id="2147483704" r:id="rId22"/>
    <p:sldLayoutId id="2147483692" r:id="rId23"/>
    <p:sldLayoutId id="2147483693" r:id="rId24"/>
    <p:sldLayoutId id="2147483691" r:id="rId25"/>
    <p:sldLayoutId id="2147483703" r:id="rId26"/>
  </p:sldLayoutIdLst>
  <p:hf sldNum="0" hdr="0" dt="0"/>
  <p:txStyles>
    <p:titleStyle>
      <a:lvl1pPr algn="l" defTabSz="914400" rtl="0" eaLnBrk="1" fontAlgn="b" latinLnBrk="0" hangingPunct="1">
        <a:lnSpc>
          <a:spcPct val="90000"/>
        </a:lnSpc>
        <a:spcBef>
          <a:spcPct val="0"/>
        </a:spcBef>
        <a:buNone/>
        <a:defRPr lang="en-US" sz="4800" b="1" i="1" kern="1200" cap="none" baseline="0" dirty="0">
          <a:solidFill>
            <a:schemeClr val="tx1"/>
          </a:solidFill>
          <a:latin typeface="Acumin Pro Condensed Semibold" panose="020B0506020202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000" b="0" i="0" kern="1200" baseline="0">
          <a:solidFill>
            <a:schemeClr val="tx1"/>
          </a:solidFill>
          <a:latin typeface="Acumin Pro" panose="020B0504020202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 baseline="0">
          <a:solidFill>
            <a:schemeClr val="tx1"/>
          </a:solidFill>
          <a:latin typeface="Acumin Pro" panose="020B0504020202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600" b="0" i="0" kern="1200" baseline="0">
          <a:solidFill>
            <a:schemeClr val="tx1"/>
          </a:solidFill>
          <a:latin typeface="Acumin Pro" panose="020B0504020202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500" b="0" i="0" kern="1200" baseline="0">
          <a:solidFill>
            <a:schemeClr val="tx1"/>
          </a:solidFill>
          <a:latin typeface="Acumin Pro" panose="020B0504020202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400" b="0" i="0" kern="1200" baseline="0">
          <a:solidFill>
            <a:schemeClr val="tx1"/>
          </a:solidFill>
          <a:latin typeface="Acumin Pro" panose="020B0504020202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ericanlaboratory.com/914-Application-Notes/182491-SEMs-Provide-Deep-Insight-Into-Material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nanoscience.com/blogs/struck-by-an-electron-beam-interactions-at-the-surface-in-sem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F09A7-CF48-9701-322A-A0BBD1C2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256" y="2005070"/>
            <a:ext cx="9870716" cy="592834"/>
          </a:xfrm>
        </p:spPr>
        <p:txBody>
          <a:bodyPr/>
          <a:lstStyle/>
          <a:p>
            <a:r>
              <a:rPr lang="en-US" dirty="0"/>
              <a:t>Scanning Electron Microscopy (SEM)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91BF94-59A9-105F-273E-B29E440F25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23256" y="2979737"/>
            <a:ext cx="7763458" cy="449263"/>
          </a:xfrm>
        </p:spPr>
        <p:txBody>
          <a:bodyPr/>
          <a:lstStyle/>
          <a:p>
            <a:r>
              <a:rPr lang="en-US" dirty="0"/>
              <a:t>Ryan Bailey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218A17-096C-AED1-C745-D58ECF2EFE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23257" y="3429000"/>
            <a:ext cx="7763458" cy="1075404"/>
          </a:xfrm>
        </p:spPr>
        <p:txBody>
          <a:bodyPr>
            <a:normAutofit/>
          </a:bodyPr>
          <a:lstStyle/>
          <a:p>
            <a:r>
              <a:rPr lang="en-US" dirty="0"/>
              <a:t>ECE 658</a:t>
            </a:r>
          </a:p>
          <a:p>
            <a:r>
              <a:rPr lang="en-US" dirty="0"/>
              <a:t>Dr. Peide Ye</a:t>
            </a:r>
          </a:p>
          <a:p>
            <a:r>
              <a:rPr lang="en-US" dirty="0"/>
              <a:t>4/8/2026</a:t>
            </a:r>
          </a:p>
        </p:txBody>
      </p:sp>
    </p:spTree>
    <p:extLst>
      <p:ext uri="{BB962C8B-B14F-4D97-AF65-F5344CB8AC3E}">
        <p14:creationId xmlns:p14="http://schemas.microsoft.com/office/powerpoint/2010/main" val="4154997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463F004-5703-0A50-43C7-510FAC06372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68086" y="1543324"/>
            <a:ext cx="3930493" cy="4454706"/>
          </a:xfrm>
        </p:spPr>
        <p:txBody>
          <a:bodyPr/>
          <a:lstStyle/>
          <a:p>
            <a:r>
              <a:rPr lang="en-US" dirty="0"/>
              <a:t>Scaling trends cause need for nanometer-scale visualization</a:t>
            </a:r>
          </a:p>
          <a:p>
            <a:r>
              <a:rPr lang="en-US" dirty="0"/>
              <a:t>Common semiconductor structures requiring SEM</a:t>
            </a:r>
          </a:p>
          <a:p>
            <a:pPr lvl="1"/>
            <a:r>
              <a:rPr lang="en-US" dirty="0"/>
              <a:t>Trenches, vias, sidewalls, dopant contrast, failure analysis</a:t>
            </a:r>
          </a:p>
          <a:p>
            <a:r>
              <a:rPr lang="en-US" dirty="0"/>
              <a:t>Benefits vs. Optical Microscopy:</a:t>
            </a:r>
          </a:p>
          <a:p>
            <a:pPr lvl="1"/>
            <a:r>
              <a:rPr lang="en-US" dirty="0"/>
              <a:t>Higher resolution</a:t>
            </a:r>
          </a:p>
          <a:p>
            <a:pPr lvl="1"/>
            <a:r>
              <a:rPr lang="en-US" dirty="0"/>
              <a:t>Larger depth of Field</a:t>
            </a:r>
          </a:p>
          <a:p>
            <a:pPr lvl="1"/>
            <a:r>
              <a:rPr lang="en-US" dirty="0"/>
              <a:t>Material Contrast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15CFB3-834B-E74F-F9E3-94511473F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SEM for Semiconductor Devices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E7CE8F-E599-02D7-64ED-455D9C6D26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1F36B-4B81-996F-2414-C114B541D40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/>
              <a:t>4/8/2026           ‹1›</a:t>
            </a: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A016EC6-73FC-D6DD-5CD6-1D4AFB4ABB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2725" y="1349608"/>
            <a:ext cx="2964467" cy="4725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3BB93323-C91D-30B2-FC4E-48ECBD325363}"/>
              </a:ext>
            </a:extLst>
          </p:cNvPr>
          <p:cNvSpPr txBox="1">
            <a:spLocks/>
          </p:cNvSpPr>
          <p:nvPr/>
        </p:nvSpPr>
        <p:spPr>
          <a:xfrm>
            <a:off x="5146017" y="2322989"/>
            <a:ext cx="2876708" cy="370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0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5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Light Microscope Image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F381A490-7465-352C-2672-2392FFD3D5E2}"/>
              </a:ext>
            </a:extLst>
          </p:cNvPr>
          <p:cNvSpPr txBox="1">
            <a:spLocks/>
          </p:cNvSpPr>
          <p:nvPr/>
        </p:nvSpPr>
        <p:spPr>
          <a:xfrm>
            <a:off x="5458390" y="4703762"/>
            <a:ext cx="2876708" cy="370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0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5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4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SEM Image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41F182-CA95-F3B8-FC92-251A1E20468F}"/>
              </a:ext>
            </a:extLst>
          </p:cNvPr>
          <p:cNvSpPr txBox="1"/>
          <p:nvPr/>
        </p:nvSpPr>
        <p:spPr>
          <a:xfrm>
            <a:off x="7833930" y="6047634"/>
            <a:ext cx="42286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0" i="1" dirty="0">
                <a:solidFill>
                  <a:srgbClr val="0A0A0A"/>
                </a:solidFill>
                <a:effectLst/>
                <a:latin typeface="Acumin Pro" panose="020B0504020202020204"/>
              </a:rPr>
              <a:t>Source: Donna Guarrera / American Laboratory (2016)</a:t>
            </a:r>
            <a:endParaRPr lang="en-US" sz="1400" dirty="0">
              <a:latin typeface="Acumin Pro" panose="020B05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545912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75DE6-FD57-9166-5D2A-59FE8475E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6017436-3FB5-3977-AD39-3693668FDD4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68085" y="1543324"/>
            <a:ext cx="7004770" cy="4454706"/>
          </a:xfrm>
        </p:spPr>
        <p:txBody>
          <a:bodyPr/>
          <a:lstStyle/>
          <a:p>
            <a:r>
              <a:rPr lang="en-US" dirty="0"/>
              <a:t>Electron-Sample Interactions</a:t>
            </a:r>
          </a:p>
          <a:p>
            <a:pPr lvl="1"/>
            <a:r>
              <a:rPr lang="en-US" dirty="0"/>
              <a:t>Primary electron beam interacts in interaction volume</a:t>
            </a:r>
          </a:p>
          <a:p>
            <a:pPr lvl="1"/>
            <a:r>
              <a:rPr lang="en-US" dirty="0"/>
              <a:t>Signal Types:</a:t>
            </a:r>
          </a:p>
          <a:p>
            <a:pPr lvl="2"/>
            <a:r>
              <a:rPr lang="en-US" dirty="0"/>
              <a:t>Secondary electrons (SE) sensitive to surface morphology</a:t>
            </a:r>
          </a:p>
          <a:p>
            <a:pPr lvl="2"/>
            <a:r>
              <a:rPr lang="en-US" dirty="0"/>
              <a:t>Backscattered Electrons (BSE) show atomic number contrast</a:t>
            </a:r>
          </a:p>
          <a:p>
            <a:pPr lvl="2"/>
            <a:r>
              <a:rPr lang="en-US" dirty="0"/>
              <a:t>Characteristic X-rays enable EDS/EDX for composition</a:t>
            </a:r>
          </a:p>
          <a:p>
            <a:r>
              <a:rPr lang="en-US" dirty="0"/>
              <a:t>Resolution limits determined by:</a:t>
            </a:r>
          </a:p>
          <a:p>
            <a:pPr lvl="1"/>
            <a:r>
              <a:rPr lang="en-US" dirty="0"/>
              <a:t>Spot Size</a:t>
            </a:r>
          </a:p>
          <a:p>
            <a:pPr lvl="1"/>
            <a:r>
              <a:rPr lang="en-US" dirty="0"/>
              <a:t>Beam Energy</a:t>
            </a:r>
          </a:p>
          <a:p>
            <a:pPr lvl="1"/>
            <a:r>
              <a:rPr lang="en-US" dirty="0"/>
              <a:t>Working Distance</a:t>
            </a:r>
          </a:p>
          <a:p>
            <a:r>
              <a:rPr lang="en-US" dirty="0"/>
              <a:t>Typically ~1-10nm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2E0EFEB-F913-8A59-AE8C-A1C0359FB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Fundamentals of SEM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E38FF9-F4AD-7E27-961A-568C28E26CF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76D14-DEC3-5E0C-B495-1957FA2DD28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dirty="0"/>
              <a:t>4/8/2026           ‹2›</a:t>
            </a:r>
          </a:p>
        </p:txBody>
      </p:sp>
      <p:pic>
        <p:nvPicPr>
          <p:cNvPr id="3074" name="Picture 2" descr="Struck by an Electron Beam: Interactions at the Surface in SEM |  Nanoscience Instruments">
            <a:extLst>
              <a:ext uri="{FF2B5EF4-FFF2-40B4-BE49-F238E27FC236}">
                <a16:creationId xmlns:a16="http://schemas.microsoft.com/office/drawing/2014/main" id="{4ED1EE9A-4C8D-532B-D018-A13455C9A5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609" y="1665007"/>
            <a:ext cx="4261943" cy="3803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638E1EF-026E-776F-3440-36E2184CD8C6}"/>
              </a:ext>
            </a:extLst>
          </p:cNvPr>
          <p:cNvSpPr txBox="1"/>
          <p:nvPr/>
        </p:nvSpPr>
        <p:spPr>
          <a:xfrm>
            <a:off x="6744204" y="5474810"/>
            <a:ext cx="54477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Acumin Pro" panose="020B0504020202020204"/>
              </a:rPr>
              <a:t>Nanoscience Instruments, “Struck by an Electron Beam: Interactions at the Surface in SEM,” 2024</a:t>
            </a:r>
          </a:p>
        </p:txBody>
      </p:sp>
    </p:spTree>
    <p:extLst>
      <p:ext uri="{BB962C8B-B14F-4D97-AF65-F5344CB8AC3E}">
        <p14:creationId xmlns:p14="http://schemas.microsoft.com/office/powerpoint/2010/main" val="1355381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14DFB-DFA0-9F2D-B233-6CB3C9316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3AD8D02-C166-2A49-B377-21DD67AB2A1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68085" y="1543324"/>
            <a:ext cx="7004770" cy="4454706"/>
          </a:xfrm>
        </p:spPr>
        <p:txBody>
          <a:bodyPr/>
          <a:lstStyle/>
          <a:p>
            <a:r>
              <a:rPr lang="en-US" dirty="0"/>
              <a:t>Key Components:</a:t>
            </a:r>
          </a:p>
          <a:p>
            <a:pPr lvl="1"/>
            <a:r>
              <a:rPr lang="en-US" dirty="0"/>
              <a:t>Electron gun (thermionic, Schottky, Field Emission)</a:t>
            </a:r>
          </a:p>
          <a:p>
            <a:pPr lvl="1"/>
            <a:r>
              <a:rPr lang="en-US" dirty="0"/>
              <a:t>Condenser Lenses</a:t>
            </a:r>
          </a:p>
          <a:p>
            <a:pPr lvl="1"/>
            <a:r>
              <a:rPr lang="en-US" dirty="0"/>
              <a:t>Scanning coils</a:t>
            </a:r>
          </a:p>
          <a:p>
            <a:pPr lvl="1"/>
            <a:r>
              <a:rPr lang="en-US" dirty="0"/>
              <a:t>Detectors (SE, BSE, EDS)</a:t>
            </a:r>
          </a:p>
          <a:p>
            <a:r>
              <a:rPr lang="en-US" dirty="0"/>
              <a:t>Operating Parameters:</a:t>
            </a:r>
          </a:p>
          <a:p>
            <a:pPr lvl="1"/>
            <a:r>
              <a:rPr lang="en-US" dirty="0"/>
              <a:t>Accelerating voltage</a:t>
            </a:r>
          </a:p>
          <a:p>
            <a:pPr lvl="2"/>
            <a:r>
              <a:rPr lang="en-US" dirty="0"/>
              <a:t>Low kV allows for better surface detail, less charging</a:t>
            </a:r>
          </a:p>
          <a:p>
            <a:pPr lvl="2"/>
            <a:r>
              <a:rPr lang="en-US" dirty="0"/>
              <a:t>High kV allows for deeper penetration, more BSE</a:t>
            </a:r>
          </a:p>
          <a:p>
            <a:pPr lvl="1"/>
            <a:r>
              <a:rPr lang="en-US" dirty="0"/>
              <a:t>Working distance</a:t>
            </a:r>
          </a:p>
          <a:p>
            <a:pPr lvl="1"/>
            <a:r>
              <a:rPr lang="en-US" dirty="0"/>
              <a:t>Apertures/beam current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55BCF1-70BC-F77E-3688-7BE98B4D4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SEM Instrumentation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C14994-5107-4D76-8BED-3D9E1F9B93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EF862-8935-D7E9-BA13-182DAC803B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dirty="0"/>
              <a:t>4/8/2026           ‹3›</a:t>
            </a:r>
          </a:p>
        </p:txBody>
      </p:sp>
      <p:pic>
        <p:nvPicPr>
          <p:cNvPr id="4098" name="Picture 2" descr="8: Schematic drawing of (a) the typical Scanning Electron Microscope... |  Download Scientific Diagram">
            <a:extLst>
              <a:ext uri="{FF2B5EF4-FFF2-40B4-BE49-F238E27FC236}">
                <a16:creationId xmlns:a16="http://schemas.microsoft.com/office/drawing/2014/main" id="{B0467305-9565-72AA-F647-35AD809892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54669"/>
          <a:stretch>
            <a:fillRect/>
          </a:stretch>
        </p:blipFill>
        <p:spPr bwMode="auto">
          <a:xfrm>
            <a:off x="7843327" y="385004"/>
            <a:ext cx="3232664" cy="4975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AA08C9E-7BC4-5016-C24A-017C19539091}"/>
              </a:ext>
            </a:extLst>
          </p:cNvPr>
          <p:cNvSpPr txBox="1"/>
          <p:nvPr/>
        </p:nvSpPr>
        <p:spPr>
          <a:xfrm>
            <a:off x="6522720" y="5474810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 err="1">
                <a:latin typeface="Acumin Pro" panose="020B0504020202020204"/>
              </a:rPr>
              <a:t>Walock</a:t>
            </a:r>
            <a:r>
              <a:rPr lang="en-US" sz="1400" dirty="0">
                <a:latin typeface="Acumin Pro" panose="020B0504020202020204"/>
              </a:rPr>
              <a:t>, Nanocomposite Coatings Based on Quaternary Metal‑Nitrogen and Nanocarbon Systems, 2012</a:t>
            </a:r>
          </a:p>
        </p:txBody>
      </p:sp>
    </p:spTree>
    <p:extLst>
      <p:ext uri="{BB962C8B-B14F-4D97-AF65-F5344CB8AC3E}">
        <p14:creationId xmlns:p14="http://schemas.microsoft.com/office/powerpoint/2010/main" val="3343465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FB487-79E1-0568-C059-CB20AA3F4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8A9F9CD-270C-94EE-F105-8854CC951A3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68085" y="1543324"/>
            <a:ext cx="6252755" cy="475173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Surface Topography &amp; Morphology</a:t>
            </a:r>
          </a:p>
          <a:p>
            <a:pPr lvl="1"/>
            <a:r>
              <a:rPr lang="en-US" dirty="0"/>
              <a:t>Trench depth, profile, sidewall angle</a:t>
            </a:r>
          </a:p>
          <a:p>
            <a:pPr lvl="1"/>
            <a:r>
              <a:rPr lang="en-US" dirty="0"/>
              <a:t>Roughness Evaluation</a:t>
            </a:r>
          </a:p>
          <a:p>
            <a:r>
              <a:rPr lang="en-US" dirty="0"/>
              <a:t>Failure Analysis &amp; Process Monitoring</a:t>
            </a:r>
          </a:p>
          <a:p>
            <a:pPr lvl="1"/>
            <a:r>
              <a:rPr lang="en-US" dirty="0"/>
              <a:t>Line edge roughness</a:t>
            </a:r>
          </a:p>
          <a:p>
            <a:pPr lvl="1"/>
            <a:r>
              <a:rPr lang="en-US" dirty="0"/>
              <a:t>Void detection in interconnects</a:t>
            </a:r>
          </a:p>
          <a:p>
            <a:pPr lvl="1"/>
            <a:r>
              <a:rPr lang="en-US" dirty="0"/>
              <a:t>Defect inspection (Particles, Residues)</a:t>
            </a:r>
          </a:p>
          <a:p>
            <a:r>
              <a:rPr lang="en-US" dirty="0"/>
              <a:t>Material Identification (BSE, EDS)</a:t>
            </a:r>
          </a:p>
          <a:p>
            <a:pPr lvl="1"/>
            <a:r>
              <a:rPr lang="en-US" dirty="0"/>
              <a:t>Contrast between Si, SiO</a:t>
            </a:r>
            <a:r>
              <a:rPr lang="en-US" baseline="-25000" dirty="0"/>
              <a:t>2</a:t>
            </a:r>
            <a:r>
              <a:rPr lang="en-US" dirty="0"/>
              <a:t>, metals</a:t>
            </a:r>
          </a:p>
          <a:p>
            <a:pPr lvl="1"/>
            <a:r>
              <a:rPr lang="en-US" dirty="0"/>
              <a:t>Elemental Mapping for doped regions</a:t>
            </a:r>
          </a:p>
          <a:p>
            <a:pPr lvl="1"/>
            <a:r>
              <a:rPr lang="en-US" dirty="0"/>
              <a:t>Limitations: Interaction volume causes poor lateral resolution for EDX</a:t>
            </a:r>
          </a:p>
          <a:p>
            <a:r>
              <a:rPr lang="en-US" dirty="0"/>
              <a:t>Charging &amp; Conductivity Issues in Semiconductors</a:t>
            </a:r>
          </a:p>
          <a:p>
            <a:pPr lvl="1"/>
            <a:r>
              <a:rPr lang="en-US" dirty="0"/>
              <a:t>Strategies:</a:t>
            </a:r>
          </a:p>
          <a:p>
            <a:pPr lvl="2"/>
            <a:r>
              <a:rPr lang="en-US" dirty="0"/>
              <a:t>Low Voltage</a:t>
            </a:r>
          </a:p>
          <a:p>
            <a:pPr lvl="2"/>
            <a:r>
              <a:rPr lang="en-US" dirty="0"/>
              <a:t>Conductive Coatings</a:t>
            </a:r>
          </a:p>
          <a:p>
            <a:pPr lvl="2"/>
            <a:r>
              <a:rPr lang="en-US" dirty="0"/>
              <a:t>Charge Neutralizers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AB0B120-BEA9-5E7F-A2FD-12573B534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SEM for Semiconductor Characterization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7E43B7-6167-1AEF-E39E-3B7257BC92C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74F30-C9D4-CA5C-5F10-953F95C5E03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dirty="0"/>
              <a:t>4/8/2026           ‹4›</a:t>
            </a:r>
          </a:p>
        </p:txBody>
      </p:sp>
    </p:spTree>
    <p:extLst>
      <p:ext uri="{BB962C8B-B14F-4D97-AF65-F5344CB8AC3E}">
        <p14:creationId xmlns:p14="http://schemas.microsoft.com/office/powerpoint/2010/main" val="3622292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43A60-A8BD-3385-57F0-EC7174649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775F61-A8DE-23D9-BCED-5C29EBFA34EA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68085" y="1543324"/>
            <a:ext cx="6252755" cy="4454706"/>
          </a:xfrm>
        </p:spPr>
        <p:txBody>
          <a:bodyPr>
            <a:normAutofit/>
          </a:bodyPr>
          <a:lstStyle/>
          <a:p>
            <a:r>
              <a:rPr lang="en-US" dirty="0"/>
              <a:t>Sample prep: mounting, coating, cleaving</a:t>
            </a:r>
          </a:p>
          <a:p>
            <a:r>
              <a:rPr lang="en-US" dirty="0"/>
              <a:t>Charging and beam damage in semiconductors</a:t>
            </a:r>
          </a:p>
          <a:p>
            <a:r>
              <a:rPr lang="en-US" dirty="0"/>
              <a:t>Not suitable for:</a:t>
            </a:r>
          </a:p>
          <a:p>
            <a:pPr lvl="1"/>
            <a:r>
              <a:rPr lang="en-US" dirty="0"/>
              <a:t>Subsurface imaging</a:t>
            </a:r>
          </a:p>
          <a:p>
            <a:pPr lvl="1"/>
            <a:r>
              <a:rPr lang="en-US" dirty="0"/>
              <a:t>Ultra-thick samples</a:t>
            </a:r>
          </a:p>
          <a:p>
            <a:r>
              <a:rPr lang="en-US" dirty="0"/>
              <a:t>Spatial Resolution limits vs. TEM/AFM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C7ACDA2-F19B-8EB1-F74F-7D6776C88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Limitations &amp; Practical Considerations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F806FE-199C-5424-238A-6AE53FF3FFA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25136-FD56-BB60-2778-AADD68B8CD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dirty="0"/>
              <a:t>4/8/2026           ‹5›</a:t>
            </a:r>
          </a:p>
        </p:txBody>
      </p:sp>
      <p:pic>
        <p:nvPicPr>
          <p:cNvPr id="6146" name="Picture 2" descr="Charging samples. Examples for severe charging (bright streaks, distortions) of un-coated samples of high beam-sensitivity in FEG-SEM at low accelerating voltage 1 kV: beam deflection from charging distorts the images [a, b (circle); sample-IV], charging causes bright streak (c; sample-III); d shows the failed attempt to use in-lens detector for improved image quality in Sample-I; scale bars 10 µm (a), 5 µm (b–d)">
            <a:extLst>
              <a:ext uri="{FF2B5EF4-FFF2-40B4-BE49-F238E27FC236}">
                <a16:creationId xmlns:a16="http://schemas.microsoft.com/office/drawing/2014/main" id="{0E25899D-CEEA-4C02-0BF4-B42DFD4D37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800" y="1114504"/>
            <a:ext cx="6190185" cy="4628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0D9E203-B24B-3F16-DBBF-DEA43CC3530C}"/>
              </a:ext>
            </a:extLst>
          </p:cNvPr>
          <p:cNvSpPr txBox="1"/>
          <p:nvPr/>
        </p:nvSpPr>
        <p:spPr>
          <a:xfrm>
            <a:off x="6096000" y="5883964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latin typeface="Acumin Pro" panose="020B0504020202020204"/>
              </a:rPr>
              <a:t>Source: </a:t>
            </a:r>
            <a:r>
              <a:rPr lang="en-US" sz="1400" dirty="0" err="1">
                <a:latin typeface="Acumin Pro" panose="020B0504020202020204"/>
              </a:rPr>
              <a:t>Anstoetz</a:t>
            </a:r>
            <a:r>
              <a:rPr lang="en-US" sz="1400" dirty="0">
                <a:latin typeface="Acumin Pro" panose="020B0504020202020204"/>
              </a:rPr>
              <a:t> et al., “Resolving Topology of an Electron Beam‑Sensitive OPA‑MOF,” </a:t>
            </a:r>
            <a:r>
              <a:rPr lang="en-US" sz="1400" i="1" dirty="0">
                <a:latin typeface="Acumin Pro" panose="020B0504020202020204"/>
              </a:rPr>
              <a:t>Journal of Materials Science</a:t>
            </a:r>
            <a:endParaRPr lang="en-US" sz="1400" dirty="0">
              <a:latin typeface="Acumin Pro" panose="020B05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880794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BEF1B-DAFB-88AC-4B91-2FB043E72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4B688DA-508A-59E6-EEDE-81CAF3A61E1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68085" y="1543324"/>
            <a:ext cx="10824755" cy="4454706"/>
          </a:xfrm>
        </p:spPr>
        <p:txBody>
          <a:bodyPr>
            <a:normAutofit/>
          </a:bodyPr>
          <a:lstStyle/>
          <a:p>
            <a:r>
              <a:rPr lang="en-US" dirty="0"/>
              <a:t>SEM Provides nanometer-scale visualization essential for semiconductor device fabrication</a:t>
            </a:r>
          </a:p>
          <a:p>
            <a:r>
              <a:rPr lang="en-US" dirty="0"/>
              <a:t>Versatile signal modes for morphology, composition, structure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02AFA59-46DF-8486-74C8-C3F8B6522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Conclusion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EFEB38-CBD0-F7DA-097B-D6F0FE7D3B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1F466-5AF3-A517-BF2B-5CF8A67E488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dirty="0"/>
              <a:t>4/8/2026           ‹6›</a:t>
            </a:r>
          </a:p>
        </p:txBody>
      </p:sp>
      <p:pic>
        <p:nvPicPr>
          <p:cNvPr id="5124" name="Picture 4" descr="Spectroscopic and Microscopic Techniques: Tools for Characterizing  Nanoscale Metal–Organic Frameworks (NMOFs) | Springer Nature Link">
            <a:extLst>
              <a:ext uri="{FF2B5EF4-FFF2-40B4-BE49-F238E27FC236}">
                <a16:creationId xmlns:a16="http://schemas.microsoft.com/office/drawing/2014/main" id="{028D4F7C-0C63-5388-C253-AB9E5C2235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14"/>
          <a:stretch>
            <a:fillRect/>
          </a:stretch>
        </p:blipFill>
        <p:spPr bwMode="auto">
          <a:xfrm>
            <a:off x="2833687" y="2951544"/>
            <a:ext cx="6524625" cy="252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83C5CA0-15F9-853F-0443-BA02E7BEB3DE}"/>
              </a:ext>
            </a:extLst>
          </p:cNvPr>
          <p:cNvSpPr txBox="1"/>
          <p:nvPr/>
        </p:nvSpPr>
        <p:spPr>
          <a:xfrm>
            <a:off x="3048964" y="5623324"/>
            <a:ext cx="60940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latin typeface="Acumin Pro" panose="020B0504020202020204"/>
              </a:rPr>
              <a:t>Pant, </a:t>
            </a:r>
            <a:r>
              <a:rPr lang="en-US" sz="1400" dirty="0" err="1">
                <a:latin typeface="Acumin Pro" panose="020B0504020202020204"/>
              </a:rPr>
              <a:t>Jaipuria</a:t>
            </a:r>
            <a:r>
              <a:rPr lang="en-US" sz="1400" dirty="0">
                <a:latin typeface="Acumin Pro" panose="020B0504020202020204"/>
              </a:rPr>
              <a:t> &amp; Gupta, “Spectroscopic and Microscopic Techniques: Tools for Characterizing Nanoscale MOFs,” 2022.</a:t>
            </a:r>
          </a:p>
        </p:txBody>
      </p:sp>
    </p:spTree>
    <p:extLst>
      <p:ext uri="{BB962C8B-B14F-4D97-AF65-F5344CB8AC3E}">
        <p14:creationId xmlns:p14="http://schemas.microsoft.com/office/powerpoint/2010/main" val="714581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B6472-D66C-849C-DEFE-E0BB69896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A6906C4-578E-88C7-D217-19741B16C77A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Anstoetz</a:t>
            </a:r>
            <a:r>
              <a:rPr lang="en-US" dirty="0"/>
              <a:t>, M., Clark, M., &amp; Yee, L. (2016). </a:t>
            </a:r>
            <a:r>
              <a:rPr lang="en-US" i="1" dirty="0"/>
              <a:t>Resolving topology of an electron beam‑sensitive oxalate‑phosphate‑amine metal–organic framework (OPA‑MOF)</a:t>
            </a:r>
            <a:r>
              <a:rPr lang="en-US" dirty="0"/>
              <a:t>. </a:t>
            </a:r>
            <a:r>
              <a:rPr lang="en-US" i="1" dirty="0"/>
              <a:t>Journal of Materials Science, 51</a:t>
            </a:r>
            <a:r>
              <a:rPr lang="en-US" dirty="0"/>
              <a:t>(3), 1562–1571. https://doi.org/10.1007/s10853-015-9478-y</a:t>
            </a:r>
          </a:p>
          <a:p>
            <a:r>
              <a:rPr lang="en-US" dirty="0"/>
              <a:t>Guarrera, D. (2016, February 10). SEMs provide deep insight into materials. American Laboratory. </a:t>
            </a:r>
            <a:r>
              <a:rPr lang="en-US" dirty="0">
                <a:hlinkClick r:id="rId3"/>
              </a:rPr>
              <a:t>https://www.americanlaboratory.com/914-Application-Notes/182491-SEMs-Provide-Deep-Insight-Into-Materials/</a:t>
            </a:r>
            <a:endParaRPr lang="en-US" dirty="0"/>
          </a:p>
          <a:p>
            <a:r>
              <a:rPr lang="en-US" dirty="0"/>
              <a:t>Nanoscience Instruments. (2024). </a:t>
            </a:r>
            <a:r>
              <a:rPr lang="en-US" i="1" dirty="0"/>
              <a:t>Struck by an electron beam: Interactions at the surface in SEM</a:t>
            </a:r>
            <a:r>
              <a:rPr lang="en-US" dirty="0"/>
              <a:t>. </a:t>
            </a:r>
            <a:r>
              <a:rPr lang="en-US" dirty="0">
                <a:hlinkClick r:id="rId4"/>
              </a:rPr>
              <a:t>https://www.nanoscience.com/blogs/struck-by-an-electron-beam-interactions-at-the-surface-in-sem</a:t>
            </a:r>
            <a:endParaRPr lang="en-US" dirty="0"/>
          </a:p>
          <a:p>
            <a:r>
              <a:rPr lang="en-US" dirty="0"/>
              <a:t>Pant, P., </a:t>
            </a:r>
            <a:r>
              <a:rPr lang="en-US" dirty="0" err="1"/>
              <a:t>Jaipuria</a:t>
            </a:r>
            <a:r>
              <a:rPr lang="en-US" dirty="0"/>
              <a:t>, A., &amp; Gupta, C. (2022). </a:t>
            </a:r>
            <a:r>
              <a:rPr lang="en-US" i="1" dirty="0"/>
              <a:t>Spectroscopic and microscopic techniques: Tools for characterizing nanoscale metal–organic frameworks (NMOFs).</a:t>
            </a:r>
            <a:r>
              <a:rPr lang="en-US" dirty="0"/>
              <a:t> In S. Gulati (Ed.), </a:t>
            </a:r>
            <a:r>
              <a:rPr lang="en-US" i="1" dirty="0"/>
              <a:t>Metal‑Organic Frameworks (MOFs) as Catalysts</a:t>
            </a:r>
            <a:r>
              <a:rPr lang="en-US" dirty="0"/>
              <a:t> (pp. 127–164). Springer, Singapore. https://doi.org/10.1007/978-981-16-7959-9_5 </a:t>
            </a:r>
          </a:p>
          <a:p>
            <a:r>
              <a:rPr lang="en-US" dirty="0"/>
              <a:t>Trice, R., Marinero, E., &amp; </a:t>
            </a:r>
            <a:r>
              <a:rPr lang="en-US" dirty="0" err="1"/>
              <a:t>Anasori</a:t>
            </a:r>
            <a:r>
              <a:rPr lang="en-US" dirty="0"/>
              <a:t>, B. (2025). MSE 230 [PowerPoint slides]. Brightspace.</a:t>
            </a:r>
          </a:p>
          <a:p>
            <a:r>
              <a:rPr lang="en-US" dirty="0" err="1"/>
              <a:t>Walock</a:t>
            </a:r>
            <a:r>
              <a:rPr lang="en-US" dirty="0"/>
              <a:t>, M. J. (2012). </a:t>
            </a:r>
            <a:r>
              <a:rPr lang="en-US" i="1" dirty="0"/>
              <a:t>Nanocomposite coatings based on quaternary metal‑nitrogen and nanocarbon systems</a:t>
            </a:r>
            <a:r>
              <a:rPr lang="en-US" dirty="0"/>
              <a:t> (Doctoral dissertation, A&amp;M </a:t>
            </a:r>
            <a:r>
              <a:rPr lang="en-US" dirty="0" err="1"/>
              <a:t>ParisTech</a:t>
            </a:r>
            <a:r>
              <a:rPr lang="en-US" dirty="0"/>
              <a:t>; PhD, UAB). https://www.researchgate.net/publication/281184428_Nanocomposite_coatings_based_on_quaternary_metal-nitrogen_and_nanocarbon_systems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2B83F46-EAB1-C7DC-CB1A-C81DE70A1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References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71DC47-0B5E-6A28-2136-9CF3319D392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CEA1C-F817-A384-B590-06F92BD3FD6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dirty="0"/>
              <a:t>4/8/2026           ‹7›</a:t>
            </a:r>
          </a:p>
        </p:txBody>
      </p:sp>
    </p:spTree>
    <p:extLst>
      <p:ext uri="{BB962C8B-B14F-4D97-AF65-F5344CB8AC3E}">
        <p14:creationId xmlns:p14="http://schemas.microsoft.com/office/powerpoint/2010/main" val="2441995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72CBA-026F-7E96-546F-23B8813A8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FBDCD-BC38-D4A8-A210-EA02F26100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266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EFFFF"/>
      </a:lt1>
      <a:dk2>
        <a:srgbClr val="55585F"/>
      </a:dk2>
      <a:lt2>
        <a:srgbClr val="CECACB"/>
      </a:lt2>
      <a:accent1>
        <a:srgbClr val="CFB891"/>
      </a:accent1>
      <a:accent2>
        <a:srgbClr val="555960"/>
      </a:accent2>
      <a:accent3>
        <a:srgbClr val="8D6F3D"/>
      </a:accent3>
      <a:accent4>
        <a:srgbClr val="FFFFFF"/>
      </a:accent4>
      <a:accent5>
        <a:srgbClr val="DAAA00"/>
      </a:accent5>
      <a:accent6>
        <a:srgbClr val="9D9694"/>
      </a:accent6>
      <a:hlink>
        <a:srgbClr val="000000"/>
      </a:hlink>
      <a:folHlink>
        <a:srgbClr val="FEFFFF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aster Template.potx" id="{7A2887B6-AF1A-E24D-8E9D-870BBF53B331}" vid="{56A60E50-7EF6-C244-B1D3-2D887417ED9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E202481DC1CB46AA011D949D311478" ma:contentTypeVersion="13" ma:contentTypeDescription="Create a new document." ma:contentTypeScope="" ma:versionID="309c718596e4092f54ce9aa93358bb8d">
  <xsd:schema xmlns:xsd="http://www.w3.org/2001/XMLSchema" xmlns:xs="http://www.w3.org/2001/XMLSchema" xmlns:p="http://schemas.microsoft.com/office/2006/metadata/properties" xmlns:ns2="37af3f4b-4b66-46f9-8456-831d9bc3e737" xmlns:ns3="d6656b4d-3fa0-4709-acfb-d5e813445d1e" targetNamespace="http://schemas.microsoft.com/office/2006/metadata/properties" ma:root="true" ma:fieldsID="0c34f3e70276db9d2471c2526b8de3df" ns2:_="" ns3:_="">
    <xsd:import namespace="37af3f4b-4b66-46f9-8456-831d9bc3e737"/>
    <xsd:import namespace="d6656b4d-3fa0-4709-acfb-d5e813445d1e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af3f4b-4b66-46f9-8456-831d9bc3e73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8e9e90a8-b24c-4be7-8760-a88b2cd47e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656b4d-3fa0-4709-acfb-d5e813445d1e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ebcf308-42de-4d63-b51a-b2360cc04078}" ma:internalName="TaxCatchAll" ma:showField="CatchAllData" ma:web="d6656b4d-3fa0-4709-acfb-d5e813445d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6656b4d-3fa0-4709-acfb-d5e813445d1e">
      <UserInfo>
        <DisplayName>Schott, Thomas H.</DisplayName>
        <AccountId>17</AccountId>
        <AccountType/>
      </UserInfo>
      <UserInfo>
        <DisplayName>Sarault, Olivia M</DisplayName>
        <AccountId>29</AccountId>
        <AccountType/>
      </UserInfo>
      <UserInfo>
        <DisplayName>Hiller, Kelly R</DisplayName>
        <AccountId>98</AccountId>
        <AccountType/>
      </UserInfo>
      <UserInfo>
        <DisplayName>Eddy, Abigail Ellen</DisplayName>
        <AccountId>46</AccountId>
        <AccountType/>
      </UserInfo>
      <UserInfo>
        <DisplayName>Gu, Yu Rain</DisplayName>
        <AccountId>77</AccountId>
        <AccountType/>
      </UserInfo>
      <UserInfo>
        <DisplayName>Reese, Kristy S</DisplayName>
        <AccountId>26</AccountId>
        <AccountType/>
      </UserInfo>
    </SharedWithUsers>
    <lcf76f155ced4ddcb4097134ff3c332f xmlns="37af3f4b-4b66-46f9-8456-831d9bc3e737">
      <Terms xmlns="http://schemas.microsoft.com/office/infopath/2007/PartnerControls"/>
    </lcf76f155ced4ddcb4097134ff3c332f>
    <TaxCatchAll xmlns="d6656b4d-3fa0-4709-acfb-d5e813445d1e" xsi:nil="true"/>
  </documentManagement>
</p:properties>
</file>

<file path=customXml/itemProps1.xml><?xml version="1.0" encoding="utf-8"?>
<ds:datastoreItem xmlns:ds="http://schemas.openxmlformats.org/officeDocument/2006/customXml" ds:itemID="{F5B64EEB-1B4A-4920-AA44-E234D7D487D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D795B0-FAA0-424A-9B96-7691ED1EF2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af3f4b-4b66-46f9-8456-831d9bc3e737"/>
    <ds:schemaRef ds:uri="d6656b4d-3fa0-4709-acfb-d5e813445d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1DE0D6C-581B-4814-98E7-EF172D5D46A1}">
  <ds:schemaRefs>
    <ds:schemaRef ds:uri="http://schemas.microsoft.com/office/2006/documentManagement/types"/>
    <ds:schemaRef ds:uri="37af3f4b-4b66-46f9-8456-831d9bc3e737"/>
    <ds:schemaRef ds:uri="http://schemas.openxmlformats.org/package/2006/metadata/core-properties"/>
    <ds:schemaRef ds:uri="http://purl.org/dc/terms/"/>
    <ds:schemaRef ds:uri="http://purl.org/dc/elements/1.1/"/>
    <ds:schemaRef ds:uri="http://www.w3.org/XML/1998/namespace"/>
    <ds:schemaRef ds:uri="http://schemas.microsoft.com/office/infopath/2007/PartnerControls"/>
    <ds:schemaRef ds:uri="d6656b4d-3fa0-4709-acfb-d5e813445d1e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10460</TotalTime>
  <Words>700</Words>
  <Application>Microsoft Office PowerPoint</Application>
  <PresentationFormat>Widescreen</PresentationFormat>
  <Paragraphs>94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Acumin Pro Semibold</vt:lpstr>
      <vt:lpstr>Wingdings</vt:lpstr>
      <vt:lpstr>Acumin Pro Medium</vt:lpstr>
      <vt:lpstr>Calibri</vt:lpstr>
      <vt:lpstr>Acumin Pro Condensed Semibold</vt:lpstr>
      <vt:lpstr>Franklin Gothic Medium</vt:lpstr>
      <vt:lpstr>Franklin Gothic Medium Cond</vt:lpstr>
      <vt:lpstr>Arial</vt:lpstr>
      <vt:lpstr>Franklin Gothic Book</vt:lpstr>
      <vt:lpstr>Acumin Pro</vt:lpstr>
      <vt:lpstr>Office Theme</vt:lpstr>
      <vt:lpstr>Scanning Electron Microscopy (SEM)</vt:lpstr>
      <vt:lpstr>Why SEM for Semiconductor Devices</vt:lpstr>
      <vt:lpstr>Fundamentals of SEM</vt:lpstr>
      <vt:lpstr>SEM Instrumentation</vt:lpstr>
      <vt:lpstr>SEM for Semiconductor Characterization</vt:lpstr>
      <vt:lpstr>Limitations &amp; Practical Considerations</vt:lpstr>
      <vt:lpstr>Conclusion</vt:lpstr>
      <vt:lpstr>References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Ramona McCarthy</dc:creator>
  <cp:lastModifiedBy>Ryan Bailey</cp:lastModifiedBy>
  <cp:revision>34</cp:revision>
  <dcterms:created xsi:type="dcterms:W3CDTF">2023-02-16T02:16:06Z</dcterms:created>
  <dcterms:modified xsi:type="dcterms:W3CDTF">2026-04-08T11:51:04Z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2023-02-20T19:00:53Z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b33bf962-ed92-4dd9-bc75-9825fb79b2e3</vt:lpwstr>
  </property>
  <property fmtid="{D5CDD505-2E9C-101B-9397-08002B2CF9AE}" pid="8" name="MSIP_Label_4044bd30-2ed7-4c9d-9d12-46200872a97b_ContentBits">
    <vt:lpwstr>0</vt:lpwstr>
  </property>
  <property fmtid="{D5CDD505-2E9C-101B-9397-08002B2CF9AE}" pid="9" name="ContentTypeId">
    <vt:lpwstr>0x01010054E202481DC1CB46AA011D949D311478</vt:lpwstr>
  </property>
  <property fmtid="{D5CDD505-2E9C-101B-9397-08002B2CF9AE}" pid="10" name="MediaServiceImageTags">
    <vt:lpwstr/>
  </property>
</Properties>
</file>