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2" r:id="rId6"/>
    <p:sldId id="264" r:id="rId7"/>
    <p:sldId id="265" r:id="rId8"/>
    <p:sldId id="267" r:id="rId9"/>
    <p:sldId id="266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4793C-8A1D-49E5-88ED-9979A85B25F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B7A88-E8ED-4313-9822-4CA49DCA9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3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0B7A88-E8ED-4313-9822-4CA49DCA9A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35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1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9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2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2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265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93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8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3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7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5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4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819FE-E27B-4133-B8DF-8A533D063EB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4F43-672C-40A9-AB72-62592EB2B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936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F337-BC66-9E97-2B4B-D553AB6E53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Antiferroelectricity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1760C4-425D-8585-2812-724DFA1C68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Aidan Broy</a:t>
            </a:r>
          </a:p>
        </p:txBody>
      </p:sp>
    </p:spTree>
    <p:extLst>
      <p:ext uri="{BB962C8B-B14F-4D97-AF65-F5344CB8AC3E}">
        <p14:creationId xmlns:p14="http://schemas.microsoft.com/office/powerpoint/2010/main" val="1999853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115C2-9BBC-F404-D655-D66506878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85E52-1F75-35FA-D35F-6B066CFE1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[1] Z. Liu, T. Lu, J. Ye, G. Wang, X. Dong, R. Withers, and Y. Liu, "</a:t>
            </a:r>
            <a:r>
              <a:rPr lang="en-US" dirty="0" err="1"/>
              <a:t>Antiferroelectrics</a:t>
            </a:r>
            <a:r>
              <a:rPr lang="en-US" dirty="0"/>
              <a:t> for energy storage applications: A review," </a:t>
            </a:r>
            <a:r>
              <a:rPr lang="en-US" i="1" dirty="0"/>
              <a:t>Advanced Materials Technologies</a:t>
            </a:r>
            <a:r>
              <a:rPr lang="en-US" dirty="0"/>
              <a:t>, vol. 3, no. 9, p. 1800111, Sep. 2018. </a:t>
            </a:r>
            <a:r>
              <a:rPr lang="en-US" dirty="0" err="1"/>
              <a:t>doi</a:t>
            </a:r>
            <a:r>
              <a:rPr lang="en-US" dirty="0"/>
              <a:t>: 10.1002/admt.201800111.</a:t>
            </a:r>
          </a:p>
          <a:p>
            <a:r>
              <a:rPr lang="en-US" dirty="0"/>
              <a:t>[2] A. Jain </a:t>
            </a:r>
            <a:r>
              <a:rPr lang="en-US" i="1" dirty="0"/>
              <a:t>et al.</a:t>
            </a:r>
            <a:r>
              <a:rPr lang="en-US" dirty="0"/>
              <a:t>, "Antiferroelectric materials review," </a:t>
            </a:r>
            <a:r>
              <a:rPr lang="en-US" i="1" dirty="0"/>
              <a:t>Journal of Alloys and Compounds</a:t>
            </a:r>
            <a:r>
              <a:rPr lang="en-US" dirty="0"/>
              <a:t>, vol. 909, 2022. </a:t>
            </a:r>
            <a:r>
              <a:rPr lang="en-US" dirty="0" err="1"/>
              <a:t>doi</a:t>
            </a:r>
            <a:r>
              <a:rPr lang="en-US" dirty="0"/>
              <a:t>: 10.1016/j.jallcom.2021.163165.</a:t>
            </a:r>
          </a:p>
          <a:p>
            <a:r>
              <a:rPr lang="en-US" dirty="0"/>
              <a:t>[3] X. Hao, J. Zhai, F. Zhou, X. Song, and S. An, "Thickness and frequency dependence of electric-field-induced strains of sol-gel derived (Pb0.97La0.02)(Zr0.95Ti0.05)O3 antiferroelectric films," </a:t>
            </a:r>
            <a:r>
              <a:rPr lang="en-US" i="1" dirty="0"/>
              <a:t>Journal of Sol-Gel Science and Technology</a:t>
            </a:r>
            <a:r>
              <a:rPr lang="en-US" dirty="0"/>
              <a:t>, vol. 53, pp. 366–371, Feb. 2010. </a:t>
            </a:r>
            <a:r>
              <a:rPr lang="en-US" dirty="0" err="1"/>
              <a:t>doi</a:t>
            </a:r>
            <a:r>
              <a:rPr lang="en-US" dirty="0"/>
              <a:t>: 10.1007/s10971-009-2104-1.</a:t>
            </a:r>
          </a:p>
          <a:p>
            <a:r>
              <a:rPr lang="en-US" dirty="0"/>
              <a:t>[4] M. </a:t>
            </a:r>
            <a:r>
              <a:rPr lang="en-US" dirty="0" err="1"/>
              <a:t>Pešić</a:t>
            </a:r>
            <a:r>
              <a:rPr lang="en-US" dirty="0"/>
              <a:t>, M. Hoffmann, C. Richter, T. </a:t>
            </a:r>
            <a:r>
              <a:rPr lang="en-US" dirty="0" err="1"/>
              <a:t>Mikolajick</a:t>
            </a:r>
            <a:r>
              <a:rPr lang="en-US" dirty="0"/>
              <a:t>, and U. Schroeder, "Nonvolatile random access memory and energy storage based on antiferroelectric like hysteresis in ZrO2," </a:t>
            </a:r>
            <a:r>
              <a:rPr lang="en-US" i="1" dirty="0"/>
              <a:t>Advanced Functional Materials</a:t>
            </a:r>
            <a:r>
              <a:rPr lang="en-US" dirty="0"/>
              <a:t>, vol. 26, no. 41, pp. 7486–7494, 2016. </a:t>
            </a:r>
            <a:r>
              <a:rPr lang="en-US" dirty="0" err="1"/>
              <a:t>doi</a:t>
            </a:r>
            <a:r>
              <a:rPr lang="en-US" dirty="0"/>
              <a:t>: 10.1002/adfm.201603182.</a:t>
            </a:r>
          </a:p>
          <a:p>
            <a:r>
              <a:rPr lang="en-US" dirty="0"/>
              <a:t>[5] C. A. Randall, Z. Fan, I. Reaney, L.-Q. Chen, and S. </a:t>
            </a:r>
            <a:r>
              <a:rPr lang="en-US" dirty="0" err="1"/>
              <a:t>Trolier</a:t>
            </a:r>
            <a:r>
              <a:rPr lang="en-US" dirty="0"/>
              <a:t>-McKinstry, "</a:t>
            </a:r>
            <a:r>
              <a:rPr lang="en-US" dirty="0" err="1"/>
              <a:t>Antiferroelectrics</a:t>
            </a:r>
            <a:r>
              <a:rPr lang="en-US" dirty="0"/>
              <a:t>: History, fundamentals, crystal chemistry, crystal structures, size effects, and applications," </a:t>
            </a:r>
            <a:r>
              <a:rPr lang="en-US" i="1" dirty="0"/>
              <a:t>Journal of the American Ceramic Society</a:t>
            </a:r>
            <a:r>
              <a:rPr lang="en-US" dirty="0"/>
              <a:t>, vol. 104, no. 8, pp. 3775–3810, 2021. </a:t>
            </a:r>
            <a:r>
              <a:rPr lang="en-US" dirty="0" err="1"/>
              <a:t>doi</a:t>
            </a:r>
            <a:r>
              <a:rPr lang="en-US" dirty="0"/>
              <a:t>: 10.1111/jace.17834.</a:t>
            </a:r>
          </a:p>
          <a:p>
            <a:r>
              <a:rPr lang="en-US" dirty="0"/>
              <a:t>[6] IEEE:Electrical4U, "Antiferroelectricity," Electrical4U, May 15, 2024. [Online]. Available: https://www.electrical4u.com/antiferroelectricity/.</a:t>
            </a:r>
          </a:p>
        </p:txBody>
      </p:sp>
    </p:spTree>
    <p:extLst>
      <p:ext uri="{BB962C8B-B14F-4D97-AF65-F5344CB8AC3E}">
        <p14:creationId xmlns:p14="http://schemas.microsoft.com/office/powerpoint/2010/main" val="1813272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1CCB836-3447-2ADD-3727-35405E8CE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69051">
            <a:off x="10312841" y="819573"/>
            <a:ext cx="965045" cy="56241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ADA1CE0-1DEA-CFBD-C299-EF183C9C9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965801">
            <a:off x="8422366" y="1587441"/>
            <a:ext cx="965045" cy="56241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1425A30-BF29-6562-2BA1-909B34128E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391648">
            <a:off x="9387411" y="1587441"/>
            <a:ext cx="965045" cy="56241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75CB354-0DD3-9C27-726C-9E3A1560E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222009">
            <a:off x="10352456" y="1587441"/>
            <a:ext cx="965045" cy="5624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D9B52A-9CDC-6DFD-8A15-6FC3F72F7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Dipole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CD53D-57A1-ACC9-87F9-3A9C37DD2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44570" cy="4351338"/>
          </a:xfrm>
        </p:spPr>
        <p:txBody>
          <a:bodyPr/>
          <a:lstStyle/>
          <a:p>
            <a:r>
              <a:rPr lang="en-US" dirty="0"/>
              <a:t>3 main types of polarization: orientational, ionic, and electronic</a:t>
            </a:r>
          </a:p>
          <a:p>
            <a:r>
              <a:rPr lang="en-US" dirty="0"/>
              <a:t>Dipole reaction to an electric field</a:t>
            </a:r>
          </a:p>
          <a:p>
            <a:pPr lvl="1"/>
            <a:r>
              <a:rPr lang="en-US" dirty="0"/>
              <a:t>Regular dielectric: Statistical bias to align to field</a:t>
            </a:r>
          </a:p>
          <a:p>
            <a:pPr lvl="1"/>
            <a:r>
              <a:rPr lang="en-US" dirty="0"/>
              <a:t>Ferroelectric: Full alignment past coercive field</a:t>
            </a:r>
          </a:p>
          <a:p>
            <a:pPr lvl="1"/>
            <a:r>
              <a:rPr lang="en-US" dirty="0"/>
              <a:t>Antiferroelectric: Anti-parallel alignment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6C2EF25-BDAD-EE4C-54C6-209EDD0F8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84449">
            <a:off x="8382751" y="819573"/>
            <a:ext cx="965045" cy="56241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AC67BCA-381E-4B28-B8EC-FB2D5149A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662016">
            <a:off x="9347796" y="819573"/>
            <a:ext cx="965045" cy="562410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541E68B-514F-F218-F5C1-00D9FCC2710B}"/>
              </a:ext>
            </a:extLst>
          </p:cNvPr>
          <p:cNvCxnSpPr/>
          <p:nvPr/>
        </p:nvCxnSpPr>
        <p:spPr>
          <a:xfrm flipH="1">
            <a:off x="8190557" y="1463426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3900442-390B-86B2-82C9-AAA81A22FC4A}"/>
              </a:ext>
            </a:extLst>
          </p:cNvPr>
          <p:cNvCxnSpPr/>
          <p:nvPr/>
        </p:nvCxnSpPr>
        <p:spPr>
          <a:xfrm flipH="1">
            <a:off x="8190557" y="2178562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3621B9-C073-AF06-0954-C5AB0ACC7271}"/>
              </a:ext>
            </a:extLst>
          </p:cNvPr>
          <p:cNvCxnSpPr/>
          <p:nvPr/>
        </p:nvCxnSpPr>
        <p:spPr>
          <a:xfrm flipH="1">
            <a:off x="8170606" y="815186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813C32E4-8EEA-2E95-A572-FED5416193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8804" y="3007883"/>
            <a:ext cx="965045" cy="56241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D1C0320-81EA-680E-8152-86F051FD2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001" y="3775751"/>
            <a:ext cx="965045" cy="56241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39961FF-F67A-5EE3-9A04-8CB09F06B5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4046" y="3775751"/>
            <a:ext cx="965045" cy="56241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1433797-E984-DFC8-4310-D3374C61E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9091" y="3775751"/>
            <a:ext cx="965045" cy="56241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7A44A30-3102-8FDE-46C8-EE94B2325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8714" y="3007883"/>
            <a:ext cx="965045" cy="56241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4BAAFA5-6243-EFBE-065D-52FFEBA38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3759" y="3007883"/>
            <a:ext cx="965045" cy="562410"/>
          </a:xfrm>
          <a:prstGeom prst="rect">
            <a:avLst/>
          </a:prstGeom>
        </p:spPr>
      </p:pic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F31BD66-0E85-73D4-2196-93932846A8EA}"/>
              </a:ext>
            </a:extLst>
          </p:cNvPr>
          <p:cNvCxnSpPr/>
          <p:nvPr/>
        </p:nvCxnSpPr>
        <p:spPr>
          <a:xfrm flipH="1">
            <a:off x="8226856" y="3651736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C0803F5-80E2-0D72-4705-8BEE584FAA9F}"/>
              </a:ext>
            </a:extLst>
          </p:cNvPr>
          <p:cNvCxnSpPr/>
          <p:nvPr/>
        </p:nvCxnSpPr>
        <p:spPr>
          <a:xfrm flipH="1">
            <a:off x="8226856" y="4366872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DC3C5AA-4E56-7A4D-AF77-1ADD343B7448}"/>
              </a:ext>
            </a:extLst>
          </p:cNvPr>
          <p:cNvCxnSpPr/>
          <p:nvPr/>
        </p:nvCxnSpPr>
        <p:spPr>
          <a:xfrm flipH="1">
            <a:off x="8206905" y="3003496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119FEB-8E14-18BA-53D8-5E780ABF2779}"/>
              </a:ext>
            </a:extLst>
          </p:cNvPr>
          <p:cNvSpPr txBox="1"/>
          <p:nvPr/>
        </p:nvSpPr>
        <p:spPr>
          <a:xfrm>
            <a:off x="7864065" y="400678"/>
            <a:ext cx="3815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Regular Dielectric (w/ internal dipole)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768498B-CD12-FCE0-8D56-2FB63F52B32F}"/>
              </a:ext>
            </a:extLst>
          </p:cNvPr>
          <p:cNvSpPr txBox="1"/>
          <p:nvPr/>
        </p:nvSpPr>
        <p:spPr>
          <a:xfrm>
            <a:off x="8246520" y="2605453"/>
            <a:ext cx="3183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Ferroelectric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EB79F9A5-F932-7A17-5D42-1C65533CD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8251" y="5033849"/>
            <a:ext cx="965045" cy="56241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2D38371-FEFA-4635-AAF9-6BD28DB1F2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8478616" y="5801717"/>
            <a:ext cx="965045" cy="56241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7C602CB-7784-2B77-1C16-B2174E751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661" y="5801717"/>
            <a:ext cx="965045" cy="56241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58E7FFD-57DA-5C23-B077-B969ADBEB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0408706" y="5801717"/>
            <a:ext cx="965045" cy="56241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E9B5E6D-D4E4-49C6-BA46-9ED90A17E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8161" y="5033849"/>
            <a:ext cx="965045" cy="56241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0B6E8CD-2F7B-FF35-90BA-0FFFDE130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53206" y="5033849"/>
            <a:ext cx="965045" cy="562410"/>
          </a:xfrm>
          <a:prstGeom prst="rect">
            <a:avLst/>
          </a:prstGeom>
        </p:spPr>
      </p:pic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181D95E-B8B5-1ADB-D9C4-98A1505E0F4F}"/>
              </a:ext>
            </a:extLst>
          </p:cNvPr>
          <p:cNvCxnSpPr/>
          <p:nvPr/>
        </p:nvCxnSpPr>
        <p:spPr>
          <a:xfrm flipH="1">
            <a:off x="8266471" y="5677702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D5067D1-252E-6A40-C736-0D1DB625B3CA}"/>
              </a:ext>
            </a:extLst>
          </p:cNvPr>
          <p:cNvCxnSpPr/>
          <p:nvPr/>
        </p:nvCxnSpPr>
        <p:spPr>
          <a:xfrm flipH="1">
            <a:off x="8266471" y="6392838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3FC4BF8-E73E-1579-FE06-A58CCBFDE25B}"/>
              </a:ext>
            </a:extLst>
          </p:cNvPr>
          <p:cNvCxnSpPr/>
          <p:nvPr/>
        </p:nvCxnSpPr>
        <p:spPr>
          <a:xfrm flipH="1">
            <a:off x="8246520" y="5029462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61D84D53-78C2-17E3-9915-6A6272C81FC5}"/>
              </a:ext>
            </a:extLst>
          </p:cNvPr>
          <p:cNvSpPr txBox="1"/>
          <p:nvPr/>
        </p:nvSpPr>
        <p:spPr>
          <a:xfrm>
            <a:off x="8340382" y="4612392"/>
            <a:ext cx="3128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Antiferroelectric</a:t>
            </a:r>
          </a:p>
        </p:txBody>
      </p:sp>
    </p:spTree>
    <p:extLst>
      <p:ext uri="{BB962C8B-B14F-4D97-AF65-F5344CB8AC3E}">
        <p14:creationId xmlns:p14="http://schemas.microsoft.com/office/powerpoint/2010/main" val="576907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D1315-671B-843B-6D13-731D2636D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Polarization Density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21F28-8BC3-80CB-D95F-4862597AF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68613" cy="4351338"/>
          </a:xfrm>
        </p:spPr>
        <p:txBody>
          <a:bodyPr/>
          <a:lstStyle/>
          <a:p>
            <a:r>
              <a:rPr lang="en-US" dirty="0"/>
              <a:t>Linear: Dielectric without internal dipole only experiences electronic polarization</a:t>
            </a:r>
          </a:p>
          <a:p>
            <a:r>
              <a:rPr lang="en-US" dirty="0"/>
              <a:t>Ferroelectric: Leap near E=0 because of orientational polarization</a:t>
            </a:r>
          </a:p>
          <a:p>
            <a:r>
              <a:rPr lang="en-US" dirty="0"/>
              <a:t>Antiferroelectric: Leaps after electric field reaches critical field</a:t>
            </a:r>
          </a:p>
        </p:txBody>
      </p:sp>
      <p:pic>
        <p:nvPicPr>
          <p:cNvPr id="1030" name="Picture 6" descr="Details are in the caption following the image">
            <a:extLst>
              <a:ext uri="{FF2B5EF4-FFF2-40B4-BE49-F238E27FC236}">
                <a16:creationId xmlns:a16="http://schemas.microsoft.com/office/drawing/2014/main" id="{B8D28A25-093E-03AE-7ABD-DA5FFD06E8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42"/>
          <a:stretch>
            <a:fillRect/>
          </a:stretch>
        </p:blipFill>
        <p:spPr bwMode="auto">
          <a:xfrm>
            <a:off x="9184403" y="4071898"/>
            <a:ext cx="2199816" cy="164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Details are in the caption following the image">
            <a:extLst>
              <a:ext uri="{FF2B5EF4-FFF2-40B4-BE49-F238E27FC236}">
                <a16:creationId xmlns:a16="http://schemas.microsoft.com/office/drawing/2014/main" id="{2222F692-6A95-EBF7-A5DA-5F73811419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93" r="34000"/>
          <a:stretch>
            <a:fillRect/>
          </a:stretch>
        </p:blipFill>
        <p:spPr bwMode="auto">
          <a:xfrm>
            <a:off x="9179026" y="2399742"/>
            <a:ext cx="2199816" cy="164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Details are in the caption following the image">
            <a:extLst>
              <a:ext uri="{FF2B5EF4-FFF2-40B4-BE49-F238E27FC236}">
                <a16:creationId xmlns:a16="http://schemas.microsoft.com/office/drawing/2014/main" id="{DCAD5A77-7929-A238-DE12-BA2C8842A7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342"/>
          <a:stretch>
            <a:fillRect/>
          </a:stretch>
        </p:blipFill>
        <p:spPr bwMode="auto">
          <a:xfrm>
            <a:off x="9163817" y="727586"/>
            <a:ext cx="2199816" cy="164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F1404E-2BD0-6DC8-3C3B-A97EBD7854A2}"/>
              </a:ext>
            </a:extLst>
          </p:cNvPr>
          <p:cNvSpPr txBox="1"/>
          <p:nvPr/>
        </p:nvSpPr>
        <p:spPr>
          <a:xfrm>
            <a:off x="10127226" y="5899355"/>
            <a:ext cx="619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[1]</a:t>
            </a:r>
          </a:p>
        </p:txBody>
      </p:sp>
    </p:spTree>
    <p:extLst>
      <p:ext uri="{BB962C8B-B14F-4D97-AF65-F5344CB8AC3E}">
        <p14:creationId xmlns:p14="http://schemas.microsoft.com/office/powerpoint/2010/main" val="2549844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5D1D4-EE8F-0E78-0371-ACD06F0A4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Causes AFE?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F414F-4F95-D519-C7BB-6E8975DE8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55890" cy="4351338"/>
          </a:xfrm>
        </p:spPr>
        <p:txBody>
          <a:bodyPr/>
          <a:lstStyle/>
          <a:p>
            <a:r>
              <a:rPr lang="en-US" dirty="0"/>
              <a:t>Visualize with Landau-Ginzburg-Devonshire Formula</a:t>
            </a:r>
          </a:p>
          <a:p>
            <a:pPr lvl="1"/>
            <a:r>
              <a:rPr lang="en-US" dirty="0"/>
              <a:t>AFE materials have structural coupling that can be modeled as a P</a:t>
            </a:r>
            <a:r>
              <a:rPr lang="en-US" baseline="30000" dirty="0"/>
              <a:t>6</a:t>
            </a:r>
            <a:r>
              <a:rPr lang="en-US" dirty="0"/>
              <a:t> term</a:t>
            </a:r>
          </a:p>
          <a:p>
            <a:r>
              <a:rPr lang="en-US" dirty="0"/>
              <a:t>Phonon’s frequency can “soften” to 0 and induce new structure.</a:t>
            </a:r>
          </a:p>
          <a:p>
            <a:pPr lvl="1"/>
            <a:r>
              <a:rPr lang="en-US" dirty="0"/>
              <a:t>Reduced influence from x</a:t>
            </a:r>
            <a:r>
              <a:rPr lang="en-US" baseline="30000" dirty="0"/>
              <a:t>2 </a:t>
            </a:r>
            <a:r>
              <a:rPr lang="en-US" dirty="0"/>
              <a:t>leads to two valleys</a:t>
            </a:r>
          </a:p>
          <a:p>
            <a:pPr lvl="1"/>
            <a:r>
              <a:rPr lang="en-US" dirty="0"/>
              <a:t>Coupling energies force neighboring molecules into opposite valleys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C6D3D7-0CEB-87AF-D1D9-B4A0075A58C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0908"/>
          <a:stretch>
            <a:fillRect/>
          </a:stretch>
        </p:blipFill>
        <p:spPr>
          <a:xfrm>
            <a:off x="6980017" y="1302463"/>
            <a:ext cx="1821066" cy="17137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7CAE8D4-159D-6A54-8648-62A84600AF6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8674"/>
          <a:stretch>
            <a:fillRect/>
          </a:stretch>
        </p:blipFill>
        <p:spPr>
          <a:xfrm>
            <a:off x="9998178" y="1272599"/>
            <a:ext cx="1821066" cy="178440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A0CDBB1-0954-20C5-DD05-69505BB160B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41609"/>
          <a:stretch>
            <a:fillRect/>
          </a:stretch>
        </p:blipFill>
        <p:spPr>
          <a:xfrm>
            <a:off x="6902665" y="4730669"/>
            <a:ext cx="1975770" cy="182082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030244F-2ECE-068D-EF2F-5EE92B954612}"/>
              </a:ext>
            </a:extLst>
          </p:cNvPr>
          <p:cNvCxnSpPr>
            <a:cxnSpLocks/>
            <a:stCxn id="5" idx="3"/>
            <a:endCxn id="9" idx="1"/>
          </p:cNvCxnSpPr>
          <p:nvPr/>
        </p:nvCxnSpPr>
        <p:spPr>
          <a:xfrm>
            <a:off x="8801083" y="2159357"/>
            <a:ext cx="1197095" cy="54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DB4A597-57FB-74AC-020D-F9E81505555E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7890550" y="3068063"/>
            <a:ext cx="2107628" cy="166260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E5ED613-275E-3A58-E1A8-26E69F84EEF6}"/>
              </a:ext>
            </a:extLst>
          </p:cNvPr>
          <p:cNvSpPr txBox="1"/>
          <p:nvPr/>
        </p:nvSpPr>
        <p:spPr>
          <a:xfrm>
            <a:off x="8801083" y="581231"/>
            <a:ext cx="1776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 = aP</a:t>
            </a:r>
            <a:r>
              <a:rPr lang="en-US" baseline="30000" dirty="0"/>
              <a:t>2</a:t>
            </a:r>
            <a:r>
              <a:rPr lang="en-US" dirty="0"/>
              <a:t> +bP</a:t>
            </a:r>
            <a:r>
              <a:rPr lang="en-US" baseline="30000" dirty="0"/>
              <a:t>4</a:t>
            </a:r>
            <a:r>
              <a:rPr lang="en-US" dirty="0"/>
              <a:t> +cP</a:t>
            </a:r>
            <a:r>
              <a:rPr lang="en-US" baseline="30000" dirty="0"/>
              <a:t>6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63B163-F7B5-6275-FFD8-ECAF0B3AFA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0826" y="4649903"/>
            <a:ext cx="1975770" cy="1982356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AAE6B34-DAD2-7D6E-9FCF-5599ED8EC12B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10893048" y="3027680"/>
            <a:ext cx="14400" cy="131167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78FB8B3-70FB-A2BF-5503-B40DE0C4B018}"/>
              </a:ext>
            </a:extLst>
          </p:cNvPr>
          <p:cNvSpPr txBox="1"/>
          <p:nvPr/>
        </p:nvSpPr>
        <p:spPr>
          <a:xfrm>
            <a:off x="6836736" y="2966522"/>
            <a:ext cx="2107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Polarization Density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4E50E3-EBBA-81C9-FEDC-69B83A5E8E4D}"/>
              </a:ext>
            </a:extLst>
          </p:cNvPr>
          <p:cNvSpPr txBox="1"/>
          <p:nvPr/>
        </p:nvSpPr>
        <p:spPr>
          <a:xfrm rot="16200000">
            <a:off x="5740277" y="1974690"/>
            <a:ext cx="2107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Free Energy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33B06E-6775-9EDE-082D-48CDF89797DD}"/>
              </a:ext>
            </a:extLst>
          </p:cNvPr>
          <p:cNvSpPr txBox="1"/>
          <p:nvPr/>
        </p:nvSpPr>
        <p:spPr>
          <a:xfrm rot="19258104">
            <a:off x="7782698" y="3503430"/>
            <a:ext cx="2199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FE structural coupling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93E3CC-1699-2517-4EC8-D1603EA96418}"/>
              </a:ext>
            </a:extLst>
          </p:cNvPr>
          <p:cNvSpPr txBox="1"/>
          <p:nvPr/>
        </p:nvSpPr>
        <p:spPr>
          <a:xfrm>
            <a:off x="9699467" y="4339351"/>
            <a:ext cx="2387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AFE structural coupling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9AA28C-A9B0-D4D8-1C58-B9C282DC5A3D}"/>
              </a:ext>
            </a:extLst>
          </p:cNvPr>
          <p:cNvSpPr txBox="1"/>
          <p:nvPr/>
        </p:nvSpPr>
        <p:spPr>
          <a:xfrm>
            <a:off x="8206050" y="1818999"/>
            <a:ext cx="2387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Cooled</a:t>
            </a:r>
          </a:p>
        </p:txBody>
      </p:sp>
    </p:spTree>
    <p:extLst>
      <p:ext uri="{BB962C8B-B14F-4D97-AF65-F5344CB8AC3E}">
        <p14:creationId xmlns:p14="http://schemas.microsoft.com/office/powerpoint/2010/main" val="588809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848C-3B07-023A-88CD-06438456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AFE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0BA56-4A4A-ECB1-87FD-E14957EDD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29748" cy="4351338"/>
          </a:xfrm>
        </p:spPr>
        <p:txBody>
          <a:bodyPr/>
          <a:lstStyle/>
          <a:p>
            <a:r>
              <a:rPr lang="en-US" dirty="0"/>
              <a:t>Ideal AFE material:</a:t>
            </a:r>
          </a:p>
          <a:p>
            <a:pPr lvl="1"/>
            <a:r>
              <a:rPr lang="en-US" dirty="0"/>
              <a:t>Low transition field</a:t>
            </a:r>
          </a:p>
          <a:p>
            <a:pPr lvl="1"/>
            <a:r>
              <a:rPr lang="en-US" dirty="0"/>
              <a:t>Safe to use</a:t>
            </a:r>
          </a:p>
          <a:p>
            <a:pPr lvl="1"/>
            <a:r>
              <a:rPr lang="en-US" dirty="0"/>
              <a:t>High dielectric constant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BaTiO</a:t>
            </a:r>
            <a:r>
              <a:rPr lang="en-US" baseline="-25000" dirty="0"/>
              <a:t>3</a:t>
            </a:r>
            <a:r>
              <a:rPr lang="en-US" dirty="0"/>
              <a:t>’s transition field causes dielectric breakdown if undoped [2]</a:t>
            </a:r>
          </a:p>
          <a:p>
            <a:pPr lvl="1"/>
            <a:r>
              <a:rPr lang="it-IT" dirty="0"/>
              <a:t>PbZrO</a:t>
            </a:r>
            <a:r>
              <a:rPr lang="it-IT" baseline="-25000" dirty="0"/>
              <a:t>3</a:t>
            </a:r>
            <a:r>
              <a:rPr lang="it-IT" dirty="0"/>
              <a:t> has lead, so not suitable for some applications [3]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 descr="Fig. 2">
            <a:extLst>
              <a:ext uri="{FF2B5EF4-FFF2-40B4-BE49-F238E27FC236}">
                <a16:creationId xmlns:a16="http://schemas.microsoft.com/office/drawing/2014/main" id="{237CEA1E-5FF8-B10C-D8BB-97B6B5AF3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819" y="698091"/>
            <a:ext cx="4231316" cy="366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F1CAB2-2EF3-4145-8B31-494E2777E9D2}"/>
              </a:ext>
            </a:extLst>
          </p:cNvPr>
          <p:cNvSpPr txBox="1"/>
          <p:nvPr/>
        </p:nvSpPr>
        <p:spPr>
          <a:xfrm>
            <a:off x="6980903" y="4431779"/>
            <a:ext cx="536841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800"/>
              </a:spcAft>
              <a:buNone/>
            </a:pPr>
            <a:r>
              <a:rPr lang="en-US" sz="2500" b="0" i="0" dirty="0">
                <a:solidFill>
                  <a:srgbClr val="222222"/>
                </a:solidFill>
                <a:effectLst/>
              </a:rPr>
              <a:t>Surface SEM pictures of PLZT antiferroelectric films with different thickness [3]</a:t>
            </a:r>
          </a:p>
          <a:p>
            <a:pPr>
              <a:buNone/>
            </a:pPr>
            <a:br>
              <a:rPr lang="en-US" sz="2500" dirty="0"/>
            </a:b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523327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98FC1-0373-5280-676D-B0DAE296F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- Capacitor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2315E-CBCD-5E19-219D-3160C967D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45594" cy="4351338"/>
          </a:xfrm>
        </p:spPr>
        <p:txBody>
          <a:bodyPr/>
          <a:lstStyle/>
          <a:p>
            <a:r>
              <a:rPr lang="en-US" dirty="0"/>
              <a:t>Capacitors have higher output than batteries, but traditionally lower capacity</a:t>
            </a:r>
          </a:p>
          <a:p>
            <a:r>
              <a:rPr lang="en-US" dirty="0"/>
              <a:t>AFE material often has the most recoverable energy</a:t>
            </a:r>
          </a:p>
          <a:p>
            <a:pPr lvl="1"/>
            <a:r>
              <a:rPr lang="en-US" dirty="0"/>
              <a:t>Not much total energy stored in linear material</a:t>
            </a:r>
          </a:p>
          <a:p>
            <a:pPr lvl="1"/>
            <a:r>
              <a:rPr lang="en-US" dirty="0"/>
              <a:t>Not all energy recoverable from FE material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AFC263-6AC5-D944-793C-223CEDAD10C8}"/>
                  </a:ext>
                </a:extLst>
              </p:cNvPr>
              <p:cNvSpPr txBox="1"/>
              <p:nvPr/>
            </p:nvSpPr>
            <p:spPr>
              <a:xfrm>
                <a:off x="7805046" y="578808"/>
                <a:ext cx="4080797" cy="6569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𝐸𝑑𝑃</m:t>
                          </m:r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𝑟𝑒𝑐𝑜𝑣𝑒𝑟𝑎𝑏𝑙𝑒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𝑒𝑛𝑒𝑟𝑔𝑦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AFC263-6AC5-D944-793C-223CEDAD10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5046" y="578808"/>
                <a:ext cx="4080797" cy="6569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6" descr="Details are in the caption following the image">
            <a:extLst>
              <a:ext uri="{FF2B5EF4-FFF2-40B4-BE49-F238E27FC236}">
                <a16:creationId xmlns:a16="http://schemas.microsoft.com/office/drawing/2014/main" id="{153840A1-D57F-826B-9C6E-6351B8922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42"/>
          <a:stretch>
            <a:fillRect/>
          </a:stretch>
        </p:blipFill>
        <p:spPr bwMode="auto">
          <a:xfrm>
            <a:off x="8751783" y="4606136"/>
            <a:ext cx="2199816" cy="164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Details are in the caption following the image">
            <a:extLst>
              <a:ext uri="{FF2B5EF4-FFF2-40B4-BE49-F238E27FC236}">
                <a16:creationId xmlns:a16="http://schemas.microsoft.com/office/drawing/2014/main" id="{189069F7-F50E-2BC7-3BE2-7C75B6409F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93" r="34000"/>
          <a:stretch>
            <a:fillRect/>
          </a:stretch>
        </p:blipFill>
        <p:spPr bwMode="auto">
          <a:xfrm>
            <a:off x="8746406" y="2933980"/>
            <a:ext cx="2199816" cy="164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Details are in the caption following the image">
            <a:extLst>
              <a:ext uri="{FF2B5EF4-FFF2-40B4-BE49-F238E27FC236}">
                <a16:creationId xmlns:a16="http://schemas.microsoft.com/office/drawing/2014/main" id="{57B81FFC-80C3-A4B0-1F6E-C6358BE1F0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342"/>
          <a:stretch>
            <a:fillRect/>
          </a:stretch>
        </p:blipFill>
        <p:spPr bwMode="auto">
          <a:xfrm>
            <a:off x="8731197" y="1261824"/>
            <a:ext cx="2199816" cy="164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13CE9DC-3F4F-9AEB-08E2-1FF3A05C0488}"/>
              </a:ext>
            </a:extLst>
          </p:cNvPr>
          <p:cNvSpPr txBox="1"/>
          <p:nvPr/>
        </p:nvSpPr>
        <p:spPr>
          <a:xfrm>
            <a:off x="9271971" y="6430297"/>
            <a:ext cx="2622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from [1]</a:t>
            </a:r>
          </a:p>
        </p:txBody>
      </p:sp>
    </p:spTree>
    <p:extLst>
      <p:ext uri="{BB962C8B-B14F-4D97-AF65-F5344CB8AC3E}">
        <p14:creationId xmlns:p14="http://schemas.microsoft.com/office/powerpoint/2010/main" val="249829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4C6F5-7B78-938B-D77B-D8CECA99E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-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104E5-7D85-2406-F849-2F5B4FB55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96432" cy="4351338"/>
          </a:xfrm>
        </p:spPr>
        <p:txBody>
          <a:bodyPr/>
          <a:lstStyle/>
          <a:p>
            <a:r>
              <a:rPr lang="en-US" dirty="0"/>
              <a:t>By introducing an internal bias, we can make the AFE act like a FE</a:t>
            </a:r>
          </a:p>
          <a:p>
            <a:pPr lvl="1"/>
            <a:r>
              <a:rPr lang="en-US" dirty="0"/>
              <a:t>Chemical potential gradient leads to charge build up on interfaces</a:t>
            </a:r>
          </a:p>
          <a:p>
            <a:pPr lvl="1"/>
            <a:r>
              <a:rPr lang="en-US" dirty="0"/>
              <a:t>Only works for thin films</a:t>
            </a:r>
          </a:p>
          <a:p>
            <a:r>
              <a:rPr lang="en-US" dirty="0"/>
              <a:t>AFE materials can function for more cycles than FE materials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7748F4-E492-B758-8C24-A637DF4E9A6B}"/>
              </a:ext>
            </a:extLst>
          </p:cNvPr>
          <p:cNvSpPr/>
          <p:nvPr/>
        </p:nvSpPr>
        <p:spPr>
          <a:xfrm>
            <a:off x="8347588" y="1112243"/>
            <a:ext cx="3352800" cy="468773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RuO</a:t>
            </a:r>
            <a:r>
              <a:rPr lang="en-US" baseline="-25000" dirty="0" err="1"/>
              <a:t>x</a:t>
            </a:r>
            <a:r>
              <a:rPr lang="en-US" dirty="0"/>
              <a:t> (W=5.3eV)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1AAAB1-6508-C87F-E8A6-CE6F941F0DE7}"/>
              </a:ext>
            </a:extLst>
          </p:cNvPr>
          <p:cNvSpPr/>
          <p:nvPr/>
        </p:nvSpPr>
        <p:spPr>
          <a:xfrm>
            <a:off x="8347588" y="1586037"/>
            <a:ext cx="3352800" cy="4687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ZrO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5C90C2-66A5-BFDF-487F-171744F06598}"/>
              </a:ext>
            </a:extLst>
          </p:cNvPr>
          <p:cNvSpPr/>
          <p:nvPr/>
        </p:nvSpPr>
        <p:spPr>
          <a:xfrm>
            <a:off x="8347588" y="2054810"/>
            <a:ext cx="3352800" cy="468773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TiN</a:t>
            </a:r>
            <a:r>
              <a:rPr lang="en-US" dirty="0"/>
              <a:t> (W=4.5eV)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71EF6A-7D6E-3478-7272-3FDB0F401A27}"/>
              </a:ext>
            </a:extLst>
          </p:cNvPr>
          <p:cNvSpPr txBox="1"/>
          <p:nvPr/>
        </p:nvSpPr>
        <p:spPr>
          <a:xfrm>
            <a:off x="7602616" y="4956709"/>
            <a:ext cx="4444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TiN-ZrO2-TiN (dotted) and RuO</a:t>
            </a:r>
            <a:r>
              <a:rPr lang="en-US" baseline="-25000" dirty="0"/>
              <a:t>x</a:t>
            </a:r>
            <a:r>
              <a:rPr lang="en-US" dirty="0"/>
              <a:t>-ZrO2-TiN (solid) polarization vs voltage and energy [4]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7CE5DE-A752-B1F6-DFDD-EA98CCEF2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7414" y="3232443"/>
            <a:ext cx="4734586" cy="172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445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C93F1-6EFB-6381-F3F8-8C0B3B71C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AFE Modes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E0F61B2-94DC-2ECE-5072-2E2C6F5C7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7129" y="1629641"/>
            <a:ext cx="965045" cy="56241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26435DA-1AED-2C14-450B-BE81B47CF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7494" y="2397509"/>
            <a:ext cx="965045" cy="56241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130506B-57D5-CEF5-5FCB-EC9182EA3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2539" y="2397509"/>
            <a:ext cx="965045" cy="56241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F0359D6-73AF-9029-57F6-4E254AEE3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7584" y="2397509"/>
            <a:ext cx="965045" cy="56241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A4BCAC8-88EB-A1C2-AD12-10C11CF03E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7039" y="1629641"/>
            <a:ext cx="965045" cy="56241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4E02299-335C-E908-779A-059F75ADEA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2084" y="1629641"/>
            <a:ext cx="965045" cy="562410"/>
          </a:xfrm>
          <a:prstGeom prst="rect">
            <a:avLst/>
          </a:prstGeom>
        </p:spPr>
      </p:pic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4BCFDC0-FE14-33AB-CBF5-FB7E4B597067}"/>
              </a:ext>
            </a:extLst>
          </p:cNvPr>
          <p:cNvCxnSpPr/>
          <p:nvPr/>
        </p:nvCxnSpPr>
        <p:spPr>
          <a:xfrm flipH="1">
            <a:off x="8625349" y="2273494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E8D5FC0-619F-82D5-A6E1-0AC0EDE629D5}"/>
              </a:ext>
            </a:extLst>
          </p:cNvPr>
          <p:cNvCxnSpPr/>
          <p:nvPr/>
        </p:nvCxnSpPr>
        <p:spPr>
          <a:xfrm flipH="1">
            <a:off x="8625349" y="2988630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6623955-3EFD-12EB-6BC5-E4F6AB1DBBB2}"/>
              </a:ext>
            </a:extLst>
          </p:cNvPr>
          <p:cNvCxnSpPr/>
          <p:nvPr/>
        </p:nvCxnSpPr>
        <p:spPr>
          <a:xfrm flipH="1">
            <a:off x="8605398" y="1625254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7F0AC3B-AB94-C5F8-996D-234C070BD5CF}"/>
              </a:ext>
            </a:extLst>
          </p:cNvPr>
          <p:cNvSpPr txBox="1"/>
          <p:nvPr/>
        </p:nvSpPr>
        <p:spPr>
          <a:xfrm>
            <a:off x="8699260" y="1208184"/>
            <a:ext cx="3128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High Electric Field (1, 3)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4622D6AC-66FB-80C8-38F7-EBBC8F6143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7129" y="3763972"/>
            <a:ext cx="965045" cy="56241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AAFD7DA-2139-BAC6-16F5-DFBB8D4E9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8837494" y="4531840"/>
            <a:ext cx="965045" cy="56241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A38B4A0-BFD3-CE47-2C1C-DF2BE052B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2539" y="4531840"/>
            <a:ext cx="965045" cy="56241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56F5059-D518-D379-1336-25407791A0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0767584" y="4531840"/>
            <a:ext cx="965045" cy="56241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DE26B1E-D3C1-A7F1-0228-4B0103E8B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7039" y="3763972"/>
            <a:ext cx="965045" cy="56241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2DD52673-40D5-5823-6A6D-2C3CE161B1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812084" y="3763972"/>
            <a:ext cx="965045" cy="562410"/>
          </a:xfrm>
          <a:prstGeom prst="rect">
            <a:avLst/>
          </a:prstGeom>
        </p:spPr>
      </p:pic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F6462C9-1465-6727-FABB-280C4304CF2F}"/>
              </a:ext>
            </a:extLst>
          </p:cNvPr>
          <p:cNvCxnSpPr/>
          <p:nvPr/>
        </p:nvCxnSpPr>
        <p:spPr>
          <a:xfrm flipH="1">
            <a:off x="8625349" y="4407825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54E068F-3D7D-A626-9647-DA36F1309147}"/>
              </a:ext>
            </a:extLst>
          </p:cNvPr>
          <p:cNvCxnSpPr/>
          <p:nvPr/>
        </p:nvCxnSpPr>
        <p:spPr>
          <a:xfrm flipH="1">
            <a:off x="8625349" y="5122961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02C194C-38DB-1272-5ADF-C41B52B85554}"/>
              </a:ext>
            </a:extLst>
          </p:cNvPr>
          <p:cNvCxnSpPr/>
          <p:nvPr/>
        </p:nvCxnSpPr>
        <p:spPr>
          <a:xfrm flipH="1">
            <a:off x="8605398" y="3759585"/>
            <a:ext cx="320285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A136ACB4-8BDB-A2EB-5391-0B039A630BDC}"/>
              </a:ext>
            </a:extLst>
          </p:cNvPr>
          <p:cNvSpPr txBox="1"/>
          <p:nvPr/>
        </p:nvSpPr>
        <p:spPr>
          <a:xfrm>
            <a:off x="8699260" y="3342515"/>
            <a:ext cx="3128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Low Electric Field (2)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845C6025-0936-8604-A386-7A76236C19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7870" y="2018187"/>
            <a:ext cx="3039312" cy="304944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10B69DC8-309A-2E36-66C5-42687DC3FE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500" y="1845850"/>
            <a:ext cx="4731812" cy="2993329"/>
          </a:xfrm>
          <a:prstGeom prst="rect">
            <a:avLst/>
          </a:prstGeom>
        </p:spPr>
      </p:pic>
      <p:sp>
        <p:nvSpPr>
          <p:cNvPr id="41" name="Left Bracket 40">
            <a:extLst>
              <a:ext uri="{FF2B5EF4-FFF2-40B4-BE49-F238E27FC236}">
                <a16:creationId xmlns:a16="http://schemas.microsoft.com/office/drawing/2014/main" id="{422D303F-FE90-1699-F3A5-74B169BC0D37}"/>
              </a:ext>
            </a:extLst>
          </p:cNvPr>
          <p:cNvSpPr/>
          <p:nvPr/>
        </p:nvSpPr>
        <p:spPr>
          <a:xfrm rot="5400000">
            <a:off x="3406641" y="1366875"/>
            <a:ext cx="204346" cy="1221142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ket 41">
            <a:extLst>
              <a:ext uri="{FF2B5EF4-FFF2-40B4-BE49-F238E27FC236}">
                <a16:creationId xmlns:a16="http://schemas.microsoft.com/office/drawing/2014/main" id="{3D39397F-5C5C-B369-5138-E63FDE41F021}"/>
              </a:ext>
            </a:extLst>
          </p:cNvPr>
          <p:cNvSpPr/>
          <p:nvPr/>
        </p:nvSpPr>
        <p:spPr>
          <a:xfrm rot="5400000">
            <a:off x="2308631" y="1499839"/>
            <a:ext cx="204346" cy="955213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Left Bracket 42">
            <a:extLst>
              <a:ext uri="{FF2B5EF4-FFF2-40B4-BE49-F238E27FC236}">
                <a16:creationId xmlns:a16="http://schemas.microsoft.com/office/drawing/2014/main" id="{1528CD5D-BBB6-28D4-D6C8-F8C889BC7C85}"/>
              </a:ext>
            </a:extLst>
          </p:cNvPr>
          <p:cNvSpPr/>
          <p:nvPr/>
        </p:nvSpPr>
        <p:spPr>
          <a:xfrm rot="5400000">
            <a:off x="1210621" y="1376164"/>
            <a:ext cx="204346" cy="1221142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BD10686-9997-839D-AA31-9C9B82796C38}"/>
              </a:ext>
            </a:extLst>
          </p:cNvPr>
          <p:cNvSpPr txBox="1"/>
          <p:nvPr/>
        </p:nvSpPr>
        <p:spPr>
          <a:xfrm>
            <a:off x="3075858" y="1577516"/>
            <a:ext cx="96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37D71FC-FA4D-69BE-7250-0563BBC705B8}"/>
              </a:ext>
            </a:extLst>
          </p:cNvPr>
          <p:cNvSpPr txBox="1"/>
          <p:nvPr/>
        </p:nvSpPr>
        <p:spPr>
          <a:xfrm>
            <a:off x="1928281" y="1572037"/>
            <a:ext cx="96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7864065-86C4-0520-D48F-C0489F70F6D7}"/>
              </a:ext>
            </a:extLst>
          </p:cNvPr>
          <p:cNvSpPr txBox="1"/>
          <p:nvPr/>
        </p:nvSpPr>
        <p:spPr>
          <a:xfrm>
            <a:off x="798228" y="1590770"/>
            <a:ext cx="96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B100D0-968C-11B7-E2BC-80C41E1497B5}"/>
              </a:ext>
            </a:extLst>
          </p:cNvPr>
          <p:cNvSpPr txBox="1"/>
          <p:nvPr/>
        </p:nvSpPr>
        <p:spPr>
          <a:xfrm>
            <a:off x="5424352" y="3059668"/>
            <a:ext cx="96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C9E78E7-60E9-1E52-DBE0-9BB259EE2915}"/>
              </a:ext>
            </a:extLst>
          </p:cNvPr>
          <p:cNvSpPr txBox="1"/>
          <p:nvPr/>
        </p:nvSpPr>
        <p:spPr>
          <a:xfrm>
            <a:off x="7159745" y="3059668"/>
            <a:ext cx="96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0C91D6D-1971-FDE8-83DD-2D41180CF072}"/>
              </a:ext>
            </a:extLst>
          </p:cNvPr>
          <p:cNvSpPr txBox="1"/>
          <p:nvPr/>
        </p:nvSpPr>
        <p:spPr>
          <a:xfrm>
            <a:off x="6240980" y="4531840"/>
            <a:ext cx="96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80444E5-4EAA-AE18-E3D5-547C4646DAD7}"/>
              </a:ext>
            </a:extLst>
          </p:cNvPr>
          <p:cNvSpPr txBox="1"/>
          <p:nvPr/>
        </p:nvSpPr>
        <p:spPr>
          <a:xfrm>
            <a:off x="796589" y="5279923"/>
            <a:ext cx="3215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AFE hysteresis loop [6]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2A6A7CD-9BDC-623D-CE00-A5565BADCE4F}"/>
              </a:ext>
            </a:extLst>
          </p:cNvPr>
          <p:cNvSpPr txBox="1"/>
          <p:nvPr/>
        </p:nvSpPr>
        <p:spPr>
          <a:xfrm>
            <a:off x="5773712" y="5095257"/>
            <a:ext cx="2107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Polarization Density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F4A21B3-9DA3-C414-0A83-8501D5F72978}"/>
              </a:ext>
            </a:extLst>
          </p:cNvPr>
          <p:cNvSpPr txBox="1"/>
          <p:nvPr/>
        </p:nvSpPr>
        <p:spPr>
          <a:xfrm rot="16200000">
            <a:off x="4104574" y="3478026"/>
            <a:ext cx="2107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Free Energy</a:t>
            </a:r>
          </a:p>
        </p:txBody>
      </p:sp>
    </p:spTree>
    <p:extLst>
      <p:ext uri="{BB962C8B-B14F-4D97-AF65-F5344CB8AC3E}">
        <p14:creationId xmlns:p14="http://schemas.microsoft.com/office/powerpoint/2010/main" val="3193091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0C156-DAA9-35B6-D970-D6AB94038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4144D-EED9-6A01-7902-4A473AC14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627375" cy="4351338"/>
          </a:xfrm>
        </p:spPr>
        <p:txBody>
          <a:bodyPr/>
          <a:lstStyle/>
          <a:p>
            <a:r>
              <a:rPr lang="en-US" dirty="0"/>
              <a:t>AFEs are a group of materials with antiparallel dipole orientation</a:t>
            </a:r>
          </a:p>
          <a:p>
            <a:r>
              <a:rPr lang="en-US" dirty="0"/>
              <a:t>Applications: energy storage, memory, and more</a:t>
            </a:r>
          </a:p>
          <a:p>
            <a:r>
              <a:rPr lang="en-US" dirty="0"/>
              <a:t>Future work: finding suitable, synthesizable materials</a:t>
            </a:r>
          </a:p>
        </p:txBody>
      </p:sp>
      <p:pic>
        <p:nvPicPr>
          <p:cNvPr id="1026" name="Picture 2" descr="Figure 1 from Antiferroelectrics: History, fundamentals, crystal ...">
            <a:extLst>
              <a:ext uri="{FF2B5EF4-FFF2-40B4-BE49-F238E27FC236}">
                <a16:creationId xmlns:a16="http://schemas.microsoft.com/office/drawing/2014/main" id="{2A6DA9F4-31CD-ECBB-5387-B4F866B1D0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17" t="4611"/>
          <a:stretch>
            <a:fillRect/>
          </a:stretch>
        </p:blipFill>
        <p:spPr bwMode="auto">
          <a:xfrm>
            <a:off x="8323007" y="3275421"/>
            <a:ext cx="3652684" cy="301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igure 1 from Antiferroelectrics: History, fundamentals, crystal ...">
            <a:extLst>
              <a:ext uri="{FF2B5EF4-FFF2-40B4-BE49-F238E27FC236}">
                <a16:creationId xmlns:a16="http://schemas.microsoft.com/office/drawing/2014/main" id="{037EA18E-1E60-76B1-E703-3C5AE05DD6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1" r="50972"/>
          <a:stretch>
            <a:fillRect/>
          </a:stretch>
        </p:blipFill>
        <p:spPr bwMode="auto">
          <a:xfrm>
            <a:off x="8323007" y="261773"/>
            <a:ext cx="3519514" cy="3013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7F6B108-136C-0F97-9A02-7E5F233E661B}"/>
              </a:ext>
            </a:extLst>
          </p:cNvPr>
          <p:cNvSpPr txBox="1"/>
          <p:nvPr/>
        </p:nvSpPr>
        <p:spPr>
          <a:xfrm>
            <a:off x="10082764" y="6352979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[5]</a:t>
            </a:r>
          </a:p>
        </p:txBody>
      </p:sp>
    </p:spTree>
    <p:extLst>
      <p:ext uri="{BB962C8B-B14F-4D97-AF65-F5344CB8AC3E}">
        <p14:creationId xmlns:p14="http://schemas.microsoft.com/office/powerpoint/2010/main" val="1190326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1810</TotalTime>
  <Words>748</Words>
  <Application>Microsoft Office PowerPoint</Application>
  <PresentationFormat>Widescreen</PresentationFormat>
  <Paragraphs>79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Cambria Math</vt:lpstr>
      <vt:lpstr>Office 2013 - 2022 Theme</vt:lpstr>
      <vt:lpstr>Antiferroelectricity</vt:lpstr>
      <vt:lpstr>Dipole Review</vt:lpstr>
      <vt:lpstr>Polarization Density Comparison</vt:lpstr>
      <vt:lpstr>What Causes AFE?</vt:lpstr>
      <vt:lpstr>AFE Materials</vt:lpstr>
      <vt:lpstr>Applications - Capacitor</vt:lpstr>
      <vt:lpstr>Applications - Memory</vt:lpstr>
      <vt:lpstr>AFE Modes</vt:lpstr>
      <vt:lpstr>Conclusion</vt:lpstr>
      <vt:lpstr>Bibliography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Aidan Iachini Broy</dc:creator>
  <cp:lastModifiedBy>Aidan Iachini Broy</cp:lastModifiedBy>
  <cp:revision>13</cp:revision>
  <dcterms:created xsi:type="dcterms:W3CDTF">2026-04-09T17:14:47Z</dcterms:created>
  <dcterms:modified xsi:type="dcterms:W3CDTF">2026-04-14T23:18:57Z</dcterms:modified>
</cp:coreProperties>
</file>