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7" r:id="rId3"/>
    <p:sldId id="290" r:id="rId4"/>
    <p:sldId id="260" r:id="rId5"/>
    <p:sldId id="321" r:id="rId6"/>
    <p:sldId id="298" r:id="rId7"/>
    <p:sldId id="300" r:id="rId8"/>
    <p:sldId id="299" r:id="rId9"/>
    <p:sldId id="322" r:id="rId10"/>
    <p:sldId id="323" r:id="rId11"/>
    <p:sldId id="317" r:id="rId12"/>
    <p:sldId id="274" r:id="rId13"/>
    <p:sldId id="289" r:id="rId14"/>
    <p:sldId id="296" r:id="rId15"/>
    <p:sldId id="311" r:id="rId16"/>
    <p:sldId id="320" r:id="rId17"/>
    <p:sldId id="319" r:id="rId18"/>
    <p:sldId id="314" r:id="rId19"/>
    <p:sldId id="313" r:id="rId20"/>
    <p:sldId id="318" r:id="rId21"/>
    <p:sldId id="301" r:id="rId22"/>
    <p:sldId id="302" r:id="rId23"/>
    <p:sldId id="262" r:id="rId24"/>
    <p:sldId id="26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2C0"/>
    <a:srgbClr val="E0F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326" autoAdjust="0"/>
  </p:normalViewPr>
  <p:slideViewPr>
    <p:cSldViewPr snapToGrid="0" snapToObjects="1">
      <p:cViewPr varScale="1">
        <p:scale>
          <a:sx n="80" d="100"/>
          <a:sy n="80" d="100"/>
        </p:scale>
        <p:origin x="251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1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yuan Xu" userId="6e53e9cb-13ef-4332-9d81-3b67d6b5ec84" providerId="ADAL" clId="{F94DBE08-A33F-4429-8907-F4B2059C0D7F}"/>
    <pc:docChg chg="undo redo custSel addSld delSld modSld sldOrd">
      <pc:chgData name="Siyuan Xu" userId="6e53e9cb-13ef-4332-9d81-3b67d6b5ec84" providerId="ADAL" clId="{F94DBE08-A33F-4429-8907-F4B2059C0D7F}" dt="2018-03-19T14:57:58.782" v="25803"/>
      <pc:docMkLst>
        <pc:docMk/>
      </pc:docMkLst>
      <pc:sldChg chg="modSp">
        <pc:chgData name="Siyuan Xu" userId="6e53e9cb-13ef-4332-9d81-3b67d6b5ec84" providerId="ADAL" clId="{F94DBE08-A33F-4429-8907-F4B2059C0D7F}" dt="2018-03-16T14:06:32.550" v="0" actId="20577"/>
        <pc:sldMkLst>
          <pc:docMk/>
          <pc:sldMk cId="0" sldId="256"/>
        </pc:sldMkLst>
        <pc:spChg chg="mod">
          <ac:chgData name="Siyuan Xu" userId="6e53e9cb-13ef-4332-9d81-3b67d6b5ec84" providerId="ADAL" clId="{F94DBE08-A33F-4429-8907-F4B2059C0D7F}" dt="2018-03-16T14:06:32.550" v="0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Anim modNotesTx">
        <pc:chgData name="Siyuan Xu" userId="6e53e9cb-13ef-4332-9d81-3b67d6b5ec84" providerId="ADAL" clId="{F94DBE08-A33F-4429-8907-F4B2059C0D7F}" dt="2018-03-19T13:49:49.907" v="24804" actId="20577"/>
        <pc:sldMkLst>
          <pc:docMk/>
          <pc:sldMk cId="0" sldId="260"/>
        </pc:sldMkLst>
        <pc:spChg chg="add del">
          <ac:chgData name="Siyuan Xu" userId="6e53e9cb-13ef-4332-9d81-3b67d6b5ec84" providerId="ADAL" clId="{F94DBE08-A33F-4429-8907-F4B2059C0D7F}" dt="2018-03-16T17:14:54.609" v="3869" actId="1076"/>
          <ac:spMkLst>
            <pc:docMk/>
            <pc:sldMk cId="0" sldId="260"/>
            <ac:spMk id="4" creationId="{9E0A1903-845E-4E06-B47E-6D05A0AC28B7}"/>
          </ac:spMkLst>
        </pc:spChg>
        <pc:spChg chg="mod">
          <ac:chgData name="Siyuan Xu" userId="6e53e9cb-13ef-4332-9d81-3b67d6b5ec84" providerId="ADAL" clId="{F94DBE08-A33F-4429-8907-F4B2059C0D7F}" dt="2018-03-16T19:04:37.660" v="6410" actId="1076"/>
          <ac:spMkLst>
            <pc:docMk/>
            <pc:sldMk cId="0" sldId="260"/>
            <ac:spMk id="69" creationId="{00000000-0000-0000-0000-000000000000}"/>
          </ac:spMkLst>
        </pc:spChg>
      </pc:sldChg>
      <pc:sldChg chg="modAnim modNotesTx">
        <pc:chgData name="Siyuan Xu" userId="6e53e9cb-13ef-4332-9d81-3b67d6b5ec84" providerId="ADAL" clId="{F94DBE08-A33F-4429-8907-F4B2059C0D7F}" dt="2018-03-18T17:20:00.648" v="23746" actId="20577"/>
        <pc:sldMkLst>
          <pc:docMk/>
          <pc:sldMk cId="0" sldId="262"/>
        </pc:sldMkLst>
      </pc:sldChg>
      <pc:sldChg chg="modNotesTx">
        <pc:chgData name="Siyuan Xu" userId="6e53e9cb-13ef-4332-9d81-3b67d6b5ec84" providerId="ADAL" clId="{F94DBE08-A33F-4429-8907-F4B2059C0D7F}" dt="2018-03-18T17:22:29.283" v="23871" actId="20577"/>
        <pc:sldMkLst>
          <pc:docMk/>
          <pc:sldMk cId="0" sldId="266"/>
        </pc:sldMkLst>
      </pc:sldChg>
      <pc:sldChg chg="addSp delSp modSp modAnim modNotesTx">
        <pc:chgData name="Siyuan Xu" userId="6e53e9cb-13ef-4332-9d81-3b67d6b5ec84" providerId="ADAL" clId="{F94DBE08-A33F-4429-8907-F4B2059C0D7F}" dt="2018-03-19T14:05:04.411" v="25799" actId="5793"/>
        <pc:sldMkLst>
          <pc:docMk/>
          <pc:sldMk cId="0" sldId="274"/>
        </pc:sldMkLst>
        <pc:spChg chg="add del mod">
          <ac:chgData name="Siyuan Xu" userId="6e53e9cb-13ef-4332-9d81-3b67d6b5ec84" providerId="ADAL" clId="{F94DBE08-A33F-4429-8907-F4B2059C0D7F}" dt="2018-03-16T20:57:58.958" v="11789" actId="478"/>
          <ac:spMkLst>
            <pc:docMk/>
            <pc:sldMk cId="0" sldId="274"/>
            <ac:spMk id="12" creationId="{6A7FD77D-D5B6-4683-8EE5-438E349632BA}"/>
          </ac:spMkLst>
        </pc:spChg>
        <pc:spChg chg="add mod">
          <ac:chgData name="Siyuan Xu" userId="6e53e9cb-13ef-4332-9d81-3b67d6b5ec84" providerId="ADAL" clId="{F94DBE08-A33F-4429-8907-F4B2059C0D7F}" dt="2018-03-17T20:57:06.302" v="22551" actId="1076"/>
          <ac:spMkLst>
            <pc:docMk/>
            <pc:sldMk cId="0" sldId="274"/>
            <ac:spMk id="13" creationId="{EB38CA22-416E-419F-9B85-EB6C4006DCA9}"/>
          </ac:spMkLst>
        </pc:spChg>
        <pc:spChg chg="add mod">
          <ac:chgData name="Siyuan Xu" userId="6e53e9cb-13ef-4332-9d81-3b67d6b5ec84" providerId="ADAL" clId="{F94DBE08-A33F-4429-8907-F4B2059C0D7F}" dt="2018-03-17T20:57:06.302" v="22551" actId="1076"/>
          <ac:spMkLst>
            <pc:docMk/>
            <pc:sldMk cId="0" sldId="274"/>
            <ac:spMk id="14" creationId="{47047DF5-EFA5-43D4-86F9-2BB2952A6642}"/>
          </ac:spMkLst>
        </pc:spChg>
        <pc:spChg chg="add mod">
          <ac:chgData name="Siyuan Xu" userId="6e53e9cb-13ef-4332-9d81-3b67d6b5ec84" providerId="ADAL" clId="{F94DBE08-A33F-4429-8907-F4B2059C0D7F}" dt="2018-03-17T20:57:06.302" v="22551" actId="1076"/>
          <ac:spMkLst>
            <pc:docMk/>
            <pc:sldMk cId="0" sldId="274"/>
            <ac:spMk id="15" creationId="{A08E960A-D69E-4407-9D59-52F59B8C2340}"/>
          </ac:spMkLst>
        </pc:spChg>
        <pc:spChg chg="add del">
          <ac:chgData name="Siyuan Xu" userId="6e53e9cb-13ef-4332-9d81-3b67d6b5ec84" providerId="ADAL" clId="{F94DBE08-A33F-4429-8907-F4B2059C0D7F}" dt="2018-03-16T21:03:47.347" v="12007" actId="20577"/>
          <ac:spMkLst>
            <pc:docMk/>
            <pc:sldMk cId="0" sldId="274"/>
            <ac:spMk id="17" creationId="{197C200B-4F00-440D-839F-4C090F8A59BF}"/>
          </ac:spMkLst>
        </pc:spChg>
        <pc:spChg chg="mod">
          <ac:chgData name="Siyuan Xu" userId="6e53e9cb-13ef-4332-9d81-3b67d6b5ec84" providerId="ADAL" clId="{F94DBE08-A33F-4429-8907-F4B2059C0D7F}" dt="2018-03-17T20:57:19.841" v="22552" actId="1076"/>
          <ac:spMkLst>
            <pc:docMk/>
            <pc:sldMk cId="0" sldId="274"/>
            <ac:spMk id="54" creationId="{00000000-0000-0000-0000-000000000000}"/>
          </ac:spMkLst>
        </pc:spChg>
        <pc:spChg chg="mod">
          <ac:chgData name="Siyuan Xu" userId="6e53e9cb-13ef-4332-9d81-3b67d6b5ec84" providerId="ADAL" clId="{F94DBE08-A33F-4429-8907-F4B2059C0D7F}" dt="2018-03-17T20:57:19.841" v="22552" actId="1076"/>
          <ac:spMkLst>
            <pc:docMk/>
            <pc:sldMk cId="0" sldId="274"/>
            <ac:spMk id="56" creationId="{00000000-0000-0000-0000-000000000000}"/>
          </ac:spMkLst>
        </pc:spChg>
        <pc:spChg chg="mod">
          <ac:chgData name="Siyuan Xu" userId="6e53e9cb-13ef-4332-9d81-3b67d6b5ec84" providerId="ADAL" clId="{F94DBE08-A33F-4429-8907-F4B2059C0D7F}" dt="2018-03-17T20:57:19.841" v="22552" actId="1076"/>
          <ac:spMkLst>
            <pc:docMk/>
            <pc:sldMk cId="0" sldId="274"/>
            <ac:spMk id="57" creationId="{00000000-0000-0000-0000-000000000000}"/>
          </ac:spMkLst>
        </pc:spChg>
        <pc:spChg chg="mod">
          <ac:chgData name="Siyuan Xu" userId="6e53e9cb-13ef-4332-9d81-3b67d6b5ec84" providerId="ADAL" clId="{F94DBE08-A33F-4429-8907-F4B2059C0D7F}" dt="2018-03-17T20:57:19.841" v="22552" actId="1076"/>
          <ac:spMkLst>
            <pc:docMk/>
            <pc:sldMk cId="0" sldId="274"/>
            <ac:spMk id="58" creationId="{00000000-0000-0000-0000-000000000000}"/>
          </ac:spMkLst>
        </pc:spChg>
        <pc:grpChg chg="mod">
          <ac:chgData name="Siyuan Xu" userId="6e53e9cb-13ef-4332-9d81-3b67d6b5ec84" providerId="ADAL" clId="{F94DBE08-A33F-4429-8907-F4B2059C0D7F}" dt="2018-03-17T20:57:19.841" v="22552" actId="1076"/>
          <ac:grpSpMkLst>
            <pc:docMk/>
            <pc:sldMk cId="0" sldId="274"/>
            <ac:grpSpMk id="18" creationId="{00000000-0000-0000-0000-000000000000}"/>
          </ac:grpSpMkLst>
        </pc:grpChg>
      </pc:sldChg>
      <pc:sldChg chg="addSp delSp modSp delAnim modAnim modNotesTx">
        <pc:chgData name="Siyuan Xu" userId="6e53e9cb-13ef-4332-9d81-3b67d6b5ec84" providerId="ADAL" clId="{F94DBE08-A33F-4429-8907-F4B2059C0D7F}" dt="2018-03-19T00:33:04.639" v="24077" actId="20577"/>
        <pc:sldMkLst>
          <pc:docMk/>
          <pc:sldMk cId="0" sldId="289"/>
        </pc:sldMkLst>
        <pc:spChg chg="add mod">
          <ac:chgData name="Siyuan Xu" userId="6e53e9cb-13ef-4332-9d81-3b67d6b5ec84" providerId="ADAL" clId="{F94DBE08-A33F-4429-8907-F4B2059C0D7F}" dt="2018-03-16T22:15:54.710" v="13892" actId="1076"/>
          <ac:spMkLst>
            <pc:docMk/>
            <pc:sldMk cId="0" sldId="289"/>
            <ac:spMk id="3" creationId="{9CDE5CF4-3A02-43DF-8C86-7357C5EEFCE1}"/>
          </ac:spMkLst>
        </pc:spChg>
        <pc:spChg chg="add del">
          <ac:chgData name="Siyuan Xu" userId="6e53e9cb-13ef-4332-9d81-3b67d6b5ec84" providerId="ADAL" clId="{F94DBE08-A33F-4429-8907-F4B2059C0D7F}" dt="2018-03-16T22:16:17.024" v="13895" actId="1076"/>
          <ac:spMkLst>
            <pc:docMk/>
            <pc:sldMk cId="0" sldId="289"/>
            <ac:spMk id="4" creationId="{E961E4E0-7D75-4B14-AA4B-1BA95C0B5739}"/>
          </ac:spMkLst>
        </pc:spChg>
        <pc:spChg chg="add del">
          <ac:chgData name="Siyuan Xu" userId="6e53e9cb-13ef-4332-9d81-3b67d6b5ec84" providerId="ADAL" clId="{F94DBE08-A33F-4429-8907-F4B2059C0D7F}" dt="2018-03-16T22:16:20.055" v="13899" actId="1076"/>
          <ac:spMkLst>
            <pc:docMk/>
            <pc:sldMk cId="0" sldId="289"/>
            <ac:spMk id="5" creationId="{20CB21C0-1A74-4363-8839-08E38F95FCDA}"/>
          </ac:spMkLst>
        </pc:spChg>
        <pc:spChg chg="add mod">
          <ac:chgData name="Siyuan Xu" userId="6e53e9cb-13ef-4332-9d81-3b67d6b5ec84" providerId="ADAL" clId="{F94DBE08-A33F-4429-8907-F4B2059C0D7F}" dt="2018-03-16T22:22:47.996" v="14140" actId="14100"/>
          <ac:spMkLst>
            <pc:docMk/>
            <pc:sldMk cId="0" sldId="289"/>
            <ac:spMk id="8" creationId="{1283C711-5C2D-4ACA-A819-E88988EB6EA5}"/>
          </ac:spMkLst>
        </pc:spChg>
        <pc:spChg chg="mod">
          <ac:chgData name="Siyuan Xu" userId="6e53e9cb-13ef-4332-9d81-3b67d6b5ec84" providerId="ADAL" clId="{F94DBE08-A33F-4429-8907-F4B2059C0D7F}" dt="2018-03-17T21:10:38.711" v="22653" actId="1076"/>
          <ac:spMkLst>
            <pc:docMk/>
            <pc:sldMk cId="0" sldId="289"/>
            <ac:spMk id="9" creationId="{00000000-0000-0000-0000-000000000000}"/>
          </ac:spMkLst>
        </pc:spChg>
        <pc:spChg chg="del">
          <ac:chgData name="Siyuan Xu" userId="6e53e9cb-13ef-4332-9d81-3b67d6b5ec84" providerId="ADAL" clId="{F94DBE08-A33F-4429-8907-F4B2059C0D7F}" dt="2018-03-16T22:17:48.587" v="13950" actId="478"/>
          <ac:spMkLst>
            <pc:docMk/>
            <pc:sldMk cId="0" sldId="289"/>
            <ac:spMk id="10" creationId="{00000000-0000-0000-0000-000000000000}"/>
          </ac:spMkLst>
        </pc:spChg>
        <pc:spChg chg="mod">
          <ac:chgData name="Siyuan Xu" userId="6e53e9cb-13ef-4332-9d81-3b67d6b5ec84" providerId="ADAL" clId="{F94DBE08-A33F-4429-8907-F4B2059C0D7F}" dt="2018-03-16T22:33:18.349" v="14694" actId="1076"/>
          <ac:spMkLst>
            <pc:docMk/>
            <pc:sldMk cId="0" sldId="289"/>
            <ac:spMk id="15" creationId="{00000000-0000-0000-0000-000000000000}"/>
          </ac:spMkLst>
        </pc:spChg>
        <pc:spChg chg="mod topLvl">
          <ac:chgData name="Siyuan Xu" userId="6e53e9cb-13ef-4332-9d81-3b67d6b5ec84" providerId="ADAL" clId="{F94DBE08-A33F-4429-8907-F4B2059C0D7F}" dt="2018-03-16T22:15:49.670" v="13891" actId="1076"/>
          <ac:spMkLst>
            <pc:docMk/>
            <pc:sldMk cId="0" sldId="289"/>
            <ac:spMk id="17" creationId="{EC34AF7A-760F-480F-8281-E54FD5414C1D}"/>
          </ac:spMkLst>
        </pc:spChg>
        <pc:spChg chg="del topLvl">
          <ac:chgData name="Siyuan Xu" userId="6e53e9cb-13ef-4332-9d81-3b67d6b5ec84" providerId="ADAL" clId="{F94DBE08-A33F-4429-8907-F4B2059C0D7F}" dt="2018-03-16T22:09:00.370" v="13794" actId="478"/>
          <ac:spMkLst>
            <pc:docMk/>
            <pc:sldMk cId="0" sldId="289"/>
            <ac:spMk id="18" creationId="{3A048084-EAF6-4400-85EB-D52B65B922F0}"/>
          </ac:spMkLst>
        </pc:spChg>
        <pc:grpChg chg="mod">
          <ac:chgData name="Siyuan Xu" userId="6e53e9cb-13ef-4332-9d81-3b67d6b5ec84" providerId="ADAL" clId="{F94DBE08-A33F-4429-8907-F4B2059C0D7F}" dt="2018-03-16T22:16:37.979" v="13922" actId="1036"/>
          <ac:grpSpMkLst>
            <pc:docMk/>
            <pc:sldMk cId="0" sldId="289"/>
            <ac:grpSpMk id="13" creationId="{00000000-0000-0000-0000-000000000000}"/>
          </ac:grpSpMkLst>
        </pc:grpChg>
        <pc:grpChg chg="del mod">
          <ac:chgData name="Siyuan Xu" userId="6e53e9cb-13ef-4332-9d81-3b67d6b5ec84" providerId="ADAL" clId="{F94DBE08-A33F-4429-8907-F4B2059C0D7F}" dt="2018-03-16T22:15:39.699" v="13889" actId="478"/>
          <ac:grpSpMkLst>
            <pc:docMk/>
            <pc:sldMk cId="0" sldId="289"/>
            <ac:grpSpMk id="14" creationId="{00000000-0000-0000-0000-000000000000}"/>
          </ac:grpSpMkLst>
        </pc:grpChg>
        <pc:grpChg chg="add del mod">
          <ac:chgData name="Siyuan Xu" userId="6e53e9cb-13ef-4332-9d81-3b67d6b5ec84" providerId="ADAL" clId="{F94DBE08-A33F-4429-8907-F4B2059C0D7F}" dt="2018-03-16T22:09:00.370" v="13794" actId="478"/>
          <ac:grpSpMkLst>
            <pc:docMk/>
            <pc:sldMk cId="0" sldId="289"/>
            <ac:grpSpMk id="16" creationId="{A04E3927-2753-481E-9595-FFF43C936A04}"/>
          </ac:grpSpMkLst>
        </pc:grpChg>
      </pc:sldChg>
      <pc:sldChg chg="modSp modNotesTx">
        <pc:chgData name="Siyuan Xu" userId="6e53e9cb-13ef-4332-9d81-3b67d6b5ec84" providerId="ADAL" clId="{F94DBE08-A33F-4429-8907-F4B2059C0D7F}" dt="2018-03-19T13:46:39.790" v="24681" actId="20577"/>
        <pc:sldMkLst>
          <pc:docMk/>
          <pc:sldMk cId="0" sldId="290"/>
        </pc:sldMkLst>
        <pc:spChg chg="mod">
          <ac:chgData name="Siyuan Xu" userId="6e53e9cb-13ef-4332-9d81-3b67d6b5ec84" providerId="ADAL" clId="{F94DBE08-A33F-4429-8907-F4B2059C0D7F}" dt="2018-03-16T17:16:50.954" v="4028" actId="20577"/>
          <ac:spMkLst>
            <pc:docMk/>
            <pc:sldMk cId="0" sldId="290"/>
            <ac:spMk id="3" creationId="{00000000-0000-0000-0000-000000000000}"/>
          </ac:spMkLst>
        </pc:spChg>
      </pc:sldChg>
      <pc:sldChg chg="modAnim modNotesTx">
        <pc:chgData name="Siyuan Xu" userId="6e53e9cb-13ef-4332-9d81-3b67d6b5ec84" providerId="ADAL" clId="{F94DBE08-A33F-4429-8907-F4B2059C0D7F}" dt="2018-03-19T00:34:33.923" v="24203" actId="20577"/>
        <pc:sldMkLst>
          <pc:docMk/>
          <pc:sldMk cId="0" sldId="296"/>
        </pc:sldMkLst>
      </pc:sldChg>
      <pc:sldChg chg="modSp modNotesTx">
        <pc:chgData name="Siyuan Xu" userId="6e53e9cb-13ef-4332-9d81-3b67d6b5ec84" providerId="ADAL" clId="{F94DBE08-A33F-4429-8907-F4B2059C0D7F}" dt="2018-03-19T13:43:57.309" v="24522" actId="20577"/>
        <pc:sldMkLst>
          <pc:docMk/>
          <pc:sldMk cId="0" sldId="297"/>
        </pc:sldMkLst>
        <pc:spChg chg="mod">
          <ac:chgData name="Siyuan Xu" userId="6e53e9cb-13ef-4332-9d81-3b67d6b5ec84" providerId="ADAL" clId="{F94DBE08-A33F-4429-8907-F4B2059C0D7F}" dt="2018-03-16T14:09:56.002" v="2" actId="1076"/>
          <ac:spMkLst>
            <pc:docMk/>
            <pc:sldMk cId="0" sldId="297"/>
            <ac:spMk id="3" creationId="{00000000-0000-0000-0000-000000000000}"/>
          </ac:spMkLst>
        </pc:spChg>
      </pc:sldChg>
      <pc:sldChg chg="modSp modNotesTx">
        <pc:chgData name="Siyuan Xu" userId="6e53e9cb-13ef-4332-9d81-3b67d6b5ec84" providerId="ADAL" clId="{F94DBE08-A33F-4429-8907-F4B2059C0D7F}" dt="2018-03-19T13:53:32.690" v="25071" actId="20577"/>
        <pc:sldMkLst>
          <pc:docMk/>
          <pc:sldMk cId="0" sldId="298"/>
        </pc:sldMkLst>
        <pc:spChg chg="mod">
          <ac:chgData name="Siyuan Xu" userId="6e53e9cb-13ef-4332-9d81-3b67d6b5ec84" providerId="ADAL" clId="{F94DBE08-A33F-4429-8907-F4B2059C0D7F}" dt="2018-03-16T18:49:11.551" v="4939" actId="113"/>
          <ac:spMkLst>
            <pc:docMk/>
            <pc:sldMk cId="0" sldId="298"/>
            <ac:spMk id="3" creationId="{00000000-0000-0000-0000-000000000000}"/>
          </ac:spMkLst>
        </pc:spChg>
      </pc:sldChg>
      <pc:sldChg chg="addSp delSp modSp modAnim modNotesTx">
        <pc:chgData name="Siyuan Xu" userId="6e53e9cb-13ef-4332-9d81-3b67d6b5ec84" providerId="ADAL" clId="{F94DBE08-A33F-4429-8907-F4B2059C0D7F}" dt="2018-03-19T14:57:58.782" v="25803"/>
        <pc:sldMkLst>
          <pc:docMk/>
          <pc:sldMk cId="0" sldId="299"/>
        </pc:sldMkLst>
        <pc:spChg chg="mod">
          <ac:chgData name="Siyuan Xu" userId="6e53e9cb-13ef-4332-9d81-3b67d6b5ec84" providerId="ADAL" clId="{F94DBE08-A33F-4429-8907-F4B2059C0D7F}" dt="2018-03-16T18:51:18.905" v="5134" actId="20577"/>
          <ac:spMkLst>
            <pc:docMk/>
            <pc:sldMk cId="0" sldId="299"/>
            <ac:spMk id="2" creationId="{00000000-0000-0000-0000-000000000000}"/>
          </ac:spMkLst>
        </pc:spChg>
        <pc:spChg chg="mod ord">
          <ac:chgData name="Siyuan Xu" userId="6e53e9cb-13ef-4332-9d81-3b67d6b5ec84" providerId="ADAL" clId="{F94DBE08-A33F-4429-8907-F4B2059C0D7F}" dt="2018-03-16T19:42:31.673" v="7664" actId="167"/>
          <ac:spMkLst>
            <pc:docMk/>
            <pc:sldMk cId="0" sldId="299"/>
            <ac:spMk id="3" creationId="{00000000-0000-0000-0000-000000000000}"/>
          </ac:spMkLst>
        </pc:spChg>
        <pc:spChg chg="add del mod">
          <ac:chgData name="Siyuan Xu" userId="6e53e9cb-13ef-4332-9d81-3b67d6b5ec84" providerId="ADAL" clId="{F94DBE08-A33F-4429-8907-F4B2059C0D7F}" dt="2018-03-16T19:53:04.879" v="8032" actId="20578"/>
          <ac:spMkLst>
            <pc:docMk/>
            <pc:sldMk cId="0" sldId="299"/>
            <ac:spMk id="4" creationId="{0972533D-C8D4-47DF-A737-4463B1C6BAD5}"/>
          </ac:spMkLst>
        </pc:spChg>
        <pc:spChg chg="add del mod">
          <ac:chgData name="Siyuan Xu" userId="6e53e9cb-13ef-4332-9d81-3b67d6b5ec84" providerId="ADAL" clId="{F94DBE08-A33F-4429-8907-F4B2059C0D7F}" dt="2018-03-16T19:54:44.453" v="8119" actId="478"/>
          <ac:spMkLst>
            <pc:docMk/>
            <pc:sldMk cId="0" sldId="299"/>
            <ac:spMk id="5" creationId="{BFA38ABA-E8AB-4290-BC5F-19E13E3BAD45}"/>
          </ac:spMkLst>
        </pc:spChg>
        <pc:spChg chg="mod">
          <ac:chgData name="Siyuan Xu" userId="6e53e9cb-13ef-4332-9d81-3b67d6b5ec84" providerId="ADAL" clId="{F94DBE08-A33F-4429-8907-F4B2059C0D7F}" dt="2018-03-19T14:57:58.782" v="25803"/>
          <ac:spMkLst>
            <pc:docMk/>
            <pc:sldMk cId="0" sldId="299"/>
            <ac:spMk id="27" creationId="{00000000-0000-0000-0000-000000000000}"/>
          </ac:spMkLst>
        </pc:spChg>
        <pc:spChg chg="mod">
          <ac:chgData name="Siyuan Xu" userId="6e53e9cb-13ef-4332-9d81-3b67d6b5ec84" providerId="ADAL" clId="{F94DBE08-A33F-4429-8907-F4B2059C0D7F}" dt="2018-03-16T19:41:30.690" v="7659" actId="20578"/>
          <ac:spMkLst>
            <pc:docMk/>
            <pc:sldMk cId="0" sldId="299"/>
            <ac:spMk id="38" creationId="{00000000-0000-0000-0000-000000000000}"/>
          </ac:spMkLst>
        </pc:spChg>
        <pc:spChg chg="mod">
          <ac:chgData name="Siyuan Xu" userId="6e53e9cb-13ef-4332-9d81-3b67d6b5ec84" providerId="ADAL" clId="{F94DBE08-A33F-4429-8907-F4B2059C0D7F}" dt="2018-03-16T19:41:22.569" v="7658" actId="20578"/>
          <ac:spMkLst>
            <pc:docMk/>
            <pc:sldMk cId="0" sldId="299"/>
            <ac:spMk id="39" creationId="{00000000-0000-0000-0000-000000000000}"/>
          </ac:spMkLst>
        </pc:spChg>
        <pc:spChg chg="mod">
          <ac:chgData name="Siyuan Xu" userId="6e53e9cb-13ef-4332-9d81-3b67d6b5ec84" providerId="ADAL" clId="{F94DBE08-A33F-4429-8907-F4B2059C0D7F}" dt="2018-03-16T19:41:35.647" v="7660" actId="20578"/>
          <ac:spMkLst>
            <pc:docMk/>
            <pc:sldMk cId="0" sldId="299"/>
            <ac:spMk id="40" creationId="{00000000-0000-0000-0000-000000000000}"/>
          </ac:spMkLst>
        </pc:spChg>
        <pc:grpChg chg="mod">
          <ac:chgData name="Siyuan Xu" userId="6e53e9cb-13ef-4332-9d81-3b67d6b5ec84" providerId="ADAL" clId="{F94DBE08-A33F-4429-8907-F4B2059C0D7F}" dt="2018-03-16T19:41:35.647" v="7660" actId="20578"/>
          <ac:grpSpMkLst>
            <pc:docMk/>
            <pc:sldMk cId="0" sldId="299"/>
            <ac:grpSpMk id="44" creationId="{00000000-0000-0000-0000-000000000000}"/>
          </ac:grpSpMkLst>
        </pc:grpChg>
      </pc:sldChg>
      <pc:sldChg chg="modSp ord modNotesTx">
        <pc:chgData name="Siyuan Xu" userId="6e53e9cb-13ef-4332-9d81-3b67d6b5ec84" providerId="ADAL" clId="{F94DBE08-A33F-4429-8907-F4B2059C0D7F}" dt="2018-03-19T13:59:49.488" v="25495" actId="20577"/>
        <pc:sldMkLst>
          <pc:docMk/>
          <pc:sldMk cId="0" sldId="300"/>
        </pc:sldMkLst>
        <pc:spChg chg="mod">
          <ac:chgData name="Siyuan Xu" userId="6e53e9cb-13ef-4332-9d81-3b67d6b5ec84" providerId="ADAL" clId="{F94DBE08-A33F-4429-8907-F4B2059C0D7F}" dt="2018-03-16T18:51:26.838" v="5147" actId="20577"/>
          <ac:spMkLst>
            <pc:docMk/>
            <pc:sldMk cId="0" sldId="300"/>
            <ac:spMk id="2" creationId="{00000000-0000-0000-0000-000000000000}"/>
          </ac:spMkLst>
        </pc:spChg>
        <pc:spChg chg="mod">
          <ac:chgData name="Siyuan Xu" userId="6e53e9cb-13ef-4332-9d81-3b67d6b5ec84" providerId="ADAL" clId="{F94DBE08-A33F-4429-8907-F4B2059C0D7F}" dt="2018-03-16T19:00:17.479" v="5897" actId="20577"/>
          <ac:spMkLst>
            <pc:docMk/>
            <pc:sldMk cId="0" sldId="300"/>
            <ac:spMk id="3" creationId="{00000000-0000-0000-0000-000000000000}"/>
          </ac:spMkLst>
        </pc:spChg>
      </pc:sldChg>
      <pc:sldChg chg="modNotesTx">
        <pc:chgData name="Siyuan Xu" userId="6e53e9cb-13ef-4332-9d81-3b67d6b5ec84" providerId="ADAL" clId="{F94DBE08-A33F-4429-8907-F4B2059C0D7F}" dt="2018-03-17T21:25:10.202" v="22981" actId="20577"/>
        <pc:sldMkLst>
          <pc:docMk/>
          <pc:sldMk cId="0" sldId="301"/>
        </pc:sldMkLst>
      </pc:sldChg>
      <pc:sldChg chg="modNotesTx">
        <pc:chgData name="Siyuan Xu" userId="6e53e9cb-13ef-4332-9d81-3b67d6b5ec84" providerId="ADAL" clId="{F94DBE08-A33F-4429-8907-F4B2059C0D7F}" dt="2018-03-17T21:27:05.779" v="23070" actId="20577"/>
        <pc:sldMkLst>
          <pc:docMk/>
          <pc:sldMk cId="0" sldId="302"/>
        </pc:sldMkLst>
      </pc:sldChg>
      <pc:sldChg chg="modAnim modNotesTx">
        <pc:chgData name="Siyuan Xu" userId="6e53e9cb-13ef-4332-9d81-3b67d6b5ec84" providerId="ADAL" clId="{F94DBE08-A33F-4429-8907-F4B2059C0D7F}" dt="2018-03-18T17:02:12.721" v="23413" actId="20577"/>
        <pc:sldMkLst>
          <pc:docMk/>
          <pc:sldMk cId="0" sldId="311"/>
        </pc:sldMkLst>
      </pc:sldChg>
      <pc:sldChg chg="modNotesTx">
        <pc:chgData name="Siyuan Xu" userId="6e53e9cb-13ef-4332-9d81-3b67d6b5ec84" providerId="ADAL" clId="{F94DBE08-A33F-4429-8907-F4B2059C0D7F}" dt="2018-03-19T00:42:04.398" v="24342" actId="20577"/>
        <pc:sldMkLst>
          <pc:docMk/>
          <pc:sldMk cId="0" sldId="313"/>
        </pc:sldMkLst>
      </pc:sldChg>
      <pc:sldChg chg="modSp modNotesTx">
        <pc:chgData name="Siyuan Xu" userId="6e53e9cb-13ef-4332-9d81-3b67d6b5ec84" providerId="ADAL" clId="{F94DBE08-A33F-4429-8907-F4B2059C0D7F}" dt="2018-03-17T21:16:19.123" v="22687" actId="20577"/>
        <pc:sldMkLst>
          <pc:docMk/>
          <pc:sldMk cId="0" sldId="314"/>
        </pc:sldMkLst>
        <pc:spChg chg="mod">
          <ac:chgData name="Siyuan Xu" userId="6e53e9cb-13ef-4332-9d81-3b67d6b5ec84" providerId="ADAL" clId="{F94DBE08-A33F-4429-8907-F4B2059C0D7F}" dt="2018-03-16T23:03:09.092" v="16637" actId="20577"/>
          <ac:spMkLst>
            <pc:docMk/>
            <pc:sldMk cId="0" sldId="314"/>
            <ac:spMk id="55" creationId="{00000000-0000-0000-0000-000000000000}"/>
          </ac:spMkLst>
        </pc:spChg>
      </pc:sldChg>
      <pc:sldChg chg="modNotesTx">
        <pc:chgData name="Siyuan Xu" userId="6e53e9cb-13ef-4332-9d81-3b67d6b5ec84" providerId="ADAL" clId="{F94DBE08-A33F-4429-8907-F4B2059C0D7F}" dt="2018-03-16T20:42:34.479" v="11128" actId="20577"/>
        <pc:sldMkLst>
          <pc:docMk/>
          <pc:sldMk cId="0" sldId="317"/>
        </pc:sldMkLst>
      </pc:sldChg>
      <pc:sldChg chg="modNotesTx">
        <pc:chgData name="Siyuan Xu" userId="6e53e9cb-13ef-4332-9d81-3b67d6b5ec84" providerId="ADAL" clId="{F94DBE08-A33F-4429-8907-F4B2059C0D7F}" dt="2018-03-19T00:44:46.534" v="24343" actId="20577"/>
        <pc:sldMkLst>
          <pc:docMk/>
          <pc:sldMk cId="0" sldId="318"/>
        </pc:sldMkLst>
      </pc:sldChg>
      <pc:sldChg chg="modNotesTx">
        <pc:chgData name="Siyuan Xu" userId="6e53e9cb-13ef-4332-9d81-3b67d6b5ec84" providerId="ADAL" clId="{F94DBE08-A33F-4429-8907-F4B2059C0D7F}" dt="2018-03-18T17:04:47.786" v="23421" actId="20577"/>
        <pc:sldMkLst>
          <pc:docMk/>
          <pc:sldMk cId="0" sldId="319"/>
        </pc:sldMkLst>
      </pc:sldChg>
      <pc:sldChg chg="modNotesTx">
        <pc:chgData name="Siyuan Xu" userId="6e53e9cb-13ef-4332-9d81-3b67d6b5ec84" providerId="ADAL" clId="{F94DBE08-A33F-4429-8907-F4B2059C0D7F}" dt="2018-03-19T00:37:36.753" v="24273" actId="20577"/>
        <pc:sldMkLst>
          <pc:docMk/>
          <pc:sldMk cId="0" sldId="320"/>
        </pc:sldMkLst>
      </pc:sldChg>
      <pc:sldChg chg="modSp add modNotesTx">
        <pc:chgData name="Siyuan Xu" userId="6e53e9cb-13ef-4332-9d81-3b67d6b5ec84" providerId="ADAL" clId="{F94DBE08-A33F-4429-8907-F4B2059C0D7F}" dt="2018-03-19T13:51:38.728" v="24903" actId="20577"/>
        <pc:sldMkLst>
          <pc:docMk/>
          <pc:sldMk cId="2194337455" sldId="321"/>
        </pc:sldMkLst>
        <pc:spChg chg="mod">
          <ac:chgData name="Siyuan Xu" userId="6e53e9cb-13ef-4332-9d81-3b67d6b5ec84" providerId="ADAL" clId="{F94DBE08-A33F-4429-8907-F4B2059C0D7F}" dt="2018-03-16T17:15:15.964" v="3897" actId="20577"/>
          <ac:spMkLst>
            <pc:docMk/>
            <pc:sldMk cId="2194337455" sldId="321"/>
            <ac:spMk id="2" creationId="{96E61B4E-906A-40B8-86A9-4B67CEB97066}"/>
          </ac:spMkLst>
        </pc:spChg>
        <pc:spChg chg="mod">
          <ac:chgData name="Siyuan Xu" userId="6e53e9cb-13ef-4332-9d81-3b67d6b5ec84" providerId="ADAL" clId="{F94DBE08-A33F-4429-8907-F4B2059C0D7F}" dt="2018-03-17T03:28:54.787" v="19557" actId="20577"/>
          <ac:spMkLst>
            <pc:docMk/>
            <pc:sldMk cId="2194337455" sldId="321"/>
            <ac:spMk id="3" creationId="{99B8C854-220A-4C30-810D-40796F68DBBF}"/>
          </ac:spMkLst>
        </pc:spChg>
      </pc:sldChg>
      <pc:sldChg chg="modSp add modNotesTx">
        <pc:chgData name="Siyuan Xu" userId="6e53e9cb-13ef-4332-9d81-3b67d6b5ec84" providerId="ADAL" clId="{F94DBE08-A33F-4429-8907-F4B2059C0D7F}" dt="2018-03-19T14:02:47.862" v="25659" actId="20577"/>
        <pc:sldMkLst>
          <pc:docMk/>
          <pc:sldMk cId="2155310795" sldId="322"/>
        </pc:sldMkLst>
        <pc:spChg chg="mod">
          <ac:chgData name="Siyuan Xu" userId="6e53e9cb-13ef-4332-9d81-3b67d6b5ec84" providerId="ADAL" clId="{F94DBE08-A33F-4429-8907-F4B2059C0D7F}" dt="2018-03-16T20:05:25.069" v="9143" actId="20577"/>
          <ac:spMkLst>
            <pc:docMk/>
            <pc:sldMk cId="2155310795" sldId="322"/>
            <ac:spMk id="2" creationId="{4278FE70-9235-4172-A6E2-DA72CA2B033F}"/>
          </ac:spMkLst>
        </pc:spChg>
        <pc:spChg chg="mod">
          <ac:chgData name="Siyuan Xu" userId="6e53e9cb-13ef-4332-9d81-3b67d6b5ec84" providerId="ADAL" clId="{F94DBE08-A33F-4429-8907-F4B2059C0D7F}" dt="2018-03-17T20:48:02.541" v="22549" actId="20577"/>
          <ac:spMkLst>
            <pc:docMk/>
            <pc:sldMk cId="2155310795" sldId="322"/>
            <ac:spMk id="3" creationId="{70337A0B-041F-4A97-A9BC-2F3395D1444F}"/>
          </ac:spMkLst>
        </pc:spChg>
      </pc:sldChg>
      <pc:sldChg chg="modSp add modNotesTx">
        <pc:chgData name="Siyuan Xu" userId="6e53e9cb-13ef-4332-9d81-3b67d6b5ec84" providerId="ADAL" clId="{F94DBE08-A33F-4429-8907-F4B2059C0D7F}" dt="2018-03-19T14:03:46.536" v="25756" actId="20577"/>
        <pc:sldMkLst>
          <pc:docMk/>
          <pc:sldMk cId="1498511113" sldId="323"/>
        </pc:sldMkLst>
        <pc:spChg chg="mod">
          <ac:chgData name="Siyuan Xu" userId="6e53e9cb-13ef-4332-9d81-3b67d6b5ec84" providerId="ADAL" clId="{F94DBE08-A33F-4429-8907-F4B2059C0D7F}" dt="2018-03-19T00:20:36.231" v="24009" actId="20577"/>
          <ac:spMkLst>
            <pc:docMk/>
            <pc:sldMk cId="1498511113" sldId="323"/>
            <ac:spMk id="2" creationId="{31E55C0D-94A6-4414-9941-EC28F86B4951}"/>
          </ac:spMkLst>
        </pc:spChg>
        <pc:spChg chg="mod">
          <ac:chgData name="Siyuan Xu" userId="6e53e9cb-13ef-4332-9d81-3b67d6b5ec84" providerId="ADAL" clId="{F94DBE08-A33F-4429-8907-F4B2059C0D7F}" dt="2018-03-17T03:44:35.749" v="19886" actId="20577"/>
          <ac:spMkLst>
            <pc:docMk/>
            <pc:sldMk cId="1498511113" sldId="323"/>
            <ac:spMk id="3" creationId="{FD38413D-F5F7-471A-B250-561E0BF65E0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Verification</c:v>
                </c:pt>
              </c:strCache>
            </c:strRef>
          </c:tx>
          <c:invertIfNegative val="0"/>
          <c:cat>
            <c:strRef>
              <c:f>Sheet1!$A$29:$A$47</c:f>
              <c:strCache>
                <c:ptCount val="19"/>
                <c:pt idx="0">
                  <c:v>Swap Two</c:v>
                </c:pt>
                <c:pt idx="1">
                  <c:v>Strassen's</c:v>
                </c:pt>
                <c:pt idx="2">
                  <c:v>Sqrt (linear)</c:v>
                </c:pt>
                <c:pt idx="3">
                  <c:v>Sqrt (binary)</c:v>
                </c:pt>
                <c:pt idx="4">
                  <c:v>Bresenham's</c:v>
                </c:pt>
                <c:pt idx="6">
                  <c:v>Bubble Sort</c:v>
                </c:pt>
                <c:pt idx="7">
                  <c:v>Insertion Sort</c:v>
                </c:pt>
                <c:pt idx="8">
                  <c:v>Selection Sort</c:v>
                </c:pt>
                <c:pt idx="9">
                  <c:v>Merge Sort</c:v>
                </c:pt>
                <c:pt idx="10">
                  <c:v>Quick Sort</c:v>
                </c:pt>
                <c:pt idx="12">
                  <c:v>Fibonacci</c:v>
                </c:pt>
                <c:pt idx="13">
                  <c:v>Checkboard</c:v>
                </c:pt>
                <c:pt idx="14">
                  <c:v>LCS</c:v>
                </c:pt>
                <c:pt idx="15">
                  <c:v>Matrix Chain</c:v>
                </c:pt>
                <c:pt idx="16">
                  <c:v>SS Shortest Path</c:v>
                </c:pt>
                <c:pt idx="17">
                  <c:v>All Shortest Path</c:v>
                </c:pt>
                <c:pt idx="18">
                  <c:v>All Shortest Path</c:v>
                </c:pt>
              </c:strCache>
            </c:strRef>
          </c:cat>
          <c:val>
            <c:numRef>
              <c:f>Sheet1!$B$29:$B$47</c:f>
              <c:numCache>
                <c:formatCode>General</c:formatCode>
                <c:ptCount val="19"/>
                <c:pt idx="0">
                  <c:v>110</c:v>
                </c:pt>
                <c:pt idx="1">
                  <c:v>110</c:v>
                </c:pt>
                <c:pt idx="2">
                  <c:v>840</c:v>
                </c:pt>
                <c:pt idx="3">
                  <c:v>630</c:v>
                </c:pt>
                <c:pt idx="4">
                  <c:v>166540</c:v>
                </c:pt>
                <c:pt idx="6">
                  <c:v>1270</c:v>
                </c:pt>
                <c:pt idx="7">
                  <c:v>2490</c:v>
                </c:pt>
                <c:pt idx="8">
                  <c:v>23770</c:v>
                </c:pt>
                <c:pt idx="9">
                  <c:v>18860</c:v>
                </c:pt>
                <c:pt idx="10">
                  <c:v>1740</c:v>
                </c:pt>
                <c:pt idx="12">
                  <c:v>370</c:v>
                </c:pt>
                <c:pt idx="13">
                  <c:v>390</c:v>
                </c:pt>
                <c:pt idx="14">
                  <c:v>530</c:v>
                </c:pt>
                <c:pt idx="15">
                  <c:v>6850</c:v>
                </c:pt>
                <c:pt idx="16">
                  <c:v>46580</c:v>
                </c:pt>
                <c:pt idx="17">
                  <c:v>112280</c:v>
                </c:pt>
                <c:pt idx="18">
                  <c:v>112280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3C-41E0-BEB6-64D5CFA8DF0C}"/>
            </c:ext>
          </c:extLst>
        </c:ser>
        <c:ser>
          <c:idx val="1"/>
          <c:order val="1"/>
          <c:tx>
            <c:strRef>
              <c:f>Sheet1!$C$28</c:f>
              <c:strCache>
                <c:ptCount val="1"/>
                <c:pt idx="0">
                  <c:v>Synthesis</c:v>
                </c:pt>
              </c:strCache>
            </c:strRef>
          </c:tx>
          <c:invertIfNegative val="0"/>
          <c:cat>
            <c:strRef>
              <c:f>Sheet1!$A$29:$A$47</c:f>
              <c:strCache>
                <c:ptCount val="19"/>
                <c:pt idx="0">
                  <c:v>Swap Two</c:v>
                </c:pt>
                <c:pt idx="1">
                  <c:v>Strassen's</c:v>
                </c:pt>
                <c:pt idx="2">
                  <c:v>Sqrt (linear)</c:v>
                </c:pt>
                <c:pt idx="3">
                  <c:v>Sqrt (binary)</c:v>
                </c:pt>
                <c:pt idx="4">
                  <c:v>Bresenham's</c:v>
                </c:pt>
                <c:pt idx="6">
                  <c:v>Bubble Sort</c:v>
                </c:pt>
                <c:pt idx="7">
                  <c:v>Insertion Sort</c:v>
                </c:pt>
                <c:pt idx="8">
                  <c:v>Selection Sort</c:v>
                </c:pt>
                <c:pt idx="9">
                  <c:v>Merge Sort</c:v>
                </c:pt>
                <c:pt idx="10">
                  <c:v>Quick Sort</c:v>
                </c:pt>
                <c:pt idx="12">
                  <c:v>Fibonacci</c:v>
                </c:pt>
                <c:pt idx="13">
                  <c:v>Checkboard</c:v>
                </c:pt>
                <c:pt idx="14">
                  <c:v>LCS</c:v>
                </c:pt>
                <c:pt idx="15">
                  <c:v>Matrix Chain</c:v>
                </c:pt>
                <c:pt idx="16">
                  <c:v>SS Shortest Path</c:v>
                </c:pt>
                <c:pt idx="17">
                  <c:v>All Shortest Path</c:v>
                </c:pt>
                <c:pt idx="18">
                  <c:v>All Shortest Path</c:v>
                </c:pt>
              </c:strCache>
            </c:strRef>
          </c:cat>
          <c:val>
            <c:numRef>
              <c:f>Sheet1!$C$29:$C$47</c:f>
              <c:numCache>
                <c:formatCode>General</c:formatCode>
                <c:ptCount val="19"/>
                <c:pt idx="0">
                  <c:v>120</c:v>
                </c:pt>
                <c:pt idx="1">
                  <c:v>4980</c:v>
                </c:pt>
                <c:pt idx="2">
                  <c:v>9960</c:v>
                </c:pt>
                <c:pt idx="3">
                  <c:v>1830</c:v>
                </c:pt>
                <c:pt idx="4">
                  <c:v>9658520</c:v>
                </c:pt>
                <c:pt idx="6">
                  <c:v>3190</c:v>
                </c:pt>
                <c:pt idx="7">
                  <c:v>5410</c:v>
                </c:pt>
                <c:pt idx="8">
                  <c:v>164570</c:v>
                </c:pt>
                <c:pt idx="9">
                  <c:v>50000</c:v>
                </c:pt>
                <c:pt idx="10">
                  <c:v>160570</c:v>
                </c:pt>
                <c:pt idx="12">
                  <c:v>5900</c:v>
                </c:pt>
                <c:pt idx="13">
                  <c:v>960</c:v>
                </c:pt>
                <c:pt idx="14">
                  <c:v>14230</c:v>
                </c:pt>
                <c:pt idx="15">
                  <c:v>88350</c:v>
                </c:pt>
                <c:pt idx="16">
                  <c:v>124010</c:v>
                </c:pt>
                <c:pt idx="17">
                  <c:v>226710</c:v>
                </c:pt>
                <c:pt idx="18">
                  <c:v>750110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3C-41E0-BEB6-64D5CFA8D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5013688"/>
        <c:axId val="614734840"/>
      </c:barChart>
      <c:catAx>
        <c:axId val="615013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14734840"/>
        <c:crosses val="autoZero"/>
        <c:auto val="1"/>
        <c:lblAlgn val="ctr"/>
        <c:lblOffset val="100"/>
        <c:noMultiLvlLbl val="0"/>
      </c:catAx>
      <c:valAx>
        <c:axId val="614734840"/>
        <c:scaling>
          <c:logBase val="10"/>
          <c:orientation val="minMax"/>
        </c:scaling>
        <c:delete val="0"/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  <a:alpha val="17000"/>
                </a:prst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crossAx val="615013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085763585107403"/>
          <c:y val="0.62245858870929605"/>
          <c:w val="9.7599154272382596E-2"/>
          <c:h val="9.439665643313130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0.21222</cdr:x>
      <cdr:y>0.86259</cdr:y>
    </cdr:from>
    <cdr:to>
      <cdr:x>0.30883</cdr:x>
      <cdr:y>0.92774</cdr:y>
    </cdr:to>
    <cdr:sp macro="" textlink="">
      <cdr:nvSpPr>
        <cdr:cNvPr id="2" name="TextBox 1"/>
        <cdr:cNvSpPr txBox="1"/>
      </cdr:nvSpPr>
      <cdr:spPr>
        <a:xfrm xmlns:a="http://schemas.openxmlformats.org/drawingml/2006/main" rot="18900000">
          <a:off x="1746504" y="4197096"/>
          <a:ext cx="795018" cy="317025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000" dirty="0"/>
            <a:t>Discrete</a:t>
          </a:r>
          <a:r>
            <a:rPr lang="en-US" sz="1100" dirty="0"/>
            <a:t> line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FAAC5-D0FC-A84E-A70B-C33BA019A6FA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EDBBE-AD33-164D-9B99-E38AE5EF51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158FB-3691-844B-AFFB-22974A84D3D2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08035-0E36-3749-8FCE-665A2F109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24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927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85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799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753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040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859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Compare the two different approaches..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768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easy to specify but tricky arithmetic programs; second, sorting programs, which all have the same specification but yield different sorting strategies depending on the resource constraints; third, dynamic programming programs for which naive solutions yield exponential runtimes, but which can be computed in polytime by suitable </a:t>
            </a:r>
            <a:r>
              <a:rPr lang="en-US" dirty="0" err="1"/>
              <a:t>memoization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9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376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661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103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653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9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99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36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6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98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96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60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08035-0E36-3749-8FCE-665A2F109D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50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27724"/>
            <a:ext cx="8229600" cy="977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9D4F8-82B4-6F42-8D97-CAB6316BF969}" type="datetimeFigureOut">
              <a:rPr lang="en-US" smtClean="0"/>
              <a:pPr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D9CE2-C938-E144-9EF1-986B142BD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450670" y="1310914"/>
            <a:ext cx="8255463" cy="10242"/>
          </a:xfrm>
          <a:custGeom>
            <a:avLst/>
            <a:gdLst>
              <a:gd name="connsiteX0" fmla="*/ 0 w 8255463"/>
              <a:gd name="connsiteY0" fmla="*/ 0 h 10242"/>
              <a:gd name="connsiteX1" fmla="*/ 8255463 w 8255463"/>
              <a:gd name="connsiteY1" fmla="*/ 10242 h 10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55463" h="10242">
                <a:moveTo>
                  <a:pt x="0" y="0"/>
                </a:moveTo>
                <a:lnTo>
                  <a:pt x="8255463" y="1024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rgbClr val="17375E"/>
          </a:solidFill>
          <a:latin typeface="Comic Sans MS"/>
          <a:ea typeface="+mj-ea"/>
          <a:cs typeface="Comic Sans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9337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From Program Verification to Program Synthesis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19392"/>
            <a:ext cx="6400800" cy="243176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Saurabh Srivastava *</a:t>
            </a:r>
          </a:p>
          <a:p>
            <a:r>
              <a:rPr lang="en-US" sz="2000" dirty="0">
                <a:solidFill>
                  <a:schemeClr val="tx1"/>
                </a:solidFill>
              </a:rPr>
              <a:t>Sumit Gulwani </a:t>
            </a:r>
            <a:r>
              <a:rPr lang="en-US" sz="2000" baseline="30000" dirty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♯</a:t>
            </a:r>
            <a:endParaRPr lang="en-US" sz="2000" baseline="30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Jeffrey S. Foster *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* University of Maryland, College Park</a:t>
            </a:r>
          </a:p>
          <a:p>
            <a:r>
              <a:rPr lang="en-US" sz="1800" baseline="30000" dirty="0">
                <a:solidFill>
                  <a:schemeClr val="tx1"/>
                </a:solidFill>
                <a:latin typeface="ＭＳ ゴシック"/>
                <a:ea typeface="ＭＳ ゴシック"/>
                <a:cs typeface="ＭＳ ゴシック"/>
              </a:rPr>
              <a:t>♯ </a:t>
            </a:r>
            <a:r>
              <a:rPr lang="en-US" sz="1800" dirty="0">
                <a:solidFill>
                  <a:schemeClr val="tx1"/>
                </a:solidFill>
              </a:rPr>
              <a:t>Microsoft Research, Redmond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45056" y="5860420"/>
            <a:ext cx="823896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5056" y="3298388"/>
            <a:ext cx="823896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55C0D-94A6-4414-9941-EC28F86B4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Integral Square root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38413D-F5F7-471A-B250-561E0BF65E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 scaffold with F =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≥1,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computes the integral square root of the input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𝑒𝑥𝑝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𝑔𝑟𝑑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be limited to linear arithmetic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𝑓𝑙𝑜𝑤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𝑠𝑡𝑎𝑐𝑘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𝑐𝑜𝑚𝑝</m:t>
                        </m:r>
                      </m:sub>
                    </m:sSub>
                  </m:oMath>
                </a14:m>
                <a:r>
                  <a:rPr lang="en-US" dirty="0"/>
                  <a:t> be o;*(o);o, {(</a:t>
                </a:r>
                <a:r>
                  <a:rPr lang="en-US" dirty="0" err="1"/>
                  <a:t>int</a:t>
                </a:r>
                <a:r>
                  <a:rPr lang="en-US" dirty="0"/>
                  <a:t>, 1)}, Ø</a:t>
                </a:r>
              </a:p>
              <a:p>
                <a:pPr lvl="1"/>
                <a:r>
                  <a:rPr lang="en-US" sz="1800" dirty="0">
                    <a:solidFill>
                      <a:srgbClr val="3E82C0"/>
                    </a:solidFill>
                  </a:rPr>
                  <a:t>E.g., </a:t>
                </a:r>
              </a:p>
              <a:p>
                <a:pPr marL="457200" lvl="1" indent="0">
                  <a:buNone/>
                </a:pPr>
                <a:r>
                  <a:rPr lang="en-US" sz="1800" dirty="0" err="1">
                    <a:solidFill>
                      <a:srgbClr val="3E82C0"/>
                    </a:solidFill>
                  </a:rPr>
                  <a:t>IntSqrt</a:t>
                </a:r>
                <a:r>
                  <a:rPr lang="en-US" sz="1800" dirty="0">
                    <a:solidFill>
                      <a:srgbClr val="3E82C0"/>
                    </a:solidFill>
                  </a:rPr>
                  <a:t>(</a:t>
                </a:r>
                <a:r>
                  <a:rPr lang="en-US" sz="1800" dirty="0" err="1">
                    <a:solidFill>
                      <a:srgbClr val="3E82C0"/>
                    </a:solidFill>
                  </a:rPr>
                  <a:t>int</a:t>
                </a:r>
                <a:r>
                  <a:rPr lang="en-US" sz="1800" dirty="0">
                    <a:solidFill>
                      <a:srgbClr val="3E82C0"/>
                    </a:solidFill>
                  </a:rPr>
                  <a:t> x) </a:t>
                </a:r>
                <a:r>
                  <a:rPr lang="en-US" altLang="zh-CN" sz="1800" dirty="0">
                    <a:solidFill>
                      <a:srgbClr val="3E82C0"/>
                    </a:solidFill>
                  </a:rPr>
                  <a:t>{                            Invariant 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CN" sz="1800" dirty="0">
                    <a:solidFill>
                      <a:srgbClr val="3E82C0"/>
                    </a:solidFill>
                  </a:rPr>
                  <a:t>: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solidFill>
                      <a:srgbClr val="3E82C0"/>
                    </a:solidFill>
                  </a:rPr>
                  <a:t>  </a:t>
                </a:r>
                <a:r>
                  <a:rPr lang="en-US" altLang="zh-CN" sz="1800" dirty="0">
                    <a:solidFill>
                      <a:srgbClr val="3E82C0"/>
                    </a:solidFill>
                  </a:rPr>
                  <a:t>v :=1; i:=1;                                       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altLang="zh-CN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en-US" altLang="zh-CN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b="0" i="1" smtClean="0">
                                <a:solidFill>
                                  <a:srgbClr val="3E82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b="0" i="1" smtClean="0">
                                <a:solidFill>
                                  <a:srgbClr val="3E82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CN" sz="1800" b="0" i="1" smtClean="0">
                                <a:solidFill>
                                  <a:srgbClr val="3E82C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altLang="zh-CN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zh-CN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altLang="zh-CN" sz="1800" dirty="0">
                    <a:solidFill>
                      <a:srgbClr val="3E82C0"/>
                    </a:solidFill>
                  </a:rPr>
                  <a:t>  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solidFill>
                      <a:srgbClr val="3E82C0"/>
                    </a:solidFill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while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</m:sup>
                    </m:sSup>
                    <m:r>
                      <a:rPr lang="en-US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800" dirty="0">
                    <a:solidFill>
                      <a:srgbClr val="3E82C0"/>
                    </a:solidFill>
                  </a:rPr>
                  <a:t> 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solidFill>
                      <a:srgbClr val="3E82C0"/>
                    </a:solidFill>
                  </a:rPr>
                  <a:t>    | v:= v+2i+1; </a:t>
                </a:r>
                <a:r>
                  <a:rPr lang="en-US" sz="1800" dirty="0" err="1">
                    <a:solidFill>
                      <a:srgbClr val="3E82C0"/>
                    </a:solidFill>
                  </a:rPr>
                  <a:t>i</a:t>
                </a:r>
                <a:r>
                  <a:rPr lang="en-US" sz="1800" dirty="0">
                    <a:solidFill>
                      <a:srgbClr val="3E82C0"/>
                    </a:solidFill>
                  </a:rPr>
                  <a:t>++;                         Ranking function:     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solidFill>
                      <a:srgbClr val="3E82C0"/>
                    </a:solidFill>
                  </a:rPr>
                  <a:t>  return i-1;						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solidFill>
                          <a:srgbClr val="3E82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3E82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3E82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1800" b="0" i="1" smtClean="0">
                                <a:solidFill>
                                  <a:srgbClr val="3E82C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solidFill>
                              <a:srgbClr val="3E82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solidFill>
                      <a:srgbClr val="3E82C0"/>
                    </a:solidFill>
                  </a:rPr>
                  <a:t> 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solidFill>
                      <a:srgbClr val="3E82C0"/>
                    </a:solidFill>
                  </a:rPr>
                  <a:t>}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solidFill>
                      <a:srgbClr val="3E82C0"/>
                    </a:solidFill>
                  </a:rPr>
                  <a:t>Where v, i are additional stack variable and iteration and counter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38413D-F5F7-471A-B250-561E0BF65E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33" t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8511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2552700"/>
            <a:ext cx="6540500" cy="3573463"/>
          </a:xfrm>
        </p:spPr>
        <p:txBody>
          <a:bodyPr/>
          <a:lstStyle/>
          <a:p>
            <a:pPr>
              <a:buNone/>
            </a:pPr>
            <a:r>
              <a:rPr lang="en-US" dirty="0"/>
              <a:t>Input: </a:t>
            </a:r>
            <a:r>
              <a:rPr lang="en-US" dirty="0">
                <a:solidFill>
                  <a:srgbClr val="008000"/>
                </a:solidFill>
              </a:rPr>
              <a:t>Scaffold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Approach: </a:t>
            </a:r>
            <a:r>
              <a:rPr lang="en-US" dirty="0">
                <a:solidFill>
                  <a:srgbClr val="008000"/>
                </a:solidFill>
              </a:rPr>
              <a:t>Synthesis conditions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Experiments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257300" y="3721100"/>
            <a:ext cx="266700" cy="1905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Modeling Basic Blocks as Transitions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586282" y="2611881"/>
            <a:ext cx="161485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err="1"/>
              <a:t>v</a:t>
            </a:r>
            <a:r>
              <a:rPr lang="en-US" dirty="0"/>
              <a:t> := </a:t>
            </a:r>
            <a:r>
              <a:rPr lang="en-US" dirty="0" err="1"/>
              <a:t>v</a:t>
            </a:r>
            <a:r>
              <a:rPr lang="en-US" dirty="0"/>
              <a:t> + 2Y; </a:t>
            </a:r>
            <a:r>
              <a:rPr lang="en-US" dirty="0" err="1"/>
              <a:t>x</a:t>
            </a:r>
            <a:r>
              <a:rPr lang="en-US" dirty="0"/>
              <a:t>++;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156610" y="1929146"/>
            <a:ext cx="429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Basic Block as input-&gt;output transition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488794" y="2427215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inputs: </a:t>
            </a:r>
            <a:r>
              <a:rPr lang="en-US" dirty="0" err="1">
                <a:latin typeface="Calibri"/>
                <a:cs typeface="Calibri"/>
              </a:rPr>
              <a:t>v,x,Y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433579" y="2753238"/>
            <a:ext cx="1492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outputs: </a:t>
            </a:r>
            <a:r>
              <a:rPr lang="en-US" dirty="0" err="1">
                <a:latin typeface="Calibri"/>
                <a:cs typeface="Calibri"/>
              </a:rPr>
              <a:t>v’,x</a:t>
            </a:r>
            <a:r>
              <a:rPr lang="en-US" dirty="0">
                <a:latin typeface="Calibri"/>
                <a:cs typeface="Calibri"/>
              </a:rPr>
              <a:t>’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097359" y="3202073"/>
            <a:ext cx="4798734" cy="1087127"/>
            <a:chOff x="3986220" y="3490547"/>
            <a:chExt cx="4798734" cy="1087127"/>
          </a:xfrm>
        </p:grpSpPr>
        <p:sp>
          <p:nvSpPr>
            <p:cNvPr id="53" name="Rectangle 52"/>
            <p:cNvSpPr/>
            <p:nvPr/>
          </p:nvSpPr>
          <p:spPr>
            <a:xfrm>
              <a:off x="4626255" y="4208342"/>
              <a:ext cx="69979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S</a:t>
              </a:r>
              <a:r>
                <a:rPr lang="en-US" baseline="-25000" dirty="0" err="1"/>
                <a:t>body</a:t>
              </a:r>
              <a:r>
                <a:rPr lang="en-US" baseline="-25000" dirty="0"/>
                <a:t> </a:t>
              </a:r>
              <a:r>
                <a:rPr lang="en-US" dirty="0"/>
                <a:t>: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475422" y="4205277"/>
              <a:ext cx="2226203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en-US" dirty="0" err="1"/>
                <a:t>v</a:t>
              </a:r>
              <a:r>
                <a:rPr lang="en-US" dirty="0"/>
                <a:t>’ = </a:t>
              </a:r>
              <a:r>
                <a:rPr lang="en-US" dirty="0" err="1"/>
                <a:t>v</a:t>
              </a:r>
              <a:r>
                <a:rPr lang="en-US" dirty="0"/>
                <a:t> + 2Y </a:t>
              </a:r>
              <a:r>
                <a:rPr lang="en-US" sz="1600" b="1" dirty="0"/>
                <a:t>⋀</a:t>
              </a:r>
              <a:r>
                <a:rPr lang="en-US" dirty="0"/>
                <a:t> </a:t>
              </a:r>
              <a:r>
                <a:rPr lang="en-US" dirty="0" err="1"/>
                <a:t>x</a:t>
              </a:r>
              <a:r>
                <a:rPr lang="en-US" dirty="0"/>
                <a:t>’ = </a:t>
              </a:r>
              <a:r>
                <a:rPr lang="en-US" dirty="0" err="1"/>
                <a:t>x</a:t>
              </a:r>
              <a:r>
                <a:rPr lang="en-US" dirty="0"/>
                <a:t> + 1;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986220" y="3490547"/>
              <a:ext cx="47987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mic Sans MS"/>
                  <a:cs typeface="Comic Sans MS"/>
                </a:rPr>
                <a:t>transition : </a:t>
              </a:r>
              <a:r>
                <a:rPr lang="en-US" sz="2400" b="1" dirty="0"/>
                <a:t>⋀</a:t>
              </a:r>
              <a:r>
                <a:rPr lang="en-US" sz="2400" baseline="-25000" dirty="0" err="1"/>
                <a:t>i</a:t>
              </a:r>
              <a:r>
                <a:rPr lang="en-US" sz="2400" b="1" dirty="0"/>
                <a:t> </a:t>
              </a:r>
              <a:r>
                <a:rPr lang="en-US" sz="2400" dirty="0"/>
                <a:t>(</a:t>
              </a:r>
              <a:r>
                <a:rPr lang="en-US" dirty="0">
                  <a:latin typeface="Comic Sans MS"/>
                  <a:cs typeface="Comic Sans MS"/>
                </a:rPr>
                <a:t>output </a:t>
              </a:r>
              <a:r>
                <a:rPr lang="en-US" dirty="0" err="1">
                  <a:latin typeface="Comic Sans MS"/>
                  <a:cs typeface="Comic Sans MS"/>
                </a:rPr>
                <a:t>var</a:t>
              </a:r>
              <a:r>
                <a:rPr lang="en-US" baseline="-25000" dirty="0" err="1">
                  <a:latin typeface="Comic Sans MS"/>
                  <a:cs typeface="Comic Sans MS"/>
                </a:rPr>
                <a:t>i</a:t>
              </a:r>
              <a:r>
                <a:rPr lang="en-US" dirty="0">
                  <a:latin typeface="Comic Sans MS"/>
                  <a:cs typeface="Comic Sans MS"/>
                </a:rPr>
                <a:t> = </a:t>
              </a:r>
              <a:r>
                <a:rPr lang="en-US" dirty="0" err="1">
                  <a:latin typeface="Comic Sans MS"/>
                  <a:cs typeface="Comic Sans MS"/>
                </a:rPr>
                <a:t>fn(input</a:t>
              </a:r>
              <a:r>
                <a:rPr lang="en-US" dirty="0">
                  <a:latin typeface="Comic Sans MS"/>
                  <a:cs typeface="Comic Sans MS"/>
                </a:rPr>
                <a:t> </a:t>
              </a:r>
              <a:r>
                <a:rPr lang="en-US" dirty="0" err="1">
                  <a:latin typeface="Comic Sans MS"/>
                  <a:cs typeface="Comic Sans MS"/>
                </a:rPr>
                <a:t>vars</a:t>
              </a:r>
              <a:r>
                <a:rPr lang="en-US" dirty="0">
                  <a:latin typeface="Comic Sans MS"/>
                  <a:cs typeface="Comic Sans MS"/>
                </a:rPr>
                <a:t>)</a:t>
              </a:r>
              <a:r>
                <a:rPr lang="en-US" sz="2400" dirty="0">
                  <a:latin typeface="Comic Sans MS"/>
                  <a:cs typeface="Comic Sans MS"/>
                </a:rPr>
                <a:t>)</a:t>
              </a:r>
              <a:endParaRPr lang="en-US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457200" y="1929146"/>
            <a:ext cx="3086100" cy="19697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Task: </a:t>
            </a:r>
          </a:p>
          <a:p>
            <a:pPr marL="182880" indent="-18288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Model statements in a manner that a solver can reason about</a:t>
            </a:r>
          </a:p>
          <a:p>
            <a:pPr marL="182880" indent="-182880">
              <a:buFont typeface="Arial"/>
              <a:buChar char="•"/>
            </a:pPr>
            <a:endParaRPr lang="en-US" sz="1000" dirty="0">
              <a:latin typeface="Comic Sans MS"/>
              <a:cs typeface="Comic Sans MS"/>
            </a:endParaRPr>
          </a:p>
          <a:p>
            <a:pPr marL="182880" indent="-18288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State update and ordering problematic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B38CA22-416E-419F-9B85-EB6C4006DCA9}"/>
                  </a:ext>
                </a:extLst>
              </p:cNvPr>
              <p:cNvSpPr txBox="1"/>
              <p:nvPr/>
            </p:nvSpPr>
            <p:spPr>
              <a:xfrm>
                <a:off x="436616" y="4313012"/>
                <a:ext cx="4105547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/>
                    <a:cs typeface="Comic Sans MS"/>
                  </a:rPr>
                  <a:t>Example: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𝜙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𝑝𝑟𝑒</m:t>
                        </m:r>
                      </m:sub>
                    </m:sSub>
                  </m:oMath>
                </a14:m>
                <a:r>
                  <a:rPr lang="en-US" dirty="0">
                    <a:latin typeface="Comic Sans MS"/>
                    <a:cs typeface="Comic Sans MS"/>
                  </a:rPr>
                  <a:t>}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mic Sans MS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Comic Sans MS"/>
                      </a:rPr>
                      <m:t>≔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mic Sans MS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Comic Sans MS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Comic Sans MS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Comic Sans MS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Comic Sans MS"/>
                      </a:rPr>
                      <m:t>≔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Comic Sans MS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Comic Sans MS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>
                    <a:latin typeface="Comic Sans MS"/>
                    <a:cs typeface="Comic Sans MS"/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𝜙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𝑝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𝑜𝑠𝑡</m:t>
                        </m:r>
                      </m:sub>
                    </m:sSub>
                  </m:oMath>
                </a14:m>
                <a:r>
                  <a:rPr lang="en-US" dirty="0">
                    <a:latin typeface="Comic Sans MS"/>
                    <a:cs typeface="Comic Sans MS"/>
                  </a:rPr>
                  <a:t>}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B38CA22-416E-419F-9B85-EB6C4006D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16" y="4313012"/>
                <a:ext cx="4105547" cy="391261"/>
              </a:xfrm>
              <a:prstGeom prst="rect">
                <a:avLst/>
              </a:prstGeom>
              <a:blipFill>
                <a:blip r:embed="rId3"/>
                <a:stretch>
                  <a:fillRect l="-1337" t="-7813" r="-297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7047DF5-EFA5-43D4-86F9-2BB2952A6642}"/>
                  </a:ext>
                </a:extLst>
              </p:cNvPr>
              <p:cNvSpPr/>
              <p:nvPr/>
            </p:nvSpPr>
            <p:spPr>
              <a:xfrm>
                <a:off x="1461816" y="4742843"/>
                <a:ext cx="3140980" cy="39126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𝜙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𝑝𝑟𝑒</m:t>
                        </m:r>
                      </m:sub>
                    </m:sSub>
                  </m:oMath>
                </a14:m>
                <a:r>
                  <a:rPr lang="en-US" dirty="0"/>
                  <a:t>} &lt;</a:t>
                </a:r>
                <a:r>
                  <a:rPr lang="en-US" dirty="0" err="1"/>
                  <a:t>x’,y</a:t>
                </a:r>
                <a:r>
                  <a:rPr lang="en-US" dirty="0"/>
                  <a:t>’&gt;=&lt;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&gt;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𝜙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′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𝑝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𝑜𝑠𝑡</m:t>
                        </m:r>
                      </m:sub>
                    </m:sSub>
                  </m:oMath>
                </a14:m>
                <a:r>
                  <a:rPr lang="en-US" dirty="0"/>
                  <a:t>}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7047DF5-EFA5-43D4-86F9-2BB2952A66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816" y="4742843"/>
                <a:ext cx="3140980" cy="3912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8E960A-D69E-4407-9D59-52F59B8C2340}"/>
                  </a:ext>
                </a:extLst>
              </p:cNvPr>
              <p:cNvSpPr txBox="1"/>
              <p:nvPr/>
            </p:nvSpPr>
            <p:spPr>
              <a:xfrm>
                <a:off x="339683" y="5262828"/>
                <a:ext cx="5966633" cy="391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/>
                    <a:cs typeface="Comic Sans MS"/>
                  </a:rPr>
                  <a:t>Verification condition: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𝜙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𝑝𝑟𝑒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cs typeface="Comic Sans MS"/>
                      </a:rPr>
                      <m:t>∧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′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cs typeface="Comic Sans MS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𝑒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𝑥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cs typeface="Comic Sans MS"/>
                      </a:rPr>
                      <m:t>∧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𝑦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′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cs typeface="Comic Sans MS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𝑒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𝑦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  <a:cs typeface="Comic Sans MS"/>
                      </a:rPr>
                      <m:t>⇒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Comic Sans MS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  <a:cs typeface="Comic Sans MS"/>
                          </a:rPr>
                          <m:t>𝜙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′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Comic Sans MS"/>
                          </a:rPr>
                          <m:t>𝑝𝑜𝑠𝑡</m:t>
                        </m:r>
                      </m:sub>
                    </m:sSub>
                  </m:oMath>
                </a14:m>
                <a:endParaRPr lang="en-US" dirty="0">
                  <a:latin typeface="Comic Sans MS"/>
                  <a:cs typeface="Comic Sans M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8E960A-D69E-4407-9D59-52F59B8C2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83" y="5262828"/>
                <a:ext cx="5966633" cy="391261"/>
              </a:xfrm>
              <a:prstGeom prst="rect">
                <a:avLst/>
              </a:prstGeom>
              <a:blipFill>
                <a:blip r:embed="rId5"/>
                <a:stretch>
                  <a:fillRect l="-919" t="-6154"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/>
      <p:bldP spid="57" grpId="0"/>
      <p:bldP spid="58" grpId="0"/>
      <p:bldP spid="14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276170" y="3334536"/>
            <a:ext cx="945353" cy="765442"/>
            <a:chOff x="2070100" y="2298700"/>
            <a:chExt cx="945353" cy="765442"/>
          </a:xfrm>
        </p:grpSpPr>
        <p:sp>
          <p:nvSpPr>
            <p:cNvPr id="11" name="Freeform 10"/>
            <p:cNvSpPr/>
            <p:nvPr/>
          </p:nvSpPr>
          <p:spPr>
            <a:xfrm>
              <a:off x="2095499" y="2298700"/>
              <a:ext cx="45719" cy="765442"/>
            </a:xfrm>
            <a:custGeom>
              <a:avLst/>
              <a:gdLst>
                <a:gd name="connsiteX0" fmla="*/ 0 w 0"/>
                <a:gd name="connsiteY0" fmla="*/ 0 h 990600"/>
                <a:gd name="connsiteX1" fmla="*/ 0 w 0"/>
                <a:gd name="connsiteY1" fmla="*/ 990600 h 990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990600">
                  <a:moveTo>
                    <a:pt x="0" y="0"/>
                  </a:moveTo>
                  <a:lnTo>
                    <a:pt x="0" y="990600"/>
                  </a:lnTo>
                </a:path>
              </a:pathLst>
            </a:cu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70100" y="2438400"/>
              <a:ext cx="945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/>
                  <a:cs typeface="Comic Sans MS"/>
                </a:rPr>
                <a:t>expand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306694" y="4183500"/>
                <a:ext cx="5989750" cy="157408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0"/>
                <a:r>
                  <a:rPr lang="en-US" dirty="0"/>
                  <a:t>choose {[]g</a:t>
                </a:r>
                <a:r>
                  <a:rPr lang="en-US" baseline="-25000" dirty="0"/>
                  <a:t>1</a:t>
                </a:r>
                <a:r>
                  <a:rPr lang="en-US" dirty="0"/>
                  <a:t> → s</a:t>
                </a:r>
                <a:r>
                  <a:rPr lang="en-US" baseline="-25000" dirty="0"/>
                  <a:t>1</a:t>
                </a:r>
                <a:r>
                  <a:rPr lang="en-US" dirty="0"/>
                  <a:t>} ;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𝑝𝑟𝑓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	         </a:t>
                </a:r>
              </a:p>
              <a:p>
                <a:pPr lvl="0"/>
                <a:r>
                  <a:rPr lang="en-US" dirty="0"/>
                  <a:t>while</a:t>
                </a:r>
                <a:r>
                  <a:rPr lang="el-GR" baseline="30000" dirty="0"/>
                  <a:t>τ,ϕ</a:t>
                </a:r>
                <a:r>
                  <a:rPr lang="el-GR" dirty="0"/>
                  <a:t> (</a:t>
                </a:r>
                <a:r>
                  <a:rPr lang="en-US" dirty="0"/>
                  <a:t>g</a:t>
                </a:r>
                <a:r>
                  <a:rPr lang="en-US" baseline="-25000" dirty="0"/>
                  <a:t>0</a:t>
                </a:r>
                <a:r>
                  <a:rPr lang="en-US" dirty="0"/>
                  <a:t>) {                              g</a:t>
                </a:r>
                <a:r>
                  <a:rPr lang="en-US" baseline="-25000" dirty="0"/>
                  <a:t>1</a:t>
                </a:r>
                <a:r>
                  <a:rPr lang="en-US" dirty="0"/>
                  <a:t> , g</a:t>
                </a:r>
                <a:r>
                  <a:rPr lang="en-US" baseline="-25000" dirty="0"/>
                  <a:t>2, </a:t>
                </a:r>
                <a:r>
                  <a:rPr lang="en-US" dirty="0"/>
                  <a:t>g</a:t>
                </a:r>
                <a:r>
                  <a:rPr lang="en-US" baseline="-25000" dirty="0"/>
                  <a:t>3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𝑔𝑟𝑑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 baseline="-25000">
                        <a:latin typeface="Cambria Math" panose="02040503050406030204" pitchFamily="18" charset="0"/>
                      </a:rPr>
                      <m:t>𝑉</m:t>
                    </m:r>
                    <m:r>
                      <m:rPr>
                        <m:nor/>
                      </m:rPr>
                      <a:rPr lang="en-US" dirty="0"/>
                      <m:t>	</m:t>
                    </m:r>
                  </m:oMath>
                </a14:m>
                <a:endParaRPr lang="en-US" baseline="-25000" dirty="0"/>
              </a:p>
              <a:p>
                <a:r>
                  <a:rPr lang="en-US" dirty="0"/>
                  <a:t>  choose {[]g</a:t>
                </a:r>
                <a:r>
                  <a:rPr lang="en-US" baseline="-25000" dirty="0"/>
                  <a:t>2</a:t>
                </a:r>
                <a:r>
                  <a:rPr lang="en-US" dirty="0"/>
                  <a:t> → s</a:t>
                </a:r>
                <a:r>
                  <a:rPr lang="en-US" baseline="-25000" dirty="0"/>
                  <a:t>2</a:t>
                </a:r>
                <a:r>
                  <a:rPr lang="en-US" dirty="0"/>
                  <a:t>} ;                 s</a:t>
                </a:r>
                <a:r>
                  <a:rPr lang="en-US" baseline="-25000" dirty="0"/>
                  <a:t>1</a:t>
                </a:r>
                <a:r>
                  <a:rPr lang="en-US" dirty="0"/>
                  <a:t> , s</a:t>
                </a:r>
                <a:r>
                  <a:rPr lang="en-US" baseline="-25000" dirty="0"/>
                  <a:t>2, </a:t>
                </a:r>
                <a:r>
                  <a:rPr lang="en-US" dirty="0"/>
                  <a:t>s</a:t>
                </a:r>
                <a:r>
                  <a:rPr lang="en-US" baseline="-25000" dirty="0"/>
                  <a:t>3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pPr lvl="0"/>
                <a:r>
                  <a:rPr lang="en-US" dirty="0"/>
                  <a:t>};       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𝑒𝑥𝑝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US" baseline="-25000" dirty="0"/>
              </a:p>
              <a:p>
                <a:pPr lvl="0"/>
                <a:r>
                  <a:rPr lang="en-US" dirty="0"/>
                  <a:t>choose {[]g</a:t>
                </a:r>
                <a:r>
                  <a:rPr lang="en-US" baseline="-25000" dirty="0"/>
                  <a:t>3</a:t>
                </a:r>
                <a:r>
                  <a:rPr lang="en-US" dirty="0"/>
                  <a:t> → s</a:t>
                </a:r>
                <a:r>
                  <a:rPr lang="en-US" baseline="-25000" dirty="0"/>
                  <a:t>3</a:t>
                </a:r>
                <a:r>
                  <a:rPr lang="en-US" dirty="0"/>
                  <a:t>}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694" y="4183500"/>
                <a:ext cx="5989750" cy="15740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Synthesis Task</a:t>
            </a:r>
            <a:endParaRPr lang="en-US" sz="4800" dirty="0"/>
          </a:p>
        </p:txBody>
      </p:sp>
      <p:sp>
        <p:nvSpPr>
          <p:cNvPr id="9" name="Rectangle 8"/>
          <p:cNvSpPr/>
          <p:nvPr/>
        </p:nvSpPr>
        <p:spPr>
          <a:xfrm>
            <a:off x="3789666" y="2871486"/>
            <a:ext cx="106952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>
                <a:solidFill>
                  <a:srgbClr val="000000"/>
                </a:solidFill>
                <a:latin typeface="Comic Sans MS"/>
                <a:ea typeface="Zapf Dingbats"/>
                <a:cs typeface="Comic Sans MS"/>
              </a:rPr>
              <a:t>;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 *(</a:t>
            </a:r>
            <a:r>
              <a:rPr lang="en-US" dirty="0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); </a:t>
            </a:r>
            <a:r>
              <a:rPr lang="en-US" dirty="0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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34AF7A-760F-480F-8281-E54FD5414C1D}"/>
              </a:ext>
            </a:extLst>
          </p:cNvPr>
          <p:cNvSpPr/>
          <p:nvPr/>
        </p:nvSpPr>
        <p:spPr>
          <a:xfrm>
            <a:off x="457200" y="1527636"/>
            <a:ext cx="3285811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137160" bIns="137160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Transition System Language: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CDE5CF4-3A02-43DF-8C86-7357C5EEFCE1}"/>
                  </a:ext>
                </a:extLst>
              </p:cNvPr>
              <p:cNvSpPr/>
              <p:nvPr/>
            </p:nvSpPr>
            <p:spPr>
              <a:xfrm>
                <a:off x="3743011" y="1603618"/>
                <a:ext cx="5076298" cy="3712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p ::= choose {[]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en-US" dirty="0"/>
                  <a:t> |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𝑤h𝑖𝑙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l-GR" dirty="0"/>
                          <m:t>τ</m:t>
                        </m:r>
                        <m:r>
                          <m:rPr>
                            <m:nor/>
                          </m:rPr>
                          <a:rPr lang="el-GR" dirty="0"/>
                          <m:t>,</m:t>
                        </m:r>
                        <m:r>
                          <m:rPr>
                            <m:nor/>
                          </m:rPr>
                          <a:rPr lang="el-GR" dirty="0"/>
                          <m:t>ϕ</m:t>
                        </m:r>
                      </m:sup>
                    </m:sSup>
                  </m:oMath>
                </a14:m>
                <a:r>
                  <a:rPr lang="el-GR" dirty="0"/>
                  <a:t> (</a:t>
                </a:r>
                <a:r>
                  <a:rPr lang="en-US" dirty="0"/>
                  <a:t>g) do {p} | </a:t>
                </a:r>
                <a:r>
                  <a:rPr lang="en-US" dirty="0" err="1"/>
                  <a:t>p;p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CDE5CF4-3A02-43DF-8C86-7357C5EEFC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011" y="1603618"/>
                <a:ext cx="5076298" cy="371255"/>
              </a:xfrm>
              <a:prstGeom prst="rect">
                <a:avLst/>
              </a:prstGeom>
              <a:blipFill>
                <a:blip r:embed="rId4"/>
                <a:stretch>
                  <a:fillRect l="-960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1283C711-5C2D-4ACA-A819-E88988EB6EA5}"/>
              </a:ext>
            </a:extLst>
          </p:cNvPr>
          <p:cNvSpPr/>
          <p:nvPr/>
        </p:nvSpPr>
        <p:spPr>
          <a:xfrm>
            <a:off x="457199" y="2204886"/>
            <a:ext cx="81049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800" dirty="0">
                <a:solidFill>
                  <a:prstClr val="black"/>
                </a:solidFill>
                <a:latin typeface="Comic Sans MS"/>
              </a:rPr>
              <a:t>Example: (Integral square root computation)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505371" y="3064142"/>
            <a:ext cx="207155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/>
                <a:cs typeface="Comic Sans MS"/>
              </a:rPr>
              <a:t>0&lt;Y≤X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</a:t>
            </a:r>
            <a:r>
              <a:rPr lang="en-US" dirty="0" err="1">
                <a:solidFill>
                  <a:srgbClr val="000000"/>
                </a:solidFill>
              </a:rPr>
              <a:t>S</a:t>
            </a:r>
            <a:r>
              <a:rPr lang="en-US" baseline="-25000" dirty="0" err="1">
                <a:solidFill>
                  <a:srgbClr val="000000"/>
                </a:solidFill>
              </a:rPr>
              <a:t>init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while ( </a:t>
            </a:r>
            <a:r>
              <a:rPr lang="en-US" dirty="0" err="1"/>
              <a:t>G</a:t>
            </a:r>
            <a:r>
              <a:rPr lang="en-US" baseline="-25000" dirty="0" err="1"/>
              <a:t>loop</a:t>
            </a:r>
            <a:r>
              <a:rPr lang="en-US" dirty="0">
                <a:solidFill>
                  <a:srgbClr val="000000"/>
                </a:solidFill>
              </a:rPr>
              <a:t> ) {</a:t>
            </a:r>
          </a:p>
          <a:p>
            <a:r>
              <a:rPr lang="en-US" dirty="0">
                <a:solidFill>
                  <a:srgbClr val="000000"/>
                </a:solidFill>
              </a:rPr>
              <a:t>      </a:t>
            </a:r>
            <a:r>
              <a:rPr lang="en-US" sz="1600" dirty="0">
                <a:solidFill>
                  <a:srgbClr val="595959"/>
                </a:solidFill>
                <a:latin typeface="Comic Sans MS"/>
                <a:cs typeface="Comic Sans MS"/>
              </a:rPr>
              <a:t>|</a:t>
            </a:r>
            <a:r>
              <a:rPr lang="en-US" sz="1600" dirty="0" err="1">
                <a:solidFill>
                  <a:srgbClr val="595959"/>
                </a:solidFill>
                <a:latin typeface="Comic Sans MS"/>
                <a:cs typeface="Comic Sans MS"/>
              </a:rPr>
              <a:t>y-(Y/X)x</a:t>
            </a:r>
            <a:r>
              <a:rPr lang="en-US" sz="1600" dirty="0">
                <a:solidFill>
                  <a:srgbClr val="595959"/>
                </a:solidFill>
                <a:latin typeface="Comic Sans MS"/>
                <a:cs typeface="Comic Sans MS"/>
              </a:rPr>
              <a:t>| ≤ 1/2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      []G</a:t>
            </a:r>
            <a:r>
              <a:rPr lang="en-US" baseline="-25000" dirty="0">
                <a:solidFill>
                  <a:srgbClr val="000000"/>
                </a:solidFill>
              </a:rPr>
              <a:t>cond1 </a:t>
            </a:r>
            <a:r>
              <a:rPr lang="en-US" dirty="0">
                <a:solidFill>
                  <a:srgbClr val="000000"/>
                </a:solidFill>
              </a:rPr>
              <a:t>→ S</a:t>
            </a:r>
            <a:r>
              <a:rPr lang="en-US" baseline="-25000" dirty="0">
                <a:solidFill>
                  <a:srgbClr val="000000"/>
                </a:solidFill>
              </a:rPr>
              <a:t>body1</a:t>
            </a:r>
          </a:p>
          <a:p>
            <a:r>
              <a:rPr lang="en-US" dirty="0">
                <a:solidFill>
                  <a:srgbClr val="000000"/>
                </a:solidFill>
              </a:rPr>
              <a:t>      []G</a:t>
            </a:r>
            <a:r>
              <a:rPr lang="en-US" baseline="-25000" dirty="0">
                <a:solidFill>
                  <a:srgbClr val="000000"/>
                </a:solidFill>
              </a:rPr>
              <a:t>cond2 </a:t>
            </a:r>
            <a:r>
              <a:rPr lang="en-US" dirty="0">
                <a:solidFill>
                  <a:srgbClr val="000000"/>
                </a:solidFill>
              </a:rPr>
              <a:t>→ S</a:t>
            </a:r>
            <a:r>
              <a:rPr lang="en-US" baseline="-25000" dirty="0">
                <a:solidFill>
                  <a:srgbClr val="000000"/>
                </a:solidFill>
              </a:rPr>
              <a:t>body2</a:t>
            </a:r>
            <a:r>
              <a:rPr lang="en-US" dirty="0">
                <a:solidFill>
                  <a:srgbClr val="000000"/>
                </a:solidFill>
              </a:rPr>
              <a:t>      </a:t>
            </a:r>
          </a:p>
          <a:p>
            <a:r>
              <a:rPr lang="en-US" dirty="0">
                <a:solidFill>
                  <a:srgbClr val="000000"/>
                </a:solidFill>
              </a:rPr>
              <a:t>   }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" name="Group 38"/>
          <p:cNvGrpSpPr/>
          <p:nvPr/>
        </p:nvGrpSpPr>
        <p:grpSpPr>
          <a:xfrm>
            <a:off x="4873948" y="1600786"/>
            <a:ext cx="3948389" cy="2145714"/>
            <a:chOff x="4492948" y="1854786"/>
            <a:chExt cx="3948389" cy="2145714"/>
          </a:xfrm>
        </p:grpSpPr>
        <p:sp>
          <p:nvSpPr>
            <p:cNvPr id="28" name="Rounded Rectangle 27"/>
            <p:cNvSpPr/>
            <p:nvPr/>
          </p:nvSpPr>
          <p:spPr>
            <a:xfrm>
              <a:off x="4492948" y="2384602"/>
              <a:ext cx="3948389" cy="1615898"/>
            </a:xfrm>
            <a:prstGeom prst="roundRect">
              <a:avLst>
                <a:gd name="adj" fmla="val 7434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33593" y="1854786"/>
              <a:ext cx="1421407" cy="5232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2000"/>
                  </a:schemeClr>
                </a:gs>
                <a:gs pos="35000">
                  <a:schemeClr val="accent1">
                    <a:tint val="37000"/>
                    <a:satMod val="300000"/>
                    <a:alpha val="12000"/>
                  </a:schemeClr>
                </a:gs>
                <a:gs pos="100000">
                  <a:schemeClr val="accent1">
                    <a:tint val="15000"/>
                    <a:satMod val="350000"/>
                    <a:alpha val="12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latin typeface="Comic Sans MS"/>
                  <a:cs typeface="Comic Sans MS"/>
                </a:rPr>
                <a:t>Verification condition (VC)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VC - Safety Constraints</a:t>
            </a:r>
          </a:p>
        </p:txBody>
      </p:sp>
      <p:grpSp>
        <p:nvGrpSpPr>
          <p:cNvPr id="4" name="Group 21"/>
          <p:cNvGrpSpPr/>
          <p:nvPr/>
        </p:nvGrpSpPr>
        <p:grpSpPr>
          <a:xfrm>
            <a:off x="952056" y="3232482"/>
            <a:ext cx="2767582" cy="1860485"/>
            <a:chOff x="-84138" y="2661478"/>
            <a:chExt cx="2767582" cy="1860485"/>
          </a:xfrm>
        </p:grpSpPr>
        <p:sp>
          <p:nvSpPr>
            <p:cNvPr id="11" name="Freeform 10"/>
            <p:cNvSpPr/>
            <p:nvPr/>
          </p:nvSpPr>
          <p:spPr>
            <a:xfrm>
              <a:off x="381000" y="2661478"/>
              <a:ext cx="303696" cy="452783"/>
            </a:xfrm>
            <a:custGeom>
              <a:avLst/>
              <a:gdLst>
                <a:gd name="connsiteX0" fmla="*/ 71783 w 303696"/>
                <a:gd name="connsiteY0" fmla="*/ 0 h 452783"/>
                <a:gd name="connsiteX1" fmla="*/ 38652 w 303696"/>
                <a:gd name="connsiteY1" fmla="*/ 375479 h 452783"/>
                <a:gd name="connsiteX2" fmla="*/ 303696 w 303696"/>
                <a:gd name="connsiteY2" fmla="*/ 452783 h 452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3696" h="452783">
                  <a:moveTo>
                    <a:pt x="71783" y="0"/>
                  </a:moveTo>
                  <a:cubicBezTo>
                    <a:pt x="35891" y="150007"/>
                    <a:pt x="0" y="300015"/>
                    <a:pt x="38652" y="375479"/>
                  </a:cubicBezTo>
                  <a:cubicBezTo>
                    <a:pt x="77304" y="450943"/>
                    <a:pt x="303696" y="452783"/>
                    <a:pt x="303696" y="452783"/>
                  </a:cubicBezTo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  <a:effectLst>
              <a:outerShdw blurRad="40000" dist="20000" dir="5400000" rotWithShape="0">
                <a:schemeClr val="tx1">
                  <a:lumMod val="50000"/>
                  <a:lumOff val="50000"/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347304" y="2979899"/>
              <a:ext cx="992073" cy="355231"/>
            </a:xfrm>
            <a:custGeom>
              <a:avLst/>
              <a:gdLst>
                <a:gd name="connsiteX0" fmla="*/ 0 w 992073"/>
                <a:gd name="connsiteY0" fmla="*/ 79144 h 355231"/>
                <a:gd name="connsiteX1" fmla="*/ 839305 w 992073"/>
                <a:gd name="connsiteY1" fmla="*/ 46014 h 355231"/>
                <a:gd name="connsiteX2" fmla="*/ 916609 w 992073"/>
                <a:gd name="connsiteY2" fmla="*/ 355231 h 355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2073" h="355231">
                  <a:moveTo>
                    <a:pt x="0" y="79144"/>
                  </a:moveTo>
                  <a:cubicBezTo>
                    <a:pt x="343268" y="39572"/>
                    <a:pt x="686537" y="0"/>
                    <a:pt x="839305" y="46014"/>
                  </a:cubicBezTo>
                  <a:cubicBezTo>
                    <a:pt x="992073" y="92028"/>
                    <a:pt x="916609" y="355231"/>
                    <a:pt x="916609" y="355231"/>
                  </a:cubicBezTo>
                </a:path>
              </a:pathLst>
            </a:custGeom>
            <a:ln>
              <a:solidFill>
                <a:srgbClr val="7F7F7F"/>
              </a:solidFill>
              <a:tailEnd type="arrow"/>
            </a:ln>
            <a:effectLst>
              <a:outerShdw blurRad="40000" dist="20000" dir="5400000" rotWithShape="0">
                <a:schemeClr val="tx1">
                  <a:lumMod val="50000"/>
                  <a:lumOff val="50000"/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314742" y="3279912"/>
              <a:ext cx="557696" cy="1077650"/>
            </a:xfrm>
            <a:custGeom>
              <a:avLst/>
              <a:gdLst>
                <a:gd name="connsiteX0" fmla="*/ 668131 w 668131"/>
                <a:gd name="connsiteY0" fmla="*/ 77304 h 1836899"/>
                <a:gd name="connsiteX1" fmla="*/ 414131 w 668131"/>
                <a:gd name="connsiteY1" fmla="*/ 474870 h 1836899"/>
                <a:gd name="connsiteX2" fmla="*/ 480392 w 668131"/>
                <a:gd name="connsiteY2" fmla="*/ 1546087 h 1836899"/>
                <a:gd name="connsiteX3" fmla="*/ 71783 w 668131"/>
                <a:gd name="connsiteY3" fmla="*/ 1634435 h 1836899"/>
                <a:gd name="connsiteX4" fmla="*/ 49696 w 668131"/>
                <a:gd name="connsiteY4" fmla="*/ 331304 h 1836899"/>
                <a:gd name="connsiteX5" fmla="*/ 358913 w 668131"/>
                <a:gd name="connsiteY5" fmla="*/ 0 h 1836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8131" h="1836899">
                  <a:moveTo>
                    <a:pt x="668131" y="77304"/>
                  </a:moveTo>
                  <a:cubicBezTo>
                    <a:pt x="556776" y="153688"/>
                    <a:pt x="445421" y="230073"/>
                    <a:pt x="414131" y="474870"/>
                  </a:cubicBezTo>
                  <a:cubicBezTo>
                    <a:pt x="382841" y="719667"/>
                    <a:pt x="537450" y="1352826"/>
                    <a:pt x="480392" y="1546087"/>
                  </a:cubicBezTo>
                  <a:cubicBezTo>
                    <a:pt x="423334" y="1739348"/>
                    <a:pt x="143566" y="1836899"/>
                    <a:pt x="71783" y="1634435"/>
                  </a:cubicBezTo>
                  <a:cubicBezTo>
                    <a:pt x="0" y="1431971"/>
                    <a:pt x="1841" y="603710"/>
                    <a:pt x="49696" y="331304"/>
                  </a:cubicBezTo>
                  <a:cubicBezTo>
                    <a:pt x="97551" y="58898"/>
                    <a:pt x="358913" y="0"/>
                    <a:pt x="358913" y="0"/>
                  </a:cubicBezTo>
                </a:path>
              </a:pathLst>
            </a:custGeom>
            <a:ln>
              <a:solidFill>
                <a:srgbClr val="7F7F7F"/>
              </a:solidFill>
              <a:tailEnd type="arrow"/>
            </a:ln>
            <a:effectLst>
              <a:outerShdw blurRad="40000" dist="20000" dir="5400000" rotWithShape="0">
                <a:schemeClr val="tx1">
                  <a:lumMod val="50000"/>
                  <a:lumOff val="50000"/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-1928" y="2983316"/>
              <a:ext cx="58889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595959"/>
                  </a:solidFill>
                  <a:latin typeface="Comic Sans MS"/>
                  <a:cs typeface="Comic Sans MS"/>
                </a:rPr>
                <a:t>entry</a:t>
              </a:r>
              <a:endParaRPr lang="en-US" sz="14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30501" y="2764597"/>
              <a:ext cx="65294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595959"/>
                  </a:solidFill>
                  <a:latin typeface="Comic Sans MS"/>
                  <a:cs typeface="Comic Sans MS"/>
                </a:rPr>
                <a:t>output</a:t>
              </a:r>
              <a:endParaRPr lang="en-US" sz="14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-84138" y="4244964"/>
              <a:ext cx="68469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595959"/>
                  </a:solidFill>
                  <a:latin typeface="Comic Sans MS"/>
                  <a:cs typeface="Comic Sans MS"/>
                </a:rPr>
                <a:t>induct</a:t>
              </a:r>
              <a:endParaRPr lang="en-US" sz="1400" dirty="0"/>
            </a:p>
          </p:txBody>
        </p:sp>
      </p:grpSp>
      <p:grpSp>
        <p:nvGrpSpPr>
          <p:cNvPr id="6" name="Group 28"/>
          <p:cNvGrpSpPr/>
          <p:nvPr/>
        </p:nvGrpSpPr>
        <p:grpSpPr>
          <a:xfrm>
            <a:off x="4051621" y="2205883"/>
            <a:ext cx="870350" cy="1244711"/>
            <a:chOff x="2918547" y="3167033"/>
            <a:chExt cx="870350" cy="1244711"/>
          </a:xfrm>
        </p:grpSpPr>
        <p:sp>
          <p:nvSpPr>
            <p:cNvPr id="24" name="Rectangle 23"/>
            <p:cNvSpPr/>
            <p:nvPr/>
          </p:nvSpPr>
          <p:spPr>
            <a:xfrm>
              <a:off x="2948703" y="4073190"/>
              <a:ext cx="8401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induct: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21039" y="3167033"/>
              <a:ext cx="7678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entry: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8547" y="3522861"/>
              <a:ext cx="8703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output:</a:t>
              </a:r>
              <a:endParaRPr lang="en-US" sz="1600" dirty="0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1" name="Rectangle 30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/>
                <a:t>S</a:t>
              </a:r>
              <a:r>
                <a:rPr lang="en-US" baseline="-25000" dirty="0" err="1"/>
                <a:t>init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/>
                <a:t>G</a:t>
              </a:r>
              <a:r>
                <a:rPr lang="en-US" baseline="-25000" dirty="0" err="1"/>
                <a:t>loop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G</a:t>
              </a:r>
              <a:r>
                <a:rPr lang="en-US" baseline="-25000" dirty="0"/>
                <a:t>cond1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S</a:t>
              </a:r>
              <a:r>
                <a:rPr lang="en-US" baseline="-25000" dirty="0"/>
                <a:t>body1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G</a:t>
              </a:r>
              <a:r>
                <a:rPr lang="en-US" baseline="-25000" dirty="0"/>
                <a:t>cond2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S</a:t>
              </a:r>
              <a:r>
                <a:rPr lang="en-US" baseline="-25000" dirty="0"/>
                <a:t>body2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35"/>
          <p:cNvGrpSpPr/>
          <p:nvPr/>
        </p:nvGrpSpPr>
        <p:grpSpPr>
          <a:xfrm>
            <a:off x="2134394" y="3524960"/>
            <a:ext cx="274320" cy="274320"/>
            <a:chOff x="1098200" y="2953956"/>
            <a:chExt cx="274320" cy="274320"/>
          </a:xfrm>
        </p:grpSpPr>
        <p:sp>
          <p:nvSpPr>
            <p:cNvPr id="5" name="Rectangle 4"/>
            <p:cNvSpPr/>
            <p:nvPr/>
          </p:nvSpPr>
          <p:spPr>
            <a:xfrm>
              <a:off x="1098200" y="2953956"/>
              <a:ext cx="274320" cy="274320"/>
            </a:xfrm>
            <a:prstGeom prst="rect">
              <a:avLst/>
            </a:prstGeom>
            <a:ln w="19050" cap="flat" cmpd="sng" algn="ctr">
              <a:noFill/>
              <a:prstDash val="sysDash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endParaRPr lang="en-US" dirty="0"/>
            </a:p>
          </p:txBody>
        </p:sp>
        <p:sp>
          <p:nvSpPr>
            <p:cNvPr id="35" name="Frame 34"/>
            <p:cNvSpPr/>
            <p:nvPr/>
          </p:nvSpPr>
          <p:spPr>
            <a:xfrm>
              <a:off x="1153766" y="3009844"/>
              <a:ext cx="147988" cy="186680"/>
            </a:xfrm>
            <a:prstGeom prst="fram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2"/>
          <p:cNvGrpSpPr/>
          <p:nvPr/>
        </p:nvGrpSpPr>
        <p:grpSpPr>
          <a:xfrm>
            <a:off x="3505296" y="4071034"/>
            <a:ext cx="5575204" cy="2322576"/>
            <a:chOff x="3505296" y="4325034"/>
            <a:chExt cx="5575204" cy="2322576"/>
          </a:xfrm>
        </p:grpSpPr>
        <p:sp>
          <p:nvSpPr>
            <p:cNvPr id="86" name="Rounded Rectangle 85"/>
            <p:cNvSpPr/>
            <p:nvPr/>
          </p:nvSpPr>
          <p:spPr>
            <a:xfrm>
              <a:off x="3776137" y="4325034"/>
              <a:ext cx="5304363" cy="2322576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 rot="16200000">
              <a:off x="2808285" y="5342583"/>
              <a:ext cx="17017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400" dirty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</a:t>
              </a:r>
            </a:p>
          </p:txBody>
        </p:sp>
      </p:grpSp>
      <p:grpSp>
        <p:nvGrpSpPr>
          <p:cNvPr id="4" name="Group 51"/>
          <p:cNvGrpSpPr/>
          <p:nvPr/>
        </p:nvGrpSpPr>
        <p:grpSpPr>
          <a:xfrm>
            <a:off x="1258629" y="2770251"/>
            <a:ext cx="1967171" cy="3160649"/>
            <a:chOff x="1967671" y="865251"/>
            <a:chExt cx="1814771" cy="3160649"/>
          </a:xfrm>
        </p:grpSpPr>
        <p:sp>
          <p:nvSpPr>
            <p:cNvPr id="53" name="Rounded Rectangle 52"/>
            <p:cNvSpPr/>
            <p:nvPr/>
          </p:nvSpPr>
          <p:spPr>
            <a:xfrm>
              <a:off x="1967671" y="1206501"/>
              <a:ext cx="1814771" cy="2819399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378575" y="865251"/>
              <a:ext cx="1022867" cy="3385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verifier</a:t>
              </a:r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4873948" y="1600786"/>
            <a:ext cx="3948389" cy="2145714"/>
            <a:chOff x="4492948" y="1854786"/>
            <a:chExt cx="3948389" cy="2145714"/>
          </a:xfrm>
        </p:grpSpPr>
        <p:sp>
          <p:nvSpPr>
            <p:cNvPr id="28" name="Rounded Rectangle 27"/>
            <p:cNvSpPr/>
            <p:nvPr/>
          </p:nvSpPr>
          <p:spPr>
            <a:xfrm>
              <a:off x="4492948" y="2384602"/>
              <a:ext cx="3948389" cy="1615898"/>
            </a:xfrm>
            <a:prstGeom prst="roundRect">
              <a:avLst>
                <a:gd name="adj" fmla="val 7434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33593" y="1854786"/>
              <a:ext cx="1421407" cy="5232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2000"/>
                  </a:schemeClr>
                </a:gs>
                <a:gs pos="35000">
                  <a:schemeClr val="accent1">
                    <a:tint val="37000"/>
                    <a:satMod val="300000"/>
                    <a:alpha val="12000"/>
                  </a:schemeClr>
                </a:gs>
                <a:gs pos="100000">
                  <a:schemeClr val="accent1">
                    <a:tint val="15000"/>
                    <a:satMod val="350000"/>
                    <a:alpha val="12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latin typeface="Comic Sans MS"/>
                  <a:cs typeface="Comic Sans MS"/>
                </a:rPr>
                <a:t>Verification condition (VC)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Fixed point solutions, i.e., invariants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5014388" y="3325882"/>
            <a:ext cx="2312094" cy="3252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8"/>
          <p:cNvGrpSpPr/>
          <p:nvPr/>
        </p:nvGrpSpPr>
        <p:grpSpPr>
          <a:xfrm>
            <a:off x="4051621" y="2205883"/>
            <a:ext cx="870350" cy="1244711"/>
            <a:chOff x="2918547" y="3167033"/>
            <a:chExt cx="870350" cy="1244711"/>
          </a:xfrm>
        </p:grpSpPr>
        <p:sp>
          <p:nvSpPr>
            <p:cNvPr id="24" name="Rectangle 23"/>
            <p:cNvSpPr/>
            <p:nvPr/>
          </p:nvSpPr>
          <p:spPr>
            <a:xfrm>
              <a:off x="2948703" y="4073190"/>
              <a:ext cx="8401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induct: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21039" y="3167033"/>
              <a:ext cx="7678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entry: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8547" y="3522861"/>
              <a:ext cx="8703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output:</a:t>
              </a:r>
              <a:endParaRPr lang="en-US" sz="1600" dirty="0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1" name="Rectangle 30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/>
                <a:t>S</a:t>
              </a:r>
              <a:r>
                <a:rPr lang="en-US" baseline="-25000" dirty="0" err="1"/>
                <a:t>init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/>
                <a:t>G</a:t>
              </a:r>
              <a:r>
                <a:rPr lang="en-US" baseline="-25000" dirty="0" err="1"/>
                <a:t>loop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G</a:t>
              </a:r>
              <a:r>
                <a:rPr lang="en-US" baseline="-25000" dirty="0"/>
                <a:t>cond1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S</a:t>
              </a:r>
              <a:r>
                <a:rPr lang="en-US" baseline="-25000" dirty="0"/>
                <a:t>body1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G</a:t>
              </a:r>
              <a:r>
                <a:rPr lang="en-US" baseline="-25000" dirty="0"/>
                <a:t>cond2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S</a:t>
              </a:r>
              <a:r>
                <a:rPr lang="en-US" baseline="-25000" dirty="0"/>
                <a:t>body2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-76200" y="3796270"/>
            <a:ext cx="1892300" cy="1340256"/>
            <a:chOff x="228600" y="2754870"/>
            <a:chExt cx="1892300" cy="1340256"/>
          </a:xfrm>
        </p:grpSpPr>
        <p:sp>
          <p:nvSpPr>
            <p:cNvPr id="45" name="Freeform 44"/>
            <p:cNvSpPr/>
            <p:nvPr/>
          </p:nvSpPr>
          <p:spPr>
            <a:xfrm>
              <a:off x="1358900" y="3429000"/>
              <a:ext cx="762000" cy="0"/>
            </a:xfrm>
            <a:custGeom>
              <a:avLst/>
              <a:gdLst>
                <a:gd name="connsiteX0" fmla="*/ 762000 w 762000"/>
                <a:gd name="connsiteY0" fmla="*/ 0 h 0"/>
                <a:gd name="connsiteX1" fmla="*/ 0 w 7620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7150" cap="flat" cmpd="sng" algn="ctr">
              <a:solidFill>
                <a:schemeClr val="accent1">
                  <a:alpha val="98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8600" y="2899946"/>
              <a:ext cx="1258629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err="1">
                  <a:solidFill>
                    <a:srgbClr val="008000"/>
                  </a:solidFill>
                  <a:latin typeface="Comic Sans MS"/>
                  <a:cs typeface="Comic Sans MS"/>
                </a:rPr>
                <a:t>k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, i.e., i</a:t>
              </a:r>
              <a:r>
                <a:rPr lang="en-US" sz="1600" dirty="0">
                  <a:latin typeface="Comic Sans MS"/>
                  <a:cs typeface="Comic Sans MS"/>
                </a:rPr>
                <a:t>nvariant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endParaRPr lang="en-US" sz="1600" dirty="0">
                <a:latin typeface="Comic Sans MS"/>
                <a:cs typeface="Comic Sans M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1184072" y="3255721"/>
              <a:ext cx="1340256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SAT solver</a:t>
              </a:r>
            </a:p>
          </p:txBody>
        </p:sp>
      </p:grpSp>
      <p:grpSp>
        <p:nvGrpSpPr>
          <p:cNvPr id="9" name="Group 93"/>
          <p:cNvGrpSpPr/>
          <p:nvPr/>
        </p:nvGrpSpPr>
        <p:grpSpPr>
          <a:xfrm>
            <a:off x="1829317" y="4253470"/>
            <a:ext cx="2842171" cy="1941154"/>
            <a:chOff x="1842017" y="4507469"/>
            <a:chExt cx="2443914" cy="2071131"/>
          </a:xfrm>
        </p:grpSpPr>
        <p:sp>
          <p:nvSpPr>
            <p:cNvPr id="51" name="TextBox 50"/>
            <p:cNvSpPr txBox="1"/>
            <p:nvPr/>
          </p:nvSpPr>
          <p:spPr>
            <a:xfrm>
              <a:off x="1842017" y="4507469"/>
              <a:ext cx="717033" cy="4925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Comic Sans MS"/>
                  <a:cs typeface="Comic Sans MS"/>
                </a:rPr>
                <a:t>boolean</a:t>
              </a:r>
              <a:r>
                <a:rPr lang="en-US" sz="1200" dirty="0">
                  <a:latin typeface="Comic Sans MS"/>
                  <a:cs typeface="Comic Sans MS"/>
                </a:rPr>
                <a:t> clauses</a:t>
              </a:r>
            </a:p>
          </p:txBody>
        </p:sp>
        <p:sp>
          <p:nvSpPr>
            <p:cNvPr id="85" name="Freeform 84"/>
            <p:cNvSpPr/>
            <p:nvPr/>
          </p:nvSpPr>
          <p:spPr>
            <a:xfrm>
              <a:off x="2063750" y="5054600"/>
              <a:ext cx="2222181" cy="1524000"/>
            </a:xfrm>
            <a:custGeom>
              <a:avLst/>
              <a:gdLst>
                <a:gd name="connsiteX0" fmla="*/ 2038350 w 2038350"/>
                <a:gd name="connsiteY0" fmla="*/ 1524000 h 1524000"/>
                <a:gd name="connsiteX1" fmla="*/ 323850 w 2038350"/>
                <a:gd name="connsiteY1" fmla="*/ 1244600 h 1524000"/>
                <a:gd name="connsiteX2" fmla="*/ 95250 w 2038350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8350" h="1524000">
                  <a:moveTo>
                    <a:pt x="2038350" y="1524000"/>
                  </a:moveTo>
                  <a:cubicBezTo>
                    <a:pt x="1343025" y="1511300"/>
                    <a:pt x="647700" y="1498600"/>
                    <a:pt x="323850" y="1244600"/>
                  </a:cubicBezTo>
                  <a:cubicBezTo>
                    <a:pt x="0" y="990600"/>
                    <a:pt x="95250" y="0"/>
                    <a:pt x="95250" y="0"/>
                  </a:cubicBez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4"/>
          <p:cNvGrpSpPr/>
          <p:nvPr/>
        </p:nvGrpSpPr>
        <p:grpSpPr>
          <a:xfrm>
            <a:off x="2663196" y="2170598"/>
            <a:ext cx="1112941" cy="3633302"/>
            <a:chOff x="2578100" y="2424598"/>
            <a:chExt cx="1198038" cy="3633302"/>
          </a:xfrm>
        </p:grpSpPr>
        <p:sp>
          <p:nvSpPr>
            <p:cNvPr id="91" name="Freeform 90"/>
            <p:cNvSpPr/>
            <p:nvPr/>
          </p:nvSpPr>
          <p:spPr>
            <a:xfrm>
              <a:off x="2578100" y="3196166"/>
              <a:ext cx="1033272" cy="1576405"/>
            </a:xfrm>
            <a:custGeom>
              <a:avLst/>
              <a:gdLst>
                <a:gd name="connsiteX0" fmla="*/ 977900 w 977900"/>
                <a:gd name="connsiteY0" fmla="*/ 4233 h 1449916"/>
                <a:gd name="connsiteX1" fmla="*/ 635000 w 977900"/>
                <a:gd name="connsiteY1" fmla="*/ 207433 h 1449916"/>
                <a:gd name="connsiteX2" fmla="*/ 787400 w 977900"/>
                <a:gd name="connsiteY2" fmla="*/ 1248833 h 1449916"/>
                <a:gd name="connsiteX3" fmla="*/ 0 w 977900"/>
                <a:gd name="connsiteY3" fmla="*/ 1413933 h 144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900" h="1449916">
                  <a:moveTo>
                    <a:pt x="977900" y="4233"/>
                  </a:moveTo>
                  <a:cubicBezTo>
                    <a:pt x="822325" y="2116"/>
                    <a:pt x="666750" y="0"/>
                    <a:pt x="635000" y="207433"/>
                  </a:cubicBezTo>
                  <a:cubicBezTo>
                    <a:pt x="603250" y="414866"/>
                    <a:pt x="893233" y="1047750"/>
                    <a:pt x="787400" y="1248833"/>
                  </a:cubicBezTo>
                  <a:cubicBezTo>
                    <a:pt x="681567" y="1449916"/>
                    <a:pt x="0" y="1413933"/>
                    <a:pt x="0" y="1413933"/>
                  </a:cubicBezTo>
                </a:path>
              </a:pathLst>
            </a:cu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1589130" y="4587744"/>
              <a:ext cx="2575872" cy="364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Domain specific reducer</a:t>
              </a:r>
            </a:p>
          </p:txBody>
        </p:sp>
        <p:sp>
          <p:nvSpPr>
            <p:cNvPr id="90" name="Left Brace 89"/>
            <p:cNvSpPr/>
            <p:nvPr/>
          </p:nvSpPr>
          <p:spPr>
            <a:xfrm>
              <a:off x="3594196" y="2424598"/>
              <a:ext cx="181942" cy="1554737"/>
            </a:xfrm>
            <a:prstGeom prst="leftBrace">
              <a:avLst>
                <a:gd name="adj1" fmla="val 43294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0"/>
          <p:cNvGrpSpPr/>
          <p:nvPr/>
        </p:nvGrpSpPr>
        <p:grpSpPr>
          <a:xfrm>
            <a:off x="-150587" y="5953323"/>
            <a:ext cx="3376387" cy="579854"/>
            <a:chOff x="-150587" y="6207323"/>
            <a:chExt cx="3112219" cy="579854"/>
          </a:xfrm>
        </p:grpSpPr>
        <p:sp>
          <p:nvSpPr>
            <p:cNvPr id="99" name="Rectangle 98"/>
            <p:cNvSpPr/>
            <p:nvPr/>
          </p:nvSpPr>
          <p:spPr>
            <a:xfrm>
              <a:off x="-82549" y="6207323"/>
              <a:ext cx="255904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 [PLDI’08]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-150587" y="6448623"/>
              <a:ext cx="311221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predicate abstraction [PLDI’09]</a:t>
              </a:r>
            </a:p>
          </p:txBody>
        </p:sp>
      </p:grpSp>
      <p:grpSp>
        <p:nvGrpSpPr>
          <p:cNvPr id="12" name="Group 60"/>
          <p:cNvGrpSpPr/>
          <p:nvPr/>
        </p:nvGrpSpPr>
        <p:grpSpPr>
          <a:xfrm>
            <a:off x="4711700" y="5073026"/>
            <a:ext cx="3505200" cy="1137274"/>
            <a:chOff x="4470400" y="5073026"/>
            <a:chExt cx="3505200" cy="1137274"/>
          </a:xfrm>
        </p:grpSpPr>
        <p:grpSp>
          <p:nvGrpSpPr>
            <p:cNvPr id="13" name="Group 91"/>
            <p:cNvGrpSpPr/>
            <p:nvPr/>
          </p:nvGrpSpPr>
          <p:grpSpPr>
            <a:xfrm>
              <a:off x="4470400" y="5073026"/>
              <a:ext cx="3505200" cy="1137274"/>
              <a:chOff x="4470400" y="5517526"/>
              <a:chExt cx="3505200" cy="1137274"/>
            </a:xfrm>
          </p:grpSpPr>
          <p:grpSp>
            <p:nvGrpSpPr>
              <p:cNvPr id="14" name="Group 33"/>
              <p:cNvGrpSpPr/>
              <p:nvPr/>
            </p:nvGrpSpPr>
            <p:grpSpPr>
              <a:xfrm>
                <a:off x="4470400" y="6316246"/>
                <a:ext cx="3505200" cy="338554"/>
                <a:chOff x="598787" y="6113463"/>
                <a:chExt cx="3505200" cy="338554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598787" y="6113463"/>
                  <a:ext cx="12192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∃</a:t>
                  </a:r>
                  <a:r>
                    <a:rPr lang="en-US" sz="16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i</a:t>
                  </a:r>
                  <a:r>
                    <a:rPr lang="en-US" sz="1600" baseline="-250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:</a:t>
                  </a:r>
                  <a:endParaRPr lang="en-US" sz="11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817987" y="6113463"/>
                  <a:ext cx="22860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chemeClr val="tx1"/>
                      </a:solidFill>
                      <a:latin typeface="Comic Sans MS"/>
                      <a:cs typeface="Comic Sans MS"/>
                    </a:rPr>
                    <a:t>integer SAT instance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3" name="Freeform 82"/>
              <p:cNvSpPr/>
              <p:nvPr/>
            </p:nvSpPr>
            <p:spPr>
              <a:xfrm flipH="1">
                <a:off x="5211145" y="5517526"/>
                <a:ext cx="45719" cy="730874"/>
              </a:xfrm>
              <a:custGeom>
                <a:avLst/>
                <a:gdLst>
                  <a:gd name="connsiteX0" fmla="*/ 0 w 0"/>
                  <a:gd name="connsiteY0" fmla="*/ 0 h 254000"/>
                  <a:gd name="connsiteX1" fmla="*/ 0 w 0"/>
                  <a:gd name="connsiteY1" fmla="*/ 254000 h 2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254000">
                    <a:moveTo>
                      <a:pt x="0" y="0"/>
                    </a:moveTo>
                    <a:lnTo>
                      <a:pt x="0" y="254000"/>
                    </a:lnTo>
                  </a:path>
                </a:pathLst>
              </a:custGeom>
              <a:ln>
                <a:headEnd type="non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5335169" y="5354191"/>
              <a:ext cx="2567642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Linear arithmetic tricks</a:t>
              </a:r>
            </a:p>
          </p:txBody>
        </p:sp>
      </p:grpSp>
      <p:grpSp>
        <p:nvGrpSpPr>
          <p:cNvPr id="15" name="Group 59"/>
          <p:cNvGrpSpPr/>
          <p:nvPr/>
        </p:nvGrpSpPr>
        <p:grpSpPr>
          <a:xfrm>
            <a:off x="3842470" y="3655997"/>
            <a:ext cx="5174530" cy="1529038"/>
            <a:chOff x="3842470" y="3655997"/>
            <a:chExt cx="5174530" cy="1529038"/>
          </a:xfrm>
        </p:grpSpPr>
        <p:sp>
          <p:nvSpPr>
            <p:cNvPr id="55" name="Rectangle 54"/>
            <p:cNvSpPr/>
            <p:nvPr/>
          </p:nvSpPr>
          <p:spPr>
            <a:xfrm>
              <a:off x="3842470" y="4600259"/>
              <a:ext cx="5174530" cy="5847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 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g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1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x+g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y+g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≥0  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  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err="1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’=s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x+s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y+s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3 </a:t>
              </a:r>
              <a:r>
                <a:rPr lang="en-US" sz="1600" b="1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err="1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’=…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x’+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y’+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67378" y="4014855"/>
              <a:ext cx="3746421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Assume a form for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,</a:t>
              </a:r>
              <a:r>
                <a:rPr lang="en-US" sz="1600" dirty="0"/>
                <a:t> </a:t>
              </a:r>
              <a:r>
                <a:rPr lang="en-US" sz="1600" dirty="0">
                  <a:latin typeface="Comic Sans MS"/>
                  <a:cs typeface="Comic Sans MS"/>
                </a:rPr>
                <a:t>e.g., </a:t>
              </a:r>
            </a:p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>
                  <a:latin typeface="Comic Sans MS"/>
                  <a:cs typeface="Comic Sans MS"/>
                </a:rPr>
                <a:t>  for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 </a:t>
              </a:r>
              <a:r>
                <a:rPr lang="en-US" sz="1600" dirty="0">
                  <a:latin typeface="Comic Sans MS"/>
                  <a:cs typeface="Comic Sans MS"/>
                </a:rPr>
                <a:t>(given the domains)</a:t>
              </a:r>
            </a:p>
          </p:txBody>
        </p:sp>
        <p:sp>
          <p:nvSpPr>
            <p:cNvPr id="59" name="Freeform 58"/>
            <p:cNvSpPr/>
            <p:nvPr/>
          </p:nvSpPr>
          <p:spPr>
            <a:xfrm flipH="1">
              <a:off x="5067299" y="3655997"/>
              <a:ext cx="45719" cy="884251"/>
            </a:xfrm>
            <a:custGeom>
              <a:avLst/>
              <a:gdLst>
                <a:gd name="connsiteX0" fmla="*/ 0 w 0"/>
                <a:gd name="connsiteY0" fmla="*/ 0 h 254000"/>
                <a:gd name="connsiteX1" fmla="*/ 0 w 0"/>
                <a:gd name="connsiteY1" fmla="*/ 254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54000">
                  <a:moveTo>
                    <a:pt x="0" y="0"/>
                  </a:moveTo>
                  <a:lnTo>
                    <a:pt x="0" y="254000"/>
                  </a:ln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03469" y="4562159"/>
            <a:ext cx="2576930" cy="369332"/>
            <a:chOff x="5703469" y="4562159"/>
            <a:chExt cx="2576930" cy="369332"/>
          </a:xfrm>
        </p:grpSpPr>
        <p:sp>
          <p:nvSpPr>
            <p:cNvPr id="48" name="Rectangle 47"/>
            <p:cNvSpPr/>
            <p:nvPr/>
          </p:nvSpPr>
          <p:spPr>
            <a:xfrm>
              <a:off x="5703469" y="4562159"/>
              <a:ext cx="7149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G</a:t>
              </a:r>
              <a:r>
                <a:rPr lang="en-US" baseline="-25000" dirty="0"/>
                <a:t>cond2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595596" y="4562159"/>
              <a:ext cx="6848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S</a:t>
              </a:r>
              <a:r>
                <a:rPr lang="en-US" baseline="-25000" dirty="0"/>
                <a:t>body2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2"/>
          <p:cNvGrpSpPr/>
          <p:nvPr/>
        </p:nvGrpSpPr>
        <p:grpSpPr>
          <a:xfrm>
            <a:off x="3505296" y="4071034"/>
            <a:ext cx="5575204" cy="2322576"/>
            <a:chOff x="3505296" y="4325034"/>
            <a:chExt cx="5575204" cy="2322576"/>
          </a:xfrm>
        </p:grpSpPr>
        <p:sp>
          <p:nvSpPr>
            <p:cNvPr id="86" name="Rounded Rectangle 85"/>
            <p:cNvSpPr/>
            <p:nvPr/>
          </p:nvSpPr>
          <p:spPr>
            <a:xfrm>
              <a:off x="3776137" y="4325034"/>
              <a:ext cx="5304363" cy="2322576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 rot="16200000">
              <a:off x="2808285" y="5342583"/>
              <a:ext cx="17017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400" dirty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</a:t>
              </a:r>
            </a:p>
          </p:txBody>
        </p:sp>
      </p:grpSp>
      <p:grpSp>
        <p:nvGrpSpPr>
          <p:cNvPr id="4" name="Group 51"/>
          <p:cNvGrpSpPr/>
          <p:nvPr/>
        </p:nvGrpSpPr>
        <p:grpSpPr>
          <a:xfrm>
            <a:off x="1258629" y="2770251"/>
            <a:ext cx="1967171" cy="3160649"/>
            <a:chOff x="1967671" y="865251"/>
            <a:chExt cx="1814771" cy="3160649"/>
          </a:xfrm>
        </p:grpSpPr>
        <p:sp>
          <p:nvSpPr>
            <p:cNvPr id="53" name="Rounded Rectangle 52"/>
            <p:cNvSpPr/>
            <p:nvPr/>
          </p:nvSpPr>
          <p:spPr>
            <a:xfrm>
              <a:off x="1967671" y="1206501"/>
              <a:ext cx="1814771" cy="2819399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378575" y="865251"/>
              <a:ext cx="1022867" cy="3385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verifier</a:t>
              </a:r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4873948" y="1600786"/>
            <a:ext cx="3948389" cy="2145714"/>
            <a:chOff x="4492948" y="1854786"/>
            <a:chExt cx="3948389" cy="2145714"/>
          </a:xfrm>
        </p:grpSpPr>
        <p:sp>
          <p:nvSpPr>
            <p:cNvPr id="28" name="Rounded Rectangle 27"/>
            <p:cNvSpPr/>
            <p:nvPr/>
          </p:nvSpPr>
          <p:spPr>
            <a:xfrm>
              <a:off x="4492948" y="2384602"/>
              <a:ext cx="3948389" cy="1615898"/>
            </a:xfrm>
            <a:prstGeom prst="roundRect">
              <a:avLst>
                <a:gd name="adj" fmla="val 7434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33593" y="1854786"/>
              <a:ext cx="1421407" cy="5232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2000"/>
                  </a:schemeClr>
                </a:gs>
                <a:gs pos="35000">
                  <a:schemeClr val="accent1">
                    <a:tint val="37000"/>
                    <a:satMod val="300000"/>
                    <a:alpha val="12000"/>
                  </a:schemeClr>
                </a:gs>
                <a:gs pos="100000">
                  <a:schemeClr val="accent1">
                    <a:tint val="15000"/>
                    <a:satMod val="350000"/>
                    <a:alpha val="12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latin typeface="Comic Sans MS"/>
                  <a:cs typeface="Comic Sans MS"/>
                </a:rPr>
                <a:t>Verification condition (VC)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Fixed point solutions, i.e., invariants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5014388" y="3325882"/>
            <a:ext cx="2312094" cy="3252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8"/>
          <p:cNvGrpSpPr/>
          <p:nvPr/>
        </p:nvGrpSpPr>
        <p:grpSpPr>
          <a:xfrm>
            <a:off x="4051621" y="2205883"/>
            <a:ext cx="870350" cy="1244711"/>
            <a:chOff x="2918547" y="3167033"/>
            <a:chExt cx="870350" cy="1244711"/>
          </a:xfrm>
        </p:grpSpPr>
        <p:sp>
          <p:nvSpPr>
            <p:cNvPr id="24" name="Rectangle 23"/>
            <p:cNvSpPr/>
            <p:nvPr/>
          </p:nvSpPr>
          <p:spPr>
            <a:xfrm>
              <a:off x="2948703" y="4073190"/>
              <a:ext cx="8401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induct: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21039" y="3167033"/>
              <a:ext cx="7678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entry: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8547" y="3522861"/>
              <a:ext cx="8703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output:</a:t>
              </a:r>
              <a:endParaRPr lang="en-US" sz="1600" dirty="0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1" name="Rectangle 30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/>
                <a:t>S</a:t>
              </a:r>
              <a:r>
                <a:rPr lang="en-US" baseline="-25000" dirty="0" err="1"/>
                <a:t>init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/>
                <a:t>G</a:t>
              </a:r>
              <a:r>
                <a:rPr lang="en-US" baseline="-25000" dirty="0" err="1"/>
                <a:t>loop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G</a:t>
              </a:r>
              <a:r>
                <a:rPr lang="en-US" baseline="-25000" dirty="0"/>
                <a:t>cond1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S</a:t>
              </a:r>
              <a:r>
                <a:rPr lang="en-US" baseline="-25000" dirty="0"/>
                <a:t>body1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G</a:t>
              </a:r>
              <a:r>
                <a:rPr lang="en-US" baseline="-25000" dirty="0"/>
                <a:t>cond2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S</a:t>
              </a:r>
              <a:r>
                <a:rPr lang="en-US" baseline="-25000" dirty="0"/>
                <a:t>body2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-76200" y="3796270"/>
            <a:ext cx="1892300" cy="1340256"/>
            <a:chOff x="228600" y="2754870"/>
            <a:chExt cx="1892300" cy="1340256"/>
          </a:xfrm>
        </p:grpSpPr>
        <p:sp>
          <p:nvSpPr>
            <p:cNvPr id="45" name="Freeform 44"/>
            <p:cNvSpPr/>
            <p:nvPr/>
          </p:nvSpPr>
          <p:spPr>
            <a:xfrm>
              <a:off x="1358900" y="3429000"/>
              <a:ext cx="762000" cy="0"/>
            </a:xfrm>
            <a:custGeom>
              <a:avLst/>
              <a:gdLst>
                <a:gd name="connsiteX0" fmla="*/ 762000 w 762000"/>
                <a:gd name="connsiteY0" fmla="*/ 0 h 0"/>
                <a:gd name="connsiteX1" fmla="*/ 0 w 7620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7150" cap="flat" cmpd="sng" algn="ctr">
              <a:solidFill>
                <a:schemeClr val="accent1">
                  <a:alpha val="98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8600" y="2899946"/>
              <a:ext cx="1258629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err="1">
                  <a:solidFill>
                    <a:srgbClr val="008000"/>
                  </a:solidFill>
                  <a:latin typeface="Comic Sans MS"/>
                  <a:cs typeface="Comic Sans MS"/>
                </a:rPr>
                <a:t>k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, i.e., i</a:t>
              </a:r>
              <a:r>
                <a:rPr lang="en-US" sz="1600" dirty="0">
                  <a:latin typeface="Comic Sans MS"/>
                  <a:cs typeface="Comic Sans MS"/>
                </a:rPr>
                <a:t>nvariant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endParaRPr lang="en-US" sz="1600" dirty="0">
                <a:latin typeface="Comic Sans MS"/>
                <a:cs typeface="Comic Sans M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1184072" y="3255721"/>
              <a:ext cx="1340256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SAT solver</a:t>
              </a:r>
            </a:p>
          </p:txBody>
        </p:sp>
      </p:grpSp>
      <p:grpSp>
        <p:nvGrpSpPr>
          <p:cNvPr id="9" name="Group 93"/>
          <p:cNvGrpSpPr/>
          <p:nvPr/>
        </p:nvGrpSpPr>
        <p:grpSpPr>
          <a:xfrm>
            <a:off x="1829317" y="4253470"/>
            <a:ext cx="2842171" cy="1941154"/>
            <a:chOff x="1842017" y="4507469"/>
            <a:chExt cx="2443914" cy="2071131"/>
          </a:xfrm>
        </p:grpSpPr>
        <p:sp>
          <p:nvSpPr>
            <p:cNvPr id="51" name="TextBox 50"/>
            <p:cNvSpPr txBox="1"/>
            <p:nvPr/>
          </p:nvSpPr>
          <p:spPr>
            <a:xfrm>
              <a:off x="1842017" y="4507469"/>
              <a:ext cx="717033" cy="4925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Comic Sans MS"/>
                  <a:cs typeface="Comic Sans MS"/>
                </a:rPr>
                <a:t>boolean</a:t>
              </a:r>
              <a:r>
                <a:rPr lang="en-US" sz="1200" dirty="0">
                  <a:latin typeface="Comic Sans MS"/>
                  <a:cs typeface="Comic Sans MS"/>
                </a:rPr>
                <a:t> clauses</a:t>
              </a:r>
            </a:p>
          </p:txBody>
        </p:sp>
        <p:sp>
          <p:nvSpPr>
            <p:cNvPr id="85" name="Freeform 84"/>
            <p:cNvSpPr/>
            <p:nvPr/>
          </p:nvSpPr>
          <p:spPr>
            <a:xfrm>
              <a:off x="2063750" y="5054600"/>
              <a:ext cx="2222181" cy="1524000"/>
            </a:xfrm>
            <a:custGeom>
              <a:avLst/>
              <a:gdLst>
                <a:gd name="connsiteX0" fmla="*/ 2038350 w 2038350"/>
                <a:gd name="connsiteY0" fmla="*/ 1524000 h 1524000"/>
                <a:gd name="connsiteX1" fmla="*/ 323850 w 2038350"/>
                <a:gd name="connsiteY1" fmla="*/ 1244600 h 1524000"/>
                <a:gd name="connsiteX2" fmla="*/ 95250 w 2038350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8350" h="1524000">
                  <a:moveTo>
                    <a:pt x="2038350" y="1524000"/>
                  </a:moveTo>
                  <a:cubicBezTo>
                    <a:pt x="1343025" y="1511300"/>
                    <a:pt x="647700" y="1498600"/>
                    <a:pt x="323850" y="1244600"/>
                  </a:cubicBezTo>
                  <a:cubicBezTo>
                    <a:pt x="0" y="990600"/>
                    <a:pt x="95250" y="0"/>
                    <a:pt x="95250" y="0"/>
                  </a:cubicBez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4"/>
          <p:cNvGrpSpPr/>
          <p:nvPr/>
        </p:nvGrpSpPr>
        <p:grpSpPr>
          <a:xfrm>
            <a:off x="2663196" y="2170598"/>
            <a:ext cx="1112941" cy="3633302"/>
            <a:chOff x="2578100" y="2424598"/>
            <a:chExt cx="1198038" cy="3633302"/>
          </a:xfrm>
        </p:grpSpPr>
        <p:sp>
          <p:nvSpPr>
            <p:cNvPr id="91" name="Freeform 90"/>
            <p:cNvSpPr/>
            <p:nvPr/>
          </p:nvSpPr>
          <p:spPr>
            <a:xfrm>
              <a:off x="2578100" y="3196166"/>
              <a:ext cx="1033272" cy="1576405"/>
            </a:xfrm>
            <a:custGeom>
              <a:avLst/>
              <a:gdLst>
                <a:gd name="connsiteX0" fmla="*/ 977900 w 977900"/>
                <a:gd name="connsiteY0" fmla="*/ 4233 h 1449916"/>
                <a:gd name="connsiteX1" fmla="*/ 635000 w 977900"/>
                <a:gd name="connsiteY1" fmla="*/ 207433 h 1449916"/>
                <a:gd name="connsiteX2" fmla="*/ 787400 w 977900"/>
                <a:gd name="connsiteY2" fmla="*/ 1248833 h 1449916"/>
                <a:gd name="connsiteX3" fmla="*/ 0 w 977900"/>
                <a:gd name="connsiteY3" fmla="*/ 1413933 h 144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900" h="1449916">
                  <a:moveTo>
                    <a:pt x="977900" y="4233"/>
                  </a:moveTo>
                  <a:cubicBezTo>
                    <a:pt x="822325" y="2116"/>
                    <a:pt x="666750" y="0"/>
                    <a:pt x="635000" y="207433"/>
                  </a:cubicBezTo>
                  <a:cubicBezTo>
                    <a:pt x="603250" y="414866"/>
                    <a:pt x="893233" y="1047750"/>
                    <a:pt x="787400" y="1248833"/>
                  </a:cubicBezTo>
                  <a:cubicBezTo>
                    <a:pt x="681567" y="1449916"/>
                    <a:pt x="0" y="1413933"/>
                    <a:pt x="0" y="1413933"/>
                  </a:cubicBezTo>
                </a:path>
              </a:pathLst>
            </a:cu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1589130" y="4587744"/>
              <a:ext cx="2575872" cy="364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Domain specific reducer</a:t>
              </a:r>
            </a:p>
          </p:txBody>
        </p:sp>
        <p:sp>
          <p:nvSpPr>
            <p:cNvPr id="90" name="Left Brace 89"/>
            <p:cNvSpPr/>
            <p:nvPr/>
          </p:nvSpPr>
          <p:spPr>
            <a:xfrm>
              <a:off x="3594196" y="2424598"/>
              <a:ext cx="181942" cy="1554737"/>
            </a:xfrm>
            <a:prstGeom prst="leftBrace">
              <a:avLst>
                <a:gd name="adj1" fmla="val 43294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0"/>
          <p:cNvGrpSpPr/>
          <p:nvPr/>
        </p:nvGrpSpPr>
        <p:grpSpPr>
          <a:xfrm>
            <a:off x="-150587" y="5953323"/>
            <a:ext cx="3376387" cy="579854"/>
            <a:chOff x="-150587" y="6207323"/>
            <a:chExt cx="3112219" cy="579854"/>
          </a:xfrm>
        </p:grpSpPr>
        <p:sp>
          <p:nvSpPr>
            <p:cNvPr id="99" name="Rectangle 98"/>
            <p:cNvSpPr/>
            <p:nvPr/>
          </p:nvSpPr>
          <p:spPr>
            <a:xfrm>
              <a:off x="-82549" y="6207323"/>
              <a:ext cx="255904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 [PLDI’08]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-150587" y="6448623"/>
              <a:ext cx="311221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predicate abstraction [PLDI’09]</a:t>
              </a:r>
            </a:p>
          </p:txBody>
        </p:sp>
      </p:grpSp>
      <p:grpSp>
        <p:nvGrpSpPr>
          <p:cNvPr id="12" name="Group 60"/>
          <p:cNvGrpSpPr/>
          <p:nvPr/>
        </p:nvGrpSpPr>
        <p:grpSpPr>
          <a:xfrm>
            <a:off x="4711700" y="5073026"/>
            <a:ext cx="3505200" cy="1137274"/>
            <a:chOff x="4470400" y="5073026"/>
            <a:chExt cx="3505200" cy="1137274"/>
          </a:xfrm>
        </p:grpSpPr>
        <p:grpSp>
          <p:nvGrpSpPr>
            <p:cNvPr id="13" name="Group 91"/>
            <p:cNvGrpSpPr/>
            <p:nvPr/>
          </p:nvGrpSpPr>
          <p:grpSpPr>
            <a:xfrm>
              <a:off x="4470400" y="5073026"/>
              <a:ext cx="3505200" cy="1137274"/>
              <a:chOff x="4470400" y="5517526"/>
              <a:chExt cx="3505200" cy="1137274"/>
            </a:xfrm>
          </p:grpSpPr>
          <p:grpSp>
            <p:nvGrpSpPr>
              <p:cNvPr id="14" name="Group 33"/>
              <p:cNvGrpSpPr/>
              <p:nvPr/>
            </p:nvGrpSpPr>
            <p:grpSpPr>
              <a:xfrm>
                <a:off x="4470400" y="6316246"/>
                <a:ext cx="3505200" cy="338554"/>
                <a:chOff x="598787" y="6113463"/>
                <a:chExt cx="3505200" cy="338554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598787" y="6113463"/>
                  <a:ext cx="12192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∃</a:t>
                  </a:r>
                  <a:r>
                    <a:rPr lang="en-US" sz="16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i</a:t>
                  </a:r>
                  <a:r>
                    <a:rPr lang="en-US" sz="1600" baseline="-250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:</a:t>
                  </a:r>
                  <a:endParaRPr lang="en-US" sz="11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817987" y="6113463"/>
                  <a:ext cx="22860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chemeClr val="tx1"/>
                      </a:solidFill>
                      <a:latin typeface="Comic Sans MS"/>
                      <a:cs typeface="Comic Sans MS"/>
                    </a:rPr>
                    <a:t>integer SAT instance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3" name="Freeform 82"/>
              <p:cNvSpPr/>
              <p:nvPr/>
            </p:nvSpPr>
            <p:spPr>
              <a:xfrm flipH="1">
                <a:off x="5211145" y="5517526"/>
                <a:ext cx="45719" cy="730874"/>
              </a:xfrm>
              <a:custGeom>
                <a:avLst/>
                <a:gdLst>
                  <a:gd name="connsiteX0" fmla="*/ 0 w 0"/>
                  <a:gd name="connsiteY0" fmla="*/ 0 h 254000"/>
                  <a:gd name="connsiteX1" fmla="*/ 0 w 0"/>
                  <a:gd name="connsiteY1" fmla="*/ 254000 h 2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254000">
                    <a:moveTo>
                      <a:pt x="0" y="0"/>
                    </a:moveTo>
                    <a:lnTo>
                      <a:pt x="0" y="254000"/>
                    </a:lnTo>
                  </a:path>
                </a:pathLst>
              </a:custGeom>
              <a:ln>
                <a:headEnd type="non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5335169" y="5354191"/>
              <a:ext cx="2567642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Linear arithmetic tricks</a:t>
              </a:r>
            </a:p>
          </p:txBody>
        </p:sp>
      </p:grpSp>
      <p:grpSp>
        <p:nvGrpSpPr>
          <p:cNvPr id="15" name="Group 59"/>
          <p:cNvGrpSpPr/>
          <p:nvPr/>
        </p:nvGrpSpPr>
        <p:grpSpPr>
          <a:xfrm>
            <a:off x="3842470" y="3655997"/>
            <a:ext cx="5174530" cy="1529038"/>
            <a:chOff x="3842470" y="3655997"/>
            <a:chExt cx="5174530" cy="1529038"/>
          </a:xfrm>
        </p:grpSpPr>
        <p:sp>
          <p:nvSpPr>
            <p:cNvPr id="55" name="Rectangle 54"/>
            <p:cNvSpPr/>
            <p:nvPr/>
          </p:nvSpPr>
          <p:spPr>
            <a:xfrm>
              <a:off x="3842470" y="4600259"/>
              <a:ext cx="5174530" cy="5847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 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g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1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x+g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y+g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≥0  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  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err="1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’=s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x+s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y+s</a:t>
              </a:r>
              <a:r>
                <a:rPr lang="en-US" sz="1600" baseline="-250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3 </a:t>
              </a:r>
              <a:r>
                <a:rPr lang="en-US" sz="1600" b="1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err="1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cs typeface="Comic Sans MS"/>
                </a:rPr>
                <a:t>’=…</a:t>
              </a:r>
              <a:r>
                <a:rPr lang="en-US" sz="1600" dirty="0">
                  <a:solidFill>
                    <a:schemeClr val="accent1">
                      <a:alpha val="0"/>
                    </a:schemeClr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x’+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y’+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67378" y="4014855"/>
              <a:ext cx="3746421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Assume a form for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,</a:t>
              </a:r>
              <a:r>
                <a:rPr lang="en-US" sz="1600" dirty="0"/>
                <a:t> </a:t>
              </a:r>
              <a:r>
                <a:rPr lang="en-US" sz="1600" dirty="0">
                  <a:latin typeface="Comic Sans MS"/>
                  <a:cs typeface="Comic Sans MS"/>
                </a:rPr>
                <a:t>e.g., </a:t>
              </a:r>
            </a:p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>
                  <a:latin typeface="Comic Sans MS"/>
                  <a:cs typeface="Comic Sans MS"/>
                </a:rPr>
                <a:t>  for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 </a:t>
              </a:r>
              <a:r>
                <a:rPr lang="en-US" sz="1600" dirty="0">
                  <a:latin typeface="Comic Sans MS"/>
                  <a:cs typeface="Comic Sans MS"/>
                </a:rPr>
                <a:t>(given the domains)</a:t>
              </a:r>
            </a:p>
          </p:txBody>
        </p:sp>
        <p:sp>
          <p:nvSpPr>
            <p:cNvPr id="59" name="Freeform 58"/>
            <p:cNvSpPr/>
            <p:nvPr/>
          </p:nvSpPr>
          <p:spPr>
            <a:xfrm flipH="1">
              <a:off x="5067299" y="3655997"/>
              <a:ext cx="45719" cy="884251"/>
            </a:xfrm>
            <a:custGeom>
              <a:avLst/>
              <a:gdLst>
                <a:gd name="connsiteX0" fmla="*/ 0 w 0"/>
                <a:gd name="connsiteY0" fmla="*/ 0 h 254000"/>
                <a:gd name="connsiteX1" fmla="*/ 0 w 0"/>
                <a:gd name="connsiteY1" fmla="*/ 254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54000">
                  <a:moveTo>
                    <a:pt x="0" y="0"/>
                  </a:moveTo>
                  <a:lnTo>
                    <a:pt x="0" y="254000"/>
                  </a:ln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55"/>
          <p:cNvGrpSpPr/>
          <p:nvPr/>
        </p:nvGrpSpPr>
        <p:grpSpPr>
          <a:xfrm>
            <a:off x="5703469" y="4562159"/>
            <a:ext cx="2576930" cy="369332"/>
            <a:chOff x="5703469" y="4562159"/>
            <a:chExt cx="2576930" cy="369332"/>
          </a:xfrm>
        </p:grpSpPr>
        <p:sp>
          <p:nvSpPr>
            <p:cNvPr id="48" name="Rectangle 47"/>
            <p:cNvSpPr/>
            <p:nvPr/>
          </p:nvSpPr>
          <p:spPr>
            <a:xfrm>
              <a:off x="5703469" y="4562159"/>
              <a:ext cx="7149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G</a:t>
              </a:r>
              <a:r>
                <a:rPr lang="en-US" baseline="-25000" dirty="0"/>
                <a:t>cond2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595596" y="4562159"/>
              <a:ext cx="6848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S</a:t>
              </a:r>
              <a:r>
                <a:rPr lang="en-US" baseline="-25000" dirty="0"/>
                <a:t>body2</a:t>
              </a:r>
              <a:endParaRPr lang="en-US" dirty="0"/>
            </a:p>
          </p:txBody>
        </p:sp>
      </p:grpSp>
      <p:sp>
        <p:nvSpPr>
          <p:cNvPr id="61" name="Oval 60"/>
          <p:cNvSpPr/>
          <p:nvPr/>
        </p:nvSpPr>
        <p:spPr>
          <a:xfrm>
            <a:off x="5245156" y="4625659"/>
            <a:ext cx="1463040" cy="345938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926580" y="4625659"/>
            <a:ext cx="2103120" cy="345938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2"/>
          <p:cNvGrpSpPr/>
          <p:nvPr/>
        </p:nvGrpSpPr>
        <p:grpSpPr>
          <a:xfrm>
            <a:off x="3505296" y="4071034"/>
            <a:ext cx="5575204" cy="2322576"/>
            <a:chOff x="3505296" y="4325034"/>
            <a:chExt cx="5575204" cy="2322576"/>
          </a:xfrm>
        </p:grpSpPr>
        <p:sp>
          <p:nvSpPr>
            <p:cNvPr id="86" name="Rounded Rectangle 85"/>
            <p:cNvSpPr/>
            <p:nvPr/>
          </p:nvSpPr>
          <p:spPr>
            <a:xfrm>
              <a:off x="3776137" y="4325034"/>
              <a:ext cx="5304363" cy="2322576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 rot="16200000">
              <a:off x="2808285" y="5342583"/>
              <a:ext cx="17017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400" dirty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</a:t>
              </a:r>
            </a:p>
          </p:txBody>
        </p:sp>
      </p:grpSp>
      <p:grpSp>
        <p:nvGrpSpPr>
          <p:cNvPr id="4" name="Group 51"/>
          <p:cNvGrpSpPr/>
          <p:nvPr/>
        </p:nvGrpSpPr>
        <p:grpSpPr>
          <a:xfrm>
            <a:off x="1258629" y="2770251"/>
            <a:ext cx="1967171" cy="3160649"/>
            <a:chOff x="1967671" y="865251"/>
            <a:chExt cx="1814771" cy="3160649"/>
          </a:xfrm>
        </p:grpSpPr>
        <p:sp>
          <p:nvSpPr>
            <p:cNvPr id="53" name="Rounded Rectangle 52"/>
            <p:cNvSpPr/>
            <p:nvPr/>
          </p:nvSpPr>
          <p:spPr>
            <a:xfrm>
              <a:off x="1967671" y="1206501"/>
              <a:ext cx="1814771" cy="2819399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378575" y="865251"/>
              <a:ext cx="1022867" cy="33855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verifier</a:t>
              </a:r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4873948" y="1600786"/>
            <a:ext cx="3948389" cy="2145714"/>
            <a:chOff x="4492948" y="1854786"/>
            <a:chExt cx="3948389" cy="2145714"/>
          </a:xfrm>
        </p:grpSpPr>
        <p:sp>
          <p:nvSpPr>
            <p:cNvPr id="28" name="Rounded Rectangle 27"/>
            <p:cNvSpPr/>
            <p:nvPr/>
          </p:nvSpPr>
          <p:spPr>
            <a:xfrm>
              <a:off x="4492948" y="2384602"/>
              <a:ext cx="3948389" cy="1615898"/>
            </a:xfrm>
            <a:prstGeom prst="roundRect">
              <a:avLst>
                <a:gd name="adj" fmla="val 7434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833593" y="1854786"/>
              <a:ext cx="1421407" cy="52322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12000"/>
                  </a:schemeClr>
                </a:gs>
                <a:gs pos="35000">
                  <a:schemeClr val="accent1">
                    <a:tint val="37000"/>
                    <a:satMod val="300000"/>
                    <a:alpha val="12000"/>
                  </a:schemeClr>
                </a:gs>
                <a:gs pos="100000">
                  <a:schemeClr val="accent1">
                    <a:tint val="15000"/>
                    <a:satMod val="350000"/>
                    <a:alpha val="12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latin typeface="Comic Sans MS"/>
                  <a:cs typeface="Comic Sans MS"/>
                </a:rPr>
                <a:t>Verification condition (VC)</a:t>
              </a:r>
              <a:endParaRPr lang="en-US" sz="16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Unknown statements and guards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5014388" y="3325882"/>
            <a:ext cx="2312094" cy="32528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8"/>
          <p:cNvGrpSpPr/>
          <p:nvPr/>
        </p:nvGrpSpPr>
        <p:grpSpPr>
          <a:xfrm>
            <a:off x="4051621" y="2205883"/>
            <a:ext cx="870350" cy="1244711"/>
            <a:chOff x="2918547" y="3167033"/>
            <a:chExt cx="870350" cy="1244711"/>
          </a:xfrm>
        </p:grpSpPr>
        <p:sp>
          <p:nvSpPr>
            <p:cNvPr id="24" name="Rectangle 23"/>
            <p:cNvSpPr/>
            <p:nvPr/>
          </p:nvSpPr>
          <p:spPr>
            <a:xfrm>
              <a:off x="2948703" y="4073190"/>
              <a:ext cx="8401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induct: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021039" y="3167033"/>
              <a:ext cx="7678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entry: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918547" y="3522861"/>
              <a:ext cx="8703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output:</a:t>
              </a:r>
              <a:endParaRPr lang="en-US" sz="1600" dirty="0"/>
            </a:p>
          </p:txBody>
        </p:sp>
      </p:grpSp>
      <p:grpSp>
        <p:nvGrpSpPr>
          <p:cNvPr id="7" name="Group 29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1" name="Rectangle 30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/>
                <a:t>S</a:t>
              </a:r>
              <a:r>
                <a:rPr lang="en-US" baseline="-25000" dirty="0" err="1"/>
                <a:t>init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/>
                <a:t>G</a:t>
              </a:r>
              <a:r>
                <a:rPr lang="en-US" baseline="-25000" dirty="0" err="1"/>
                <a:t>loop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G</a:t>
              </a:r>
              <a:r>
                <a:rPr lang="en-US" baseline="-25000" dirty="0"/>
                <a:t>cond1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S</a:t>
              </a:r>
              <a:r>
                <a:rPr lang="en-US" baseline="-25000" dirty="0"/>
                <a:t>body1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G</a:t>
              </a:r>
              <a:r>
                <a:rPr lang="en-US" baseline="-25000" dirty="0"/>
                <a:t>cond2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/>
                <a:t>S</a:t>
              </a:r>
              <a:r>
                <a:rPr lang="en-US" baseline="-25000" dirty="0"/>
                <a:t>body2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-76200" y="3796270"/>
            <a:ext cx="1892300" cy="1340256"/>
            <a:chOff x="228600" y="2754870"/>
            <a:chExt cx="1892300" cy="1340256"/>
          </a:xfrm>
        </p:grpSpPr>
        <p:sp>
          <p:nvSpPr>
            <p:cNvPr id="45" name="Freeform 44"/>
            <p:cNvSpPr/>
            <p:nvPr/>
          </p:nvSpPr>
          <p:spPr>
            <a:xfrm>
              <a:off x="1358900" y="3429000"/>
              <a:ext cx="762000" cy="0"/>
            </a:xfrm>
            <a:custGeom>
              <a:avLst/>
              <a:gdLst>
                <a:gd name="connsiteX0" fmla="*/ 762000 w 762000"/>
                <a:gd name="connsiteY0" fmla="*/ 0 h 0"/>
                <a:gd name="connsiteX1" fmla="*/ 0 w 7620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2000">
                  <a:moveTo>
                    <a:pt x="762000" y="0"/>
                  </a:moveTo>
                  <a:lnTo>
                    <a:pt x="0" y="0"/>
                  </a:lnTo>
                </a:path>
              </a:pathLst>
            </a:custGeom>
            <a:ln w="57150" cap="flat" cmpd="sng" algn="ctr">
              <a:solidFill>
                <a:schemeClr val="accent1">
                  <a:alpha val="98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8600" y="2899946"/>
              <a:ext cx="1258629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 err="1">
                  <a:solidFill>
                    <a:srgbClr val="008000"/>
                  </a:solidFill>
                  <a:latin typeface="Comic Sans MS"/>
                  <a:cs typeface="Comic Sans MS"/>
                </a:rPr>
                <a:t>k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, i.e., i</a:t>
              </a:r>
              <a:r>
                <a:rPr lang="en-US" sz="1600" dirty="0">
                  <a:latin typeface="Comic Sans MS"/>
                  <a:cs typeface="Comic Sans MS"/>
                </a:rPr>
                <a:t>nvariant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endParaRPr lang="en-US" sz="1600" dirty="0">
                <a:latin typeface="Comic Sans MS"/>
                <a:cs typeface="Comic Sans M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 rot="16200000">
              <a:off x="1184072" y="3255721"/>
              <a:ext cx="1340256" cy="33855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SAT solver</a:t>
              </a:r>
            </a:p>
          </p:txBody>
        </p:sp>
      </p:grpSp>
      <p:grpSp>
        <p:nvGrpSpPr>
          <p:cNvPr id="9" name="Group 93"/>
          <p:cNvGrpSpPr/>
          <p:nvPr/>
        </p:nvGrpSpPr>
        <p:grpSpPr>
          <a:xfrm>
            <a:off x="1829317" y="4253470"/>
            <a:ext cx="2842171" cy="1941154"/>
            <a:chOff x="1842017" y="4507469"/>
            <a:chExt cx="2443914" cy="2071131"/>
          </a:xfrm>
        </p:grpSpPr>
        <p:sp>
          <p:nvSpPr>
            <p:cNvPr id="51" name="TextBox 50"/>
            <p:cNvSpPr txBox="1"/>
            <p:nvPr/>
          </p:nvSpPr>
          <p:spPr>
            <a:xfrm>
              <a:off x="1842017" y="4507469"/>
              <a:ext cx="717033" cy="4925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Comic Sans MS"/>
                  <a:cs typeface="Comic Sans MS"/>
                </a:rPr>
                <a:t>boolean</a:t>
              </a:r>
              <a:r>
                <a:rPr lang="en-US" sz="1200" dirty="0">
                  <a:latin typeface="Comic Sans MS"/>
                  <a:cs typeface="Comic Sans MS"/>
                </a:rPr>
                <a:t> clauses</a:t>
              </a:r>
            </a:p>
          </p:txBody>
        </p:sp>
        <p:sp>
          <p:nvSpPr>
            <p:cNvPr id="85" name="Freeform 84"/>
            <p:cNvSpPr/>
            <p:nvPr/>
          </p:nvSpPr>
          <p:spPr>
            <a:xfrm>
              <a:off x="2063750" y="5054600"/>
              <a:ext cx="2222181" cy="1524000"/>
            </a:xfrm>
            <a:custGeom>
              <a:avLst/>
              <a:gdLst>
                <a:gd name="connsiteX0" fmla="*/ 2038350 w 2038350"/>
                <a:gd name="connsiteY0" fmla="*/ 1524000 h 1524000"/>
                <a:gd name="connsiteX1" fmla="*/ 323850 w 2038350"/>
                <a:gd name="connsiteY1" fmla="*/ 1244600 h 1524000"/>
                <a:gd name="connsiteX2" fmla="*/ 95250 w 2038350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38350" h="1524000">
                  <a:moveTo>
                    <a:pt x="2038350" y="1524000"/>
                  </a:moveTo>
                  <a:cubicBezTo>
                    <a:pt x="1343025" y="1511300"/>
                    <a:pt x="647700" y="1498600"/>
                    <a:pt x="323850" y="1244600"/>
                  </a:cubicBezTo>
                  <a:cubicBezTo>
                    <a:pt x="0" y="990600"/>
                    <a:pt x="95250" y="0"/>
                    <a:pt x="95250" y="0"/>
                  </a:cubicBez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4"/>
          <p:cNvGrpSpPr/>
          <p:nvPr/>
        </p:nvGrpSpPr>
        <p:grpSpPr>
          <a:xfrm>
            <a:off x="2663196" y="2170598"/>
            <a:ext cx="1112941" cy="3633302"/>
            <a:chOff x="2578100" y="2424598"/>
            <a:chExt cx="1198038" cy="3633302"/>
          </a:xfrm>
        </p:grpSpPr>
        <p:sp>
          <p:nvSpPr>
            <p:cNvPr id="91" name="Freeform 90"/>
            <p:cNvSpPr/>
            <p:nvPr/>
          </p:nvSpPr>
          <p:spPr>
            <a:xfrm>
              <a:off x="2578100" y="3196166"/>
              <a:ext cx="1033272" cy="1576405"/>
            </a:xfrm>
            <a:custGeom>
              <a:avLst/>
              <a:gdLst>
                <a:gd name="connsiteX0" fmla="*/ 977900 w 977900"/>
                <a:gd name="connsiteY0" fmla="*/ 4233 h 1449916"/>
                <a:gd name="connsiteX1" fmla="*/ 635000 w 977900"/>
                <a:gd name="connsiteY1" fmla="*/ 207433 h 1449916"/>
                <a:gd name="connsiteX2" fmla="*/ 787400 w 977900"/>
                <a:gd name="connsiteY2" fmla="*/ 1248833 h 1449916"/>
                <a:gd name="connsiteX3" fmla="*/ 0 w 977900"/>
                <a:gd name="connsiteY3" fmla="*/ 1413933 h 1449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7900" h="1449916">
                  <a:moveTo>
                    <a:pt x="977900" y="4233"/>
                  </a:moveTo>
                  <a:cubicBezTo>
                    <a:pt x="822325" y="2116"/>
                    <a:pt x="666750" y="0"/>
                    <a:pt x="635000" y="207433"/>
                  </a:cubicBezTo>
                  <a:cubicBezTo>
                    <a:pt x="603250" y="414866"/>
                    <a:pt x="893233" y="1047750"/>
                    <a:pt x="787400" y="1248833"/>
                  </a:cubicBezTo>
                  <a:cubicBezTo>
                    <a:pt x="681567" y="1449916"/>
                    <a:pt x="0" y="1413933"/>
                    <a:pt x="0" y="1413933"/>
                  </a:cubicBezTo>
                </a:path>
              </a:pathLst>
            </a:cu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 rot="16200000">
              <a:off x="1589130" y="4587744"/>
              <a:ext cx="2575872" cy="364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Domain specific reducer</a:t>
              </a:r>
            </a:p>
          </p:txBody>
        </p:sp>
        <p:sp>
          <p:nvSpPr>
            <p:cNvPr id="90" name="Left Brace 89"/>
            <p:cNvSpPr/>
            <p:nvPr/>
          </p:nvSpPr>
          <p:spPr>
            <a:xfrm>
              <a:off x="3594196" y="2424598"/>
              <a:ext cx="181942" cy="1554737"/>
            </a:xfrm>
            <a:prstGeom prst="leftBrace">
              <a:avLst>
                <a:gd name="adj1" fmla="val 43294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0"/>
          <p:cNvGrpSpPr/>
          <p:nvPr/>
        </p:nvGrpSpPr>
        <p:grpSpPr>
          <a:xfrm>
            <a:off x="-150587" y="5953323"/>
            <a:ext cx="3389086" cy="579854"/>
            <a:chOff x="-150587" y="6207323"/>
            <a:chExt cx="3112219" cy="579854"/>
          </a:xfrm>
        </p:grpSpPr>
        <p:sp>
          <p:nvSpPr>
            <p:cNvPr id="99" name="Rectangle 98"/>
            <p:cNvSpPr/>
            <p:nvPr/>
          </p:nvSpPr>
          <p:spPr>
            <a:xfrm>
              <a:off x="-82549" y="6207323"/>
              <a:ext cx="255904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linear arithmetic [PLDI’08]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-150587" y="6448623"/>
              <a:ext cx="311221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predicate abstraction [PLDI’09]</a:t>
              </a:r>
            </a:p>
          </p:txBody>
        </p:sp>
      </p:grpSp>
      <p:grpSp>
        <p:nvGrpSpPr>
          <p:cNvPr id="12" name="Group 60"/>
          <p:cNvGrpSpPr/>
          <p:nvPr/>
        </p:nvGrpSpPr>
        <p:grpSpPr>
          <a:xfrm>
            <a:off x="4711700" y="5073026"/>
            <a:ext cx="3505200" cy="1137274"/>
            <a:chOff x="4470400" y="5073026"/>
            <a:chExt cx="3505200" cy="1137274"/>
          </a:xfrm>
        </p:grpSpPr>
        <p:grpSp>
          <p:nvGrpSpPr>
            <p:cNvPr id="13" name="Group 91"/>
            <p:cNvGrpSpPr/>
            <p:nvPr/>
          </p:nvGrpSpPr>
          <p:grpSpPr>
            <a:xfrm>
              <a:off x="4470400" y="5073026"/>
              <a:ext cx="3505200" cy="1137274"/>
              <a:chOff x="4470400" y="5517526"/>
              <a:chExt cx="3505200" cy="1137274"/>
            </a:xfrm>
          </p:grpSpPr>
          <p:grpSp>
            <p:nvGrpSpPr>
              <p:cNvPr id="14" name="Group 33"/>
              <p:cNvGrpSpPr/>
              <p:nvPr/>
            </p:nvGrpSpPr>
            <p:grpSpPr>
              <a:xfrm>
                <a:off x="4470400" y="6316246"/>
                <a:ext cx="3505200" cy="338554"/>
                <a:chOff x="598787" y="6113463"/>
                <a:chExt cx="3505200" cy="338554"/>
              </a:xfrm>
            </p:grpSpPr>
            <p:sp>
              <p:nvSpPr>
                <p:cNvPr id="80" name="Rectangle 79"/>
                <p:cNvSpPr/>
                <p:nvPr/>
              </p:nvSpPr>
              <p:spPr>
                <a:xfrm>
                  <a:off x="598787" y="6113463"/>
                  <a:ext cx="12192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∃</a:t>
                  </a:r>
                  <a:r>
                    <a:rPr lang="en-US" sz="16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i</a:t>
                  </a:r>
                  <a:r>
                    <a:rPr lang="en-US" sz="1600" baseline="-250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,g</a:t>
                  </a:r>
                  <a:r>
                    <a:rPr lang="en-US" sz="1600" baseline="-250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,s</a:t>
                  </a:r>
                  <a:r>
                    <a:rPr lang="en-US" sz="1600" baseline="-25000" dirty="0" err="1">
                      <a:solidFill>
                        <a:srgbClr val="008000"/>
                      </a:solidFill>
                      <a:latin typeface="Comic Sans MS"/>
                      <a:cs typeface="Comic Sans MS"/>
                    </a:rPr>
                    <a:t>k</a:t>
                  </a:r>
                  <a:r>
                    <a:rPr lang="en-US" sz="1600" dirty="0">
                      <a:solidFill>
                        <a:srgbClr val="000000"/>
                      </a:solidFill>
                      <a:latin typeface="Comic Sans MS"/>
                      <a:cs typeface="Comic Sans MS"/>
                    </a:rPr>
                    <a:t>:</a:t>
                  </a:r>
                  <a:endParaRPr lang="en-US" sz="11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1817987" y="6113463"/>
                  <a:ext cx="2286000" cy="338554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>
                      <a:solidFill>
                        <a:schemeClr val="tx1"/>
                      </a:solidFill>
                      <a:latin typeface="Comic Sans MS"/>
                      <a:cs typeface="Comic Sans MS"/>
                    </a:rPr>
                    <a:t>integer SAT instance</a:t>
                  </a:r>
                  <a:endParaRPr lang="en-US" sz="11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3" name="Freeform 82"/>
              <p:cNvSpPr/>
              <p:nvPr/>
            </p:nvSpPr>
            <p:spPr>
              <a:xfrm flipH="1">
                <a:off x="5211145" y="5517526"/>
                <a:ext cx="45719" cy="730874"/>
              </a:xfrm>
              <a:custGeom>
                <a:avLst/>
                <a:gdLst>
                  <a:gd name="connsiteX0" fmla="*/ 0 w 0"/>
                  <a:gd name="connsiteY0" fmla="*/ 0 h 254000"/>
                  <a:gd name="connsiteX1" fmla="*/ 0 w 0"/>
                  <a:gd name="connsiteY1" fmla="*/ 254000 h 2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254000">
                    <a:moveTo>
                      <a:pt x="0" y="0"/>
                    </a:moveTo>
                    <a:lnTo>
                      <a:pt x="0" y="254000"/>
                    </a:lnTo>
                  </a:path>
                </a:pathLst>
              </a:custGeom>
              <a:ln>
                <a:headEnd type="none"/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5359400" y="5354191"/>
              <a:ext cx="2510437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Linear arithmetic tricks</a:t>
              </a:r>
            </a:p>
          </p:txBody>
        </p:sp>
      </p:grpSp>
      <p:grpSp>
        <p:nvGrpSpPr>
          <p:cNvPr id="15" name="Group 59"/>
          <p:cNvGrpSpPr/>
          <p:nvPr/>
        </p:nvGrpSpPr>
        <p:grpSpPr>
          <a:xfrm>
            <a:off x="3842470" y="3655997"/>
            <a:ext cx="5174530" cy="1529038"/>
            <a:chOff x="3842470" y="3655997"/>
            <a:chExt cx="5174530" cy="1529038"/>
          </a:xfrm>
        </p:grpSpPr>
        <p:sp>
          <p:nvSpPr>
            <p:cNvPr id="55" name="Rectangle 54"/>
            <p:cNvSpPr/>
            <p:nvPr/>
          </p:nvSpPr>
          <p:spPr>
            <a:xfrm>
              <a:off x="3842470" y="4600259"/>
              <a:ext cx="5174530" cy="58477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 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ea typeface="ＭＳ ゴシック"/>
                  <a:cs typeface="Comic Sans MS"/>
                </a:rPr>
                <a:t>g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ea typeface="ＭＳ ゴシック"/>
                  <a:cs typeface="Comic Sans MS"/>
                </a:rPr>
                <a:t>1</a:t>
              </a:r>
              <a:r>
                <a:rPr lang="en-US" sz="1600" dirty="0">
                  <a:latin typeface="Comic Sans MS"/>
                  <a:cs typeface="Comic Sans MS"/>
                </a:rPr>
                <a:t>x+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g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latin typeface="Comic Sans MS"/>
                  <a:cs typeface="Comic Sans MS"/>
                </a:rPr>
                <a:t>y+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g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latin typeface="Comic Sans MS"/>
                  <a:cs typeface="Comic Sans MS"/>
                </a:rPr>
                <a:t>0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 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  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 err="1">
                  <a:latin typeface="Comic Sans MS"/>
                  <a:cs typeface="Comic Sans MS"/>
                </a:rPr>
                <a:t>x</a:t>
              </a:r>
              <a:r>
                <a:rPr lang="en-US" sz="1600" dirty="0">
                  <a:latin typeface="Comic Sans MS"/>
                  <a:cs typeface="Comic Sans MS"/>
                </a:rPr>
                <a:t>’=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s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latin typeface="Comic Sans MS"/>
                  <a:cs typeface="Comic Sans MS"/>
                </a:rPr>
                <a:t>x+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s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latin typeface="Comic Sans MS"/>
                  <a:cs typeface="Comic Sans MS"/>
                </a:rPr>
                <a:t>y+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s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 </a:t>
              </a:r>
              <a:r>
                <a:rPr lang="en-US" sz="1600" dirty="0" err="1"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latin typeface="Comic Sans MS"/>
                  <a:cs typeface="Comic Sans MS"/>
                </a:rPr>
                <a:t>’=</a:t>
              </a:r>
              <a:r>
                <a:rPr lang="en-US" sz="1600" dirty="0">
                  <a:solidFill>
                    <a:schemeClr val="tx1"/>
                  </a:solidFill>
                  <a:latin typeface="Comic Sans MS"/>
                  <a:cs typeface="Comic Sans MS"/>
                </a:rPr>
                <a:t>…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sz="1600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x’+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y’+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endParaRPr lang="en-US" sz="1600" dirty="0">
                <a:solidFill>
                  <a:srgbClr val="008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67378" y="4014856"/>
              <a:ext cx="3746421" cy="58477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600" dirty="0">
                  <a:latin typeface="Comic Sans MS"/>
                  <a:cs typeface="Comic Sans MS"/>
                </a:rPr>
                <a:t>Assume a form for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I,</a:t>
              </a:r>
              <a:r>
                <a:rPr lang="en-US" sz="1600" dirty="0"/>
                <a:t> G</a:t>
              </a:r>
              <a:r>
                <a:rPr lang="en-US" sz="1600" baseline="-25000" dirty="0"/>
                <a:t>cond2</a:t>
              </a:r>
              <a:r>
                <a:rPr lang="en-US" sz="1400" dirty="0">
                  <a:solidFill>
                    <a:prstClr val="black"/>
                  </a:solidFill>
                  <a:latin typeface="Comic Sans MS"/>
                  <a:cs typeface="Comic Sans MS"/>
                </a:rPr>
                <a:t>,</a:t>
              </a:r>
              <a:r>
                <a:rPr lang="en-US" sz="1600" dirty="0"/>
                <a:t>S</a:t>
              </a:r>
              <a:r>
                <a:rPr lang="en-US" sz="1600" baseline="-25000" dirty="0"/>
                <a:t>body2</a:t>
              </a:r>
              <a:r>
                <a:rPr lang="en-US" sz="1600" dirty="0">
                  <a:latin typeface="Comic Sans MS"/>
                  <a:cs typeface="Comic Sans MS"/>
                </a:rPr>
                <a:t>,</a:t>
              </a:r>
              <a:r>
                <a:rPr lang="en-US" sz="1600" dirty="0"/>
                <a:t> </a:t>
              </a:r>
              <a:r>
                <a:rPr lang="en-US" sz="1600" dirty="0">
                  <a:latin typeface="Comic Sans MS"/>
                  <a:cs typeface="Comic Sans MS"/>
                </a:rPr>
                <a:t>e.g., </a:t>
              </a:r>
            </a:p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1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x+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2</a:t>
              </a:r>
              <a:r>
                <a:rPr lang="en-US" sz="1600" dirty="0">
                  <a:latin typeface="Comic Sans MS"/>
                  <a:cs typeface="Comic Sans MS"/>
                </a:rPr>
                <a:t>y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+i</a:t>
              </a:r>
              <a:r>
                <a:rPr lang="en-US" sz="1600" baseline="-25000" dirty="0">
                  <a:solidFill>
                    <a:srgbClr val="008000"/>
                  </a:solidFill>
                  <a:latin typeface="Comic Sans MS"/>
                  <a:cs typeface="Comic Sans MS"/>
                </a:rPr>
                <a:t>3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≥</a:t>
              </a:r>
              <a:r>
                <a:rPr lang="en-US" sz="1600" dirty="0">
                  <a:solidFill>
                    <a:srgbClr val="000000"/>
                  </a:solidFill>
                  <a:latin typeface="Comic Sans MS"/>
                  <a:cs typeface="Comic Sans MS"/>
                </a:rPr>
                <a:t>0</a:t>
              </a:r>
              <a:r>
                <a:rPr lang="en-US" sz="1600" dirty="0">
                  <a:latin typeface="Comic Sans MS"/>
                  <a:cs typeface="Comic Sans MS"/>
                </a:rPr>
                <a:t>  for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 </a:t>
              </a:r>
              <a:r>
                <a:rPr lang="en-US" sz="1600" dirty="0">
                  <a:latin typeface="Comic Sans MS"/>
                  <a:cs typeface="Comic Sans MS"/>
                </a:rPr>
                <a:t>(given the domains)</a:t>
              </a:r>
            </a:p>
          </p:txBody>
        </p:sp>
        <p:sp>
          <p:nvSpPr>
            <p:cNvPr id="59" name="Freeform 58"/>
            <p:cNvSpPr/>
            <p:nvPr/>
          </p:nvSpPr>
          <p:spPr>
            <a:xfrm flipH="1">
              <a:off x="5067299" y="3655997"/>
              <a:ext cx="45719" cy="884251"/>
            </a:xfrm>
            <a:custGeom>
              <a:avLst/>
              <a:gdLst>
                <a:gd name="connsiteX0" fmla="*/ 0 w 0"/>
                <a:gd name="connsiteY0" fmla="*/ 0 h 254000"/>
                <a:gd name="connsiteX1" fmla="*/ 0 w 0"/>
                <a:gd name="connsiteY1" fmla="*/ 254000 h 2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254000">
                  <a:moveTo>
                    <a:pt x="0" y="0"/>
                  </a:moveTo>
                  <a:lnTo>
                    <a:pt x="0" y="254000"/>
                  </a:lnTo>
                </a:path>
              </a:pathLst>
            </a:custGeom>
            <a:ln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Rectangle 48"/>
          <p:cNvSpPr/>
          <p:nvPr/>
        </p:nvSpPr>
        <p:spPr>
          <a:xfrm>
            <a:off x="-76200" y="4698880"/>
            <a:ext cx="1309937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600" dirty="0" err="1">
                <a:solidFill>
                  <a:srgbClr val="008000"/>
                </a:solidFill>
                <a:latin typeface="Comic Sans MS"/>
                <a:cs typeface="Comic Sans MS"/>
              </a:rPr>
              <a:t>g</a:t>
            </a:r>
            <a:r>
              <a:rPr lang="en-US" sz="1600" baseline="-25000" dirty="0" err="1">
                <a:solidFill>
                  <a:srgbClr val="008000"/>
                </a:solidFill>
                <a:latin typeface="Comic Sans MS"/>
                <a:cs typeface="Comic Sans MS"/>
              </a:rPr>
              <a:t>k</a:t>
            </a:r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 and </a:t>
            </a:r>
            <a:r>
              <a:rPr lang="en-US" sz="1600" dirty="0" err="1">
                <a:solidFill>
                  <a:srgbClr val="008000"/>
                </a:solidFill>
                <a:latin typeface="Comic Sans MS"/>
                <a:cs typeface="Comic Sans MS"/>
              </a:rPr>
              <a:t>s</a:t>
            </a:r>
            <a:r>
              <a:rPr lang="en-US" sz="1600" baseline="-25000" dirty="0" err="1">
                <a:solidFill>
                  <a:srgbClr val="008000"/>
                </a:solidFill>
                <a:latin typeface="Comic Sans MS"/>
                <a:cs typeface="Comic Sans MS"/>
              </a:rPr>
              <a:t>k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245156" y="4625659"/>
            <a:ext cx="1463040" cy="345938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926580" y="4625659"/>
            <a:ext cx="2103120" cy="345938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25399" y="4635381"/>
            <a:ext cx="1131629" cy="526546"/>
          </a:xfrm>
          <a:prstGeom prst="ellipse">
            <a:avLst/>
          </a:prstGeom>
          <a:noFill/>
          <a:ln w="28575" cap="flat" cmpd="sng" algn="ctr">
            <a:solidFill>
              <a:srgbClr val="FF0000">
                <a:alpha val="76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509124" y="1492320"/>
            <a:ext cx="2729375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/>
                <a:cs typeface="Comic Sans MS"/>
              </a:rPr>
              <a:t>Synthesize statements and guards!</a:t>
            </a:r>
          </a:p>
        </p:txBody>
      </p:sp>
      <p:sp>
        <p:nvSpPr>
          <p:cNvPr id="64" name="Rectangle 63"/>
          <p:cNvSpPr/>
          <p:nvPr/>
        </p:nvSpPr>
        <p:spPr>
          <a:xfrm>
            <a:off x="-26041" y="5096135"/>
            <a:ext cx="127110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guards/</a:t>
            </a:r>
          </a:p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statements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2" grpId="0" animBg="1"/>
      <p:bldP spid="63" grpId="0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5633804" y="4994762"/>
            <a:ext cx="2695361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Infer 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I </a:t>
            </a: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and 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S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init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body1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body2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,G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loop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,G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cond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Constraints</a:t>
            </a:r>
          </a:p>
        </p:txBody>
      </p:sp>
      <p:grpSp>
        <p:nvGrpSpPr>
          <p:cNvPr id="3" name="Group 31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3" name="Rectangle 32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S</a:t>
              </a:r>
              <a:r>
                <a:rPr lang="en-US" baseline="-25000" dirty="0" err="1">
                  <a:solidFill>
                    <a:srgbClr val="008000"/>
                  </a:solidFill>
                </a:rPr>
                <a:t>init</a:t>
              </a:r>
              <a:r>
                <a:rPr lang="en-US" baseline="-25000" dirty="0">
                  <a:solidFill>
                    <a:srgbClr val="000000"/>
                  </a:solidFill>
                </a:rPr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G</a:t>
              </a:r>
              <a:r>
                <a:rPr lang="en-US" baseline="-25000" dirty="0" err="1">
                  <a:solidFill>
                    <a:srgbClr val="008000"/>
                  </a:solidFill>
                </a:rPr>
                <a:t>loop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G</a:t>
              </a:r>
              <a:r>
                <a:rPr lang="en-US" baseline="-25000" dirty="0">
                  <a:solidFill>
                    <a:srgbClr val="008000"/>
                  </a:solidFill>
                </a:rPr>
                <a:t>cond1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S</a:t>
              </a:r>
              <a:r>
                <a:rPr lang="en-US" baseline="-25000" dirty="0">
                  <a:solidFill>
                    <a:srgbClr val="008000"/>
                  </a:solidFill>
                </a:rPr>
                <a:t>body1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G</a:t>
              </a:r>
              <a:r>
                <a:rPr lang="en-US" baseline="-25000" dirty="0">
                  <a:solidFill>
                    <a:srgbClr val="008000"/>
                  </a:solidFill>
                </a:rPr>
                <a:t>cond2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S</a:t>
              </a:r>
              <a:r>
                <a:rPr lang="en-US" baseline="-25000" dirty="0">
                  <a:solidFill>
                    <a:srgbClr val="008000"/>
                  </a:solidFill>
                </a:rPr>
                <a:t>body2</a:t>
              </a:r>
              <a:r>
                <a:rPr lang="en-US" baseline="-25000" dirty="0">
                  <a:solidFill>
                    <a:srgbClr val="000000"/>
                  </a:solidFill>
                </a:rPr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520700" y="4419600"/>
            <a:ext cx="42418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Well-formedness constraints</a:t>
            </a:r>
          </a:p>
          <a:p>
            <a:pPr marL="91440" lvl="0" indent="-18288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Conditional guards form tautologies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20700" y="2231819"/>
            <a:ext cx="3759200" cy="14157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Outputs reachable/termination constraints:</a:t>
            </a:r>
          </a:p>
          <a:p>
            <a:pPr marL="91440" indent="-182880"/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Exists ranking function </a:t>
            </a:r>
            <a:r>
              <a:rPr lang="en-US" dirty="0" err="1">
                <a:solidFill>
                  <a:srgbClr val="000000"/>
                </a:solidFill>
                <a:latin typeface="Comic Sans MS"/>
                <a:cs typeface="Comic Sans MS"/>
              </a:rPr>
              <a:t>r</a:t>
            </a:r>
            <a:endParaRPr lang="en-US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91440" indent="-182880"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r bounded from below</a:t>
            </a:r>
          </a:p>
          <a:p>
            <a:pPr marL="91440" indent="-182880">
              <a:buFont typeface="Arial"/>
              <a:buChar char="•"/>
            </a:pPr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r decreases in each iteration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72853" y="2255262"/>
            <a:ext cx="3525047" cy="1369964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Safety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72853" y="3689158"/>
            <a:ext cx="3525047" cy="31759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Termination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72853" y="4076351"/>
            <a:ext cx="3525047" cy="6771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Well-formedness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72852" y="3698971"/>
            <a:ext cx="3525047" cy="3077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" indent="-91440"/>
            <a:r>
              <a:rPr lang="en-US" sz="1400" dirty="0">
                <a:solidFill>
                  <a:srgbClr val="000000"/>
                </a:solidFill>
                <a:latin typeface="Comic Sans MS"/>
                <a:cs typeface="Comic Sans MS"/>
              </a:rPr>
              <a:t>Issue: </a:t>
            </a:r>
            <a:r>
              <a:rPr lang="en-US" sz="1400" u="sng" dirty="0">
                <a:solidFill>
                  <a:srgbClr val="000000"/>
                </a:solidFill>
                <a:latin typeface="Comic Sans MS"/>
                <a:cs typeface="Comic Sans MS"/>
              </a:rPr>
              <a:t>Termination</a:t>
            </a:r>
            <a:r>
              <a:rPr lang="en-US" sz="1400" dirty="0">
                <a:solidFill>
                  <a:srgbClr val="000000"/>
                </a:solidFill>
                <a:latin typeface="Comic Sans MS"/>
                <a:cs typeface="Comic Sans MS"/>
              </a:rPr>
              <a:t> constraints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2852" y="4076350"/>
            <a:ext cx="3525047" cy="67710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" indent="-91440"/>
            <a:r>
              <a:rPr lang="en-US" sz="1400" dirty="0">
                <a:solidFill>
                  <a:srgbClr val="000000"/>
                </a:solidFill>
                <a:latin typeface="Comic Sans MS"/>
                <a:cs typeface="Comic Sans MS"/>
              </a:rPr>
              <a:t>Issue: </a:t>
            </a:r>
            <a:r>
              <a:rPr lang="en-US" sz="1400" u="sng" dirty="0">
                <a:solidFill>
                  <a:srgbClr val="000000"/>
                </a:solidFill>
                <a:latin typeface="Comic Sans MS"/>
                <a:cs typeface="Comic Sans MS"/>
              </a:rPr>
              <a:t>Well-formedness</a:t>
            </a:r>
            <a:r>
              <a:rPr lang="en-US" sz="1400" dirty="0">
                <a:solidFill>
                  <a:srgbClr val="000000"/>
                </a:solidFill>
                <a:latin typeface="Comic Sans MS"/>
                <a:cs typeface="Comic Sans MS"/>
              </a:rPr>
              <a:t> not ensured</a:t>
            </a:r>
          </a:p>
          <a:p>
            <a:pPr marL="91440" indent="18288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Comic Sans MS"/>
                <a:cs typeface="Comic Sans MS"/>
              </a:rPr>
              <a:t>Statements</a:t>
            </a:r>
          </a:p>
          <a:p>
            <a:pPr marL="91440" indent="182880"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Comic Sans MS"/>
                <a:cs typeface="Comic Sans MS"/>
              </a:rPr>
              <a:t>Conditional Guards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4076700" y="3505200"/>
            <a:ext cx="927100" cy="342900"/>
          </a:xfrm>
          <a:custGeom>
            <a:avLst/>
            <a:gdLst>
              <a:gd name="connsiteX0" fmla="*/ 927100 w 927100"/>
              <a:gd name="connsiteY0" fmla="*/ 342900 h 342900"/>
              <a:gd name="connsiteX1" fmla="*/ 0 w 927100"/>
              <a:gd name="connsiteY1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7100" h="342900">
                <a:moveTo>
                  <a:pt x="927100" y="342900"/>
                </a:moveTo>
                <a:lnTo>
                  <a:pt x="0" y="0"/>
                </a:ln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102100" y="4419600"/>
            <a:ext cx="901700" cy="228600"/>
          </a:xfrm>
          <a:custGeom>
            <a:avLst/>
            <a:gdLst>
              <a:gd name="connsiteX0" fmla="*/ 901700 w 901700"/>
              <a:gd name="connsiteY0" fmla="*/ 0 h 228600"/>
              <a:gd name="connsiteX1" fmla="*/ 0 w 901700"/>
              <a:gd name="connsiteY1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1700" h="228600">
                <a:moveTo>
                  <a:pt x="901700" y="0"/>
                </a:moveTo>
                <a:lnTo>
                  <a:pt x="0" y="228600"/>
                </a:lnTo>
              </a:path>
            </a:pathLst>
          </a:cu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8" grpId="0" animBg="1"/>
      <p:bldP spid="22" grpId="0" animBg="1"/>
      <p:bldP spid="21" grpId="0" animBg="1"/>
      <p:bldP spid="23" grpId="0" animBg="1"/>
      <p:bldP spid="28" grpId="0" animBg="1"/>
      <p:bldP spid="52" grpId="0" animBg="1"/>
      <p:bldP spid="29" grpId="0" animBg="1"/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5633804" y="4994762"/>
            <a:ext cx="2695361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Infer 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I </a:t>
            </a:r>
            <a:r>
              <a:rPr lang="en-US" sz="1600" dirty="0">
                <a:solidFill>
                  <a:schemeClr val="tx1"/>
                </a:solidFill>
                <a:latin typeface="Comic Sans MS"/>
                <a:cs typeface="Comic Sans MS"/>
              </a:rPr>
              <a:t>and 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S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init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body1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,S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body2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,G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loop</a:t>
            </a:r>
            <a:r>
              <a:rPr lang="en-US" sz="1600" dirty="0">
                <a:solidFill>
                  <a:srgbClr val="008000"/>
                </a:solidFill>
                <a:latin typeface="Comic Sans MS"/>
                <a:cs typeface="Comic Sans MS"/>
              </a:rPr>
              <a:t>,G</a:t>
            </a:r>
            <a:r>
              <a:rPr lang="en-US" sz="1600" baseline="-25000" dirty="0">
                <a:solidFill>
                  <a:srgbClr val="008000"/>
                </a:solidFill>
                <a:latin typeface="Comic Sans MS"/>
                <a:cs typeface="Comic Sans MS"/>
              </a:rPr>
              <a:t>cond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Constraints</a:t>
            </a:r>
          </a:p>
        </p:txBody>
      </p:sp>
      <p:grpSp>
        <p:nvGrpSpPr>
          <p:cNvPr id="3" name="Group 31"/>
          <p:cNvGrpSpPr/>
          <p:nvPr/>
        </p:nvGrpSpPr>
        <p:grpSpPr>
          <a:xfrm>
            <a:off x="5052488" y="2191763"/>
            <a:ext cx="3769849" cy="1737300"/>
            <a:chOff x="2922521" y="3012431"/>
            <a:chExt cx="3769849" cy="1737300"/>
          </a:xfrm>
        </p:grpSpPr>
        <p:sp>
          <p:nvSpPr>
            <p:cNvPr id="33" name="Rectangle 32"/>
            <p:cNvSpPr/>
            <p:nvPr/>
          </p:nvSpPr>
          <p:spPr>
            <a:xfrm>
              <a:off x="3407312" y="3012431"/>
              <a:ext cx="182730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mic Sans MS"/>
                  <a:cs typeface="Comic Sans MS"/>
                </a:rPr>
                <a:t>0&lt;Y≤X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S</a:t>
              </a:r>
              <a:r>
                <a:rPr lang="en-US" baseline="-25000" dirty="0" err="1">
                  <a:solidFill>
                    <a:srgbClr val="008000"/>
                  </a:solidFill>
                </a:rPr>
                <a:t>init</a:t>
              </a:r>
              <a:r>
                <a:rPr lang="en-US" baseline="-25000" dirty="0">
                  <a:solidFill>
                    <a:srgbClr val="000000"/>
                  </a:solidFill>
                </a:rPr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38602" y="3382687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 err="1">
                  <a:solidFill>
                    <a:srgbClr val="008000"/>
                  </a:solidFill>
                </a:rPr>
                <a:t>G</a:t>
              </a:r>
              <a:r>
                <a:rPr lang="en-US" baseline="-25000" dirty="0" err="1">
                  <a:solidFill>
                    <a:srgbClr val="008000"/>
                  </a:solidFill>
                </a:rPr>
                <a:t>loop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</a:t>
              </a:r>
              <a:r>
                <a:rPr lang="en-US" sz="1600" dirty="0" err="1">
                  <a:solidFill>
                    <a:srgbClr val="595959"/>
                  </a:solidFill>
                  <a:latin typeface="Comic Sans MS"/>
                  <a:cs typeface="Comic Sans MS"/>
                </a:rPr>
                <a:t>y-(Y/X)x</a:t>
              </a:r>
              <a:r>
                <a:rPr lang="en-US" sz="1600" dirty="0">
                  <a:solidFill>
                    <a:srgbClr val="595959"/>
                  </a:solidFill>
                  <a:latin typeface="Comic Sans MS"/>
                  <a:cs typeface="Comic Sans MS"/>
                </a:rPr>
                <a:t>| ≤ 1/2</a:t>
              </a:r>
              <a:endParaRPr lang="en-US" dirty="0">
                <a:solidFill>
                  <a:srgbClr val="595959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22521" y="3736063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G</a:t>
              </a:r>
              <a:r>
                <a:rPr lang="en-US" baseline="-25000" dirty="0">
                  <a:solidFill>
                    <a:srgbClr val="008000"/>
                  </a:solidFill>
                </a:rPr>
                <a:t>cond1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S</a:t>
              </a:r>
              <a:r>
                <a:rPr lang="en-US" baseline="-25000" dirty="0">
                  <a:solidFill>
                    <a:srgbClr val="008000"/>
                  </a:solidFill>
                </a:rPr>
                <a:t>body1</a:t>
              </a:r>
              <a:r>
                <a:rPr lang="en-US" baseline="-25000" dirty="0"/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30187" y="4103400"/>
              <a:ext cx="29537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</a:t>
              </a:r>
              <a:r>
                <a:rPr lang="en-US" sz="1600" dirty="0"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G</a:t>
              </a:r>
              <a:r>
                <a:rPr lang="en-US" baseline="-25000" dirty="0">
                  <a:solidFill>
                    <a:srgbClr val="008000"/>
                  </a:solidFill>
                </a:rPr>
                <a:t>cond2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r>
                <a:rPr lang="en-US" sz="1600" b="1" dirty="0">
                  <a:solidFill>
                    <a:prstClr val="black"/>
                  </a:solidFill>
                  <a:latin typeface="Comic Sans MS"/>
                  <a:cs typeface="Comic Sans MS"/>
                </a:rPr>
                <a:t>⋀</a:t>
              </a:r>
              <a:r>
                <a:rPr lang="en-US" sz="1600" dirty="0">
                  <a:solidFill>
                    <a:prstClr val="black"/>
                  </a:solidFill>
                  <a:latin typeface="Comic Sans MS"/>
                  <a:ea typeface="ＭＳ ゴシック"/>
                  <a:cs typeface="Comic Sans MS"/>
                </a:rPr>
                <a:t> </a:t>
              </a:r>
              <a:r>
                <a:rPr lang="en-US" dirty="0">
                  <a:solidFill>
                    <a:srgbClr val="008000"/>
                  </a:solidFill>
                </a:rPr>
                <a:t>S</a:t>
              </a:r>
              <a:r>
                <a:rPr lang="en-US" baseline="-25000" dirty="0">
                  <a:solidFill>
                    <a:srgbClr val="008000"/>
                  </a:solidFill>
                </a:rPr>
                <a:t>body2</a:t>
              </a:r>
              <a:r>
                <a:rPr lang="en-US" baseline="-25000" dirty="0">
                  <a:solidFill>
                    <a:srgbClr val="000000"/>
                  </a:solidFill>
                </a:rPr>
                <a:t> </a:t>
              </a:r>
              <a:r>
                <a:rPr lang="en-US" dirty="0">
                  <a:latin typeface="Comic Sans MS"/>
                  <a:cs typeface="Comic Sans MS"/>
                </a:rPr>
                <a:t>⇒ </a:t>
              </a:r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I’</a:t>
              </a:r>
              <a:endParaRPr lang="en-US" dirty="0">
                <a:solidFill>
                  <a:srgbClr val="008000"/>
                </a:solidFill>
                <a:latin typeface="Comic Sans MS"/>
                <a:cs typeface="Comic Sans MS"/>
              </a:endParaRPr>
            </a:p>
            <a:p>
              <a:pPr lvl="0"/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5022054" y="5738816"/>
            <a:ext cx="3307110" cy="584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Solving synthesis conditions </a:t>
            </a:r>
            <a:r>
              <a:rPr lang="en-US" sz="1600" u="sng" dirty="0">
                <a:solidFill>
                  <a:srgbClr val="000000"/>
                </a:solidFill>
                <a:latin typeface="Comic Sans MS"/>
                <a:cs typeface="Comic Sans MS"/>
              </a:rPr>
              <a:t>does</a:t>
            </a:r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 yield valid programs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4" name="Group 50"/>
          <p:cNvGrpSpPr/>
          <p:nvPr/>
        </p:nvGrpSpPr>
        <p:grpSpPr>
          <a:xfrm>
            <a:off x="4954426" y="1577682"/>
            <a:ext cx="3757774" cy="3277380"/>
            <a:chOff x="1835446" y="2712810"/>
            <a:chExt cx="3757774" cy="3277380"/>
          </a:xfrm>
        </p:grpSpPr>
        <p:sp>
          <p:nvSpPr>
            <p:cNvPr id="25" name="Rounded Rectangle 24"/>
            <p:cNvSpPr/>
            <p:nvPr/>
          </p:nvSpPr>
          <p:spPr>
            <a:xfrm>
              <a:off x="1835446" y="3297586"/>
              <a:ext cx="3757774" cy="2692604"/>
            </a:xfrm>
            <a:prstGeom prst="roundRect">
              <a:avLst>
                <a:gd name="adj" fmla="val 5921"/>
              </a:avLst>
            </a:prstGeom>
            <a:solidFill>
              <a:schemeClr val="accent1">
                <a:alpha val="8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57106" y="2712810"/>
              <a:ext cx="1171014" cy="58477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50000"/>
                    <a:satMod val="300000"/>
                    <a:alpha val="21000"/>
                  </a:schemeClr>
                </a:gs>
                <a:gs pos="35000">
                  <a:schemeClr val="accent1">
                    <a:tint val="37000"/>
                    <a:satMod val="300000"/>
                    <a:alpha val="21000"/>
                  </a:schemeClr>
                </a:gs>
                <a:gs pos="100000">
                  <a:schemeClr val="accent1">
                    <a:tint val="15000"/>
                    <a:satMod val="350000"/>
                    <a:alpha val="21000"/>
                  </a:schemeClr>
                </a:gs>
              </a:gsLst>
              <a:lin ang="16200000" scaled="1"/>
              <a:tileRect/>
            </a:gradFill>
            <a:effectLst>
              <a:outerShdw blurRad="40005" dist="12700" dir="5400000" rotWithShape="0">
                <a:srgbClr val="000000">
                  <a:alpha val="27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Synthesis</a:t>
              </a:r>
            </a:p>
            <a:p>
              <a:pPr algn="ctr"/>
              <a:r>
                <a:rPr lang="en-US" sz="1600" dirty="0">
                  <a:solidFill>
                    <a:srgbClr val="008000"/>
                  </a:solidFill>
                  <a:latin typeface="Comic Sans MS"/>
                  <a:cs typeface="Comic Sans MS"/>
                </a:rPr>
                <a:t>Conditions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072853" y="2255262"/>
            <a:ext cx="3525047" cy="1369964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Safety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72853" y="3689158"/>
            <a:ext cx="3525047" cy="31759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Termination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72853" y="4076351"/>
            <a:ext cx="3525047" cy="677108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 anchorCtr="1">
            <a:no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omic Sans MS"/>
                <a:cs typeface="Comic Sans MS"/>
              </a:rPr>
              <a:t>Well-formedness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35661" y="2162458"/>
            <a:ext cx="4314287" cy="3374326"/>
            <a:chOff x="297239" y="2423952"/>
            <a:chExt cx="4314287" cy="3374326"/>
          </a:xfrm>
        </p:grpSpPr>
        <p:grpSp>
          <p:nvGrpSpPr>
            <p:cNvPr id="31" name="Group 48"/>
            <p:cNvGrpSpPr/>
            <p:nvPr/>
          </p:nvGrpSpPr>
          <p:grpSpPr>
            <a:xfrm>
              <a:off x="413725" y="2435341"/>
              <a:ext cx="1685334" cy="1022020"/>
              <a:chOff x="274025" y="2435341"/>
              <a:chExt cx="1685334" cy="102202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274025" y="2435341"/>
                <a:ext cx="1685334" cy="276999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User input: Program</a:t>
                </a:r>
              </a:p>
            </p:txBody>
          </p:sp>
          <p:sp>
            <p:nvSpPr>
              <p:cNvPr id="56" name="Freeform 55"/>
              <p:cNvSpPr/>
              <p:nvPr/>
            </p:nvSpPr>
            <p:spPr>
              <a:xfrm>
                <a:off x="1116692" y="2748993"/>
                <a:ext cx="0" cy="708368"/>
              </a:xfrm>
              <a:custGeom>
                <a:avLst/>
                <a:gdLst>
                  <a:gd name="connsiteX0" fmla="*/ 0 w 0"/>
                  <a:gd name="connsiteY0" fmla="*/ 0 h 999067"/>
                  <a:gd name="connsiteX1" fmla="*/ 0 w 0"/>
                  <a:gd name="connsiteY1" fmla="*/ 999067 h 99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999067">
                    <a:moveTo>
                      <a:pt x="0" y="0"/>
                    </a:moveTo>
                    <a:lnTo>
                      <a:pt x="0" y="999067"/>
                    </a:lnTo>
                  </a:path>
                </a:pathLst>
              </a:cu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83702" y="2954239"/>
                <a:ext cx="665980" cy="276999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err="1">
                    <a:latin typeface="Comic Sans MS"/>
                    <a:cs typeface="Comic Sans MS"/>
                  </a:rPr>
                  <a:t>VCGen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</p:grpSp>
        <p:grpSp>
          <p:nvGrpSpPr>
            <p:cNvPr id="32" name="Group 49"/>
            <p:cNvGrpSpPr/>
            <p:nvPr/>
          </p:nvGrpSpPr>
          <p:grpSpPr>
            <a:xfrm>
              <a:off x="2612942" y="2423952"/>
              <a:ext cx="1722846" cy="1022019"/>
              <a:chOff x="2612942" y="2423952"/>
              <a:chExt cx="1722846" cy="10220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2612942" y="2423952"/>
                <a:ext cx="1722846" cy="2769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User input: </a:t>
                </a:r>
                <a:r>
                  <a:rPr lang="en-US" sz="1200" u="sng" dirty="0">
                    <a:latin typeface="Comic Sans MS"/>
                    <a:cs typeface="Comic Sans MS"/>
                  </a:rPr>
                  <a:t>Scaffold</a:t>
                </a:r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3474365" y="2737603"/>
                <a:ext cx="0" cy="708368"/>
              </a:xfrm>
              <a:custGeom>
                <a:avLst/>
                <a:gdLst>
                  <a:gd name="connsiteX0" fmla="*/ 0 w 0"/>
                  <a:gd name="connsiteY0" fmla="*/ 0 h 999067"/>
                  <a:gd name="connsiteX1" fmla="*/ 0 w 0"/>
                  <a:gd name="connsiteY1" fmla="*/ 999067 h 99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999067">
                    <a:moveTo>
                      <a:pt x="0" y="0"/>
                    </a:moveTo>
                    <a:lnTo>
                      <a:pt x="0" y="999067"/>
                    </a:lnTo>
                  </a:path>
                </a:pathLst>
              </a:cu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142754" y="2954239"/>
                <a:ext cx="663223" cy="27699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err="1">
                    <a:latin typeface="Comic Sans MS"/>
                    <a:cs typeface="Comic Sans MS"/>
                  </a:rPr>
                  <a:t>SCGen</a:t>
                </a:r>
                <a:endParaRPr lang="en-US" sz="1200" dirty="0">
                  <a:latin typeface="Comic Sans MS"/>
                  <a:cs typeface="Comic Sans MS"/>
                </a:endParaRPr>
              </a:p>
            </p:txBody>
          </p:sp>
        </p:grpSp>
        <p:grpSp>
          <p:nvGrpSpPr>
            <p:cNvPr id="37" name="Group 47"/>
            <p:cNvGrpSpPr/>
            <p:nvPr/>
          </p:nvGrpSpPr>
          <p:grpSpPr>
            <a:xfrm>
              <a:off x="297239" y="3502859"/>
              <a:ext cx="1918306" cy="2186953"/>
              <a:chOff x="157539" y="3502859"/>
              <a:chExt cx="1918306" cy="2186953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157539" y="3502859"/>
                <a:ext cx="1918306" cy="276999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Verification Conditions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00208" y="4575743"/>
                <a:ext cx="1432968" cy="461665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Verified Program + Proof</a:t>
                </a:r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1116692" y="3831356"/>
                <a:ext cx="0" cy="708368"/>
              </a:xfrm>
              <a:custGeom>
                <a:avLst/>
                <a:gdLst>
                  <a:gd name="connsiteX0" fmla="*/ 0 w 0"/>
                  <a:gd name="connsiteY0" fmla="*/ 0 h 999067"/>
                  <a:gd name="connsiteX1" fmla="*/ 0 w 0"/>
                  <a:gd name="connsiteY1" fmla="*/ 999067 h 99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999067">
                    <a:moveTo>
                      <a:pt x="0" y="0"/>
                    </a:moveTo>
                    <a:lnTo>
                      <a:pt x="0" y="999067"/>
                    </a:lnTo>
                  </a:path>
                </a:pathLst>
              </a:cu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25008" y="4015501"/>
                <a:ext cx="1383369" cy="276999"/>
              </a:xfrm>
              <a:prstGeom prst="rect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Fixed-pt Solver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67279" y="5228147"/>
                <a:ext cx="16988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Verification</a:t>
                </a:r>
              </a:p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(Invariant inference)</a:t>
                </a:r>
              </a:p>
            </p:txBody>
          </p:sp>
        </p:grpSp>
        <p:grpSp>
          <p:nvGrpSpPr>
            <p:cNvPr id="38" name="Group 46"/>
            <p:cNvGrpSpPr/>
            <p:nvPr/>
          </p:nvGrpSpPr>
          <p:grpSpPr>
            <a:xfrm>
              <a:off x="2337205" y="3819967"/>
              <a:ext cx="2274321" cy="1978311"/>
              <a:chOff x="2337205" y="3819967"/>
              <a:chExt cx="2274321" cy="1978311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2612943" y="4564352"/>
                <a:ext cx="1722845" cy="46166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Synthesized Program+ Proof</a:t>
                </a:r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3474365" y="3819967"/>
                <a:ext cx="0" cy="708368"/>
              </a:xfrm>
              <a:custGeom>
                <a:avLst/>
                <a:gdLst>
                  <a:gd name="connsiteX0" fmla="*/ 0 w 0"/>
                  <a:gd name="connsiteY0" fmla="*/ 0 h 999067"/>
                  <a:gd name="connsiteX1" fmla="*/ 0 w 0"/>
                  <a:gd name="connsiteY1" fmla="*/ 999067 h 999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999067">
                    <a:moveTo>
                      <a:pt x="0" y="0"/>
                    </a:moveTo>
                    <a:lnTo>
                      <a:pt x="0" y="999067"/>
                    </a:lnTo>
                  </a:path>
                </a:pathLst>
              </a:cu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782634" y="3981235"/>
                <a:ext cx="1383462" cy="27699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Fixed-pt Solver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337205" y="5151947"/>
                <a:ext cx="227432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Synthesis</a:t>
                </a:r>
              </a:p>
              <a:p>
                <a:pPr algn="ctr"/>
                <a:r>
                  <a:rPr lang="en-US" sz="1200" dirty="0">
                    <a:latin typeface="Comic Sans MS"/>
                    <a:cs typeface="Comic Sans MS"/>
                  </a:rPr>
                  <a:t>(Invariant + Program inference)</a:t>
                </a: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2612943" y="3502856"/>
              <a:ext cx="1722845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Comic Sans MS"/>
                  <a:cs typeface="Comic Sans MS"/>
                </a:rPr>
                <a:t>Synthesis Conditions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Goal: Automatically generate program</a:t>
            </a:r>
          </a:p>
          <a:p>
            <a:endParaRPr lang="en-US" dirty="0"/>
          </a:p>
          <a:p>
            <a:r>
              <a:rPr lang="en-US" dirty="0"/>
              <a:t>Important benefits of program synthesis</a:t>
            </a:r>
          </a:p>
          <a:p>
            <a:pPr lvl="1"/>
            <a:r>
              <a:rPr lang="en-US" dirty="0"/>
              <a:t>Reduced programmer burden</a:t>
            </a:r>
          </a:p>
          <a:p>
            <a:pPr lvl="1"/>
            <a:r>
              <a:rPr lang="en-US" dirty="0"/>
              <a:t>Potential to generate novel algorithms</a:t>
            </a:r>
          </a:p>
          <a:p>
            <a:pPr marL="342900" lvl="1" indent="-342900">
              <a:buFont typeface="Arial"/>
              <a:buChar char="•"/>
            </a:pPr>
            <a:endParaRPr lang="en-US" sz="2800" dirty="0"/>
          </a:p>
          <a:p>
            <a:pPr marL="342900" lvl="1" indent="-342900">
              <a:buFont typeface="Arial"/>
              <a:buChar char="•"/>
            </a:pPr>
            <a:r>
              <a:rPr lang="en-US" sz="2800" dirty="0"/>
              <a:t>Objective: Automatic program synthesis, given</a:t>
            </a:r>
            <a:endParaRPr lang="en-US" dirty="0"/>
          </a:p>
          <a:p>
            <a:pPr lvl="1"/>
            <a:r>
              <a:rPr lang="en-US" dirty="0"/>
              <a:t>Pre/post condition (functional specification)</a:t>
            </a:r>
          </a:p>
          <a:p>
            <a:pPr lvl="1"/>
            <a:r>
              <a:rPr lang="en-US" dirty="0"/>
              <a:t>Some hints about the form of the program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Ideally: program is automatically proved correct</a:t>
            </a:r>
          </a:p>
          <a:p>
            <a:pPr lvl="1"/>
            <a:r>
              <a:rPr lang="en-US" dirty="0"/>
              <a:t>Synthesized programs can be complicated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7399310" y="4330700"/>
            <a:ext cx="11890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Comic Sans MS"/>
                <a:cs typeface="Comic Sans MS"/>
              </a:rPr>
              <a:t>scaffold</a:t>
            </a:r>
            <a:endParaRPr lang="en-US" sz="1400" dirty="0"/>
          </a:p>
        </p:txBody>
      </p:sp>
      <p:sp>
        <p:nvSpPr>
          <p:cNvPr id="5" name="Right Brace 4"/>
          <p:cNvSpPr/>
          <p:nvPr/>
        </p:nvSpPr>
        <p:spPr>
          <a:xfrm>
            <a:off x="7226300" y="4254500"/>
            <a:ext cx="127000" cy="622300"/>
          </a:xfrm>
          <a:prstGeom prst="rightBrac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2552700"/>
            <a:ext cx="6540500" cy="3573463"/>
          </a:xfrm>
        </p:spPr>
        <p:txBody>
          <a:bodyPr/>
          <a:lstStyle/>
          <a:p>
            <a:pPr>
              <a:buNone/>
            </a:pPr>
            <a:r>
              <a:rPr lang="en-US" dirty="0"/>
              <a:t>Input: </a:t>
            </a:r>
            <a:r>
              <a:rPr lang="en-US" dirty="0">
                <a:solidFill>
                  <a:srgbClr val="008000"/>
                </a:solidFill>
              </a:rPr>
              <a:t>Scaffold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Approach: </a:t>
            </a:r>
            <a:r>
              <a:rPr lang="en-US" dirty="0">
                <a:solidFill>
                  <a:srgbClr val="008000"/>
                </a:solidFill>
              </a:rPr>
              <a:t>Synthesis conditions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Experiments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257300" y="4724400"/>
            <a:ext cx="266700" cy="1905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Linear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LIA verifier from previous work [PLDI’08]</a:t>
            </a:r>
          </a:p>
          <a:p>
            <a:pPr lvl="2"/>
            <a:endParaRPr lang="en-US" dirty="0"/>
          </a:p>
          <a:p>
            <a:r>
              <a:rPr lang="en-US" dirty="0"/>
              <a:t>Benchmarks</a:t>
            </a:r>
          </a:p>
          <a:p>
            <a:pPr lvl="1"/>
            <a:r>
              <a:rPr lang="en-US" dirty="0" err="1"/>
              <a:t>Strassen’s</a:t>
            </a:r>
            <a:r>
              <a:rPr lang="en-US" dirty="0"/>
              <a:t> 2x2 matrix multiplication</a:t>
            </a:r>
          </a:p>
          <a:p>
            <a:pPr lvl="2"/>
            <a:r>
              <a:rPr lang="en-US" dirty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>
                <a:solidFill>
                  <a:srgbClr val="3E82C0"/>
                </a:solidFill>
              </a:rPr>
              <a:t>*</a:t>
            </a:r>
            <a:r>
              <a:rPr lang="en-US" dirty="0"/>
              <a:t> and </a:t>
            </a:r>
            <a:r>
              <a:rPr lang="en-US" dirty="0">
                <a:solidFill>
                  <a:prstClr val="black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>
                <a:solidFill>
                  <a:prstClr val="black"/>
                </a:solidFill>
              </a:rPr>
              <a:t> </a:t>
            </a:r>
            <a:r>
              <a:rPr lang="en-US" baseline="-25000" dirty="0">
                <a:solidFill>
                  <a:srgbClr val="000000"/>
                </a:solidFill>
              </a:rPr>
              <a:t>stack</a:t>
            </a:r>
            <a:r>
              <a:rPr lang="en-US" sz="2054" dirty="0">
                <a:solidFill>
                  <a:srgbClr val="000000"/>
                </a:solidFill>
              </a:rPr>
              <a:t> = 7 </a:t>
            </a:r>
            <a:r>
              <a:rPr lang="en-US" sz="2054" dirty="0"/>
              <a:t>--- for holding the seven intermediate results</a:t>
            </a:r>
            <a:endParaRPr lang="en-US" dirty="0"/>
          </a:p>
          <a:p>
            <a:pPr lvl="1"/>
            <a:r>
              <a:rPr lang="en-US" dirty="0"/>
              <a:t>Swapping two integers without a temporary</a:t>
            </a:r>
          </a:p>
          <a:p>
            <a:pPr lvl="2"/>
            <a:r>
              <a:rPr lang="en-US" dirty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>
                <a:solidFill>
                  <a:srgbClr val="3E82C0"/>
                </a:solidFill>
              </a:rPr>
              <a:t>*</a:t>
            </a:r>
            <a:r>
              <a:rPr lang="en-US" dirty="0"/>
              <a:t> and </a:t>
            </a:r>
            <a:r>
              <a:rPr lang="en-US" dirty="0">
                <a:solidFill>
                  <a:prstClr val="black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>
                <a:solidFill>
                  <a:prstClr val="black"/>
                </a:solidFill>
              </a:rPr>
              <a:t> </a:t>
            </a:r>
            <a:r>
              <a:rPr lang="en-US" baseline="-25000" dirty="0">
                <a:solidFill>
                  <a:srgbClr val="000000"/>
                </a:solidFill>
              </a:rPr>
              <a:t>stack</a:t>
            </a:r>
            <a:r>
              <a:rPr lang="en-US" sz="2054" dirty="0">
                <a:solidFill>
                  <a:srgbClr val="000000"/>
                </a:solidFill>
              </a:rPr>
              <a:t> = 0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/>
              <a:t>Computing the integral square root</a:t>
            </a:r>
          </a:p>
          <a:p>
            <a:pPr lvl="2"/>
            <a:r>
              <a:rPr lang="en-US" dirty="0"/>
              <a:t>Linear search</a:t>
            </a:r>
          </a:p>
          <a:p>
            <a:pPr lvl="3"/>
            <a:r>
              <a:rPr lang="en-US" dirty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>
                <a:solidFill>
                  <a:srgbClr val="3E82C0"/>
                </a:solidFill>
              </a:rPr>
              <a:t>*;</a:t>
            </a:r>
            <a:r>
              <a:rPr lang="en-US" dirty="0" err="1">
                <a:solidFill>
                  <a:srgbClr val="3E82C0"/>
                </a:solidFill>
                <a:latin typeface="Wingdings" charset="2"/>
                <a:cs typeface="Wingdings" charset="2"/>
              </a:rPr>
              <a:t></a:t>
            </a:r>
            <a:r>
              <a:rPr lang="en-US" dirty="0">
                <a:solidFill>
                  <a:srgbClr val="3E82C0"/>
                </a:solidFill>
              </a:rPr>
              <a:t>(*)</a:t>
            </a:r>
            <a:r>
              <a:rPr lang="en-US" dirty="0"/>
              <a:t> and </a:t>
            </a:r>
            <a:r>
              <a:rPr lang="en-US" dirty="0">
                <a:solidFill>
                  <a:srgbClr val="000000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>
                <a:solidFill>
                  <a:srgbClr val="000000"/>
                </a:solidFill>
              </a:rPr>
              <a:t> stack</a:t>
            </a:r>
            <a:r>
              <a:rPr lang="en-US" sz="1854" dirty="0">
                <a:solidFill>
                  <a:srgbClr val="000000"/>
                </a:solidFill>
              </a:rPr>
              <a:t> = 1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en-US" dirty="0"/>
              <a:t>Binary search</a:t>
            </a:r>
          </a:p>
          <a:p>
            <a:pPr lvl="3"/>
            <a:r>
              <a:rPr lang="en-US" dirty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>
                <a:solidFill>
                  <a:srgbClr val="3E82C0"/>
                </a:solidFill>
              </a:rPr>
              <a:t>*;</a:t>
            </a:r>
            <a:r>
              <a:rPr lang="en-US" dirty="0" err="1">
                <a:solidFill>
                  <a:srgbClr val="3E82C0"/>
                </a:solidFill>
                <a:latin typeface="Wingdings" charset="2"/>
                <a:cs typeface="Wingdings" charset="2"/>
              </a:rPr>
              <a:t></a:t>
            </a:r>
            <a:r>
              <a:rPr lang="en-US" dirty="0">
                <a:solidFill>
                  <a:srgbClr val="3E82C0"/>
                </a:solidFill>
              </a:rPr>
              <a:t>(*)</a:t>
            </a:r>
            <a:r>
              <a:rPr lang="en-US" dirty="0"/>
              <a:t> and </a:t>
            </a:r>
            <a:r>
              <a:rPr lang="en-US" dirty="0">
                <a:solidFill>
                  <a:srgbClr val="000000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>
                <a:solidFill>
                  <a:srgbClr val="000000"/>
                </a:solidFill>
              </a:rPr>
              <a:t> stack</a:t>
            </a:r>
            <a:r>
              <a:rPr lang="en-US" sz="1854" dirty="0">
                <a:solidFill>
                  <a:srgbClr val="000000"/>
                </a:solidFill>
              </a:rPr>
              <a:t> = 2</a:t>
            </a:r>
          </a:p>
          <a:p>
            <a:pPr lvl="1"/>
            <a:r>
              <a:rPr lang="en-US" dirty="0"/>
              <a:t>Discrete line drawing</a:t>
            </a:r>
          </a:p>
          <a:p>
            <a:pPr lvl="2"/>
            <a:r>
              <a:rPr lang="en-US" dirty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>
                <a:solidFill>
                  <a:prstClr val="black"/>
                </a:solidFill>
                <a:ea typeface="Wingdings"/>
              </a:rPr>
              <a:t>loop</a:t>
            </a:r>
            <a:r>
              <a:rPr lang="en-US" dirty="0">
                <a:solidFill>
                  <a:prstClr val="black"/>
                </a:solidFill>
                <a:ea typeface="Wingdings"/>
              </a:rPr>
              <a:t> = </a:t>
            </a:r>
            <a:r>
              <a:rPr lang="en-US" dirty="0">
                <a:solidFill>
                  <a:srgbClr val="3E82C0"/>
                </a:solidFill>
              </a:rPr>
              <a:t>*;</a:t>
            </a:r>
            <a:r>
              <a:rPr lang="en-US" dirty="0" err="1">
                <a:solidFill>
                  <a:srgbClr val="3E82C0"/>
                </a:solidFill>
                <a:latin typeface="Wingdings" charset="2"/>
                <a:cs typeface="Wingdings" charset="2"/>
              </a:rPr>
              <a:t></a:t>
            </a:r>
            <a:r>
              <a:rPr lang="en-US" dirty="0">
                <a:solidFill>
                  <a:srgbClr val="3E82C0"/>
                </a:solidFill>
              </a:rPr>
              <a:t>(*)</a:t>
            </a:r>
            <a:r>
              <a:rPr lang="en-US" dirty="0"/>
              <a:t> and </a:t>
            </a:r>
            <a:r>
              <a:rPr lang="en-US" dirty="0">
                <a:solidFill>
                  <a:prstClr val="black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>
                <a:solidFill>
                  <a:prstClr val="black"/>
                </a:solidFill>
              </a:rPr>
              <a:t> </a:t>
            </a:r>
            <a:r>
              <a:rPr lang="en-US" baseline="-25000" dirty="0">
                <a:solidFill>
                  <a:srgbClr val="000000"/>
                </a:solidFill>
              </a:rPr>
              <a:t>stack</a:t>
            </a:r>
            <a:r>
              <a:rPr lang="en-US" sz="2054" dirty="0">
                <a:solidFill>
                  <a:srgbClr val="000000"/>
                </a:solidFill>
              </a:rPr>
              <a:t> = 1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70781" y="4509568"/>
            <a:ext cx="536928" cy="1165915"/>
            <a:chOff x="8458200" y="2647950"/>
            <a:chExt cx="536928" cy="1165915"/>
          </a:xfrm>
        </p:grpSpPr>
        <p:grpSp>
          <p:nvGrpSpPr>
            <p:cNvPr id="5" name="Group 34"/>
            <p:cNvGrpSpPr/>
            <p:nvPr/>
          </p:nvGrpSpPr>
          <p:grpSpPr>
            <a:xfrm>
              <a:off x="8458200" y="2772832"/>
              <a:ext cx="536928" cy="1041033"/>
              <a:chOff x="8458200" y="2772832"/>
              <a:chExt cx="536928" cy="1041033"/>
            </a:xfrm>
          </p:grpSpPr>
          <p:sp>
            <p:nvSpPr>
              <p:cNvPr id="7" name="Diamond 6"/>
              <p:cNvSpPr/>
              <p:nvPr/>
            </p:nvSpPr>
            <p:spPr>
              <a:xfrm>
                <a:off x="8458200" y="3083984"/>
                <a:ext cx="366183" cy="192616"/>
              </a:xfrm>
              <a:prstGeom prst="diamond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8458200" y="2772832"/>
                <a:ext cx="366183" cy="18556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8462433" y="3403956"/>
                <a:ext cx="366183" cy="27481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25"/>
              <p:cNvGrpSpPr/>
              <p:nvPr/>
            </p:nvGrpSpPr>
            <p:grpSpPr>
              <a:xfrm>
                <a:off x="8498393" y="3429354"/>
                <a:ext cx="289982" cy="224016"/>
                <a:chOff x="7876822" y="3661833"/>
                <a:chExt cx="381000" cy="232834"/>
              </a:xfrm>
            </p:grpSpPr>
            <p:sp>
              <p:nvSpPr>
                <p:cNvPr id="15" name="Freeform 14"/>
                <p:cNvSpPr/>
                <p:nvPr/>
              </p:nvSpPr>
              <p:spPr>
                <a:xfrm>
                  <a:off x="7876822" y="3661833"/>
                  <a:ext cx="162278" cy="228600"/>
                </a:xfrm>
                <a:custGeom>
                  <a:avLst/>
                  <a:gdLst>
                    <a:gd name="connsiteX0" fmla="*/ 153811 w 162278"/>
                    <a:gd name="connsiteY0" fmla="*/ 0 h 228600"/>
                    <a:gd name="connsiteX1" fmla="*/ 1411 w 162278"/>
                    <a:gd name="connsiteY1" fmla="*/ 114300 h 228600"/>
                    <a:gd name="connsiteX2" fmla="*/ 162278 w 162278"/>
                    <a:gd name="connsiteY2" fmla="*/ 228600 h 228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2278" h="228600">
                      <a:moveTo>
                        <a:pt x="153811" y="0"/>
                      </a:moveTo>
                      <a:cubicBezTo>
                        <a:pt x="76905" y="38100"/>
                        <a:pt x="0" y="76200"/>
                        <a:pt x="1411" y="114300"/>
                      </a:cubicBezTo>
                      <a:cubicBezTo>
                        <a:pt x="2822" y="152400"/>
                        <a:pt x="162278" y="228600"/>
                        <a:pt x="162278" y="228600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 15"/>
                <p:cNvSpPr/>
                <p:nvPr/>
              </p:nvSpPr>
              <p:spPr>
                <a:xfrm>
                  <a:off x="8034867" y="3661833"/>
                  <a:ext cx="131938" cy="110067"/>
                </a:xfrm>
                <a:custGeom>
                  <a:avLst/>
                  <a:gdLst>
                    <a:gd name="connsiteX0" fmla="*/ 0 w 131938"/>
                    <a:gd name="connsiteY0" fmla="*/ 0 h 110067"/>
                    <a:gd name="connsiteX1" fmla="*/ 122766 w 131938"/>
                    <a:gd name="connsiteY1" fmla="*/ 55034 h 110067"/>
                    <a:gd name="connsiteX2" fmla="*/ 55033 w 131938"/>
                    <a:gd name="connsiteY2" fmla="*/ 110067 h 1100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1938" h="110067">
                      <a:moveTo>
                        <a:pt x="0" y="0"/>
                      </a:moveTo>
                      <a:cubicBezTo>
                        <a:pt x="56797" y="18345"/>
                        <a:pt x="113594" y="36690"/>
                        <a:pt x="122766" y="55034"/>
                      </a:cubicBezTo>
                      <a:cubicBezTo>
                        <a:pt x="131938" y="73378"/>
                        <a:pt x="55033" y="110067"/>
                        <a:pt x="55033" y="110067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 16"/>
                <p:cNvSpPr/>
                <p:nvPr/>
              </p:nvSpPr>
              <p:spPr>
                <a:xfrm>
                  <a:off x="8030633" y="3674533"/>
                  <a:ext cx="160867" cy="220134"/>
                </a:xfrm>
                <a:custGeom>
                  <a:avLst/>
                  <a:gdLst>
                    <a:gd name="connsiteX0" fmla="*/ 0 w 160867"/>
                    <a:gd name="connsiteY0" fmla="*/ 0 h 220134"/>
                    <a:gd name="connsiteX1" fmla="*/ 46567 w 160867"/>
                    <a:gd name="connsiteY1" fmla="*/ 105834 h 220134"/>
                    <a:gd name="connsiteX2" fmla="*/ 156634 w 160867"/>
                    <a:gd name="connsiteY2" fmla="*/ 152400 h 220134"/>
                    <a:gd name="connsiteX3" fmla="*/ 21167 w 160867"/>
                    <a:gd name="connsiteY3" fmla="*/ 220134 h 2201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0867" h="220134">
                      <a:moveTo>
                        <a:pt x="0" y="0"/>
                      </a:moveTo>
                      <a:cubicBezTo>
                        <a:pt x="10230" y="40217"/>
                        <a:pt x="20461" y="80434"/>
                        <a:pt x="46567" y="105834"/>
                      </a:cubicBezTo>
                      <a:cubicBezTo>
                        <a:pt x="72673" y="131234"/>
                        <a:pt x="160867" y="133350"/>
                        <a:pt x="156634" y="152400"/>
                      </a:cubicBezTo>
                      <a:cubicBezTo>
                        <a:pt x="152401" y="171450"/>
                        <a:pt x="21167" y="220134"/>
                        <a:pt x="21167" y="220134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 17"/>
                <p:cNvSpPr/>
                <p:nvPr/>
              </p:nvSpPr>
              <p:spPr>
                <a:xfrm>
                  <a:off x="8166100" y="3712633"/>
                  <a:ext cx="91722" cy="131234"/>
                </a:xfrm>
                <a:custGeom>
                  <a:avLst/>
                  <a:gdLst>
                    <a:gd name="connsiteX0" fmla="*/ 0 w 91722"/>
                    <a:gd name="connsiteY0" fmla="*/ 0 h 131234"/>
                    <a:gd name="connsiteX1" fmla="*/ 88900 w 91722"/>
                    <a:gd name="connsiteY1" fmla="*/ 55034 h 131234"/>
                    <a:gd name="connsiteX2" fmla="*/ 16933 w 91722"/>
                    <a:gd name="connsiteY2" fmla="*/ 131234 h 1312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1722" h="131234">
                      <a:moveTo>
                        <a:pt x="0" y="0"/>
                      </a:moveTo>
                      <a:cubicBezTo>
                        <a:pt x="43039" y="16581"/>
                        <a:pt x="86078" y="33162"/>
                        <a:pt x="88900" y="55034"/>
                      </a:cubicBezTo>
                      <a:cubicBezTo>
                        <a:pt x="91722" y="76906"/>
                        <a:pt x="16933" y="131234"/>
                        <a:pt x="16933" y="131234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" name="Freeform 10"/>
              <p:cNvSpPr/>
              <p:nvPr/>
            </p:nvSpPr>
            <p:spPr>
              <a:xfrm>
                <a:off x="8640233" y="280670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8640245" y="295910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8640257" y="3272354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8636000" y="3009193"/>
                <a:ext cx="359128" cy="804672"/>
              </a:xfrm>
              <a:custGeom>
                <a:avLst/>
                <a:gdLst>
                  <a:gd name="connsiteX0" fmla="*/ 0 w 359128"/>
                  <a:gd name="connsiteY0" fmla="*/ 686505 h 825499"/>
                  <a:gd name="connsiteX1" fmla="*/ 80433 w 359128"/>
                  <a:gd name="connsiteY1" fmla="*/ 821971 h 825499"/>
                  <a:gd name="connsiteX2" fmla="*/ 296333 w 359128"/>
                  <a:gd name="connsiteY2" fmla="*/ 707671 h 825499"/>
                  <a:gd name="connsiteX3" fmla="*/ 317500 w 359128"/>
                  <a:gd name="connsiteY3" fmla="*/ 115005 h 825499"/>
                  <a:gd name="connsiteX4" fmla="*/ 46567 w 359128"/>
                  <a:gd name="connsiteY4" fmla="*/ 17638 h 825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9128" h="825499">
                    <a:moveTo>
                      <a:pt x="0" y="686505"/>
                    </a:moveTo>
                    <a:cubicBezTo>
                      <a:pt x="15522" y="752474"/>
                      <a:pt x="31044" y="818443"/>
                      <a:pt x="80433" y="821971"/>
                    </a:cubicBezTo>
                    <a:cubicBezTo>
                      <a:pt x="129822" y="825499"/>
                      <a:pt x="256822" y="825499"/>
                      <a:pt x="296333" y="707671"/>
                    </a:cubicBezTo>
                    <a:cubicBezTo>
                      <a:pt x="335844" y="589843"/>
                      <a:pt x="359128" y="230011"/>
                      <a:pt x="317500" y="115005"/>
                    </a:cubicBezTo>
                    <a:cubicBezTo>
                      <a:pt x="275872" y="0"/>
                      <a:pt x="46567" y="17638"/>
                      <a:pt x="46567" y="17638"/>
                    </a:cubicBez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Freeform 5"/>
            <p:cNvSpPr/>
            <p:nvPr/>
          </p:nvSpPr>
          <p:spPr>
            <a:xfrm>
              <a:off x="8640233" y="2647950"/>
              <a:ext cx="0" cy="114300"/>
            </a:xfrm>
            <a:custGeom>
              <a:avLst/>
              <a:gdLst>
                <a:gd name="connsiteX0" fmla="*/ 0 w 0"/>
                <a:gd name="connsiteY0" fmla="*/ 0 h 114300"/>
                <a:gd name="connsiteX1" fmla="*/ 0 w 0"/>
                <a:gd name="connsiteY1" fmla="*/ 11430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14300">
                  <a:moveTo>
                    <a:pt x="0" y="0"/>
                  </a:moveTo>
                  <a:lnTo>
                    <a:pt x="0" y="114300"/>
                  </a:ln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55600" y="3132143"/>
            <a:ext cx="366183" cy="420624"/>
            <a:chOff x="8458200" y="2647950"/>
            <a:chExt cx="366183" cy="425450"/>
          </a:xfrm>
        </p:grpSpPr>
        <p:grpSp>
          <p:nvGrpSpPr>
            <p:cNvPr id="20" name="Group 34"/>
            <p:cNvGrpSpPr/>
            <p:nvPr/>
          </p:nvGrpSpPr>
          <p:grpSpPr>
            <a:xfrm>
              <a:off x="8458200" y="2772832"/>
              <a:ext cx="366183" cy="300568"/>
              <a:chOff x="8458200" y="2772832"/>
              <a:chExt cx="366183" cy="30056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8458200" y="2772832"/>
                <a:ext cx="366183" cy="18556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8640233" y="280670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640245" y="295910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Freeform 20"/>
            <p:cNvSpPr/>
            <p:nvPr/>
          </p:nvSpPr>
          <p:spPr>
            <a:xfrm>
              <a:off x="8640233" y="2647950"/>
              <a:ext cx="0" cy="114300"/>
            </a:xfrm>
            <a:custGeom>
              <a:avLst/>
              <a:gdLst>
                <a:gd name="connsiteX0" fmla="*/ 0 w 0"/>
                <a:gd name="connsiteY0" fmla="*/ 0 h 114300"/>
                <a:gd name="connsiteX1" fmla="*/ 0 w 0"/>
                <a:gd name="connsiteY1" fmla="*/ 11430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14300">
                  <a:moveTo>
                    <a:pt x="0" y="0"/>
                  </a:moveTo>
                  <a:lnTo>
                    <a:pt x="0" y="114300"/>
                  </a:ln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Experiments: Predicate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Predicate abstraction verifier from previous work [PLDI’09]</a:t>
            </a:r>
          </a:p>
          <a:p>
            <a:pPr lvl="2"/>
            <a:endParaRPr lang="en-US" sz="1600" dirty="0"/>
          </a:p>
          <a:p>
            <a:r>
              <a:rPr lang="en-US" sz="2400" dirty="0"/>
              <a:t>Benchmarks: Sorting</a:t>
            </a:r>
          </a:p>
          <a:p>
            <a:pPr lvl="1"/>
            <a:r>
              <a:rPr lang="en-US" sz="1800" dirty="0"/>
              <a:t>Requires quantified specification and invariants</a:t>
            </a:r>
          </a:p>
          <a:p>
            <a:pPr lvl="1"/>
            <a:r>
              <a:rPr lang="en-US" sz="1800" dirty="0"/>
              <a:t>E.g., All major sorting programs</a:t>
            </a:r>
          </a:p>
          <a:p>
            <a:pPr lvl="2"/>
            <a:r>
              <a:rPr lang="en-US" sz="1600" dirty="0"/>
              <a:t>Specification: </a:t>
            </a:r>
            <a:r>
              <a:rPr lang="en-US" sz="1600" dirty="0" err="1"/>
              <a:t>sortedness</a:t>
            </a:r>
            <a:endParaRPr lang="en-US" sz="1600" dirty="0"/>
          </a:p>
          <a:p>
            <a:pPr lvl="2"/>
            <a:r>
              <a:rPr lang="en-US" sz="1600" dirty="0"/>
              <a:t>Vary resource constraints</a:t>
            </a:r>
          </a:p>
          <a:p>
            <a:pPr lvl="3"/>
            <a:r>
              <a:rPr lang="en-US" sz="1514" dirty="0"/>
              <a:t>Nested loop, 0 extra variables: bubble sort, insertion sort</a:t>
            </a:r>
          </a:p>
          <a:p>
            <a:pPr lvl="3"/>
            <a:r>
              <a:rPr lang="en-US" sz="1514" dirty="0"/>
              <a:t>Nested loop, 1 extra variable: selection sort</a:t>
            </a:r>
          </a:p>
          <a:p>
            <a:pPr lvl="3"/>
            <a:r>
              <a:rPr lang="en-US" sz="1514" dirty="0"/>
              <a:t>Recursive, 0 extra variables: merge sort</a:t>
            </a:r>
          </a:p>
          <a:p>
            <a:pPr lvl="3"/>
            <a:r>
              <a:rPr lang="en-US" sz="1514" dirty="0"/>
              <a:t>Recursive, 1 extra variable: quick sort </a:t>
            </a:r>
            <a:endParaRPr lang="en-US" sz="1600" dirty="0"/>
          </a:p>
          <a:p>
            <a:pPr lvl="2"/>
            <a:endParaRPr lang="en-US" sz="1600" dirty="0"/>
          </a:p>
          <a:p>
            <a:r>
              <a:rPr lang="en-US" sz="2400" dirty="0"/>
              <a:t>Benchmarks: Dynamic Programming</a:t>
            </a:r>
          </a:p>
          <a:p>
            <a:pPr lvl="1"/>
            <a:r>
              <a:rPr lang="en-US" sz="1800" dirty="0"/>
              <a:t>Iterative program from its recursive specification</a:t>
            </a:r>
          </a:p>
          <a:p>
            <a:pPr lvl="1"/>
            <a:r>
              <a:rPr lang="en-US" sz="1800" dirty="0"/>
              <a:t>E.g., Fibonacci</a:t>
            </a:r>
          </a:p>
          <a:p>
            <a:pPr lvl="2"/>
            <a:r>
              <a:rPr lang="en-US" sz="1600" dirty="0"/>
              <a:t>Specification f(0)=1, f(1)=1, ∀</a:t>
            </a:r>
            <a:r>
              <a:rPr lang="en-US" sz="1600" dirty="0" err="1"/>
              <a:t>k</a:t>
            </a:r>
            <a:r>
              <a:rPr lang="en-US" sz="1600" dirty="0"/>
              <a:t>&gt;2: </a:t>
            </a:r>
            <a:r>
              <a:rPr lang="en-US" sz="1600" dirty="0" err="1"/>
              <a:t>f(k</a:t>
            </a:r>
            <a:r>
              <a:rPr lang="en-US" sz="1600" dirty="0"/>
              <a:t>)=f(k-1)+f(k-2)</a:t>
            </a:r>
          </a:p>
          <a:p>
            <a:pPr lvl="2"/>
            <a:r>
              <a:rPr lang="en-US" sz="1600" dirty="0">
                <a:solidFill>
                  <a:prstClr val="black"/>
                </a:solidFill>
                <a:latin typeface="Monotype Corsiva"/>
                <a:cs typeface="Monotype Corsiva"/>
              </a:rPr>
              <a:t>R </a:t>
            </a:r>
            <a:r>
              <a:rPr lang="en-US" sz="1600" baseline="-25000" dirty="0">
                <a:solidFill>
                  <a:prstClr val="black"/>
                </a:solidFill>
                <a:ea typeface="Wingdings"/>
              </a:rPr>
              <a:t>loop</a:t>
            </a:r>
            <a:r>
              <a:rPr lang="en-US" sz="1600" dirty="0">
                <a:solidFill>
                  <a:prstClr val="black"/>
                </a:solidFill>
                <a:ea typeface="Wingdings"/>
              </a:rPr>
              <a:t> = </a:t>
            </a:r>
            <a:r>
              <a:rPr lang="en-US" sz="1600" dirty="0"/>
              <a:t>*;</a:t>
            </a:r>
            <a:r>
              <a:rPr lang="en-US" sz="1600" dirty="0" err="1">
                <a:latin typeface="Wingdings" charset="2"/>
                <a:cs typeface="Wingdings" charset="2"/>
              </a:rPr>
              <a:t></a:t>
            </a:r>
            <a:r>
              <a:rPr lang="en-US" sz="1600" dirty="0"/>
              <a:t>(*) and </a:t>
            </a:r>
            <a:r>
              <a:rPr lang="en-US" sz="1600" dirty="0">
                <a:latin typeface="Monotype Corsiva"/>
                <a:cs typeface="Monotype Corsiva"/>
              </a:rPr>
              <a:t>R</a:t>
            </a:r>
            <a:r>
              <a:rPr lang="en-US" sz="1600" baseline="-25000" dirty="0"/>
              <a:t> stack</a:t>
            </a:r>
            <a:r>
              <a:rPr lang="en-US" sz="1600" dirty="0"/>
              <a:t> = 2</a:t>
            </a:r>
          </a:p>
          <a:p>
            <a:pPr lvl="2"/>
            <a:r>
              <a:rPr lang="en-US" sz="1600" dirty="0"/>
              <a:t>Generated program maintains sliding window (of size 2) and computes </a:t>
            </a:r>
            <a:r>
              <a:rPr lang="en-US" sz="1600" dirty="0" err="1"/>
              <a:t>f(n</a:t>
            </a:r>
            <a:r>
              <a:rPr lang="en-US" sz="1600" dirty="0"/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2937715" y="1591361"/>
            <a:ext cx="2268573" cy="377029"/>
            <a:chOff x="5493689" y="1097467"/>
            <a:chExt cx="2268573" cy="377029"/>
          </a:xfrm>
        </p:grpSpPr>
        <p:sp>
          <p:nvSpPr>
            <p:cNvPr id="39" name="TextBox 38"/>
            <p:cNvSpPr txBox="1"/>
            <p:nvPr/>
          </p:nvSpPr>
          <p:spPr>
            <a:xfrm rot="10800000">
              <a:off x="5493689" y="1097467"/>
              <a:ext cx="2268572" cy="377027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93692" y="1135942"/>
              <a:ext cx="226857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600" dirty="0">
                  <a:solidFill>
                    <a:prstClr val="black"/>
                  </a:solidFill>
                </a:rPr>
                <a:t>1 around 10,000 seconds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283535" y="2102109"/>
            <a:ext cx="7751155" cy="1047249"/>
            <a:chOff x="1279239" y="3176598"/>
            <a:chExt cx="7751155" cy="1047249"/>
          </a:xfrm>
        </p:grpSpPr>
        <p:sp>
          <p:nvSpPr>
            <p:cNvPr id="36" name="TextBox 35"/>
            <p:cNvSpPr txBox="1"/>
            <p:nvPr/>
          </p:nvSpPr>
          <p:spPr>
            <a:xfrm rot="10800000">
              <a:off x="7713658" y="3196164"/>
              <a:ext cx="1256711" cy="552510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11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673908" y="3176598"/>
              <a:ext cx="1356486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600" dirty="0">
                  <a:solidFill>
                    <a:prstClr val="black"/>
                  </a:solidFill>
                </a:rPr>
                <a:t>8 under 1000 seconds</a:t>
              </a:r>
            </a:p>
          </p:txBody>
        </p:sp>
        <p:sp>
          <p:nvSpPr>
            <p:cNvPr id="35" name="Rectangle 34"/>
            <p:cNvSpPr/>
            <p:nvPr/>
          </p:nvSpPr>
          <p:spPr>
            <a:xfrm flipV="1">
              <a:off x="1279239" y="3208863"/>
              <a:ext cx="6437004" cy="1014984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279239" y="3176598"/>
            <a:ext cx="7755451" cy="1122188"/>
            <a:chOff x="1279239" y="3176598"/>
            <a:chExt cx="7755451" cy="1122188"/>
          </a:xfrm>
        </p:grpSpPr>
        <p:sp>
          <p:nvSpPr>
            <p:cNvPr id="27" name="Rectangle 26"/>
            <p:cNvSpPr/>
            <p:nvPr/>
          </p:nvSpPr>
          <p:spPr>
            <a:xfrm flipV="1">
              <a:off x="1279239" y="3208864"/>
              <a:ext cx="6437004" cy="1089922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7716240" y="3195792"/>
              <a:ext cx="1258425" cy="565581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sz="16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73908" y="3176598"/>
              <a:ext cx="1360782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600" dirty="0">
                  <a:solidFill>
                    <a:prstClr val="black"/>
                  </a:solidFill>
                </a:rPr>
                <a:t>8 under 10 seconds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Experiments: Synthesis times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440268" y="1451995"/>
          <a:ext cx="8229600" cy="4865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936214" y="1451995"/>
            <a:ext cx="271118" cy="39524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2065" y="4120301"/>
            <a:ext cx="347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0.1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948" y="4698174"/>
            <a:ext cx="4120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0.01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339" y="5215337"/>
            <a:ext cx="4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0.001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-218151" y="3292665"/>
            <a:ext cx="1349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seconds (log scale)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266414" y="6135545"/>
            <a:ext cx="6398039" cy="477229"/>
            <a:chOff x="1266414" y="6135545"/>
            <a:chExt cx="6398039" cy="477229"/>
          </a:xfrm>
        </p:grpSpPr>
        <p:sp>
          <p:nvSpPr>
            <p:cNvPr id="14" name="Rectangle 13"/>
            <p:cNvSpPr/>
            <p:nvPr/>
          </p:nvSpPr>
          <p:spPr>
            <a:xfrm>
              <a:off x="4148547" y="6304997"/>
              <a:ext cx="270536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prstClr val="black"/>
                  </a:solidFill>
                  <a:latin typeface="Comic Sans MS"/>
                  <a:cs typeface="Comic Sans MS"/>
                </a:rPr>
                <a:t>Predicate abstraction verifier</a:t>
              </a:r>
              <a:endParaRPr lang="en-US" sz="105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488664" y="6304997"/>
              <a:ext cx="121507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prstClr val="black"/>
                  </a:solidFill>
                  <a:latin typeface="Comic Sans MS"/>
                  <a:cs typeface="Comic Sans MS"/>
                </a:rPr>
                <a:t>LIA verifier</a:t>
              </a:r>
              <a:endParaRPr lang="en-US" sz="1050" dirty="0"/>
            </a:p>
          </p:txBody>
        </p:sp>
        <p:sp>
          <p:nvSpPr>
            <p:cNvPr id="16" name="Left Brace 15"/>
            <p:cNvSpPr/>
            <p:nvPr/>
          </p:nvSpPr>
          <p:spPr>
            <a:xfrm rot="16200000">
              <a:off x="1983581" y="5418378"/>
              <a:ext cx="169451" cy="1603786"/>
            </a:xfrm>
            <a:prstGeom prst="leftBrace">
              <a:avLst>
                <a:gd name="adj1" fmla="val 27070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eft Brace 16"/>
            <p:cNvSpPr/>
            <p:nvPr/>
          </p:nvSpPr>
          <p:spPr>
            <a:xfrm rot="16200000">
              <a:off x="5371308" y="4011854"/>
              <a:ext cx="169451" cy="4416838"/>
            </a:xfrm>
            <a:prstGeom prst="leftBrace">
              <a:avLst>
                <a:gd name="adj1" fmla="val 27070"/>
                <a:gd name="adj2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844678" y="5622228"/>
            <a:ext cx="2136970" cy="333956"/>
            <a:chOff x="2844678" y="5622228"/>
            <a:chExt cx="2136970" cy="333956"/>
          </a:xfrm>
        </p:grpSpPr>
        <p:sp>
          <p:nvSpPr>
            <p:cNvPr id="19" name="TextBox 18"/>
            <p:cNvSpPr txBox="1"/>
            <p:nvPr/>
          </p:nvSpPr>
          <p:spPr>
            <a:xfrm rot="18900000">
              <a:off x="2844678" y="5622228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Sorting </a:t>
              </a:r>
              <a:r>
                <a:rPr lang="en-US" sz="1000" dirty="0" err="1"/>
                <a:t>Prg</a:t>
              </a:r>
              <a:r>
                <a:rPr lang="en-US" sz="1000" dirty="0"/>
                <a:t> 1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 rot="18900000">
              <a:off x="3174864" y="5630706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Sorting </a:t>
              </a:r>
              <a:r>
                <a:rPr lang="en-US" sz="1000" dirty="0" err="1"/>
                <a:t>Prg</a:t>
              </a:r>
              <a:r>
                <a:rPr lang="en-US" sz="1000" dirty="0"/>
                <a:t> 2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8900000">
              <a:off x="3513516" y="5639184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Sorting </a:t>
              </a:r>
              <a:r>
                <a:rPr lang="en-US" sz="1000" dirty="0" err="1"/>
                <a:t>Prg</a:t>
              </a:r>
              <a:r>
                <a:rPr lang="en-US" sz="1000" dirty="0"/>
                <a:t> 3</a:t>
              </a:r>
              <a:endParaRPr lang="en-US" sz="1100" dirty="0"/>
            </a:p>
          </p:txBody>
        </p:sp>
        <p:sp>
          <p:nvSpPr>
            <p:cNvPr id="22" name="TextBox 21"/>
            <p:cNvSpPr txBox="1"/>
            <p:nvPr/>
          </p:nvSpPr>
          <p:spPr>
            <a:xfrm rot="18900000">
              <a:off x="3847935" y="5634963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Sorting </a:t>
              </a:r>
              <a:r>
                <a:rPr lang="en-US" sz="1000" dirty="0" err="1"/>
                <a:t>Prg</a:t>
              </a:r>
              <a:r>
                <a:rPr lang="en-US" sz="1000" dirty="0"/>
                <a:t> 4</a:t>
              </a:r>
              <a:endParaRPr lang="en-US" sz="1100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8900000">
              <a:off x="4186587" y="5630742"/>
              <a:ext cx="795061" cy="31700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dirty="0"/>
                <a:t>Sorting </a:t>
              </a:r>
              <a:r>
                <a:rPr lang="en-US" sz="1000" dirty="0" err="1"/>
                <a:t>Prg</a:t>
              </a:r>
              <a:r>
                <a:rPr lang="en-US" sz="1000" dirty="0"/>
                <a:t> 5</a:t>
              </a:r>
              <a:endParaRPr lang="en-US" sz="1100" dirty="0"/>
            </a:p>
          </p:txBody>
        </p:sp>
      </p:grpSp>
      <p:sp>
        <p:nvSpPr>
          <p:cNvPr id="28" name="TextBox 27"/>
          <p:cNvSpPr txBox="1"/>
          <p:nvPr/>
        </p:nvSpPr>
        <p:spPr>
          <a:xfrm rot="18900000">
            <a:off x="6408919" y="5712657"/>
            <a:ext cx="865940" cy="21685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All pairs SP (loop)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 rot="18900000">
            <a:off x="6734543" y="5715858"/>
            <a:ext cx="865940" cy="21685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/>
              <a:t>All pairs SP (body)</a:t>
            </a:r>
            <a:endParaRPr lang="en-US" sz="11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Summary: Proof-theoretic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33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Proof-theoretic synthesis</a:t>
            </a:r>
          </a:p>
          <a:p>
            <a:pPr lvl="1"/>
            <a:r>
              <a:rPr lang="en-US" dirty="0"/>
              <a:t>Synthesize programs and proof simultaneously</a:t>
            </a:r>
          </a:p>
          <a:p>
            <a:pPr lvl="1"/>
            <a:r>
              <a:rPr lang="en-US" dirty="0"/>
              <a:t>Treat synthesis as </a:t>
            </a:r>
            <a:r>
              <a:rPr lang="en-US" dirty="0">
                <a:solidFill>
                  <a:srgbClr val="008000"/>
                </a:solidFill>
              </a:rPr>
              <a:t>generalized verification</a:t>
            </a:r>
          </a:p>
          <a:p>
            <a:pPr lvl="2"/>
            <a:r>
              <a:rPr lang="en-US" dirty="0"/>
              <a:t>Principled approach to solving for programs using verification</a:t>
            </a:r>
          </a:p>
          <a:p>
            <a:endParaRPr lang="en-US" dirty="0"/>
          </a:p>
          <a:p>
            <a:r>
              <a:rPr lang="en-US" dirty="0"/>
              <a:t>User input: </a:t>
            </a:r>
            <a:r>
              <a:rPr lang="en-US" dirty="0">
                <a:solidFill>
                  <a:srgbClr val="008000"/>
                </a:solidFill>
              </a:rPr>
              <a:t>scaffold</a:t>
            </a:r>
          </a:p>
          <a:p>
            <a:pPr lvl="1"/>
            <a:r>
              <a:rPr lang="en-US" dirty="0"/>
              <a:t>Functional specification</a:t>
            </a:r>
          </a:p>
          <a:p>
            <a:pPr lvl="1"/>
            <a:r>
              <a:rPr lang="en-US" dirty="0"/>
              <a:t>Space of desired program</a:t>
            </a:r>
          </a:p>
          <a:p>
            <a:pPr lvl="2"/>
            <a:r>
              <a:rPr lang="en-US" dirty="0"/>
              <a:t>Domains of guards and statements</a:t>
            </a:r>
          </a:p>
          <a:p>
            <a:pPr lvl="2"/>
            <a:r>
              <a:rPr lang="en-US" dirty="0"/>
              <a:t>Resource constraints</a:t>
            </a:r>
          </a:p>
          <a:p>
            <a:pPr lvl="1">
              <a:buNone/>
            </a:pPr>
            <a:endParaRPr lang="en-US" dirty="0"/>
          </a:p>
          <a:p>
            <a:r>
              <a:rPr lang="en-US" dirty="0"/>
              <a:t>Approach: One-shot synthesis, i.e., no iteration</a:t>
            </a:r>
          </a:p>
          <a:p>
            <a:pPr lvl="1"/>
            <a:r>
              <a:rPr lang="en-US" dirty="0"/>
              <a:t>Constraints, </a:t>
            </a:r>
            <a:r>
              <a:rPr lang="en-US" dirty="0">
                <a:solidFill>
                  <a:srgbClr val="008000"/>
                </a:solidFill>
              </a:rPr>
              <a:t>synthesis conditions</a:t>
            </a:r>
            <a:r>
              <a:rPr lang="en-US" dirty="0"/>
              <a:t>, encode the desired program</a:t>
            </a:r>
          </a:p>
          <a:p>
            <a:pPr lvl="2"/>
            <a:r>
              <a:rPr lang="en-US" dirty="0"/>
              <a:t>Safety, termination, and well-formedness</a:t>
            </a:r>
          </a:p>
          <a:p>
            <a:pPr lvl="1"/>
            <a:r>
              <a:rPr lang="en-US" dirty="0"/>
              <a:t>Solve using existing constraint-based verifiers</a:t>
            </a:r>
          </a:p>
          <a:p>
            <a:pPr lvl="1"/>
            <a:r>
              <a:rPr lang="en-US" dirty="0"/>
              <a:t>Possible to synthesize wide variety of programs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Proof-theoretic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5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Our approach: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8000"/>
                </a:solidFill>
              </a:rPr>
              <a:t>Synthesize program and proof simultaneously</a:t>
            </a:r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Benefits:</a:t>
            </a:r>
          </a:p>
          <a:p>
            <a:r>
              <a:rPr lang="en-US" dirty="0"/>
              <a:t>View synthesis as </a:t>
            </a:r>
            <a:r>
              <a:rPr lang="en-US" dirty="0">
                <a:solidFill>
                  <a:srgbClr val="008000"/>
                </a:solidFill>
              </a:rPr>
              <a:t>generalized verification</a:t>
            </a:r>
          </a:p>
          <a:p>
            <a:pPr lvl="1"/>
            <a:r>
              <a:rPr lang="en-US" dirty="0"/>
              <a:t>Reuse existing verification tools and technology</a:t>
            </a:r>
          </a:p>
          <a:p>
            <a:r>
              <a:rPr lang="en-US" dirty="0"/>
              <a:t>Tool synthesizes: linear arithmetic programs, sorting, dynamic programming programs</a:t>
            </a:r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Line Drawing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139206" y="1904740"/>
            <a:ext cx="6891265" cy="42853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06094" y="1886067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094662" y="1889075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2580238" y="1889075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068806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570066" y="1889075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058634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44210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32778" y="1895091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549722" y="1889075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038290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523866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12434" y="1895091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513694" y="1892083"/>
            <a:ext cx="0" cy="4295003"/>
          </a:xfrm>
          <a:custGeom>
            <a:avLst/>
            <a:gdLst>
              <a:gd name="connsiteX0" fmla="*/ 0 w 0"/>
              <a:gd name="connsiteY0" fmla="*/ 0 h 4295003"/>
              <a:gd name="connsiteX1" fmla="*/ 0 w 0"/>
              <a:gd name="connsiteY1" fmla="*/ 4295003 h 42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4295003">
                <a:moveTo>
                  <a:pt x="0" y="0"/>
                </a:moveTo>
                <a:lnTo>
                  <a:pt x="0" y="429500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120531" y="2334241"/>
            <a:ext cx="6928617" cy="0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123524" y="2822772"/>
            <a:ext cx="6906948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 flipV="1">
            <a:off x="1123523" y="3281252"/>
            <a:ext cx="6906949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1126516" y="3815502"/>
            <a:ext cx="6903956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1142200" y="4298018"/>
            <a:ext cx="6888272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145191" y="4786550"/>
            <a:ext cx="6885281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145192" y="5290748"/>
            <a:ext cx="6885280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012435" y="2334241"/>
            <a:ext cx="501260" cy="4885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flipV="1">
            <a:off x="1148183" y="5733562"/>
            <a:ext cx="6882289" cy="45719"/>
          </a:xfrm>
          <a:custGeom>
            <a:avLst/>
            <a:gdLst>
              <a:gd name="connsiteX0" fmla="*/ 0 w 6928617"/>
              <a:gd name="connsiteY0" fmla="*/ 0 h 0"/>
              <a:gd name="connsiteX1" fmla="*/ 6928617 w 6928617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28617">
                <a:moveTo>
                  <a:pt x="0" y="0"/>
                </a:moveTo>
                <a:lnTo>
                  <a:pt x="6928617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7"/>
          <p:cNvGrpSpPr/>
          <p:nvPr/>
        </p:nvGrpSpPr>
        <p:grpSpPr>
          <a:xfrm>
            <a:off x="1126514" y="2334241"/>
            <a:ext cx="6387180" cy="3855853"/>
            <a:chOff x="1126514" y="2334241"/>
            <a:chExt cx="6387180" cy="3855853"/>
          </a:xfrm>
        </p:grpSpPr>
        <p:sp>
          <p:nvSpPr>
            <p:cNvPr id="33" name="Rectangle 32"/>
            <p:cNvSpPr/>
            <p:nvPr/>
          </p:nvSpPr>
          <p:spPr>
            <a:xfrm>
              <a:off x="1606094" y="5290749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097174" y="5290743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580238" y="4786551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126514" y="5779281"/>
              <a:ext cx="479579" cy="41081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068806" y="4786551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570066" y="4298019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58634" y="3809487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544210" y="3809487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061154" y="3320955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549722" y="3320955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35298" y="2822773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523866" y="2822773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025126" y="2334241"/>
              <a:ext cx="488568" cy="4885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1126514" y="5779281"/>
            <a:ext cx="479579" cy="4108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371600" y="2568777"/>
            <a:ext cx="5892800" cy="3429000"/>
          </a:xfrm>
          <a:custGeom>
            <a:avLst/>
            <a:gdLst>
              <a:gd name="connsiteX0" fmla="*/ 0 w 5882788"/>
              <a:gd name="connsiteY0" fmla="*/ 3342633 h 3342633"/>
              <a:gd name="connsiteX1" fmla="*/ 5882788 w 5882788"/>
              <a:gd name="connsiteY1" fmla="*/ 0 h 3342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82788" h="3342633">
                <a:moveTo>
                  <a:pt x="0" y="3342633"/>
                </a:moveTo>
                <a:lnTo>
                  <a:pt x="5882788" y="0"/>
                </a:lnTo>
              </a:path>
            </a:pathLst>
          </a:custGeom>
          <a:ln w="190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423349" y="5858944"/>
            <a:ext cx="985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(0,0)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264400" y="2072631"/>
            <a:ext cx="10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(X,Y)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549722" y="5217439"/>
            <a:ext cx="1921545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|</a:t>
            </a:r>
            <a:r>
              <a:rPr lang="en-US" dirty="0" err="1">
                <a:solidFill>
                  <a:srgbClr val="E0FBB9"/>
                </a:solidFill>
                <a:latin typeface="Comic Sans MS"/>
                <a:cs typeface="Comic Sans MS"/>
              </a:rPr>
              <a:t>y</a:t>
            </a:r>
            <a:r>
              <a:rPr lang="en-US" dirty="0" err="1">
                <a:solidFill>
                  <a:srgbClr val="000000"/>
                </a:solidFill>
                <a:latin typeface="Comic Sans MS"/>
                <a:cs typeface="Comic Sans MS"/>
              </a:rPr>
              <a:t>-(Y/X)</a:t>
            </a:r>
            <a:r>
              <a:rPr lang="en-US" dirty="0" err="1">
                <a:solidFill>
                  <a:srgbClr val="E0FBB9"/>
                </a:solidFill>
                <a:latin typeface="Comic Sans MS"/>
                <a:cs typeface="Comic Sans MS"/>
              </a:rPr>
              <a:t>x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| ≤ 1/2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84718" y="4786551"/>
            <a:ext cx="1836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0FBB9"/>
                </a:solidFill>
                <a:latin typeface="Comic Sans MS"/>
                <a:cs typeface="Comic Sans MS"/>
              </a:rPr>
              <a:t>Output values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43577" y="1904740"/>
            <a:ext cx="850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Input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1021028" y="2822773"/>
            <a:ext cx="6733253" cy="3328892"/>
            <a:chOff x="1021028" y="2822773"/>
            <a:chExt cx="6733253" cy="3328892"/>
          </a:xfrm>
        </p:grpSpPr>
        <p:sp>
          <p:nvSpPr>
            <p:cNvPr id="48" name="TextBox 47"/>
            <p:cNvSpPr txBox="1"/>
            <p:nvPr/>
          </p:nvSpPr>
          <p:spPr>
            <a:xfrm>
              <a:off x="1021028" y="5432882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(0,0)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750350" y="5843888"/>
              <a:ext cx="5275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(1,1)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68727" y="5843443"/>
              <a:ext cx="556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(2,1)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672161" y="5329254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(3,2)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77552" y="5329254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(4,2)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22466" y="4786551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(5,3)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162306" y="4375767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(6,4)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697933" y="4375767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(7,4)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42847" y="3815503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(8,5)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704392" y="3815503"/>
              <a:ext cx="5850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(9,5)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129003" y="3326971"/>
              <a:ext cx="6658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(10,6)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690548" y="3326971"/>
              <a:ext cx="6371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(11,6)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088426" y="2822773"/>
              <a:ext cx="6658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E0FBB9"/>
                  </a:solidFill>
                  <a:latin typeface="Comic Sans MS"/>
                  <a:cs typeface="Comic Sans MS"/>
                </a:rPr>
                <a:t>(12,7)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8030471" y="2568777"/>
            <a:ext cx="815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0&lt;Y≤X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352445" y="5740659"/>
            <a:ext cx="3946964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Using only linear operations:</a:t>
            </a:r>
          </a:p>
          <a:p>
            <a:r>
              <a:rPr lang="en-US" dirty="0" err="1">
                <a:solidFill>
                  <a:srgbClr val="000000"/>
                </a:solidFill>
                <a:latin typeface="Comic Sans MS"/>
                <a:cs typeface="Comic Sans MS"/>
              </a:rPr>
              <a:t>Bresenham’s</a:t>
            </a:r>
            <a:r>
              <a:rPr lang="en-US" dirty="0">
                <a:solidFill>
                  <a:srgbClr val="000000"/>
                </a:solidFill>
                <a:latin typeface="Comic Sans MS"/>
                <a:cs typeface="Comic Sans MS"/>
              </a:rPr>
              <a:t> line drawing algorithm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61B4E-906A-40B8-86A9-4B67CEB97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Scaffold and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8C854-220A-4C30-810D-40796F68D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synthesis problem is described using a </a:t>
            </a:r>
            <a:r>
              <a:rPr lang="en-US" dirty="0">
                <a:solidFill>
                  <a:srgbClr val="008000"/>
                </a:solidFill>
              </a:rPr>
              <a:t>scaffold </a:t>
            </a:r>
            <a:r>
              <a:rPr lang="en-US" dirty="0"/>
              <a:t>of the form</a:t>
            </a:r>
          </a:p>
          <a:p>
            <a:pPr lvl="1"/>
            <a:r>
              <a:rPr lang="en-US" dirty="0"/>
              <a:t>&lt;F,D,R&gt;</a:t>
            </a:r>
          </a:p>
          <a:p>
            <a:pPr lvl="1"/>
            <a:r>
              <a:rPr lang="en-US" dirty="0"/>
              <a:t>F: Functional Specification</a:t>
            </a:r>
          </a:p>
          <a:p>
            <a:pPr lvl="1"/>
            <a:r>
              <a:rPr lang="en-US" dirty="0"/>
              <a:t>D: Domain Constraints</a:t>
            </a:r>
          </a:p>
          <a:p>
            <a:pPr lvl="1"/>
            <a:r>
              <a:rPr lang="en-US" dirty="0"/>
              <a:t>R: Resource Constrains</a:t>
            </a:r>
          </a:p>
        </p:txBody>
      </p:sp>
    </p:spTree>
    <p:extLst>
      <p:ext uri="{BB962C8B-B14F-4D97-AF65-F5344CB8AC3E}">
        <p14:creationId xmlns:p14="http://schemas.microsoft.com/office/powerpoint/2010/main" val="219433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Scaffold(1): Functional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Fuctional</a:t>
            </a:r>
            <a:r>
              <a:rPr lang="en-US" dirty="0"/>
              <a:t> specification: (</a:t>
            </a:r>
            <a:r>
              <a:rPr lang="en-US" dirty="0" err="1">
                <a:solidFill>
                  <a:srgbClr val="008000"/>
                </a:solidFill>
                <a:latin typeface="Monotype Corsiva"/>
                <a:cs typeface="Monotype Corsiva"/>
              </a:rPr>
              <a:t>F</a:t>
            </a:r>
            <a:r>
              <a:rPr lang="en-US" baseline="-25000" dirty="0" err="1">
                <a:solidFill>
                  <a:srgbClr val="008000"/>
                </a:solidFill>
              </a:rPr>
              <a:t>pre</a:t>
            </a:r>
            <a:r>
              <a:rPr lang="en-US" baseline="-25000" dirty="0">
                <a:solidFill>
                  <a:srgbClr val="008000"/>
                </a:solidFill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Monotype Corsiva"/>
                <a:cs typeface="Monotype Corsiva"/>
              </a:rPr>
              <a:t>F</a:t>
            </a:r>
            <a:r>
              <a:rPr lang="en-US" baseline="-25000" dirty="0" err="1">
                <a:solidFill>
                  <a:srgbClr val="008000"/>
                </a:solidFill>
              </a:rPr>
              <a:t>post</a:t>
            </a:r>
            <a:r>
              <a:rPr lang="en-US" dirty="0"/>
              <a:t>)</a:t>
            </a:r>
          </a:p>
          <a:p>
            <a:r>
              <a:rPr lang="en-US" dirty="0"/>
              <a:t>Precondition </a:t>
            </a:r>
            <a:r>
              <a:rPr lang="en-US" sz="3200" dirty="0" err="1">
                <a:solidFill>
                  <a:srgbClr val="008000"/>
                </a:solidFill>
                <a:latin typeface="Monotype Corsiva"/>
                <a:cs typeface="Monotype Corsiva"/>
              </a:rPr>
              <a:t>F</a:t>
            </a:r>
            <a:r>
              <a:rPr lang="en-US" sz="3200" baseline="-25000" dirty="0" err="1">
                <a:solidFill>
                  <a:srgbClr val="008000"/>
                </a:solidFill>
              </a:rPr>
              <a:t>pre</a:t>
            </a:r>
            <a:endParaRPr lang="en-US" dirty="0">
              <a:solidFill>
                <a:srgbClr val="008000"/>
              </a:solidFill>
            </a:endParaRPr>
          </a:p>
          <a:p>
            <a:pPr lvl="1"/>
            <a:r>
              <a:rPr lang="en-US" dirty="0"/>
              <a:t>Formal specification of possible valid inputs</a:t>
            </a:r>
          </a:p>
          <a:p>
            <a:pPr lvl="1"/>
            <a:r>
              <a:rPr lang="en-US" dirty="0"/>
              <a:t>E.g., </a:t>
            </a:r>
            <a:r>
              <a:rPr lang="en-US" b="1" dirty="0">
                <a:solidFill>
                  <a:srgbClr val="008000"/>
                </a:solidFill>
              </a:rPr>
              <a:t>0&lt;Y≤X</a:t>
            </a:r>
          </a:p>
          <a:p>
            <a:pPr lvl="1"/>
            <a:endParaRPr lang="en-US" dirty="0"/>
          </a:p>
          <a:p>
            <a:r>
              <a:rPr lang="en-US" dirty="0"/>
              <a:t>Output </a:t>
            </a:r>
            <a:r>
              <a:rPr lang="en-US" dirty="0" err="1"/>
              <a:t>Postcondition</a:t>
            </a:r>
            <a:r>
              <a:rPr lang="en-US" dirty="0"/>
              <a:t> </a:t>
            </a:r>
            <a:r>
              <a:rPr lang="en-US" sz="3200" dirty="0" err="1">
                <a:solidFill>
                  <a:srgbClr val="008000"/>
                </a:solidFill>
                <a:latin typeface="Monotype Corsiva"/>
                <a:cs typeface="Monotype Corsiva"/>
              </a:rPr>
              <a:t>F</a:t>
            </a:r>
            <a:r>
              <a:rPr lang="en-US" sz="3200" baseline="-25000" dirty="0" err="1">
                <a:solidFill>
                  <a:srgbClr val="008000"/>
                </a:solidFill>
              </a:rPr>
              <a:t>post</a:t>
            </a:r>
            <a:endParaRPr lang="en-US" sz="3200" baseline="-25000" dirty="0">
              <a:solidFill>
                <a:srgbClr val="008000"/>
              </a:solidFill>
            </a:endParaRPr>
          </a:p>
          <a:p>
            <a:pPr lvl="1"/>
            <a:r>
              <a:rPr lang="en-US" dirty="0">
                <a:solidFill>
                  <a:prstClr val="black"/>
                </a:solidFill>
              </a:rPr>
              <a:t>Formal specification that outputs need to meet</a:t>
            </a:r>
            <a:endParaRPr lang="en-US" dirty="0"/>
          </a:p>
          <a:p>
            <a:pPr lvl="1"/>
            <a:r>
              <a:rPr lang="en-US" dirty="0"/>
              <a:t>E.g., </a:t>
            </a:r>
            <a:r>
              <a:rPr lang="en-US" dirty="0">
                <a:solidFill>
                  <a:srgbClr val="008000"/>
                </a:solidFill>
              </a:rPr>
              <a:t>|y-(Y/X)x| ≤ 1/2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Scaffold(2): Domain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domain specification: (</a:t>
            </a:r>
            <a:r>
              <a:rPr lang="en-US" dirty="0" err="1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baseline="-25000" dirty="0" err="1">
                <a:solidFill>
                  <a:srgbClr val="008000"/>
                </a:solidFill>
              </a:rPr>
              <a:t>exp</a:t>
            </a:r>
            <a:r>
              <a:rPr lang="en-US" baseline="-25000" dirty="0">
                <a:solidFill>
                  <a:srgbClr val="008000"/>
                </a:solidFill>
              </a:rPr>
              <a:t>, </a:t>
            </a:r>
            <a:r>
              <a:rPr lang="en-US" dirty="0" err="1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baseline="-25000" dirty="0" err="1">
                <a:solidFill>
                  <a:srgbClr val="008000"/>
                </a:solidFill>
              </a:rPr>
              <a:t>grd</a:t>
            </a:r>
            <a:r>
              <a:rPr lang="en-US" baseline="-25000" dirty="0">
                <a:solidFill>
                  <a:srgbClr val="008000"/>
                </a:solidFill>
              </a:rPr>
              <a:t>,</a:t>
            </a:r>
            <a:r>
              <a:rPr lang="en-US" baseline="-25000" dirty="0">
                <a:solidFill>
                  <a:srgbClr val="008000"/>
                </a:solidFill>
                <a:latin typeface="Monotype Corsiva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baseline="-25000" dirty="0" err="1">
                <a:solidFill>
                  <a:srgbClr val="008000"/>
                </a:solidFill>
              </a:rPr>
              <a:t>prf</a:t>
            </a:r>
            <a:r>
              <a:rPr lang="en-US" dirty="0"/>
              <a:t>)</a:t>
            </a:r>
          </a:p>
          <a:p>
            <a:r>
              <a:rPr lang="en-US" dirty="0"/>
              <a:t>Domains for program elements</a:t>
            </a:r>
          </a:p>
          <a:p>
            <a:pPr lvl="1"/>
            <a:r>
              <a:rPr lang="en-US" dirty="0"/>
              <a:t>Expressions </a:t>
            </a:r>
            <a:r>
              <a:rPr lang="en-US" sz="2800" dirty="0" err="1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sz="2800" baseline="-25000" dirty="0" err="1">
                <a:solidFill>
                  <a:srgbClr val="008000"/>
                </a:solidFill>
              </a:rPr>
              <a:t>exp</a:t>
            </a:r>
            <a:endParaRPr lang="en-US" dirty="0">
              <a:solidFill>
                <a:srgbClr val="008000"/>
              </a:solidFill>
            </a:endParaRPr>
          </a:p>
          <a:p>
            <a:pPr lvl="1"/>
            <a:r>
              <a:rPr lang="en-US" dirty="0"/>
              <a:t>Guards </a:t>
            </a:r>
            <a:r>
              <a:rPr lang="en-US" sz="2800" dirty="0" err="1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sz="2800" baseline="-25000" dirty="0" err="1">
                <a:solidFill>
                  <a:srgbClr val="008000"/>
                </a:solidFill>
              </a:rPr>
              <a:t>grd</a:t>
            </a:r>
            <a:endParaRPr lang="en-US" baseline="-25000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E.g.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linear or quadratic expression over program variables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predicates with array lookups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Domain for invariants </a:t>
            </a:r>
            <a:r>
              <a:rPr lang="en-US" sz="3200" dirty="0" err="1">
                <a:solidFill>
                  <a:srgbClr val="008000"/>
                </a:solidFill>
                <a:latin typeface="Monotype Corsiva"/>
                <a:cs typeface="Monotype Corsiva"/>
              </a:rPr>
              <a:t>D</a:t>
            </a:r>
            <a:r>
              <a:rPr lang="en-US" sz="3200" baseline="-25000" dirty="0" err="1">
                <a:solidFill>
                  <a:srgbClr val="008000"/>
                </a:solidFill>
              </a:rPr>
              <a:t>prf</a:t>
            </a:r>
            <a:endParaRPr lang="en-US" sz="3200" baseline="-25000" dirty="0">
              <a:solidFill>
                <a:srgbClr val="008000"/>
              </a:solidFill>
            </a:endParaRPr>
          </a:p>
          <a:p>
            <a:pPr lvl="1"/>
            <a:r>
              <a:rPr lang="en-US" dirty="0"/>
              <a:t>Choice of solver</a:t>
            </a:r>
          </a:p>
          <a:p>
            <a:pPr lvl="1"/>
            <a:r>
              <a:rPr lang="en-US" dirty="0"/>
              <a:t>E.g., linear arithmetic</a:t>
            </a:r>
          </a:p>
          <a:p>
            <a:pPr lvl="2"/>
            <a:r>
              <a:rPr lang="en-US" dirty="0"/>
              <a:t>Invariant form:  </a:t>
            </a:r>
            <a:r>
              <a:rPr lang="en-US" sz="2800" b="1" dirty="0"/>
              <a:t>⋀</a:t>
            </a:r>
            <a:r>
              <a:rPr lang="en-US" baseline="-25000" dirty="0" err="1"/>
              <a:t>i</a:t>
            </a:r>
            <a:r>
              <a:rPr lang="en-US" b="1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err="1"/>
              <a:t>x+b</a:t>
            </a:r>
            <a:r>
              <a:rPr lang="en-US" baseline="-25000" dirty="0" err="1"/>
              <a:t>i</a:t>
            </a:r>
            <a:r>
              <a:rPr lang="en-US" dirty="0" err="1"/>
              <a:t>y+c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olidFill>
                  <a:prstClr val="black"/>
                </a:solidFill>
              </a:rPr>
              <a:t>≥ </a:t>
            </a:r>
            <a:r>
              <a:rPr lang="en-US" dirty="0"/>
              <a:t>0</a:t>
            </a:r>
          </a:p>
          <a:p>
            <a:pPr lvl="2"/>
            <a:r>
              <a:rPr lang="en-US" dirty="0"/>
              <a:t>Linear arithmetic fixed-point computation tool, i.e., verifier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Hints about the form of the desired program</a:t>
            </a:r>
          </a:p>
          <a:p>
            <a:pPr lvl="1"/>
            <a:r>
              <a:rPr lang="en-US" dirty="0"/>
              <a:t>(</a:t>
            </a:r>
            <a:r>
              <a:rPr lang="en-US" dirty="0">
                <a:solidFill>
                  <a:srgbClr val="008000"/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>
                <a:solidFill>
                  <a:srgbClr val="008000"/>
                </a:solidFill>
                <a:ea typeface="Wingdings"/>
              </a:rPr>
              <a:t>loop,</a:t>
            </a:r>
            <a:r>
              <a:rPr lang="en-US" dirty="0">
                <a:solidFill>
                  <a:srgbClr val="008000"/>
                </a:solidFill>
                <a:latin typeface="Monotype Corsiva"/>
                <a:cs typeface="Monotype Corsiva"/>
              </a:rPr>
              <a:t> R</a:t>
            </a:r>
            <a:r>
              <a:rPr lang="en-US" baseline="-25000" dirty="0">
                <a:solidFill>
                  <a:srgbClr val="008000"/>
                </a:solidFill>
              </a:rPr>
              <a:t> stack, </a:t>
            </a:r>
            <a:r>
              <a:rPr lang="en-US" dirty="0">
                <a:solidFill>
                  <a:srgbClr val="008000"/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>
                <a:solidFill>
                  <a:srgbClr val="008000"/>
                </a:solidFill>
              </a:rPr>
              <a:t> comp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Looping structure </a:t>
            </a:r>
            <a:r>
              <a:rPr lang="en-US" sz="3200" dirty="0">
                <a:solidFill>
                  <a:srgbClr val="008000"/>
                </a:solidFill>
                <a:latin typeface="Monotype Corsiva"/>
                <a:cs typeface="Monotype Corsiva"/>
              </a:rPr>
              <a:t>R </a:t>
            </a:r>
            <a:r>
              <a:rPr lang="en-US" sz="3200" baseline="-25000" dirty="0">
                <a:solidFill>
                  <a:srgbClr val="008000"/>
                </a:solidFill>
                <a:ea typeface="Wingdings"/>
              </a:rPr>
              <a:t>loop</a:t>
            </a:r>
            <a:endParaRPr lang="en-US" dirty="0">
              <a:solidFill>
                <a:srgbClr val="008000"/>
              </a:solidFill>
            </a:endParaRPr>
          </a:p>
          <a:p>
            <a:pPr lvl="1"/>
            <a:r>
              <a:rPr lang="en-US" dirty="0"/>
              <a:t>Acyclic fragments (*), loops (</a:t>
            </a:r>
            <a:r>
              <a:rPr lang="en-US" dirty="0" err="1">
                <a:solidFill>
                  <a:prstClr val="black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/>
              <a:t>), sequencing (;)</a:t>
            </a:r>
          </a:p>
          <a:p>
            <a:pPr lvl="1"/>
            <a:r>
              <a:rPr lang="en-US" dirty="0"/>
              <a:t>Grammar: </a:t>
            </a:r>
            <a:r>
              <a:rPr lang="en-US" dirty="0">
                <a:solidFill>
                  <a:srgbClr val="008000"/>
                </a:solidFill>
              </a:rPr>
              <a:t>L ::= </a:t>
            </a:r>
            <a:r>
              <a:rPr lang="en-US" dirty="0">
                <a:solidFill>
                  <a:srgbClr val="008000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>
                <a:solidFill>
                  <a:srgbClr val="008000"/>
                </a:solidFill>
              </a:rPr>
              <a:t>| *(L) | L;L</a:t>
            </a:r>
          </a:p>
          <a:p>
            <a:pPr lvl="1"/>
            <a:endParaRPr lang="en-US" dirty="0">
              <a:solidFill>
                <a:schemeClr val="accent1">
                  <a:alpha val="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alpha val="0"/>
                  </a:schemeClr>
                </a:solidFill>
              </a:rPr>
              <a:t>E.g., </a:t>
            </a:r>
            <a:r>
              <a:rPr lang="en-US" dirty="0">
                <a:solidFill>
                  <a:srgbClr val="3E82C0">
                    <a:alpha val="0"/>
                  </a:srgbClr>
                </a:solidFill>
                <a:latin typeface="Monotype Corsiva"/>
                <a:cs typeface="Monotype Corsiva"/>
              </a:rPr>
              <a:t>R </a:t>
            </a:r>
            <a:r>
              <a:rPr lang="en-US" baseline="-25000" dirty="0">
                <a:solidFill>
                  <a:srgbClr val="3E82C0">
                    <a:alpha val="0"/>
                  </a:srgbClr>
                </a:solidFill>
                <a:ea typeface="Wingdings"/>
              </a:rPr>
              <a:t>loop</a:t>
            </a:r>
            <a:r>
              <a:rPr lang="en-US" dirty="0">
                <a:solidFill>
                  <a:srgbClr val="3E82C0">
                    <a:alpha val="0"/>
                  </a:srgbClr>
                </a:solidFill>
                <a:ea typeface="Wingdings"/>
              </a:rPr>
              <a:t> = *</a:t>
            </a:r>
            <a:r>
              <a:rPr lang="en-US" dirty="0">
                <a:solidFill>
                  <a:srgbClr val="3E82C0">
                    <a:alpha val="0"/>
                  </a:srgbClr>
                </a:solidFill>
              </a:rPr>
              <a:t>;</a:t>
            </a:r>
            <a:r>
              <a:rPr lang="en-US" dirty="0">
                <a:solidFill>
                  <a:srgbClr val="3E82C0">
                    <a:alpha val="0"/>
                  </a:srgbClr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dirty="0">
                <a:solidFill>
                  <a:srgbClr val="3E82C0">
                    <a:alpha val="0"/>
                  </a:srgbClr>
                </a:solidFill>
              </a:rPr>
              <a:t>(*)</a:t>
            </a:r>
          </a:p>
          <a:p>
            <a:pPr lvl="2"/>
            <a:r>
              <a:rPr lang="en-US" dirty="0">
                <a:solidFill>
                  <a:schemeClr val="accent1">
                    <a:alpha val="0"/>
                  </a:schemeClr>
                </a:solidFill>
              </a:rPr>
              <a:t>Acyclic fragment followed by a loop with an acyclic fragment inside</a:t>
            </a:r>
          </a:p>
          <a:p>
            <a:endParaRPr lang="en-US" dirty="0"/>
          </a:p>
          <a:p>
            <a:r>
              <a:rPr lang="en-US" dirty="0"/>
              <a:t>Stack </a:t>
            </a:r>
            <a:r>
              <a:rPr lang="en-US" sz="3200" dirty="0">
                <a:solidFill>
                  <a:srgbClr val="008000"/>
                </a:solidFill>
                <a:latin typeface="Monotype Corsiva"/>
                <a:cs typeface="Monotype Corsiva"/>
              </a:rPr>
              <a:t>R</a:t>
            </a:r>
            <a:r>
              <a:rPr lang="en-US" sz="3200" baseline="-25000" dirty="0">
                <a:solidFill>
                  <a:srgbClr val="008000"/>
                </a:solidFill>
              </a:rPr>
              <a:t> stack</a:t>
            </a:r>
            <a:endParaRPr lang="en-US" dirty="0">
              <a:solidFill>
                <a:srgbClr val="008000"/>
              </a:solidFill>
            </a:endParaRPr>
          </a:p>
          <a:p>
            <a:pPr lvl="1"/>
            <a:r>
              <a:rPr lang="en-US" dirty="0"/>
              <a:t>Maximum number of local variables permitted</a:t>
            </a:r>
          </a:p>
          <a:p>
            <a:pPr lvl="1"/>
            <a:r>
              <a:rPr lang="en-US" dirty="0">
                <a:solidFill>
                  <a:schemeClr val="accent1">
                    <a:alpha val="0"/>
                  </a:schemeClr>
                </a:solidFill>
              </a:rPr>
              <a:t>E.g., </a:t>
            </a:r>
            <a:r>
              <a:rPr lang="en-US" dirty="0">
                <a:solidFill>
                  <a:schemeClr val="accent1">
                    <a:alpha val="0"/>
                  </a:schemeClr>
                </a:solidFill>
                <a:latin typeface="Monotype Corsiva"/>
                <a:cs typeface="Monotype Corsiva"/>
              </a:rPr>
              <a:t>R</a:t>
            </a:r>
            <a:r>
              <a:rPr lang="en-US" baseline="-25000" dirty="0">
                <a:solidFill>
                  <a:schemeClr val="accent1">
                    <a:alpha val="0"/>
                  </a:schemeClr>
                </a:solidFill>
              </a:rPr>
              <a:t> stack</a:t>
            </a:r>
            <a:r>
              <a:rPr lang="en-US" dirty="0">
                <a:solidFill>
                  <a:schemeClr val="accent1">
                    <a:alpha val="0"/>
                  </a:schemeClr>
                </a:solidFill>
              </a:rPr>
              <a:t> = 1 </a:t>
            </a:r>
          </a:p>
          <a:p>
            <a:pPr lvl="2"/>
            <a:r>
              <a:rPr lang="en-US" dirty="0">
                <a:solidFill>
                  <a:schemeClr val="accent1">
                    <a:alpha val="0"/>
                  </a:schemeClr>
                </a:solidFill>
              </a:rPr>
              <a:t>Only one extra local variable is available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Hints about the form of the desired program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0"/>
                </a:schemeClr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Looping structure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Monotype Corsiva"/>
                <a:ea typeface="+mn-ea"/>
                <a:cs typeface="Monotype Corsiva"/>
              </a:rPr>
              <a:t>R 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Wingdings"/>
                <a:cs typeface="Comic Sans MS"/>
              </a:rPr>
              <a:t>loop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0"/>
                </a:schemeClr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Acyclic </a:t>
            </a:r>
            <a:r>
              <a:rPr lang="en-US" sz="2400" dirty="0" err="1">
                <a:solidFill>
                  <a:schemeClr val="bg1">
                    <a:alpha val="0"/>
                  </a:schemeClr>
                </a:solidFill>
                <a:latin typeface="Comic Sans MS"/>
                <a:cs typeface="Comic Sans MS"/>
              </a:rPr>
              <a:t>fragmentecs</a:t>
            </a:r>
            <a:r>
              <a:rPr lang="en-US" sz="2400" dirty="0">
                <a:solidFill>
                  <a:schemeClr val="bg1">
                    <a:alpha val="0"/>
                  </a:schemeClr>
                </a:solidFill>
                <a:latin typeface="Comic Sans MS"/>
                <a:cs typeface="Comic Sans MS"/>
              </a:rPr>
              <a:t> 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Wingdings"/>
                <a:ea typeface="Wingdings"/>
                <a:cs typeface="Wingdings"/>
              </a:rPr>
              <a:t>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),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sequing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(;)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Grammar: L ::= * |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Wingdings"/>
                <a:ea typeface="Wingdings"/>
                <a:cs typeface="Wingdings"/>
              </a:rPr>
              <a:t>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alpha val="0"/>
                  </a:scheme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(L) | L;</a:t>
            </a:r>
            <a:r>
              <a:rPr lang="en-US" sz="2400" dirty="0">
                <a:solidFill>
                  <a:schemeClr val="bg1">
                    <a:alpha val="0"/>
                  </a:schemeClr>
                </a:solidFill>
                <a:latin typeface="Comic Sans MS"/>
                <a:cs typeface="Comic Sans MS"/>
              </a:rPr>
              <a:t>L(*), loops (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1143000" lvl="2" indent="-2286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mic Sans MS"/>
                <a:ea typeface="+mn-ea"/>
                <a:cs typeface="Comic Sans MS"/>
              </a:rPr>
              <a:t>E.g</a:t>
            </a:r>
            <a:r>
              <a:rPr lang="en-US" sz="2000" dirty="0">
                <a:latin typeface="Comic Sans MS"/>
                <a:cs typeface="Comic Sans MS"/>
              </a:rPr>
              <a:t>.,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Webdings" panose="05030102010509060703" pitchFamily="18" charset="2"/>
              <a:cs typeface="Comic Sans MS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Acyclic fragment followed by a loop with an acyclic fragment inside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Stack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Monotype Corsiva"/>
                <a:ea typeface="+mn-ea"/>
                <a:cs typeface="Monotype Corsiva"/>
              </a:rPr>
              <a:t>R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stack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alpha val="0"/>
                </a:srgbClr>
              </a:solidFill>
              <a:effectLst/>
              <a:uLnTx/>
              <a:uFillTx/>
              <a:latin typeface="Comic Sans MS"/>
              <a:ea typeface="+mn-ea"/>
              <a:cs typeface="Comic Sans M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0"/>
                  </a:srgbClr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Maximum number of local variables permitted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E.g.,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Monotype Corsiva"/>
                <a:ea typeface="+mn-ea"/>
                <a:cs typeface="Monotype Corsiva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stack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 =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int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, 1 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Comic Sans MS"/>
              </a:rPr>
              <a:t>Only one extra local variable is available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Scaffold(3): Resource Constraints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7917371" y="2863790"/>
            <a:ext cx="493204" cy="1079974"/>
            <a:chOff x="7917371" y="2711390"/>
            <a:chExt cx="493204" cy="1079974"/>
          </a:xfrm>
        </p:grpSpPr>
        <p:sp>
          <p:nvSpPr>
            <p:cNvPr id="38" name="Rectangle 37"/>
            <p:cNvSpPr/>
            <p:nvPr/>
          </p:nvSpPr>
          <p:spPr>
            <a:xfrm>
              <a:off x="7926638" y="2959885"/>
              <a:ext cx="3209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E82C0"/>
                  </a:solidFill>
                  <a:latin typeface="Comic Sans MS"/>
                  <a:ea typeface="Wingdings"/>
                  <a:cs typeface="Comic Sans MS"/>
                </a:rPr>
                <a:t>*</a:t>
              </a:r>
              <a:endParaRPr lang="en-US" sz="2000" dirty="0">
                <a:solidFill>
                  <a:srgbClr val="3E82C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917371" y="2711390"/>
              <a:ext cx="30168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E82C0"/>
                  </a:solidFill>
                  <a:latin typeface="Wingdings"/>
                  <a:ea typeface="Wingdings"/>
                  <a:cs typeface="Wingdings"/>
                </a:rPr>
                <a:t></a:t>
              </a:r>
              <a:endParaRPr lang="en-US" sz="1600" dirty="0">
                <a:solidFill>
                  <a:srgbClr val="3E82C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917371" y="3391254"/>
              <a:ext cx="30168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3E82C0"/>
                  </a:solidFill>
                  <a:latin typeface="Wingdings"/>
                  <a:ea typeface="Wingdings"/>
                  <a:cs typeface="Wingdings"/>
                </a:rPr>
                <a:t></a:t>
              </a:r>
              <a:endParaRPr lang="en-US" sz="1600" dirty="0">
                <a:solidFill>
                  <a:srgbClr val="3E82C0"/>
                </a:solidFill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8181975" y="2863850"/>
              <a:ext cx="228600" cy="0"/>
            </a:xfrm>
            <a:custGeom>
              <a:avLst/>
              <a:gdLst>
                <a:gd name="connsiteX0" fmla="*/ 0 w 260350"/>
                <a:gd name="connsiteY0" fmla="*/ 0 h 0"/>
                <a:gd name="connsiteX1" fmla="*/ 260350 w 260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0350">
                  <a:moveTo>
                    <a:pt x="0" y="0"/>
                  </a:moveTo>
                  <a:lnTo>
                    <a:pt x="260350" y="0"/>
                  </a:lnTo>
                </a:path>
              </a:pathLst>
            </a:cu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8181975" y="3175000"/>
              <a:ext cx="228600" cy="0"/>
            </a:xfrm>
            <a:custGeom>
              <a:avLst/>
              <a:gdLst>
                <a:gd name="connsiteX0" fmla="*/ 0 w 260350"/>
                <a:gd name="connsiteY0" fmla="*/ 0 h 0"/>
                <a:gd name="connsiteX1" fmla="*/ 260350 w 260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0350">
                  <a:moveTo>
                    <a:pt x="0" y="0"/>
                  </a:moveTo>
                  <a:lnTo>
                    <a:pt x="260350" y="0"/>
                  </a:lnTo>
                </a:path>
              </a:pathLst>
            </a:cu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8181975" y="3543300"/>
              <a:ext cx="228600" cy="0"/>
            </a:xfrm>
            <a:custGeom>
              <a:avLst/>
              <a:gdLst>
                <a:gd name="connsiteX0" fmla="*/ 0 w 260350"/>
                <a:gd name="connsiteY0" fmla="*/ 0 h 0"/>
                <a:gd name="connsiteX1" fmla="*/ 260350 w 2603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0350">
                  <a:moveTo>
                    <a:pt x="0" y="0"/>
                  </a:moveTo>
                  <a:lnTo>
                    <a:pt x="260350" y="0"/>
                  </a:lnTo>
                </a:path>
              </a:pathLst>
            </a:cu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458200" y="2715690"/>
            <a:ext cx="536928" cy="1250575"/>
            <a:chOff x="8458200" y="2715690"/>
            <a:chExt cx="536928" cy="1250575"/>
          </a:xfrm>
        </p:grpSpPr>
        <p:grpSp>
          <p:nvGrpSpPr>
            <p:cNvPr id="37" name="Group 36"/>
            <p:cNvGrpSpPr/>
            <p:nvPr/>
          </p:nvGrpSpPr>
          <p:grpSpPr>
            <a:xfrm>
              <a:off x="8458200" y="2715690"/>
              <a:ext cx="536928" cy="1250575"/>
              <a:chOff x="8458200" y="2563290"/>
              <a:chExt cx="536928" cy="1250575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8458200" y="2959100"/>
                <a:ext cx="536928" cy="854765"/>
                <a:chOff x="8458200" y="2959100"/>
                <a:chExt cx="536928" cy="854765"/>
              </a:xfrm>
            </p:grpSpPr>
            <p:sp>
              <p:nvSpPr>
                <p:cNvPr id="19" name="Diamond 18"/>
                <p:cNvSpPr/>
                <p:nvPr/>
              </p:nvSpPr>
              <p:spPr>
                <a:xfrm>
                  <a:off x="8458200" y="3083984"/>
                  <a:ext cx="366183" cy="192616"/>
                </a:xfrm>
                <a:prstGeom prst="diamond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8462433" y="3403956"/>
                  <a:ext cx="366183" cy="274815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" name="Group 25"/>
                <p:cNvGrpSpPr/>
                <p:nvPr/>
              </p:nvGrpSpPr>
              <p:grpSpPr>
                <a:xfrm>
                  <a:off x="8498412" y="3429354"/>
                  <a:ext cx="289983" cy="224016"/>
                  <a:chOff x="7876822" y="3661833"/>
                  <a:chExt cx="381000" cy="232834"/>
                </a:xfrm>
              </p:grpSpPr>
              <p:sp>
                <p:nvSpPr>
                  <p:cNvPr id="22" name="Freeform 21"/>
                  <p:cNvSpPr/>
                  <p:nvPr/>
                </p:nvSpPr>
                <p:spPr>
                  <a:xfrm>
                    <a:off x="7876822" y="3661833"/>
                    <a:ext cx="162278" cy="228600"/>
                  </a:xfrm>
                  <a:custGeom>
                    <a:avLst/>
                    <a:gdLst>
                      <a:gd name="connsiteX0" fmla="*/ 153811 w 162278"/>
                      <a:gd name="connsiteY0" fmla="*/ 0 h 228600"/>
                      <a:gd name="connsiteX1" fmla="*/ 1411 w 162278"/>
                      <a:gd name="connsiteY1" fmla="*/ 114300 h 228600"/>
                      <a:gd name="connsiteX2" fmla="*/ 162278 w 162278"/>
                      <a:gd name="connsiteY2" fmla="*/ 228600 h 228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62278" h="228600">
                        <a:moveTo>
                          <a:pt x="153811" y="0"/>
                        </a:moveTo>
                        <a:cubicBezTo>
                          <a:pt x="76905" y="38100"/>
                          <a:pt x="0" y="76200"/>
                          <a:pt x="1411" y="114300"/>
                        </a:cubicBezTo>
                        <a:cubicBezTo>
                          <a:pt x="2822" y="152400"/>
                          <a:pt x="162278" y="228600"/>
                          <a:pt x="162278" y="228600"/>
                        </a:cubicBezTo>
                      </a:path>
                    </a:pathLst>
                  </a:custGeom>
                  <a:ln>
                    <a:tailEnd type="triangle" w="sm" len="sm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Freeform 22"/>
                  <p:cNvSpPr/>
                  <p:nvPr/>
                </p:nvSpPr>
                <p:spPr>
                  <a:xfrm>
                    <a:off x="8034867" y="3661833"/>
                    <a:ext cx="131938" cy="110067"/>
                  </a:xfrm>
                  <a:custGeom>
                    <a:avLst/>
                    <a:gdLst>
                      <a:gd name="connsiteX0" fmla="*/ 0 w 131938"/>
                      <a:gd name="connsiteY0" fmla="*/ 0 h 110067"/>
                      <a:gd name="connsiteX1" fmla="*/ 122766 w 131938"/>
                      <a:gd name="connsiteY1" fmla="*/ 55034 h 110067"/>
                      <a:gd name="connsiteX2" fmla="*/ 55033 w 131938"/>
                      <a:gd name="connsiteY2" fmla="*/ 110067 h 1100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1938" h="110067">
                        <a:moveTo>
                          <a:pt x="0" y="0"/>
                        </a:moveTo>
                        <a:cubicBezTo>
                          <a:pt x="56797" y="18345"/>
                          <a:pt x="113594" y="36690"/>
                          <a:pt x="122766" y="55034"/>
                        </a:cubicBezTo>
                        <a:cubicBezTo>
                          <a:pt x="131938" y="73378"/>
                          <a:pt x="55033" y="110067"/>
                          <a:pt x="55033" y="110067"/>
                        </a:cubicBezTo>
                      </a:path>
                    </a:pathLst>
                  </a:custGeom>
                  <a:ln>
                    <a:tailEnd type="triangle" w="sm" len="sm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" name="Freeform 23"/>
                  <p:cNvSpPr/>
                  <p:nvPr/>
                </p:nvSpPr>
                <p:spPr>
                  <a:xfrm>
                    <a:off x="8030633" y="3674533"/>
                    <a:ext cx="160867" cy="220134"/>
                  </a:xfrm>
                  <a:custGeom>
                    <a:avLst/>
                    <a:gdLst>
                      <a:gd name="connsiteX0" fmla="*/ 0 w 160867"/>
                      <a:gd name="connsiteY0" fmla="*/ 0 h 220134"/>
                      <a:gd name="connsiteX1" fmla="*/ 46567 w 160867"/>
                      <a:gd name="connsiteY1" fmla="*/ 105834 h 220134"/>
                      <a:gd name="connsiteX2" fmla="*/ 156634 w 160867"/>
                      <a:gd name="connsiteY2" fmla="*/ 152400 h 220134"/>
                      <a:gd name="connsiteX3" fmla="*/ 21167 w 160867"/>
                      <a:gd name="connsiteY3" fmla="*/ 220134 h 2201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60867" h="220134">
                        <a:moveTo>
                          <a:pt x="0" y="0"/>
                        </a:moveTo>
                        <a:cubicBezTo>
                          <a:pt x="10230" y="40217"/>
                          <a:pt x="20461" y="80434"/>
                          <a:pt x="46567" y="105834"/>
                        </a:cubicBezTo>
                        <a:cubicBezTo>
                          <a:pt x="72673" y="131234"/>
                          <a:pt x="160867" y="133350"/>
                          <a:pt x="156634" y="152400"/>
                        </a:cubicBezTo>
                        <a:cubicBezTo>
                          <a:pt x="152401" y="171450"/>
                          <a:pt x="21167" y="220134"/>
                          <a:pt x="21167" y="220134"/>
                        </a:cubicBezTo>
                      </a:path>
                    </a:pathLst>
                  </a:custGeom>
                  <a:ln>
                    <a:tailEnd type="triangle" w="sm" len="sm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5" name="Freeform 24"/>
                  <p:cNvSpPr/>
                  <p:nvPr/>
                </p:nvSpPr>
                <p:spPr>
                  <a:xfrm>
                    <a:off x="8166100" y="3712633"/>
                    <a:ext cx="91722" cy="131234"/>
                  </a:xfrm>
                  <a:custGeom>
                    <a:avLst/>
                    <a:gdLst>
                      <a:gd name="connsiteX0" fmla="*/ 0 w 91722"/>
                      <a:gd name="connsiteY0" fmla="*/ 0 h 131234"/>
                      <a:gd name="connsiteX1" fmla="*/ 88900 w 91722"/>
                      <a:gd name="connsiteY1" fmla="*/ 55034 h 131234"/>
                      <a:gd name="connsiteX2" fmla="*/ 16933 w 91722"/>
                      <a:gd name="connsiteY2" fmla="*/ 131234 h 1312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91722" h="131234">
                        <a:moveTo>
                          <a:pt x="0" y="0"/>
                        </a:moveTo>
                        <a:cubicBezTo>
                          <a:pt x="43039" y="16581"/>
                          <a:pt x="86078" y="33162"/>
                          <a:pt x="88900" y="55034"/>
                        </a:cubicBezTo>
                        <a:cubicBezTo>
                          <a:pt x="91722" y="76906"/>
                          <a:pt x="16933" y="131234"/>
                          <a:pt x="16933" y="131234"/>
                        </a:cubicBezTo>
                      </a:path>
                    </a:pathLst>
                  </a:custGeom>
                  <a:ln>
                    <a:tailEnd type="triangle" w="sm" len="sm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9" name="Freeform 28"/>
                <p:cNvSpPr/>
                <p:nvPr/>
              </p:nvSpPr>
              <p:spPr>
                <a:xfrm>
                  <a:off x="8640245" y="2959100"/>
                  <a:ext cx="0" cy="114300"/>
                </a:xfrm>
                <a:custGeom>
                  <a:avLst/>
                  <a:gdLst>
                    <a:gd name="connsiteX0" fmla="*/ 0 w 0"/>
                    <a:gd name="connsiteY0" fmla="*/ 0 h 114300"/>
                    <a:gd name="connsiteX1" fmla="*/ 0 w 0"/>
                    <a:gd name="connsiteY1" fmla="*/ 114300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14300">
                      <a:moveTo>
                        <a:pt x="0" y="0"/>
                      </a:moveTo>
                      <a:lnTo>
                        <a:pt x="0" y="114300"/>
                      </a:ln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Freeform 29"/>
                <p:cNvSpPr/>
                <p:nvPr/>
              </p:nvSpPr>
              <p:spPr>
                <a:xfrm>
                  <a:off x="8640257" y="3272354"/>
                  <a:ext cx="0" cy="114300"/>
                </a:xfrm>
                <a:custGeom>
                  <a:avLst/>
                  <a:gdLst>
                    <a:gd name="connsiteX0" fmla="*/ 0 w 0"/>
                    <a:gd name="connsiteY0" fmla="*/ 0 h 114300"/>
                    <a:gd name="connsiteX1" fmla="*/ 0 w 0"/>
                    <a:gd name="connsiteY1" fmla="*/ 114300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14300">
                      <a:moveTo>
                        <a:pt x="0" y="0"/>
                      </a:moveTo>
                      <a:lnTo>
                        <a:pt x="0" y="114300"/>
                      </a:ln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Freeform 33"/>
                <p:cNvSpPr/>
                <p:nvPr/>
              </p:nvSpPr>
              <p:spPr>
                <a:xfrm>
                  <a:off x="8636000" y="3009193"/>
                  <a:ext cx="359128" cy="804672"/>
                </a:xfrm>
                <a:custGeom>
                  <a:avLst/>
                  <a:gdLst>
                    <a:gd name="connsiteX0" fmla="*/ 0 w 359128"/>
                    <a:gd name="connsiteY0" fmla="*/ 686505 h 825499"/>
                    <a:gd name="connsiteX1" fmla="*/ 80433 w 359128"/>
                    <a:gd name="connsiteY1" fmla="*/ 821971 h 825499"/>
                    <a:gd name="connsiteX2" fmla="*/ 296333 w 359128"/>
                    <a:gd name="connsiteY2" fmla="*/ 707671 h 825499"/>
                    <a:gd name="connsiteX3" fmla="*/ 317500 w 359128"/>
                    <a:gd name="connsiteY3" fmla="*/ 115005 h 825499"/>
                    <a:gd name="connsiteX4" fmla="*/ 46567 w 359128"/>
                    <a:gd name="connsiteY4" fmla="*/ 17638 h 8254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9128" h="825499">
                      <a:moveTo>
                        <a:pt x="0" y="686505"/>
                      </a:moveTo>
                      <a:cubicBezTo>
                        <a:pt x="15522" y="752474"/>
                        <a:pt x="31044" y="818443"/>
                        <a:pt x="80433" y="821971"/>
                      </a:cubicBezTo>
                      <a:cubicBezTo>
                        <a:pt x="129822" y="825499"/>
                        <a:pt x="256822" y="825499"/>
                        <a:pt x="296333" y="707671"/>
                      </a:cubicBezTo>
                      <a:cubicBezTo>
                        <a:pt x="335844" y="589843"/>
                        <a:pt x="359128" y="230011"/>
                        <a:pt x="317500" y="115005"/>
                      </a:cubicBezTo>
                      <a:cubicBezTo>
                        <a:pt x="275872" y="0"/>
                        <a:pt x="46567" y="17638"/>
                        <a:pt x="46567" y="17638"/>
                      </a:cubicBezTo>
                    </a:path>
                  </a:pathLst>
                </a:custGeom>
                <a:ln>
                  <a:tailEnd type="triangle" w="sm" len="sm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" name="Freeform 35"/>
              <p:cNvSpPr/>
              <p:nvPr/>
            </p:nvSpPr>
            <p:spPr>
              <a:xfrm>
                <a:off x="8640233" y="2563290"/>
                <a:ext cx="0" cy="114300"/>
              </a:xfrm>
              <a:custGeom>
                <a:avLst/>
                <a:gdLst>
                  <a:gd name="connsiteX0" fmla="*/ 0 w 0"/>
                  <a:gd name="connsiteY0" fmla="*/ 0 h 114300"/>
                  <a:gd name="connsiteX1" fmla="*/ 0 w 0"/>
                  <a:gd name="connsiteY1" fmla="*/ 11430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14300">
                    <a:moveTo>
                      <a:pt x="0" y="0"/>
                    </a:moveTo>
                    <a:lnTo>
                      <a:pt x="0" y="114300"/>
                    </a:lnTo>
                  </a:path>
                </a:pathLst>
              </a:custGeom>
              <a:ln>
                <a:tailEnd type="triangl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8462433" y="2832279"/>
              <a:ext cx="366183" cy="27481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8498412" y="2857677"/>
              <a:ext cx="123511" cy="219942"/>
            </a:xfrm>
            <a:custGeom>
              <a:avLst/>
              <a:gdLst>
                <a:gd name="connsiteX0" fmla="*/ 153811 w 162278"/>
                <a:gd name="connsiteY0" fmla="*/ 0 h 228600"/>
                <a:gd name="connsiteX1" fmla="*/ 1411 w 162278"/>
                <a:gd name="connsiteY1" fmla="*/ 114300 h 228600"/>
                <a:gd name="connsiteX2" fmla="*/ 162278 w 162278"/>
                <a:gd name="connsiteY2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2278" h="228600">
                  <a:moveTo>
                    <a:pt x="153811" y="0"/>
                  </a:moveTo>
                  <a:cubicBezTo>
                    <a:pt x="76905" y="38100"/>
                    <a:pt x="0" y="76200"/>
                    <a:pt x="1411" y="114300"/>
                  </a:cubicBezTo>
                  <a:cubicBezTo>
                    <a:pt x="2822" y="152400"/>
                    <a:pt x="162278" y="228600"/>
                    <a:pt x="162278" y="228600"/>
                  </a:cubicBez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8618702" y="2857677"/>
              <a:ext cx="100419" cy="105898"/>
            </a:xfrm>
            <a:custGeom>
              <a:avLst/>
              <a:gdLst>
                <a:gd name="connsiteX0" fmla="*/ 0 w 131938"/>
                <a:gd name="connsiteY0" fmla="*/ 0 h 110067"/>
                <a:gd name="connsiteX1" fmla="*/ 122766 w 131938"/>
                <a:gd name="connsiteY1" fmla="*/ 55034 h 110067"/>
                <a:gd name="connsiteX2" fmla="*/ 55033 w 131938"/>
                <a:gd name="connsiteY2" fmla="*/ 110067 h 110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1938" h="110067">
                  <a:moveTo>
                    <a:pt x="0" y="0"/>
                  </a:moveTo>
                  <a:cubicBezTo>
                    <a:pt x="56797" y="18345"/>
                    <a:pt x="113594" y="36690"/>
                    <a:pt x="122766" y="55034"/>
                  </a:cubicBezTo>
                  <a:cubicBezTo>
                    <a:pt x="131938" y="73378"/>
                    <a:pt x="55033" y="110067"/>
                    <a:pt x="55033" y="110067"/>
                  </a:cubicBez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8615479" y="2869896"/>
              <a:ext cx="122438" cy="211797"/>
            </a:xfrm>
            <a:custGeom>
              <a:avLst/>
              <a:gdLst>
                <a:gd name="connsiteX0" fmla="*/ 0 w 160867"/>
                <a:gd name="connsiteY0" fmla="*/ 0 h 220134"/>
                <a:gd name="connsiteX1" fmla="*/ 46567 w 160867"/>
                <a:gd name="connsiteY1" fmla="*/ 105834 h 220134"/>
                <a:gd name="connsiteX2" fmla="*/ 156634 w 160867"/>
                <a:gd name="connsiteY2" fmla="*/ 152400 h 220134"/>
                <a:gd name="connsiteX3" fmla="*/ 21167 w 160867"/>
                <a:gd name="connsiteY3" fmla="*/ 220134 h 220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867" h="220134">
                  <a:moveTo>
                    <a:pt x="0" y="0"/>
                  </a:moveTo>
                  <a:cubicBezTo>
                    <a:pt x="10230" y="40217"/>
                    <a:pt x="20461" y="80434"/>
                    <a:pt x="46567" y="105834"/>
                  </a:cubicBezTo>
                  <a:cubicBezTo>
                    <a:pt x="72673" y="131234"/>
                    <a:pt x="160867" y="133350"/>
                    <a:pt x="156634" y="152400"/>
                  </a:cubicBezTo>
                  <a:cubicBezTo>
                    <a:pt x="152401" y="171450"/>
                    <a:pt x="21167" y="220134"/>
                    <a:pt x="21167" y="220134"/>
                  </a:cubicBez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8718584" y="2906553"/>
              <a:ext cx="69811" cy="126264"/>
            </a:xfrm>
            <a:custGeom>
              <a:avLst/>
              <a:gdLst>
                <a:gd name="connsiteX0" fmla="*/ 0 w 91722"/>
                <a:gd name="connsiteY0" fmla="*/ 0 h 131234"/>
                <a:gd name="connsiteX1" fmla="*/ 88900 w 91722"/>
                <a:gd name="connsiteY1" fmla="*/ 55034 h 131234"/>
                <a:gd name="connsiteX2" fmla="*/ 16933 w 91722"/>
                <a:gd name="connsiteY2" fmla="*/ 131234 h 131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722" h="131234">
                  <a:moveTo>
                    <a:pt x="0" y="0"/>
                  </a:moveTo>
                  <a:cubicBezTo>
                    <a:pt x="43039" y="16581"/>
                    <a:pt x="86078" y="33162"/>
                    <a:pt x="88900" y="55034"/>
                  </a:cubicBezTo>
                  <a:cubicBezTo>
                    <a:pt x="91722" y="76906"/>
                    <a:pt x="16933" y="131234"/>
                    <a:pt x="16933" y="131234"/>
                  </a:cubicBezTo>
                </a:path>
              </a:pathLst>
            </a:custGeom>
            <a:ln>
              <a:tailEnd type="triangl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8FE70-9235-4172-A6E2-DA72CA2B0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37A0B-041F-4A97-A9BC-2F3395D14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a scaffold, the executable program </a:t>
            </a:r>
            <a:r>
              <a:rPr lang="en-US" dirty="0">
                <a:solidFill>
                  <a:srgbClr val="008000"/>
                </a:solidFill>
              </a:rPr>
              <a:t>valid </a:t>
            </a:r>
            <a:r>
              <a:rPr lang="en-US" dirty="0"/>
              <a:t>if it meet the following conditions:</a:t>
            </a:r>
          </a:p>
          <a:p>
            <a:pPr lvl="1"/>
            <a:r>
              <a:rPr lang="en-US" dirty="0"/>
              <a:t>input terminates: the program with invariants and ranking functions providing the proof</a:t>
            </a:r>
          </a:p>
          <a:p>
            <a:pPr lvl="1"/>
            <a:r>
              <a:rPr lang="en-US" dirty="0"/>
              <a:t>Program loop corresponds to loop annotation in flowgraph template</a:t>
            </a:r>
          </a:p>
          <a:p>
            <a:pPr lvl="1"/>
            <a:r>
              <a:rPr lang="en-US" dirty="0"/>
              <a:t>Program contains statements:</a:t>
            </a:r>
          </a:p>
          <a:p>
            <a:pPr lvl="2"/>
            <a:r>
              <a:rPr lang="en-US" dirty="0"/>
              <a:t>S :: = skip | S;S | x := e | if g then S else S</a:t>
            </a:r>
          </a:p>
          <a:p>
            <a:pPr lvl="1"/>
            <a:r>
              <a:rPr lang="en-US" dirty="0"/>
              <a:t>Element operation as many as </a:t>
            </a:r>
            <a:r>
              <a:rPr lang="en-US" dirty="0" err="1">
                <a:solidFill>
                  <a:srgbClr val="008000"/>
                </a:solidFill>
                <a:latin typeface="Monotype Corsiva"/>
              </a:rPr>
              <a:t>R</a:t>
            </a:r>
            <a:r>
              <a:rPr lang="en-US" baseline="-25000" dirty="0" err="1">
                <a:solidFill>
                  <a:srgbClr val="008000"/>
                </a:solidFill>
                <a:latin typeface="Monotype Corsiva"/>
                <a:cs typeface="Monotype Corsiva"/>
              </a:rPr>
              <a:t>comp</a:t>
            </a:r>
            <a:endParaRPr lang="en-US" dirty="0"/>
          </a:p>
          <a:p>
            <a:pPr lvl="1"/>
            <a:r>
              <a:rPr lang="en-US" dirty="0"/>
              <a:t>Program uses many local variable </a:t>
            </a:r>
            <a:r>
              <a:rPr lang="en-US" dirty="0" err="1">
                <a:solidFill>
                  <a:srgbClr val="008000"/>
                </a:solidFill>
                <a:latin typeface="Monotype Corsiva"/>
              </a:rPr>
              <a:t>R</a:t>
            </a:r>
            <a:r>
              <a:rPr lang="en-US" baseline="-25000" dirty="0" err="1">
                <a:solidFill>
                  <a:srgbClr val="008000"/>
                </a:solidFill>
              </a:rPr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10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11762</TotalTime>
  <Words>2134</Words>
  <Application>Microsoft Office PowerPoint</Application>
  <PresentationFormat>On-screen Show (4:3)</PresentationFormat>
  <Paragraphs>405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ＭＳ ゴシック</vt:lpstr>
      <vt:lpstr>宋体</vt:lpstr>
      <vt:lpstr>Zapf Dingbats</vt:lpstr>
      <vt:lpstr>Arial</vt:lpstr>
      <vt:lpstr>Calibri</vt:lpstr>
      <vt:lpstr>Cambria Math</vt:lpstr>
      <vt:lpstr>Comic Sans MS</vt:lpstr>
      <vt:lpstr>Monotype Corsiva</vt:lpstr>
      <vt:lpstr>Webdings</vt:lpstr>
      <vt:lpstr>Wingdings</vt:lpstr>
      <vt:lpstr>Office Theme</vt:lpstr>
      <vt:lpstr>From Program Verification to Program Synthesis</vt:lpstr>
      <vt:lpstr>Program Synthesis</vt:lpstr>
      <vt:lpstr>Proof-theoretic synthesis</vt:lpstr>
      <vt:lpstr>Discrete Line Drawing</vt:lpstr>
      <vt:lpstr>Synthesis Scaffold and Task</vt:lpstr>
      <vt:lpstr>Scaffold(1): Functional Specification</vt:lpstr>
      <vt:lpstr>Scaffold(2): Domain Constraints</vt:lpstr>
      <vt:lpstr>Scaffold(3): Resource Constraints</vt:lpstr>
      <vt:lpstr>Synthesis Task</vt:lpstr>
      <vt:lpstr>Example: Integral Square root</vt:lpstr>
      <vt:lpstr>Outline</vt:lpstr>
      <vt:lpstr>Modeling Basic Blocks as Transitions</vt:lpstr>
      <vt:lpstr>Synthesis Task</vt:lpstr>
      <vt:lpstr>VC - Safety Constraints</vt:lpstr>
      <vt:lpstr>Fixed point solutions, i.e., invariants</vt:lpstr>
      <vt:lpstr>Fixed point solutions, i.e., invariants</vt:lpstr>
      <vt:lpstr>Unknown statements and guards</vt:lpstr>
      <vt:lpstr>Additional Constraints</vt:lpstr>
      <vt:lpstr>Additional Constraints</vt:lpstr>
      <vt:lpstr>Outline</vt:lpstr>
      <vt:lpstr>Experiments: Linear Arithmetic</vt:lpstr>
      <vt:lpstr>Experiments: Predicate Abstraction</vt:lpstr>
      <vt:lpstr>Experiments: Synthesis times</vt:lpstr>
      <vt:lpstr>Summary: Proof-theoretic synthesis</vt:lpstr>
    </vt:vector>
  </TitlesOfParts>
  <Company>University of Maryland, College Park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Program Verification to Program Synthesis</dc:title>
  <dc:creator>Saurabh Srivastava</dc:creator>
  <cp:lastModifiedBy>Siyuan Xu</cp:lastModifiedBy>
  <cp:revision>145</cp:revision>
  <cp:lastPrinted>2010-01-06T22:14:22Z</cp:lastPrinted>
  <dcterms:created xsi:type="dcterms:W3CDTF">2010-02-14T02:05:07Z</dcterms:created>
  <dcterms:modified xsi:type="dcterms:W3CDTF">2018-03-19T18:43:44Z</dcterms:modified>
</cp:coreProperties>
</file>