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7" r:id="rId4"/>
    <p:sldId id="322" r:id="rId5"/>
    <p:sldId id="321" r:id="rId6"/>
    <p:sldId id="284" r:id="rId7"/>
    <p:sldId id="329" r:id="rId8"/>
    <p:sldId id="285" r:id="rId9"/>
    <p:sldId id="286" r:id="rId10"/>
    <p:sldId id="288" r:id="rId11"/>
    <p:sldId id="330" r:id="rId12"/>
    <p:sldId id="289" r:id="rId13"/>
    <p:sldId id="291" r:id="rId14"/>
    <p:sldId id="290" r:id="rId15"/>
    <p:sldId id="292" r:id="rId16"/>
    <p:sldId id="293" r:id="rId17"/>
    <p:sldId id="294" r:id="rId18"/>
    <p:sldId id="301" r:id="rId19"/>
    <p:sldId id="300" r:id="rId20"/>
    <p:sldId id="299" r:id="rId21"/>
    <p:sldId id="331" r:id="rId22"/>
    <p:sldId id="298" r:id="rId23"/>
    <p:sldId id="297" r:id="rId24"/>
    <p:sldId id="311" r:id="rId25"/>
    <p:sldId id="344" r:id="rId26"/>
    <p:sldId id="332" r:id="rId27"/>
    <p:sldId id="333" r:id="rId28"/>
    <p:sldId id="345" r:id="rId29"/>
    <p:sldId id="346" r:id="rId30"/>
    <p:sldId id="347" r:id="rId31"/>
    <p:sldId id="348" r:id="rId32"/>
    <p:sldId id="349" r:id="rId33"/>
    <p:sldId id="350" r:id="rId34"/>
    <p:sldId id="309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VBOXSVR\asabne\pagoda-paper\paper\pagoda_evaluation_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VBOXSVR\asabne\pagoda-paper\paper\pagoda_evaluation_n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msabne\Downloads\pagoda_evaluation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5574310730496"/>
          <c:y val="0.0317914951796136"/>
          <c:w val="0.899125281029991"/>
          <c:h val="0.880287901971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'OpenMP pthread'!$C$43</c:f>
              <c:strCache>
                <c:ptCount val="1"/>
                <c:pt idx="0">
                  <c:v>PThreads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'OpenMP pthread'!$A$44:$A$52</c:f>
              <c:strCache>
                <c:ptCount val="9"/>
                <c:pt idx="0">
                  <c:v>MB</c:v>
                </c:pt>
                <c:pt idx="1">
                  <c:v>MM</c:v>
                </c:pt>
                <c:pt idx="2">
                  <c:v>FB</c:v>
                </c:pt>
                <c:pt idx="3">
                  <c:v>CONV</c:v>
                </c:pt>
                <c:pt idx="4">
                  <c:v>DCT</c:v>
                </c:pt>
                <c:pt idx="5">
                  <c:v>3DES</c:v>
                </c:pt>
                <c:pt idx="6">
                  <c:v>SLUD</c:v>
                </c:pt>
                <c:pt idx="7">
                  <c:v>BF</c:v>
                </c:pt>
                <c:pt idx="8">
                  <c:v>MPE</c:v>
                </c:pt>
              </c:strCache>
            </c:strRef>
          </c:cat>
          <c:val>
            <c:numRef>
              <c:f>'OpenMP pthread'!$C$44:$C$52</c:f>
              <c:numCache>
                <c:formatCode>General</c:formatCode>
                <c:ptCount val="9"/>
                <c:pt idx="0">
                  <c:v>4.869483016999987</c:v>
                </c:pt>
                <c:pt idx="1">
                  <c:v>2.74036166</c:v>
                </c:pt>
                <c:pt idx="2">
                  <c:v>9.405494758</c:v>
                </c:pt>
                <c:pt idx="3">
                  <c:v>2.380085434999998</c:v>
                </c:pt>
                <c:pt idx="4">
                  <c:v>1.751855558</c:v>
                </c:pt>
                <c:pt idx="5">
                  <c:v>1.807652358</c:v>
                </c:pt>
                <c:pt idx="6">
                  <c:v>4.76017174299999</c:v>
                </c:pt>
                <c:pt idx="7">
                  <c:v>4.428995676999978</c:v>
                </c:pt>
                <c:pt idx="8">
                  <c:v>4.509625729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1E-4E1D-BC08-45C0A56EFF6C}"/>
            </c:ext>
          </c:extLst>
        </c:ser>
        <c:ser>
          <c:idx val="1"/>
          <c:order val="1"/>
          <c:tx>
            <c:strRef>
              <c:f>'OpenMP pthread'!$D$43</c:f>
              <c:strCache>
                <c:ptCount val="1"/>
                <c:pt idx="0">
                  <c:v>CUDA-HyperQ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'OpenMP pthread'!$A$44:$A$52</c:f>
              <c:strCache>
                <c:ptCount val="9"/>
                <c:pt idx="0">
                  <c:v>MB</c:v>
                </c:pt>
                <c:pt idx="1">
                  <c:v>MM</c:v>
                </c:pt>
                <c:pt idx="2">
                  <c:v>FB</c:v>
                </c:pt>
                <c:pt idx="3">
                  <c:v>CONV</c:v>
                </c:pt>
                <c:pt idx="4">
                  <c:v>DCT</c:v>
                </c:pt>
                <c:pt idx="5">
                  <c:v>3DES</c:v>
                </c:pt>
                <c:pt idx="6">
                  <c:v>SLUD</c:v>
                </c:pt>
                <c:pt idx="7">
                  <c:v>BF</c:v>
                </c:pt>
                <c:pt idx="8">
                  <c:v>MPE</c:v>
                </c:pt>
              </c:strCache>
            </c:strRef>
          </c:cat>
          <c:val>
            <c:numRef>
              <c:f>'OpenMP pthread'!$D$44:$D$52</c:f>
              <c:numCache>
                <c:formatCode>General</c:formatCode>
                <c:ptCount val="9"/>
                <c:pt idx="0">
                  <c:v>21.64901280999998</c:v>
                </c:pt>
                <c:pt idx="1">
                  <c:v>8.152318842</c:v>
                </c:pt>
                <c:pt idx="2">
                  <c:v>21.09973212</c:v>
                </c:pt>
                <c:pt idx="3">
                  <c:v>12.0646425</c:v>
                </c:pt>
                <c:pt idx="4">
                  <c:v>3.049069387</c:v>
                </c:pt>
                <c:pt idx="5">
                  <c:v>10.76940586</c:v>
                </c:pt>
                <c:pt idx="6">
                  <c:v>6.379734172</c:v>
                </c:pt>
                <c:pt idx="7">
                  <c:v>22.29096482</c:v>
                </c:pt>
                <c:pt idx="8">
                  <c:v>14.48063201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1E-4E1D-BC08-45C0A56EFF6C}"/>
            </c:ext>
          </c:extLst>
        </c:ser>
        <c:ser>
          <c:idx val="2"/>
          <c:order val="2"/>
          <c:tx>
            <c:strRef>
              <c:f>'OpenMP pthread'!$E$43</c:f>
              <c:strCache>
                <c:ptCount val="1"/>
                <c:pt idx="0">
                  <c:v>GeMTC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'OpenMP pthread'!$A$44:$A$52</c:f>
              <c:strCache>
                <c:ptCount val="9"/>
                <c:pt idx="0">
                  <c:v>MB</c:v>
                </c:pt>
                <c:pt idx="1">
                  <c:v>MM</c:v>
                </c:pt>
                <c:pt idx="2">
                  <c:v>FB</c:v>
                </c:pt>
                <c:pt idx="3">
                  <c:v>CONV</c:v>
                </c:pt>
                <c:pt idx="4">
                  <c:v>DCT</c:v>
                </c:pt>
                <c:pt idx="5">
                  <c:v>3DES</c:v>
                </c:pt>
                <c:pt idx="6">
                  <c:v>SLUD</c:v>
                </c:pt>
                <c:pt idx="7">
                  <c:v>BF</c:v>
                </c:pt>
                <c:pt idx="8">
                  <c:v>MPE</c:v>
                </c:pt>
              </c:strCache>
            </c:strRef>
          </c:cat>
          <c:val>
            <c:numRef>
              <c:f>'OpenMP pthread'!$E$44:$E$52</c:f>
              <c:numCache>
                <c:formatCode>General</c:formatCode>
                <c:ptCount val="9"/>
                <c:pt idx="0">
                  <c:v>14.83225792</c:v>
                </c:pt>
                <c:pt idx="1">
                  <c:v>8.118427521</c:v>
                </c:pt>
                <c:pt idx="2">
                  <c:v>31.1657933</c:v>
                </c:pt>
                <c:pt idx="3">
                  <c:v>19.39883479</c:v>
                </c:pt>
                <c:pt idx="4">
                  <c:v>2.980327229000001</c:v>
                </c:pt>
                <c:pt idx="5">
                  <c:v>7.853469645</c:v>
                </c:pt>
                <c:pt idx="6">
                  <c:v>0.0</c:v>
                </c:pt>
                <c:pt idx="7">
                  <c:v>23.9463489</c:v>
                </c:pt>
                <c:pt idx="8">
                  <c:v>21.99541018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1E-4E1D-BC08-45C0A56EFF6C}"/>
            </c:ext>
          </c:extLst>
        </c:ser>
        <c:ser>
          <c:idx val="3"/>
          <c:order val="3"/>
          <c:tx>
            <c:strRef>
              <c:f>'OpenMP pthread'!$F$43</c:f>
              <c:strCache>
                <c:ptCount val="1"/>
                <c:pt idx="0">
                  <c:v>Pagoda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'OpenMP pthread'!$A$44:$A$52</c:f>
              <c:strCache>
                <c:ptCount val="9"/>
                <c:pt idx="0">
                  <c:v>MB</c:v>
                </c:pt>
                <c:pt idx="1">
                  <c:v>MM</c:v>
                </c:pt>
                <c:pt idx="2">
                  <c:v>FB</c:v>
                </c:pt>
                <c:pt idx="3">
                  <c:v>CONV</c:v>
                </c:pt>
                <c:pt idx="4">
                  <c:v>DCT</c:v>
                </c:pt>
                <c:pt idx="5">
                  <c:v>3DES</c:v>
                </c:pt>
                <c:pt idx="6">
                  <c:v>SLUD</c:v>
                </c:pt>
                <c:pt idx="7">
                  <c:v>BF</c:v>
                </c:pt>
                <c:pt idx="8">
                  <c:v>MPE</c:v>
                </c:pt>
              </c:strCache>
            </c:strRef>
          </c:cat>
          <c:val>
            <c:numRef>
              <c:f>'OpenMP pthread'!$F$44:$F$52</c:f>
              <c:numCache>
                <c:formatCode>General</c:formatCode>
                <c:ptCount val="9"/>
                <c:pt idx="0">
                  <c:v>42.63456355</c:v>
                </c:pt>
                <c:pt idx="1">
                  <c:v>11.26621517</c:v>
                </c:pt>
                <c:pt idx="2">
                  <c:v>36.27467645</c:v>
                </c:pt>
                <c:pt idx="3">
                  <c:v>26.31316776</c:v>
                </c:pt>
                <c:pt idx="4">
                  <c:v>3.937237383</c:v>
                </c:pt>
                <c:pt idx="5">
                  <c:v>12.26660588</c:v>
                </c:pt>
                <c:pt idx="6">
                  <c:v>8.928730499</c:v>
                </c:pt>
                <c:pt idx="7">
                  <c:v>27.40312398</c:v>
                </c:pt>
                <c:pt idx="8">
                  <c:v>29.04792179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1E-4E1D-BC08-45C0A56EFF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1289307840"/>
        <c:axId val="1289308368"/>
      </c:barChart>
      <c:catAx>
        <c:axId val="128930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89308368"/>
        <c:crosses val="autoZero"/>
        <c:auto val="1"/>
        <c:lblAlgn val="ctr"/>
        <c:lblOffset val="10"/>
        <c:noMultiLvlLbl val="0"/>
      </c:catAx>
      <c:valAx>
        <c:axId val="12893083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Speedup over sequential programs</a:t>
                </a:r>
              </a:p>
            </c:rich>
          </c:tx>
          <c:layout>
            <c:manualLayout>
              <c:xMode val="edge"/>
              <c:yMode val="edge"/>
              <c:x val="0.000147458840372227"/>
              <c:y val="0.1094379060575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289307840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72303170659817"/>
          <c:y val="0.0747054683604306"/>
          <c:w val="0.370669342584671"/>
          <c:h val="0.17353237968613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571741032371"/>
          <c:y val="0.0560301837270341"/>
          <c:w val="0.76616426071741"/>
          <c:h val="0.7088305654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rand_fused_kernel!$B$41</c:f>
              <c:strCache>
                <c:ptCount val="1"/>
                <c:pt idx="0">
                  <c:v>Static Fusion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rand_fused_kernel!$A$42:$A$49</c:f>
              <c:strCache>
                <c:ptCount val="8"/>
                <c:pt idx="0">
                  <c:v>MB</c:v>
                </c:pt>
                <c:pt idx="1">
                  <c:v>CONV</c:v>
                </c:pt>
                <c:pt idx="2">
                  <c:v>DCT</c:v>
                </c:pt>
                <c:pt idx="3">
                  <c:v>FB</c:v>
                </c:pt>
                <c:pt idx="4">
                  <c:v>BF</c:v>
                </c:pt>
                <c:pt idx="5">
                  <c:v>MM</c:v>
                </c:pt>
                <c:pt idx="6">
                  <c:v>3DES</c:v>
                </c:pt>
                <c:pt idx="7">
                  <c:v>MPE</c:v>
                </c:pt>
              </c:strCache>
            </c:strRef>
          </c:cat>
          <c:val>
            <c:numRef>
              <c:f>rand_fused_kernel!$B$42:$B$49</c:f>
              <c:numCache>
                <c:formatCode>General</c:formatCode>
                <c:ptCount val="8"/>
                <c:pt idx="0">
                  <c:v>0.6647302331</c:v>
                </c:pt>
                <c:pt idx="1">
                  <c:v>1.218372334</c:v>
                </c:pt>
                <c:pt idx="2">
                  <c:v>1.139550724</c:v>
                </c:pt>
                <c:pt idx="3">
                  <c:v>1.069747444</c:v>
                </c:pt>
                <c:pt idx="4">
                  <c:v>1.352189272</c:v>
                </c:pt>
                <c:pt idx="5">
                  <c:v>1.038385109</c:v>
                </c:pt>
                <c:pt idx="6">
                  <c:v>1.100069061</c:v>
                </c:pt>
                <c:pt idx="7">
                  <c:v>0.738428242441195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D-49DC-BADB-2ADBF26E9778}"/>
            </c:ext>
          </c:extLst>
        </c:ser>
        <c:ser>
          <c:idx val="1"/>
          <c:order val="1"/>
          <c:tx>
            <c:strRef>
              <c:f>rand_fused_kernel!$C$41</c:f>
              <c:strCache>
                <c:ptCount val="1"/>
                <c:pt idx="0">
                  <c:v>Pagoda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rand_fused_kernel!$A$42:$A$49</c:f>
              <c:strCache>
                <c:ptCount val="8"/>
                <c:pt idx="0">
                  <c:v>MB</c:v>
                </c:pt>
                <c:pt idx="1">
                  <c:v>CONV</c:v>
                </c:pt>
                <c:pt idx="2">
                  <c:v>DCT</c:v>
                </c:pt>
                <c:pt idx="3">
                  <c:v>FB</c:v>
                </c:pt>
                <c:pt idx="4">
                  <c:v>BF</c:v>
                </c:pt>
                <c:pt idx="5">
                  <c:v>MM</c:v>
                </c:pt>
                <c:pt idx="6">
                  <c:v>3DES</c:v>
                </c:pt>
                <c:pt idx="7">
                  <c:v>MPE</c:v>
                </c:pt>
              </c:strCache>
            </c:strRef>
          </c:cat>
          <c:val>
            <c:numRef>
              <c:f>rand_fused_kernel!$C$42:$C$49</c:f>
              <c:numCache>
                <c:formatCode>General</c:formatCode>
                <c:ptCount val="8"/>
                <c:pt idx="0">
                  <c:v>2.223433407</c:v>
                </c:pt>
                <c:pt idx="1">
                  <c:v>2.09134748</c:v>
                </c:pt>
                <c:pt idx="2">
                  <c:v>1.134208591</c:v>
                </c:pt>
                <c:pt idx="3">
                  <c:v>1.505108813</c:v>
                </c:pt>
                <c:pt idx="4">
                  <c:v>1.528572351</c:v>
                </c:pt>
                <c:pt idx="5">
                  <c:v>1.140215174</c:v>
                </c:pt>
                <c:pt idx="6">
                  <c:v>1.106925111</c:v>
                </c:pt>
                <c:pt idx="7">
                  <c:v>2.723601162416535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D-49DC-BADB-2ADBF26E9778}"/>
            </c:ext>
          </c:extLst>
        </c:ser>
        <c:ser>
          <c:idx val="2"/>
          <c:order val="2"/>
          <c:tx>
            <c:strRef>
              <c:f>rand_fused_kernel!$D$41</c:f>
              <c:strCache>
                <c:ptCount val="1"/>
                <c:pt idx="0">
                  <c:v>PThreads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rand_fused_kernel!$A$42:$A$49</c:f>
              <c:strCache>
                <c:ptCount val="8"/>
                <c:pt idx="0">
                  <c:v>MB</c:v>
                </c:pt>
                <c:pt idx="1">
                  <c:v>CONV</c:v>
                </c:pt>
                <c:pt idx="2">
                  <c:v>DCT</c:v>
                </c:pt>
                <c:pt idx="3">
                  <c:v>FB</c:v>
                </c:pt>
                <c:pt idx="4">
                  <c:v>BF</c:v>
                </c:pt>
                <c:pt idx="5">
                  <c:v>MM</c:v>
                </c:pt>
                <c:pt idx="6">
                  <c:v>3DES</c:v>
                </c:pt>
                <c:pt idx="7">
                  <c:v>MPE</c:v>
                </c:pt>
              </c:strCache>
            </c:strRef>
          </c:cat>
          <c:val>
            <c:numRef>
              <c:f>rand_fused_kernel!$D$42:$D$49</c:f>
              <c:numCache>
                <c:formatCode>General</c:formatCode>
                <c:ptCount val="8"/>
                <c:pt idx="0">
                  <c:v>0.2920764137</c:v>
                </c:pt>
                <c:pt idx="1">
                  <c:v>0.1637006708</c:v>
                </c:pt>
                <c:pt idx="2">
                  <c:v>0.540385062</c:v>
                </c:pt>
                <c:pt idx="3">
                  <c:v>0.4134972882</c:v>
                </c:pt>
                <c:pt idx="4">
                  <c:v>0.4758102688</c:v>
                </c:pt>
                <c:pt idx="5">
                  <c:v>0.1520363258</c:v>
                </c:pt>
                <c:pt idx="6">
                  <c:v>0.1755234622</c:v>
                </c:pt>
                <c:pt idx="7">
                  <c:v>0.526841943311817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BD-49DC-BADB-2ADBF26E9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405168"/>
        <c:axId val="1321407920"/>
      </c:barChart>
      <c:catAx>
        <c:axId val="132140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1407920"/>
        <c:crosses val="autoZero"/>
        <c:auto val="1"/>
        <c:lblAlgn val="ctr"/>
        <c:lblOffset val="10"/>
        <c:noMultiLvlLbl val="0"/>
      </c:catAx>
      <c:valAx>
        <c:axId val="1321407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Normalized to CUDA-HyperQ</a:t>
                </a:r>
              </a:p>
            </c:rich>
          </c:tx>
          <c:layout>
            <c:manualLayout>
              <c:xMode val="edge"/>
              <c:yMode val="edge"/>
              <c:x val="0.0022082239720035"/>
              <c:y val="0.1288809212334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140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993024844497"/>
          <c:y val="0.0904856189119139"/>
          <c:w val="0.671091494422572"/>
          <c:h val="0.1164939533712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472132399849"/>
          <c:y val="0.0588596377779353"/>
          <c:w val="0.775198473075396"/>
          <c:h val="0.735622896811357"/>
        </c:manualLayout>
      </c:layout>
      <c:lineChart>
        <c:grouping val="standard"/>
        <c:varyColors val="0"/>
        <c:ser>
          <c:idx val="0"/>
          <c:order val="0"/>
          <c:tx>
            <c:strRef>
              <c:f>'[pagoda_evaluation(1).xlsx]Average Latency'!$F$31</c:f>
              <c:strCache>
                <c:ptCount val="1"/>
                <c:pt idx="0">
                  <c:v>Fused 3DES (Irregular)</c:v>
                </c:pt>
              </c:strCache>
            </c:strRef>
          </c:tx>
          <c:marker>
            <c:symbol val="diamond"/>
            <c:size val="9"/>
          </c:marker>
          <c:cat>
            <c:numRef>
              <c:f>'[pagoda_evaluation(1).xlsx]Average Latency'!$E$32:$E$40</c:f>
              <c:numCache>
                <c:formatCode>General</c:formatCode>
                <c:ptCount val="9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  <c:pt idx="5">
                  <c:v>4096.0</c:v>
                </c:pt>
                <c:pt idx="6">
                  <c:v>8192.0</c:v>
                </c:pt>
                <c:pt idx="7">
                  <c:v>16384.0</c:v>
                </c:pt>
                <c:pt idx="8">
                  <c:v>32768.0</c:v>
                </c:pt>
              </c:numCache>
            </c:numRef>
          </c:cat>
          <c:val>
            <c:numRef>
              <c:f>'[pagoda_evaluation(1).xlsx]Average Latency'!$F$32:$F$40</c:f>
              <c:numCache>
                <c:formatCode>General</c:formatCode>
                <c:ptCount val="9"/>
                <c:pt idx="0">
                  <c:v>91.0</c:v>
                </c:pt>
                <c:pt idx="1">
                  <c:v>158.0</c:v>
                </c:pt>
                <c:pt idx="2">
                  <c:v>279.0</c:v>
                </c:pt>
                <c:pt idx="3">
                  <c:v>519.0</c:v>
                </c:pt>
                <c:pt idx="4">
                  <c:v>992.0</c:v>
                </c:pt>
                <c:pt idx="5">
                  <c:v>1938.0</c:v>
                </c:pt>
                <c:pt idx="6">
                  <c:v>3853.0</c:v>
                </c:pt>
                <c:pt idx="7">
                  <c:v>7627.0</c:v>
                </c:pt>
                <c:pt idx="8">
                  <c:v>15265.0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86-47C0-853D-35E21A5580CC}"/>
            </c:ext>
          </c:extLst>
        </c:ser>
        <c:ser>
          <c:idx val="1"/>
          <c:order val="1"/>
          <c:tx>
            <c:strRef>
              <c:f>'[pagoda_evaluation(1).xlsx]Average Latency'!$G$31</c:f>
              <c:strCache>
                <c:ptCount val="1"/>
                <c:pt idx="0">
                  <c:v>Pagoda 3DES (Irregular)</c:v>
                </c:pt>
              </c:strCache>
            </c:strRef>
          </c:tx>
          <c:marker>
            <c:symbol val="circle"/>
            <c:size val="7"/>
          </c:marker>
          <c:cat>
            <c:numRef>
              <c:f>'[pagoda_evaluation(1).xlsx]Average Latency'!$E$32:$E$40</c:f>
              <c:numCache>
                <c:formatCode>General</c:formatCode>
                <c:ptCount val="9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  <c:pt idx="5">
                  <c:v>4096.0</c:v>
                </c:pt>
                <c:pt idx="6">
                  <c:v>8192.0</c:v>
                </c:pt>
                <c:pt idx="7">
                  <c:v>16384.0</c:v>
                </c:pt>
                <c:pt idx="8">
                  <c:v>32768.0</c:v>
                </c:pt>
              </c:numCache>
            </c:numRef>
          </c:cat>
          <c:val>
            <c:numRef>
              <c:f>'[pagoda_evaluation(1).xlsx]Average Latency'!$G$32:$G$40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86-47C0-853D-35E21A5580CC}"/>
            </c:ext>
          </c:extLst>
        </c:ser>
        <c:ser>
          <c:idx val="2"/>
          <c:order val="2"/>
          <c:tx>
            <c:strRef>
              <c:f>'[pagoda_evaluation(1).xlsx]Average Latency'!$H$31</c:f>
              <c:strCache>
                <c:ptCount val="1"/>
                <c:pt idx="0">
                  <c:v>Fused MM (regular)</c:v>
                </c:pt>
              </c:strCache>
            </c:strRef>
          </c:tx>
          <c:marker>
            <c:symbol val="triangle"/>
            <c:size val="9"/>
          </c:marker>
          <c:cat>
            <c:numRef>
              <c:f>'[pagoda_evaluation(1).xlsx]Average Latency'!$E$32:$E$40</c:f>
              <c:numCache>
                <c:formatCode>General</c:formatCode>
                <c:ptCount val="9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  <c:pt idx="5">
                  <c:v>4096.0</c:v>
                </c:pt>
                <c:pt idx="6">
                  <c:v>8192.0</c:v>
                </c:pt>
                <c:pt idx="7">
                  <c:v>16384.0</c:v>
                </c:pt>
                <c:pt idx="8">
                  <c:v>32768.0</c:v>
                </c:pt>
              </c:numCache>
            </c:numRef>
          </c:cat>
          <c:val>
            <c:numRef>
              <c:f>'[pagoda_evaluation(1).xlsx]Average Latency'!$H$32:$H$40</c:f>
              <c:numCache>
                <c:formatCode>General</c:formatCode>
                <c:ptCount val="9"/>
                <c:pt idx="0">
                  <c:v>845.0</c:v>
                </c:pt>
                <c:pt idx="1">
                  <c:v>1459.0</c:v>
                </c:pt>
                <c:pt idx="2">
                  <c:v>2731.0</c:v>
                </c:pt>
                <c:pt idx="3">
                  <c:v>4921.0</c:v>
                </c:pt>
                <c:pt idx="4">
                  <c:v>9662.0</c:v>
                </c:pt>
                <c:pt idx="5">
                  <c:v>19003.0</c:v>
                </c:pt>
                <c:pt idx="6">
                  <c:v>38283.0</c:v>
                </c:pt>
                <c:pt idx="7">
                  <c:v>76465.0</c:v>
                </c:pt>
                <c:pt idx="8">
                  <c:v>193310.0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86-47C0-853D-35E21A5580CC}"/>
            </c:ext>
          </c:extLst>
        </c:ser>
        <c:ser>
          <c:idx val="3"/>
          <c:order val="3"/>
          <c:tx>
            <c:strRef>
              <c:f>'[pagoda_evaluation(1).xlsx]Average Latency'!$I$31</c:f>
              <c:strCache>
                <c:ptCount val="1"/>
                <c:pt idx="0">
                  <c:v>Pagoda MM (regular)</c:v>
                </c:pt>
              </c:strCache>
            </c:strRef>
          </c:tx>
          <c:marker>
            <c:symbol val="square"/>
            <c:size val="8"/>
          </c:marker>
          <c:cat>
            <c:numRef>
              <c:f>'[pagoda_evaluation(1).xlsx]Average Latency'!$E$32:$E$40</c:f>
              <c:numCache>
                <c:formatCode>General</c:formatCode>
                <c:ptCount val="9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1024.0</c:v>
                </c:pt>
                <c:pt idx="4">
                  <c:v>2048.0</c:v>
                </c:pt>
                <c:pt idx="5">
                  <c:v>4096.0</c:v>
                </c:pt>
                <c:pt idx="6">
                  <c:v>8192.0</c:v>
                </c:pt>
                <c:pt idx="7">
                  <c:v>16384.0</c:v>
                </c:pt>
                <c:pt idx="8">
                  <c:v>32768.0</c:v>
                </c:pt>
              </c:numCache>
            </c:numRef>
          </c:cat>
          <c:val>
            <c:numRef>
              <c:f>'[pagoda_evaluation(1).xlsx]Average Latency'!$I$32:$I$40</c:f>
              <c:numCache>
                <c:formatCode>General</c:formatCode>
                <c:ptCount val="9"/>
                <c:pt idx="0">
                  <c:v>94.0</c:v>
                </c:pt>
                <c:pt idx="1">
                  <c:v>94.0</c:v>
                </c:pt>
                <c:pt idx="2">
                  <c:v>94.0</c:v>
                </c:pt>
                <c:pt idx="3">
                  <c:v>94.0</c:v>
                </c:pt>
                <c:pt idx="4">
                  <c:v>94.0</c:v>
                </c:pt>
                <c:pt idx="5">
                  <c:v>94.0</c:v>
                </c:pt>
                <c:pt idx="6">
                  <c:v>94.0</c:v>
                </c:pt>
                <c:pt idx="7">
                  <c:v>94.0</c:v>
                </c:pt>
                <c:pt idx="8">
                  <c:v>94.0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86-47C0-853D-35E21A558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624432"/>
        <c:axId val="1320431584"/>
      </c:lineChart>
      <c:catAx>
        <c:axId val="128962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Number of Tasks</a:t>
                </a:r>
                <a:r>
                  <a:rPr lang="en-US" sz="1600" b="0" baseline="0"/>
                  <a:t> in a Statically Fused Kernel</a:t>
                </a:r>
                <a:endParaRPr lang="en-US" sz="1600" b="0"/>
              </a:p>
            </c:rich>
          </c:tx>
          <c:layout>
            <c:manualLayout>
              <c:xMode val="edge"/>
              <c:yMode val="edge"/>
              <c:x val="0.221168589334944"/>
              <c:y val="0.918940286608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320431584"/>
        <c:crosses val="autoZero"/>
        <c:auto val="1"/>
        <c:lblAlgn val="ctr"/>
        <c:lblOffset val="100"/>
        <c:noMultiLvlLbl val="0"/>
      </c:catAx>
      <c:valAx>
        <c:axId val="1320431584"/>
        <c:scaling>
          <c:logBase val="10.0"/>
          <c:orientation val="minMax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Average Task</a:t>
                </a:r>
                <a:r>
                  <a:rPr lang="en-US" sz="1600" b="0" baseline="0"/>
                  <a:t> </a:t>
                </a:r>
                <a:r>
                  <a:rPr lang="en-US" sz="1600" b="0"/>
                  <a:t>Latency (microseconds)</a:t>
                </a:r>
              </a:p>
            </c:rich>
          </c:tx>
          <c:layout>
            <c:manualLayout>
              <c:xMode val="edge"/>
              <c:yMode val="edge"/>
              <c:x val="0.0"/>
              <c:y val="0.190364936125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962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4957276187113"/>
          <c:y val="0.0014422258922842"/>
          <c:w val="0.729255542581266"/>
          <c:h val="0.1358665033798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802B723-6A55-40FD-B05F-2F773B58CB9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</a:t>
            </a:r>
            <a:r>
              <a:rPr lang="en-US" baseline="0"/>
              <a:t> that the concurrent kernel count has been growing across GPU generations.</a:t>
            </a:r>
          </a:p>
          <a:p>
            <a:r>
              <a:rPr lang="en-US" baseline="0"/>
              <a:t>Say why occupancy is important – overlaps memory latency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118D-6700-4395-AF79-8CF49BE980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Batch</a:t>
            </a:r>
            <a:r>
              <a:rPr lang="en-US" baseline="0"/>
              <a:t> : tasks are launched one-by-one, until batch threshold is reached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118D-6700-4395-AF79-8CF49BE980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</a:t>
            </a:r>
            <a:r>
              <a:rPr lang="en-US" baseline="0"/>
              <a:t> that the CPU can launch tasks asynchronously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118D-6700-4395-AF79-8CF49BE980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Iso</a:t>
            </a:r>
            <a:r>
              <a:rPr lang="en-US"/>
              <a:t>-power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118D-6700-4395-AF79-8CF49BE980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CPU approaches: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OpenMP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data parallelism, OS-based task scheduling, Python based thread pooling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118D-6700-4395-AF79-8CF49BE980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0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79360" y="360108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4864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7936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587840" y="777960"/>
            <a:ext cx="9032160" cy="540504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1587840" y="777960"/>
            <a:ext cx="9032160" cy="540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292320" y="217440"/>
            <a:ext cx="11632800" cy="247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7936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4864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279360" y="360108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79360" y="360108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4864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7936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1587840" y="777960"/>
            <a:ext cx="9032160" cy="540504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1587840" y="777960"/>
            <a:ext cx="9032160" cy="540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92320" y="217440"/>
            <a:ext cx="11632800" cy="247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7936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54050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48640" y="360108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7936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48640" y="777960"/>
            <a:ext cx="568464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279360" y="3601080"/>
            <a:ext cx="11649600" cy="2577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CC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03680" y="77760"/>
            <a:ext cx="11984160" cy="6233760"/>
          </a:xfrm>
          <a:prstGeom prst="rect">
            <a:avLst/>
          </a:prstGeom>
          <a:noFill/>
          <a:ln w="1908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4894560" y="6468480"/>
            <a:ext cx="1961760" cy="27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Slide </a:t>
            </a:r>
            <a:fld id="{9D178F3B-5EAC-43D9-84F7-EE6D224397DC}" type="slidenum">
              <a:rPr lang="en-US" sz="1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10039200" y="6353280"/>
            <a:ext cx="2008320" cy="504360"/>
          </a:xfrm>
          <a:prstGeom prst="rect">
            <a:avLst/>
          </a:prstGeom>
          <a:ln>
            <a:noFill/>
          </a:ln>
        </p:spPr>
      </p:pic>
      <p:pic>
        <p:nvPicPr>
          <p:cNvPr id="3" name="Picture 3"/>
          <p:cNvPicPr/>
          <p:nvPr/>
        </p:nvPicPr>
        <p:blipFill>
          <a:blip r:embed="rId15"/>
          <a:stretch/>
        </p:blipFill>
        <p:spPr>
          <a:xfrm>
            <a:off x="186240" y="6348600"/>
            <a:ext cx="698400" cy="46188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16"/>
          <a:stretch/>
        </p:blipFill>
        <p:spPr>
          <a:xfrm>
            <a:off x="885120" y="6326280"/>
            <a:ext cx="787200" cy="531360"/>
          </a:xfrm>
          <a:prstGeom prst="rect">
            <a:avLst/>
          </a:prstGeom>
          <a:ln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521B9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98170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03680" y="77760"/>
            <a:ext cx="11984160" cy="6233760"/>
          </a:xfrm>
          <a:prstGeom prst="rect">
            <a:avLst/>
          </a:prstGeom>
          <a:noFill/>
          <a:ln w="1908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4894560" y="6468480"/>
            <a:ext cx="1961760" cy="27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Slide </a:t>
            </a:r>
            <a:fld id="{FEE5B9DC-D2C4-4B26-93E4-07CE2F3608D7}" type="slidenum">
              <a:rPr lang="en-US" sz="1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r>
              <a:rPr lang="en-US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Picture 8"/>
          <p:cNvPicPr/>
          <p:nvPr/>
        </p:nvPicPr>
        <p:blipFill>
          <a:blip r:embed="rId14"/>
          <a:stretch/>
        </p:blipFill>
        <p:spPr>
          <a:xfrm>
            <a:off x="10039200" y="6353280"/>
            <a:ext cx="2008320" cy="504360"/>
          </a:xfrm>
          <a:prstGeom prst="rect">
            <a:avLst/>
          </a:prstGeom>
          <a:ln>
            <a:noFill/>
          </a:ln>
        </p:spPr>
      </p:pic>
      <p:pic>
        <p:nvPicPr>
          <p:cNvPr id="44" name="Picture 3"/>
          <p:cNvPicPr/>
          <p:nvPr/>
        </p:nvPicPr>
        <p:blipFill>
          <a:blip r:embed="rId15"/>
          <a:stretch/>
        </p:blipFill>
        <p:spPr>
          <a:xfrm>
            <a:off x="186240" y="6348600"/>
            <a:ext cx="698400" cy="461880"/>
          </a:xfrm>
          <a:prstGeom prst="rect">
            <a:avLst/>
          </a:prstGeom>
          <a:ln>
            <a:noFill/>
          </a:ln>
        </p:spPr>
      </p:pic>
      <p:pic>
        <p:nvPicPr>
          <p:cNvPr id="45" name="Picture 3"/>
          <p:cNvPicPr/>
          <p:nvPr/>
        </p:nvPicPr>
        <p:blipFill>
          <a:blip r:embed="rId16"/>
          <a:stretch/>
        </p:blipFill>
        <p:spPr>
          <a:xfrm>
            <a:off x="885120" y="6326280"/>
            <a:ext cx="787200" cy="53136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292320" y="217440"/>
            <a:ext cx="11632800" cy="533160"/>
          </a:xfrm>
          <a:prstGeom prst="rect">
            <a:avLst/>
          </a:prstGeom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279360" y="777960"/>
            <a:ext cx="11649600" cy="5405040"/>
          </a:xfrm>
          <a:prstGeom prst="rect">
            <a:avLst/>
          </a:prstGeom>
        </p:spPr>
        <p:txBody>
          <a:bodyPr lIns="90360" tIns="44280" rIns="90360" bIns="4428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  <a:endParaRPr lang="en-US" sz="3200" b="0" strike="noStrike" spc="-1">
              <a:solidFill>
                <a:srgbClr val="521B9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  <a:endParaRPr lang="en-US" sz="3200" b="0" strike="noStrike" spc="-1">
              <a:solidFill>
                <a:srgbClr val="981701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  <a:endParaRPr lang="en-US" sz="3200" b="0" strike="noStrike" spc="-1">
              <a:solidFill>
                <a:srgbClr val="0096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  <a:endParaRPr lang="en-US" sz="3200" b="0" strike="noStrike" spc="-1">
              <a:solidFill>
                <a:srgbClr val="0096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  <a:endParaRPr lang="en-US" sz="3200" b="0" strike="noStrike" spc="-1">
              <a:solidFill>
                <a:srgbClr val="0096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CC"/>
              </a:buClr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C00000"/>
              </a:buClr>
              <a:buFont typeface="Symbol" charset="2"/>
              <a:buChar char=""/>
            </a:pPr>
            <a:r>
              <a:rPr lang="en-US" sz="28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level</a:t>
            </a:r>
            <a:endParaRPr lang="en-US" sz="3200" b="0" strike="noStrike" spc="-1">
              <a:solidFill>
                <a:srgbClr val="521B9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143000" lvl="2" indent="-228240">
              <a:lnSpc>
                <a:spcPct val="100000"/>
              </a:lnSpc>
              <a:buClr>
                <a:srgbClr val="521B93"/>
              </a:buClr>
              <a:buFont typeface="Symbol" charset="2"/>
              <a:buChar char=""/>
            </a:pPr>
            <a:r>
              <a:rPr lang="en-US" sz="2400" b="0" strike="noStrike" spc="-1">
                <a:solidFill>
                  <a:srgbClr val="521B9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level</a:t>
            </a:r>
            <a:endParaRPr lang="en-US" sz="3200" b="0" strike="noStrike" spc="-1">
              <a:solidFill>
                <a:srgbClr val="981701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600200" lvl="3" indent="-228240">
              <a:lnSpc>
                <a:spcPct val="100000"/>
              </a:lnSpc>
              <a:buClr>
                <a:srgbClr val="981701"/>
              </a:buClr>
              <a:buFont typeface="Symbol" charset="2"/>
              <a:buChar char=""/>
            </a:pPr>
            <a:r>
              <a:rPr lang="en-US" sz="2000" b="0" strike="noStrike" spc="-1">
                <a:solidFill>
                  <a:srgbClr val="98170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level</a:t>
            </a:r>
            <a:endParaRPr lang="en-US" sz="3200" b="0" strike="noStrike" spc="-1">
              <a:solidFill>
                <a:srgbClr val="0096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057400" lvl="4" indent="-228240">
              <a:lnSpc>
                <a:spcPct val="100000"/>
              </a:lnSpc>
              <a:buClr>
                <a:srgbClr val="0096FF"/>
              </a:buClr>
              <a:buFont typeface="Symbol" charset="2"/>
              <a:buChar char=""/>
            </a:pPr>
            <a:r>
              <a:rPr lang="en-US" sz="1800" b="0" strike="noStrike" spc="-1">
                <a:solidFill>
                  <a:srgbClr val="0096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level</a:t>
            </a:r>
            <a:endParaRPr lang="en-US" sz="3200" b="0" strike="noStrike" spc="-1">
              <a:solidFill>
                <a:srgbClr val="0096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28160" y="352080"/>
            <a:ext cx="11348280" cy="2082600"/>
          </a:xfrm>
          <a:prstGeom prst="rect">
            <a:avLst/>
          </a:prstGeom>
          <a:noFill/>
          <a:ln>
            <a:noFill/>
          </a:ln>
        </p:spPr>
        <p:txBody>
          <a:bodyPr lIns="85680" tIns="41400" rIns="85680" bIns="41400" anchor="ctr"/>
          <a:lstStyle/>
          <a:p>
            <a:pPr algn="ctr"/>
            <a:r>
              <a:rPr lang="en-US" sz="3600" b="1" spc="-1">
                <a:solidFill>
                  <a:srgbClr val="7030A0"/>
                </a:solidFill>
                <a:latin typeface="Arial"/>
                <a:cs typeface="Arial"/>
              </a:rPr>
              <a:t>Parallel Programming Solutions for Accelerators</a:t>
            </a:r>
            <a:endParaRPr lang="en-US" sz="3600" b="1" strike="noStrike" spc="-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330400" y="2401560"/>
            <a:ext cx="73767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4280" rIns="90360" bIns="44280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A500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Christopher Wright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7"/>
          <p:cNvPicPr/>
          <p:nvPr/>
        </p:nvPicPr>
        <p:blipFill>
          <a:blip r:embed="rId2"/>
          <a:stretch/>
        </p:blipFill>
        <p:spPr>
          <a:xfrm>
            <a:off x="3051840" y="4461120"/>
            <a:ext cx="1142640" cy="1007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5323440" y="5958360"/>
            <a:ext cx="13712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/>
          <a:lstStyle/>
          <a:p>
            <a:pPr algn="r">
              <a:lnSpc>
                <a:spcPct val="100000"/>
              </a:lnSpc>
            </a:pPr>
            <a:r>
              <a:rPr lang="en-US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March </a:t>
            </a:r>
            <a:r>
              <a:rPr lang="en-US" sz="160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r>
            <a:r>
              <a:rPr lang="en-US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2018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3"/>
          <p:cNvPicPr/>
          <p:nvPr/>
        </p:nvPicPr>
        <p:blipFill>
          <a:blip r:embed="rId3"/>
          <a:stretch/>
        </p:blipFill>
        <p:spPr>
          <a:xfrm>
            <a:off x="7868280" y="4448880"/>
            <a:ext cx="1290240" cy="116172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6"/>
          <p:cNvPicPr/>
          <p:nvPr/>
        </p:nvPicPr>
        <p:blipFill>
          <a:blip r:embed="rId4"/>
          <a:stretch/>
        </p:blipFill>
        <p:spPr>
          <a:xfrm>
            <a:off x="5072520" y="4732200"/>
            <a:ext cx="1892880" cy="59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Blueprint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966120" y="777960"/>
            <a:ext cx="11023137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Background (GPUs, Parallelism, CUDA, 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OpenMP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Massive parallelism solutions</a:t>
            </a: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Mint</a:t>
            </a:r>
            <a:endParaRPr lang="en-US" sz="1800">
              <a:cs typeface="Arial"/>
            </a:endParaRP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APTCC</a:t>
            </a: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Task-based parallelism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Pagoda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Conclusion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26383" y="1889306"/>
            <a:ext cx="4568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B4B4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96998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Mint</a:t>
            </a:r>
            <a:endParaRPr lang="en-US" sz="1800"/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Uses pragmas for programmer annotations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Only 5 pragmas (with more options)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Source-to-source translator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Targets 3D stencil methods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Realized 76% of performance obtained from aggressively hand optimized CUDA</a:t>
            </a:r>
          </a:p>
        </p:txBody>
      </p:sp>
    </p:spTree>
    <p:extLst>
      <p:ext uri="{BB962C8B-B14F-4D97-AF65-F5344CB8AC3E}">
        <p14:creationId xmlns:p14="http://schemas.microsoft.com/office/powerpoint/2010/main" val="1549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42BFCC9-8560-4F12-AFE7-D997FE82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75" y="115212"/>
            <a:ext cx="8599408" cy="60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EFDCA78-B9BE-488D-BF45-36E84F64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07" y="133110"/>
            <a:ext cx="8487015" cy="60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AE8E2A8-A266-43A9-B796-E2C205BC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43" y="109139"/>
            <a:ext cx="8338254" cy="59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4A69A95-0FDF-4A01-AC68-341D7094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34" y="217440"/>
            <a:ext cx="8369991" cy="60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B47D9D3-C0B1-4AA2-8FA3-D7B0A448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48" y="217440"/>
            <a:ext cx="8317294" cy="59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2DE9A8FC-7763-45F3-98D4-8BB68810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3" y="217441"/>
            <a:ext cx="7555326" cy="60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6D246C7-238D-4F81-BB96-0D24786B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26" y="172842"/>
            <a:ext cx="8398086" cy="60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endParaRPr lang="en-US" sz="2800" b="1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B692DF2-65BD-4BB0-86A5-765C9387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63" y="217441"/>
            <a:ext cx="8256494" cy="59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Papers</a:t>
            </a:r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 Material Presented From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19240" y="777960"/>
            <a:ext cx="1176060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Mint: Realizing CUDA performance in 3D stencil methods with annotated C (ICS 2011)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APTCC: Auto Parallelizing Translator From C To CUDA (ICCS 2011)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Pagoda: Fine-grained GPU Virtualization for Narrow Tasks (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PPoPP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 2017)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Blueprint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966120" y="777960"/>
            <a:ext cx="11023137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Background (GPUs, Parallelism, CUDA, 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OpenMP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Massive parallelism solutions</a:t>
            </a: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Mint</a:t>
            </a:r>
            <a:endParaRPr lang="en-US" sz="1800">
              <a:cs typeface="Arial"/>
            </a:endParaRP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APTCC</a:t>
            </a: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Task-based parallelism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Pagoda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Conclusion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16738" y="2390875"/>
            <a:ext cx="4568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B4B4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687696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400" spc="-1">
                <a:solidFill>
                  <a:srgbClr val="7030A0"/>
                </a:solidFill>
                <a:cs typeface="Arial"/>
              </a:rPr>
              <a:t>APTCC: Auto Parallelizing Translator From C To CUDA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209593" y="749402"/>
            <a:ext cx="11746904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Idea is to give normal C code and have it translate it to CUDA, no pragmas or directives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Pros/Cons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It only works for simple for loops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Has its own parser and grammar, not compliant with any standard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Must give code that is already legal and good for CUDA implementation, analysis is not automatic over a whole program</a:t>
            </a:r>
          </a:p>
          <a:p>
            <a:pPr marL="457835" lvl="1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10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cs typeface="Arial"/>
              </a:rPr>
              <a:t>APTCC Results</a:t>
            </a:r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54FF4289-D9E3-4B05-9790-DA4C9739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82" y="892979"/>
            <a:ext cx="5041333" cy="5296109"/>
          </a:xfrm>
          <a:prstGeom prst="rect">
            <a:avLst/>
          </a:prstGeom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EB8B986C-574D-4BB1-81E6-51884080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46" y="892979"/>
            <a:ext cx="4878922" cy="52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cs typeface="Arial"/>
              </a:rPr>
              <a:t>APTCC Results(2)</a:t>
            </a:r>
            <a:endParaRPr lang="en-US" sz="2800" spc="-1">
              <a:solidFill>
                <a:srgbClr val="7030A0"/>
              </a:solidFill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>
              <a:buClr>
                <a:srgbClr val="0000CC"/>
              </a:buClr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2" descr="A screenshot of a map&#10;&#10;Description generated with very high confidence">
            <a:extLst>
              <a:ext uri="{FF2B5EF4-FFF2-40B4-BE49-F238E27FC236}">
                <a16:creationId xmlns:a16="http://schemas.microsoft.com/office/drawing/2014/main" xmlns="" id="{FA215A65-8908-4D4F-816D-D76F4AEA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" y="712190"/>
            <a:ext cx="3897802" cy="4314584"/>
          </a:xfrm>
          <a:prstGeom prst="rect">
            <a:avLst/>
          </a:prstGeom>
        </p:spPr>
      </p:pic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5E137558-7451-4AA9-9FA5-8BBFE09A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08" y="1698111"/>
            <a:ext cx="4134419" cy="4488063"/>
          </a:xfrm>
          <a:prstGeom prst="rect">
            <a:avLst/>
          </a:prstGeom>
        </p:spPr>
      </p:pic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71967D3-58F7-4B10-9F47-EB695D320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52" y="562411"/>
            <a:ext cx="4111614" cy="43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Blueprint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966120" y="777960"/>
            <a:ext cx="11023137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Background (GPUs, Parallelism, CUDA, 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OpenMP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Massive parallelism solutions</a:t>
            </a: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Mint</a:t>
            </a:r>
            <a:endParaRPr lang="en-US" sz="1800">
              <a:cs typeface="Arial"/>
            </a:endParaRP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APTCC</a:t>
            </a: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Task-based parallelism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Pagoda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Conclusion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16738" y="3336141"/>
            <a:ext cx="4568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B4B4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639901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41" y="120967"/>
            <a:ext cx="10515600" cy="628757"/>
          </a:xfrm>
        </p:spPr>
        <p:txBody>
          <a:bodyPr>
            <a:normAutofit/>
          </a:bodyPr>
          <a:lstStyle/>
          <a:p>
            <a:r>
              <a:rPr lang="en-US"/>
              <a:t>GPU utilization for narrow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31" y="750395"/>
            <a:ext cx="10515600" cy="948573"/>
          </a:xfrm>
        </p:spPr>
        <p:txBody>
          <a:bodyPr>
            <a:normAutofit/>
          </a:bodyPr>
          <a:lstStyle/>
          <a:p>
            <a:r>
              <a:rPr lang="en-US"/>
              <a:t>Occupancy = resident threads / maximum total threads</a:t>
            </a:r>
          </a:p>
        </p:txBody>
      </p:sp>
      <p:sp>
        <p:nvSpPr>
          <p:cNvPr id="215" name="Content Placeholder 2"/>
          <p:cNvSpPr txBox="1">
            <a:spLocks/>
          </p:cNvSpPr>
          <p:nvPr/>
        </p:nvSpPr>
        <p:spPr>
          <a:xfrm>
            <a:off x="272114" y="3887473"/>
            <a:ext cx="11600250" cy="2612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Limiting factors: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#threads per </a:t>
            </a:r>
            <a:r>
              <a:rPr lang="en-US" sz="2200" err="1"/>
              <a:t>threadblock</a:t>
            </a:r>
            <a:r>
              <a:rPr lang="en-US" sz="2200"/>
              <a:t>, #</a:t>
            </a:r>
            <a:r>
              <a:rPr lang="en-US" sz="2200" err="1"/>
              <a:t>threadblocks</a:t>
            </a:r>
            <a:r>
              <a:rPr lang="en-US" sz="2200"/>
              <a:t> per SMM </a:t>
            </a:r>
            <a:r>
              <a:rPr lang="en-US" sz="2200">
                <a:sym typeface="Wingdings" panose="05000000000000000000" pitchFamily="2" charset="2"/>
              </a:rPr>
              <a:t> Unsuitable for narrow tasks</a:t>
            </a:r>
            <a:endParaRPr lang="en-US" sz="220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#registers per thread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Shared memory requirement per block</a:t>
            </a:r>
          </a:p>
          <a:p>
            <a:r>
              <a:rPr lang="en-US"/>
              <a:t>GPUs restrict concurrent kernel count (CUDA </a:t>
            </a:r>
            <a:r>
              <a:rPr lang="en-US" err="1"/>
              <a:t>HyperQ</a:t>
            </a:r>
            <a:r>
              <a:rPr lang="en-US"/>
              <a:t> : 32)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Tasks with 256 threads each </a:t>
            </a:r>
            <a:r>
              <a:rPr lang="en-US" sz="2200">
                <a:sym typeface="Wingdings" panose="05000000000000000000" pitchFamily="2" charset="2"/>
              </a:rPr>
              <a:t> Occupancy 16.67% (on Maxwell Titan X)  </a:t>
            </a:r>
            <a:r>
              <a:rPr lang="en-US" sz="2200" b="1">
                <a:solidFill>
                  <a:srgbClr val="0070C0"/>
                </a:solidFill>
                <a:sym typeface="Wingdings" panose="05000000000000000000" pitchFamily="2" charset="2"/>
              </a:rPr>
              <a:t>Severe Underutilization</a:t>
            </a:r>
            <a:endParaRPr lang="en-US" sz="2200" b="1">
              <a:solidFill>
                <a:srgbClr val="0070C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3387530" y="1139788"/>
            <a:ext cx="7796972" cy="2873412"/>
            <a:chOff x="1521642" y="1345264"/>
            <a:chExt cx="6851707" cy="2526141"/>
          </a:xfrm>
        </p:grpSpPr>
        <p:grpSp>
          <p:nvGrpSpPr>
            <p:cNvPr id="214" name="Group 213"/>
            <p:cNvGrpSpPr/>
            <p:nvPr/>
          </p:nvGrpSpPr>
          <p:grpSpPr>
            <a:xfrm>
              <a:off x="4613781" y="2392166"/>
              <a:ext cx="536377" cy="60349"/>
              <a:chOff x="4533007" y="3564315"/>
              <a:chExt cx="507491" cy="50291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4533007" y="3564315"/>
                <a:ext cx="50291" cy="5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685407" y="3564315"/>
                <a:ext cx="50291" cy="5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837807" y="3564315"/>
                <a:ext cx="50291" cy="5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990207" y="3564315"/>
                <a:ext cx="50291" cy="5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5386149" y="1357742"/>
              <a:ext cx="2987200" cy="2513663"/>
              <a:chOff x="1369037" y="1365610"/>
              <a:chExt cx="2987200" cy="2513663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1369037" y="1416606"/>
                <a:ext cx="2987200" cy="2462667"/>
                <a:chOff x="1322855" y="1518206"/>
                <a:chExt cx="2987200" cy="2462667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322855" y="1518206"/>
                  <a:ext cx="2987200" cy="2462667"/>
                  <a:chOff x="1161218" y="2492643"/>
                  <a:chExt cx="2826327" cy="2052221"/>
                </a:xfrm>
              </p:grpSpPr>
              <p:sp>
                <p:nvSpPr>
                  <p:cNvPr id="127" name="Rectangle 126"/>
                  <p:cNvSpPr/>
                  <p:nvPr/>
                </p:nvSpPr>
                <p:spPr>
                  <a:xfrm>
                    <a:off x="1161218" y="2492643"/>
                    <a:ext cx="2826327" cy="2052221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1704608" y="2761585"/>
                    <a:ext cx="2191002" cy="10296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1326692" y="3003768"/>
                    <a:ext cx="2191002" cy="102968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1242421" y="3083492"/>
                    <a:ext cx="2191002" cy="102968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1402511" y="3282567"/>
                    <a:ext cx="602424" cy="694621"/>
                    <a:chOff x="3083604" y="3010760"/>
                    <a:chExt cx="602424" cy="694621"/>
                  </a:xfrm>
                </p:grpSpPr>
                <p:grpSp>
                  <p:nvGrpSpPr>
                    <p:cNvPr id="177" name="Group 176"/>
                    <p:cNvGrpSpPr/>
                    <p:nvPr/>
                  </p:nvGrpSpPr>
                  <p:grpSpPr>
                    <a:xfrm>
                      <a:off x="3119721" y="3010760"/>
                      <a:ext cx="533400" cy="504861"/>
                      <a:chOff x="3429000" y="2930098"/>
                      <a:chExt cx="533400" cy="504861"/>
                    </a:xfrm>
                  </p:grpSpPr>
                  <p:sp>
                    <p:nvSpPr>
                      <p:cNvPr id="179" name="Rectangle 178"/>
                      <p:cNvSpPr/>
                      <p:nvPr/>
                    </p:nvSpPr>
                    <p:spPr>
                      <a:xfrm>
                        <a:off x="3429000" y="2930098"/>
                        <a:ext cx="533400" cy="5048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grpSp>
                    <p:nvGrpSpPr>
                      <p:cNvPr id="180" name="Group 179"/>
                      <p:cNvGrpSpPr/>
                      <p:nvPr/>
                    </p:nvGrpSpPr>
                    <p:grpSpPr>
                      <a:xfrm>
                        <a:off x="3466914" y="297455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06" name="Curved Connector 205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" name="Curved Connector 206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Curved Connector 207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Curved Connector 208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1" name="Group 180"/>
                      <p:cNvGrpSpPr/>
                      <p:nvPr/>
                    </p:nvGrpSpPr>
                    <p:grpSpPr>
                      <a:xfrm>
                        <a:off x="3545084" y="2971800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02" name="Curved Connector 201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3" name="Curved Connector 202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4" name="Curved Connector 203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" name="Curved Connector 204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2" name="Group 181"/>
                      <p:cNvGrpSpPr/>
                      <p:nvPr/>
                    </p:nvGrpSpPr>
                    <p:grpSpPr>
                      <a:xfrm>
                        <a:off x="3623254" y="2975588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98" name="Curved Connector 197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" name="Curved Connector 198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" name="Curved Connector 199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Curved Connector 200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3" name="Group 182"/>
                      <p:cNvGrpSpPr/>
                      <p:nvPr/>
                    </p:nvGrpSpPr>
                    <p:grpSpPr>
                      <a:xfrm>
                        <a:off x="3693545" y="2978322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94" name="Curved Connector 193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5" name="Curved Connector 194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" name="Curved Connector 195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7" name="Curved Connector 196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4" name="Group 183"/>
                      <p:cNvGrpSpPr/>
                      <p:nvPr/>
                    </p:nvGrpSpPr>
                    <p:grpSpPr>
                      <a:xfrm>
                        <a:off x="3771715" y="297557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90" name="Curved Connector 189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Curved Connector 190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Curved Connector 191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Curved Connector 192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5" name="Group 184"/>
                      <p:cNvGrpSpPr/>
                      <p:nvPr/>
                    </p:nvGrpSpPr>
                    <p:grpSpPr>
                      <a:xfrm>
                        <a:off x="3849885" y="297318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86" name="Curved Connector 185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Curved Connector 186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Curved Connector 187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Curved Connector 188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78" name="TextBox 177"/>
                    <p:cNvSpPr txBox="1"/>
                    <p:nvPr/>
                  </p:nvSpPr>
                  <p:spPr>
                    <a:xfrm>
                      <a:off x="3083604" y="3487373"/>
                      <a:ext cx="602424" cy="2180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/>
                        <a:t>Warp 0 </a:t>
                      </a:r>
                    </a:p>
                  </p:txBody>
                </p: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2048419" y="3435002"/>
                    <a:ext cx="507491" cy="50291"/>
                    <a:chOff x="5055109" y="3200400"/>
                    <a:chExt cx="507491" cy="50291"/>
                  </a:xfrm>
                </p:grpSpPr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50551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52075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53599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55123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2633893" y="3257386"/>
                    <a:ext cx="603050" cy="698981"/>
                    <a:chOff x="3050071" y="3010760"/>
                    <a:chExt cx="603050" cy="698981"/>
                  </a:xfrm>
                </p:grpSpPr>
                <p:grpSp>
                  <p:nvGrpSpPr>
                    <p:cNvPr id="140" name="Group 139"/>
                    <p:cNvGrpSpPr/>
                    <p:nvPr/>
                  </p:nvGrpSpPr>
                  <p:grpSpPr>
                    <a:xfrm>
                      <a:off x="3119721" y="3010760"/>
                      <a:ext cx="533400" cy="504861"/>
                      <a:chOff x="3429000" y="2930098"/>
                      <a:chExt cx="533400" cy="504861"/>
                    </a:xfrm>
                  </p:grpSpPr>
                  <p:sp>
                    <p:nvSpPr>
                      <p:cNvPr id="142" name="Rectangle 141"/>
                      <p:cNvSpPr/>
                      <p:nvPr/>
                    </p:nvSpPr>
                    <p:spPr>
                      <a:xfrm>
                        <a:off x="3429000" y="2930098"/>
                        <a:ext cx="533400" cy="5048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grpSp>
                    <p:nvGrpSpPr>
                      <p:cNvPr id="143" name="Group 142"/>
                      <p:cNvGrpSpPr/>
                      <p:nvPr/>
                    </p:nvGrpSpPr>
                    <p:grpSpPr>
                      <a:xfrm>
                        <a:off x="3466914" y="297455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69" name="Curved Connector 168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Curved Connector 169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Curved Connector 170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Curved Connector 171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4" name="Group 143"/>
                      <p:cNvGrpSpPr/>
                      <p:nvPr/>
                    </p:nvGrpSpPr>
                    <p:grpSpPr>
                      <a:xfrm>
                        <a:off x="3545084" y="2971800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65" name="Curved Connector 164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Curved Connector 165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" name="Curved Connector 166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" name="Curved Connector 167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Group 144"/>
                      <p:cNvGrpSpPr/>
                      <p:nvPr/>
                    </p:nvGrpSpPr>
                    <p:grpSpPr>
                      <a:xfrm>
                        <a:off x="3623254" y="2975588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61" name="Curved Connector 160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" name="Curved Connector 161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Curved Connector 162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Curved Connector 163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6" name="Group 145"/>
                      <p:cNvGrpSpPr/>
                      <p:nvPr/>
                    </p:nvGrpSpPr>
                    <p:grpSpPr>
                      <a:xfrm>
                        <a:off x="3693545" y="2978322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57" name="Curved Connector 156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Curved Connector 157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Curved Connector 158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Curved Connector 159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7" name="Group 146"/>
                      <p:cNvGrpSpPr/>
                      <p:nvPr/>
                    </p:nvGrpSpPr>
                    <p:grpSpPr>
                      <a:xfrm>
                        <a:off x="3771715" y="297557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53" name="Curved Connector 152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Curved Connector 153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Curved Connector 154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Curved Connector 155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8" name="Group 147"/>
                      <p:cNvGrpSpPr/>
                      <p:nvPr/>
                    </p:nvGrpSpPr>
                    <p:grpSpPr>
                      <a:xfrm>
                        <a:off x="3849885" y="297318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149" name="Curved Connector 148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Curved Connector 149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Curved Connector 150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Curved Connector 151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41" name="TextBox 140"/>
                    <p:cNvSpPr txBox="1"/>
                    <p:nvPr/>
                  </p:nvSpPr>
                  <p:spPr>
                    <a:xfrm>
                      <a:off x="3050071" y="3491733"/>
                      <a:ext cx="590290" cy="2180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/>
                        <a:t>Warp N</a:t>
                      </a:r>
                    </a:p>
                  </p:txBody>
                </p:sp>
              </p:grp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761661" y="3041696"/>
                    <a:ext cx="1152249" cy="256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err="1"/>
                      <a:t>Threadblock</a:t>
                    </a:r>
                    <a:r>
                      <a:rPr lang="en-US" sz="1400"/>
                      <a:t> 0</a:t>
                    </a:r>
                  </a:p>
                </p:txBody>
              </p:sp>
              <p:grpSp>
                <p:nvGrpSpPr>
                  <p:cNvPr id="135" name="Group 134"/>
                  <p:cNvGrpSpPr/>
                  <p:nvPr/>
                </p:nvGrpSpPr>
                <p:grpSpPr>
                  <a:xfrm rot="19695803">
                    <a:off x="3517382" y="3393098"/>
                    <a:ext cx="355093" cy="50292"/>
                    <a:chOff x="5001279" y="3277049"/>
                    <a:chExt cx="355093" cy="50292"/>
                  </a:xfrm>
                </p:grpSpPr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5001279" y="3277049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>
                    <a:xfrm>
                      <a:off x="5153685" y="327705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5306081" y="3277049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2235834" y="2747004"/>
                    <a:ext cx="1149215" cy="256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err="1"/>
                      <a:t>Threadblock</a:t>
                    </a:r>
                    <a:r>
                      <a:rPr lang="en-US" sz="1400"/>
                      <a:t> T</a:t>
                    </a:r>
                  </a:p>
                </p:txBody>
              </p:sp>
            </p:grpSp>
            <p:sp>
              <p:nvSpPr>
                <p:cNvPr id="217" name="Rectangle 216"/>
                <p:cNvSpPr/>
                <p:nvPr/>
              </p:nvSpPr>
              <p:spPr>
                <a:xfrm>
                  <a:off x="1385449" y="3563491"/>
                  <a:ext cx="948003" cy="33540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Registers</a:t>
                  </a: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2474783" y="3563696"/>
                  <a:ext cx="1717086" cy="335203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Shared Memory</a:t>
                  </a:r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2389176" y="1365610"/>
                <a:ext cx="933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accent6">
                        <a:lumMod val="50000"/>
                      </a:schemeClr>
                    </a:solidFill>
                  </a:rPr>
                  <a:t>SMM P</a:t>
                </a: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1521642" y="1345264"/>
              <a:ext cx="2987200" cy="2513663"/>
              <a:chOff x="1369037" y="1365610"/>
              <a:chExt cx="2987200" cy="2513663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1369037" y="1416606"/>
                <a:ext cx="2987200" cy="2462667"/>
                <a:chOff x="1322855" y="1518206"/>
                <a:chExt cx="2987200" cy="2462667"/>
              </a:xfrm>
            </p:grpSpPr>
            <p:grpSp>
              <p:nvGrpSpPr>
                <p:cNvPr id="230" name="Group 229"/>
                <p:cNvGrpSpPr/>
                <p:nvPr/>
              </p:nvGrpSpPr>
              <p:grpSpPr>
                <a:xfrm>
                  <a:off x="1322855" y="1518206"/>
                  <a:ext cx="2987200" cy="2462667"/>
                  <a:chOff x="1161218" y="2492643"/>
                  <a:chExt cx="2826327" cy="2052221"/>
                </a:xfrm>
              </p:grpSpPr>
              <p:sp>
                <p:nvSpPr>
                  <p:cNvPr id="233" name="Rectangle 232"/>
                  <p:cNvSpPr/>
                  <p:nvPr/>
                </p:nvSpPr>
                <p:spPr>
                  <a:xfrm>
                    <a:off x="1161218" y="2492643"/>
                    <a:ext cx="2826327" cy="2052221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5720" rIns="45720"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1704608" y="2761585"/>
                    <a:ext cx="2191002" cy="10296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1326692" y="3003768"/>
                    <a:ext cx="2191002" cy="102968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1242421" y="3083492"/>
                    <a:ext cx="2191002" cy="102968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402511" y="3282567"/>
                    <a:ext cx="602424" cy="694621"/>
                    <a:chOff x="3083604" y="3010760"/>
                    <a:chExt cx="602424" cy="694621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3119721" y="3010760"/>
                      <a:ext cx="533400" cy="504861"/>
                      <a:chOff x="3429000" y="2930098"/>
                      <a:chExt cx="533400" cy="504861"/>
                    </a:xfrm>
                  </p:grpSpPr>
                  <p:sp>
                    <p:nvSpPr>
                      <p:cNvPr id="285" name="Rectangle 284"/>
                      <p:cNvSpPr/>
                      <p:nvPr/>
                    </p:nvSpPr>
                    <p:spPr>
                      <a:xfrm>
                        <a:off x="3429000" y="2930098"/>
                        <a:ext cx="533400" cy="5048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grpSp>
                    <p:nvGrpSpPr>
                      <p:cNvPr id="286" name="Group 285"/>
                      <p:cNvGrpSpPr/>
                      <p:nvPr/>
                    </p:nvGrpSpPr>
                    <p:grpSpPr>
                      <a:xfrm>
                        <a:off x="3466914" y="297455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312" name="Curved Connector 311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3" name="Curved Connector 312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4" name="Curved Connector 313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" name="Curved Connector 314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7" name="Group 286"/>
                      <p:cNvGrpSpPr/>
                      <p:nvPr/>
                    </p:nvGrpSpPr>
                    <p:grpSpPr>
                      <a:xfrm>
                        <a:off x="3545084" y="2971800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308" name="Curved Connector 307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9" name="Curved Connector 308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0" name="Curved Connector 309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1" name="Curved Connector 310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8" name="Group 287"/>
                      <p:cNvGrpSpPr/>
                      <p:nvPr/>
                    </p:nvGrpSpPr>
                    <p:grpSpPr>
                      <a:xfrm>
                        <a:off x="3623254" y="2975588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304" name="Curved Connector 303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5" name="Curved Connector 304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6" name="Curved Connector 305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7" name="Curved Connector 306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89" name="Group 288"/>
                      <p:cNvGrpSpPr/>
                      <p:nvPr/>
                    </p:nvGrpSpPr>
                    <p:grpSpPr>
                      <a:xfrm>
                        <a:off x="3693545" y="2978322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300" name="Curved Connector 299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" name="Curved Connector 300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" name="Curved Connector 301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3" name="Curved Connector 302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0" name="Group 289"/>
                      <p:cNvGrpSpPr/>
                      <p:nvPr/>
                    </p:nvGrpSpPr>
                    <p:grpSpPr>
                      <a:xfrm>
                        <a:off x="3771715" y="297557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96" name="Curved Connector 295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7" name="Curved Connector 296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8" name="Curved Connector 297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9" name="Curved Connector 298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1" name="Group 290"/>
                      <p:cNvGrpSpPr/>
                      <p:nvPr/>
                    </p:nvGrpSpPr>
                    <p:grpSpPr>
                      <a:xfrm>
                        <a:off x="3849885" y="297318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92" name="Curved Connector 291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3" name="Curved Connector 292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4" name="Curved Connector 293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5" name="Curved Connector 294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84" name="TextBox 283"/>
                    <p:cNvSpPr txBox="1"/>
                    <p:nvPr/>
                  </p:nvSpPr>
                  <p:spPr>
                    <a:xfrm>
                      <a:off x="3083604" y="3487373"/>
                      <a:ext cx="602424" cy="2180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/>
                        <a:t>Warp 0 </a:t>
                      </a:r>
                    </a:p>
                  </p:txBody>
                </p:sp>
              </p:grpSp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2048419" y="3435002"/>
                    <a:ext cx="507491" cy="50291"/>
                    <a:chOff x="5055109" y="3200400"/>
                    <a:chExt cx="507491" cy="50291"/>
                  </a:xfrm>
                </p:grpSpPr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50551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52075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>
                      <a:off x="53599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82" name="Oval 281"/>
                    <p:cNvSpPr/>
                    <p:nvPr/>
                  </p:nvSpPr>
                  <p:spPr>
                    <a:xfrm>
                      <a:off x="5512309" y="320040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grpSp>
                <p:nvGrpSpPr>
                  <p:cNvPr id="239" name="Group 238"/>
                  <p:cNvGrpSpPr/>
                  <p:nvPr/>
                </p:nvGrpSpPr>
                <p:grpSpPr>
                  <a:xfrm>
                    <a:off x="2633893" y="3257386"/>
                    <a:ext cx="603050" cy="698981"/>
                    <a:chOff x="3050071" y="3010760"/>
                    <a:chExt cx="603050" cy="698981"/>
                  </a:xfrm>
                </p:grpSpPr>
                <p:grpSp>
                  <p:nvGrpSpPr>
                    <p:cNvPr id="246" name="Group 245"/>
                    <p:cNvGrpSpPr/>
                    <p:nvPr/>
                  </p:nvGrpSpPr>
                  <p:grpSpPr>
                    <a:xfrm>
                      <a:off x="3119721" y="3010760"/>
                      <a:ext cx="533400" cy="504861"/>
                      <a:chOff x="3429000" y="2930098"/>
                      <a:chExt cx="533400" cy="504861"/>
                    </a:xfrm>
                  </p:grpSpPr>
                  <p:sp>
                    <p:nvSpPr>
                      <p:cNvPr id="248" name="Rectangle 247"/>
                      <p:cNvSpPr/>
                      <p:nvPr/>
                    </p:nvSpPr>
                    <p:spPr>
                      <a:xfrm>
                        <a:off x="3429000" y="2930098"/>
                        <a:ext cx="533400" cy="5048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grpSp>
                    <p:nvGrpSpPr>
                      <p:cNvPr id="249" name="Group 248"/>
                      <p:cNvGrpSpPr/>
                      <p:nvPr/>
                    </p:nvGrpSpPr>
                    <p:grpSpPr>
                      <a:xfrm>
                        <a:off x="3466914" y="297455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75" name="Curved Connector 274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6" name="Curved Connector 275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7" name="Curved Connector 276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8" name="Curved Connector 277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0" name="Group 249"/>
                      <p:cNvGrpSpPr/>
                      <p:nvPr/>
                    </p:nvGrpSpPr>
                    <p:grpSpPr>
                      <a:xfrm>
                        <a:off x="3545084" y="2971800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71" name="Curved Connector 270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2" name="Curved Connector 271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3" name="Curved Connector 272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4" name="Curved Connector 273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1" name="Group 250"/>
                      <p:cNvGrpSpPr/>
                      <p:nvPr/>
                    </p:nvGrpSpPr>
                    <p:grpSpPr>
                      <a:xfrm>
                        <a:off x="3623254" y="2975588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67" name="Curved Connector 266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8" name="Curved Connector 267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9" name="Curved Connector 268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0" name="Curved Connector 269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2" name="Group 251"/>
                      <p:cNvGrpSpPr/>
                      <p:nvPr/>
                    </p:nvGrpSpPr>
                    <p:grpSpPr>
                      <a:xfrm>
                        <a:off x="3693545" y="2978322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63" name="Curved Connector 262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4" name="Curved Connector 263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" name="Curved Connector 264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" name="Curved Connector 265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3" name="Group 252"/>
                      <p:cNvGrpSpPr/>
                      <p:nvPr/>
                    </p:nvGrpSpPr>
                    <p:grpSpPr>
                      <a:xfrm>
                        <a:off x="3771715" y="297557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59" name="Curved Connector 258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0" name="Curved Connector 259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1" name="Curved Connector 260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2" name="Curved Connector 261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54" name="Group 253"/>
                      <p:cNvGrpSpPr/>
                      <p:nvPr/>
                    </p:nvGrpSpPr>
                    <p:grpSpPr>
                      <a:xfrm>
                        <a:off x="3849885" y="2973181"/>
                        <a:ext cx="76390" cy="415954"/>
                        <a:chOff x="4489452" y="4724399"/>
                        <a:chExt cx="224472" cy="1032275"/>
                      </a:xfrm>
                    </p:grpSpPr>
                    <p:cxnSp>
                      <p:nvCxnSpPr>
                        <p:cNvPr id="255" name="Curved Connector 254"/>
                        <p:cNvCxnSpPr/>
                        <p:nvPr/>
                      </p:nvCxnSpPr>
                      <p:spPr>
                        <a:xfrm rot="16200000" flipH="1">
                          <a:off x="4466030" y="5006445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6" name="Curved Connector 255"/>
                        <p:cNvCxnSpPr/>
                        <p:nvPr/>
                      </p:nvCxnSpPr>
                      <p:spPr>
                        <a:xfrm rot="5400000">
                          <a:off x="4469203" y="4750997"/>
                          <a:ext cx="258621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" name="Curved Connector 256"/>
                        <p:cNvCxnSpPr/>
                        <p:nvPr/>
                      </p:nvCxnSpPr>
                      <p:spPr>
                        <a:xfrm rot="5400000">
                          <a:off x="4475554" y="5268239"/>
                          <a:ext cx="258619" cy="20542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" name="Curved Connector 257"/>
                        <p:cNvCxnSpPr/>
                        <p:nvPr/>
                      </p:nvCxnSpPr>
                      <p:spPr>
                        <a:xfrm rot="16200000" flipH="1">
                          <a:off x="4478728" y="5521478"/>
                          <a:ext cx="258618" cy="21177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3050071" y="3491733"/>
                      <a:ext cx="590290" cy="2180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/>
                        <a:t>Warp N</a:t>
                      </a:r>
                    </a:p>
                  </p:txBody>
                </p:sp>
              </p:grp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761661" y="3041696"/>
                    <a:ext cx="1152249" cy="256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err="1"/>
                      <a:t>Threadblock</a:t>
                    </a:r>
                    <a:r>
                      <a:rPr lang="en-US" sz="1400"/>
                      <a:t> 0</a:t>
                    </a:r>
                  </a:p>
                </p:txBody>
              </p:sp>
              <p:grpSp>
                <p:nvGrpSpPr>
                  <p:cNvPr id="241" name="Group 240"/>
                  <p:cNvGrpSpPr/>
                  <p:nvPr/>
                </p:nvGrpSpPr>
                <p:grpSpPr>
                  <a:xfrm rot="19695803">
                    <a:off x="3517382" y="3393098"/>
                    <a:ext cx="355093" cy="50292"/>
                    <a:chOff x="5001279" y="3277049"/>
                    <a:chExt cx="355093" cy="50292"/>
                  </a:xfrm>
                </p:grpSpPr>
                <p:sp>
                  <p:nvSpPr>
                    <p:cNvPr id="243" name="Oval 242"/>
                    <p:cNvSpPr/>
                    <p:nvPr/>
                  </p:nvSpPr>
                  <p:spPr>
                    <a:xfrm>
                      <a:off x="5001279" y="3277049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>
                      <a:off x="5153685" y="3277050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5306081" y="3277049"/>
                      <a:ext cx="50291" cy="50291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235834" y="2747004"/>
                    <a:ext cx="1149215" cy="2564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err="1"/>
                      <a:t>Threadblock</a:t>
                    </a:r>
                    <a:r>
                      <a:rPr lang="en-US" sz="1400"/>
                      <a:t> T</a:t>
                    </a:r>
                  </a:p>
                </p:txBody>
              </p:sp>
            </p:grpSp>
            <p:sp>
              <p:nvSpPr>
                <p:cNvPr id="231" name="Rectangle 230"/>
                <p:cNvSpPr/>
                <p:nvPr/>
              </p:nvSpPr>
              <p:spPr>
                <a:xfrm>
                  <a:off x="1385449" y="3563491"/>
                  <a:ext cx="948003" cy="33540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Registers</a:t>
                  </a: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2474783" y="3563696"/>
                  <a:ext cx="1717086" cy="335203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/>
                    <a:t>Shared Memory</a:t>
                  </a:r>
                </a:p>
              </p:txBody>
            </p:sp>
          </p:grpSp>
          <p:sp>
            <p:nvSpPr>
              <p:cNvPr id="229" name="TextBox 228"/>
              <p:cNvSpPr txBox="1"/>
              <p:nvPr/>
            </p:nvSpPr>
            <p:spPr>
              <a:xfrm>
                <a:off x="2389176" y="1365610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accent6">
                        <a:lumMod val="50000"/>
                      </a:schemeClr>
                    </a:solidFill>
                  </a:rPr>
                  <a:t>SMM 0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64" y="69563"/>
            <a:ext cx="10515600" cy="798656"/>
          </a:xfrm>
        </p:spPr>
        <p:txBody>
          <a:bodyPr/>
          <a:lstStyle/>
          <a:p>
            <a:r>
              <a:rPr lang="en-US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8218"/>
            <a:ext cx="10515600" cy="5573041"/>
          </a:xfrm>
        </p:spPr>
        <p:txBody>
          <a:bodyPr anchor="t">
            <a:normAutofit/>
          </a:bodyPr>
          <a:lstStyle/>
          <a:p>
            <a:r>
              <a:rPr lang="en-US"/>
              <a:t>Static approaches : Kernel fusion [Wang et. al 2010, Gregg et. al 2012]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Manual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H</a:t>
            </a:r>
            <a:r>
              <a:rPr lang="en-US">
                <a:sym typeface="Wingdings" panose="05000000000000000000" pitchFamily="2" charset="2"/>
              </a:rPr>
              <a:t>igher average latency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ym typeface="Wingdings" panose="05000000000000000000" pitchFamily="2" charset="2"/>
              </a:rPr>
              <a:t>Each task gets same resources  wastage</a:t>
            </a:r>
            <a:endParaRPr lang="en-US">
              <a:cs typeface="Arial"/>
            </a:endParaRPr>
          </a:p>
          <a:p>
            <a:r>
              <a:rPr lang="en-US"/>
              <a:t>Static fusion + runtime monitoring [Ravi et. al 2011, </a:t>
            </a:r>
            <a:r>
              <a:rPr lang="en-US" err="1"/>
              <a:t>Pai</a:t>
            </a:r>
            <a:r>
              <a:rPr lang="en-US"/>
              <a:t> et. al 2013]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 Concurrent kernels + dynamic mapping</a:t>
            </a:r>
            <a:endParaRPr lang="en-US">
              <a:cs typeface="Arial"/>
            </a:endParaRPr>
          </a:p>
          <a:p>
            <a:r>
              <a:rPr lang="en-US"/>
              <a:t>Dynamic approaches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Default – CUDA </a:t>
            </a:r>
            <a:r>
              <a:rPr lang="en-US" err="1"/>
              <a:t>HyperQ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err="1"/>
              <a:t>GeMTC</a:t>
            </a:r>
            <a:r>
              <a:rPr lang="en-US"/>
              <a:t> [</a:t>
            </a:r>
            <a:r>
              <a:rPr lang="en-US" err="1"/>
              <a:t>Krieder</a:t>
            </a:r>
            <a:r>
              <a:rPr lang="en-US"/>
              <a:t> et. al 2014]: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Send tasks in “batches” – latency issue mitigated, not solved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Each task = one </a:t>
            </a:r>
            <a:r>
              <a:rPr lang="en-US" err="1"/>
              <a:t>threadblock</a:t>
            </a:r>
            <a:r>
              <a:rPr lang="en-US"/>
              <a:t>. Underutilization still possible</a:t>
            </a:r>
          </a:p>
          <a:p>
            <a:pPr marL="914400" lvl="2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55" y="575758"/>
            <a:ext cx="10515600" cy="820859"/>
          </a:xfrm>
        </p:spPr>
        <p:txBody>
          <a:bodyPr>
            <a:normAutofit fontScale="90000"/>
          </a:bodyPr>
          <a:lstStyle/>
          <a:p>
            <a:r>
              <a:rPr lang="en-US"/>
              <a:t>Pagoda: GPU-runtime system to overcome underutilization for narrow tasks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3" y="642649"/>
            <a:ext cx="10771909" cy="5896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2600" u="sng"/>
          </a:p>
          <a:p>
            <a:pPr marL="0" indent="0">
              <a:buNone/>
            </a:pPr>
            <a:r>
              <a:rPr lang="en-US" sz="2600" b="1" u="sng"/>
              <a:t>Key ideas: </a:t>
            </a:r>
          </a:p>
          <a:p>
            <a:r>
              <a:rPr lang="en-US" sz="2600" err="1"/>
              <a:t>MasterKernel</a:t>
            </a:r>
            <a:r>
              <a:rPr lang="en-US" sz="2600"/>
              <a:t>, an OS-like daemon,  dynamically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/>
              <a:t>   allocates resources to spawned tasks </a:t>
            </a:r>
            <a:r>
              <a:rPr lang="en-US" sz="2600">
                <a:sym typeface="Wingdings" panose="05000000000000000000" pitchFamily="2" charset="2"/>
              </a:rPr>
              <a:t> virtualization</a:t>
            </a:r>
          </a:p>
          <a:p>
            <a:r>
              <a:rPr lang="en-US" sz="2600"/>
              <a:t>GPU scheduling at warp granularity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 b="1" u="sng"/>
              <a:t>Challenges: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/>
              <a:t>Reducing CPU-GPU handshaking</a:t>
            </a:r>
            <a:endParaRPr lang="en-US" sz="2200"/>
          </a:p>
          <a:p>
            <a:pPr marL="514350" indent="-514350">
              <a:buFont typeface="+mj-lt"/>
              <a:buAutoNum type="arabicPeriod"/>
            </a:pPr>
            <a:r>
              <a:rPr lang="en-US" sz="2600"/>
              <a:t>Efficient GPU scheduling of tasks onto HW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Parallel scheduling on the GPU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/>
              <a:t>Overlap scheduling and spawning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/>
              <a:t>Supporting key CUDA features – shared memory allocation and </a:t>
            </a:r>
            <a:r>
              <a:rPr lang="en-US" sz="2600" err="1"/>
              <a:t>threadblock</a:t>
            </a:r>
            <a:r>
              <a:rPr lang="en-US" sz="2600"/>
              <a:t>-level synchronizations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264400" y="1801089"/>
            <a:ext cx="4544291" cy="2199989"/>
            <a:chOff x="7516756" y="1330036"/>
            <a:chExt cx="4000990" cy="1782619"/>
          </a:xfrm>
        </p:grpSpPr>
        <p:sp>
          <p:nvSpPr>
            <p:cNvPr id="7" name="Rectangle 6"/>
            <p:cNvSpPr/>
            <p:nvPr/>
          </p:nvSpPr>
          <p:spPr>
            <a:xfrm>
              <a:off x="9823492" y="1330036"/>
              <a:ext cx="1694254" cy="17826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6756" y="1902682"/>
              <a:ext cx="888153" cy="6742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8452437" y="1939640"/>
              <a:ext cx="1371056" cy="56328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PCI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892145" y="1801090"/>
              <a:ext cx="1522536" cy="9605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000" err="1">
                  <a:solidFill>
                    <a:schemeClr val="tx1"/>
                  </a:solidFill>
                </a:rPr>
                <a:t>MasterKernel</a:t>
              </a:r>
              <a:r>
                <a:rPr lang="en-US" sz="2000">
                  <a:solidFill>
                    <a:schemeClr val="tx1"/>
                  </a:solidFill>
                </a:rPr>
                <a:t> (runs persistently)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77158" y="1394689"/>
              <a:ext cx="637959" cy="37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GPU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728364" y="1884224"/>
              <a:ext cx="878850" cy="184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584721" y="1496297"/>
              <a:ext cx="1259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Task Spawn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8728364" y="2576938"/>
              <a:ext cx="87885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563595" y="2595412"/>
              <a:ext cx="1272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Task Return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319" y="831130"/>
            <a:ext cx="7645502" cy="292388"/>
          </a:xfrm>
          <a:prstGeom prst="rect">
            <a:avLst/>
          </a:prstGeom>
          <a:noFill/>
          <a:ln>
            <a:noFill/>
          </a:ln>
        </p:spPr>
        <p:txBody>
          <a:bodyPr wrap="square" lIns="45720" rIns="0" bIns="0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#pragma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omp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parallel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num_threads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(2) {</a:t>
            </a: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//create 2 CPU  threads</a:t>
            </a:r>
            <a:endParaRPr lang="en-US" sz="1600" b="0" i="0" u="none" strike="noStrike" kern="0" cap="none" spc="0" baseline="0" noProof="0">
              <a:ea typeface="+mn-lt"/>
              <a:cs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19" y="5953235"/>
            <a:ext cx="4567276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sz="1600" kern="0">
                <a:solidFill>
                  <a:srgbClr val="0070C0"/>
                </a:solidFill>
              </a:rPr>
              <a:t>#pragma </a:t>
            </a:r>
            <a:r>
              <a:rPr lang="en-US" sz="1600" kern="0" err="1">
                <a:solidFill>
                  <a:srgbClr val="FF0000"/>
                </a:solidFill>
              </a:rPr>
              <a:t>omp</a:t>
            </a:r>
            <a:r>
              <a:rPr lang="en-US" sz="1600" kern="0">
                <a:solidFill>
                  <a:srgbClr val="FF0000"/>
                </a:solidFill>
              </a:rPr>
              <a:t> </a:t>
            </a:r>
            <a:r>
              <a:rPr lang="en-US" sz="1600" kern="0">
                <a:solidFill>
                  <a:srgbClr val="0070C0"/>
                </a:solidFill>
              </a:rPr>
              <a:t>barrier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//ensure all tasks are done</a:t>
            </a:r>
            <a:endParaRPr lang="en-US" sz="160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40" y="1233892"/>
            <a:ext cx="544892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kern="0">
                <a:solidFill>
                  <a:srgbClr val="0070C0"/>
                </a:solidFill>
              </a:rPr>
              <a:t> while</a:t>
            </a:r>
            <a:r>
              <a:rPr lang="en-US" sz="1600" kern="0">
                <a:solidFill>
                  <a:prstClr val="black"/>
                </a:solidFill>
              </a:rPr>
              <a:t> ( </a:t>
            </a:r>
            <a:r>
              <a:rPr lang="en-US" sz="1600" kern="0" err="1">
                <a:solidFill>
                  <a:prstClr val="black"/>
                </a:solidFill>
              </a:rPr>
              <a:t>taskReady</a:t>
            </a:r>
            <a:r>
              <a:rPr lang="en-US" sz="1600" kern="0">
                <a:solidFill>
                  <a:prstClr val="black"/>
                </a:solidFill>
              </a:rPr>
              <a:t>() )   { 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  //keep polling to fetch new tasks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  <a:cs typeface="Arial"/>
              </a:rPr>
              <a:t/>
            </a:r>
            <a:br>
              <a:rPr lang="en-US" sz="1600" kern="0">
                <a:solidFill>
                  <a:srgbClr val="9BBB59">
                    <a:lumMod val="50000"/>
                  </a:srgbClr>
                </a:solidFill>
                <a:cs typeface="Arial"/>
              </a:rPr>
            </a:br>
            <a:endParaRPr lang="en-US" sz="160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75" y="5666962"/>
            <a:ext cx="22440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kern="0"/>
              <a:t>}</a:t>
            </a:r>
            <a:endParaRPr lang="en-US" sz="1600" kern="0">
              <a:ea typeface="+mn-lt"/>
              <a:cs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37" y="1782586"/>
            <a:ext cx="8099545" cy="1728678"/>
          </a:xfrm>
          <a:prstGeom prst="rect">
            <a:avLst/>
          </a:prstGeom>
          <a:noFill/>
          <a:ln>
            <a:noFill/>
          </a:ln>
        </p:spPr>
        <p:txBody>
          <a:bodyPr wrap="square" lIns="45720" rIns="0" bIns="0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srgbClr val="F79646">
                    <a:lumMod val="50000"/>
                  </a:srgbClr>
                </a:solidFill>
              </a:rPr>
              <a:t>       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cudaMalloc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in_dev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);</a:t>
            </a:r>
            <a:r>
              <a:rPr lang="en-US" sz="1600" kern="0">
                <a:solidFill>
                  <a:prstClr val="black"/>
                </a:solidFill>
              </a:rPr>
              <a:t> 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cudaMalloc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op_dev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);</a:t>
            </a: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//allocate GPU data</a:t>
            </a:r>
            <a:endParaRPr lang="en-US" sz="1600" b="0" i="0" u="none" strike="noStrike" kern="0" cap="none" spc="0" baseline="0" noProof="0">
              <a:solidFill>
                <a:srgbClr val="9BBB59">
                  <a:lumMod val="50000"/>
                </a:srgbClr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         </a:t>
            </a:r>
            <a:r>
              <a:rPr lang="en-US" sz="1600" kern="0"/>
              <a:t>Stream </a:t>
            </a:r>
            <a:r>
              <a:rPr lang="en-US" sz="1600" kern="0" err="1"/>
              <a:t>str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</a:rPr>
              <a:t>streamArray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[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</a:rPr>
              <a:t>taskNum</a:t>
            </a:r>
            <a:r>
              <a:rPr kumimoji="0" lang="en-US" sz="16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% 32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];</a:t>
            </a:r>
            <a:r>
              <a:rPr lang="en-US" sz="1600" kern="0"/>
              <a:t>         </a:t>
            </a:r>
            <a:endParaRPr lang="en-US" sz="1600" b="0" i="0" u="none" strike="noStrike" kern="0" cap="none" spc="0" baseline="0" noProof="0">
              <a:cs typeface="Arial"/>
            </a:endParaRPr>
          </a:p>
          <a:p>
            <a:pPr lvl="0" defTabSz="1078443">
              <a:spcBef>
                <a:spcPts val="200"/>
              </a:spcBef>
              <a:spcAft>
                <a:spcPts val="200"/>
              </a:spcAft>
            </a:pPr>
            <a:endParaRPr lang="en-US" sz="1600" b="0" i="0" u="none" strike="noStrike" kern="0" cap="none" spc="0" baseline="0" noProof="0"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prstClr val="black"/>
                </a:solidFill>
              </a:rPr>
              <a:t>        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cudaMemcpyAsync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in_dev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in,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HostToDevice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lang="en-US" sz="1600" kern="0" err="1"/>
              <a:t>str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);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//copy input</a:t>
            </a:r>
            <a:endParaRPr lang="en-US" sz="1600" b="0" i="0" u="none" strike="noStrike" kern="0" cap="none" spc="0" baseline="0" noProof="0">
              <a:solidFill>
                <a:srgbClr val="9BBB59">
                  <a:lumMod val="50000"/>
                </a:srgbClr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       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lang="en-US" sz="1600" kern="0" err="1">
                <a:solidFill>
                  <a:srgbClr val="7030A0"/>
                </a:solidFill>
              </a:rPr>
              <a:t>gpufilter</a:t>
            </a:r>
            <a:r>
              <a:rPr lang="en-US" sz="1600" kern="0">
                <a:solidFill>
                  <a:srgbClr val="C00000"/>
                </a:solidFill>
              </a:rPr>
              <a:t>&lt;&lt;&lt;</a:t>
            </a:r>
            <a:r>
              <a:rPr lang="en-US" sz="1600" kern="0">
                <a:solidFill>
                  <a:prstClr val="black"/>
                </a:solidFill>
              </a:rPr>
              <a:t> BLOCKS, THREADS_PER_BLOCK, </a:t>
            </a:r>
            <a:r>
              <a:rPr lang="en-US" sz="1600" kern="0" err="1">
                <a:solidFill>
                  <a:prstClr val="black"/>
                </a:solidFill>
              </a:rPr>
              <a:t>str</a:t>
            </a:r>
            <a:r>
              <a:rPr lang="en-US" sz="1600" kern="0">
                <a:solidFill>
                  <a:prstClr val="black"/>
                </a:solidFill>
              </a:rPr>
              <a:t> </a:t>
            </a:r>
            <a:r>
              <a:rPr lang="en-US" sz="1600" kern="0">
                <a:solidFill>
                  <a:srgbClr val="C00000"/>
                </a:solidFill>
              </a:rPr>
              <a:t>&gt;&gt;&gt; </a:t>
            </a:r>
            <a:r>
              <a:rPr lang="en-US" sz="1600" kern="0"/>
              <a:t>(</a:t>
            </a:r>
            <a:r>
              <a:rPr lang="en-US" sz="1600" kern="0" err="1"/>
              <a:t>in_dev</a:t>
            </a:r>
            <a:r>
              <a:rPr lang="en-US" sz="1600" kern="0"/>
              <a:t>, </a:t>
            </a:r>
            <a:r>
              <a:rPr lang="en-US" sz="1600" kern="0" err="1"/>
              <a:t>out_dev</a:t>
            </a:r>
            <a:r>
              <a:rPr lang="en-US" sz="1600" kern="0"/>
              <a:t>);</a:t>
            </a:r>
            <a:r>
              <a:rPr lang="en-US" sz="1600" b="0" i="0" u="none" strike="noStrike" kern="0" cap="none" spc="0" baseline="0" noProof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0" i="0" u="none" strike="noStrike" kern="0" cap="none" spc="0" baseline="0" noProof="0">
                <a:solidFill>
                  <a:srgbClr val="000000"/>
                </a:solidFill>
                <a:cs typeface="Arial"/>
              </a:rPr>
            </a:br>
            <a:r>
              <a:rPr lang="en-US" sz="1600" kern="0">
                <a:solidFill>
                  <a:prstClr val="black"/>
                </a:solidFill>
              </a:rPr>
              <a:t>         </a:t>
            </a:r>
            <a:endParaRPr lang="en-US" sz="1600" b="0" i="0" u="none" strike="noStrike" kern="0" cap="none" spc="0" baseline="0" noProof="0">
              <a:solidFill>
                <a:prstClr val="black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09" y="5452530"/>
            <a:ext cx="253596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kern="0"/>
              <a:t>}</a:t>
            </a:r>
            <a:endParaRPr lang="en-US" sz="1600" kern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37" y="3177136"/>
            <a:ext cx="7071167" cy="1179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prstClr val="black"/>
                </a:solidFill>
              </a:rPr>
              <a:t>  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      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cudaMemcpyAsync</a:t>
            </a:r>
            <a:r>
              <a:rPr lang="en-US" sz="1600" kern="0">
                <a:solidFill>
                  <a:prstClr val="black"/>
                </a:solidFill>
              </a:rPr>
              <a:t>(op, </a:t>
            </a:r>
            <a:r>
              <a:rPr lang="en-US" sz="1600" kern="0" err="1">
                <a:solidFill>
                  <a:prstClr val="black"/>
                </a:solidFill>
              </a:rPr>
              <a:t>op_dev</a:t>
            </a:r>
            <a:r>
              <a:rPr lang="en-US" sz="1600" kern="0">
                <a:solidFill>
                  <a:prstClr val="black"/>
                </a:solidFill>
              </a:rPr>
              <a:t>, </a:t>
            </a:r>
            <a:r>
              <a:rPr lang="en-US" sz="1600" kern="0" err="1">
                <a:solidFill>
                  <a:prstClr val="black"/>
                </a:solidFill>
              </a:rPr>
              <a:t>DeviceToHost</a:t>
            </a:r>
            <a:r>
              <a:rPr lang="en-US" sz="1600" kern="0">
                <a:solidFill>
                  <a:prstClr val="black"/>
                </a:solidFill>
              </a:rPr>
              <a:t>, </a:t>
            </a:r>
            <a:r>
              <a:rPr lang="en-US" sz="1600" kern="0" err="1">
                <a:solidFill>
                  <a:prstClr val="black"/>
                </a:solidFill>
              </a:rPr>
              <a:t>str</a:t>
            </a:r>
            <a:r>
              <a:rPr lang="en-US" sz="1600" kern="0">
                <a:solidFill>
                  <a:prstClr val="black"/>
                </a:solidFill>
              </a:rPr>
              <a:t>);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//copy output data</a:t>
            </a:r>
            <a:endParaRPr lang="en-US" sz="1600" kern="0">
              <a:solidFill>
                <a:prstClr val="black"/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srgbClr val="F79646">
                    <a:lumMod val="50000"/>
                  </a:srgbClr>
                </a:solidFill>
              </a:rPr>
              <a:t>        </a:t>
            </a:r>
            <a:r>
              <a:rPr lang="en-US" sz="1600" kern="0" err="1">
                <a:solidFill>
                  <a:schemeClr val="accent2">
                    <a:lumMod val="50000"/>
                  </a:schemeClr>
                </a:solidFill>
              </a:rPr>
              <a:t>cudaStreamSynchronize</a:t>
            </a:r>
            <a:r>
              <a:rPr lang="en-US" sz="1600" kern="0"/>
              <a:t>(</a:t>
            </a:r>
            <a:r>
              <a:rPr lang="en-US" sz="1600" kern="0" err="1"/>
              <a:t>str</a:t>
            </a:r>
            <a:r>
              <a:rPr lang="en-US" sz="1600" kern="0"/>
              <a:t>); </a:t>
            </a:r>
            <a:endParaRPr lang="en-US" sz="1600" kern="0"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srgbClr val="F79646">
                    <a:lumMod val="50000"/>
                  </a:srgbClr>
                </a:solidFill>
              </a:rPr>
              <a:t>        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cudaFree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in_dev</a:t>
            </a:r>
            <a:r>
              <a:rPr lang="en-US" sz="1600" kern="0">
                <a:solidFill>
                  <a:prstClr val="black"/>
                </a:solidFill>
              </a:rPr>
              <a:t>);  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cudaFree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op_dev</a:t>
            </a:r>
            <a:r>
              <a:rPr lang="en-US" sz="1600" kern="0">
                <a:solidFill>
                  <a:prstClr val="black"/>
                </a:solidFill>
              </a:rPr>
              <a:t>); 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//free GPU data</a:t>
            </a:r>
            <a:r>
              <a:rPr lang="en-US" sz="1600" kern="0">
                <a:solidFill>
                  <a:srgbClr val="4F6228"/>
                </a:solidFill>
                <a:ea typeface="+mn-lt"/>
                <a:cs typeface="+mn-lt"/>
              </a:rPr>
              <a:t/>
            </a:r>
            <a:br>
              <a:rPr lang="en-US" sz="1600" kern="0">
                <a:solidFill>
                  <a:srgbClr val="4F6228"/>
                </a:solidFill>
                <a:ea typeface="+mn-lt"/>
                <a:cs typeface="+mn-lt"/>
              </a:rPr>
            </a:br>
            <a:r>
              <a:rPr lang="en-US" sz="1600" kern="0">
                <a:solidFill>
                  <a:prstClr val="black"/>
                </a:solidFill>
              </a:rPr>
              <a:t>   </a:t>
            </a:r>
            <a:endParaRPr lang="en-US" sz="160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1313" y="825446"/>
            <a:ext cx="3909734" cy="47859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45720" rIns="0" bIns="0" rtlCol="0">
            <a:spAutoFit/>
          </a:bodyPr>
          <a:lstStyle/>
          <a:p>
            <a:pPr marL="0" marR="0" lvl="0" indent="0" defTabSz="1078443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__global__  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gpufilter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float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*r , …) {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int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lang="en-US" kern="0" err="1">
                <a:solidFill>
                  <a:schemeClr val="accent2">
                    <a:lumMod val="50000"/>
                  </a:schemeClr>
                </a:solidFill>
              </a:rPr>
              <a:t>threadIdx.x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if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&lt;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N_sim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//convolve H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for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k = 0; k &lt;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N_col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k++)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if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((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- k) &gt;  0 )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Vect_H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[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 += r[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-k]*H[k];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__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syncthreads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</a:t>
            </a:r>
          </a:p>
          <a:p>
            <a:pPr marL="0" marR="0" lvl="0" indent="0" defTabSz="1078443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      //Down sampling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if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&lt; (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N_sim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N_samp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))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/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          u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p[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 =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[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tid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];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</a:rPr>
              <a:t>      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__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syncthreads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();</a:t>
            </a:r>
          </a:p>
          <a:p>
            <a:pPr marL="0" marR="0" lvl="0" indent="0" defTabSz="1078443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      //Up Sampling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</a:t>
            </a:r>
            <a:r>
              <a:rPr lang="en-US" kern="0" noProof="0">
                <a:solidFill>
                  <a:prstClr val="black"/>
                </a:solidFill>
              </a:rPr>
              <a:t>.</a:t>
            </a:r>
          </a:p>
          <a:p>
            <a:pPr marL="0" marR="0" lvl="0" indent="0" defTabSz="1078443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.</a:t>
            </a:r>
          </a:p>
          <a:p>
            <a:pPr marL="0" marR="0" lvl="0" indent="0" defTabSz="1078443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}</a:t>
            </a:r>
            <a:b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05" y="2340435"/>
            <a:ext cx="6892011" cy="1184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cudaMemcpy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in_dev</a:t>
            </a:r>
            <a:r>
              <a:rPr lang="en-US" sz="1600" kern="0">
                <a:solidFill>
                  <a:prstClr val="black"/>
                </a:solidFill>
              </a:rPr>
              <a:t>, in, </a:t>
            </a:r>
            <a:r>
              <a:rPr lang="en-US" sz="1600" kern="0" err="1">
                <a:solidFill>
                  <a:prstClr val="black"/>
                </a:solidFill>
              </a:rPr>
              <a:t>hostToDevice</a:t>
            </a:r>
            <a:r>
              <a:rPr lang="en-US" sz="1600" kern="0">
                <a:solidFill>
                  <a:prstClr val="black"/>
                </a:solidFill>
              </a:rPr>
              <a:t>);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//copy input</a:t>
            </a:r>
            <a:endParaRPr lang="en-US" sz="1600" kern="0">
              <a:solidFill>
                <a:srgbClr val="9BBB59">
                  <a:lumMod val="50000"/>
                </a:srgbClr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ea typeface="+mn-lt"/>
                <a:cs typeface="+mn-lt"/>
              </a:rPr>
              <a:t/>
            </a:r>
            <a:br>
              <a:rPr lang="en-US" sz="1600" kern="0">
                <a:ea typeface="+mn-lt"/>
                <a:cs typeface="+mn-lt"/>
              </a:rPr>
            </a:br>
            <a:r>
              <a:rPr lang="en-US" sz="1600" kern="0">
                <a:solidFill>
                  <a:prstClr val="black"/>
                </a:solidFill>
              </a:rPr>
              <a:t> </a:t>
            </a:r>
            <a:r>
              <a:rPr lang="en-US" sz="1600" kern="0" err="1">
                <a:solidFill>
                  <a:srgbClr val="0070C0"/>
                </a:solidFill>
              </a:rPr>
              <a:t>int</a:t>
            </a:r>
            <a:r>
              <a:rPr lang="en-US" sz="1600" kern="0">
                <a:solidFill>
                  <a:srgbClr val="0070C0"/>
                </a:solidFill>
              </a:rPr>
              <a:t> </a:t>
            </a:r>
            <a:r>
              <a:rPr lang="en-US" sz="1600" kern="0" err="1">
                <a:solidFill>
                  <a:prstClr val="black"/>
                </a:solidFill>
              </a:rPr>
              <a:t>taskId</a:t>
            </a:r>
            <a:r>
              <a:rPr lang="en-US" sz="1600" kern="0">
                <a:solidFill>
                  <a:prstClr val="black"/>
                </a:solidFill>
              </a:rPr>
              <a:t> = </a:t>
            </a:r>
            <a:r>
              <a:rPr lang="en-US" sz="1600" kern="0" err="1">
                <a:solidFill>
                  <a:srgbClr val="FF33CC"/>
                </a:solidFill>
              </a:rPr>
              <a:t>taskSpawn</a:t>
            </a:r>
            <a:r>
              <a:rPr lang="en-US" sz="1600" kern="0">
                <a:solidFill>
                  <a:prstClr val="black"/>
                </a:solidFill>
              </a:rPr>
              <a:t>( THREADS_PER_BLOCK ,  BLOCKS ,       </a:t>
            </a:r>
            <a:endParaRPr lang="en-US" sz="1600" kern="0">
              <a:solidFill>
                <a:prstClr val="black"/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prstClr val="black"/>
                </a:solidFill>
              </a:rPr>
              <a:t>                  SHARED_MEM_SIZE ,  SYNC_ON ,  &amp;</a:t>
            </a:r>
            <a:r>
              <a:rPr lang="en-US" sz="1600" kern="0" err="1">
                <a:solidFill>
                  <a:srgbClr val="7030A0"/>
                </a:solidFill>
              </a:rPr>
              <a:t>gpufilter</a:t>
            </a:r>
            <a:r>
              <a:rPr lang="en-US" sz="1600" kern="0">
                <a:solidFill>
                  <a:srgbClr val="C00000"/>
                </a:solidFill>
              </a:rPr>
              <a:t>,  </a:t>
            </a:r>
            <a:r>
              <a:rPr lang="en-US" sz="1600" kern="0" err="1">
                <a:solidFill>
                  <a:prstClr val="black"/>
                </a:solidFill>
              </a:rPr>
              <a:t>in_dev</a:t>
            </a:r>
            <a:r>
              <a:rPr lang="en-US" sz="1600" kern="0">
                <a:solidFill>
                  <a:prstClr val="black"/>
                </a:solidFill>
              </a:rPr>
              <a:t>...);</a:t>
            </a:r>
            <a:endParaRPr lang="en-US" sz="160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205" y="3526879"/>
            <a:ext cx="6888867" cy="933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srgbClr val="FF33CC"/>
                </a:solidFill>
              </a:rPr>
              <a:t>wait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taskId</a:t>
            </a:r>
            <a:r>
              <a:rPr lang="en-US" sz="1600" kern="0">
                <a:solidFill>
                  <a:prstClr val="black"/>
                </a:solidFill>
              </a:rPr>
              <a:t>); </a:t>
            </a:r>
            <a:endParaRPr lang="en-US" sz="1600" kern="0">
              <a:solidFill>
                <a:prstClr val="black"/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srgbClr val="F79646">
                    <a:lumMod val="50000"/>
                  </a:srgbClr>
                </a:solidFill>
              </a:rPr>
              <a:t> 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cudaMemcpy</a:t>
            </a:r>
            <a:r>
              <a:rPr lang="en-US" sz="1600" kern="0">
                <a:solidFill>
                  <a:prstClr val="black"/>
                </a:solidFill>
              </a:rPr>
              <a:t>(op, </a:t>
            </a:r>
            <a:r>
              <a:rPr lang="en-US" sz="1600" kern="0" err="1">
                <a:solidFill>
                  <a:prstClr val="black"/>
                </a:solidFill>
              </a:rPr>
              <a:t>op_dev</a:t>
            </a:r>
            <a:r>
              <a:rPr lang="en-US" sz="1600" kern="0">
                <a:solidFill>
                  <a:prstClr val="black"/>
                </a:solidFill>
              </a:rPr>
              <a:t>, </a:t>
            </a:r>
            <a:r>
              <a:rPr lang="en-US" sz="1600" kern="0" err="1">
                <a:solidFill>
                  <a:prstClr val="black"/>
                </a:solidFill>
              </a:rPr>
              <a:t>DeviceToHost</a:t>
            </a:r>
            <a:r>
              <a:rPr lang="en-US" sz="1600" kern="0">
                <a:solidFill>
                  <a:prstClr val="black"/>
                </a:solidFill>
              </a:rPr>
              <a:t>);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//copy output data</a:t>
            </a:r>
            <a:endParaRPr lang="en-US" sz="1600" kern="0">
              <a:solidFill>
                <a:prstClr val="black"/>
              </a:solidFill>
              <a:cs typeface="Arial"/>
            </a:endParaRPr>
          </a:p>
          <a:p>
            <a:pPr defTabSz="1078443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600" kern="0">
                <a:solidFill>
                  <a:srgbClr val="F79646">
                    <a:lumMod val="50000"/>
                  </a:srgbClr>
                </a:solidFill>
              </a:rPr>
              <a:t> 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cudaFree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in_dev</a:t>
            </a:r>
            <a:r>
              <a:rPr lang="en-US" sz="1600" kern="0">
                <a:solidFill>
                  <a:prstClr val="black"/>
                </a:solidFill>
              </a:rPr>
              <a:t>);  </a:t>
            </a:r>
            <a:r>
              <a:rPr lang="en-US" sz="1600" kern="0" err="1">
                <a:solidFill>
                  <a:srgbClr val="F79646">
                    <a:lumMod val="50000"/>
                  </a:srgbClr>
                </a:solidFill>
              </a:rPr>
              <a:t>cudaFree</a:t>
            </a:r>
            <a:r>
              <a:rPr lang="en-US" sz="1600" kern="0">
                <a:solidFill>
                  <a:prstClr val="black"/>
                </a:solidFill>
              </a:rPr>
              <a:t>(</a:t>
            </a:r>
            <a:r>
              <a:rPr lang="en-US" sz="1600" kern="0" err="1">
                <a:solidFill>
                  <a:prstClr val="black"/>
                </a:solidFill>
              </a:rPr>
              <a:t>op_dev</a:t>
            </a:r>
            <a:r>
              <a:rPr lang="en-US" sz="1600" kern="0">
                <a:solidFill>
                  <a:prstClr val="black"/>
                </a:solidFill>
              </a:rPr>
              <a:t>); 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//free GPU data</a:t>
            </a:r>
            <a:endParaRPr lang="en-US" sz="1600" kern="0">
              <a:ea typeface="+mn-lt"/>
              <a:cs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1319" y="108838"/>
            <a:ext cx="10515600" cy="812800"/>
          </a:xfrm>
        </p:spPr>
        <p:txBody>
          <a:bodyPr>
            <a:normAutofit/>
          </a:bodyPr>
          <a:lstStyle/>
          <a:p>
            <a:r>
              <a:rPr lang="en-US" sz="3600"/>
              <a:t>Programming with Pagoda – </a:t>
            </a:r>
            <a:r>
              <a:rPr lang="en-US" sz="3600" err="1"/>
              <a:t>Filterbank</a:t>
            </a:r>
            <a:r>
              <a:rPr lang="en-US" sz="3600"/>
              <a:t> Example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3057" y="869109"/>
            <a:ext cx="125062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kern="0">
                <a:solidFill>
                  <a:srgbClr val="FF0000"/>
                </a:solidFill>
              </a:rPr>
              <a:t>__device__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65240" y="1181196"/>
            <a:ext cx="226375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kern="0" err="1">
                <a:solidFill>
                  <a:srgbClr val="0070C0"/>
                </a:solidFill>
              </a:rPr>
              <a:t>int</a:t>
            </a:r>
            <a:r>
              <a:rPr lang="en-US" kern="0">
                <a:solidFill>
                  <a:prstClr val="black"/>
                </a:solidFill>
              </a:rPr>
              <a:t> </a:t>
            </a:r>
            <a:r>
              <a:rPr lang="en-US" kern="0" err="1">
                <a:solidFill>
                  <a:prstClr val="black"/>
                </a:solidFill>
              </a:rPr>
              <a:t>tid</a:t>
            </a:r>
            <a:r>
              <a:rPr lang="en-US" kern="0">
                <a:solidFill>
                  <a:prstClr val="black"/>
                </a:solidFill>
              </a:rPr>
              <a:t> = </a:t>
            </a:r>
            <a:r>
              <a:rPr lang="en-US" kern="0" err="1">
                <a:solidFill>
                  <a:srgbClr val="FF33CC"/>
                </a:solidFill>
              </a:rPr>
              <a:t>getTid</a:t>
            </a:r>
            <a:r>
              <a:rPr lang="en-US" kern="0">
                <a:solidFill>
                  <a:prstClr val="black"/>
                </a:solidFill>
              </a:rPr>
              <a:t>();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75216" y="2527910"/>
            <a:ext cx="184328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07844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 err="1">
                <a:solidFill>
                  <a:srgbClr val="FF33CC"/>
                </a:solidFill>
              </a:rPr>
              <a:t>syncBlock</a:t>
            </a:r>
            <a:r>
              <a:rPr lang="en-US" kern="0">
                <a:solidFill>
                  <a:prstClr val="black"/>
                </a:solidFill>
              </a:rPr>
              <a:t>();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5240" y="3736124"/>
            <a:ext cx="184328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defTabSz="107844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 err="1">
                <a:solidFill>
                  <a:srgbClr val="FF33CC"/>
                </a:solidFill>
              </a:rPr>
              <a:t>syncBlock</a:t>
            </a:r>
            <a:r>
              <a:rPr lang="en-US" kern="0">
                <a:solidFill>
                  <a:prstClr val="black"/>
                </a:solidFill>
              </a:rPr>
              <a:t>();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832786" y="4893272"/>
            <a:ext cx="6271491" cy="891137"/>
          </a:xfrm>
        </p:spPr>
        <p:txBody>
          <a:bodyPr anchor="t">
            <a:noAutofit/>
          </a:bodyPr>
          <a:lstStyle/>
          <a:p>
            <a:r>
              <a:rPr lang="en-US" sz="1800"/>
              <a:t>Few changes compared to CUDA</a:t>
            </a:r>
            <a:endParaRPr lang="en-US" sz="1800">
              <a:cs typeface="Arial"/>
            </a:endParaRPr>
          </a:p>
          <a:p>
            <a:r>
              <a:rPr lang="en-US" sz="1800"/>
              <a:t>Opens avenues for non-traditional applications on GPUs</a:t>
            </a:r>
            <a:endParaRPr lang="en-US" sz="1800"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205" y="1521439"/>
            <a:ext cx="2822329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45720" rIns="0" bIns="0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#pragma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omp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task</a:t>
            </a: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{</a:t>
            </a:r>
            <a:r>
              <a:rPr lang="en-US" sz="1600" kern="0">
                <a:solidFill>
                  <a:prstClr val="black"/>
                </a:solidFill>
              </a:rPr>
              <a:t>  </a:t>
            </a:r>
            <a:endParaRPr lang="en-US" sz="1600" b="0" i="0" u="none" strike="noStrike" kern="0" cap="none" spc="0" baseline="0" noProof="0">
              <a:solidFill>
                <a:prstClr val="black"/>
              </a:solidFill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802" y="5203064"/>
            <a:ext cx="2327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/>
            <a:r>
              <a:rPr lang="en-US" sz="1600" kern="0">
                <a:solidFill>
                  <a:prstClr val="black"/>
                </a:solidFill>
              </a:rPr>
              <a:t>}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580151" y="3584642"/>
            <a:ext cx="606274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45720" rIns="0" bIns="0" rtlCol="0" anchor="t">
            <a:spAutoFit/>
          </a:bodyPr>
          <a:lstStyle/>
          <a:p>
            <a:pPr defTabSz="1078443">
              <a:spcBef>
                <a:spcPts val="200"/>
              </a:spcBef>
              <a:spcAft>
                <a:spcPts val="200"/>
              </a:spcAft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#pragma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omp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task</a:t>
            </a:r>
            <a:r>
              <a:rPr lang="en-US" sz="1600" kern="0">
                <a:solidFill>
                  <a:prstClr val="black"/>
                </a:solidFill>
              </a:rPr>
              <a:t> 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{ </a:t>
            </a:r>
            <a:r>
              <a:rPr lang="en-US" sz="1600" kern="0">
                <a:solidFill>
                  <a:srgbClr val="9BBB59">
                    <a:lumMod val="50000"/>
                  </a:srgbClr>
                </a:solidFill>
              </a:rPr>
              <a:t>//nested task runs asynchronously</a:t>
            </a:r>
            <a:r>
              <a:rPr lang="en-US" sz="1600" kern="0">
                <a:solidFill>
                  <a:prstClr val="black"/>
                </a:solidFill>
              </a:rPr>
              <a:t>  </a:t>
            </a:r>
            <a:endParaRPr lang="en-US" sz="1600" b="0" i="0" u="none" strike="noStrike" kern="0" cap="none" spc="0" baseline="0" noProof="0">
              <a:solidFill>
                <a:prstClr val="black"/>
              </a:solidFill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51" y="4893270"/>
            <a:ext cx="24521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/>
            <a:r>
              <a:rPr lang="en-US" sz="1600" kern="0">
                <a:solidFill>
                  <a:prstClr val="black"/>
                </a:solidFill>
              </a:rPr>
              <a:t>}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7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2591 0.063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6" grpId="0" animBg="1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  <p:bldP spid="23" grpId="0" uiExpand="1" build="p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210212" y="1647704"/>
            <a:ext cx="4696762" cy="2244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83006" y="631983"/>
            <a:ext cx="2067092" cy="120023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74" y="23585"/>
            <a:ext cx="10515600" cy="788999"/>
          </a:xfrm>
        </p:spPr>
        <p:txBody>
          <a:bodyPr/>
          <a:lstStyle/>
          <a:p>
            <a:r>
              <a:rPr lang="en-US" err="1"/>
              <a:t>TaskTable</a:t>
            </a:r>
            <a:r>
              <a:rPr lang="en-US"/>
              <a:t>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772" y="4631636"/>
            <a:ext cx="10081874" cy="167619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Lazy aggregate copy – better PCI BW, lower handshaking</a:t>
            </a:r>
          </a:p>
          <a:p>
            <a:r>
              <a:rPr lang="en-US"/>
              <a:t>Simultaneous CPU and GPU edits</a:t>
            </a:r>
          </a:p>
          <a:p>
            <a:r>
              <a:rPr lang="en-US"/>
              <a:t>Challenges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Consistency – CPU must correctly see GPU task finish notifications</a:t>
            </a:r>
            <a:endParaRPr lang="en-US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Memory copies occur while </a:t>
            </a:r>
            <a:r>
              <a:rPr lang="en-US" err="1"/>
              <a:t>MasterKernel</a:t>
            </a:r>
            <a:r>
              <a:rPr lang="en-US"/>
              <a:t> in flight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PCI bus packet delivery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0019" y="1647704"/>
            <a:ext cx="4731488" cy="2244108"/>
          </a:xfrm>
          <a:prstGeom prst="rect">
            <a:avLst/>
          </a:prstGeom>
          <a:pattFill prst="dash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098" y="2099852"/>
            <a:ext cx="767523" cy="66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PCI </a:t>
            </a:r>
          </a:p>
          <a:p>
            <a:r>
              <a:rPr lang="en-US"/>
              <a:t>Bus</a:t>
            </a:r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7145083" y="1844877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5083" y="2083695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45083" y="2320902"/>
            <a:ext cx="1371600" cy="356388"/>
            <a:chOff x="4381500" y="1408729"/>
            <a:chExt cx="1371600" cy="419912"/>
          </a:xfrm>
        </p:grpSpPr>
        <p:sp>
          <p:nvSpPr>
            <p:cNvPr id="35" name="Rectangle 34"/>
            <p:cNvSpPr/>
            <p:nvPr/>
          </p:nvSpPr>
          <p:spPr>
            <a:xfrm>
              <a:off x="4381500" y="1408729"/>
              <a:ext cx="1371600" cy="41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5400000">
              <a:off x="4932494" y="1593495"/>
              <a:ext cx="283160" cy="45719"/>
              <a:chOff x="3810000" y="1951166"/>
              <a:chExt cx="381000" cy="8066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810000" y="1955393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965537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14800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7145083" y="2678683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45083" y="2919064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049" y="3137790"/>
            <a:ext cx="12318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Column 0</a:t>
            </a:r>
            <a:endParaRPr lang="en-US" sz="1600"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3732" y="3114593"/>
            <a:ext cx="13560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Column 47</a:t>
            </a:r>
            <a:endParaRPr lang="en-US" sz="160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7689" y="3528831"/>
            <a:ext cx="47545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/>
              <a:t>GPU </a:t>
            </a:r>
            <a:r>
              <a:rPr lang="en-US" sz="1600" err="1"/>
              <a:t>TaskTable</a:t>
            </a:r>
            <a:r>
              <a:rPr lang="en-US" sz="1600"/>
              <a:t> – Placed in the Device Memory</a:t>
            </a:r>
            <a:endParaRPr lang="en-US" sz="1600"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18852" y="2499096"/>
            <a:ext cx="495564" cy="78755"/>
            <a:chOff x="5435600" y="3037331"/>
            <a:chExt cx="495564" cy="78755"/>
          </a:xfrm>
        </p:grpSpPr>
        <p:sp>
          <p:nvSpPr>
            <p:cNvPr id="16" name="Oval 15"/>
            <p:cNvSpPr/>
            <p:nvPr/>
          </p:nvSpPr>
          <p:spPr>
            <a:xfrm>
              <a:off x="5581584" y="3041096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24294" y="3037331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61248" y="3037331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35600" y="3048000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9918716" y="2661466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18716" y="2078237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18716" y="2315444"/>
            <a:ext cx="1371600" cy="356388"/>
            <a:chOff x="4381500" y="1408729"/>
            <a:chExt cx="1371600" cy="419912"/>
          </a:xfrm>
        </p:grpSpPr>
        <p:sp>
          <p:nvSpPr>
            <p:cNvPr id="47" name="Rectangle 46"/>
            <p:cNvSpPr/>
            <p:nvPr/>
          </p:nvSpPr>
          <p:spPr>
            <a:xfrm>
              <a:off x="4381500" y="1408729"/>
              <a:ext cx="1371600" cy="41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 rot="5400000">
              <a:off x="4932494" y="1593495"/>
              <a:ext cx="283160" cy="45719"/>
              <a:chOff x="3810000" y="1951166"/>
              <a:chExt cx="381000" cy="8066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810000" y="1955393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965537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14800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9918716" y="1844877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18716" y="2913606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95343" y="1861034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5343" y="2099852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295343" y="2337059"/>
            <a:ext cx="1371600" cy="356388"/>
            <a:chOff x="4381500" y="1408729"/>
            <a:chExt cx="1371600" cy="419912"/>
          </a:xfrm>
        </p:grpSpPr>
        <p:sp>
          <p:nvSpPr>
            <p:cNvPr id="59" name="Rectangle 58"/>
            <p:cNvSpPr/>
            <p:nvPr/>
          </p:nvSpPr>
          <p:spPr>
            <a:xfrm>
              <a:off x="4381500" y="1408729"/>
              <a:ext cx="1371600" cy="41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 rot="5400000">
              <a:off x="4932494" y="1593495"/>
              <a:ext cx="283160" cy="45719"/>
              <a:chOff x="3810000" y="1951166"/>
              <a:chExt cx="381000" cy="8066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810000" y="1955393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965537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114800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1295343" y="2694840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5343" y="2935221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385164" y="1861034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85164" y="2099852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385164" y="2337059"/>
            <a:ext cx="1371600" cy="356388"/>
            <a:chOff x="4381500" y="1408729"/>
            <a:chExt cx="1371600" cy="419912"/>
          </a:xfrm>
        </p:grpSpPr>
        <p:sp>
          <p:nvSpPr>
            <p:cNvPr id="81" name="Rectangle 80"/>
            <p:cNvSpPr/>
            <p:nvPr/>
          </p:nvSpPr>
          <p:spPr>
            <a:xfrm>
              <a:off x="4381500" y="1408729"/>
              <a:ext cx="1371600" cy="41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 rot="5400000">
              <a:off x="4932494" y="1593495"/>
              <a:ext cx="283160" cy="45719"/>
              <a:chOff x="3810000" y="1951166"/>
              <a:chExt cx="381000" cy="80665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810000" y="1955393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965537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114800" y="1951166"/>
                <a:ext cx="76200" cy="76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4385164" y="2694840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30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85164" y="2935221"/>
            <a:ext cx="1371600" cy="239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Task Entry 31</a:t>
            </a:r>
            <a:endParaRPr lang="en-US" sz="160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381702" y="2504211"/>
            <a:ext cx="495564" cy="78755"/>
            <a:chOff x="5435600" y="3037331"/>
            <a:chExt cx="495564" cy="78755"/>
          </a:xfrm>
        </p:grpSpPr>
        <p:sp>
          <p:nvSpPr>
            <p:cNvPr id="87" name="Oval 86"/>
            <p:cNvSpPr/>
            <p:nvPr/>
          </p:nvSpPr>
          <p:spPr>
            <a:xfrm>
              <a:off x="5581584" y="3041096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24294" y="3037331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861248" y="3037331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35600" y="3048000"/>
              <a:ext cx="69916" cy="680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Arrow Connector 90"/>
          <p:cNvCxnSpPr>
            <a:stCxn id="52" idx="3"/>
            <a:endCxn id="6" idx="1"/>
          </p:cNvCxnSpPr>
          <p:nvPr/>
        </p:nvCxnSpPr>
        <p:spPr>
          <a:xfrm>
            <a:off x="5906974" y="2769758"/>
            <a:ext cx="115304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34645" y="2068127"/>
            <a:ext cx="838200" cy="9525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10784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 </a:t>
            </a:r>
            <a:r>
              <a:rPr kumimoji="0" lang="en-US" sz="160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Spawner</a:t>
            </a: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784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Threads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908061" y="2441178"/>
            <a:ext cx="3122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54" idx="0"/>
            <a:endCxn id="30" idx="0"/>
          </p:cNvCxnSpPr>
          <p:nvPr/>
        </p:nvCxnSpPr>
        <p:spPr>
          <a:xfrm rot="5400000" flipH="1" flipV="1">
            <a:off x="4897935" y="-1071914"/>
            <a:ext cx="16157" cy="5849740"/>
          </a:xfrm>
          <a:prstGeom prst="curvedConnector3">
            <a:avLst>
              <a:gd name="adj1" fmla="val 342329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903143" y="944329"/>
            <a:ext cx="340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Memcpy</a:t>
            </a:r>
            <a:r>
              <a:rPr lang="en-US"/>
              <a:t> single task entry over PCI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27307" y="837089"/>
            <a:ext cx="21541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CPU can’t spawn anymore!</a:t>
            </a:r>
            <a:endParaRPr lang="en-US">
              <a:solidFill>
                <a:schemeClr val="accent2">
                  <a:lumMod val="50000"/>
                </a:schemeClr>
              </a:solidFill>
              <a:cs typeface="Arial"/>
            </a:endParaRPr>
          </a:p>
        </p:txBody>
      </p:sp>
      <p:cxnSp>
        <p:nvCxnSpPr>
          <p:cNvPr id="114" name="Curved Connector 113"/>
          <p:cNvCxnSpPr>
            <a:stCxn id="6" idx="2"/>
            <a:endCxn id="52" idx="2"/>
          </p:cNvCxnSpPr>
          <p:nvPr/>
        </p:nvCxnSpPr>
        <p:spPr>
          <a:xfrm rot="5400000">
            <a:off x="6492178" y="958227"/>
            <a:ext cx="12700" cy="5867170"/>
          </a:xfrm>
          <a:prstGeom prst="curvedConnector3">
            <a:avLst>
              <a:gd name="adj1" fmla="val 1800000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073035" y="4227019"/>
            <a:ext cx="382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chemeClr val="accent2">
                    <a:lumMod val="50000"/>
                  </a:schemeClr>
                </a:solidFill>
              </a:rPr>
              <a:t>Copyback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 the whole table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220336" y="3459631"/>
            <a:ext cx="475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CPU </a:t>
            </a:r>
            <a:r>
              <a:rPr lang="en-US" sz="1800" err="1"/>
              <a:t>TaskTable</a:t>
            </a:r>
            <a:endParaRPr lang="en-US" sz="1800"/>
          </a:p>
        </p:txBody>
      </p:sp>
      <p:sp>
        <p:nvSpPr>
          <p:cNvPr id="130" name="TextBox 129"/>
          <p:cNvSpPr txBox="1"/>
          <p:nvPr/>
        </p:nvSpPr>
        <p:spPr>
          <a:xfrm>
            <a:off x="1435108" y="3140081"/>
            <a:ext cx="12318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Column 0</a:t>
            </a:r>
            <a:endParaRPr lang="en-US" sz="1600"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11215" y="3140801"/>
            <a:ext cx="123183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Column 47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7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uiExpand="1" build="p"/>
      <p:bldP spid="111" grpId="0"/>
      <p:bldP spid="111" grpId="1"/>
      <p:bldP spid="112" grpId="0"/>
      <p:bldP spid="112" grpId="1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Blueprint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966120" y="777960"/>
            <a:ext cx="11023137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Background (GPUs, Parallelism, CUDA, 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OpenMP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Massive parallelism solutions</a:t>
            </a: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Mint</a:t>
            </a:r>
            <a:endParaRPr lang="en-US" sz="1800">
              <a:cs typeface="Arial"/>
            </a:endParaRPr>
          </a:p>
          <a:p>
            <a:pPr marL="915035" lvl="1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APTCC</a:t>
            </a:r>
          </a:p>
          <a:p>
            <a:pPr marL="457835" indent="-457200"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Task-based parallelism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Pagoda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lnSpc>
                <a:spcPct val="100000"/>
              </a:lnSpc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Conclusion</a:t>
            </a: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915035" lvl="1" indent="-457200">
              <a:lnSpc>
                <a:spcPct val="100000"/>
              </a:lnSpc>
              <a:buFont typeface="Arial"/>
              <a:buChar char="•"/>
            </a:pPr>
            <a:endParaRPr lang="en-US" sz="3200" b="0" strike="noStrike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457835" indent="-457200"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355320" y="944040"/>
            <a:ext cx="4568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B4B4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77703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-180565"/>
            <a:ext cx="10515600" cy="1057275"/>
          </a:xfrm>
        </p:spPr>
        <p:txBody>
          <a:bodyPr/>
          <a:lstStyle/>
          <a:p>
            <a:r>
              <a:rPr lang="en-US"/>
              <a:t>Evaluation Setup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25985"/>
              </p:ext>
            </p:extLst>
          </p:nvPr>
        </p:nvGraphicFramePr>
        <p:xfrm>
          <a:off x="255638" y="652634"/>
          <a:ext cx="11582325" cy="455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897">
                  <a:extLst>
                    <a:ext uri="{9D8B030D-6E8A-4147-A177-3AD203B41FA5}">
                      <a16:colId xmlns:a16="http://schemas.microsoft.com/office/drawing/2014/main" xmlns="" val="14680075"/>
                    </a:ext>
                  </a:extLst>
                </a:gridCol>
                <a:gridCol w="1209822">
                  <a:extLst>
                    <a:ext uri="{9D8B030D-6E8A-4147-A177-3AD203B41FA5}">
                      <a16:colId xmlns:a16="http://schemas.microsoft.com/office/drawing/2014/main" xmlns="" val="3663776487"/>
                    </a:ext>
                  </a:extLst>
                </a:gridCol>
                <a:gridCol w="7399606">
                  <a:extLst>
                    <a:ext uri="{9D8B030D-6E8A-4147-A177-3AD203B41FA5}">
                      <a16:colId xmlns:a16="http://schemas.microsoft.com/office/drawing/2014/main" xmlns="" val="3764426524"/>
                    </a:ext>
                  </a:extLst>
                </a:gridCol>
              </a:tblGrid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Task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42895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err="1"/>
                        <a:t>FilterBank</a:t>
                      </a:r>
                      <a:r>
                        <a:rPr lang="en-US" sz="1600"/>
                        <a:t> (</a:t>
                      </a:r>
                      <a:r>
                        <a:rPr lang="en-US" sz="1600" b="1"/>
                        <a:t>FB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Regular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Signal processing algorithm – apply</a:t>
                      </a:r>
                      <a:r>
                        <a:rPr lang="en-US" sz="1600" baseline="0"/>
                        <a:t> sets of filters/decide reception and transmission direction on different input signals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713412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err="1"/>
                        <a:t>BeamFormer</a:t>
                      </a:r>
                      <a:r>
                        <a:rPr lang="en-US" sz="1600" baseline="0"/>
                        <a:t> (</a:t>
                      </a:r>
                      <a:r>
                        <a:rPr lang="en-US" sz="1600" b="1" baseline="0"/>
                        <a:t>BF</a:t>
                      </a:r>
                      <a:r>
                        <a:rPr lang="en-US" sz="1600" baseline="0"/>
                        <a:t>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Regular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512869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Image Convolution (</a:t>
                      </a:r>
                      <a:r>
                        <a:rPr lang="en-US" sz="1600" b="1"/>
                        <a:t>CONV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Regular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Convolve/ perform</a:t>
                      </a:r>
                      <a:r>
                        <a:rPr lang="en-US" sz="1600" baseline="0"/>
                        <a:t> discrete cosine transform on images</a:t>
                      </a:r>
                      <a:r>
                        <a:rPr lang="en-US" sz="1600"/>
                        <a:t> coming through</a:t>
                      </a:r>
                      <a:r>
                        <a:rPr lang="en-US" sz="1600" baseline="0"/>
                        <a:t> different streams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227932"/>
                  </a:ext>
                </a:extLst>
              </a:tr>
              <a:tr h="3925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DCT8x8 (</a:t>
                      </a:r>
                      <a:r>
                        <a:rPr lang="en-US" sz="1600" b="1"/>
                        <a:t>DCT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Regular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7333564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Matrix Multiply (</a:t>
                      </a:r>
                      <a:r>
                        <a:rPr lang="en-US" sz="1600" b="1"/>
                        <a:t>MM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Several</a:t>
                      </a:r>
                      <a:r>
                        <a:rPr lang="en-US" sz="1600" baseline="0"/>
                        <a:t> MPI processes generate tasks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8341752"/>
                  </a:ext>
                </a:extLst>
              </a:tr>
              <a:tr h="686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Sparse LU Decomposition</a:t>
                      </a:r>
                      <a:r>
                        <a:rPr lang="en-US" sz="1600" baseline="0"/>
                        <a:t> (</a:t>
                      </a:r>
                      <a:r>
                        <a:rPr lang="en-US" sz="1600" b="1" baseline="0"/>
                        <a:t>SLUD</a:t>
                      </a:r>
                      <a:r>
                        <a:rPr lang="en-US" sz="1600" baseline="0"/>
                        <a:t>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Every CPU iteration creates different number of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069018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err="1"/>
                        <a:t>MandelBrot</a:t>
                      </a:r>
                      <a:r>
                        <a:rPr lang="en-US" sz="1600"/>
                        <a:t> (</a:t>
                      </a:r>
                      <a:r>
                        <a:rPr lang="en-US" sz="1600" b="1"/>
                        <a:t>MB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Each task works</a:t>
                      </a:r>
                      <a:r>
                        <a:rPr lang="en-US" sz="1600" baseline="0"/>
                        <a:t> on image pixel, each task performs different amount of work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1314853"/>
                  </a:ext>
                </a:extLst>
              </a:tr>
              <a:tr h="398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3DES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Network</a:t>
                      </a:r>
                      <a:r>
                        <a:rPr lang="en-US" sz="1600" baseline="0"/>
                        <a:t> packet encryption – packets vary in sizes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575249"/>
                  </a:ext>
                </a:extLst>
              </a:tr>
              <a:tr h="686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/>
                        <a:t>Multi-programmed Environment (</a:t>
                      </a:r>
                      <a:r>
                        <a:rPr lang="en-US" sz="1600" b="1"/>
                        <a:t>MPE</a:t>
                      </a:r>
                      <a:r>
                        <a:rPr lang="en-US" sz="1600" b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Combination of tasks from MB, 3DES, FB,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43069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1222" y="5302760"/>
            <a:ext cx="10515600" cy="1424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GPU : NVIDIA Maxwell Titan X, 12 GB RAM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en-US" sz="2400"/>
              <a:t>CPU : 2 x Intel Xeon E5-2660, 32 GB RAM </a:t>
            </a:r>
            <a:endParaRPr lang="en-US" sz="2400"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3129"/>
            <a:ext cx="8561439" cy="703620"/>
          </a:xfrm>
        </p:spPr>
        <p:txBody>
          <a:bodyPr>
            <a:normAutofit/>
          </a:bodyPr>
          <a:lstStyle/>
          <a:p>
            <a:r>
              <a:rPr lang="en-US"/>
              <a:t>Overall 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77" y="4541142"/>
            <a:ext cx="11452122" cy="178947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Fixed #tasks (32K, except SLUD 273K), #threads/task = 128</a:t>
            </a:r>
          </a:p>
          <a:p>
            <a:r>
              <a:rPr lang="en-US"/>
              <a:t>Pagoda performs significantly better (1.51x over CUDA-</a:t>
            </a:r>
            <a:r>
              <a:rPr lang="en-US" err="1"/>
              <a:t>HyperQ</a:t>
            </a:r>
            <a:r>
              <a:rPr lang="en-US"/>
              <a:t>, 5.7x over </a:t>
            </a:r>
            <a:r>
              <a:rPr lang="en-US" err="1"/>
              <a:t>Pthreads</a:t>
            </a:r>
            <a:r>
              <a:rPr lang="en-US"/>
              <a:t>, 1.69x over </a:t>
            </a:r>
            <a:r>
              <a:rPr lang="en-US" err="1"/>
              <a:t>GeMTC</a:t>
            </a:r>
            <a:r>
              <a:rPr lang="en-US"/>
              <a:t> </a:t>
            </a:r>
          </a:p>
          <a:p>
            <a:r>
              <a:rPr lang="en-US"/>
              <a:t>DCT – significant time is spent in data transfers</a:t>
            </a:r>
          </a:p>
          <a:p>
            <a:r>
              <a:rPr lang="en-US" err="1"/>
              <a:t>GeMTC</a:t>
            </a:r>
            <a:r>
              <a:rPr lang="en-US"/>
              <a:t> performs worse than </a:t>
            </a:r>
            <a:r>
              <a:rPr lang="en-US" err="1"/>
              <a:t>HyperQ</a:t>
            </a:r>
            <a:r>
              <a:rPr lang="en-US"/>
              <a:t> in MB, 3DES where tasks are irregular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8918" y="951681"/>
          <a:ext cx="11787443" cy="345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5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2" y="-192622"/>
            <a:ext cx="8288755" cy="1325563"/>
          </a:xfrm>
        </p:spPr>
        <p:txBody>
          <a:bodyPr/>
          <a:lstStyle/>
          <a:p>
            <a:r>
              <a:rPr lang="en-US"/>
              <a:t>Comparison against static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72" y="4772524"/>
            <a:ext cx="4972664" cy="1330564"/>
          </a:xfrm>
        </p:spPr>
        <p:txBody>
          <a:bodyPr>
            <a:normAutofit/>
          </a:bodyPr>
          <a:lstStyle/>
          <a:p>
            <a:r>
              <a:rPr lang="en-US" sz="2400"/>
              <a:t>Start-together end-together behavior lowers static fusion performance</a:t>
            </a:r>
          </a:p>
          <a:p>
            <a:endParaRPr lang="en-US" sz="240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41300" y="1800724"/>
          <a:ext cx="5562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479908" y="5033107"/>
            <a:ext cx="4972664" cy="121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Average latency per task increases linearly in fusion, while stays the same in Pagoda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BBC3-B86B-49E0-B50A-35933DBEF6E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97953" y="1242645"/>
          <a:ext cx="5601677" cy="362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54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cs typeface="Arial"/>
              </a:rPr>
              <a:t>Conclusion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Translate C to 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OpenMP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?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Translate C to Pagoda?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Translate C to CUDA/Pagoda hybrid with multi-GPUs?</a:t>
            </a:r>
          </a:p>
        </p:txBody>
      </p:sp>
    </p:spTree>
    <p:extLst>
      <p:ext uri="{BB962C8B-B14F-4D97-AF65-F5344CB8AC3E}">
        <p14:creationId xmlns:p14="http://schemas.microsoft.com/office/powerpoint/2010/main" val="140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What do we want and why do we care?</a:t>
            </a:r>
            <a:endParaRPr lang="en-US" sz="1800"/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xmlns="" id="{D17334BD-2987-40ED-8A15-D442AAAFCCC0}"/>
              </a:ext>
            </a:extLst>
          </p:cNvPr>
          <p:cNvSpPr txBox="1"/>
          <p:nvPr/>
        </p:nvSpPr>
        <p:spPr>
          <a:xfrm>
            <a:off x="219240" y="750938"/>
            <a:ext cx="11760600" cy="5365016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Programmer Production: Can we make it easy enough for any programmer to utilize GPU power</a:t>
            </a:r>
            <a:endParaRPr lang="en-US" sz="1800">
              <a:cs typeface="Arial"/>
            </a:endParaRP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Parallel programming can be hard, even when we only use </a:t>
            </a:r>
            <a:r>
              <a:rPr lang="en-US" sz="3200" spc="-1" err="1">
                <a:solidFill>
                  <a:srgbClr val="0000CC"/>
                </a:solidFill>
                <a:latin typeface="Times New Roman"/>
                <a:cs typeface="Times New Roman"/>
              </a:rPr>
              <a:t>pthreads</a:t>
            </a: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 with maybe 10s of threads.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GPUs typically use &gt; 10,000 threads for one function/kernel call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GPUs are usually more energy efficient than CPUs, throughput oriented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4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Accelerator Hierarchy Review</a:t>
            </a:r>
            <a:endParaRPr lang="en-US" sz="2800" b="1" strike="noStrike" spc="-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A picture containing screenshot, text&#10;&#10;Description generated with high confidence">
            <a:extLst>
              <a:ext uri="{FF2B5EF4-FFF2-40B4-BE49-F238E27FC236}">
                <a16:creationId xmlns:a16="http://schemas.microsoft.com/office/drawing/2014/main" xmlns="" id="{C4BBE773-7465-4CB1-AFBC-6AC29B70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51023"/>
            <a:ext cx="11786110" cy="55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4935" y="1942961"/>
            <a:ext cx="7091098" cy="1975818"/>
            <a:chOff x="306677" y="1963503"/>
            <a:chExt cx="7091098" cy="1975818"/>
          </a:xfrm>
        </p:grpSpPr>
        <p:grpSp>
          <p:nvGrpSpPr>
            <p:cNvPr id="8" name="Group 7"/>
            <p:cNvGrpSpPr/>
            <p:nvPr/>
          </p:nvGrpSpPr>
          <p:grpSpPr>
            <a:xfrm>
              <a:off x="5118407" y="1963503"/>
              <a:ext cx="2279368" cy="1973930"/>
              <a:chOff x="3136901" y="1963503"/>
              <a:chExt cx="3415060" cy="1973930"/>
            </a:xfrm>
          </p:grpSpPr>
          <p:sp>
            <p:nvSpPr>
              <p:cNvPr id="493" name="Rectangle 492"/>
              <p:cNvSpPr/>
              <p:nvPr/>
            </p:nvSpPr>
            <p:spPr>
              <a:xfrm>
                <a:off x="3136901" y="1963503"/>
                <a:ext cx="3415060" cy="19739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Kernel with &gt; 10000 threads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215624" y="2130564"/>
                <a:ext cx="3231644" cy="1281387"/>
                <a:chOff x="3215624" y="2130564"/>
                <a:chExt cx="3231644" cy="1281387"/>
              </a:xfrm>
            </p:grpSpPr>
            <p:grpSp>
              <p:nvGrpSpPr>
                <p:cNvPr id="494" name="Group 493"/>
                <p:cNvGrpSpPr/>
                <p:nvPr/>
              </p:nvGrpSpPr>
              <p:grpSpPr>
                <a:xfrm>
                  <a:off x="3215624" y="2130564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558" name="Group 557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74" name="Curved Connector 573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Curved Connector 574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6" name="Curved Connector 575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Curved Connector 576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9" name="Group 558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70" name="Curved Connector 569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Curved Connector 570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2" name="Curved Connector 571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Curved Connector 572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0" name="Group 559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66" name="Curved Connector 565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Curved Connector 566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8" name="Curved Connector 56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Curved Connector 568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1" name="Group 560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62" name="Curved Connector 561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Curved Connector 562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Curved Connector 563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Curved Connector 564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5" name="Group 494"/>
                <p:cNvGrpSpPr/>
                <p:nvPr/>
              </p:nvGrpSpPr>
              <p:grpSpPr>
                <a:xfrm>
                  <a:off x="4021635" y="2131960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538" name="Group 537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54" name="Curved Connector 553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5" name="Curved Connector 554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6" name="Curved Connector 555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7" name="Curved Connector 556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9" name="Group 538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50" name="Curved Connector 549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1" name="Curved Connector 550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2" name="Curved Connector 551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3" name="Curved Connector 552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0" name="Group 539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46" name="Curved Connector 545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Curved Connector 546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8" name="Curved Connector 54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9" name="Curved Connector 548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1" name="Group 540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42" name="Curved Connector 541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Curved Connector 542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Curved Connector 543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5" name="Curved Connector 544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6" name="Group 495"/>
                <p:cNvGrpSpPr/>
                <p:nvPr/>
              </p:nvGrpSpPr>
              <p:grpSpPr>
                <a:xfrm>
                  <a:off x="4811317" y="2145743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518" name="Group 517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34" name="Curved Connector 533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Curved Connector 534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Curved Connector 535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Curved Connector 536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30" name="Curved Connector 529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Curved Connector 530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Curved Connector 531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Curved Connector 532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519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26" name="Curved Connector 525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Curved Connector 526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Curved Connector 52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Curved Connector 528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520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22" name="Curved Connector 521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Curved Connector 522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Curved Connector 523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Curved Connector 524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7" name="Group 496"/>
                <p:cNvGrpSpPr/>
                <p:nvPr/>
              </p:nvGrpSpPr>
              <p:grpSpPr>
                <a:xfrm>
                  <a:off x="5646836" y="2145742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14" name="Curved Connector 513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5" name="Curved Connector 514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6" name="Curved Connector 515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7" name="Curved Connector 516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10" name="Curved Connector 509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1" name="Curved Connector 510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2" name="Curved Connector 511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3" name="Curved Connector 512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0" name="Group 499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06" name="Curved Connector 505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7" name="Curved Connector 506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8" name="Curved Connector 50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9" name="Curved Connector 508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1" name="Group 500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02" name="Curved Connector 501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3" name="Curved Connector 502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4" name="Curved Connector 503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5" name="Curved Connector 504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80" name="Group 379"/>
            <p:cNvGrpSpPr/>
            <p:nvPr/>
          </p:nvGrpSpPr>
          <p:grpSpPr>
            <a:xfrm>
              <a:off x="2694477" y="1963540"/>
              <a:ext cx="2279368" cy="1973930"/>
              <a:chOff x="3136901" y="1963503"/>
              <a:chExt cx="3415060" cy="197393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3136901" y="1963503"/>
                <a:ext cx="3415060" cy="19739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Kernel with &gt; 10000 threads</a:t>
                </a:r>
              </a:p>
            </p:txBody>
          </p:sp>
          <p:grpSp>
            <p:nvGrpSpPr>
              <p:cNvPr id="382" name="Group 381"/>
              <p:cNvGrpSpPr/>
              <p:nvPr/>
            </p:nvGrpSpPr>
            <p:grpSpPr>
              <a:xfrm>
                <a:off x="3215624" y="2130564"/>
                <a:ext cx="3231644" cy="1281387"/>
                <a:chOff x="3215624" y="2130564"/>
                <a:chExt cx="3231644" cy="1281387"/>
              </a:xfrm>
            </p:grpSpPr>
            <p:grpSp>
              <p:nvGrpSpPr>
                <p:cNvPr id="383" name="Group 382"/>
                <p:cNvGrpSpPr/>
                <p:nvPr/>
              </p:nvGrpSpPr>
              <p:grpSpPr>
                <a:xfrm>
                  <a:off x="3215624" y="2130564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63" name="Curved Connector 46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Curved Connector 46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Curved Connector 46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Curved Connector 46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59" name="Curved Connector 45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Curved Connector 45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Curved Connector 46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Curved Connector 46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55" name="Curved Connector 45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6" name="Curved Connector 45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Curved Connector 45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Curved Connector 45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51" name="Curved Connector 450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2" name="Curved Connector 451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Curved Connector 452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Curved Connector 453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84" name="Group 383"/>
                <p:cNvGrpSpPr/>
                <p:nvPr/>
              </p:nvGrpSpPr>
              <p:grpSpPr>
                <a:xfrm>
                  <a:off x="4021635" y="2131960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43" name="Curved Connector 44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Curved Connector 44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Curved Connector 44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Curved Connector 44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8" name="Group 427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39" name="Curved Connector 43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Curved Connector 43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Curved Connector 44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Curved Connector 44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9" name="Group 428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35" name="Curved Connector 43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Curved Connector 43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Curved Connector 43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Curved Connector 43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0" name="Group 429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31" name="Curved Connector 430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Curved Connector 431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Curved Connector 432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Curved Connector 433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4811317" y="2145743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23" name="Curved Connector 42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Curved Connector 42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Curved Connector 42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Curved Connector 42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19" name="Curved Connector 41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Curved Connector 41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Curved Connector 42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Curved Connector 42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15" name="Curved Connector 41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Curved Connector 41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Curved Connector 41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Curved Connector 41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0" name="Group 409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11" name="Curved Connector 410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Curved Connector 411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Curved Connector 412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Curved Connector 413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86" name="Group 385"/>
                <p:cNvGrpSpPr/>
                <p:nvPr/>
              </p:nvGrpSpPr>
              <p:grpSpPr>
                <a:xfrm>
                  <a:off x="5646836" y="2145742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387" name="Group 386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03" name="Curved Connector 40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Curved Connector 40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Curved Connector 40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Curved Connector 40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387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399" name="Curved Connector 39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Curved Connector 39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Curved Connector 40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Curved Connector 40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9" name="Group 388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395" name="Curved Connector 39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Curved Connector 39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Curved Connector 39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Curved Connector 39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391" name="Curved Connector 390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Curved Connector 391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Curved Connector 392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Curved Connector 393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67" name="Group 466"/>
            <p:cNvGrpSpPr/>
            <p:nvPr/>
          </p:nvGrpSpPr>
          <p:grpSpPr>
            <a:xfrm>
              <a:off x="306677" y="1965391"/>
              <a:ext cx="2279368" cy="1973930"/>
              <a:chOff x="3136901" y="1963503"/>
              <a:chExt cx="3415060" cy="1973930"/>
            </a:xfrm>
          </p:grpSpPr>
          <p:sp>
            <p:nvSpPr>
              <p:cNvPr id="468" name="Rectangle 467"/>
              <p:cNvSpPr/>
              <p:nvPr/>
            </p:nvSpPr>
            <p:spPr>
              <a:xfrm>
                <a:off x="3136901" y="1963503"/>
                <a:ext cx="3415060" cy="19739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Kernel with &gt; 10000 threads</a:t>
                </a:r>
              </a:p>
            </p:txBody>
          </p:sp>
          <p:grpSp>
            <p:nvGrpSpPr>
              <p:cNvPr id="469" name="Group 468"/>
              <p:cNvGrpSpPr/>
              <p:nvPr/>
            </p:nvGrpSpPr>
            <p:grpSpPr>
              <a:xfrm>
                <a:off x="3215624" y="2130564"/>
                <a:ext cx="3231644" cy="1281387"/>
                <a:chOff x="3215624" y="2130564"/>
                <a:chExt cx="3231644" cy="1281387"/>
              </a:xfrm>
            </p:grpSpPr>
            <p:grpSp>
              <p:nvGrpSpPr>
                <p:cNvPr id="470" name="Group 469"/>
                <p:cNvGrpSpPr/>
                <p:nvPr/>
              </p:nvGrpSpPr>
              <p:grpSpPr>
                <a:xfrm>
                  <a:off x="3215624" y="2130564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621" name="Group 620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37" name="Curved Connector 636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8" name="Curved Connector 637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9" name="Curved Connector 638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0" name="Curved Connector 639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2" name="Group 621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33" name="Curved Connector 63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4" name="Curved Connector 63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5" name="Curved Connector 63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6" name="Curved Connector 63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3" name="Group 622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29" name="Curved Connector 62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Curved Connector 62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Curved Connector 63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Curved Connector 63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4" name="Group 623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25" name="Curved Connector 62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6" name="Curved Connector 62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7" name="Curved Connector 62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8" name="Curved Connector 62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1" name="Group 470"/>
                <p:cNvGrpSpPr/>
                <p:nvPr/>
              </p:nvGrpSpPr>
              <p:grpSpPr>
                <a:xfrm>
                  <a:off x="4021635" y="2131960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601" name="Group 600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17" name="Curved Connector 616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8" name="Curved Connector 617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9" name="Curved Connector 618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0" name="Curved Connector 619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2" name="Group 601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13" name="Curved Connector 61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" name="Curved Connector 61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5" name="Curved Connector 61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6" name="Curved Connector 61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3" name="Group 602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09" name="Curved Connector 60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Curved Connector 60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Curved Connector 61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2" name="Curved Connector 61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4" name="Group 603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605" name="Curved Connector 60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Curved Connector 60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Curved Connector 60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Curved Connector 60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4811317" y="2145743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581" name="Group 580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97" name="Curved Connector 596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Curved Connector 597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Curved Connector 598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Curved Connector 599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2" name="Group 581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93" name="Curved Connector 592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Curved Connector 593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5" name="Curved Connector 594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Curved Connector 595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3" name="Group 582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89" name="Curved Connector 588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Curved Connector 589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Curved Connector 590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Curved Connector 591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4" name="Group 583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585" name="Curved Connector 584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Curved Connector 585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Curved Connector 586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Curved Connector 587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3" name="Group 472"/>
                <p:cNvGrpSpPr/>
                <p:nvPr/>
              </p:nvGrpSpPr>
              <p:grpSpPr>
                <a:xfrm>
                  <a:off x="5646836" y="2145742"/>
                  <a:ext cx="800432" cy="1266208"/>
                  <a:chOff x="2528863" y="2362594"/>
                  <a:chExt cx="694318" cy="1134833"/>
                </a:xfrm>
              </p:grpSpPr>
              <p:grpSp>
                <p:nvGrpSpPr>
                  <p:cNvPr id="474" name="Group 473"/>
                  <p:cNvGrpSpPr/>
                  <p:nvPr/>
                </p:nvGrpSpPr>
                <p:grpSpPr>
                  <a:xfrm>
                    <a:off x="2528863" y="2369970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90" name="Curved Connector 489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Curved Connector 490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Curved Connector 57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0" name="Curved Connector 579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5" name="Group 474"/>
                  <p:cNvGrpSpPr/>
                  <p:nvPr/>
                </p:nvGrpSpPr>
                <p:grpSpPr>
                  <a:xfrm>
                    <a:off x="2697516" y="23625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86" name="Curved Connector 485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Curved Connector 486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Curved Connector 487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Curved Connector 488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6" name="Group 475"/>
                  <p:cNvGrpSpPr/>
                  <p:nvPr/>
                </p:nvGrpSpPr>
                <p:grpSpPr>
                  <a:xfrm>
                    <a:off x="2884631" y="2382294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82" name="Curved Connector 481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Curved Connector 482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Curved Connector 483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Curved Connector 484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7" name="Group 476"/>
                  <p:cNvGrpSpPr/>
                  <p:nvPr/>
                </p:nvGrpSpPr>
                <p:grpSpPr>
                  <a:xfrm>
                    <a:off x="3058369" y="2382293"/>
                    <a:ext cx="164812" cy="1115133"/>
                    <a:chOff x="4489452" y="4724399"/>
                    <a:chExt cx="224472" cy="1032275"/>
                  </a:xfrm>
                </p:grpSpPr>
                <p:cxnSp>
                  <p:nvCxnSpPr>
                    <p:cNvPr id="478" name="Curved Connector 477"/>
                    <p:cNvCxnSpPr/>
                    <p:nvPr/>
                  </p:nvCxnSpPr>
                  <p:spPr>
                    <a:xfrm rot="16200000" flipH="1">
                      <a:off x="4466030" y="5006445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Curved Connector 478"/>
                    <p:cNvCxnSpPr/>
                    <p:nvPr/>
                  </p:nvCxnSpPr>
                  <p:spPr>
                    <a:xfrm rot="5400000">
                      <a:off x="4469203" y="4750997"/>
                      <a:ext cx="258621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Curved Connector 479"/>
                    <p:cNvCxnSpPr/>
                    <p:nvPr/>
                  </p:nvCxnSpPr>
                  <p:spPr>
                    <a:xfrm rot="5400000">
                      <a:off x="4475554" y="5268239"/>
                      <a:ext cx="258619" cy="205426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Curved Connector 480"/>
                    <p:cNvCxnSpPr/>
                    <p:nvPr/>
                  </p:nvCxnSpPr>
                  <p:spPr>
                    <a:xfrm rot="16200000" flipH="1">
                      <a:off x="4478728" y="5521478"/>
                      <a:ext cx="258618" cy="211774"/>
                    </a:xfrm>
                    <a:prstGeom prst="curvedConnector3">
                      <a:avLst>
                        <a:gd name="adj1" fmla="val 50000"/>
                      </a:avLst>
                    </a:prstGeom>
                    <a:ln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78" y="1"/>
            <a:ext cx="10515600" cy="887382"/>
          </a:xfrm>
        </p:spPr>
        <p:txBody>
          <a:bodyPr/>
          <a:lstStyle/>
          <a:p>
            <a:r>
              <a:rPr lang="en-US"/>
              <a:t>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78" y="707774"/>
            <a:ext cx="11038022" cy="1201738"/>
          </a:xfrm>
        </p:spPr>
        <p:txBody>
          <a:bodyPr>
            <a:normAutofit/>
          </a:bodyPr>
          <a:lstStyle/>
          <a:p>
            <a:r>
              <a:rPr lang="en-US"/>
              <a:t>Massive parallelism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 Exploited with kernels that use a high degree of parallelism (i.e. contain thousands of threads)</a:t>
            </a:r>
          </a:p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1140" y="4190528"/>
            <a:ext cx="11198050" cy="2055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/>
              <a:t>Several applications do not exhibit such bulk-synchronous, massively parallel behavior</a:t>
            </a:r>
          </a:p>
          <a:p>
            <a:r>
              <a:rPr lang="en-US" sz="3400"/>
              <a:t>Task-based parallelism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/>
              <a:t>Irregular applications – parallel work is dynamically created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/>
              <a:t>Real-time scenarios – network packet processing, processing images/signals coming through several 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/>
              <a:t>Multi-programmed environments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/>
              <a:t>Degree of parallelism in each individual task is low (&lt;500 threads) </a:t>
            </a:r>
            <a:r>
              <a:rPr lang="en-US" sz="2600">
                <a:sym typeface="Wingdings" panose="05000000000000000000" pitchFamily="2" charset="2"/>
              </a:rPr>
              <a:t> Narrow tasks</a:t>
            </a:r>
            <a:endParaRPr lang="en-US" sz="2600"/>
          </a:p>
          <a:p>
            <a:endParaRPr lang="en-US"/>
          </a:p>
          <a:p>
            <a:pPr marL="0" indent="0">
              <a:buNone/>
            </a:pPr>
            <a:r>
              <a:rPr lang="en-US" sz="3400" b="1"/>
              <a:t>Can applications with high narrow task counts efficiently exploit GPUs? </a:t>
            </a:r>
            <a:r>
              <a:rPr lang="en-US" sz="3400" b="1">
                <a:solidFill>
                  <a:srgbClr val="0070C0"/>
                </a:solidFill>
              </a:rPr>
              <a:t>No!</a:t>
            </a:r>
          </a:p>
        </p:txBody>
      </p:sp>
      <p:sp>
        <p:nvSpPr>
          <p:cNvPr id="664" name="TextBox 663"/>
          <p:cNvSpPr txBox="1"/>
          <p:nvPr/>
        </p:nvSpPr>
        <p:spPr>
          <a:xfrm>
            <a:off x="1979323" y="2123508"/>
            <a:ext cx="1828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Narrow tasks : </a:t>
            </a:r>
          </a:p>
          <a:p>
            <a:pPr algn="ctr"/>
            <a:r>
              <a:rPr lang="en-US">
                <a:solidFill>
                  <a:srgbClr val="0070C0"/>
                </a:solidFill>
              </a:rPr>
              <a:t>Kernel with &lt; 500</a:t>
            </a:r>
          </a:p>
          <a:p>
            <a:pPr algn="ctr"/>
            <a:r>
              <a:rPr lang="en-US">
                <a:solidFill>
                  <a:srgbClr val="0070C0"/>
                </a:solidFill>
              </a:rPr>
              <a:t>threads</a:t>
            </a:r>
          </a:p>
        </p:txBody>
      </p:sp>
      <p:pic>
        <p:nvPicPr>
          <p:cNvPr id="1019" name="Picture 10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92" y="1729603"/>
            <a:ext cx="4001041" cy="24328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0756" y="6420148"/>
            <a:ext cx="2743200" cy="365125"/>
          </a:xfrm>
        </p:spPr>
        <p:txBody>
          <a:bodyPr/>
          <a:lstStyle/>
          <a:p>
            <a:fld id="{4FEABBC3-B86B-49E0-B50A-35933DBEF6ED}" type="slidenum">
              <a:rPr lang="en-US" smtClean="0"/>
              <a:t>6</a:t>
            </a:fld>
            <a:endParaRPr lang="en-US"/>
          </a:p>
        </p:txBody>
      </p:sp>
      <p:sp>
        <p:nvSpPr>
          <p:cNvPr id="319" name="Right Arrow 318"/>
          <p:cNvSpPr/>
          <p:nvPr/>
        </p:nvSpPr>
        <p:spPr>
          <a:xfrm>
            <a:off x="7558685" y="2606379"/>
            <a:ext cx="627208" cy="44978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03569" y="1895732"/>
            <a:ext cx="2988844" cy="1959446"/>
            <a:chOff x="4203569" y="1895732"/>
            <a:chExt cx="2988844" cy="1959446"/>
          </a:xfrm>
        </p:grpSpPr>
        <p:grpSp>
          <p:nvGrpSpPr>
            <p:cNvPr id="833" name="Group 832"/>
            <p:cNvGrpSpPr/>
            <p:nvPr/>
          </p:nvGrpSpPr>
          <p:grpSpPr>
            <a:xfrm>
              <a:off x="5099945" y="2282049"/>
              <a:ext cx="250171" cy="567462"/>
              <a:chOff x="6391086" y="7303146"/>
              <a:chExt cx="250171" cy="567462"/>
            </a:xfrm>
          </p:grpSpPr>
          <p:sp>
            <p:nvSpPr>
              <p:cNvPr id="579" name="Rectangle 578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32" name="Group 831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645" name="Group 644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56" name="Curved Connector 65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Curved Connector 65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Curved Connector 65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Curved Connector 65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7" name="Group 826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28" name="Curved Connector 82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" name="Curved Connector 82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Curved Connector 82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Curved Connector 83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4" name="Group 833"/>
            <p:cNvGrpSpPr/>
            <p:nvPr/>
          </p:nvGrpSpPr>
          <p:grpSpPr>
            <a:xfrm>
              <a:off x="5412073" y="1955279"/>
              <a:ext cx="250171" cy="567462"/>
              <a:chOff x="6391086" y="7303146"/>
              <a:chExt cx="250171" cy="567462"/>
            </a:xfrm>
          </p:grpSpPr>
          <p:sp>
            <p:nvSpPr>
              <p:cNvPr id="835" name="Rectangle 834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36" name="Group 835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837" name="Group 836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43" name="Curved Connector 84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Curved Connector 843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Curved Connector 844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Curved Connector 845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8" name="Group 837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39" name="Curved Connector 83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Curved Connector 83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Curved Connector 84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Curved Connector 84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47" name="Group 846"/>
            <p:cNvGrpSpPr/>
            <p:nvPr/>
          </p:nvGrpSpPr>
          <p:grpSpPr>
            <a:xfrm>
              <a:off x="4936229" y="3197675"/>
              <a:ext cx="250171" cy="567462"/>
              <a:chOff x="6391086" y="7303146"/>
              <a:chExt cx="250171" cy="567462"/>
            </a:xfrm>
          </p:grpSpPr>
          <p:sp>
            <p:nvSpPr>
              <p:cNvPr id="848" name="Rectangle 847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49" name="Group 848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850" name="Group 849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56" name="Curved Connector 85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Curved Connector 85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Curved Connector 85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Curved Connector 85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" name="Group 850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52" name="Curved Connector 85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Curved Connector 85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Curved Connector 85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Curved Connector 85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60" name="Group 859"/>
            <p:cNvGrpSpPr/>
            <p:nvPr/>
          </p:nvGrpSpPr>
          <p:grpSpPr>
            <a:xfrm>
              <a:off x="5494511" y="2613748"/>
              <a:ext cx="250171" cy="567462"/>
              <a:chOff x="6391086" y="7303146"/>
              <a:chExt cx="250171" cy="567462"/>
            </a:xfrm>
          </p:grpSpPr>
          <p:sp>
            <p:nvSpPr>
              <p:cNvPr id="861" name="Rectangle 860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62" name="Group 861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863" name="Group 862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69" name="Curved Connector 86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Curved Connector 86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Curved Connector 87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Curved Connector 87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4" name="Group 863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65" name="Curved Connector 864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Curved Connector 865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Curved Connector 866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Curved Connector 867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73" name="Group 872"/>
            <p:cNvGrpSpPr/>
            <p:nvPr/>
          </p:nvGrpSpPr>
          <p:grpSpPr>
            <a:xfrm>
              <a:off x="5722059" y="1998318"/>
              <a:ext cx="250171" cy="567462"/>
              <a:chOff x="6391086" y="7303146"/>
              <a:chExt cx="250171" cy="567462"/>
            </a:xfrm>
          </p:grpSpPr>
          <p:sp>
            <p:nvSpPr>
              <p:cNvPr id="874" name="Rectangle 873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75" name="Group 874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876" name="Group 875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82" name="Curved Connector 88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Curved Connector 88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Curved Connector 88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5" name="Curved Connector 88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7" name="Group 876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78" name="Curved Connector 87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Curved Connector 87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Curved Connector 87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Curved Connector 88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86" name="Group 885"/>
            <p:cNvGrpSpPr/>
            <p:nvPr/>
          </p:nvGrpSpPr>
          <p:grpSpPr>
            <a:xfrm>
              <a:off x="5793853" y="2670837"/>
              <a:ext cx="250171" cy="567462"/>
              <a:chOff x="6391086" y="7303146"/>
              <a:chExt cx="250171" cy="567462"/>
            </a:xfrm>
          </p:grpSpPr>
          <p:sp>
            <p:nvSpPr>
              <p:cNvPr id="887" name="Rectangle 886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888" name="Group 887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889" name="Group 888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95" name="Curved Connector 894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Curved Connector 895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Curved Connector 896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Curved Connector 897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0" name="Group 889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891" name="Curved Connector 890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Curved Connector 891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Curved Connector 892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Curved Connector 893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99" name="Group 898"/>
            <p:cNvGrpSpPr/>
            <p:nvPr/>
          </p:nvGrpSpPr>
          <p:grpSpPr>
            <a:xfrm>
              <a:off x="6019579" y="1895732"/>
              <a:ext cx="250171" cy="567462"/>
              <a:chOff x="6391086" y="7303146"/>
              <a:chExt cx="250171" cy="567462"/>
            </a:xfrm>
          </p:grpSpPr>
          <p:sp>
            <p:nvSpPr>
              <p:cNvPr id="900" name="Rectangle 899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01" name="Group 900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02" name="Group 901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08" name="Curved Connector 90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Curved Connector 90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" name="Curved Connector 90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Curved Connector 91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3" name="Group 902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04" name="Curved Connector 903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5" name="Curved Connector 904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6" name="Curved Connector 905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7" name="Curved Connector 906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12" name="Group 911"/>
            <p:cNvGrpSpPr/>
            <p:nvPr/>
          </p:nvGrpSpPr>
          <p:grpSpPr>
            <a:xfrm>
              <a:off x="5562056" y="3280702"/>
              <a:ext cx="250171" cy="567462"/>
              <a:chOff x="6391086" y="7303146"/>
              <a:chExt cx="250171" cy="567462"/>
            </a:xfrm>
          </p:grpSpPr>
          <p:sp>
            <p:nvSpPr>
              <p:cNvPr id="913" name="Rectangle 912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14" name="Group 913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15" name="Group 914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21" name="Curved Connector 920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Curved Connector 921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Curved Connector 922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Curved Connector 923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6" name="Group 915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17" name="Curved Connector 916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Curved Connector 917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Curved Connector 918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Curved Connector 919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25" name="Group 924"/>
            <p:cNvGrpSpPr/>
            <p:nvPr/>
          </p:nvGrpSpPr>
          <p:grpSpPr>
            <a:xfrm>
              <a:off x="6469001" y="2736772"/>
              <a:ext cx="250171" cy="567462"/>
              <a:chOff x="6391086" y="7303146"/>
              <a:chExt cx="250171" cy="567462"/>
            </a:xfrm>
          </p:grpSpPr>
          <p:sp>
            <p:nvSpPr>
              <p:cNvPr id="926" name="Rectangle 925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27" name="Group 926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28" name="Group 927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34" name="Curved Connector 933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Curved Connector 934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Curved Connector 935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7" name="Curved Connector 936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9" name="Group 928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30" name="Curved Connector 929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Curved Connector 930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Curved Connector 931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3" name="Curved Connector 932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38" name="Group 937"/>
            <p:cNvGrpSpPr/>
            <p:nvPr/>
          </p:nvGrpSpPr>
          <p:grpSpPr>
            <a:xfrm>
              <a:off x="5867097" y="3287716"/>
              <a:ext cx="250171" cy="567462"/>
              <a:chOff x="6391086" y="7303146"/>
              <a:chExt cx="250171" cy="567462"/>
            </a:xfrm>
          </p:grpSpPr>
          <p:sp>
            <p:nvSpPr>
              <p:cNvPr id="939" name="Rectangle 938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40" name="Group 939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41" name="Group 940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47" name="Curved Connector 946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Curved Connector 947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Curved Connector 948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Curved Connector 949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2" name="Group 941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43" name="Curved Connector 94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4" name="Curved Connector 943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" name="Curved Connector 944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Curved Connector 945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51" name="Group 950"/>
            <p:cNvGrpSpPr/>
            <p:nvPr/>
          </p:nvGrpSpPr>
          <p:grpSpPr>
            <a:xfrm>
              <a:off x="6310551" y="2205286"/>
              <a:ext cx="266786" cy="475886"/>
              <a:chOff x="6391086" y="7303146"/>
              <a:chExt cx="250171" cy="567462"/>
            </a:xfrm>
          </p:grpSpPr>
          <p:sp>
            <p:nvSpPr>
              <p:cNvPr id="952" name="Rectangle 951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53" name="Group 952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54" name="Group 953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60" name="Curved Connector 959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1" name="Curved Connector 960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2" name="Curved Connector 961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3" name="Curved Connector 962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5" name="Group 954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56" name="Curved Connector 95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Curved Connector 95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Curved Connector 95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9" name="Curved Connector 95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64" name="Group 963"/>
            <p:cNvGrpSpPr/>
            <p:nvPr/>
          </p:nvGrpSpPr>
          <p:grpSpPr>
            <a:xfrm>
              <a:off x="6121836" y="2700242"/>
              <a:ext cx="266786" cy="475886"/>
              <a:chOff x="6391086" y="7303146"/>
              <a:chExt cx="250171" cy="567462"/>
            </a:xfrm>
          </p:grpSpPr>
          <p:sp>
            <p:nvSpPr>
              <p:cNvPr id="965" name="Rectangle 964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66" name="Group 965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67" name="Group 966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73" name="Curved Connector 97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4" name="Curved Connector 973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5" name="Curved Connector 974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6" name="Curved Connector 975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8" name="Group 967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69" name="Curved Connector 96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0" name="Curved Connector 96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Curved Connector 97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2" name="Curved Connector 97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77" name="Group 976"/>
            <p:cNvGrpSpPr/>
            <p:nvPr/>
          </p:nvGrpSpPr>
          <p:grpSpPr>
            <a:xfrm>
              <a:off x="6157934" y="3220852"/>
              <a:ext cx="266786" cy="475886"/>
              <a:chOff x="6391086" y="7303146"/>
              <a:chExt cx="250171" cy="567462"/>
            </a:xfrm>
          </p:grpSpPr>
          <p:sp>
            <p:nvSpPr>
              <p:cNvPr id="978" name="Rectangle 977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79" name="Group 978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80" name="Group 979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86" name="Curved Connector 98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Curved Connector 98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Curved Connector 98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Curved Connector 98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1" name="Group 980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82" name="Curved Connector 98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Curved Connector 98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Curved Connector 98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Curved Connector 98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90" name="Group 989"/>
            <p:cNvGrpSpPr/>
            <p:nvPr/>
          </p:nvGrpSpPr>
          <p:grpSpPr>
            <a:xfrm>
              <a:off x="6642503" y="2062637"/>
              <a:ext cx="250171" cy="567462"/>
              <a:chOff x="6391086" y="7303146"/>
              <a:chExt cx="250171" cy="567462"/>
            </a:xfrm>
          </p:grpSpPr>
          <p:sp>
            <p:nvSpPr>
              <p:cNvPr id="991" name="Rectangle 990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992" name="Group 991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993" name="Group 992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99" name="Curved Connector 99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0" name="Curved Connector 99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1" name="Curved Connector 100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2" name="Curved Connector 100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4" name="Group 993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995" name="Curved Connector 994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6" name="Curved Connector 995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7" name="Curved Connector 996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8" name="Curved Connector 997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03" name="Group 1002"/>
            <p:cNvGrpSpPr/>
            <p:nvPr/>
          </p:nvGrpSpPr>
          <p:grpSpPr>
            <a:xfrm>
              <a:off x="6462975" y="3360480"/>
              <a:ext cx="209307" cy="475886"/>
              <a:chOff x="6391086" y="7303146"/>
              <a:chExt cx="250171" cy="567462"/>
            </a:xfrm>
          </p:grpSpPr>
          <p:sp>
            <p:nvSpPr>
              <p:cNvPr id="1004" name="Rectangle 1003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1005" name="Group 1004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1006" name="Group 1005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1012" name="Curved Connector 101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Curved Connector 101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Curved Connector 101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Curved Connector 101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7" name="Group 1006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1008" name="Curved Connector 100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Curved Connector 100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Curved Connector 100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Curved Connector 101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92" name="Group 491"/>
            <p:cNvGrpSpPr/>
            <p:nvPr/>
          </p:nvGrpSpPr>
          <p:grpSpPr>
            <a:xfrm>
              <a:off x="6767588" y="2743421"/>
              <a:ext cx="250171" cy="567462"/>
              <a:chOff x="6391086" y="7303146"/>
              <a:chExt cx="250171" cy="567462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642" name="Group 641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643" name="Group 642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50" name="Curved Connector 649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Curved Connector 650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Curved Connector 651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Curved Connector 652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4" name="Group 643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46" name="Curved Connector 64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Curved Connector 64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Curved Connector 64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Curved Connector 64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54" name="Group 653"/>
            <p:cNvGrpSpPr/>
            <p:nvPr/>
          </p:nvGrpSpPr>
          <p:grpSpPr>
            <a:xfrm>
              <a:off x="4822731" y="1921555"/>
              <a:ext cx="250171" cy="567462"/>
              <a:chOff x="6391086" y="7303146"/>
              <a:chExt cx="250171" cy="567462"/>
            </a:xfrm>
          </p:grpSpPr>
          <p:sp>
            <p:nvSpPr>
              <p:cNvPr id="655" name="Rectangle 654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660" name="Group 659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661" name="Group 660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68" name="Curved Connector 66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Curved Connector 66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0" name="Curved Connector 66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1" name="Curved Connector 67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2" name="Group 661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63" name="Curved Connector 66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Curved Connector 664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Curved Connector 665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Curved Connector 666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72" name="Group 671"/>
            <p:cNvGrpSpPr/>
            <p:nvPr/>
          </p:nvGrpSpPr>
          <p:grpSpPr>
            <a:xfrm>
              <a:off x="4767621" y="2572872"/>
              <a:ext cx="250171" cy="567462"/>
              <a:chOff x="6391086" y="7303146"/>
              <a:chExt cx="250171" cy="567462"/>
            </a:xfrm>
          </p:grpSpPr>
          <p:sp>
            <p:nvSpPr>
              <p:cNvPr id="673" name="Rectangle 672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674" name="Group 673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675" name="Group 674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81" name="Curved Connector 680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Curved Connector 681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Curved Connector 682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Curved Connector 683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6" name="Group 675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77" name="Curved Connector 676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Curved Connector 677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Curved Connector 678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Curved Connector 679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85" name="Group 684"/>
            <p:cNvGrpSpPr/>
            <p:nvPr/>
          </p:nvGrpSpPr>
          <p:grpSpPr>
            <a:xfrm>
              <a:off x="5218115" y="2964159"/>
              <a:ext cx="250171" cy="567462"/>
              <a:chOff x="6391086" y="7303146"/>
              <a:chExt cx="250171" cy="567462"/>
            </a:xfrm>
          </p:grpSpPr>
          <p:sp>
            <p:nvSpPr>
              <p:cNvPr id="686" name="Rectangle 685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687" name="Group 686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688" name="Group 687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94" name="Curved Connector 693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Curved Connector 694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Curved Connector 695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Curved Connector 696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9" name="Group 688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690" name="Curved Connector 689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Curved Connector 690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Curved Connector 691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Curved Connector 692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98" name="Group 697"/>
            <p:cNvGrpSpPr/>
            <p:nvPr/>
          </p:nvGrpSpPr>
          <p:grpSpPr>
            <a:xfrm>
              <a:off x="4509531" y="1993367"/>
              <a:ext cx="250171" cy="567462"/>
              <a:chOff x="6391086" y="7303146"/>
              <a:chExt cx="250171" cy="567462"/>
            </a:xfrm>
          </p:grpSpPr>
          <p:sp>
            <p:nvSpPr>
              <p:cNvPr id="699" name="Rectangle 698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00" name="Group 699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01" name="Group 700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07" name="Curved Connector 706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Curved Connector 707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Curved Connector 708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Curved Connector 709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2" name="Group 701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03" name="Curved Connector 70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Curved Connector 703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Curved Connector 704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Curved Connector 705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11" name="Group 710"/>
            <p:cNvGrpSpPr/>
            <p:nvPr/>
          </p:nvGrpSpPr>
          <p:grpSpPr>
            <a:xfrm>
              <a:off x="4482759" y="2657173"/>
              <a:ext cx="250171" cy="567462"/>
              <a:chOff x="6391086" y="7303146"/>
              <a:chExt cx="250171" cy="567462"/>
            </a:xfrm>
          </p:grpSpPr>
          <p:sp>
            <p:nvSpPr>
              <p:cNvPr id="712" name="Rectangle 711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13" name="Group 712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14" name="Group 713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20" name="Curved Connector 719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Curved Connector 720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Curved Connector 721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Curved Connector 722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5" name="Group 714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16" name="Curved Connector 71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Curved Connector 71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Curved Connector 71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Curved Connector 71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24" name="Group 723"/>
            <p:cNvGrpSpPr/>
            <p:nvPr/>
          </p:nvGrpSpPr>
          <p:grpSpPr>
            <a:xfrm>
              <a:off x="4614504" y="3260834"/>
              <a:ext cx="250960" cy="500284"/>
              <a:chOff x="6391086" y="7303146"/>
              <a:chExt cx="250171" cy="567462"/>
            </a:xfrm>
          </p:grpSpPr>
          <p:sp>
            <p:nvSpPr>
              <p:cNvPr id="725" name="Rectangle 724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26" name="Group 725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27" name="Group 726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33" name="Curved Connector 732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Curved Connector 733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Curved Connector 734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Curved Connector 735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8" name="Group 727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29" name="Curved Connector 72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Curved Connector 72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Curved Connector 73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Curved Connector 73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37" name="Group 736"/>
            <p:cNvGrpSpPr/>
            <p:nvPr/>
          </p:nvGrpSpPr>
          <p:grpSpPr>
            <a:xfrm>
              <a:off x="6799700" y="3362962"/>
              <a:ext cx="205257" cy="378192"/>
              <a:chOff x="6391086" y="7303146"/>
              <a:chExt cx="250171" cy="567462"/>
            </a:xfrm>
          </p:grpSpPr>
          <p:sp>
            <p:nvSpPr>
              <p:cNvPr id="738" name="Rectangle 737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39" name="Group 738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40" name="Group 739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46" name="Curved Connector 745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Curved Connector 746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8" name="Curved Connector 747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Curved Connector 748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1" name="Group 740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42" name="Curved Connector 74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Curved Connector 74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Curved Connector 74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Curved Connector 74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50" name="Group 749"/>
            <p:cNvGrpSpPr/>
            <p:nvPr/>
          </p:nvGrpSpPr>
          <p:grpSpPr>
            <a:xfrm>
              <a:off x="6987156" y="2149700"/>
              <a:ext cx="205257" cy="378192"/>
              <a:chOff x="6391086" y="7303146"/>
              <a:chExt cx="250171" cy="567462"/>
            </a:xfrm>
          </p:grpSpPr>
          <p:sp>
            <p:nvSpPr>
              <p:cNvPr id="751" name="Rectangle 750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52" name="Group 751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53" name="Group 752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59" name="Curved Connector 758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Curved Connector 759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Curved Connector 760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Curved Connector 761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4" name="Group 753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55" name="Curved Connector 754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Curved Connector 755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Curved Connector 756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Curved Connector 757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63" name="Group 762"/>
            <p:cNvGrpSpPr/>
            <p:nvPr/>
          </p:nvGrpSpPr>
          <p:grpSpPr>
            <a:xfrm>
              <a:off x="4316103" y="3285704"/>
              <a:ext cx="205257" cy="378192"/>
              <a:chOff x="6391086" y="7303146"/>
              <a:chExt cx="250171" cy="567462"/>
            </a:xfrm>
          </p:grpSpPr>
          <p:sp>
            <p:nvSpPr>
              <p:cNvPr id="764" name="Rectangle 763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65" name="Group 764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66" name="Group 765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72" name="Curved Connector 771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Curved Connector 772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" name="Curved Connector 773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Curved Connector 774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7" name="Group 766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68" name="Curved Connector 767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Curved Connector 768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Curved Connector 769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Curved Connector 770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76" name="Group 775"/>
            <p:cNvGrpSpPr/>
            <p:nvPr/>
          </p:nvGrpSpPr>
          <p:grpSpPr>
            <a:xfrm>
              <a:off x="4203569" y="2164488"/>
              <a:ext cx="205257" cy="378192"/>
              <a:chOff x="6391086" y="7303146"/>
              <a:chExt cx="250171" cy="567462"/>
            </a:xfrm>
          </p:grpSpPr>
          <p:sp>
            <p:nvSpPr>
              <p:cNvPr id="777" name="Rectangle 776"/>
              <p:cNvSpPr/>
              <p:nvPr/>
            </p:nvSpPr>
            <p:spPr>
              <a:xfrm>
                <a:off x="6391086" y="7303146"/>
                <a:ext cx="250171" cy="5674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  <a:p>
                <a:pPr algn="ctr"/>
                <a:endParaRPr lang="en-US" sz="1600"/>
              </a:p>
            </p:txBody>
          </p:sp>
          <p:grpSp>
            <p:nvGrpSpPr>
              <p:cNvPr id="778" name="Group 777"/>
              <p:cNvGrpSpPr/>
              <p:nvPr/>
            </p:nvGrpSpPr>
            <p:grpSpPr>
              <a:xfrm>
                <a:off x="6450901" y="7384740"/>
                <a:ext cx="109375" cy="451370"/>
                <a:chOff x="5738810" y="7827913"/>
                <a:chExt cx="109375" cy="451370"/>
              </a:xfrm>
            </p:grpSpPr>
            <p:grpSp>
              <p:nvGrpSpPr>
                <p:cNvPr id="779" name="Group 778"/>
                <p:cNvGrpSpPr/>
                <p:nvPr/>
              </p:nvGrpSpPr>
              <p:grpSpPr>
                <a:xfrm>
                  <a:off x="5802466" y="7830232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85" name="Curved Connector 784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Curved Connector 785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Curved Connector 786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Curved Connector 787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0" name="Group 779"/>
                <p:cNvGrpSpPr/>
                <p:nvPr/>
              </p:nvGrpSpPr>
              <p:grpSpPr>
                <a:xfrm>
                  <a:off x="5738810" y="7827913"/>
                  <a:ext cx="45719" cy="449051"/>
                  <a:chOff x="4489452" y="4724399"/>
                  <a:chExt cx="224472" cy="1032275"/>
                </a:xfrm>
              </p:grpSpPr>
              <p:cxnSp>
                <p:nvCxnSpPr>
                  <p:cNvPr id="781" name="Curved Connector 780"/>
                  <p:cNvCxnSpPr/>
                  <p:nvPr/>
                </p:nvCxnSpPr>
                <p:spPr>
                  <a:xfrm rot="16200000" flipH="1">
                    <a:off x="4466030" y="5006445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Curved Connector 781"/>
                  <p:cNvCxnSpPr/>
                  <p:nvPr/>
                </p:nvCxnSpPr>
                <p:spPr>
                  <a:xfrm rot="5400000">
                    <a:off x="4469203" y="4750997"/>
                    <a:ext cx="258621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Curved Connector 782"/>
                  <p:cNvCxnSpPr/>
                  <p:nvPr/>
                </p:nvCxnSpPr>
                <p:spPr>
                  <a:xfrm rot="5400000">
                    <a:off x="4475554" y="5268239"/>
                    <a:ext cx="258619" cy="20542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Curved Connector 783"/>
                  <p:cNvCxnSpPr/>
                  <p:nvPr/>
                </p:nvCxnSpPr>
                <p:spPr>
                  <a:xfrm rot="16200000" flipH="1">
                    <a:off x="4478728" y="5521478"/>
                    <a:ext cx="258618" cy="211774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549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CUDA</a:t>
            </a:r>
            <a:endParaRPr lang="en-US" sz="1800"/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Parallel computing platform and API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Used for programming NVIDIA GPUs</a:t>
            </a:r>
            <a:endParaRPr lang="en-US" sz="1800"/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 like constructs to invoke GPU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Compiler generates intermediate code (PTX)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GPU takes the PTX and converts/runs that code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PTX is not consistent between CUDA versions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API is consistent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Copy data to and from GPU is explicit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9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 err="1">
                <a:solidFill>
                  <a:srgbClr val="7030A0"/>
                </a:solidFill>
                <a:latin typeface="Arial"/>
                <a:cs typeface="Arial"/>
              </a:rPr>
              <a:t>OpenMP</a:t>
            </a:r>
            <a:endParaRPr lang="en-US" sz="2800" b="1" strike="noStrike" spc="-1" err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55133"/>
            <a:ext cx="8727840" cy="261359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API for multiprocessing (C, C++, Fortran)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Uses #pragma directives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Different versions</a:t>
            </a:r>
          </a:p>
          <a:p>
            <a:pPr marL="915035" lvl="1" indent="-457200">
              <a:buClr>
                <a:srgbClr val="0000CC"/>
              </a:buClr>
              <a:buFont typeface="Arial"/>
              <a:buChar char="•"/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Newest version(4.5) can be used for GPU using special pragmas that map to GPU</a:t>
            </a:r>
          </a:p>
          <a:p>
            <a:pPr marL="457835" indent="-457200">
              <a:buClr>
                <a:srgbClr val="0000CC"/>
              </a:buClr>
              <a:buFont typeface="Arial"/>
              <a:buChar char="•"/>
            </a:pPr>
            <a:endParaRPr lang="en-US" sz="3200" spc="-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8FA9AA-8C2A-4AFF-8E74-542AFF148F45}"/>
              </a:ext>
            </a:extLst>
          </p:cNvPr>
          <p:cNvSpPr txBox="1"/>
          <p:nvPr/>
        </p:nvSpPr>
        <p:spPr>
          <a:xfrm>
            <a:off x="1743240" y="3367706"/>
            <a:ext cx="45720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rgbClr val="0000CC"/>
                </a:solidFill>
                <a:latin typeface="Times New Roman"/>
              </a:rPr>
              <a:t>Pros/Cons?</a:t>
            </a:r>
            <a:endParaRPr lang="en-US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9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743240" y="217440"/>
            <a:ext cx="8724600" cy="533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ctr"/>
          <a:lstStyle/>
          <a:p>
            <a:pPr algn="ctr"/>
            <a:r>
              <a:rPr lang="en-US" sz="2800" b="1" spc="-1" err="1">
                <a:solidFill>
                  <a:srgbClr val="7030A0"/>
                </a:solidFill>
                <a:latin typeface="Arial"/>
                <a:cs typeface="Arial"/>
              </a:rPr>
              <a:t>OpenMP</a:t>
            </a:r>
            <a:r>
              <a:rPr lang="en-US" sz="2800" b="1" spc="-1">
                <a:solidFill>
                  <a:srgbClr val="7030A0"/>
                </a:solidFill>
                <a:latin typeface="Arial"/>
                <a:cs typeface="Arial"/>
              </a:rPr>
              <a:t> with CUDA (4.0+)</a:t>
            </a:r>
            <a:endParaRPr lang="en-US" sz="2800" b="1" strike="noStrike" spc="-1" err="1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743240" y="777960"/>
            <a:ext cx="8727840" cy="540504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 anchor="t"/>
          <a:lstStyle/>
          <a:p>
            <a:pPr marL="635" algn="ctr">
              <a:buClr>
                <a:srgbClr val="0000CC"/>
              </a:buClr>
            </a:pPr>
            <a:r>
              <a:rPr lang="en-US" sz="3200" spc="-1">
                <a:solidFill>
                  <a:srgbClr val="0000CC"/>
                </a:solidFill>
                <a:latin typeface="Times New Roman"/>
                <a:cs typeface="Times New Roman"/>
              </a:rPr>
              <a:t>For Jacobi Iteration Program: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24E421B-05B1-4576-A795-46759FB3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1" y="1383207"/>
            <a:ext cx="8740775" cy="49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Macintosh PowerPoint</Application>
  <PresentationFormat>Widescreen</PresentationFormat>
  <Paragraphs>413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GPU utilization for narrow tasks</vt:lpstr>
      <vt:lpstr>Alternatives</vt:lpstr>
      <vt:lpstr>Pagoda: GPU-runtime system to overcome underutilization for narrow tasks </vt:lpstr>
      <vt:lpstr>Programming with Pagoda – Filterbank Example</vt:lpstr>
      <vt:lpstr>TaskTable Operation</vt:lpstr>
      <vt:lpstr>Evaluation Setup </vt:lpstr>
      <vt:lpstr>Overall performance comparison</vt:lpstr>
      <vt:lpstr>Comparison against static fusion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wright's WRIGHT</cp:lastModifiedBy>
  <cp:revision>3</cp:revision>
  <dcterms:modified xsi:type="dcterms:W3CDTF">2018-03-21T13:36:41Z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15.0040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