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mazon.com" TargetMode="External"/><Relationship Id="rId3" Type="http://schemas.openxmlformats.org/officeDocument/2006/relationships/image" Target="../media/image3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outhwest.com" TargetMode="Externa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inger: Web Automation by Demonstr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Ringer: Web Automation by Demonstration</a:t>
            </a:r>
          </a:p>
        </p:txBody>
      </p:sp>
      <p:sp>
        <p:nvSpPr>
          <p:cNvPr id="120" name="Shaon Barman, Sarah Chasins, Ras Bodik, Sumit Gulwani"/>
          <p:cNvSpPr txBox="1"/>
          <p:nvPr>
            <p:ph type="subTitle" sz="quarter" idx="1"/>
          </p:nvPr>
        </p:nvSpPr>
        <p:spPr>
          <a:xfrm>
            <a:off x="1270000" y="5658380"/>
            <a:ext cx="10464800" cy="1130301"/>
          </a:xfrm>
          <a:prstGeom prst="rect">
            <a:avLst/>
          </a:prstGeom>
        </p:spPr>
        <p:txBody>
          <a:bodyPr/>
          <a:lstStyle>
            <a:lvl1pPr defTabSz="537463">
              <a:defRPr sz="3404"/>
            </a:lvl1pPr>
          </a:lstStyle>
          <a:p>
            <a:pPr/>
            <a:r>
              <a:t>Shaon Barman, Sarah Chasins, Ras Bodik, Sumit Gulwani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) After click (grayed page)."/>
          <p:cNvSpPr txBox="1"/>
          <p:nvPr/>
        </p:nvSpPr>
        <p:spPr>
          <a:xfrm>
            <a:off x="4453229" y="8002230"/>
            <a:ext cx="409834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c) After click (grayed page).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650" y="2038350"/>
            <a:ext cx="10223500" cy="567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8345241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6" name="Line"/>
          <p:cNvSpPr/>
          <p:nvPr/>
        </p:nvSpPr>
        <p:spPr>
          <a:xfrm flipV="1">
            <a:off x="9659069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7" name="Line"/>
          <p:cNvSpPr/>
          <p:nvPr/>
        </p:nvSpPr>
        <p:spPr>
          <a:xfrm flipV="1">
            <a:off x="10972896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8" name="Line"/>
          <p:cNvSpPr/>
          <p:nvPr/>
        </p:nvSpPr>
        <p:spPr>
          <a:xfrm flipV="1">
            <a:off x="12286723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9" name="Server"/>
          <p:cNvSpPr txBox="1"/>
          <p:nvPr/>
        </p:nvSpPr>
        <p:spPr>
          <a:xfrm>
            <a:off x="7934333" y="1280832"/>
            <a:ext cx="821818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Server</a:t>
            </a:r>
          </a:p>
        </p:txBody>
      </p:sp>
      <p:sp>
        <p:nvSpPr>
          <p:cNvPr id="210" name="JavaScript"/>
          <p:cNvSpPr txBox="1"/>
          <p:nvPr/>
        </p:nvSpPr>
        <p:spPr>
          <a:xfrm>
            <a:off x="9023904" y="1280832"/>
            <a:ext cx="1270331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JavaScript</a:t>
            </a:r>
          </a:p>
        </p:txBody>
      </p:sp>
      <p:sp>
        <p:nvSpPr>
          <p:cNvPr id="211" name="DOM"/>
          <p:cNvSpPr txBox="1"/>
          <p:nvPr/>
        </p:nvSpPr>
        <p:spPr>
          <a:xfrm>
            <a:off x="10638454" y="1280832"/>
            <a:ext cx="668884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DOM</a:t>
            </a:r>
          </a:p>
        </p:txBody>
      </p:sp>
      <p:sp>
        <p:nvSpPr>
          <p:cNvPr id="212" name="User"/>
          <p:cNvSpPr txBox="1"/>
          <p:nvPr/>
        </p:nvSpPr>
        <p:spPr>
          <a:xfrm>
            <a:off x="11973427" y="1280832"/>
            <a:ext cx="62659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User</a:t>
            </a:r>
          </a:p>
        </p:txBody>
      </p:sp>
      <p:sp>
        <p:nvSpPr>
          <p:cNvPr id="213" name="c) After click (grayed page)."/>
          <p:cNvSpPr txBox="1"/>
          <p:nvPr/>
        </p:nvSpPr>
        <p:spPr>
          <a:xfrm>
            <a:off x="1548161" y="7500962"/>
            <a:ext cx="409834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c) After click (grayed page).</a:t>
            </a:r>
          </a:p>
        </p:txBody>
      </p:sp>
      <p:sp>
        <p:nvSpPr>
          <p:cNvPr id="214" name="Sequence of events"/>
          <p:cNvSpPr txBox="1"/>
          <p:nvPr/>
        </p:nvSpPr>
        <p:spPr>
          <a:xfrm>
            <a:off x="8817575" y="8245110"/>
            <a:ext cx="297698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Sequence of events</a:t>
            </a:r>
          </a:p>
        </p:txBody>
      </p:sp>
      <p:sp>
        <p:nvSpPr>
          <p:cNvPr id="215" name="Line"/>
          <p:cNvSpPr/>
          <p:nvPr/>
        </p:nvSpPr>
        <p:spPr>
          <a:xfrm flipH="1">
            <a:off x="10967049" y="2227370"/>
            <a:ext cx="1280004" cy="43372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6" name="Line"/>
          <p:cNvSpPr/>
          <p:nvPr/>
        </p:nvSpPr>
        <p:spPr>
          <a:xfrm flipH="1">
            <a:off x="9623099" y="2743416"/>
            <a:ext cx="1279062" cy="41411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7" name="Line"/>
          <p:cNvSpPr/>
          <p:nvPr/>
        </p:nvSpPr>
        <p:spPr>
          <a:xfrm>
            <a:off x="9772177" y="3204868"/>
            <a:ext cx="1253613" cy="41799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8" name="Line"/>
          <p:cNvSpPr/>
          <p:nvPr/>
        </p:nvSpPr>
        <p:spPr>
          <a:xfrm>
            <a:off x="11013738" y="3621430"/>
            <a:ext cx="1253613" cy="41799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9" name="a"/>
          <p:cNvSpPr/>
          <p:nvPr/>
        </p:nvSpPr>
        <p:spPr>
          <a:xfrm>
            <a:off x="10711344" y="1947751"/>
            <a:ext cx="461060" cy="4610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a</a:t>
            </a:r>
          </a:p>
        </p:txBody>
      </p:sp>
      <p:sp>
        <p:nvSpPr>
          <p:cNvPr id="220" name="Hover"/>
          <p:cNvSpPr txBox="1"/>
          <p:nvPr/>
        </p:nvSpPr>
        <p:spPr>
          <a:xfrm>
            <a:off x="11309343" y="2015943"/>
            <a:ext cx="654368" cy="32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Hover</a:t>
            </a:r>
          </a:p>
        </p:txBody>
      </p:sp>
      <p:sp>
        <p:nvSpPr>
          <p:cNvPr id="221" name="JS handler"/>
          <p:cNvSpPr txBox="1"/>
          <p:nvPr/>
        </p:nvSpPr>
        <p:spPr>
          <a:xfrm>
            <a:off x="9726632" y="2478954"/>
            <a:ext cx="1081089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JS handler</a:t>
            </a:r>
          </a:p>
        </p:txBody>
      </p:sp>
      <p:sp>
        <p:nvSpPr>
          <p:cNvPr id="222" name="Picture…"/>
          <p:cNvSpPr txBox="1"/>
          <p:nvPr/>
        </p:nvSpPr>
        <p:spPr>
          <a:xfrm>
            <a:off x="9860744" y="3376742"/>
            <a:ext cx="812865" cy="5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Picture</a:t>
            </a:r>
          </a:p>
          <a:p>
            <a:pPr>
              <a:defRPr sz="1500"/>
            </a:pPr>
            <a:r>
              <a:t>update</a:t>
            </a:r>
          </a:p>
        </p:txBody>
      </p:sp>
      <p:sp>
        <p:nvSpPr>
          <p:cNvPr id="223" name="b"/>
          <p:cNvSpPr/>
          <p:nvPr/>
        </p:nvSpPr>
        <p:spPr>
          <a:xfrm>
            <a:off x="10711344" y="3855120"/>
            <a:ext cx="461060" cy="4610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b</a:t>
            </a:r>
          </a:p>
        </p:txBody>
      </p:sp>
      <p:sp>
        <p:nvSpPr>
          <p:cNvPr id="224" name="Line"/>
          <p:cNvSpPr/>
          <p:nvPr/>
        </p:nvSpPr>
        <p:spPr>
          <a:xfrm flipH="1">
            <a:off x="10968881" y="4034928"/>
            <a:ext cx="1273070" cy="63077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5" name="Line"/>
          <p:cNvSpPr/>
          <p:nvPr/>
        </p:nvSpPr>
        <p:spPr>
          <a:xfrm flipH="1">
            <a:off x="9663893" y="4652067"/>
            <a:ext cx="1273069" cy="630773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Line"/>
          <p:cNvSpPr/>
          <p:nvPr/>
        </p:nvSpPr>
        <p:spPr>
          <a:xfrm flipH="1">
            <a:off x="8321657" y="5312431"/>
            <a:ext cx="1273070" cy="63077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7" name="Click"/>
          <p:cNvSpPr txBox="1"/>
          <p:nvPr/>
        </p:nvSpPr>
        <p:spPr>
          <a:xfrm>
            <a:off x="11350300" y="4441866"/>
            <a:ext cx="572454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Click</a:t>
            </a:r>
          </a:p>
        </p:txBody>
      </p:sp>
      <p:sp>
        <p:nvSpPr>
          <p:cNvPr id="228" name="JS handler"/>
          <p:cNvSpPr txBox="1"/>
          <p:nvPr/>
        </p:nvSpPr>
        <p:spPr>
          <a:xfrm>
            <a:off x="9712135" y="4441866"/>
            <a:ext cx="1081089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JS handler</a:t>
            </a:r>
          </a:p>
        </p:txBody>
      </p:sp>
      <p:sp>
        <p:nvSpPr>
          <p:cNvPr id="229" name="Request"/>
          <p:cNvSpPr txBox="1"/>
          <p:nvPr/>
        </p:nvSpPr>
        <p:spPr>
          <a:xfrm>
            <a:off x="8529204" y="5000994"/>
            <a:ext cx="869253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Request</a:t>
            </a:r>
          </a:p>
        </p:txBody>
      </p:sp>
      <p:sp>
        <p:nvSpPr>
          <p:cNvPr id="230" name="c"/>
          <p:cNvSpPr/>
          <p:nvPr/>
        </p:nvSpPr>
        <p:spPr>
          <a:xfrm>
            <a:off x="10742366" y="5762488"/>
            <a:ext cx="461060" cy="4610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c</a:t>
            </a: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740" y="2861072"/>
            <a:ext cx="7411871" cy="409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439" y="2861331"/>
            <a:ext cx="7454473" cy="413931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Line"/>
          <p:cNvSpPr/>
          <p:nvPr/>
        </p:nvSpPr>
        <p:spPr>
          <a:xfrm>
            <a:off x="8336063" y="5929216"/>
            <a:ext cx="1283774" cy="308522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4" name="Line"/>
          <p:cNvSpPr/>
          <p:nvPr/>
        </p:nvSpPr>
        <p:spPr>
          <a:xfrm>
            <a:off x="9698785" y="6269222"/>
            <a:ext cx="1283774" cy="308522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5" name="Line"/>
          <p:cNvSpPr/>
          <p:nvPr/>
        </p:nvSpPr>
        <p:spPr>
          <a:xfrm>
            <a:off x="11033694" y="6590242"/>
            <a:ext cx="1283774" cy="308522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6" name="Response"/>
          <p:cNvSpPr txBox="1"/>
          <p:nvPr/>
        </p:nvSpPr>
        <p:spPr>
          <a:xfrm>
            <a:off x="8453385" y="6275732"/>
            <a:ext cx="1020891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Response</a:t>
            </a:r>
          </a:p>
        </p:txBody>
      </p:sp>
      <p:sp>
        <p:nvSpPr>
          <p:cNvPr id="237" name="Price…"/>
          <p:cNvSpPr txBox="1"/>
          <p:nvPr/>
        </p:nvSpPr>
        <p:spPr>
          <a:xfrm>
            <a:off x="9933162" y="6505825"/>
            <a:ext cx="745809" cy="5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Price</a:t>
            </a:r>
          </a:p>
          <a:p>
            <a: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update</a:t>
            </a:r>
          </a:p>
        </p:txBody>
      </p:sp>
      <p:sp>
        <p:nvSpPr>
          <p:cNvPr id="238" name="d"/>
          <p:cNvSpPr/>
          <p:nvPr/>
        </p:nvSpPr>
        <p:spPr>
          <a:xfrm>
            <a:off x="10742367" y="7010149"/>
            <a:ext cx="461060" cy="4610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d) Page of silver camera."/>
          <p:cNvSpPr txBox="1"/>
          <p:nvPr/>
        </p:nvSpPr>
        <p:spPr>
          <a:xfrm>
            <a:off x="4647844" y="8002230"/>
            <a:ext cx="370911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d) Page of silver camera.</a:t>
            </a:r>
          </a:p>
        </p:txBody>
      </p:sp>
      <p:pic>
        <p:nvPicPr>
          <p:cNvPr id="241" name="Snip20180328_12.png" descr="Snip20180328_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050" y="2044700"/>
            <a:ext cx="10172700" cy="566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"/>
          <p:cNvSpPr/>
          <p:nvPr/>
        </p:nvSpPr>
        <p:spPr>
          <a:xfrm flipV="1">
            <a:off x="8345241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Line"/>
          <p:cNvSpPr/>
          <p:nvPr/>
        </p:nvSpPr>
        <p:spPr>
          <a:xfrm flipV="1">
            <a:off x="9659069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5" name="Line"/>
          <p:cNvSpPr/>
          <p:nvPr/>
        </p:nvSpPr>
        <p:spPr>
          <a:xfrm flipV="1">
            <a:off x="10972896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6" name="Line"/>
          <p:cNvSpPr/>
          <p:nvPr/>
        </p:nvSpPr>
        <p:spPr>
          <a:xfrm flipV="1">
            <a:off x="12286723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7" name="Server"/>
          <p:cNvSpPr txBox="1"/>
          <p:nvPr/>
        </p:nvSpPr>
        <p:spPr>
          <a:xfrm>
            <a:off x="7934333" y="1280832"/>
            <a:ext cx="821818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Server</a:t>
            </a:r>
          </a:p>
        </p:txBody>
      </p:sp>
      <p:sp>
        <p:nvSpPr>
          <p:cNvPr id="248" name="JavaScript"/>
          <p:cNvSpPr txBox="1"/>
          <p:nvPr/>
        </p:nvSpPr>
        <p:spPr>
          <a:xfrm>
            <a:off x="9023904" y="1280832"/>
            <a:ext cx="1270331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JavaScript</a:t>
            </a:r>
          </a:p>
        </p:txBody>
      </p:sp>
      <p:sp>
        <p:nvSpPr>
          <p:cNvPr id="249" name="DOM"/>
          <p:cNvSpPr txBox="1"/>
          <p:nvPr/>
        </p:nvSpPr>
        <p:spPr>
          <a:xfrm>
            <a:off x="10638454" y="1280832"/>
            <a:ext cx="668884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DOM</a:t>
            </a:r>
          </a:p>
        </p:txBody>
      </p:sp>
      <p:sp>
        <p:nvSpPr>
          <p:cNvPr id="250" name="User"/>
          <p:cNvSpPr txBox="1"/>
          <p:nvPr/>
        </p:nvSpPr>
        <p:spPr>
          <a:xfrm>
            <a:off x="11973427" y="1280832"/>
            <a:ext cx="62659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User</a:t>
            </a:r>
          </a:p>
        </p:txBody>
      </p:sp>
      <p:sp>
        <p:nvSpPr>
          <p:cNvPr id="251" name="d) Page of silver camera."/>
          <p:cNvSpPr txBox="1"/>
          <p:nvPr/>
        </p:nvSpPr>
        <p:spPr>
          <a:xfrm>
            <a:off x="1742776" y="7500962"/>
            <a:ext cx="370911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d) Page of silver camera.</a:t>
            </a:r>
          </a:p>
        </p:txBody>
      </p:sp>
      <p:sp>
        <p:nvSpPr>
          <p:cNvPr id="252" name="Sequence of events"/>
          <p:cNvSpPr txBox="1"/>
          <p:nvPr/>
        </p:nvSpPr>
        <p:spPr>
          <a:xfrm>
            <a:off x="8817575" y="8245110"/>
            <a:ext cx="297698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Sequence of events</a:t>
            </a:r>
          </a:p>
        </p:txBody>
      </p:sp>
      <p:sp>
        <p:nvSpPr>
          <p:cNvPr id="253" name="Line"/>
          <p:cNvSpPr/>
          <p:nvPr/>
        </p:nvSpPr>
        <p:spPr>
          <a:xfrm flipH="1">
            <a:off x="10967049" y="2227370"/>
            <a:ext cx="1280004" cy="43372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4" name="Line"/>
          <p:cNvSpPr/>
          <p:nvPr/>
        </p:nvSpPr>
        <p:spPr>
          <a:xfrm flipH="1">
            <a:off x="9623099" y="2743416"/>
            <a:ext cx="1279062" cy="41411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5" name="Line"/>
          <p:cNvSpPr/>
          <p:nvPr/>
        </p:nvSpPr>
        <p:spPr>
          <a:xfrm>
            <a:off x="9772177" y="3204868"/>
            <a:ext cx="1253613" cy="41799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6" name="Line"/>
          <p:cNvSpPr/>
          <p:nvPr/>
        </p:nvSpPr>
        <p:spPr>
          <a:xfrm>
            <a:off x="11013738" y="3621430"/>
            <a:ext cx="1253613" cy="41799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7" name="a"/>
          <p:cNvSpPr/>
          <p:nvPr/>
        </p:nvSpPr>
        <p:spPr>
          <a:xfrm>
            <a:off x="10711344" y="1947751"/>
            <a:ext cx="461060" cy="4610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a</a:t>
            </a:r>
          </a:p>
        </p:txBody>
      </p:sp>
      <p:sp>
        <p:nvSpPr>
          <p:cNvPr id="258" name="Hover"/>
          <p:cNvSpPr txBox="1"/>
          <p:nvPr/>
        </p:nvSpPr>
        <p:spPr>
          <a:xfrm>
            <a:off x="11309343" y="2015943"/>
            <a:ext cx="654368" cy="32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Hover</a:t>
            </a:r>
          </a:p>
        </p:txBody>
      </p:sp>
      <p:sp>
        <p:nvSpPr>
          <p:cNvPr id="259" name="JS handler"/>
          <p:cNvSpPr txBox="1"/>
          <p:nvPr/>
        </p:nvSpPr>
        <p:spPr>
          <a:xfrm>
            <a:off x="9726632" y="2478954"/>
            <a:ext cx="1081089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JS handler</a:t>
            </a:r>
          </a:p>
        </p:txBody>
      </p:sp>
      <p:sp>
        <p:nvSpPr>
          <p:cNvPr id="260" name="Picture…"/>
          <p:cNvSpPr txBox="1"/>
          <p:nvPr/>
        </p:nvSpPr>
        <p:spPr>
          <a:xfrm>
            <a:off x="9860744" y="3376742"/>
            <a:ext cx="812865" cy="5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Picture</a:t>
            </a:r>
          </a:p>
          <a:p>
            <a:pPr>
              <a:defRPr sz="1500"/>
            </a:pPr>
            <a:r>
              <a:t>update</a:t>
            </a:r>
          </a:p>
        </p:txBody>
      </p:sp>
      <p:sp>
        <p:nvSpPr>
          <p:cNvPr id="261" name="b"/>
          <p:cNvSpPr/>
          <p:nvPr/>
        </p:nvSpPr>
        <p:spPr>
          <a:xfrm>
            <a:off x="10711344" y="3855120"/>
            <a:ext cx="461060" cy="4610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b</a:t>
            </a:r>
          </a:p>
        </p:txBody>
      </p:sp>
      <p:sp>
        <p:nvSpPr>
          <p:cNvPr id="262" name="Line"/>
          <p:cNvSpPr/>
          <p:nvPr/>
        </p:nvSpPr>
        <p:spPr>
          <a:xfrm flipH="1">
            <a:off x="10968881" y="4034928"/>
            <a:ext cx="1273070" cy="63077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3" name="Line"/>
          <p:cNvSpPr/>
          <p:nvPr/>
        </p:nvSpPr>
        <p:spPr>
          <a:xfrm flipH="1">
            <a:off x="9663893" y="4652067"/>
            <a:ext cx="1273069" cy="630773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4" name="Line"/>
          <p:cNvSpPr/>
          <p:nvPr/>
        </p:nvSpPr>
        <p:spPr>
          <a:xfrm flipH="1">
            <a:off x="8321657" y="5312431"/>
            <a:ext cx="1273070" cy="630774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5" name="Click"/>
          <p:cNvSpPr txBox="1"/>
          <p:nvPr/>
        </p:nvSpPr>
        <p:spPr>
          <a:xfrm>
            <a:off x="11350300" y="4441866"/>
            <a:ext cx="572454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Click</a:t>
            </a:r>
          </a:p>
        </p:txBody>
      </p:sp>
      <p:sp>
        <p:nvSpPr>
          <p:cNvPr id="266" name="JS handler"/>
          <p:cNvSpPr txBox="1"/>
          <p:nvPr/>
        </p:nvSpPr>
        <p:spPr>
          <a:xfrm>
            <a:off x="9712135" y="4441866"/>
            <a:ext cx="1081089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JS handler</a:t>
            </a:r>
          </a:p>
        </p:txBody>
      </p:sp>
      <p:sp>
        <p:nvSpPr>
          <p:cNvPr id="267" name="Request"/>
          <p:cNvSpPr txBox="1"/>
          <p:nvPr/>
        </p:nvSpPr>
        <p:spPr>
          <a:xfrm>
            <a:off x="8529204" y="5000994"/>
            <a:ext cx="869253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Request</a:t>
            </a:r>
          </a:p>
        </p:txBody>
      </p:sp>
      <p:sp>
        <p:nvSpPr>
          <p:cNvPr id="268" name="c"/>
          <p:cNvSpPr/>
          <p:nvPr/>
        </p:nvSpPr>
        <p:spPr>
          <a:xfrm>
            <a:off x="10742366" y="5762488"/>
            <a:ext cx="461060" cy="4610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c</a:t>
            </a:r>
          </a:p>
        </p:txBody>
      </p:sp>
      <p:pic>
        <p:nvPicPr>
          <p:cNvPr id="2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740" y="2861072"/>
            <a:ext cx="7411871" cy="409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439" y="2861331"/>
            <a:ext cx="7454473" cy="413931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Line"/>
          <p:cNvSpPr/>
          <p:nvPr/>
        </p:nvSpPr>
        <p:spPr>
          <a:xfrm>
            <a:off x="8336063" y="5929216"/>
            <a:ext cx="1283774" cy="30852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2" name="Line"/>
          <p:cNvSpPr/>
          <p:nvPr/>
        </p:nvSpPr>
        <p:spPr>
          <a:xfrm>
            <a:off x="9698785" y="6269222"/>
            <a:ext cx="1283774" cy="30852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3" name="Line"/>
          <p:cNvSpPr/>
          <p:nvPr/>
        </p:nvSpPr>
        <p:spPr>
          <a:xfrm>
            <a:off x="11033694" y="6590242"/>
            <a:ext cx="1283774" cy="30852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4" name="Response"/>
          <p:cNvSpPr txBox="1"/>
          <p:nvPr/>
        </p:nvSpPr>
        <p:spPr>
          <a:xfrm>
            <a:off x="8453385" y="6275732"/>
            <a:ext cx="1020891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Response</a:t>
            </a:r>
          </a:p>
        </p:txBody>
      </p:sp>
      <p:sp>
        <p:nvSpPr>
          <p:cNvPr id="275" name="Price…"/>
          <p:cNvSpPr txBox="1"/>
          <p:nvPr/>
        </p:nvSpPr>
        <p:spPr>
          <a:xfrm>
            <a:off x="9933162" y="6505825"/>
            <a:ext cx="745809" cy="5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Price</a:t>
            </a:r>
          </a:p>
          <a:p>
            <a:pPr>
              <a:defRPr sz="1500"/>
            </a:pPr>
            <a:r>
              <a:t>update</a:t>
            </a:r>
          </a:p>
        </p:txBody>
      </p:sp>
      <p:sp>
        <p:nvSpPr>
          <p:cNvPr id="276" name="d"/>
          <p:cNvSpPr/>
          <p:nvPr/>
        </p:nvSpPr>
        <p:spPr>
          <a:xfrm>
            <a:off x="10742367" y="7010149"/>
            <a:ext cx="461060" cy="4610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d</a:t>
            </a:r>
          </a:p>
        </p:txBody>
      </p:sp>
      <p:sp>
        <p:nvSpPr>
          <p:cNvPr id="277" name="Line"/>
          <p:cNvSpPr/>
          <p:nvPr/>
        </p:nvSpPr>
        <p:spPr>
          <a:xfrm flipH="1">
            <a:off x="11184392" y="6933990"/>
            <a:ext cx="1012367" cy="334252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8" name="Scrape…"/>
          <p:cNvSpPr txBox="1"/>
          <p:nvPr/>
        </p:nvSpPr>
        <p:spPr>
          <a:xfrm>
            <a:off x="11334007" y="7284297"/>
            <a:ext cx="809435" cy="5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Scrape</a:t>
            </a:r>
          </a:p>
          <a:p>
            <a: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 price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age 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Page structure</a:t>
            </a:r>
          </a:p>
        </p:txBody>
      </p:sp>
      <p:sp>
        <p:nvSpPr>
          <p:cNvPr id="281" name="Websites often roll out new layouts making it difficult to identify the page’s elements across access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Websites often roll out new layouts making it difficult to identify the page’s elements across accesses.</a:t>
            </a:r>
          </a:p>
          <a:p>
            <a:pPr/>
            <a:r>
              <a:t>Even small changes on the page can lead the replayer to click a different button or type into a different text box than the one the user intended.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850" y="2609850"/>
            <a:ext cx="11087100" cy="45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a new &quot;Recent Searches&quot; pull-down menu appears after the first search"/>
          <p:cNvSpPr txBox="1"/>
          <p:nvPr/>
        </p:nvSpPr>
        <p:spPr>
          <a:xfrm>
            <a:off x="1226921" y="7652443"/>
            <a:ext cx="1055095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new "Recent Searches" pull-down menu appears after the first search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inger’s Approa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Ringer’s Approach</a:t>
            </a:r>
          </a:p>
        </p:txBody>
      </p:sp>
      <p:sp>
        <p:nvSpPr>
          <p:cNvPr id="287" name="Wait until trigger:…"/>
          <p:cNvSpPr txBox="1"/>
          <p:nvPr/>
        </p:nvSpPr>
        <p:spPr>
          <a:xfrm>
            <a:off x="950874" y="2871492"/>
            <a:ext cx="6412612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/>
            </a:pPr>
            <a:r>
              <a:t>Wait until 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trigger</a:t>
            </a:r>
            <a:r>
              <a:t>: </a:t>
            </a:r>
          </a:p>
          <a:p>
            <a:pPr lvl="2" algn="l">
              <a:defRPr sz="3000"/>
            </a:pPr>
            <a:r>
              <a:t>then dispatch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action</a:t>
            </a:r>
            <a:r>
              <a:t> on </a:t>
            </a:r>
            <a:r>
              <a:rPr>
                <a:solidFill>
                  <a:schemeClr val="accent1">
                    <a:lumOff val="-13575"/>
                  </a:schemeClr>
                </a:solidFill>
              </a:rPr>
              <a:t>element</a:t>
            </a:r>
          </a:p>
        </p:txBody>
      </p:sp>
      <p:sp>
        <p:nvSpPr>
          <p:cNvPr id="288" name="Trigger: When does the agent do an action?"/>
          <p:cNvSpPr txBox="1"/>
          <p:nvPr>
            <p:ph type="body" sz="quarter" idx="1"/>
          </p:nvPr>
        </p:nvSpPr>
        <p:spPr>
          <a:xfrm>
            <a:off x="969433" y="7721036"/>
            <a:ext cx="10695650" cy="1546491"/>
          </a:xfrm>
          <a:prstGeom prst="rect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</a:ln>
        </p:spPr>
        <p:txBody>
          <a:bodyPr/>
          <a:lstStyle/>
          <a:p>
            <a:pPr marL="0" indent="0">
              <a:buSzTx/>
              <a:buNone/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Trigger</a:t>
            </a:r>
            <a:r>
              <a:t>: When does the agent do an action?</a:t>
            </a:r>
          </a:p>
        </p:txBody>
      </p:sp>
      <p:sp>
        <p:nvSpPr>
          <p:cNvPr id="289" name="Action: What does the user or program do?"/>
          <p:cNvSpPr txBox="1"/>
          <p:nvPr/>
        </p:nvSpPr>
        <p:spPr>
          <a:xfrm>
            <a:off x="969433" y="4373033"/>
            <a:ext cx="10695650" cy="1546491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spcBef>
                <a:spcPts val="4200"/>
              </a:spcBef>
              <a:defRPr b="0" sz="32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Action</a:t>
            </a:r>
            <a:r>
              <a:t>: What does the user or program do?</a:t>
            </a:r>
          </a:p>
        </p:txBody>
      </p:sp>
      <p:sp>
        <p:nvSpPr>
          <p:cNvPr id="290" name="Element: On what GUI Component does the agent do an action?"/>
          <p:cNvSpPr txBox="1"/>
          <p:nvPr/>
        </p:nvSpPr>
        <p:spPr>
          <a:xfrm>
            <a:off x="969433" y="6047034"/>
            <a:ext cx="10695650" cy="1546491"/>
          </a:xfrm>
          <a:prstGeom prst="rect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spcBef>
                <a:spcPts val="4200"/>
              </a:spcBef>
              <a:defRPr b="0" sz="3200">
                <a:solidFill>
                  <a:schemeClr val="accent1">
                    <a:lumOff val="-13575"/>
                  </a:schemeClr>
                </a:solidFill>
              </a:defRPr>
            </a:pPr>
            <a:r>
              <a:t>Element: </a:t>
            </a:r>
            <a:r>
              <a:rPr>
                <a:solidFill>
                  <a:srgbClr val="000000"/>
                </a:solidFill>
              </a:rPr>
              <a:t>On what GUI Component does the agent do an action?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Action: What instruction do they use?"/>
          <p:cNvSpPr txBox="1"/>
          <p:nvPr/>
        </p:nvSpPr>
        <p:spPr>
          <a:xfrm>
            <a:off x="749300" y="560255"/>
            <a:ext cx="10695649" cy="154649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spcBef>
                <a:spcPts val="4200"/>
              </a:spcBef>
              <a:defRPr b="0" sz="32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Action</a:t>
            </a:r>
            <a:r>
              <a:t>: What instruction do they use?</a:t>
            </a:r>
          </a:p>
        </p:txBody>
      </p:sp>
      <p:sp>
        <p:nvSpPr>
          <p:cNvPr id="293" name="Past approach:…"/>
          <p:cNvSpPr txBox="1"/>
          <p:nvPr/>
        </p:nvSpPr>
        <p:spPr>
          <a:xfrm>
            <a:off x="732366" y="5229621"/>
            <a:ext cx="3707938" cy="2342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Past approach:</a:t>
            </a:r>
            <a:endParaRPr>
              <a:solidFill>
                <a:srgbClr val="000000"/>
              </a:solidFill>
            </a:endParaRP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type “sony”</a:t>
            </a:r>
          </a:p>
        </p:txBody>
      </p:sp>
      <p:sp>
        <p:nvSpPr>
          <p:cNvPr id="294" name="Ringer’s approach:…"/>
          <p:cNvSpPr txBox="1"/>
          <p:nvPr/>
        </p:nvSpPr>
        <p:spPr>
          <a:xfrm>
            <a:off x="6633633" y="5229621"/>
            <a:ext cx="5859463" cy="617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Ringer’s approach:</a:t>
            </a:r>
            <a:endParaRPr>
              <a:solidFill>
                <a:srgbClr val="000000"/>
              </a:solidFill>
            </a:endParaRP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Keydown s</a:t>
            </a: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Keypress s</a:t>
            </a: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TextInput s</a:t>
            </a: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Input s</a:t>
            </a: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Keydown o</a:t>
            </a: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Keypress o</a:t>
            </a: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….</a:t>
            </a: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</a:p>
        </p:txBody>
      </p:sp>
      <p:pic>
        <p:nvPicPr>
          <p:cNvPr id="2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450" y="2667000"/>
            <a:ext cx="9810585" cy="2655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inger’s approach:"/>
          <p:cNvSpPr txBox="1"/>
          <p:nvPr/>
        </p:nvSpPr>
        <p:spPr>
          <a:xfrm>
            <a:off x="590114" y="4646588"/>
            <a:ext cx="5859464" cy="5713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defRPr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Ringer’s approach:</a:t>
            </a:r>
            <a:endParaRPr>
              <a:solidFill>
                <a:srgbClr val="000000"/>
              </a:solidFill>
            </a:endParaRP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</a:p>
        </p:txBody>
      </p:sp>
      <p:sp>
        <p:nvSpPr>
          <p:cNvPr id="298" name="Element: Which node should we choose?"/>
          <p:cNvSpPr txBox="1"/>
          <p:nvPr/>
        </p:nvSpPr>
        <p:spPr>
          <a:xfrm>
            <a:off x="630766" y="560255"/>
            <a:ext cx="10695650" cy="1546490"/>
          </a:xfrm>
          <a:prstGeom prst="rect">
            <a:avLst/>
          </a:prstGeom>
          <a:ln w="2540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spcBef>
                <a:spcPts val="4200"/>
              </a:spcBef>
              <a:defRPr b="0" sz="3200">
                <a:solidFill>
                  <a:schemeClr val="accent1">
                    <a:lumOff val="-13575"/>
                  </a:schemeClr>
                </a:solidFill>
              </a:defRPr>
            </a:pPr>
            <a:r>
              <a:t>Element: </a:t>
            </a:r>
            <a:r>
              <a:rPr>
                <a:solidFill>
                  <a:srgbClr val="000000"/>
                </a:solidFill>
              </a:rPr>
              <a:t>Which node should we choose?</a:t>
            </a: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596" y="5216188"/>
            <a:ext cx="10452101" cy="4737101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Past approach:…"/>
          <p:cNvSpPr txBox="1"/>
          <p:nvPr/>
        </p:nvSpPr>
        <p:spPr>
          <a:xfrm>
            <a:off x="590114" y="2373717"/>
            <a:ext cx="10776954" cy="571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defRPr sz="3200"/>
            </a:pPr>
            <a:r>
              <a:t>Past approach:</a:t>
            </a:r>
          </a:p>
          <a:p>
            <a:pPr marL="444500" indent="-444500" algn="l">
              <a:buSzPct val="145000"/>
              <a:buChar char="•"/>
              <a:defRPr b="0" sz="3200"/>
            </a:pPr>
            <a:r>
              <a:t>Text surrounding the element</a:t>
            </a:r>
          </a:p>
          <a:p>
            <a:pPr marL="444500" indent="-444500" algn="l">
              <a:buSzPct val="145000"/>
              <a:buChar char="•"/>
              <a:defRPr b="0" sz="3200"/>
            </a:pPr>
            <a:r>
              <a:t>XPath: Path from root element to the element iteself</a:t>
            </a: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rigger synthesis:…"/>
          <p:cNvSpPr txBox="1"/>
          <p:nvPr/>
        </p:nvSpPr>
        <p:spPr>
          <a:xfrm>
            <a:off x="5817373" y="6682944"/>
            <a:ext cx="11605425" cy="617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defRPr sz="3200"/>
            </a:pPr>
            <a:r>
              <a:t>Trigger synthesis:</a:t>
            </a:r>
          </a:p>
          <a:p>
            <a:pPr algn="l">
              <a:defRPr b="0"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Triggers are server responses.</a:t>
            </a:r>
            <a:endParaRPr>
              <a:solidFill>
                <a:srgbClr val="000000"/>
              </a:solidFill>
            </a:endParaRP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hostname == ‘</a:t>
            </a:r>
            <a:r>
              <a:rPr u="sng">
                <a:hlinkClick r:id="rId2" invalidUrl="" action="" tgtFrame="" tooltip="" history="1" highlightClick="0" endSnd="0"/>
              </a:rPr>
              <a:t>amazon.com</a:t>
            </a:r>
            <a:r>
              <a:rPr>
                <a:solidFill>
                  <a:srgbClr val="000000"/>
                </a:solidFill>
              </a:rPr>
              <a:t>' &amp;&amp;</a:t>
            </a:r>
            <a:endParaRPr>
              <a:solidFill>
                <a:srgbClr val="000000"/>
              </a:solidFill>
            </a:endParaRP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path ==‘ajaxv2’ &amp;&amp;</a:t>
            </a:r>
            <a:endParaRPr>
              <a:solidFill>
                <a:srgbClr val="000000"/>
              </a:solidFill>
            </a:endParaRP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params.id == ‘bar’</a:t>
            </a:r>
          </a:p>
          <a:p>
            <a:pPr algn="l">
              <a:defRPr b="0" sz="32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</a:p>
        </p:txBody>
      </p:sp>
      <p:sp>
        <p:nvSpPr>
          <p:cNvPr id="303" name="Trigger: how to handle asynchrony?"/>
          <p:cNvSpPr txBox="1"/>
          <p:nvPr>
            <p:ph type="body" sz="quarter" idx="1"/>
          </p:nvPr>
        </p:nvSpPr>
        <p:spPr>
          <a:xfrm>
            <a:off x="447873" y="560255"/>
            <a:ext cx="10695649" cy="1546490"/>
          </a:xfrm>
          <a:prstGeom prst="rect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</a:ln>
        </p:spPr>
        <p:txBody>
          <a:bodyPr/>
          <a:lstStyle/>
          <a:p>
            <a:pPr marL="0" indent="0">
              <a:buSzTx/>
              <a:buNone/>
            </a:pP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Trigger</a:t>
            </a:r>
            <a:r>
              <a:t>: how to handle asynchrony?</a:t>
            </a:r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5214" y="2625967"/>
            <a:ext cx="6846620" cy="3801788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Human use visual cues as trigger…"/>
          <p:cNvSpPr txBox="1"/>
          <p:nvPr/>
        </p:nvSpPr>
        <p:spPr>
          <a:xfrm>
            <a:off x="274375" y="2651521"/>
            <a:ext cx="5181001" cy="3801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buSzPct val="145000"/>
              <a:buChar char="•"/>
              <a:defRPr b="0" sz="3200"/>
            </a:pPr>
            <a:r>
              <a:t>Human use visual cues as trigger</a:t>
            </a:r>
          </a:p>
          <a:p>
            <a:pPr marL="444500" indent="-444500" algn="l">
              <a:buSzPct val="145000"/>
              <a:buChar char="•"/>
              <a:defRPr b="0" sz="3200"/>
            </a:pPr>
            <a:r>
              <a:t>To replay correctly, replayed must identify trigger too.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eb Automation"/>
          <p:cNvSpPr txBox="1"/>
          <p:nvPr>
            <p:ph type="title"/>
          </p:nvPr>
        </p:nvSpPr>
        <p:spPr>
          <a:xfrm>
            <a:off x="546893" y="254000"/>
            <a:ext cx="11911014" cy="2159000"/>
          </a:xfrm>
          <a:prstGeom prst="rect">
            <a:avLst/>
          </a:prstGeom>
        </p:spPr>
        <p:txBody>
          <a:bodyPr/>
          <a:lstStyle/>
          <a:p>
            <a:pPr/>
            <a:r>
              <a:t>Web Automation</a:t>
            </a:r>
          </a:p>
        </p:txBody>
      </p:sp>
      <p:sp>
        <p:nvSpPr>
          <p:cNvPr id="123" name="The functionality of a website may not meet the needs of its us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functionality of a website may not meet the needs of its users</a:t>
            </a:r>
          </a:p>
          <a:p>
            <a:pPr/>
            <a:r>
              <a:t>Automation helps users complete many tedious interactions, such as scraping data, completing forms or transferring data between websites.</a:t>
            </a:r>
          </a:p>
          <a:p>
            <a:pPr/>
            <a:r>
              <a:t>Web automation scripts are typically written by programmer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ord Ph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Record Phase</a:t>
            </a:r>
          </a:p>
        </p:txBody>
      </p:sp>
      <p:sp>
        <p:nvSpPr>
          <p:cNvPr id="308" name="Listen to DOM events…"/>
          <p:cNvSpPr txBox="1"/>
          <p:nvPr>
            <p:ph type="body" sz="half" idx="1"/>
          </p:nvPr>
        </p:nvSpPr>
        <p:spPr>
          <a:xfrm>
            <a:off x="6794500" y="2597150"/>
            <a:ext cx="5693569" cy="6286500"/>
          </a:xfrm>
          <a:prstGeom prst="rect">
            <a:avLst/>
          </a:prstGeom>
        </p:spPr>
        <p:txBody>
          <a:bodyPr/>
          <a:lstStyle/>
          <a:p>
            <a:pPr/>
            <a:r>
              <a:t>Listen to DOM events</a:t>
            </a:r>
          </a:p>
          <a:p>
            <a:pPr/>
            <a:r>
              <a:t>Store feature of elements</a:t>
            </a:r>
          </a:p>
          <a:p>
            <a:pPr/>
            <a:r>
              <a:t>create a simple trace</a:t>
            </a:r>
          </a:p>
        </p:txBody>
      </p:sp>
      <p:sp>
        <p:nvSpPr>
          <p:cNvPr id="309" name="User"/>
          <p:cNvSpPr/>
          <p:nvPr/>
        </p:nvSpPr>
        <p:spPr>
          <a:xfrm>
            <a:off x="1216521" y="2743200"/>
            <a:ext cx="4642744" cy="10069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User</a:t>
            </a:r>
          </a:p>
        </p:txBody>
      </p:sp>
      <p:sp>
        <p:nvSpPr>
          <p:cNvPr id="310" name="Browser"/>
          <p:cNvSpPr/>
          <p:nvPr/>
        </p:nvSpPr>
        <p:spPr>
          <a:xfrm>
            <a:off x="1216521" y="4373314"/>
            <a:ext cx="4642744" cy="10069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Browser</a:t>
            </a:r>
          </a:p>
        </p:txBody>
      </p:sp>
      <p:sp>
        <p:nvSpPr>
          <p:cNvPr id="311" name="Page level Javascript"/>
          <p:cNvSpPr/>
          <p:nvPr/>
        </p:nvSpPr>
        <p:spPr>
          <a:xfrm>
            <a:off x="1241921" y="7239000"/>
            <a:ext cx="4642744" cy="10069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Page level Javascript</a:t>
            </a:r>
          </a:p>
        </p:txBody>
      </p:sp>
      <p:sp>
        <p:nvSpPr>
          <p:cNvPr id="312" name="Line"/>
          <p:cNvSpPr/>
          <p:nvPr/>
        </p:nvSpPr>
        <p:spPr>
          <a:xfrm>
            <a:off x="3441501" y="3746620"/>
            <a:ext cx="1" cy="651713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3" name="Line"/>
          <p:cNvSpPr/>
          <p:nvPr/>
        </p:nvSpPr>
        <p:spPr>
          <a:xfrm>
            <a:off x="3441501" y="5386518"/>
            <a:ext cx="1" cy="1846250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4" name="Line"/>
          <p:cNvSpPr/>
          <p:nvPr/>
        </p:nvSpPr>
        <p:spPr>
          <a:xfrm>
            <a:off x="587984" y="6309642"/>
            <a:ext cx="5707035" cy="1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unn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Running Example</a:t>
            </a:r>
          </a:p>
        </p:txBody>
      </p:sp>
      <p:sp>
        <p:nvSpPr>
          <p:cNvPr id="317" name="User"/>
          <p:cNvSpPr/>
          <p:nvPr/>
        </p:nvSpPr>
        <p:spPr>
          <a:xfrm>
            <a:off x="303469" y="2706678"/>
            <a:ext cx="4642744" cy="10069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User</a:t>
            </a:r>
          </a:p>
        </p:txBody>
      </p:sp>
      <p:sp>
        <p:nvSpPr>
          <p:cNvPr id="318" name="Browser"/>
          <p:cNvSpPr/>
          <p:nvPr/>
        </p:nvSpPr>
        <p:spPr>
          <a:xfrm>
            <a:off x="303469" y="4336792"/>
            <a:ext cx="4642744" cy="10069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Browser</a:t>
            </a:r>
          </a:p>
        </p:txBody>
      </p:sp>
      <p:sp>
        <p:nvSpPr>
          <p:cNvPr id="319" name="Page level Javascript"/>
          <p:cNvSpPr/>
          <p:nvPr/>
        </p:nvSpPr>
        <p:spPr>
          <a:xfrm>
            <a:off x="328869" y="7202478"/>
            <a:ext cx="4642744" cy="10069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Page level Javascript</a:t>
            </a:r>
          </a:p>
        </p:txBody>
      </p:sp>
      <p:sp>
        <p:nvSpPr>
          <p:cNvPr id="320" name="Line"/>
          <p:cNvSpPr/>
          <p:nvPr/>
        </p:nvSpPr>
        <p:spPr>
          <a:xfrm>
            <a:off x="2528449" y="3710097"/>
            <a:ext cx="1" cy="651714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1" name="Line"/>
          <p:cNvSpPr/>
          <p:nvPr/>
        </p:nvSpPr>
        <p:spPr>
          <a:xfrm flipH="1">
            <a:off x="2528449" y="5349996"/>
            <a:ext cx="1" cy="1846250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2" name="Line"/>
          <p:cNvSpPr/>
          <p:nvPr/>
        </p:nvSpPr>
        <p:spPr>
          <a:xfrm>
            <a:off x="-325068" y="6273120"/>
            <a:ext cx="5707035" cy="1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4369" y="2619015"/>
            <a:ext cx="6611479" cy="3705064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Circle"/>
          <p:cNvSpPr/>
          <p:nvPr/>
        </p:nvSpPr>
        <p:spPr>
          <a:xfrm>
            <a:off x="8873143" y="5637426"/>
            <a:ext cx="651713" cy="651714"/>
          </a:xfrm>
          <a:prstGeom prst="ellips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5" name="Click"/>
          <p:cNvSpPr txBox="1"/>
          <p:nvPr/>
        </p:nvSpPr>
        <p:spPr>
          <a:xfrm>
            <a:off x="9599211" y="5732753"/>
            <a:ext cx="84734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Click</a:t>
            </a:r>
          </a:p>
        </p:txBody>
      </p:sp>
      <p:sp>
        <p:nvSpPr>
          <p:cNvPr id="326" name="mousedown"/>
          <p:cNvSpPr txBox="1"/>
          <p:nvPr/>
        </p:nvSpPr>
        <p:spPr>
          <a:xfrm>
            <a:off x="7822776" y="6585137"/>
            <a:ext cx="189738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mousedown</a:t>
            </a:r>
          </a:p>
        </p:txBody>
      </p:sp>
      <p:sp>
        <p:nvSpPr>
          <p:cNvPr id="327" name="mouse up"/>
          <p:cNvSpPr txBox="1"/>
          <p:nvPr/>
        </p:nvSpPr>
        <p:spPr>
          <a:xfrm>
            <a:off x="7955212" y="7307254"/>
            <a:ext cx="163251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mouse up </a:t>
            </a:r>
          </a:p>
        </p:txBody>
      </p:sp>
      <p:sp>
        <p:nvSpPr>
          <p:cNvPr id="328" name="click"/>
          <p:cNvSpPr txBox="1"/>
          <p:nvPr/>
        </p:nvSpPr>
        <p:spPr>
          <a:xfrm>
            <a:off x="8373245" y="8029372"/>
            <a:ext cx="79644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unn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Running Example</a:t>
            </a:r>
          </a:p>
        </p:txBody>
      </p:sp>
      <p:sp>
        <p:nvSpPr>
          <p:cNvPr id="331" name="User"/>
          <p:cNvSpPr/>
          <p:nvPr/>
        </p:nvSpPr>
        <p:spPr>
          <a:xfrm>
            <a:off x="303469" y="2706678"/>
            <a:ext cx="4642744" cy="10069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User</a:t>
            </a:r>
          </a:p>
        </p:txBody>
      </p:sp>
      <p:sp>
        <p:nvSpPr>
          <p:cNvPr id="332" name="Browser"/>
          <p:cNvSpPr/>
          <p:nvPr/>
        </p:nvSpPr>
        <p:spPr>
          <a:xfrm>
            <a:off x="303469" y="4336792"/>
            <a:ext cx="4642744" cy="10069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Browser</a:t>
            </a:r>
          </a:p>
        </p:txBody>
      </p:sp>
      <p:sp>
        <p:nvSpPr>
          <p:cNvPr id="333" name="Page level Javascript"/>
          <p:cNvSpPr/>
          <p:nvPr/>
        </p:nvSpPr>
        <p:spPr>
          <a:xfrm>
            <a:off x="328869" y="7202478"/>
            <a:ext cx="4642744" cy="10069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Page level Javascript</a:t>
            </a:r>
          </a:p>
        </p:txBody>
      </p:sp>
      <p:sp>
        <p:nvSpPr>
          <p:cNvPr id="334" name="Line"/>
          <p:cNvSpPr/>
          <p:nvPr/>
        </p:nvSpPr>
        <p:spPr>
          <a:xfrm>
            <a:off x="2528449" y="3710097"/>
            <a:ext cx="1" cy="651714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5" name="Line"/>
          <p:cNvSpPr/>
          <p:nvPr/>
        </p:nvSpPr>
        <p:spPr>
          <a:xfrm flipH="1">
            <a:off x="2528449" y="5349996"/>
            <a:ext cx="1" cy="1846250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6" name="Line"/>
          <p:cNvSpPr/>
          <p:nvPr/>
        </p:nvSpPr>
        <p:spPr>
          <a:xfrm>
            <a:off x="-325068" y="6273120"/>
            <a:ext cx="5707035" cy="1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6050" y="3078930"/>
            <a:ext cx="7603275" cy="1032372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Recorded script is sample…"/>
          <p:cNvSpPr txBox="1"/>
          <p:nvPr>
            <p:ph type="body" sz="half" idx="1"/>
          </p:nvPr>
        </p:nvSpPr>
        <p:spPr>
          <a:xfrm>
            <a:off x="5443471" y="3257550"/>
            <a:ext cx="6451932" cy="6286500"/>
          </a:xfrm>
          <a:prstGeom prst="rect">
            <a:avLst/>
          </a:prstGeom>
        </p:spPr>
        <p:txBody>
          <a:bodyPr/>
          <a:lstStyle/>
          <a:p>
            <a:pPr/>
            <a:r>
              <a:t>Recorded script is sample</a:t>
            </a:r>
          </a:p>
          <a:p>
            <a:pPr/>
            <a:r>
              <a:t>Knows what action to perform but not when to perform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rigger Infer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Trigger Inference</a:t>
            </a:r>
          </a:p>
        </p:txBody>
      </p:sp>
      <p:pic>
        <p:nvPicPr>
          <p:cNvPr id="341" name="Snip20180328_3.png" descr="Snip20180328_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784" y="7554634"/>
            <a:ext cx="11547232" cy="1494859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Run simple script multiple times…"/>
          <p:cNvSpPr txBox="1"/>
          <p:nvPr>
            <p:ph type="body" idx="1"/>
          </p:nvPr>
        </p:nvSpPr>
        <p:spPr>
          <a:xfrm>
            <a:off x="719071" y="2263278"/>
            <a:ext cx="11326350" cy="5024737"/>
          </a:xfrm>
          <a:prstGeom prst="rect">
            <a:avLst/>
          </a:prstGeom>
        </p:spPr>
        <p:txBody>
          <a:bodyPr/>
          <a:lstStyle/>
          <a:p>
            <a:pPr/>
            <a:r>
              <a:t>Run simple script multiple times </a:t>
            </a:r>
          </a:p>
          <a:p>
            <a:pPr/>
            <a:r>
              <a:t>identify HTTP responses across executions</a:t>
            </a:r>
          </a:p>
          <a:p>
            <a:pPr/>
            <a:r>
              <a:t>infer causeality between responses and 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Evaluation</a:t>
            </a:r>
          </a:p>
        </p:txBody>
      </p:sp>
      <p:sp>
        <p:nvSpPr>
          <p:cNvPr id="345" name="End to end vs. CoScripter…"/>
          <p:cNvSpPr txBox="1"/>
          <p:nvPr>
            <p:ph type="body" idx="1"/>
          </p:nvPr>
        </p:nvSpPr>
        <p:spPr>
          <a:xfrm>
            <a:off x="719071" y="2263278"/>
            <a:ext cx="11326350" cy="5024737"/>
          </a:xfrm>
          <a:prstGeom prst="rect">
            <a:avLst/>
          </a:prstGeom>
        </p:spPr>
        <p:txBody>
          <a:bodyPr/>
          <a:lstStyle/>
          <a:p>
            <a:pPr/>
            <a:r>
              <a:t>End to end vs. CoScripter</a:t>
            </a:r>
          </a:p>
          <a:p>
            <a:pPr/>
            <a:r>
              <a:t>Longitudinal study of Ringer scripts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Experimental set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Experimental setup</a:t>
            </a:r>
          </a:p>
        </p:txBody>
      </p:sp>
      <p:sp>
        <p:nvSpPr>
          <p:cNvPr id="348" name="Choose 34 Websites…"/>
          <p:cNvSpPr txBox="1"/>
          <p:nvPr>
            <p:ph type="body" idx="1"/>
          </p:nvPr>
        </p:nvSpPr>
        <p:spPr>
          <a:xfrm>
            <a:off x="719071" y="2263278"/>
            <a:ext cx="11326350" cy="6954244"/>
          </a:xfrm>
          <a:prstGeom prst="rect">
            <a:avLst/>
          </a:prstGeom>
        </p:spPr>
        <p:txBody>
          <a:bodyPr anchor="t"/>
          <a:lstStyle/>
          <a:p>
            <a:pPr/>
            <a:r>
              <a:t>Choose 34 Websites</a:t>
            </a:r>
          </a:p>
          <a:p>
            <a:pPr/>
            <a:r>
              <a:t>pick interaction that was a core site task</a:t>
            </a:r>
          </a:p>
          <a:p>
            <a:pPr/>
            <a:r>
              <a:t>To automate experiment, give a correctness criterion</a:t>
            </a:r>
          </a:p>
          <a:p>
            <a:pPr/>
          </a:p>
          <a:p>
            <a:pPr/>
            <a:r>
              <a:t>Example: </a:t>
            </a:r>
            <a:r>
              <a:rPr u="sng">
                <a:hlinkClick r:id="rId2" invalidUrl="" action="" tgtFrame="" tooltip="" history="1" highlightClick="0" endSnd="0"/>
              </a:rPr>
              <a:t>www.southwest.com</a:t>
            </a:r>
          </a:p>
          <a:p>
            <a:pPr lvl="1"/>
            <a:r>
              <a:t>Interaction: Purchase ticket from SFO to HOU</a:t>
            </a:r>
          </a:p>
          <a:p>
            <a:pPr lvl="1"/>
            <a:r>
              <a:t>Check: Scrape text “San Francisco, CA to Houston, TX”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omparison vs. CoScrip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502412">
              <a:defRPr sz="6880"/>
            </a:lvl1pPr>
          </a:lstStyle>
          <a:p>
            <a:pPr/>
            <a:r>
              <a:t>Comparison vs. CoScripter</a:t>
            </a:r>
          </a:p>
        </p:txBody>
      </p:sp>
      <p:pic>
        <p:nvPicPr>
          <p:cNvPr id="3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5500" y="2070100"/>
            <a:ext cx="5530919" cy="7704922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Ringer…"/>
          <p:cNvSpPr txBox="1"/>
          <p:nvPr>
            <p:ph type="body" sz="half" idx="1"/>
          </p:nvPr>
        </p:nvSpPr>
        <p:spPr>
          <a:xfrm>
            <a:off x="719071" y="2263278"/>
            <a:ext cx="6218767" cy="7318565"/>
          </a:xfrm>
          <a:prstGeom prst="rect">
            <a:avLst/>
          </a:prstGeom>
        </p:spPr>
        <p:txBody>
          <a:bodyPr anchor="t"/>
          <a:lstStyle/>
          <a:p>
            <a:pPr marL="0" indent="0" defTabSz="543305">
              <a:spcBef>
                <a:spcPts val="0"/>
              </a:spcBef>
              <a:buSzTx/>
              <a:buNone/>
              <a:defRPr sz="2976"/>
            </a:pPr>
            <a:r>
              <a:t>Ringer</a:t>
            </a:r>
          </a:p>
          <a:p>
            <a:pPr marL="413384" indent="-413384" defTabSz="543305">
              <a:spcBef>
                <a:spcPts val="0"/>
              </a:spcBef>
              <a:defRPr sz="2976"/>
            </a:pPr>
            <a:r>
              <a:t>Replayed 25/34</a:t>
            </a:r>
          </a:p>
          <a:p>
            <a:pPr marL="413384" indent="-413384" defTabSz="543305">
              <a:spcBef>
                <a:spcPts val="0"/>
              </a:spcBef>
              <a:defRPr sz="2976"/>
            </a:pPr>
            <a:r>
              <a:t>Failure</a:t>
            </a:r>
          </a:p>
          <a:p>
            <a:pPr lvl="1" marL="826769" indent="-413384" defTabSz="543305">
              <a:spcBef>
                <a:spcPts val="0"/>
              </a:spcBef>
              <a:defRPr sz="2976"/>
            </a:pPr>
            <a:r>
              <a:t>5 complete/ 4 partial</a:t>
            </a:r>
          </a:p>
          <a:p>
            <a:pPr marL="413384" indent="-413384" defTabSz="543305">
              <a:spcBef>
                <a:spcPts val="0"/>
              </a:spcBef>
              <a:defRPr sz="2976"/>
            </a:pPr>
            <a:r>
              <a:t>Failure reason:</a:t>
            </a:r>
          </a:p>
          <a:p>
            <a:pPr lvl="1" marL="826769" indent="-413384" defTabSz="543305">
              <a:spcBef>
                <a:spcPts val="0"/>
              </a:spcBef>
              <a:defRPr sz="2976"/>
            </a:pPr>
            <a:r>
              <a:t>not identify node</a:t>
            </a:r>
          </a:p>
          <a:p>
            <a:pPr lvl="1" marL="826769" indent="-413384" defTabSz="543305">
              <a:spcBef>
                <a:spcPts val="0"/>
              </a:spcBef>
              <a:defRPr sz="2976"/>
            </a:pPr>
            <a:r>
              <a:t>website use flash</a:t>
            </a:r>
          </a:p>
          <a:p>
            <a:pPr lvl="1" marL="826769" indent="-413384" defTabSz="543305">
              <a:spcBef>
                <a:spcPts val="0"/>
              </a:spcBef>
              <a:defRPr sz="2976"/>
            </a:pPr>
          </a:p>
          <a:p>
            <a:pPr lvl="1" marL="826769" indent="-413384" defTabSz="543305">
              <a:spcBef>
                <a:spcPts val="0"/>
              </a:spcBef>
              <a:defRPr sz="2976"/>
            </a:pPr>
          </a:p>
          <a:p>
            <a:pPr marL="0" indent="0" defTabSz="543305">
              <a:spcBef>
                <a:spcPts val="0"/>
              </a:spcBef>
              <a:buSzTx/>
              <a:buNone/>
              <a:defRPr sz="2976"/>
            </a:pPr>
            <a:r>
              <a:t>CoScripter</a:t>
            </a:r>
          </a:p>
          <a:p>
            <a:pPr marL="413384" indent="-413384" defTabSz="543305">
              <a:spcBef>
                <a:spcPts val="0"/>
              </a:spcBef>
              <a:defRPr sz="2976"/>
            </a:pPr>
            <a:r>
              <a:t>Replayed 6/34</a:t>
            </a:r>
          </a:p>
          <a:p>
            <a:pPr marL="413384" indent="-413384" defTabSz="543305">
              <a:spcBef>
                <a:spcPts val="0"/>
              </a:spcBef>
              <a:defRPr sz="2976"/>
            </a:pPr>
            <a:r>
              <a:t>Failure</a:t>
            </a:r>
          </a:p>
          <a:p>
            <a:pPr lvl="1" marL="826769" indent="-413384" defTabSz="543305">
              <a:spcBef>
                <a:spcPts val="0"/>
              </a:spcBef>
              <a:defRPr sz="2976"/>
            </a:pPr>
            <a:r>
              <a:t>5 complete/ 4 partial</a:t>
            </a:r>
          </a:p>
          <a:p>
            <a:pPr marL="413384" indent="-413384" defTabSz="543305">
              <a:spcBef>
                <a:spcPts val="0"/>
              </a:spcBef>
              <a:defRPr sz="2976"/>
            </a:pPr>
            <a:r>
              <a:t>Failure reason:</a:t>
            </a:r>
          </a:p>
          <a:p>
            <a:pPr lvl="1" marL="826769" indent="-413384" defTabSz="543305">
              <a:spcBef>
                <a:spcPts val="0"/>
              </a:spcBef>
              <a:defRPr sz="2976"/>
            </a:pPr>
            <a:r>
              <a:t>node identification: 8</a:t>
            </a:r>
          </a:p>
          <a:p>
            <a:pPr lvl="1" marL="826769" indent="-413384" defTabSz="543305">
              <a:spcBef>
                <a:spcPts val="0"/>
              </a:spcBef>
              <a:defRPr sz="2976"/>
            </a:pPr>
            <a:r>
              <a:t>interaction UI component:21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Longitudinal study of Ringer scripts"/>
          <p:cNvSpPr txBox="1"/>
          <p:nvPr>
            <p:ph type="title"/>
          </p:nvPr>
        </p:nvSpPr>
        <p:spPr>
          <a:xfrm>
            <a:off x="-36369" y="254000"/>
            <a:ext cx="13077538" cy="2159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Longitudinal study of Ringer scripts</a:t>
            </a:r>
          </a:p>
        </p:txBody>
      </p:sp>
      <p:sp>
        <p:nvSpPr>
          <p:cNvPr id="355" name="Ran each benchmark 9 times over 24 days…"/>
          <p:cNvSpPr txBox="1"/>
          <p:nvPr>
            <p:ph type="body" sz="half" idx="1"/>
          </p:nvPr>
        </p:nvSpPr>
        <p:spPr>
          <a:xfrm>
            <a:off x="719071" y="2263278"/>
            <a:ext cx="5603749" cy="7318565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0"/>
              </a:spcBef>
            </a:pPr>
            <a:r>
              <a:t>Ran each benchmark 9 times over 24 days</a:t>
            </a:r>
          </a:p>
          <a:p>
            <a:pPr>
              <a:spcBef>
                <a:spcPts val="0"/>
              </a:spcBef>
            </a:pPr>
            <a:r>
              <a:t>Results</a:t>
            </a:r>
          </a:p>
          <a:p>
            <a:pPr lvl="1">
              <a:spcBef>
                <a:spcPts val="0"/>
              </a:spcBef>
            </a:pPr>
            <a:r>
              <a:t>24 benchmarks succeeded on the first run</a:t>
            </a:r>
          </a:p>
          <a:p>
            <a:pPr lvl="1">
              <a:spcBef>
                <a:spcPts val="0"/>
              </a:spcBef>
            </a:pPr>
            <a:r>
              <a:t>15 benchmarks succeeded every time</a:t>
            </a:r>
          </a:p>
          <a:p>
            <a:pPr lvl="1">
              <a:spcBef>
                <a:spcPts val="0"/>
              </a:spcBef>
            </a:pPr>
            <a:r>
              <a:t>6 experienced exactly one failure during 3 weeks</a:t>
            </a:r>
          </a:p>
          <a:p>
            <a:pPr lvl="1">
              <a:spcBef>
                <a:spcPts val="0"/>
              </a:spcBef>
            </a:pPr>
            <a:r>
              <a:t>3 experienced multiple failure</a:t>
            </a:r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8201" y="2305050"/>
            <a:ext cx="6553201" cy="687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imi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Limitation</a:t>
            </a:r>
          </a:p>
        </p:txBody>
      </p:sp>
      <p:sp>
        <p:nvSpPr>
          <p:cNvPr id="359" name="Recording high frequency events can make pages slow to respond.…"/>
          <p:cNvSpPr txBox="1"/>
          <p:nvPr>
            <p:ph type="body" idx="1"/>
          </p:nvPr>
        </p:nvSpPr>
        <p:spPr>
          <a:xfrm>
            <a:off x="719071" y="2263278"/>
            <a:ext cx="11099801" cy="7318565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4000"/>
              </a:spcBef>
            </a:pPr>
            <a:r>
              <a:t>Recording high frequency events can make pages slow to respond.</a:t>
            </a:r>
          </a:p>
          <a:p>
            <a:pPr>
              <a:spcBef>
                <a:spcPts val="4000"/>
              </a:spcBef>
            </a:pPr>
            <a:r>
              <a:t>The Ringer approach was designed for interactions that satisfy some trigger assumptions. Ringer fails when these do not hold.</a:t>
            </a:r>
          </a:p>
          <a:p>
            <a:pPr lvl="1">
              <a:spcBef>
                <a:spcPts val="4000"/>
              </a:spcBef>
            </a:pPr>
            <a:r>
              <a:t>Example: games, Google Map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ha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ord and Replay"/>
          <p:cNvSpPr txBox="1"/>
          <p:nvPr>
            <p:ph type="title"/>
          </p:nvPr>
        </p:nvSpPr>
        <p:spPr>
          <a:xfrm>
            <a:off x="546893" y="254000"/>
            <a:ext cx="11911014" cy="2159000"/>
          </a:xfrm>
          <a:prstGeom prst="rect">
            <a:avLst/>
          </a:prstGeom>
        </p:spPr>
        <p:txBody>
          <a:bodyPr/>
          <a:lstStyle/>
          <a:p>
            <a:pPr/>
            <a:r>
              <a:t>Record and Replay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728" y="2815851"/>
            <a:ext cx="2098279" cy="201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55964" y="2305464"/>
            <a:ext cx="2571337" cy="2571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66565" b="0"/>
          <a:stretch>
            <a:fillRect/>
          </a:stretch>
        </p:blipFill>
        <p:spPr>
          <a:xfrm>
            <a:off x="885295" y="6713349"/>
            <a:ext cx="2293260" cy="2380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66267" t="0" r="0" b="0"/>
          <a:stretch>
            <a:fillRect/>
          </a:stretch>
        </p:blipFill>
        <p:spPr>
          <a:xfrm>
            <a:off x="9695060" y="6815913"/>
            <a:ext cx="2293219" cy="2359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59119" y="6898613"/>
            <a:ext cx="1486562" cy="2010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Line"/>
          <p:cNvSpPr/>
          <p:nvPr/>
        </p:nvSpPr>
        <p:spPr>
          <a:xfrm>
            <a:off x="3129227" y="3798160"/>
            <a:ext cx="6235436" cy="1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Interact with page"/>
          <p:cNvSpPr txBox="1"/>
          <p:nvPr/>
        </p:nvSpPr>
        <p:spPr>
          <a:xfrm>
            <a:off x="4872144" y="3325470"/>
            <a:ext cx="27496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Interact with page</a:t>
            </a:r>
          </a:p>
        </p:txBody>
      </p:sp>
      <p:sp>
        <p:nvSpPr>
          <p:cNvPr id="133" name="Line"/>
          <p:cNvSpPr/>
          <p:nvPr/>
        </p:nvSpPr>
        <p:spPr>
          <a:xfrm>
            <a:off x="10714632" y="5244279"/>
            <a:ext cx="1" cy="1490319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DOM Event…"/>
          <p:cNvSpPr txBox="1"/>
          <p:nvPr/>
        </p:nvSpPr>
        <p:spPr>
          <a:xfrm>
            <a:off x="10806854" y="5574759"/>
            <a:ext cx="220858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DOM Event</a:t>
            </a:r>
          </a:p>
          <a:p>
            <a:pPr>
              <a:def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pPr>
            <a:r>
              <a:t>HTTP Request</a:t>
            </a:r>
          </a:p>
        </p:txBody>
      </p:sp>
      <p:sp>
        <p:nvSpPr>
          <p:cNvPr id="135" name="Line"/>
          <p:cNvSpPr/>
          <p:nvPr/>
        </p:nvSpPr>
        <p:spPr>
          <a:xfrm>
            <a:off x="7323798" y="7995624"/>
            <a:ext cx="2293145" cy="1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Line"/>
          <p:cNvSpPr/>
          <p:nvPr/>
        </p:nvSpPr>
        <p:spPr>
          <a:xfrm>
            <a:off x="3322207" y="7995624"/>
            <a:ext cx="2293145" cy="1"/>
          </a:xfrm>
          <a:prstGeom prst="line">
            <a:avLst/>
          </a:prstGeom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User"/>
          <p:cNvSpPr txBox="1"/>
          <p:nvPr/>
        </p:nvSpPr>
        <p:spPr>
          <a:xfrm>
            <a:off x="1633189" y="4824070"/>
            <a:ext cx="79735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User</a:t>
            </a:r>
          </a:p>
        </p:txBody>
      </p:sp>
      <p:sp>
        <p:nvSpPr>
          <p:cNvPr id="138" name="Recordings"/>
          <p:cNvSpPr txBox="1"/>
          <p:nvPr/>
        </p:nvSpPr>
        <p:spPr>
          <a:xfrm>
            <a:off x="5612841" y="9099737"/>
            <a:ext cx="177911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Recordings</a:t>
            </a:r>
          </a:p>
        </p:txBody>
      </p:sp>
      <p:sp>
        <p:nvSpPr>
          <p:cNvPr id="139" name="Browser"/>
          <p:cNvSpPr txBox="1"/>
          <p:nvPr/>
        </p:nvSpPr>
        <p:spPr>
          <a:xfrm>
            <a:off x="10174882" y="4824070"/>
            <a:ext cx="133350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Browser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halle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Challenges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Interactiv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Interactivity</a:t>
            </a:r>
          </a:p>
        </p:txBody>
      </p:sp>
      <p:sp>
        <p:nvSpPr>
          <p:cNvPr id="144" name="Website use AJAX and custom JavaScript handlers to respond to user a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Website use AJAX and custom JavaScript handlers to respond to user actions</a:t>
            </a:r>
          </a:p>
          <a:p>
            <a:pPr/>
            <a:r>
              <a:t>Some updates may be delayed by the network or server, the replayer may need to wait before replaying a user 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219" y="2121779"/>
            <a:ext cx="9832362" cy="551004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a) Page of black camera"/>
          <p:cNvSpPr txBox="1"/>
          <p:nvPr/>
        </p:nvSpPr>
        <p:spPr>
          <a:xfrm>
            <a:off x="4687468" y="8002230"/>
            <a:ext cx="362986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a) Page of black camera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450" y="2799999"/>
            <a:ext cx="7411871" cy="41536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"/>
          <p:cNvGrpSpPr/>
          <p:nvPr/>
        </p:nvGrpSpPr>
        <p:grpSpPr>
          <a:xfrm>
            <a:off x="7934968" y="2525362"/>
            <a:ext cx="4665688" cy="4702876"/>
            <a:chOff x="0" y="0"/>
            <a:chExt cx="4665686" cy="4702875"/>
          </a:xfrm>
        </p:grpSpPr>
        <p:sp>
          <p:nvSpPr>
            <p:cNvPr id="150" name="Line"/>
            <p:cNvSpPr/>
            <p:nvPr/>
          </p:nvSpPr>
          <p:spPr>
            <a:xfrm flipV="1">
              <a:off x="410908" y="549274"/>
              <a:ext cx="1" cy="415360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 flipV="1">
              <a:off x="1724736" y="549274"/>
              <a:ext cx="1" cy="415360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 flipV="1">
              <a:off x="3038562" y="549274"/>
              <a:ext cx="1" cy="415360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 flipV="1">
              <a:off x="4352390" y="549274"/>
              <a:ext cx="1" cy="415360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4" name="Server"/>
            <p:cNvSpPr txBox="1"/>
            <p:nvPr/>
          </p:nvSpPr>
          <p:spPr>
            <a:xfrm>
              <a:off x="0" y="-1"/>
              <a:ext cx="821818" cy="387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Server</a:t>
              </a:r>
            </a:p>
          </p:txBody>
        </p:sp>
        <p:sp>
          <p:nvSpPr>
            <p:cNvPr id="155" name="JavaScript"/>
            <p:cNvSpPr txBox="1"/>
            <p:nvPr/>
          </p:nvSpPr>
          <p:spPr>
            <a:xfrm>
              <a:off x="1089570" y="-1"/>
              <a:ext cx="1270332" cy="387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JavaScript</a:t>
              </a:r>
            </a:p>
          </p:txBody>
        </p:sp>
        <p:sp>
          <p:nvSpPr>
            <p:cNvPr id="156" name="DOM"/>
            <p:cNvSpPr txBox="1"/>
            <p:nvPr/>
          </p:nvSpPr>
          <p:spPr>
            <a:xfrm>
              <a:off x="2704120" y="-1"/>
              <a:ext cx="668885" cy="387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DOM</a:t>
              </a:r>
            </a:p>
          </p:txBody>
        </p:sp>
        <p:sp>
          <p:nvSpPr>
            <p:cNvPr id="157" name="User"/>
            <p:cNvSpPr txBox="1"/>
            <p:nvPr/>
          </p:nvSpPr>
          <p:spPr>
            <a:xfrm>
              <a:off x="4039094" y="-1"/>
              <a:ext cx="626593" cy="387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User</a:t>
              </a:r>
            </a:p>
          </p:txBody>
        </p:sp>
      </p:grpSp>
      <p:sp>
        <p:nvSpPr>
          <p:cNvPr id="159" name="a) Page of black camera"/>
          <p:cNvSpPr txBox="1"/>
          <p:nvPr/>
        </p:nvSpPr>
        <p:spPr>
          <a:xfrm>
            <a:off x="1782399" y="7500962"/>
            <a:ext cx="362986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a) Page of black camera</a:t>
            </a:r>
          </a:p>
        </p:txBody>
      </p:sp>
      <p:sp>
        <p:nvSpPr>
          <p:cNvPr id="160" name="Sequence of events"/>
          <p:cNvSpPr txBox="1"/>
          <p:nvPr/>
        </p:nvSpPr>
        <p:spPr>
          <a:xfrm>
            <a:off x="8779320" y="7500962"/>
            <a:ext cx="297698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Sequence of events</a:t>
            </a:r>
          </a:p>
        </p:txBody>
      </p:sp>
      <p:sp>
        <p:nvSpPr>
          <p:cNvPr id="161" name="Line"/>
          <p:cNvSpPr/>
          <p:nvPr/>
        </p:nvSpPr>
        <p:spPr>
          <a:xfrm flipH="1">
            <a:off x="10967684" y="3471900"/>
            <a:ext cx="1280004" cy="433726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Line"/>
          <p:cNvSpPr/>
          <p:nvPr/>
        </p:nvSpPr>
        <p:spPr>
          <a:xfrm flipH="1">
            <a:off x="9623734" y="3987946"/>
            <a:ext cx="1279062" cy="414111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Line"/>
          <p:cNvSpPr/>
          <p:nvPr/>
        </p:nvSpPr>
        <p:spPr>
          <a:xfrm>
            <a:off x="9772812" y="4449398"/>
            <a:ext cx="1253613" cy="417998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Line"/>
          <p:cNvSpPr/>
          <p:nvPr/>
        </p:nvSpPr>
        <p:spPr>
          <a:xfrm>
            <a:off x="11014373" y="4865959"/>
            <a:ext cx="1253612" cy="417998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5" name="a"/>
          <p:cNvSpPr/>
          <p:nvPr/>
        </p:nvSpPr>
        <p:spPr>
          <a:xfrm>
            <a:off x="10711979" y="3192281"/>
            <a:ext cx="461060" cy="4610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a</a:t>
            </a:r>
          </a:p>
        </p:txBody>
      </p:sp>
      <p:sp>
        <p:nvSpPr>
          <p:cNvPr id="166" name="Hover"/>
          <p:cNvSpPr txBox="1"/>
          <p:nvPr/>
        </p:nvSpPr>
        <p:spPr>
          <a:xfrm>
            <a:off x="11309978" y="3260473"/>
            <a:ext cx="654368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Hover</a:t>
            </a:r>
          </a:p>
        </p:txBody>
      </p:sp>
      <p:sp>
        <p:nvSpPr>
          <p:cNvPr id="167" name="JS handler"/>
          <p:cNvSpPr txBox="1"/>
          <p:nvPr/>
        </p:nvSpPr>
        <p:spPr>
          <a:xfrm>
            <a:off x="9727267" y="3723483"/>
            <a:ext cx="1081089" cy="32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JS handler</a:t>
            </a:r>
          </a:p>
        </p:txBody>
      </p:sp>
      <p:sp>
        <p:nvSpPr>
          <p:cNvPr id="168" name="Picture…"/>
          <p:cNvSpPr txBox="1"/>
          <p:nvPr/>
        </p:nvSpPr>
        <p:spPr>
          <a:xfrm>
            <a:off x="9861379" y="4621272"/>
            <a:ext cx="812865" cy="5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Picture</a:t>
            </a:r>
          </a:p>
          <a:p>
            <a: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update</a:t>
            </a:r>
          </a:p>
        </p:txBody>
      </p:sp>
      <p:sp>
        <p:nvSpPr>
          <p:cNvPr id="169" name="b"/>
          <p:cNvSpPr/>
          <p:nvPr/>
        </p:nvSpPr>
        <p:spPr>
          <a:xfrm>
            <a:off x="10711979" y="5099649"/>
            <a:ext cx="461060" cy="4610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) Hover on silver button"/>
          <p:cNvSpPr txBox="1"/>
          <p:nvPr/>
        </p:nvSpPr>
        <p:spPr>
          <a:xfrm>
            <a:off x="4661255" y="8002230"/>
            <a:ext cx="368229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b) Hover on silver button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700" y="2063750"/>
            <a:ext cx="10185400" cy="562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ine"/>
          <p:cNvSpPr/>
          <p:nvPr/>
        </p:nvSpPr>
        <p:spPr>
          <a:xfrm flipV="1">
            <a:off x="8345241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5" name="Line"/>
          <p:cNvSpPr/>
          <p:nvPr/>
        </p:nvSpPr>
        <p:spPr>
          <a:xfrm flipV="1">
            <a:off x="9659069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6" name="Line"/>
          <p:cNvSpPr/>
          <p:nvPr/>
        </p:nvSpPr>
        <p:spPr>
          <a:xfrm flipV="1">
            <a:off x="10972896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7" name="Line"/>
          <p:cNvSpPr/>
          <p:nvPr/>
        </p:nvSpPr>
        <p:spPr>
          <a:xfrm flipV="1">
            <a:off x="12286723" y="1830107"/>
            <a:ext cx="1" cy="58688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8" name="Server"/>
          <p:cNvSpPr txBox="1"/>
          <p:nvPr/>
        </p:nvSpPr>
        <p:spPr>
          <a:xfrm>
            <a:off x="7934333" y="1280832"/>
            <a:ext cx="821818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Server</a:t>
            </a:r>
          </a:p>
        </p:txBody>
      </p:sp>
      <p:sp>
        <p:nvSpPr>
          <p:cNvPr id="179" name="JavaScript"/>
          <p:cNvSpPr txBox="1"/>
          <p:nvPr/>
        </p:nvSpPr>
        <p:spPr>
          <a:xfrm>
            <a:off x="9023904" y="1280832"/>
            <a:ext cx="1270331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JavaScript</a:t>
            </a:r>
          </a:p>
        </p:txBody>
      </p:sp>
      <p:sp>
        <p:nvSpPr>
          <p:cNvPr id="180" name="DOM"/>
          <p:cNvSpPr txBox="1"/>
          <p:nvPr/>
        </p:nvSpPr>
        <p:spPr>
          <a:xfrm>
            <a:off x="10638454" y="1280832"/>
            <a:ext cx="668884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DOM</a:t>
            </a:r>
          </a:p>
        </p:txBody>
      </p:sp>
      <p:sp>
        <p:nvSpPr>
          <p:cNvPr id="181" name="User"/>
          <p:cNvSpPr txBox="1"/>
          <p:nvPr/>
        </p:nvSpPr>
        <p:spPr>
          <a:xfrm>
            <a:off x="11973427" y="1280832"/>
            <a:ext cx="626593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User</a:t>
            </a:r>
          </a:p>
        </p:txBody>
      </p:sp>
      <p:sp>
        <p:nvSpPr>
          <p:cNvPr id="182" name="b) Hover on silver button"/>
          <p:cNvSpPr txBox="1"/>
          <p:nvPr/>
        </p:nvSpPr>
        <p:spPr>
          <a:xfrm>
            <a:off x="1756187" y="7500962"/>
            <a:ext cx="36822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b) Hover on silver button</a:t>
            </a:r>
          </a:p>
        </p:txBody>
      </p:sp>
      <p:sp>
        <p:nvSpPr>
          <p:cNvPr id="183" name="Sequence of events"/>
          <p:cNvSpPr txBox="1"/>
          <p:nvPr/>
        </p:nvSpPr>
        <p:spPr>
          <a:xfrm>
            <a:off x="8817575" y="8245110"/>
            <a:ext cx="297698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Sequence of events</a:t>
            </a:r>
          </a:p>
        </p:txBody>
      </p:sp>
      <p:sp>
        <p:nvSpPr>
          <p:cNvPr id="184" name="Line"/>
          <p:cNvSpPr/>
          <p:nvPr/>
        </p:nvSpPr>
        <p:spPr>
          <a:xfrm flipH="1">
            <a:off x="10967049" y="2227370"/>
            <a:ext cx="1280004" cy="43372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5" name="Line"/>
          <p:cNvSpPr/>
          <p:nvPr/>
        </p:nvSpPr>
        <p:spPr>
          <a:xfrm flipH="1">
            <a:off x="9623099" y="2743416"/>
            <a:ext cx="1279062" cy="41411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6" name="Line"/>
          <p:cNvSpPr/>
          <p:nvPr/>
        </p:nvSpPr>
        <p:spPr>
          <a:xfrm>
            <a:off x="9772177" y="3204868"/>
            <a:ext cx="1253613" cy="41799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Line"/>
          <p:cNvSpPr/>
          <p:nvPr/>
        </p:nvSpPr>
        <p:spPr>
          <a:xfrm>
            <a:off x="11013738" y="3621430"/>
            <a:ext cx="1253613" cy="41799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a"/>
          <p:cNvSpPr/>
          <p:nvPr/>
        </p:nvSpPr>
        <p:spPr>
          <a:xfrm>
            <a:off x="10711344" y="1947751"/>
            <a:ext cx="461060" cy="4610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a</a:t>
            </a:r>
          </a:p>
        </p:txBody>
      </p:sp>
      <p:sp>
        <p:nvSpPr>
          <p:cNvPr id="189" name="Hover"/>
          <p:cNvSpPr txBox="1"/>
          <p:nvPr/>
        </p:nvSpPr>
        <p:spPr>
          <a:xfrm>
            <a:off x="11309343" y="2015943"/>
            <a:ext cx="654368" cy="32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Hover</a:t>
            </a:r>
          </a:p>
        </p:txBody>
      </p:sp>
      <p:sp>
        <p:nvSpPr>
          <p:cNvPr id="190" name="JS handler"/>
          <p:cNvSpPr txBox="1"/>
          <p:nvPr/>
        </p:nvSpPr>
        <p:spPr>
          <a:xfrm>
            <a:off x="9726632" y="2478954"/>
            <a:ext cx="1081089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JS handler</a:t>
            </a:r>
          </a:p>
        </p:txBody>
      </p:sp>
      <p:sp>
        <p:nvSpPr>
          <p:cNvPr id="191" name="Picture…"/>
          <p:cNvSpPr txBox="1"/>
          <p:nvPr/>
        </p:nvSpPr>
        <p:spPr>
          <a:xfrm>
            <a:off x="9860744" y="3376742"/>
            <a:ext cx="812865" cy="5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Picture</a:t>
            </a:r>
          </a:p>
          <a:p>
            <a:pPr>
              <a:defRPr sz="1500"/>
            </a:pPr>
            <a:r>
              <a:t>update</a:t>
            </a:r>
          </a:p>
        </p:txBody>
      </p:sp>
      <p:sp>
        <p:nvSpPr>
          <p:cNvPr id="192" name="b"/>
          <p:cNvSpPr/>
          <p:nvPr/>
        </p:nvSpPr>
        <p:spPr>
          <a:xfrm>
            <a:off x="10711344" y="3855120"/>
            <a:ext cx="461060" cy="4610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b</a:t>
            </a:r>
          </a:p>
        </p:txBody>
      </p:sp>
      <p:sp>
        <p:nvSpPr>
          <p:cNvPr id="193" name="Line"/>
          <p:cNvSpPr/>
          <p:nvPr/>
        </p:nvSpPr>
        <p:spPr>
          <a:xfrm flipH="1">
            <a:off x="10968881" y="4034928"/>
            <a:ext cx="1273070" cy="630774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Line"/>
          <p:cNvSpPr/>
          <p:nvPr/>
        </p:nvSpPr>
        <p:spPr>
          <a:xfrm flipH="1">
            <a:off x="9663893" y="4652067"/>
            <a:ext cx="1273069" cy="630773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5" name="Line"/>
          <p:cNvSpPr/>
          <p:nvPr/>
        </p:nvSpPr>
        <p:spPr>
          <a:xfrm flipH="1">
            <a:off x="8321657" y="5312431"/>
            <a:ext cx="1273070" cy="630774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6" name="Click"/>
          <p:cNvSpPr txBox="1"/>
          <p:nvPr/>
        </p:nvSpPr>
        <p:spPr>
          <a:xfrm>
            <a:off x="11350300" y="4441866"/>
            <a:ext cx="572454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Click</a:t>
            </a:r>
          </a:p>
        </p:txBody>
      </p:sp>
      <p:sp>
        <p:nvSpPr>
          <p:cNvPr id="197" name="JS handler"/>
          <p:cNvSpPr txBox="1"/>
          <p:nvPr/>
        </p:nvSpPr>
        <p:spPr>
          <a:xfrm>
            <a:off x="9712135" y="4441866"/>
            <a:ext cx="1081089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JS handler</a:t>
            </a:r>
          </a:p>
        </p:txBody>
      </p:sp>
      <p:sp>
        <p:nvSpPr>
          <p:cNvPr id="198" name="Request"/>
          <p:cNvSpPr txBox="1"/>
          <p:nvPr/>
        </p:nvSpPr>
        <p:spPr>
          <a:xfrm>
            <a:off x="8529204" y="5000994"/>
            <a:ext cx="869253" cy="32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Request</a:t>
            </a:r>
          </a:p>
        </p:txBody>
      </p:sp>
      <p:sp>
        <p:nvSpPr>
          <p:cNvPr id="199" name="c"/>
          <p:cNvSpPr/>
          <p:nvPr/>
        </p:nvSpPr>
        <p:spPr>
          <a:xfrm>
            <a:off x="10742366" y="5762488"/>
            <a:ext cx="461060" cy="4610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defRPr sz="1800"/>
            </a:lvl1pPr>
          </a:lstStyle>
          <a:p>
            <a:pPr/>
            <a:r>
              <a:t>c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740" y="2861072"/>
            <a:ext cx="7411871" cy="4094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