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57"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DC"/>
    <a:srgbClr val="66FF66"/>
    <a:srgbClr val="008000"/>
    <a:srgbClr val="FF5050"/>
    <a:srgbClr val="3764F3"/>
    <a:srgbClr val="663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82"/>
    <p:restoredTop sz="92079" autoAdjust="0"/>
  </p:normalViewPr>
  <p:slideViewPr>
    <p:cSldViewPr>
      <p:cViewPr>
        <p:scale>
          <a:sx n="114" d="100"/>
          <a:sy n="114" d="100"/>
        </p:scale>
        <p:origin x="1560" y="8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0F2F0-1F6B-49DE-AECE-7ABEFCB92665}" type="datetimeFigureOut">
              <a:rPr lang="en-US" smtClean="0"/>
              <a:t>3/26/18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27D23-729D-4DE0-8772-1DBAF4BFE9C9}" type="slidenum">
              <a:rPr lang="en-US" smtClean="0"/>
              <a:t>‹#›</a:t>
            </a:fld>
            <a:endParaRPr lang="en-US" dirty="0"/>
          </a:p>
        </p:txBody>
      </p:sp>
    </p:spTree>
    <p:extLst>
      <p:ext uri="{BB962C8B-B14F-4D97-AF65-F5344CB8AC3E}">
        <p14:creationId xmlns:p14="http://schemas.microsoft.com/office/powerpoint/2010/main" val="69528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a:t>
            </a:fld>
            <a:endParaRPr lang="en-US" dirty="0"/>
          </a:p>
        </p:txBody>
      </p:sp>
    </p:spTree>
    <p:extLst>
      <p:ext uri="{BB962C8B-B14F-4D97-AF65-F5344CB8AC3E}">
        <p14:creationId xmlns:p14="http://schemas.microsoft.com/office/powerpoint/2010/main" val="183447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required call strings can be generated by a control automaton whose states are the functions names and the basic statements of the program. The state associated to main is initial and the states associated to basic statements are terminal.</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6</a:t>
            </a:fld>
            <a:endParaRPr lang="en-US" dirty="0"/>
          </a:p>
        </p:txBody>
      </p:sp>
    </p:spTree>
    <p:extLst>
      <p:ext uri="{BB962C8B-B14F-4D97-AF65-F5344CB8AC3E}">
        <p14:creationId xmlns:p14="http://schemas.microsoft.com/office/powerpoint/2010/main" val="82785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Tree Addressing</a:t>
            </a:r>
            <a:r>
              <a:rPr lang="en-US" baseline="0" dirty="0" smtClean="0"/>
              <a:t> Method</a:t>
            </a:r>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8</a:t>
            </a:fld>
            <a:endParaRPr lang="en-US" dirty="0"/>
          </a:p>
        </p:txBody>
      </p:sp>
    </p:spTree>
    <p:extLst>
      <p:ext uri="{BB962C8B-B14F-4D97-AF65-F5344CB8AC3E}">
        <p14:creationId xmlns:p14="http://schemas.microsoft.com/office/powerpoint/2010/main" val="145493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027D23-729D-4DE0-8772-1DBAF4BFE9C9}" type="slidenum">
              <a:rPr lang="en-US" smtClean="0"/>
              <a:t>16</a:t>
            </a:fld>
            <a:endParaRPr lang="en-US" dirty="0"/>
          </a:p>
        </p:txBody>
      </p:sp>
    </p:spTree>
    <p:extLst>
      <p:ext uri="{BB962C8B-B14F-4D97-AF65-F5344CB8AC3E}">
        <p14:creationId xmlns:p14="http://schemas.microsoft.com/office/powerpoint/2010/main" val="686900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4000">
                <a:latin typeface="Gill Sans M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2800">
                <a:solidFill>
                  <a:schemeClr val="tx2"/>
                </a:solidFill>
                <a:latin typeface="Gill Sans M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FB07DDD-8C31-4CFF-9469-D2DD4C380634}" type="datetime1">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162BB0D-B5A7-4AD7-8624-6645CF0AB6F4}" type="slidenum">
              <a:rPr lang="en-US" smtClean="0"/>
              <a:pPr/>
              <a:t>‹#›</a:t>
            </a:fld>
            <a:endParaRPr lang="en-US" dirty="0"/>
          </a:p>
        </p:txBody>
      </p:sp>
    </p:spTree>
    <p:extLst>
      <p:ext uri="{BB962C8B-B14F-4D97-AF65-F5344CB8AC3E}">
        <p14:creationId xmlns:p14="http://schemas.microsoft.com/office/powerpoint/2010/main" val="225624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Gill Sans MT" pitchFamily="34" charset="0"/>
              </a:defRPr>
            </a:lvl1pPr>
            <a:lvl2pPr>
              <a:defRPr>
                <a:solidFill>
                  <a:schemeClr val="tx2"/>
                </a:solidFill>
                <a:latin typeface="Gill Sans MT" pitchFamily="34" charset="0"/>
              </a:defRPr>
            </a:lvl2pPr>
            <a:lvl3pPr>
              <a:defRPr>
                <a:solidFill>
                  <a:schemeClr val="tx2"/>
                </a:solidFill>
                <a:latin typeface="Gill Sans MT" pitchFamily="34" charset="0"/>
              </a:defRPr>
            </a:lvl3pPr>
            <a:lvl4pPr>
              <a:defRPr>
                <a:solidFill>
                  <a:schemeClr val="tx2"/>
                </a:solidFill>
                <a:latin typeface="Gill Sans MT" pitchFamily="34" charset="0"/>
              </a:defRPr>
            </a:lvl4pPr>
            <a:lvl5pPr>
              <a:defRPr>
                <a:solidFill>
                  <a:schemeClr val="tx2"/>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D5C326-A9E0-4F80-9C78-EEBD78BFEB82}" type="datetime1">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7986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lvl1pPr>
              <a:defRPr>
                <a:latin typeface="Gill Sans MT"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lvl1pPr>
              <a:defRPr>
                <a:latin typeface="Gill Sans MT" pitchFamily="34" charset="0"/>
              </a:defRPr>
            </a:lvl1pPr>
            <a:lvl2pPr>
              <a:defRPr>
                <a:solidFill>
                  <a:schemeClr val="tx2"/>
                </a:solidFill>
                <a:latin typeface="Gill Sans MT" pitchFamily="34" charset="0"/>
              </a:defRPr>
            </a:lvl2pPr>
            <a:lvl3pPr>
              <a:defRPr>
                <a:solidFill>
                  <a:schemeClr val="tx2"/>
                </a:solidFill>
                <a:latin typeface="Gill Sans MT" pitchFamily="34" charset="0"/>
              </a:defRPr>
            </a:lvl3pPr>
            <a:lvl4pPr>
              <a:defRPr>
                <a:solidFill>
                  <a:schemeClr val="tx2"/>
                </a:solidFill>
                <a:latin typeface="Gill Sans MT" pitchFamily="34" charset="0"/>
              </a:defRPr>
            </a:lvl4pPr>
            <a:lvl5pPr>
              <a:defRPr>
                <a:solidFill>
                  <a:schemeClr val="tx2"/>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E37A112-BCE8-4182-8B04-4AC6E3464988}" type="datetime1">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3560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Gill Sans MT" pitchFamily="34" charset="0"/>
              </a:defRPr>
            </a:lvl1pPr>
            <a:lvl2pPr>
              <a:defRPr>
                <a:solidFill>
                  <a:schemeClr val="tx2"/>
                </a:solidFill>
                <a:latin typeface="Gill Sans MT" pitchFamily="34" charset="0"/>
              </a:defRPr>
            </a:lvl2pPr>
            <a:lvl3pPr>
              <a:defRPr>
                <a:solidFill>
                  <a:schemeClr val="tx2"/>
                </a:solidFill>
                <a:latin typeface="Gill Sans MT" pitchFamily="34" charset="0"/>
              </a:defRPr>
            </a:lvl3pPr>
            <a:lvl4pPr>
              <a:defRPr>
                <a:solidFill>
                  <a:schemeClr val="tx2"/>
                </a:solidFill>
                <a:latin typeface="Gill Sans MT" pitchFamily="34" charset="0"/>
              </a:defRPr>
            </a:lvl4pPr>
            <a:lvl5pPr>
              <a:defRPr>
                <a:solidFill>
                  <a:schemeClr val="tx2"/>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353FCA1-46AC-4335-B2AF-FC880A920A02}" type="datetime1">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162BB0D-B5A7-4AD7-8624-6645CF0AB6F4}" type="slidenum">
              <a:rPr lang="en-US" smtClean="0"/>
              <a:pPr/>
              <a:t>‹#›</a:t>
            </a:fld>
            <a:endParaRPr lang="en-US" dirty="0"/>
          </a:p>
        </p:txBody>
      </p:sp>
    </p:spTree>
    <p:extLst>
      <p:ext uri="{BB962C8B-B14F-4D97-AF65-F5344CB8AC3E}">
        <p14:creationId xmlns:p14="http://schemas.microsoft.com/office/powerpoint/2010/main" val="201967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Gill Sans MT"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2"/>
                </a:solidFill>
                <a:latin typeface="Gill Sans M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465623A-A4DF-4E22-9284-193D0DB870F7}" type="datetime1">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124465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atin typeface="Gill Sans MT" pitchFamily="34" charset="0"/>
              </a:defRPr>
            </a:lvl1pPr>
            <a:lvl2pPr>
              <a:defRPr sz="2400">
                <a:solidFill>
                  <a:schemeClr val="tx2"/>
                </a:solidFill>
                <a:latin typeface="Gill Sans MT" pitchFamily="34" charset="0"/>
              </a:defRPr>
            </a:lvl2pPr>
            <a:lvl3pPr>
              <a:defRPr sz="2000">
                <a:solidFill>
                  <a:schemeClr val="tx2"/>
                </a:solidFill>
                <a:latin typeface="Gill Sans MT" pitchFamily="34" charset="0"/>
              </a:defRPr>
            </a:lvl3pPr>
            <a:lvl4pPr>
              <a:defRPr sz="1800">
                <a:solidFill>
                  <a:schemeClr val="tx2"/>
                </a:solidFill>
                <a:latin typeface="Gill Sans MT" pitchFamily="34" charset="0"/>
              </a:defRPr>
            </a:lvl4pPr>
            <a:lvl5pPr>
              <a:defRPr sz="1800">
                <a:solidFill>
                  <a:schemeClr val="tx2"/>
                </a:solidFill>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atin typeface="Gill Sans MT" pitchFamily="34" charset="0"/>
              </a:defRPr>
            </a:lvl1pPr>
            <a:lvl2pPr>
              <a:defRPr sz="2400">
                <a:solidFill>
                  <a:schemeClr val="tx2"/>
                </a:solidFill>
                <a:latin typeface="Gill Sans MT" pitchFamily="34" charset="0"/>
              </a:defRPr>
            </a:lvl2pPr>
            <a:lvl3pPr>
              <a:defRPr sz="2000">
                <a:solidFill>
                  <a:schemeClr val="tx2"/>
                </a:solidFill>
                <a:latin typeface="Gill Sans MT" pitchFamily="34" charset="0"/>
              </a:defRPr>
            </a:lvl3pPr>
            <a:lvl4pPr>
              <a:defRPr sz="1800">
                <a:solidFill>
                  <a:schemeClr val="tx2"/>
                </a:solidFill>
                <a:latin typeface="Gill Sans MT" pitchFamily="34" charset="0"/>
              </a:defRPr>
            </a:lvl4pPr>
            <a:lvl5pPr>
              <a:defRPr sz="1800">
                <a:solidFill>
                  <a:schemeClr val="tx2"/>
                </a:solidFill>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B27C754-D90F-4758-8605-E0E10DFC56C6}" type="datetime1">
              <a:rPr lang="en-US" smtClean="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165901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atin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atin typeface="Gill Sans MT" pitchFamily="34" charset="0"/>
              </a:defRPr>
            </a:lvl1pPr>
            <a:lvl2pPr>
              <a:defRPr sz="2000">
                <a:solidFill>
                  <a:schemeClr val="tx2"/>
                </a:solidFill>
                <a:latin typeface="Gill Sans MT" pitchFamily="34" charset="0"/>
              </a:defRPr>
            </a:lvl2pPr>
            <a:lvl3pPr>
              <a:defRPr sz="1800">
                <a:solidFill>
                  <a:schemeClr val="tx2"/>
                </a:solidFill>
                <a:latin typeface="Gill Sans MT" pitchFamily="34" charset="0"/>
              </a:defRPr>
            </a:lvl3pPr>
            <a:lvl4pPr>
              <a:defRPr sz="1600">
                <a:solidFill>
                  <a:schemeClr val="tx2"/>
                </a:solidFill>
                <a:latin typeface="Gill Sans MT" pitchFamily="34" charset="0"/>
              </a:defRPr>
            </a:lvl4pPr>
            <a:lvl5pPr>
              <a:defRPr sz="1600">
                <a:solidFill>
                  <a:schemeClr val="tx2"/>
                </a:solidFill>
                <a:latin typeface="Gill Sans MT"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atin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atin typeface="Gill Sans MT" pitchFamily="34" charset="0"/>
              </a:defRPr>
            </a:lvl1pPr>
            <a:lvl2pPr>
              <a:defRPr sz="2000">
                <a:solidFill>
                  <a:schemeClr val="tx2"/>
                </a:solidFill>
                <a:latin typeface="Gill Sans MT" pitchFamily="34" charset="0"/>
              </a:defRPr>
            </a:lvl2pPr>
            <a:lvl3pPr>
              <a:defRPr sz="1800">
                <a:solidFill>
                  <a:schemeClr val="tx2"/>
                </a:solidFill>
                <a:latin typeface="Gill Sans MT" pitchFamily="34" charset="0"/>
              </a:defRPr>
            </a:lvl3pPr>
            <a:lvl4pPr>
              <a:defRPr sz="1600">
                <a:solidFill>
                  <a:schemeClr val="tx2"/>
                </a:solidFill>
                <a:latin typeface="Gill Sans MT" pitchFamily="34" charset="0"/>
              </a:defRPr>
            </a:lvl4pPr>
            <a:lvl5pPr>
              <a:defRPr sz="1600">
                <a:solidFill>
                  <a:schemeClr val="tx2"/>
                </a:solidFill>
                <a:latin typeface="Gill Sans MT"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E371E25-D898-4723-9F44-5A1A37E3B7F3}" type="datetime1">
              <a:rPr lang="en-US" smtClean="0"/>
              <a:t>3/26/18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45268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495A651-F741-4145-BADB-23394E187176}" type="datetime1">
              <a:rPr lang="en-US" smtClean="0"/>
              <a:t>3/26/18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298999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882B4-07DA-4DDA-A612-D060F5958961}" type="datetime1">
              <a:rPr lang="en-US" smtClean="0"/>
              <a:t>3/26/18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194818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3200">
                <a:latin typeface="Gill Sans MT" pitchFamily="34" charset="0"/>
              </a:defRPr>
            </a:lvl1pPr>
            <a:lvl2pPr>
              <a:defRPr sz="2800">
                <a:solidFill>
                  <a:schemeClr val="tx2"/>
                </a:solidFill>
                <a:latin typeface="Gill Sans MT" pitchFamily="34" charset="0"/>
              </a:defRPr>
            </a:lvl2pPr>
            <a:lvl3pPr>
              <a:defRPr sz="2400">
                <a:solidFill>
                  <a:schemeClr val="tx2"/>
                </a:solidFill>
                <a:latin typeface="Gill Sans MT" pitchFamily="34" charset="0"/>
              </a:defRPr>
            </a:lvl3pPr>
            <a:lvl4pPr>
              <a:defRPr sz="2000">
                <a:solidFill>
                  <a:schemeClr val="tx2"/>
                </a:solidFill>
                <a:latin typeface="Gill Sans MT" pitchFamily="34" charset="0"/>
              </a:defRPr>
            </a:lvl4pPr>
            <a:lvl5pPr>
              <a:defRPr sz="2000">
                <a:solidFill>
                  <a:schemeClr val="tx2"/>
                </a:solidFill>
                <a:latin typeface="Gill Sans MT"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tx2"/>
                </a:solidFill>
                <a:latin typeface="Gill Sans M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B287085-B8AA-4AD3-A410-A2989BF3520B}" type="datetime1">
              <a:rPr lang="en-US" smtClean="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292093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Gill Sans MT"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solidFill>
                  <a:schemeClr val="tx2"/>
                </a:solidFill>
                <a:latin typeface="Gill Sans M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1F6FE98-7BF2-42C9-A458-92445A43E5DF}" type="datetime1">
              <a:rPr lang="en-US" smtClean="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62BB0D-B5A7-4AD7-8624-6645CF0AB6F4}" type="slidenum">
              <a:rPr lang="en-US" smtClean="0"/>
              <a:t>‹#›</a:t>
            </a:fld>
            <a:endParaRPr lang="en-US" dirty="0"/>
          </a:p>
        </p:txBody>
      </p:sp>
    </p:spTree>
    <p:extLst>
      <p:ext uri="{BB962C8B-B14F-4D97-AF65-F5344CB8AC3E}">
        <p14:creationId xmlns:p14="http://schemas.microsoft.com/office/powerpoint/2010/main" val="4248843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8824899D-0A3A-4D4F-AB7B-2FC8C4A97ABA}" type="datetime1">
              <a:rPr lang="en-US" smtClean="0"/>
              <a:t>3/26/18</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C162BB0D-B5A7-4AD7-8624-6645CF0AB6F4}" type="slidenum">
              <a:rPr lang="en-US" smtClean="0"/>
              <a:pPr/>
              <a:t>‹#›</a:t>
            </a:fld>
            <a:endParaRPr lang="en-US" dirty="0"/>
          </a:p>
        </p:txBody>
      </p:sp>
    </p:spTree>
    <p:extLst>
      <p:ext uri="{BB962C8B-B14F-4D97-AF65-F5344CB8AC3E}">
        <p14:creationId xmlns:p14="http://schemas.microsoft.com/office/powerpoint/2010/main" val="2881672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2950"/>
            <a:ext cx="7772400" cy="1102519"/>
          </a:xfrm>
        </p:spPr>
        <p:txBody>
          <a:bodyPr>
            <a:noAutofit/>
          </a:bodyPr>
          <a:lstStyle/>
          <a:p>
            <a:r>
              <a:rPr lang="en-US" sz="4800" dirty="0" smtClean="0">
                <a:solidFill>
                  <a:srgbClr val="0000DC"/>
                </a:solidFill>
              </a:rPr>
              <a:t>A Parallelization Framework for Recursive Tree Programs</a:t>
            </a:r>
            <a:br>
              <a:rPr lang="en-US" sz="4800" dirty="0" smtClean="0">
                <a:solidFill>
                  <a:srgbClr val="0000DC"/>
                </a:solidFill>
              </a:rPr>
            </a:br>
            <a:r>
              <a:rPr lang="en-US" sz="4800" dirty="0" smtClean="0">
                <a:solidFill>
                  <a:srgbClr val="0000DC"/>
                </a:solidFill>
              </a:rPr>
              <a:t>by Paul Feautrier</a:t>
            </a:r>
            <a:endParaRPr lang="en-US" sz="4800" dirty="0">
              <a:solidFill>
                <a:srgbClr val="0000DC"/>
              </a:solidFill>
              <a:latin typeface="Gill Sans MT" pitchFamily="34" charset="0"/>
            </a:endParaRPr>
          </a:p>
        </p:txBody>
      </p:sp>
      <p:sp>
        <p:nvSpPr>
          <p:cNvPr id="3" name="Subtitle 2"/>
          <p:cNvSpPr>
            <a:spLocks noGrp="1"/>
          </p:cNvSpPr>
          <p:nvPr>
            <p:ph type="subTitle" idx="1"/>
          </p:nvPr>
        </p:nvSpPr>
        <p:spPr>
          <a:xfrm>
            <a:off x="0" y="2552700"/>
            <a:ext cx="9144000" cy="1314450"/>
          </a:xfrm>
        </p:spPr>
        <p:txBody>
          <a:bodyPr>
            <a:normAutofit/>
          </a:bodyPr>
          <a:lstStyle/>
          <a:p>
            <a:r>
              <a:rPr lang="en-US" sz="2800" dirty="0" smtClean="0">
                <a:latin typeface="Gill Sans MT" pitchFamily="34" charset="0"/>
              </a:rPr>
              <a:t>Kirshanthan Sundararajah</a:t>
            </a:r>
          </a:p>
          <a:p>
            <a:r>
              <a:rPr lang="en-US" sz="2800" dirty="0" smtClean="0">
                <a:latin typeface="Gill Sans MT" pitchFamily="34" charset="0"/>
              </a:rPr>
              <a:t>School of Electrical and Computer Engineering</a:t>
            </a:r>
            <a:endParaRPr lang="en-US" sz="2800" dirty="0">
              <a:latin typeface="Gill Sans MT" pitchFamily="34" charset="0"/>
            </a:endParaRPr>
          </a:p>
        </p:txBody>
      </p:sp>
      <p:pic>
        <p:nvPicPr>
          <p:cNvPr id="4" name="Picture 2" descr="C:\Users\Kirshanthan\Desktop\ASPLOS\purp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62350"/>
            <a:ext cx="1600200" cy="141107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C162BB0D-B5A7-4AD7-8624-6645CF0AB6F4}" type="slidenum">
              <a:rPr lang="en-US" smtClean="0"/>
              <a:pPr/>
              <a:t>1</a:t>
            </a:fld>
            <a:endParaRPr lang="en-US" dirty="0"/>
          </a:p>
        </p:txBody>
      </p:sp>
      <p:pic>
        <p:nvPicPr>
          <p:cNvPr id="6" name="Picture 2" descr="C:\Users\Kirshanthan\Desktop\ASPLOS\Purd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78894"/>
            <a:ext cx="3819525"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216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Dependence Analysis in Tau</a:t>
            </a:r>
            <a:endParaRPr lang="en-US" dirty="0"/>
          </a:p>
        </p:txBody>
      </p:sp>
      <p:sp>
        <p:nvSpPr>
          <p:cNvPr id="3" name="Content Placeholder 2"/>
          <p:cNvSpPr>
            <a:spLocks noGrp="1"/>
          </p:cNvSpPr>
          <p:nvPr>
            <p:ph idx="1"/>
          </p:nvPr>
        </p:nvSpPr>
        <p:spPr/>
        <p:txBody>
          <a:bodyPr/>
          <a:lstStyle/>
          <a:p>
            <a:r>
              <a:rPr lang="en-US" dirty="0" smtClean="0"/>
              <a:t>Parallelization Model: </a:t>
            </a:r>
          </a:p>
          <a:p>
            <a:pPr lvl="1"/>
            <a:r>
              <a:rPr lang="en-US" dirty="0" smtClean="0"/>
              <a:t>Control Parallelism and Data Parallelism</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10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1" y="2190750"/>
            <a:ext cx="9144000" cy="2362200"/>
          </a:xfrm>
          <a:prstGeom prst="rect">
            <a:avLst/>
          </a:prstGeom>
        </p:spPr>
      </p:pic>
    </p:spTree>
    <p:extLst>
      <p:ext uri="{BB962C8B-B14F-4D97-AF65-F5344CB8AC3E}">
        <p14:creationId xmlns:p14="http://schemas.microsoft.com/office/powerpoint/2010/main" val="1251740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Dependence Graph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Consider </a:t>
            </a:r>
            <a:r>
              <a:rPr lang="en-US" dirty="0"/>
              <a:t>a function </a:t>
            </a:r>
            <a:r>
              <a:rPr lang="en-US" i="1" dirty="0"/>
              <a:t>foo</a:t>
            </a:r>
            <a:r>
              <a:rPr lang="en-US" dirty="0"/>
              <a:t> and the statements </a:t>
            </a:r>
            <a:r>
              <a:rPr lang="en-US" dirty="0" smtClean="0"/>
              <a:t>{</a:t>
            </a:r>
            <a:r>
              <a:rPr lang="en-US" i="1" dirty="0" smtClean="0"/>
              <a:t>S1, S2 </a:t>
            </a:r>
            <a:r>
              <a:rPr lang="en-US" i="1" dirty="0"/>
              <a:t>.., Sn</a:t>
            </a:r>
            <a:r>
              <a:rPr lang="en-US" dirty="0"/>
              <a:t>} of its </a:t>
            </a:r>
            <a:r>
              <a:rPr lang="en-US" dirty="0" smtClean="0"/>
              <a:t>body.</a:t>
            </a:r>
          </a:p>
          <a:p>
            <a:r>
              <a:rPr lang="en-US" dirty="0"/>
              <a:t>There is a dependence edge from </a:t>
            </a:r>
            <a:r>
              <a:rPr lang="en-US" i="1" dirty="0" smtClean="0"/>
              <a:t>S</a:t>
            </a:r>
            <a:r>
              <a:rPr lang="en-US" i="1" dirty="0"/>
              <a:t>i</a:t>
            </a:r>
            <a:r>
              <a:rPr lang="en-US" dirty="0" smtClean="0"/>
              <a:t> </a:t>
            </a:r>
            <a:r>
              <a:rPr lang="en-US" dirty="0"/>
              <a:t>to </a:t>
            </a:r>
            <a:r>
              <a:rPr lang="en-US" i="1" dirty="0"/>
              <a:t>Sj</a:t>
            </a:r>
            <a:r>
              <a:rPr lang="en-US" dirty="0"/>
              <a:t>, </a:t>
            </a:r>
            <a:r>
              <a:rPr lang="en-US" i="1" dirty="0"/>
              <a:t>i &lt; j </a:t>
            </a:r>
            <a:r>
              <a:rPr lang="en-US" dirty="0"/>
              <a:t>iff there exists three iteration words u, v, w such </a:t>
            </a:r>
            <a:r>
              <a:rPr lang="en-US" dirty="0" smtClean="0"/>
              <a:t>that,</a:t>
            </a:r>
          </a:p>
          <a:p>
            <a:pPr lvl="1"/>
            <a:r>
              <a:rPr lang="en-US" dirty="0" smtClean="0"/>
              <a:t>u </a:t>
            </a:r>
            <a:r>
              <a:rPr lang="en-US" dirty="0"/>
              <a:t>is an iteration of </a:t>
            </a:r>
            <a:r>
              <a:rPr lang="en-US" i="1" dirty="0"/>
              <a:t>foo</a:t>
            </a:r>
            <a:r>
              <a:rPr lang="en-US" dirty="0" smtClean="0"/>
              <a:t>.</a:t>
            </a:r>
          </a:p>
          <a:p>
            <a:pPr lvl="1"/>
            <a:r>
              <a:rPr lang="en-US" dirty="0"/>
              <a:t>Both u.i.v and u.j.w are iterations of some terminal statements </a:t>
            </a:r>
            <a:r>
              <a:rPr lang="en-US" i="1" dirty="0" smtClean="0"/>
              <a:t>Sk</a:t>
            </a:r>
            <a:r>
              <a:rPr lang="en-US" dirty="0" smtClean="0"/>
              <a:t> </a:t>
            </a:r>
            <a:r>
              <a:rPr lang="en-US" dirty="0"/>
              <a:t>and </a:t>
            </a:r>
            <a:r>
              <a:rPr lang="en-US" i="1" dirty="0" smtClean="0"/>
              <a:t>Sl</a:t>
            </a:r>
            <a:r>
              <a:rPr lang="en-US" dirty="0" smtClean="0"/>
              <a:t>.</a:t>
            </a:r>
          </a:p>
          <a:p>
            <a:pPr lvl="1"/>
            <a:r>
              <a:rPr lang="en-US" dirty="0"/>
              <a:t>u.i.v and u.j.w are in dependence.</a:t>
            </a:r>
          </a:p>
        </p:txBody>
      </p:sp>
      <p:sp>
        <p:nvSpPr>
          <p:cNvPr id="4" name="Slide Number Placeholder 3"/>
          <p:cNvSpPr>
            <a:spLocks noGrp="1"/>
          </p:cNvSpPr>
          <p:nvPr>
            <p:ph type="sldNum" sz="quarter" idx="12"/>
          </p:nvPr>
        </p:nvSpPr>
        <p:spPr/>
        <p:txBody>
          <a:bodyPr/>
          <a:lstStyle/>
          <a:p>
            <a:fld id="{C162BB0D-B5A7-4AD7-8624-6645CF0AB6F4}" type="slidenum">
              <a:rPr lang="en-US" smtClean="0"/>
              <a:pPr/>
              <a:t>11</a:t>
            </a:fld>
            <a:endParaRPr lang="en-US" dirty="0"/>
          </a:p>
        </p:txBody>
      </p:sp>
    </p:spTree>
    <p:extLst>
      <p:ext uri="{BB962C8B-B14F-4D97-AF65-F5344CB8AC3E}">
        <p14:creationId xmlns:p14="http://schemas.microsoft.com/office/powerpoint/2010/main" val="1346987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Synthetic Dependence Graph</a:t>
            </a:r>
          </a:p>
        </p:txBody>
      </p:sp>
      <p:sp>
        <p:nvSpPr>
          <p:cNvPr id="4" name="Slide Number Placeholder 3"/>
          <p:cNvSpPr>
            <a:spLocks noGrp="1"/>
          </p:cNvSpPr>
          <p:nvPr>
            <p:ph type="sldNum" sz="quarter" idx="12"/>
          </p:nvPr>
        </p:nvSpPr>
        <p:spPr/>
        <p:txBody>
          <a:bodyPr/>
          <a:lstStyle/>
          <a:p>
            <a:fld id="{C162BB0D-B5A7-4AD7-8624-6645CF0AB6F4}" type="slidenum">
              <a:rPr lang="en-US" smtClean="0"/>
              <a:pPr/>
              <a:t>12</a:t>
            </a:fld>
            <a:endParaRPr lang="en-US" dirty="0"/>
          </a:p>
        </p:txBody>
      </p:sp>
      <p:sp>
        <p:nvSpPr>
          <p:cNvPr id="7" name="Content Placeholder 6"/>
          <p:cNvSpPr>
            <a:spLocks noGrp="1"/>
          </p:cNvSpPr>
          <p:nvPr>
            <p:ph idx="1"/>
          </p:nvPr>
        </p:nvSpPr>
        <p:spPr>
          <a:xfrm>
            <a:off x="420029" y="2495550"/>
            <a:ext cx="8229600" cy="1641873"/>
          </a:xfrm>
        </p:spPr>
        <p:txBody>
          <a:bodyPr/>
          <a:lstStyle/>
          <a:p>
            <a:r>
              <a:rPr lang="en-US" dirty="0" smtClean="0"/>
              <a:t>Parallelization: Topological Sorting of SDG</a:t>
            </a:r>
          </a:p>
          <a:p>
            <a:r>
              <a:rPr lang="en-US" dirty="0" smtClean="0"/>
              <a:t>The Dependence Test (Algorithm D)</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2550"/>
            <a:ext cx="9144000" cy="916813"/>
          </a:xfrm>
          <a:prstGeom prst="rect">
            <a:avLst/>
          </a:prstGeom>
        </p:spPr>
      </p:pic>
    </p:spTree>
    <p:extLst>
      <p:ext uri="{BB962C8B-B14F-4D97-AF65-F5344CB8AC3E}">
        <p14:creationId xmlns:p14="http://schemas.microsoft.com/office/powerpoint/2010/main" val="632449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of Sum</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890" y="1200150"/>
            <a:ext cx="7770219" cy="3394075"/>
          </a:xfrm>
        </p:spPr>
      </p:pic>
      <p:sp>
        <p:nvSpPr>
          <p:cNvPr id="4" name="Slide Number Placeholder 3"/>
          <p:cNvSpPr>
            <a:spLocks noGrp="1"/>
          </p:cNvSpPr>
          <p:nvPr>
            <p:ph type="sldNum" sz="quarter" idx="12"/>
          </p:nvPr>
        </p:nvSpPr>
        <p:spPr/>
        <p:txBody>
          <a:bodyPr/>
          <a:lstStyle/>
          <a:p>
            <a:fld id="{C162BB0D-B5A7-4AD7-8624-6645CF0AB6F4}" type="slidenum">
              <a:rPr lang="en-US" smtClean="0"/>
              <a:pPr/>
              <a:t>13</a:t>
            </a:fld>
            <a:endParaRPr lang="en-US" dirty="0"/>
          </a:p>
        </p:txBody>
      </p:sp>
    </p:spTree>
    <p:extLst>
      <p:ext uri="{BB962C8B-B14F-4D97-AF65-F5344CB8AC3E}">
        <p14:creationId xmlns:p14="http://schemas.microsoft.com/office/powerpoint/2010/main" val="1500686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Work</a:t>
            </a:r>
            <a:endParaRPr lang="en-US" dirty="0"/>
          </a:p>
        </p:txBody>
      </p:sp>
      <p:sp>
        <p:nvSpPr>
          <p:cNvPr id="3" name="Content Placeholder 2"/>
          <p:cNvSpPr>
            <a:spLocks noGrp="1"/>
          </p:cNvSpPr>
          <p:nvPr>
            <p:ph idx="1"/>
          </p:nvPr>
        </p:nvSpPr>
        <p:spPr/>
        <p:txBody>
          <a:bodyPr/>
          <a:lstStyle/>
          <a:p>
            <a:r>
              <a:rPr lang="en-US" dirty="0" smtClean="0"/>
              <a:t>Data Structures are restricted to trees</a:t>
            </a:r>
          </a:p>
          <a:p>
            <a:r>
              <a:rPr lang="en-US" dirty="0" smtClean="0"/>
              <a:t>Operations on the addresses are limited to postfixing</a:t>
            </a:r>
          </a:p>
          <a:p>
            <a:r>
              <a:rPr lang="en-US" dirty="0"/>
              <a:t>The analysis is operation oriented, meaning that addresses are associated to operations, not to statements. This allows to get more precise results when computing dependences.</a:t>
            </a:r>
          </a:p>
          <a:p>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14</a:t>
            </a:fld>
            <a:endParaRPr lang="en-US" dirty="0"/>
          </a:p>
        </p:txBody>
      </p:sp>
    </p:spTree>
    <p:extLst>
      <p:ext uri="{BB962C8B-B14F-4D97-AF65-F5344CB8AC3E}">
        <p14:creationId xmlns:p14="http://schemas.microsoft.com/office/powerpoint/2010/main" val="482331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and Future Work</a:t>
            </a:r>
          </a:p>
        </p:txBody>
      </p:sp>
      <p:sp>
        <p:nvSpPr>
          <p:cNvPr id="3" name="Content Placeholder 2"/>
          <p:cNvSpPr>
            <a:spLocks noGrp="1"/>
          </p:cNvSpPr>
          <p:nvPr>
            <p:ph idx="1"/>
          </p:nvPr>
        </p:nvSpPr>
        <p:spPr/>
        <p:txBody>
          <a:bodyPr/>
          <a:lstStyle/>
          <a:p>
            <a:r>
              <a:rPr lang="en-US" dirty="0" smtClean="0"/>
              <a:t>Trees of arrays extension for multigrid method</a:t>
            </a:r>
          </a:p>
          <a:p>
            <a:r>
              <a:rPr lang="en-US" dirty="0" smtClean="0"/>
              <a:t>Extending to DAGs and Cyclic Graphs by prefix operator.</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15</a:t>
            </a:fld>
            <a:endParaRPr lang="en-US" dirty="0"/>
          </a:p>
        </p:txBody>
      </p:sp>
    </p:spTree>
    <p:extLst>
      <p:ext uri="{BB962C8B-B14F-4D97-AF65-F5344CB8AC3E}">
        <p14:creationId xmlns:p14="http://schemas.microsoft.com/office/powerpoint/2010/main" val="69822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2950"/>
            <a:ext cx="7772400" cy="1102519"/>
          </a:xfrm>
        </p:spPr>
        <p:txBody>
          <a:bodyPr>
            <a:noAutofit/>
          </a:bodyPr>
          <a:lstStyle/>
          <a:p>
            <a:r>
              <a:rPr lang="en-US" sz="4800" dirty="0" smtClean="0">
                <a:solidFill>
                  <a:srgbClr val="0000DC"/>
                </a:solidFill>
              </a:rPr>
              <a:t>A Parallelization Framework for Recursive Tree Programs</a:t>
            </a:r>
            <a:br>
              <a:rPr lang="en-US" sz="4800" dirty="0" smtClean="0">
                <a:solidFill>
                  <a:srgbClr val="0000DC"/>
                </a:solidFill>
              </a:rPr>
            </a:br>
            <a:r>
              <a:rPr lang="en-US" sz="4800" dirty="0" smtClean="0">
                <a:solidFill>
                  <a:srgbClr val="0000DC"/>
                </a:solidFill>
              </a:rPr>
              <a:t>by Paul Feautrier</a:t>
            </a:r>
            <a:endParaRPr lang="en-US" sz="4800" dirty="0">
              <a:solidFill>
                <a:srgbClr val="0000DC"/>
              </a:solidFill>
              <a:latin typeface="Gill Sans MT" pitchFamily="34" charset="0"/>
            </a:endParaRPr>
          </a:p>
        </p:txBody>
      </p:sp>
      <p:sp>
        <p:nvSpPr>
          <p:cNvPr id="3" name="Subtitle 2"/>
          <p:cNvSpPr>
            <a:spLocks noGrp="1"/>
          </p:cNvSpPr>
          <p:nvPr>
            <p:ph type="subTitle" idx="1"/>
          </p:nvPr>
        </p:nvSpPr>
        <p:spPr>
          <a:xfrm>
            <a:off x="0" y="2552700"/>
            <a:ext cx="9144000" cy="1314450"/>
          </a:xfrm>
        </p:spPr>
        <p:txBody>
          <a:bodyPr>
            <a:normAutofit/>
          </a:bodyPr>
          <a:lstStyle/>
          <a:p>
            <a:r>
              <a:rPr lang="en-US" sz="2800" dirty="0" smtClean="0">
                <a:latin typeface="Gill Sans MT" pitchFamily="34" charset="0"/>
              </a:rPr>
              <a:t>Kirshanthan Sundararajah</a:t>
            </a:r>
          </a:p>
          <a:p>
            <a:r>
              <a:rPr lang="en-US" sz="2800" dirty="0" smtClean="0">
                <a:latin typeface="Gill Sans MT" pitchFamily="34" charset="0"/>
              </a:rPr>
              <a:t>School of Electrical and Computer Engineering</a:t>
            </a:r>
            <a:endParaRPr lang="en-US" sz="2800" dirty="0">
              <a:latin typeface="Gill Sans MT" pitchFamily="34" charset="0"/>
            </a:endParaRPr>
          </a:p>
        </p:txBody>
      </p:sp>
      <p:pic>
        <p:nvPicPr>
          <p:cNvPr id="4" name="Picture 2" descr="C:\Users\Kirshanthan\Desktop\ASPLOS\purp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62350"/>
            <a:ext cx="1600200" cy="141107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C162BB0D-B5A7-4AD7-8624-6645CF0AB6F4}" type="slidenum">
              <a:rPr lang="en-US" smtClean="0"/>
              <a:pPr/>
              <a:t>16</a:t>
            </a:fld>
            <a:endParaRPr lang="en-US" dirty="0"/>
          </a:p>
        </p:txBody>
      </p:sp>
      <p:pic>
        <p:nvPicPr>
          <p:cNvPr id="6" name="Picture 2" descr="C:\Users\Kirshanthan\Desktop\ASPLOS\Purd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78894"/>
            <a:ext cx="3819525"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00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Vs Irregular Programs</a:t>
            </a:r>
            <a:endParaRPr lang="en-US" dirty="0"/>
          </a:p>
        </p:txBody>
      </p:sp>
      <p:sp>
        <p:nvSpPr>
          <p:cNvPr id="3" name="Content Placeholder 2"/>
          <p:cNvSpPr>
            <a:spLocks noGrp="1"/>
          </p:cNvSpPr>
          <p:nvPr>
            <p:ph idx="1"/>
          </p:nvPr>
        </p:nvSpPr>
        <p:spPr/>
        <p:txBody>
          <a:bodyPr/>
          <a:lstStyle/>
          <a:p>
            <a:r>
              <a:rPr lang="en-US" dirty="0" smtClean="0"/>
              <a:t>Arrays Vs Pointers</a:t>
            </a:r>
          </a:p>
          <a:p>
            <a:r>
              <a:rPr lang="en-US" dirty="0" smtClean="0"/>
              <a:t>Iteration space, data space, execution order, dependence</a:t>
            </a:r>
          </a:p>
          <a:p>
            <a:r>
              <a:rPr lang="en-US" dirty="0"/>
              <a:t>Finding parallelism depends on our ability to answer questions about the associated </a:t>
            </a:r>
            <a:r>
              <a:rPr lang="en-US" dirty="0" smtClean="0"/>
              <a:t>Z-polytopes.</a:t>
            </a:r>
          </a:p>
          <a:p>
            <a:r>
              <a:rPr lang="en-US" dirty="0" smtClean="0"/>
              <a:t>Is it possible to construct such a framework for irregular programs? </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2</a:t>
            </a:fld>
            <a:endParaRPr lang="en-US" dirty="0"/>
          </a:p>
        </p:txBody>
      </p:sp>
    </p:spTree>
    <p:extLst>
      <p:ext uri="{BB962C8B-B14F-4D97-AF65-F5344CB8AC3E}">
        <p14:creationId xmlns:p14="http://schemas.microsoft.com/office/powerpoint/2010/main" val="1280679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Polytope Model</a:t>
            </a:r>
            <a:endParaRPr lang="en-US" dirty="0"/>
          </a:p>
        </p:txBody>
      </p:sp>
      <p:sp>
        <p:nvSpPr>
          <p:cNvPr id="3" name="Content Placeholder 2"/>
          <p:cNvSpPr>
            <a:spLocks noGrp="1"/>
          </p:cNvSpPr>
          <p:nvPr>
            <p:ph idx="1"/>
          </p:nvPr>
        </p:nvSpPr>
        <p:spPr/>
        <p:txBody>
          <a:bodyPr/>
          <a:lstStyle/>
          <a:p>
            <a:r>
              <a:rPr lang="en-US" dirty="0" smtClean="0"/>
              <a:t>Iteration Vector</a:t>
            </a:r>
          </a:p>
          <a:p>
            <a:r>
              <a:rPr lang="en-US" dirty="0" smtClean="0"/>
              <a:t>Bounds</a:t>
            </a:r>
          </a:p>
          <a:p>
            <a:r>
              <a:rPr lang="en-US" dirty="0" smtClean="0"/>
              <a:t>Scanning a Polytope</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3</a:t>
            </a:fld>
            <a:endParaRPr lang="en-US" dirty="0"/>
          </a:p>
        </p:txBody>
      </p:sp>
      <p:sp>
        <p:nvSpPr>
          <p:cNvPr id="5" name="TextBox 4"/>
          <p:cNvSpPr txBox="1"/>
          <p:nvPr/>
        </p:nvSpPr>
        <p:spPr>
          <a:xfrm>
            <a:off x="1089102" y="3295948"/>
            <a:ext cx="3505200" cy="923330"/>
          </a:xfrm>
          <a:prstGeom prst="rect">
            <a:avLst/>
          </a:prstGeom>
          <a:noFill/>
        </p:spPr>
        <p:txBody>
          <a:bodyPr wrap="square" rtlCol="0">
            <a:spAutoFit/>
          </a:bodyPr>
          <a:lstStyle/>
          <a:p>
            <a:r>
              <a:rPr lang="en-US" dirty="0" smtClean="0">
                <a:solidFill>
                  <a:schemeClr val="tx2"/>
                </a:solidFill>
              </a:rPr>
              <a:t>for(i=0; i &lt; N; ++i)</a:t>
            </a:r>
          </a:p>
          <a:p>
            <a:r>
              <a:rPr lang="en-US" dirty="0">
                <a:solidFill>
                  <a:schemeClr val="tx2"/>
                </a:solidFill>
              </a:rPr>
              <a:t> </a:t>
            </a:r>
            <a:r>
              <a:rPr lang="en-US" dirty="0" smtClean="0">
                <a:solidFill>
                  <a:schemeClr val="tx2"/>
                </a:solidFill>
              </a:rPr>
              <a:t>   for(j=0; j &lt; i; ++j)</a:t>
            </a:r>
          </a:p>
          <a:p>
            <a:r>
              <a:rPr lang="en-US" dirty="0">
                <a:solidFill>
                  <a:schemeClr val="tx2"/>
                </a:solidFill>
              </a:rPr>
              <a:t> </a:t>
            </a:r>
            <a:r>
              <a:rPr lang="en-US" dirty="0" smtClean="0">
                <a:solidFill>
                  <a:schemeClr val="tx2"/>
                </a:solidFill>
              </a:rPr>
              <a:t>       S;</a:t>
            </a:r>
            <a:endParaRPr lang="en-US" dirty="0">
              <a:solidFill>
                <a:schemeClr val="tx2"/>
              </a:solidFill>
            </a:endParaRPr>
          </a:p>
        </p:txBody>
      </p:sp>
    </p:spTree>
    <p:extLst>
      <p:ext uri="{BB962C8B-B14F-4D97-AF65-F5344CB8AC3E}">
        <p14:creationId xmlns:p14="http://schemas.microsoft.com/office/powerpoint/2010/main" val="2018621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Dependence</a:t>
            </a:r>
            <a:endParaRPr lang="en-US" dirty="0"/>
          </a:p>
        </p:txBody>
      </p:sp>
      <p:sp>
        <p:nvSpPr>
          <p:cNvPr id="3" name="Content Placeholder 2"/>
          <p:cNvSpPr>
            <a:spLocks noGrp="1"/>
          </p:cNvSpPr>
          <p:nvPr>
            <p:ph idx="1"/>
          </p:nvPr>
        </p:nvSpPr>
        <p:spPr/>
        <p:txBody>
          <a:bodyPr/>
          <a:lstStyle/>
          <a:p>
            <a:r>
              <a:rPr lang="en-US" dirty="0"/>
              <a:t>“Two operations are dependent if they access the same memory cell, one at least of the two accesses being a write</a:t>
            </a:r>
            <a:r>
              <a:rPr lang="en-US" dirty="0" smtClean="0"/>
              <a:t>.”</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4</a:t>
            </a:fld>
            <a:endParaRPr lang="en-US" dirty="0"/>
          </a:p>
        </p:txBody>
      </p:sp>
    </p:spTree>
    <p:extLst>
      <p:ext uri="{BB962C8B-B14F-4D97-AF65-F5344CB8AC3E}">
        <p14:creationId xmlns:p14="http://schemas.microsoft.com/office/powerpoint/2010/main" val="1166648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Control Domain of Tree Programs</a:t>
            </a:r>
          </a:p>
          <a:p>
            <a:r>
              <a:rPr lang="en-US" dirty="0" smtClean="0"/>
              <a:t>Locations and Function From Location to Values</a:t>
            </a:r>
          </a:p>
          <a:p>
            <a:r>
              <a:rPr lang="en-US" dirty="0" smtClean="0"/>
              <a:t>Address Functions</a:t>
            </a:r>
            <a:endParaRPr lang="en-US" dirty="0"/>
          </a:p>
        </p:txBody>
      </p:sp>
      <p:sp>
        <p:nvSpPr>
          <p:cNvPr id="4" name="Slide Number Placeholder 3"/>
          <p:cNvSpPr>
            <a:spLocks noGrp="1"/>
          </p:cNvSpPr>
          <p:nvPr>
            <p:ph type="sldNum" sz="quarter" idx="12"/>
          </p:nvPr>
        </p:nvSpPr>
        <p:spPr/>
        <p:txBody>
          <a:bodyPr/>
          <a:lstStyle/>
          <a:p>
            <a:fld id="{C162BB0D-B5A7-4AD7-8624-6645CF0AB6F4}" type="slidenum">
              <a:rPr lang="en-US" smtClean="0"/>
              <a:pPr/>
              <a:t>5</a:t>
            </a:fld>
            <a:endParaRPr lang="en-US" dirty="0"/>
          </a:p>
        </p:txBody>
      </p:sp>
    </p:spTree>
    <p:extLst>
      <p:ext uri="{BB962C8B-B14F-4D97-AF65-F5344CB8AC3E}">
        <p14:creationId xmlns:p14="http://schemas.microsoft.com/office/powerpoint/2010/main" val="1613324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Domain</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2487" y="1200150"/>
            <a:ext cx="8059025" cy="3394075"/>
          </a:xfrm>
        </p:spPr>
      </p:pic>
      <p:sp>
        <p:nvSpPr>
          <p:cNvPr id="4" name="Slide Number Placeholder 3"/>
          <p:cNvSpPr>
            <a:spLocks noGrp="1"/>
          </p:cNvSpPr>
          <p:nvPr>
            <p:ph type="sldNum" sz="quarter" idx="12"/>
          </p:nvPr>
        </p:nvSpPr>
        <p:spPr/>
        <p:txBody>
          <a:bodyPr/>
          <a:lstStyle/>
          <a:p>
            <a:fld id="{C162BB0D-B5A7-4AD7-8624-6645CF0AB6F4}" type="slidenum">
              <a:rPr lang="en-US" smtClean="0"/>
              <a:pPr/>
              <a:t>6</a:t>
            </a:fld>
            <a:endParaRPr lang="en-US" dirty="0"/>
          </a:p>
        </p:txBody>
      </p:sp>
    </p:spTree>
    <p:extLst>
      <p:ext uri="{BB962C8B-B14F-4D97-AF65-F5344CB8AC3E}">
        <p14:creationId xmlns:p14="http://schemas.microsoft.com/office/powerpoint/2010/main" val="950316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Automaton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16091"/>
            <a:ext cx="8229600" cy="3362192"/>
          </a:xfrm>
        </p:spPr>
      </p:pic>
      <p:sp>
        <p:nvSpPr>
          <p:cNvPr id="4" name="Slide Number Placeholder 3"/>
          <p:cNvSpPr>
            <a:spLocks noGrp="1"/>
          </p:cNvSpPr>
          <p:nvPr>
            <p:ph type="sldNum" sz="quarter" idx="12"/>
          </p:nvPr>
        </p:nvSpPr>
        <p:spPr/>
        <p:txBody>
          <a:bodyPr/>
          <a:lstStyle/>
          <a:p>
            <a:fld id="{C162BB0D-B5A7-4AD7-8624-6645CF0AB6F4}" type="slidenum">
              <a:rPr lang="en-US" smtClean="0"/>
              <a:pPr/>
              <a:t>7</a:t>
            </a:fld>
            <a:endParaRPr lang="en-US" dirty="0"/>
          </a:p>
        </p:txBody>
      </p:sp>
    </p:spTree>
    <p:extLst>
      <p:ext uri="{BB962C8B-B14F-4D97-AF65-F5344CB8AC3E}">
        <p14:creationId xmlns:p14="http://schemas.microsoft.com/office/powerpoint/2010/main" val="2055887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 Function (Rational Transduction)</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89100" y="1504950"/>
            <a:ext cx="5765800" cy="774700"/>
          </a:xfrm>
        </p:spPr>
      </p:pic>
      <p:sp>
        <p:nvSpPr>
          <p:cNvPr id="4" name="Slide Number Placeholder 3"/>
          <p:cNvSpPr>
            <a:spLocks noGrp="1"/>
          </p:cNvSpPr>
          <p:nvPr>
            <p:ph type="sldNum" sz="quarter" idx="12"/>
          </p:nvPr>
        </p:nvSpPr>
        <p:spPr/>
        <p:txBody>
          <a:bodyPr/>
          <a:lstStyle/>
          <a:p>
            <a:fld id="{C162BB0D-B5A7-4AD7-8624-6645CF0AB6F4}" type="slidenum">
              <a:rPr lang="en-US" smtClean="0"/>
              <a:pPr/>
              <a:t>8</a:t>
            </a:fld>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0" y="2721371"/>
            <a:ext cx="4991100" cy="736600"/>
          </a:xfrm>
          <a:prstGeom prst="rect">
            <a:avLst/>
          </a:prstGeom>
        </p:spPr>
      </p:pic>
    </p:spTree>
    <p:extLst>
      <p:ext uri="{BB962C8B-B14F-4D97-AF65-F5344CB8AC3E}">
        <p14:creationId xmlns:p14="http://schemas.microsoft.com/office/powerpoint/2010/main" val="1197927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Toy Language Tau</a:t>
            </a:r>
            <a:endParaRPr lang="en-US" dirty="0"/>
          </a:p>
        </p:txBody>
      </p:sp>
      <p:sp>
        <p:nvSpPr>
          <p:cNvPr id="3" name="Content Placeholder 2"/>
          <p:cNvSpPr>
            <a:spLocks noGrp="1"/>
          </p:cNvSpPr>
          <p:nvPr>
            <p:ph idx="1"/>
          </p:nvPr>
        </p:nvSpPr>
        <p:spPr/>
        <p:txBody>
          <a:bodyPr>
            <a:normAutofit lnSpcReduction="10000"/>
          </a:bodyPr>
          <a:lstStyle/>
          <a:p>
            <a:r>
              <a:rPr lang="en-US" dirty="0"/>
              <a:t>No pointers are allowed. They are replaced by addresses</a:t>
            </a:r>
            <a:r>
              <a:rPr lang="en-US" dirty="0" smtClean="0"/>
              <a:t>.</a:t>
            </a:r>
          </a:p>
          <a:p>
            <a:r>
              <a:rPr lang="en-US" dirty="0"/>
              <a:t>The only data structures are scalars </a:t>
            </a:r>
            <a:r>
              <a:rPr lang="en-US" dirty="0" smtClean="0"/>
              <a:t>and trees.</a:t>
            </a:r>
          </a:p>
          <a:p>
            <a:r>
              <a:rPr lang="en-US" dirty="0" smtClean="0"/>
              <a:t>Trees are always global.</a:t>
            </a:r>
          </a:p>
          <a:p>
            <a:r>
              <a:rPr lang="en-US" dirty="0" smtClean="0"/>
              <a:t>No function returns an address.</a:t>
            </a:r>
          </a:p>
          <a:p>
            <a:r>
              <a:rPr lang="en-US" dirty="0" smtClean="0"/>
              <a:t>The only control structures are conditionals function calls</a:t>
            </a:r>
          </a:p>
        </p:txBody>
      </p:sp>
      <p:sp>
        <p:nvSpPr>
          <p:cNvPr id="4" name="Slide Number Placeholder 3"/>
          <p:cNvSpPr>
            <a:spLocks noGrp="1"/>
          </p:cNvSpPr>
          <p:nvPr>
            <p:ph type="sldNum" sz="quarter" idx="12"/>
          </p:nvPr>
        </p:nvSpPr>
        <p:spPr/>
        <p:txBody>
          <a:bodyPr/>
          <a:lstStyle/>
          <a:p>
            <a:fld id="{C162BB0D-B5A7-4AD7-8624-6645CF0AB6F4}" type="slidenum">
              <a:rPr lang="en-US" smtClean="0"/>
              <a:pPr/>
              <a:t>9</a:t>
            </a:fld>
            <a:endParaRPr lang="en-US" dirty="0"/>
          </a:p>
        </p:txBody>
      </p:sp>
    </p:spTree>
    <p:extLst>
      <p:ext uri="{BB962C8B-B14F-4D97-AF65-F5344CB8AC3E}">
        <p14:creationId xmlns:p14="http://schemas.microsoft.com/office/powerpoint/2010/main" val="202048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LCL">
      <a:dk1>
        <a:srgbClr val="0000DC"/>
      </a:dk1>
      <a:lt1>
        <a:srgbClr val="FFFFFF"/>
      </a:lt1>
      <a:dk2>
        <a:srgbClr val="000000"/>
      </a:dk2>
      <a:lt2>
        <a:srgbClr val="FFFFFF"/>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12390</TotalTime>
  <Words>437</Words>
  <Application>Microsoft Macintosh PowerPoint</Application>
  <PresentationFormat>On-screen Show (16:9)</PresentationFormat>
  <Paragraphs>75</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Gill Sans MT</vt:lpstr>
      <vt:lpstr>Arial</vt:lpstr>
      <vt:lpstr>Office Theme</vt:lpstr>
      <vt:lpstr>A Parallelization Framework for Recursive Tree Programs by Paul Feautrier</vt:lpstr>
      <vt:lpstr>Regular Vs Irregular Programs</vt:lpstr>
      <vt:lpstr>Polytope Model</vt:lpstr>
      <vt:lpstr>Definition of Dependence</vt:lpstr>
      <vt:lpstr>Contributions</vt:lpstr>
      <vt:lpstr>Control Domain</vt:lpstr>
      <vt:lpstr>Control Automaton</vt:lpstr>
      <vt:lpstr>Address Function (Rational Transduction)</vt:lpstr>
      <vt:lpstr>Toy Language Tau</vt:lpstr>
      <vt:lpstr>Dependence Analysis in Tau</vt:lpstr>
      <vt:lpstr>Synthetic Dependence Graph</vt:lpstr>
      <vt:lpstr>Synthetic Dependence Graph</vt:lpstr>
      <vt:lpstr>Parallelization of Sum</vt:lpstr>
      <vt:lpstr>Conclusion and Future Work</vt:lpstr>
      <vt:lpstr>Conclusion and Future Work</vt:lpstr>
      <vt:lpstr>A Parallelization Framework for Recursive Tree Programs by Paul Feautrier</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Kirshanthan</dc:creator>
  <cp:lastModifiedBy>Kirshanthan Sundararajah</cp:lastModifiedBy>
  <cp:revision>312</cp:revision>
  <dcterms:created xsi:type="dcterms:W3CDTF">2017-02-13T17:38:39Z</dcterms:created>
  <dcterms:modified xsi:type="dcterms:W3CDTF">2018-03-26T16:24:30Z</dcterms:modified>
</cp:coreProperties>
</file>