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384" r:id="rId2"/>
    <p:sldId id="356" r:id="rId3"/>
    <p:sldId id="409" r:id="rId4"/>
    <p:sldId id="414" r:id="rId5"/>
    <p:sldId id="415" r:id="rId6"/>
    <p:sldId id="410" r:id="rId7"/>
    <p:sldId id="411" r:id="rId8"/>
    <p:sldId id="412" r:id="rId9"/>
    <p:sldId id="416" r:id="rId10"/>
    <p:sldId id="417" r:id="rId11"/>
    <p:sldId id="418" r:id="rId12"/>
    <p:sldId id="420" r:id="rId13"/>
    <p:sldId id="419" r:id="rId14"/>
    <p:sldId id="421" r:id="rId15"/>
    <p:sldId id="422" r:id="rId16"/>
    <p:sldId id="425" r:id="rId17"/>
    <p:sldId id="424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2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1"/>
    <p:restoredTop sz="89812"/>
  </p:normalViewPr>
  <p:slideViewPr>
    <p:cSldViewPr snapToGrid="0" snapToObjects="1">
      <p:cViewPr>
        <p:scale>
          <a:sx n="80" d="100"/>
          <a:sy n="80" d="100"/>
        </p:scale>
        <p:origin x="488" y="576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515B-DEEC-8444-B586-BB28438325C0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86D0E-B0ED-1945-848F-85331724C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0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98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28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96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6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2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14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6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6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06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86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6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06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3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6D0E-B0ED-1945-848F-85331724C5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28F8-DB68-1E43-8C9F-7D254312F0FF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B1C2-91CB-9D4C-BAFD-C45682564CAA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36B6-4CDB-484D-9773-2E17CAA9C129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5400">
                <a:solidFill>
                  <a:srgbClr val="0A32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lnSpc>
                <a:spcPct val="150000"/>
              </a:lnSpc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F38-FEDF-F042-BF7C-3F0B67C04729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FBD09BE4-F894-564E-A97D-A1981632AA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4069-C204-AE4B-9E22-CAA57B3CD81B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EE69F-6870-CA43-ADB2-4FE704446C61}" type="datetime1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718C-B853-1649-B3C9-C974D00CCC1C}" type="datetime1">
              <a:rPr lang="en-US" smtClean="0"/>
              <a:t>4/3/18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1EE7-0095-0641-B454-A1B2A625588B}" type="datetime1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199-3F08-0B4D-B5E1-DBD4EC914EB0}" type="datetime1">
              <a:rPr lang="en-US" smtClean="0"/>
              <a:t>4/3/18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D781-80AD-1946-B897-1692206A56E6}" type="datetime1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A1CA-1AE1-3940-96FF-8028EEE00683}" type="datetime1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716D5-1F13-C445-9E7D-B4D7627AC746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09BE4-F894-564E-A97D-A1981632A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891" y="1122363"/>
            <a:ext cx="1089442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ECE 663 Paper Presentation</a:t>
            </a:r>
            <a:br>
              <a:rPr lang="en-US" dirty="0"/>
            </a:br>
            <a:r>
              <a:rPr lang="en-US" dirty="0">
                <a:solidFill>
                  <a:srgbClr val="0A32FF"/>
                </a:solidFill>
              </a:rPr>
              <a:t>Code Completion with Statistical Language Models</a:t>
            </a:r>
            <a:endParaRPr lang="en-US" dirty="0">
              <a:solidFill>
                <a:srgbClr val="0A32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dirty="0" err="1"/>
              <a:t>Veselin</a:t>
            </a:r>
            <a:r>
              <a:rPr lang="en-US" dirty="0"/>
              <a:t> </a:t>
            </a:r>
            <a:r>
              <a:rPr lang="en-US" dirty="0" err="1"/>
              <a:t>Raychev</a:t>
            </a:r>
            <a:r>
              <a:rPr lang="en-US" dirty="0"/>
              <a:t> et al</a:t>
            </a:r>
          </a:p>
          <a:p>
            <a:r>
              <a:rPr lang="en-US" dirty="0"/>
              <a:t>Presented by: </a:t>
            </a:r>
            <a:r>
              <a:rPr lang="en-US" dirty="0" err="1"/>
              <a:t>Nouraldin</a:t>
            </a:r>
            <a:r>
              <a:rPr lang="en-US" dirty="0"/>
              <a:t> </a:t>
            </a:r>
            <a:r>
              <a:rPr lang="en-US" dirty="0" err="1"/>
              <a:t>Jaber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554" y="5166360"/>
            <a:ext cx="3212892" cy="1047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948AA-F2DC-C240-B291-B87F0E161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" y="5257800"/>
            <a:ext cx="1085785" cy="9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2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10</a:t>
            </a:fld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235978" y="540755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772055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73677" y="540755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999970" y="43090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171000" y="4269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B7A2365-5202-8645-8566-0CF523E10EB2}"/>
              </a:ext>
            </a:extLst>
          </p:cNvPr>
          <p:cNvSpPr txBox="1">
            <a:spLocks noChangeArrowheads="1"/>
          </p:cNvSpPr>
          <p:nvPr/>
        </p:nvSpPr>
        <p:spPr>
          <a:xfrm>
            <a:off x="1943402" y="1581676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 marL="0" indent="0">
              <a:buFont typeface="Arial"/>
              <a:buNone/>
            </a:pPr>
            <a:endParaRPr lang="en-US" sz="160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A70A11-D68C-2D42-BD49-7FA7C7A3CB84}"/>
              </a:ext>
            </a:extLst>
          </p:cNvPr>
          <p:cNvSpPr/>
          <p:nvPr/>
        </p:nvSpPr>
        <p:spPr bwMode="auto">
          <a:xfrm>
            <a:off x="2781602" y="2019826"/>
            <a:ext cx="304800" cy="24574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1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00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000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A7C2E2-E345-894F-BA0E-98C015877724}"/>
              </a:ext>
            </a:extLst>
          </p:cNvPr>
          <p:cNvSpPr/>
          <p:nvPr/>
        </p:nvSpPr>
        <p:spPr bwMode="auto">
          <a:xfrm>
            <a:off x="8115602" y="2019826"/>
            <a:ext cx="304800" cy="24574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025267-8729-EE4F-B719-E2CF7A27E246}"/>
              </a:ext>
            </a:extLst>
          </p:cNvPr>
          <p:cNvSpPr/>
          <p:nvPr/>
        </p:nvSpPr>
        <p:spPr bwMode="auto">
          <a:xfrm>
            <a:off x="5448602" y="2705626"/>
            <a:ext cx="304800" cy="108585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D43B6C-CEA7-BD47-A9B9-FE7DF0AA4221}"/>
              </a:ext>
            </a:extLst>
          </p:cNvPr>
          <p:cNvSpPr/>
          <p:nvPr/>
        </p:nvSpPr>
        <p:spPr bwMode="auto">
          <a:xfrm>
            <a:off x="2781602" y="5131118"/>
            <a:ext cx="304800" cy="108585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170CA0-DA76-FC43-9882-0CE4FD5D1408}"/>
              </a:ext>
            </a:extLst>
          </p:cNvPr>
          <p:cNvCxnSpPr>
            <a:stCxn id="13" idx="3"/>
            <a:endCxn id="15" idx="1"/>
          </p:cNvCxnSpPr>
          <p:nvPr/>
        </p:nvCxnSpPr>
        <p:spPr bwMode="auto">
          <a:xfrm>
            <a:off x="3086402" y="3248551"/>
            <a:ext cx="2362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4471CC-673C-E84F-919E-48C962A4638E}"/>
              </a:ext>
            </a:extLst>
          </p:cNvPr>
          <p:cNvCxnSpPr>
            <a:stCxn id="15" idx="3"/>
            <a:endCxn id="14" idx="1"/>
          </p:cNvCxnSpPr>
          <p:nvPr/>
        </p:nvCxnSpPr>
        <p:spPr bwMode="auto">
          <a:xfrm>
            <a:off x="5753402" y="3248551"/>
            <a:ext cx="2362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4E5FC8-256F-5C42-8DFB-C23A8F1EB286}"/>
              </a:ext>
            </a:extLst>
          </p:cNvPr>
          <p:cNvCxnSpPr>
            <a:cxnSpLocks/>
            <a:stCxn id="16" idx="3"/>
          </p:cNvCxnSpPr>
          <p:nvPr/>
        </p:nvCxnSpPr>
        <p:spPr bwMode="auto">
          <a:xfrm flipV="1">
            <a:off x="3086402" y="3537221"/>
            <a:ext cx="2314299" cy="21368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2D2B394-4326-044C-806D-717EAF2784ED}"/>
              </a:ext>
            </a:extLst>
          </p:cNvPr>
          <p:cNvSpPr txBox="1"/>
          <p:nvPr/>
        </p:nvSpPr>
        <p:spPr>
          <a:xfrm>
            <a:off x="2553002" y="158167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Input: v</a:t>
            </a:r>
            <a:r>
              <a:rPr lang="en-US" baseline="30000" dirty="0"/>
              <a:t>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DF9811-849B-8640-9EA4-D78739B4DD58}"/>
              </a:ext>
            </a:extLst>
          </p:cNvPr>
          <p:cNvSpPr txBox="1"/>
          <p:nvPr/>
        </p:nvSpPr>
        <p:spPr>
          <a:xfrm>
            <a:off x="2417806" y="477715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 </a:t>
            </a:r>
            <a:r>
              <a:rPr lang="en-US" i="1" dirty="0"/>
              <a:t>c</a:t>
            </a:r>
            <a:r>
              <a:rPr lang="en-US" i="1" baseline="30000" dirty="0"/>
              <a:t>i-1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726EE1-0120-424F-8139-B039A05649CE}"/>
              </a:ext>
            </a:extLst>
          </p:cNvPr>
          <p:cNvSpPr txBox="1"/>
          <p:nvPr/>
        </p:nvSpPr>
        <p:spPr>
          <a:xfrm>
            <a:off x="4305602" y="223044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 </a:t>
            </a:r>
            <a:r>
              <a:rPr lang="en-US" i="1" dirty="0"/>
              <a:t>c</a:t>
            </a:r>
            <a:r>
              <a:rPr lang="en-US" i="1" baseline="30000" dirty="0"/>
              <a:t>i</a:t>
            </a:r>
            <a:r>
              <a:rPr lang="en-US" dirty="0"/>
              <a:t> = f(v</a:t>
            </a:r>
            <a:r>
              <a:rPr lang="en-US" baseline="30000" dirty="0"/>
              <a:t>i</a:t>
            </a:r>
            <a:r>
              <a:rPr lang="en-US" dirty="0"/>
              <a:t>,c</a:t>
            </a:r>
            <a:r>
              <a:rPr lang="en-US" baseline="30000" dirty="0"/>
              <a:t>i-1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EFEB3-2848-5149-82D4-CE74AD3ABC4A}"/>
              </a:ext>
            </a:extLst>
          </p:cNvPr>
          <p:cNvSpPr txBox="1"/>
          <p:nvPr/>
        </p:nvSpPr>
        <p:spPr>
          <a:xfrm>
            <a:off x="2019602" y="257227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i="1" baseline="-25000" dirty="0"/>
              <a:t>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D2BBF29-4E9C-1A4B-8185-E3C23C65C5C0}"/>
              </a:ext>
            </a:extLst>
          </p:cNvPr>
          <p:cNvCxnSpPr/>
          <p:nvPr/>
        </p:nvCxnSpPr>
        <p:spPr bwMode="auto">
          <a:xfrm>
            <a:off x="2400602" y="2784446"/>
            <a:ext cx="304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A1296DF-E8F2-5748-89F8-117D5B177034}"/>
              </a:ext>
            </a:extLst>
          </p:cNvPr>
          <p:cNvSpPr txBox="1"/>
          <p:nvPr/>
        </p:nvSpPr>
        <p:spPr>
          <a:xfrm>
            <a:off x="7277402" y="1582504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Output: </a:t>
            </a:r>
            <a:r>
              <a:rPr lang="en-US" dirty="0" err="1"/>
              <a:t>y</a:t>
            </a:r>
            <a:r>
              <a:rPr lang="en-US" baseline="30000" dirty="0" err="1"/>
              <a:t>i</a:t>
            </a:r>
            <a:r>
              <a:rPr lang="en-US" baseline="30000" dirty="0"/>
              <a:t> </a:t>
            </a:r>
            <a:r>
              <a:rPr lang="en-US" dirty="0"/>
              <a:t>= g(c</a:t>
            </a:r>
            <a:r>
              <a:rPr lang="en-US" baseline="30000" dirty="0"/>
              <a:t>i</a:t>
            </a:r>
            <a:r>
              <a:rPr lang="en-US" dirty="0"/>
              <a:t>)</a:t>
            </a:r>
            <a:endParaRPr lang="en-US" baseline="30000" dirty="0"/>
          </a:p>
          <a:p>
            <a:endParaRPr lang="en-US" baseline="300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3EB42D-A28D-E447-96A5-29C6A6F1848C}"/>
              </a:ext>
            </a:extLst>
          </p:cNvPr>
          <p:cNvCxnSpPr/>
          <p:nvPr/>
        </p:nvCxnSpPr>
        <p:spPr bwMode="auto">
          <a:xfrm>
            <a:off x="8420402" y="2419876"/>
            <a:ext cx="304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50240F-F5A6-7A45-9AA5-35617A09B27A}"/>
              </a:ext>
            </a:extLst>
          </p:cNvPr>
          <p:cNvCxnSpPr/>
          <p:nvPr/>
        </p:nvCxnSpPr>
        <p:spPr bwMode="auto">
          <a:xfrm>
            <a:off x="8420402" y="2724676"/>
            <a:ext cx="304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83A153-46E5-9B4F-A132-C493092F7AD1}"/>
              </a:ext>
            </a:extLst>
          </p:cNvPr>
          <p:cNvCxnSpPr/>
          <p:nvPr/>
        </p:nvCxnSpPr>
        <p:spPr bwMode="auto">
          <a:xfrm>
            <a:off x="8420402" y="2953276"/>
            <a:ext cx="304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A1DF14-6AD3-7346-818A-AFA0B6FFF6CC}"/>
              </a:ext>
            </a:extLst>
          </p:cNvPr>
          <p:cNvCxnSpPr/>
          <p:nvPr/>
        </p:nvCxnSpPr>
        <p:spPr bwMode="auto">
          <a:xfrm>
            <a:off x="8420402" y="3181876"/>
            <a:ext cx="304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0D00F7-C0C2-0547-A3E1-54B04B3CEF79}"/>
              </a:ext>
            </a:extLst>
          </p:cNvPr>
          <p:cNvCxnSpPr/>
          <p:nvPr/>
        </p:nvCxnSpPr>
        <p:spPr bwMode="auto">
          <a:xfrm>
            <a:off x="8420402" y="3410476"/>
            <a:ext cx="304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CAB1EF-B9F6-EC4C-961B-DFAD0F120006}"/>
              </a:ext>
            </a:extLst>
          </p:cNvPr>
          <p:cNvCxnSpPr/>
          <p:nvPr/>
        </p:nvCxnSpPr>
        <p:spPr bwMode="auto">
          <a:xfrm>
            <a:off x="8420402" y="3639076"/>
            <a:ext cx="304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C111D83-27AD-8E49-8CA7-ABADCE81B72E}"/>
              </a:ext>
            </a:extLst>
          </p:cNvPr>
          <p:cNvSpPr txBox="1"/>
          <p:nvPr/>
        </p:nvSpPr>
        <p:spPr>
          <a:xfrm>
            <a:off x="8649002" y="2419876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y(w </a:t>
            </a:r>
            <a:r>
              <a:rPr lang="en-US" baseline="-25000" dirty="0"/>
              <a:t>i+1</a:t>
            </a:r>
            <a:r>
              <a:rPr lang="en-US" dirty="0"/>
              <a:t>) = possible probabilities for next word </a:t>
            </a:r>
            <a:endParaRPr lang="en-US" baseline="30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A70A84-E2A4-D342-8299-754523CA3F6B}"/>
              </a:ext>
            </a:extLst>
          </p:cNvPr>
          <p:cNvSpPr txBox="1"/>
          <p:nvPr/>
        </p:nvSpPr>
        <p:spPr>
          <a:xfrm>
            <a:off x="5219866" y="4739222"/>
            <a:ext cx="5626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 = w</a:t>
            </a:r>
            <a:r>
              <a:rPr lang="en-US" baseline="-25000" dirty="0"/>
              <a:t>1</a:t>
            </a:r>
            <a:r>
              <a:rPr lang="en-US" dirty="0"/>
              <a:t> . w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is-IS" dirty="0"/>
              <a:t>… w</a:t>
            </a:r>
            <a:r>
              <a:rPr lang="is-IS" baseline="-25000" dirty="0"/>
              <a:t>m </a:t>
            </a:r>
            <a:r>
              <a:rPr lang="is-IS" dirty="0"/>
              <a:t> </a:t>
            </a:r>
            <a:r>
              <a:rPr lang="is-IS" dirty="0">
                <a:solidFill>
                  <a:srgbClr val="00B050"/>
                </a:solidFill>
              </a:rPr>
              <a:t>what is w</a:t>
            </a:r>
            <a:r>
              <a:rPr lang="is-IS" baseline="-25000" dirty="0">
                <a:solidFill>
                  <a:srgbClr val="00B050"/>
                </a:solidFill>
              </a:rPr>
              <a:t>m+1</a:t>
            </a:r>
            <a:r>
              <a:rPr lang="is-IS" dirty="0">
                <a:solidFill>
                  <a:srgbClr val="00B050"/>
                </a:solidFill>
              </a:rPr>
              <a:t>?</a:t>
            </a:r>
          </a:p>
          <a:p>
            <a:r>
              <a:rPr lang="en-US" dirty="0"/>
              <a:t>I</a:t>
            </a:r>
            <a:r>
              <a:rPr lang="is-IS" dirty="0"/>
              <a:t>nput w</a:t>
            </a:r>
            <a:r>
              <a:rPr lang="is-IS" baseline="-25000" dirty="0"/>
              <a:t>1</a:t>
            </a:r>
            <a:r>
              <a:rPr lang="is-IS" dirty="0"/>
              <a:t>, calcuate c</a:t>
            </a:r>
            <a:r>
              <a:rPr lang="is-IS" baseline="30000" dirty="0"/>
              <a:t>1</a:t>
            </a:r>
            <a:r>
              <a:rPr lang="is-IS" dirty="0"/>
              <a:t>, calculate y</a:t>
            </a:r>
            <a:r>
              <a:rPr lang="is-IS" baseline="30000" dirty="0"/>
              <a:t>1</a:t>
            </a:r>
          </a:p>
          <a:p>
            <a:r>
              <a:rPr lang="en-US" dirty="0"/>
              <a:t>I</a:t>
            </a:r>
            <a:r>
              <a:rPr lang="is-IS" dirty="0"/>
              <a:t>nput w</a:t>
            </a:r>
            <a:r>
              <a:rPr lang="is-IS" baseline="-25000" dirty="0"/>
              <a:t>2</a:t>
            </a:r>
            <a:r>
              <a:rPr lang="is-IS" dirty="0"/>
              <a:t>, calcuate c</a:t>
            </a:r>
            <a:r>
              <a:rPr lang="is-IS" baseline="30000" dirty="0"/>
              <a:t>2</a:t>
            </a:r>
            <a:r>
              <a:rPr lang="is-IS" dirty="0"/>
              <a:t>, calculate y</a:t>
            </a:r>
            <a:r>
              <a:rPr lang="is-IS" baseline="30000" dirty="0"/>
              <a:t>2</a:t>
            </a:r>
            <a:endParaRPr lang="en-US" baseline="30000" dirty="0"/>
          </a:p>
          <a:p>
            <a:r>
              <a:rPr lang="en-US" dirty="0"/>
              <a:t>I</a:t>
            </a:r>
            <a:r>
              <a:rPr lang="is-IS" dirty="0"/>
              <a:t>nput w</a:t>
            </a:r>
            <a:r>
              <a:rPr lang="is-IS" baseline="-25000" dirty="0"/>
              <a:t>m</a:t>
            </a:r>
            <a:r>
              <a:rPr lang="is-IS" dirty="0"/>
              <a:t>, calcuate c</a:t>
            </a:r>
            <a:r>
              <a:rPr lang="is-IS" baseline="30000" dirty="0"/>
              <a:t>m</a:t>
            </a:r>
            <a:r>
              <a:rPr lang="is-IS" dirty="0"/>
              <a:t>, calculate y</a:t>
            </a:r>
            <a:r>
              <a:rPr lang="is-IS" baseline="30000" dirty="0"/>
              <a:t>m</a:t>
            </a:r>
            <a:endParaRPr lang="en-US" baseline="30000" dirty="0"/>
          </a:p>
          <a:p>
            <a:r>
              <a:rPr lang="en-US" dirty="0" err="1">
                <a:solidFill>
                  <a:srgbClr val="00B050"/>
                </a:solidFill>
              </a:rPr>
              <a:t>y</a:t>
            </a:r>
            <a:r>
              <a:rPr lang="en-US" baseline="30000" dirty="0" err="1">
                <a:solidFill>
                  <a:srgbClr val="00B050"/>
                </a:solidFill>
              </a:rPr>
              <a:t>m</a:t>
            </a:r>
            <a:r>
              <a:rPr lang="en-US" baseline="300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is used to give words with probabilities estimation </a:t>
            </a:r>
            <a:endParaRPr lang="en-US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/>
      <p:bldP spid="21" grpId="0"/>
      <p:bldP spid="22" grpId="0"/>
      <p:bldP spid="23" grpId="0"/>
      <p:bldP spid="25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11</a:t>
            </a:fld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B7A2365-5202-8645-8566-0CF523E10EB2}"/>
              </a:ext>
            </a:extLst>
          </p:cNvPr>
          <p:cNvSpPr txBox="1">
            <a:spLocks noChangeArrowheads="1"/>
          </p:cNvSpPr>
          <p:nvPr/>
        </p:nvSpPr>
        <p:spPr>
          <a:xfrm>
            <a:off x="1943402" y="1581676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 marL="0" indent="0">
              <a:buFont typeface="Arial"/>
              <a:buNone/>
            </a:pPr>
            <a:endParaRPr lang="en-US" sz="160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CF9A89F-2FB9-094A-B825-0B456104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Predict holes in natural sentences </a:t>
            </a:r>
          </a:p>
          <a:p>
            <a:pPr>
              <a:buFontTx/>
              <a:buChar char="•"/>
            </a:pPr>
            <a:r>
              <a:rPr lang="en-US" dirty="0"/>
              <a:t>Works as a </a:t>
            </a:r>
            <a:r>
              <a:rPr lang="en-US" b="1" dirty="0">
                <a:solidFill>
                  <a:srgbClr val="00B050"/>
                </a:solidFill>
              </a:rPr>
              <a:t>scoring</a:t>
            </a:r>
            <a:r>
              <a:rPr lang="en-US" dirty="0"/>
              <a:t> mechanism</a:t>
            </a:r>
          </a:p>
          <a:p>
            <a:pPr>
              <a:buFontTx/>
              <a:buChar char="•"/>
            </a:pPr>
            <a:r>
              <a:rPr lang="en-US" dirty="0"/>
              <a:t>S = “the quick brown ? jumped” 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Try </a:t>
            </a:r>
            <a:r>
              <a:rPr lang="en-US" dirty="0">
                <a:solidFill>
                  <a:srgbClr val="FF0000"/>
                </a:solidFill>
              </a:rPr>
              <a:t>all words</a:t>
            </a:r>
            <a:r>
              <a:rPr lang="en-US" dirty="0"/>
              <a:t> in the Dictionary and get highest P(S) </a:t>
            </a:r>
          </a:p>
          <a:p>
            <a:pPr lvl="1">
              <a:buFontTx/>
              <a:buChar char="•"/>
            </a:pPr>
            <a:endParaRPr lang="en-US" dirty="0"/>
          </a:p>
          <a:p>
            <a:pPr lvl="1">
              <a:buFontTx/>
              <a:buChar char="•"/>
            </a:pPr>
            <a:endParaRPr lang="en-US" dirty="0"/>
          </a:p>
          <a:p>
            <a:pPr lvl="1"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CF427B-130A-7047-81B7-F7B31782A390}"/>
              </a:ext>
            </a:extLst>
          </p:cNvPr>
          <p:cNvSpPr txBox="1"/>
          <p:nvPr/>
        </p:nvSpPr>
        <p:spPr>
          <a:xfrm>
            <a:off x="2552700" y="464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Issues?</a:t>
            </a:r>
          </a:p>
        </p:txBody>
      </p:sp>
    </p:spTree>
    <p:extLst>
      <p:ext uri="{BB962C8B-B14F-4D97-AF65-F5344CB8AC3E}">
        <p14:creationId xmlns:p14="http://schemas.microsoft.com/office/powerpoint/2010/main" val="9279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12</a:t>
            </a:fld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B7A2365-5202-8645-8566-0CF523E10EB2}"/>
              </a:ext>
            </a:extLst>
          </p:cNvPr>
          <p:cNvSpPr txBox="1">
            <a:spLocks noChangeArrowheads="1"/>
          </p:cNvSpPr>
          <p:nvPr/>
        </p:nvSpPr>
        <p:spPr>
          <a:xfrm>
            <a:off x="1943402" y="1581676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 marL="0" indent="0">
              <a:buFont typeface="Arial"/>
              <a:buNone/>
            </a:pPr>
            <a:endParaRPr lang="en-US" sz="160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CF9A89F-2FB9-094A-B825-0B456104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Predict holes in natural sentences </a:t>
            </a:r>
          </a:p>
          <a:p>
            <a:pPr>
              <a:buFontTx/>
              <a:buChar char="•"/>
            </a:pPr>
            <a:r>
              <a:rPr lang="en-US" dirty="0"/>
              <a:t>Works as a </a:t>
            </a:r>
            <a:r>
              <a:rPr lang="en-US" b="1" dirty="0">
                <a:solidFill>
                  <a:srgbClr val="00B050"/>
                </a:solidFill>
              </a:rPr>
              <a:t>scoring</a:t>
            </a:r>
            <a:r>
              <a:rPr lang="en-US" dirty="0"/>
              <a:t> mechanism</a:t>
            </a:r>
          </a:p>
          <a:p>
            <a:pPr>
              <a:buFontTx/>
              <a:buChar char="•"/>
            </a:pPr>
            <a:r>
              <a:rPr lang="en-US" dirty="0"/>
              <a:t>S = “the quick brown ? jumped”  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US" dirty="0"/>
              <a:t>Alternatively, Consult </a:t>
            </a:r>
            <a:r>
              <a:rPr lang="en-US" dirty="0">
                <a:solidFill>
                  <a:srgbClr val="00B050"/>
                </a:solidFill>
              </a:rPr>
              <a:t>a bigram model </a:t>
            </a:r>
            <a:r>
              <a:rPr lang="en-US" dirty="0"/>
              <a:t>for likely completions based only on previous the word </a:t>
            </a:r>
          </a:p>
          <a:p>
            <a:pPr lvl="2">
              <a:buFont typeface="Arial" charset="0"/>
              <a:buChar char="•"/>
            </a:pPr>
            <a:endParaRPr lang="en-US" dirty="0"/>
          </a:p>
          <a:p>
            <a:pPr lvl="2">
              <a:buFont typeface="Arial" charset="0"/>
              <a:buChar char="•"/>
            </a:pPr>
            <a:r>
              <a:rPr lang="en-US" dirty="0"/>
              <a:t>fox or dog? Ask the language model!	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P(the quick brown fox jumped) &gt; P(the quick brown dog jumped)</a:t>
            </a:r>
          </a:p>
          <a:p>
            <a:pPr lvl="1">
              <a:buFontTx/>
              <a:buChar char="•"/>
            </a:pPr>
            <a:endParaRPr lang="en-US" dirty="0"/>
          </a:p>
          <a:p>
            <a:pPr lvl="1"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6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 Models: Takeaway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13</a:t>
            </a:fld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B7A2365-5202-8645-8566-0CF523E10EB2}"/>
              </a:ext>
            </a:extLst>
          </p:cNvPr>
          <p:cNvSpPr txBox="1">
            <a:spLocks noChangeArrowheads="1"/>
          </p:cNvSpPr>
          <p:nvPr/>
        </p:nvSpPr>
        <p:spPr>
          <a:xfrm>
            <a:off x="1943402" y="1581676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 marL="0" indent="0">
              <a:buFont typeface="Arial"/>
              <a:buNone/>
            </a:pPr>
            <a:endParaRPr lang="en-US" sz="160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CF9A89F-2FB9-094A-B825-0B456104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Given a sentence,</a:t>
            </a:r>
          </a:p>
          <a:p>
            <a:pPr lvl="1"/>
            <a:r>
              <a:rPr lang="en-US" dirty="0"/>
              <a:t>Returns probability</a:t>
            </a:r>
          </a:p>
          <a:p>
            <a:endParaRPr lang="en-US" dirty="0"/>
          </a:p>
          <a:p>
            <a:r>
              <a:rPr lang="en-US" dirty="0"/>
              <a:t>Given a set of words,</a:t>
            </a:r>
          </a:p>
          <a:p>
            <a:pPr lvl="1"/>
            <a:r>
              <a:rPr lang="en-US" dirty="0"/>
              <a:t>Returns the highest probable next word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7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14</a:t>
            </a:fld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B7A2365-5202-8645-8566-0CF523E10EB2}"/>
              </a:ext>
            </a:extLst>
          </p:cNvPr>
          <p:cNvSpPr txBox="1">
            <a:spLocks noChangeArrowheads="1"/>
          </p:cNvSpPr>
          <p:nvPr/>
        </p:nvSpPr>
        <p:spPr>
          <a:xfrm>
            <a:off x="1943402" y="1581676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 marL="0" indent="0">
              <a:buFont typeface="Arial"/>
              <a:buNone/>
            </a:pPr>
            <a:endParaRPr lang="en-US" sz="160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CF9A89F-2FB9-094A-B825-0B456104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How to model the system as sentences</a:t>
            </a:r>
          </a:p>
          <a:p>
            <a:pPr lvl="1"/>
            <a:r>
              <a:rPr lang="en-US" dirty="0"/>
              <a:t>So we can complete it</a:t>
            </a:r>
          </a:p>
          <a:p>
            <a:endParaRPr lang="en-US" dirty="0"/>
          </a:p>
          <a:p>
            <a:r>
              <a:rPr lang="en-US" dirty="0"/>
              <a:t>Concrete VS Abstract semantics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9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Concrete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15</a:t>
            </a:fld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B7A2365-5202-8645-8566-0CF523E10EB2}"/>
              </a:ext>
            </a:extLst>
          </p:cNvPr>
          <p:cNvSpPr txBox="1">
            <a:spLocks noChangeArrowheads="1"/>
          </p:cNvSpPr>
          <p:nvPr/>
        </p:nvSpPr>
        <p:spPr>
          <a:xfrm>
            <a:off x="1943402" y="1581676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 marL="0" indent="0">
              <a:buFont typeface="Arial"/>
              <a:buNone/>
            </a:pPr>
            <a:endParaRPr lang="en-US" sz="1600"/>
          </a:p>
          <a:p>
            <a:pPr>
              <a:buFontTx/>
              <a:buChar char="•"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CF9A89F-2FB9-094A-B825-0B456104BA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Program state </a:t>
                </a:r>
                <a:r>
                  <a:rPr lang="en-US" i="1" dirty="0">
                    <a:solidFill>
                      <a:srgbClr val="FF0000"/>
                    </a:solidFill>
                  </a:rPr>
                  <a:t>= </a:t>
                </a:r>
                <a:r>
                  <a:rPr lang="en-US" dirty="0">
                    <a:solidFill>
                      <a:srgbClr val="FF0000"/>
                    </a:solidFill>
                  </a:rPr>
                  <a:t>⟨</a:t>
                </a:r>
                <a:r>
                  <a:rPr lang="en-US" i="1" dirty="0">
                    <a:solidFill>
                      <a:srgbClr val="FF0000"/>
                    </a:solidFill>
                    <a:latin typeface="Adobe Gurmukhi" charset="0"/>
                    <a:ea typeface="Adobe Gurmukhi" charset="0"/>
                    <a:cs typeface="Adobe Gurmukhi" charset="0"/>
                  </a:rPr>
                  <a:t>L</a:t>
                </a:r>
                <a:r>
                  <a:rPr lang="en-US" i="1" baseline="30000" dirty="0">
                    <a:solidFill>
                      <a:srgbClr val="FF0000"/>
                    </a:solidFill>
                  </a:rPr>
                  <a:t>*</a:t>
                </a:r>
                <a:r>
                  <a:rPr lang="en-US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</m:oMath>
                </a14:m>
                <a:r>
                  <a:rPr lang="en-US" baseline="30000" dirty="0">
                    <a:solidFill>
                      <a:srgbClr val="FF0000"/>
                    </a:solidFill>
                  </a:rPr>
                  <a:t>*</a:t>
                </a:r>
                <a:r>
                  <a:rPr lang="en-US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baseline="30000" dirty="0">
                    <a:solidFill>
                      <a:srgbClr val="FF0000"/>
                    </a:solidFill>
                  </a:rPr>
                  <a:t>*</a:t>
                </a:r>
                <a:r>
                  <a:rPr lang="en-US" dirty="0">
                    <a:solidFill>
                      <a:srgbClr val="FF0000"/>
                    </a:solidFill>
                  </a:rPr>
                  <a:t>⟩</a:t>
                </a:r>
              </a:p>
              <a:p>
                <a:pPr lvl="1">
                  <a:buFontTx/>
                  <a:buChar char="•"/>
                </a:pPr>
                <a:r>
                  <a:rPr lang="en-US" i="1" dirty="0">
                    <a:latin typeface="Adobe Gurmukhi" charset="0"/>
                    <a:ea typeface="Adobe Gurmukhi" charset="0"/>
                    <a:cs typeface="Adobe Gurmukhi" charset="0"/>
                  </a:rPr>
                  <a:t>L</a:t>
                </a:r>
                <a:r>
                  <a:rPr lang="en-US" i="1" baseline="30000" dirty="0"/>
                  <a:t>* </a:t>
                </a:r>
                <a:r>
                  <a:rPr lang="en-US" dirty="0"/>
                  <a:t>Set of all allocated objects</a:t>
                </a:r>
              </a:p>
              <a:p>
                <a:pPr lvl="1"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</m:oMath>
                </a14:m>
                <a:r>
                  <a:rPr lang="en-US" baseline="30000" dirty="0"/>
                  <a:t>* </a:t>
                </a:r>
                <a:r>
                  <a:rPr lang="en-US" dirty="0"/>
                  <a:t>Environment mapping local variables to objects </a:t>
                </a:r>
              </a:p>
              <a:p>
                <a:pPr lvl="1"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baseline="30000" dirty="0"/>
                  <a:t>* </a:t>
                </a:r>
                <a:r>
                  <a:rPr lang="en-US" dirty="0"/>
                  <a:t>objects’ fields to values</a:t>
                </a:r>
              </a:p>
              <a:p>
                <a:pPr>
                  <a:buFontTx/>
                  <a:buChar char="•"/>
                </a:pPr>
                <a:endParaRPr lang="en-US" dirty="0"/>
              </a:p>
              <a:p>
                <a:pPr>
                  <a:buFontTx/>
                  <a:buChar char="•"/>
                </a:pPr>
                <a:r>
                  <a:rPr lang="en-US" dirty="0"/>
                  <a:t>Basically all possible objects in the program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CF9A89F-2FB9-094A-B825-0B456104BA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327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8E42B5B-546E-3340-AA36-5D110CE4972C}"/>
              </a:ext>
            </a:extLst>
          </p:cNvPr>
          <p:cNvSpPr txBox="1"/>
          <p:nvPr/>
        </p:nvSpPr>
        <p:spPr>
          <a:xfrm>
            <a:off x="6052779" y="2537907"/>
            <a:ext cx="1515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new Foo();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748DA-140B-5144-B655-DB1AA6D08DCD}"/>
              </a:ext>
            </a:extLst>
          </p:cNvPr>
          <p:cNvSpPr txBox="1"/>
          <p:nvPr/>
        </p:nvSpPr>
        <p:spPr>
          <a:xfrm>
            <a:off x="9022575" y="3211798"/>
            <a:ext cx="194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x = new Foo();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723DB-A8AF-0A4C-B2E2-2A2E1A5E53F9}"/>
              </a:ext>
            </a:extLst>
          </p:cNvPr>
          <p:cNvSpPr txBox="1"/>
          <p:nvPr/>
        </p:nvSpPr>
        <p:spPr>
          <a:xfrm>
            <a:off x="6006459" y="3949710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x.bar</a:t>
            </a:r>
            <a:r>
              <a:rPr lang="en-US" sz="2400" dirty="0">
                <a:solidFill>
                  <a:srgbClr val="00B050"/>
                </a:solidFill>
              </a:rPr>
              <a:t> = 5;</a:t>
            </a:r>
          </a:p>
        </p:txBody>
      </p:sp>
    </p:spTree>
    <p:extLst>
      <p:ext uri="{BB962C8B-B14F-4D97-AF65-F5344CB8AC3E}">
        <p14:creationId xmlns:p14="http://schemas.microsoft.com/office/powerpoint/2010/main" val="39101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Concrete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16</a:t>
            </a:fld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B7A2365-5202-8645-8566-0CF523E10EB2}"/>
              </a:ext>
            </a:extLst>
          </p:cNvPr>
          <p:cNvSpPr txBox="1">
            <a:spLocks noChangeArrowheads="1"/>
          </p:cNvSpPr>
          <p:nvPr/>
        </p:nvSpPr>
        <p:spPr>
          <a:xfrm>
            <a:off x="1943402" y="1581676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 marL="0" indent="0">
              <a:buFont typeface="Arial"/>
              <a:buNone/>
            </a:pPr>
            <a:endParaRPr lang="en-US" sz="160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CF9A89F-2FB9-094A-B825-0B456104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/>
              <a:t>Object Event </a:t>
            </a:r>
          </a:p>
          <a:p>
            <a:pPr lvl="1">
              <a:buFontTx/>
              <a:buChar char="•"/>
            </a:pPr>
            <a:r>
              <a:rPr lang="en-US" dirty="0"/>
              <a:t>API method invocation involving that object</a:t>
            </a:r>
          </a:p>
          <a:p>
            <a:pPr lvl="2"/>
            <a:r>
              <a:rPr lang="en-US" dirty="0"/>
              <a:t>As a receiver     </a:t>
            </a:r>
            <a:r>
              <a:rPr lang="en-US" dirty="0" err="1">
                <a:solidFill>
                  <a:srgbClr val="00B050"/>
                </a:solidFill>
              </a:rPr>
              <a:t>door.open</a:t>
            </a:r>
            <a:r>
              <a:rPr lang="en-US" dirty="0">
                <a:solidFill>
                  <a:srgbClr val="00B050"/>
                </a:solidFill>
              </a:rPr>
              <a:t>(); </a:t>
            </a:r>
          </a:p>
          <a:p>
            <a:pPr lvl="2"/>
            <a:r>
              <a:rPr lang="en-US" dirty="0"/>
              <a:t>As one of the arguments     </a:t>
            </a:r>
            <a:r>
              <a:rPr lang="en-US" dirty="0" err="1">
                <a:solidFill>
                  <a:srgbClr val="00B050"/>
                </a:solidFill>
              </a:rPr>
              <a:t>person.close</a:t>
            </a:r>
            <a:r>
              <a:rPr lang="en-US" dirty="0">
                <a:solidFill>
                  <a:srgbClr val="00B050"/>
                </a:solidFill>
              </a:rPr>
              <a:t>(door); 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As a return value	</a:t>
            </a:r>
            <a:r>
              <a:rPr lang="en-US" dirty="0">
                <a:solidFill>
                  <a:srgbClr val="00B050"/>
                </a:solidFill>
              </a:rPr>
              <a:t>door = </a:t>
            </a:r>
            <a:r>
              <a:rPr lang="en-US" dirty="0" err="1">
                <a:solidFill>
                  <a:srgbClr val="00B050"/>
                </a:solidFill>
              </a:rPr>
              <a:t>company.makeDoor</a:t>
            </a:r>
            <a:r>
              <a:rPr lang="en-US" dirty="0">
                <a:solidFill>
                  <a:srgbClr val="00B050"/>
                </a:solidFill>
              </a:rPr>
              <a:t>();</a:t>
            </a:r>
          </a:p>
          <a:p>
            <a:pPr>
              <a:buFont typeface="Arial" charset="0"/>
              <a:buChar char="•"/>
            </a:pPr>
            <a:r>
              <a:rPr lang="en-US" dirty="0"/>
              <a:t>Object History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The set of all events on a concrete object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Changed by method invocations, or object creations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187EC0-25F3-1C41-ADA6-4ABFC858E234}"/>
              </a:ext>
            </a:extLst>
          </p:cNvPr>
          <p:cNvSpPr txBox="1"/>
          <p:nvPr/>
        </p:nvSpPr>
        <p:spPr>
          <a:xfrm>
            <a:off x="3438833" y="177084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+mn-lt"/>
              </a:rPr>
              <a:t>WORDS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2F7E9-627A-6642-8790-96F4F41504F9}"/>
              </a:ext>
            </a:extLst>
          </p:cNvPr>
          <p:cNvSpPr txBox="1"/>
          <p:nvPr/>
        </p:nvSpPr>
        <p:spPr>
          <a:xfrm>
            <a:off x="3827207" y="403079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+mn-lt"/>
              </a:rPr>
              <a:t>SENTENCES</a:t>
            </a:r>
          </a:p>
        </p:txBody>
      </p:sp>
    </p:spTree>
    <p:extLst>
      <p:ext uri="{BB962C8B-B14F-4D97-AF65-F5344CB8AC3E}">
        <p14:creationId xmlns:p14="http://schemas.microsoft.com/office/powerpoint/2010/main" val="12206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Abstract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17</a:t>
            </a:fld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B7A2365-5202-8645-8566-0CF523E10EB2}"/>
              </a:ext>
            </a:extLst>
          </p:cNvPr>
          <p:cNvSpPr txBox="1">
            <a:spLocks noChangeArrowheads="1"/>
          </p:cNvSpPr>
          <p:nvPr/>
        </p:nvSpPr>
        <p:spPr>
          <a:xfrm>
            <a:off x="1943402" y="1581676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 marL="0" indent="0">
              <a:buFont typeface="Arial"/>
              <a:buNone/>
            </a:pPr>
            <a:endParaRPr lang="en-US" sz="160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CF9A89F-2FB9-094A-B825-0B456104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It is impractical to track all possible object creations and full histories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Abstraction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Abstract Object</a:t>
            </a:r>
          </a:p>
          <a:p>
            <a:pPr lvl="2"/>
            <a:r>
              <a:rPr lang="en-US" dirty="0"/>
              <a:t>The set of all aliased concrete objects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Abstract History</a:t>
            </a:r>
          </a:p>
          <a:p>
            <a:pPr lvl="2"/>
            <a:r>
              <a:rPr lang="en-US" dirty="0"/>
              <a:t>Containing all concrete histories of aliased objects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7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18</a:t>
            </a:fld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B7A2365-5202-8645-8566-0CF523E10EB2}"/>
              </a:ext>
            </a:extLst>
          </p:cNvPr>
          <p:cNvSpPr txBox="1">
            <a:spLocks noChangeArrowheads="1"/>
          </p:cNvSpPr>
          <p:nvPr/>
        </p:nvSpPr>
        <p:spPr>
          <a:xfrm>
            <a:off x="1943402" y="1581676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 marL="0" indent="0">
              <a:buFont typeface="Arial"/>
              <a:buNone/>
            </a:pPr>
            <a:endParaRPr lang="en-US" sz="1600"/>
          </a:p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CF9A89F-2FB9-094A-B825-0B456104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8B4CE-20C7-7146-A17E-757E1098361D}"/>
              </a:ext>
            </a:extLst>
          </p:cNvPr>
          <p:cNvSpPr txBox="1"/>
          <p:nvPr/>
        </p:nvSpPr>
        <p:spPr>
          <a:xfrm>
            <a:off x="1051124" y="1581676"/>
            <a:ext cx="3657600" cy="4524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void home(){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Cat cat = new Cat();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Dog dog = new Dog();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cat.beSilly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dog.hide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If(a good day){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cat.play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dog.enter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cat.fight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(dog);</a:t>
            </a:r>
          </a:p>
          <a:p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} 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7AC36-A22D-9543-A48A-2AC4DB4017E7}"/>
              </a:ext>
            </a:extLst>
          </p:cNvPr>
          <p:cNvSpPr txBox="1"/>
          <p:nvPr/>
        </p:nvSpPr>
        <p:spPr>
          <a:xfrm>
            <a:off x="5889522" y="1524000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History for abstract object </a:t>
            </a:r>
            <a:r>
              <a:rPr lang="en-US" b="1" dirty="0"/>
              <a:t>cat</a:t>
            </a:r>
          </a:p>
          <a:p>
            <a:r>
              <a:rPr lang="en-US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beSilly</a:t>
            </a:r>
            <a:r>
              <a:rPr lang="en-US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 play fight</a:t>
            </a:r>
          </a:p>
          <a:p>
            <a:r>
              <a:rPr lang="en-US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beSilly</a:t>
            </a:r>
            <a:r>
              <a:rPr lang="en-US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 fight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History for abstract object </a:t>
            </a:r>
            <a:r>
              <a:rPr lang="en-US" b="1" dirty="0"/>
              <a:t>dog</a:t>
            </a:r>
          </a:p>
          <a:p>
            <a:r>
              <a:rPr lang="en-US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hide, enter, </a:t>
            </a:r>
            <a:r>
              <a:rPr lang="en-US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fight</a:t>
            </a:r>
            <a:r>
              <a:rPr lang="en-US" b="1" baseline="30000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param</a:t>
            </a:r>
            <a:endParaRPr lang="en-US" b="1" baseline="30000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4EE76-A241-B84F-8945-FCC081B515BE}"/>
              </a:ext>
            </a:extLst>
          </p:cNvPr>
          <p:cNvSpPr txBox="1"/>
          <p:nvPr/>
        </p:nvSpPr>
        <p:spPr>
          <a:xfrm>
            <a:off x="5601002" y="445155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Potential blowup?</a:t>
            </a:r>
          </a:p>
        </p:txBody>
      </p:sp>
    </p:spTree>
    <p:extLst>
      <p:ext uri="{BB962C8B-B14F-4D97-AF65-F5344CB8AC3E}">
        <p14:creationId xmlns:p14="http://schemas.microsoft.com/office/powerpoint/2010/main" val="5299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8F6A-B0B6-694C-93BD-C65094EB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Model: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A88DF-C18C-D14A-840B-731FD99B3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 the program as a set of sentences </a:t>
            </a:r>
          </a:p>
          <a:p>
            <a:endParaRPr lang="en-US" dirty="0"/>
          </a:p>
          <a:p>
            <a:r>
              <a:rPr lang="en-US" dirty="0"/>
              <a:t>Method calls == words</a:t>
            </a:r>
          </a:p>
          <a:p>
            <a:r>
              <a:rPr lang="en-US" dirty="0"/>
              <a:t>History == sentences </a:t>
            </a:r>
          </a:p>
          <a:p>
            <a:endParaRPr lang="en-US" dirty="0"/>
          </a:p>
          <a:p>
            <a:r>
              <a:rPr lang="en-US" dirty="0"/>
              <a:t>Hence, we can use language models in this context too!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B41DB-7D84-0240-ADFB-A576573F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0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Code Completion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/>
              <a:t>Lots of APIs and libraries </a:t>
            </a:r>
          </a:p>
          <a:p>
            <a:pPr lvl="1">
              <a:buFontTx/>
              <a:buChar char="•"/>
            </a:pPr>
            <a:r>
              <a:rPr lang="en-US" dirty="0"/>
              <a:t>Not usually well-documented</a:t>
            </a:r>
          </a:p>
          <a:p>
            <a:pPr>
              <a:buFontTx/>
              <a:buChar char="•"/>
            </a:pPr>
            <a:r>
              <a:rPr lang="en-US" dirty="0"/>
              <a:t>Help the programmer complete code</a:t>
            </a:r>
          </a:p>
          <a:p>
            <a:pPr lvl="1">
              <a:buFontTx/>
              <a:buChar char="•"/>
            </a:pPr>
            <a:r>
              <a:rPr lang="en-US" dirty="0"/>
              <a:t>Code search!</a:t>
            </a:r>
          </a:p>
          <a:p>
            <a:pPr>
              <a:buFontTx/>
              <a:buChar char="•"/>
            </a:pPr>
            <a:r>
              <a:rPr lang="en-US" dirty="0"/>
              <a:t>But..</a:t>
            </a:r>
          </a:p>
          <a:p>
            <a:pPr lvl="1">
              <a:buFontTx/>
              <a:buChar char="•"/>
            </a:pPr>
            <a:r>
              <a:rPr lang="en-US" dirty="0"/>
              <a:t>Simple sequences</a:t>
            </a:r>
          </a:p>
          <a:p>
            <a:pPr lvl="1">
              <a:buFontTx/>
              <a:buChar char="•"/>
            </a:pPr>
            <a:r>
              <a:rPr lang="en-US" dirty="0"/>
              <a:t>Semantics are not considered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2</a:t>
            </a:fld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235978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772055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73677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999970" y="43090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171000" y="4269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8F6A-B0B6-694C-93BD-C65094EB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A88DF-C18C-D14A-840B-731FD99B3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smsMgr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= 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getDefault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. </a:t>
            </a:r>
            <a:r>
              <a:rPr lang="en-US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H2</a:t>
            </a:r>
            <a:endParaRPr lang="en-US" sz="4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/>
              <a:t>		</a:t>
            </a:r>
            <a:r>
              <a:rPr lang="en-US" dirty="0" err="1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getDefault</a:t>
            </a:r>
            <a:r>
              <a:rPr lang="en-US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 . </a:t>
            </a:r>
            <a:r>
              <a:rPr lang="en-US" dirty="0" err="1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divideMsg</a:t>
            </a:r>
            <a:r>
              <a:rPr lang="en-US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 . </a:t>
            </a:r>
            <a:r>
              <a:rPr lang="en-US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H1</a:t>
            </a:r>
            <a:r>
              <a:rPr lang="en-US" sz="3600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4400" dirty="0"/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Clr>
                <a:srgbClr val="0E4AA2"/>
              </a:buClr>
              <a:buNone/>
            </a:pPr>
            <a:r>
              <a:rPr lang="en-US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message = 	length . length . </a:t>
            </a:r>
            <a:r>
              <a:rPr lang="en-US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H2</a:t>
            </a:r>
          </a:p>
          <a:p>
            <a:pPr marL="0" lvl="0" indent="0">
              <a:buClr>
                <a:srgbClr val="0E4AA2"/>
              </a:buClr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lvl="0" indent="0">
              <a:buClr>
                <a:srgbClr val="0E4AA2"/>
              </a:buClr>
              <a:buNone/>
            </a:pPr>
            <a:r>
              <a:rPr lang="en-US" dirty="0" err="1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msgList</a:t>
            </a:r>
            <a:r>
              <a:rPr lang="en-US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 = 	</a:t>
            </a:r>
            <a:r>
              <a:rPr lang="en-US" dirty="0" err="1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divideMsg</a:t>
            </a:r>
            <a:r>
              <a:rPr lang="en-US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H1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B41DB-7D84-0240-ADFB-A576573F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26179-645A-0C42-99CA-3976B30B1D81}"/>
              </a:ext>
            </a:extLst>
          </p:cNvPr>
          <p:cNvSpPr txBox="1"/>
          <p:nvPr/>
        </p:nvSpPr>
        <p:spPr>
          <a:xfrm>
            <a:off x="956188" y="1690688"/>
            <a:ext cx="5562600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SmsManager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smsMgr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SmsManager.getDefault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length =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message.length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if (length &gt; MAX_SMS_MESSAGE_LENGTH) {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ArrayList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&lt;String&gt;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msgList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=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smsMgr.divideMsg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(message);</a:t>
            </a: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 ? {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smsMgr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msgList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} // (H1)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 else {</a:t>
            </a: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 ? {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smsMgr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, message} // (H2)</a:t>
            </a:r>
          </a:p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4737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88F6A-B0B6-694C-93BD-C65094EBD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Complete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B41DB-7D84-0240-ADFB-A576573F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7FF605-8857-FC4C-8491-32D7B5389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82233"/>
              </p:ext>
            </p:extLst>
          </p:nvPr>
        </p:nvGraphicFramePr>
        <p:xfrm>
          <a:off x="1595264" y="1577565"/>
          <a:ext cx="899160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0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latin typeface="Courier New" charset="0"/>
                          <a:ea typeface="Courier New" charset="0"/>
                          <a:cs typeface="Courier New" charset="0"/>
                        </a:rPr>
                        <a:t>getDefault</a:t>
                      </a:r>
                      <a:r>
                        <a:rPr lang="en-US" sz="1500" baseline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. </a:t>
                      </a:r>
                      <a:r>
                        <a:rPr lang="en-US" sz="1500" baseline="0" dirty="0" err="1">
                          <a:solidFill>
                            <a:srgbClr val="00B05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sendTextMessage</a:t>
                      </a:r>
                      <a:endParaRPr lang="en-US" sz="1500" baseline="0" dirty="0">
                        <a:solidFill>
                          <a:srgbClr val="00B050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Courier New" charset="0"/>
                          <a:ea typeface="Courier New" charset="0"/>
                          <a:cs typeface="Courier New" charset="0"/>
                        </a:rPr>
                        <a:t>getDefault</a:t>
                      </a:r>
                      <a:r>
                        <a:rPr lang="en-US" sz="1500" baseline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. </a:t>
                      </a:r>
                      <a:r>
                        <a:rPr lang="en-US" sz="1500" kern="1200" dirty="0" err="1">
                          <a:solidFill>
                            <a:srgbClr val="00B05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sendMultipartTextMessage</a:t>
                      </a:r>
                      <a:endParaRPr lang="en-US" sz="1500" kern="1200" dirty="0">
                        <a:solidFill>
                          <a:srgbClr val="00B050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</a:t>
                      </a:r>
                    </a:p>
                    <a:p>
                      <a:pPr algn="l"/>
                      <a:r>
                        <a:rPr lang="en-US" sz="1600" dirty="0"/>
                        <a:t>2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rgbClr val="00B050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length. length</a:t>
                      </a:r>
                    </a:p>
                    <a:p>
                      <a:pPr algn="l"/>
                      <a:r>
                        <a:rPr lang="en-US" sz="1800" dirty="0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length. </a:t>
                      </a:r>
                      <a:r>
                        <a:rPr lang="en-US" sz="1800" baseline="0" dirty="0" err="1">
                          <a:solidFill>
                            <a:srgbClr val="00B05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sendTextMessage</a:t>
                      </a:r>
                      <a:endParaRPr lang="en-US" sz="1800" dirty="0">
                        <a:solidFill>
                          <a:srgbClr val="0D1259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length.</a:t>
                      </a:r>
                      <a:r>
                        <a:rPr lang="en-US" sz="1800" kern="1200" dirty="0" err="1">
                          <a:solidFill>
                            <a:srgbClr val="00B05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sendMultipartTextMessage</a:t>
                      </a:r>
                      <a:endParaRPr lang="en-US" sz="1800" dirty="0">
                        <a:solidFill>
                          <a:srgbClr val="0D1259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algn="l"/>
                      <a:endParaRPr lang="en-US" sz="1800" dirty="0">
                        <a:solidFill>
                          <a:srgbClr val="0D1259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  <a:p>
                      <a:pPr algn="l"/>
                      <a:r>
                        <a:rPr lang="en-US" dirty="0"/>
                        <a:t>2</a:t>
                      </a:r>
                    </a:p>
                    <a:p>
                      <a:pPr algn="l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DDC2143-E559-B24A-BAA6-B1FDC02A8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35865"/>
              </p:ext>
            </p:extLst>
          </p:nvPr>
        </p:nvGraphicFramePr>
        <p:xfrm>
          <a:off x="1612849" y="3965751"/>
          <a:ext cx="8991603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8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3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latin typeface="Courier New" charset="0"/>
                          <a:ea typeface="Courier New" charset="0"/>
                          <a:cs typeface="Courier New" charset="0"/>
                        </a:rPr>
                        <a:t>getDefault</a:t>
                      </a:r>
                      <a:r>
                        <a:rPr lang="en-US" sz="1500" baseline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divideMsg</a:t>
                      </a:r>
                      <a:r>
                        <a:rPr lang="en-US" sz="1600" dirty="0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.</a:t>
                      </a:r>
                      <a:r>
                        <a:rPr lang="en-US" sz="1600" kern="1200" dirty="0">
                          <a:solidFill>
                            <a:srgbClr val="00B05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FF000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sendMultipartTextMessage</a:t>
                      </a:r>
                      <a:r>
                        <a:rPr lang="en-US" sz="1600" dirty="0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endParaRPr lang="en-US" sz="1500" baseline="0" dirty="0">
                        <a:solidFill>
                          <a:srgbClr val="00B050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algn="l"/>
                      <a:r>
                        <a:rPr lang="en-US" sz="1400" dirty="0" err="1">
                          <a:latin typeface="Courier New" charset="0"/>
                          <a:ea typeface="Courier New" charset="0"/>
                          <a:cs typeface="Courier New" charset="0"/>
                        </a:rPr>
                        <a:t>getDefault</a:t>
                      </a:r>
                      <a:r>
                        <a:rPr lang="en-US" sz="1400" baseline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. </a:t>
                      </a:r>
                      <a:r>
                        <a:rPr lang="en-US" sz="1400" dirty="0" err="1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divideMsg</a:t>
                      </a:r>
                      <a:r>
                        <a:rPr lang="en-US" sz="1400" dirty="0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.</a:t>
                      </a:r>
                      <a:r>
                        <a:rPr lang="en-US" sz="1400" kern="1200" dirty="0">
                          <a:solidFill>
                            <a:srgbClr val="00B05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FF000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sendTextMessage</a:t>
                      </a:r>
                      <a:r>
                        <a:rPr lang="en-US" sz="1400" dirty="0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endParaRPr lang="en-US" sz="1400" baseline="0" dirty="0">
                        <a:solidFill>
                          <a:srgbClr val="00B050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</a:t>
                      </a:r>
                    </a:p>
                    <a:p>
                      <a:pPr algn="l"/>
                      <a:endParaRPr lang="en-US" sz="1400" dirty="0"/>
                    </a:p>
                    <a:p>
                      <a:pPr algn="l"/>
                      <a:endParaRPr lang="en-US" sz="1400" dirty="0"/>
                    </a:p>
                    <a:p>
                      <a:pPr algn="l"/>
                      <a:endParaRPr lang="en-US" sz="1400" dirty="0"/>
                    </a:p>
                    <a:p>
                      <a:pPr algn="l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divideMsg</a:t>
                      </a:r>
                      <a:r>
                        <a:rPr lang="en-US" sz="1800" dirty="0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sendMultipartTextMessage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algn="l"/>
                      <a:endParaRPr lang="en-US" sz="1800" dirty="0">
                        <a:solidFill>
                          <a:srgbClr val="0D1259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algn="l"/>
                      <a:r>
                        <a:rPr lang="en-US" sz="1800" dirty="0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 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47BEA4-F732-C145-9A3E-0B9C8AE42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28161"/>
              </p:ext>
            </p:extLst>
          </p:nvPr>
        </p:nvGraphicFramePr>
        <p:xfrm>
          <a:off x="1595264" y="1577565"/>
          <a:ext cx="899160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3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latin typeface="Courier New" charset="0"/>
                          <a:ea typeface="Courier New" charset="0"/>
                          <a:cs typeface="Courier New" charset="0"/>
                        </a:rPr>
                        <a:t>getDefault</a:t>
                      </a:r>
                      <a:r>
                        <a:rPr lang="en-US" sz="1500" baseline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. </a:t>
                      </a:r>
                      <a:r>
                        <a:rPr lang="en-US" sz="1500" baseline="0" dirty="0" err="1">
                          <a:solidFill>
                            <a:srgbClr val="00B05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sendTextMessage</a:t>
                      </a:r>
                      <a:endParaRPr lang="en-US" sz="1500" baseline="0" dirty="0">
                        <a:solidFill>
                          <a:srgbClr val="00B050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err="1">
                          <a:latin typeface="Courier New" charset="0"/>
                          <a:ea typeface="Courier New" charset="0"/>
                          <a:cs typeface="Courier New" charset="0"/>
                        </a:rPr>
                        <a:t>getDefault</a:t>
                      </a:r>
                      <a:r>
                        <a:rPr lang="en-US" sz="1500" baseline="0" dirty="0">
                          <a:latin typeface="Courier New" charset="0"/>
                          <a:ea typeface="Courier New" charset="0"/>
                          <a:cs typeface="Courier New" charset="0"/>
                        </a:rPr>
                        <a:t>. </a:t>
                      </a:r>
                      <a:r>
                        <a:rPr lang="en-US" sz="1500" kern="1200" dirty="0" err="1">
                          <a:solidFill>
                            <a:srgbClr val="00B05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sendMultipartTextMessage</a:t>
                      </a:r>
                      <a:endParaRPr lang="en-US" sz="1500" kern="1200" dirty="0">
                        <a:solidFill>
                          <a:srgbClr val="00B050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1</a:t>
                      </a:r>
                    </a:p>
                    <a:p>
                      <a:pPr algn="l"/>
                      <a:r>
                        <a:rPr lang="en-US" sz="1600" dirty="0"/>
                        <a:t>2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rgbClr val="00B050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strike="sngStrike" dirty="0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length. length</a:t>
                      </a:r>
                    </a:p>
                    <a:p>
                      <a:pPr algn="l"/>
                      <a:r>
                        <a:rPr lang="en-US" sz="1800" dirty="0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length. </a:t>
                      </a:r>
                      <a:r>
                        <a:rPr lang="en-US" sz="1800" baseline="0" dirty="0" err="1">
                          <a:solidFill>
                            <a:srgbClr val="00B05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sendTextMessage</a:t>
                      </a:r>
                      <a:endParaRPr lang="en-US" sz="1800" dirty="0">
                        <a:solidFill>
                          <a:srgbClr val="0D1259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D1259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length.</a:t>
                      </a:r>
                      <a:r>
                        <a:rPr lang="en-US" sz="1800" kern="1200" dirty="0" err="1">
                          <a:solidFill>
                            <a:srgbClr val="00B050"/>
                          </a:solidFill>
                          <a:latin typeface="Courier New" charset="0"/>
                          <a:ea typeface="Courier New" charset="0"/>
                          <a:cs typeface="Courier New" charset="0"/>
                        </a:rPr>
                        <a:t>sendMultipartTextMessage</a:t>
                      </a:r>
                      <a:endParaRPr lang="en-US" sz="1800" dirty="0">
                        <a:solidFill>
                          <a:srgbClr val="0D1259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  <a:p>
                      <a:pPr algn="l"/>
                      <a:endParaRPr lang="en-US" sz="1800" dirty="0">
                        <a:solidFill>
                          <a:srgbClr val="0D1259"/>
                        </a:solidFill>
                        <a:latin typeface="Courier New" charset="0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54CD95-F937-954B-9DFB-12DD32013368}"/>
              </a:ext>
            </a:extLst>
          </p:cNvPr>
          <p:cNvSpPr/>
          <p:nvPr/>
        </p:nvSpPr>
        <p:spPr bwMode="auto">
          <a:xfrm>
            <a:off x="1671464" y="2009365"/>
            <a:ext cx="3335215" cy="22860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271F3A9-A35D-0344-9E02-D0D718412DD6}"/>
              </a:ext>
            </a:extLst>
          </p:cNvPr>
          <p:cNvSpPr/>
          <p:nvPr/>
        </p:nvSpPr>
        <p:spPr bwMode="auto">
          <a:xfrm>
            <a:off x="6167264" y="2286968"/>
            <a:ext cx="3335215" cy="228600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268E116-5EAF-7840-A00E-8FED63A22D9D}"/>
              </a:ext>
            </a:extLst>
          </p:cNvPr>
          <p:cNvSpPr/>
          <p:nvPr/>
        </p:nvSpPr>
        <p:spPr bwMode="auto">
          <a:xfrm>
            <a:off x="1671464" y="4398761"/>
            <a:ext cx="3335215" cy="506203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75ABC7C-53DB-144C-8835-D15175352EE9}"/>
              </a:ext>
            </a:extLst>
          </p:cNvPr>
          <p:cNvSpPr/>
          <p:nvPr/>
        </p:nvSpPr>
        <p:spPr bwMode="auto">
          <a:xfrm>
            <a:off x="6167264" y="4398761"/>
            <a:ext cx="3581400" cy="506203"/>
          </a:xfrm>
          <a:prstGeom prst="round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AFD9CBA-DCCD-C84A-95EE-32B795FE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getDefault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. </a:t>
            </a:r>
            <a:r>
              <a:rPr lang="en-US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H2</a:t>
            </a:r>
            <a:endParaRPr lang="en-US" sz="4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dirty="0"/>
              <a:t>		</a:t>
            </a:r>
            <a:r>
              <a:rPr lang="en-US" dirty="0" err="1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getDefault</a:t>
            </a:r>
            <a:r>
              <a:rPr lang="en-US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 . </a:t>
            </a:r>
            <a:r>
              <a:rPr lang="en-US" dirty="0" err="1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divideMsg</a:t>
            </a:r>
            <a:r>
              <a:rPr lang="en-US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 . </a:t>
            </a:r>
            <a:r>
              <a:rPr lang="en-US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H1</a:t>
            </a:r>
            <a:r>
              <a:rPr lang="en-US" sz="3600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endParaRPr lang="en-US" sz="4400" dirty="0"/>
          </a:p>
          <a:p>
            <a:pPr marL="0" indent="0">
              <a:buNone/>
            </a:pPr>
            <a:endParaRPr lang="en-US" sz="2400" dirty="0"/>
          </a:p>
          <a:p>
            <a:pPr marL="0" lvl="0" indent="0">
              <a:buClr>
                <a:srgbClr val="0E4AA2"/>
              </a:buClr>
              <a:buNone/>
            </a:pPr>
            <a:r>
              <a:rPr lang="en-US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		length . length . </a:t>
            </a:r>
            <a:r>
              <a:rPr lang="en-US" dirty="0">
                <a:solidFill>
                  <a:srgbClr val="00B050"/>
                </a:solidFill>
                <a:latin typeface="Courier New" charset="0"/>
                <a:ea typeface="Courier New" charset="0"/>
                <a:cs typeface="Courier New" charset="0"/>
              </a:rPr>
              <a:t>H2</a:t>
            </a:r>
          </a:p>
          <a:p>
            <a:pPr marL="0" lvl="0" indent="0">
              <a:buClr>
                <a:srgbClr val="0E4AA2"/>
              </a:buClr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0" lvl="0" indent="0">
              <a:buClr>
                <a:srgbClr val="0E4AA2"/>
              </a:buClr>
              <a:buNone/>
            </a:pPr>
            <a:r>
              <a:rPr lang="en-US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divideMsg</a:t>
            </a:r>
            <a:r>
              <a:rPr lang="en-US" dirty="0">
                <a:solidFill>
                  <a:srgbClr val="0D1259"/>
                </a:solidFill>
                <a:latin typeface="Courier New" charset="0"/>
                <a:ea typeface="Courier New" charset="0"/>
                <a:cs typeface="Courier New" charset="0"/>
              </a:rPr>
              <a:t>. </a:t>
            </a:r>
            <a:r>
              <a:rPr lang="en-US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H1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3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36211 -0.264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13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486 L 0.01328 -0.3800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-187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29623 -0.528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264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08971 -0.0784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clickEffect"/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uiExpand="1" build="p"/>
      <p:bldP spid="17" grpId="1" uiExpand="1" build="p"/>
      <p:bldP spid="17" grpId="2" uiExpand="1" build="p"/>
      <p:bldP spid="17" grpId="3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231E-1054-7942-A33E-CD1AFD59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CDC94-1EC4-5940-AD42-F65D7167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dirty="0"/>
              <a:t>Only works for code with similar patterns </a:t>
            </a:r>
          </a:p>
          <a:p>
            <a:pPr lvl="1">
              <a:buFontTx/>
              <a:buChar char="•"/>
            </a:pPr>
            <a:r>
              <a:rPr lang="en-US" dirty="0"/>
              <a:t>API calls but not a complex application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There is no verification component</a:t>
            </a:r>
          </a:p>
          <a:p>
            <a:pPr lvl="1">
              <a:buFontTx/>
              <a:buChar char="•"/>
            </a:pPr>
            <a:r>
              <a:rPr lang="en-US" dirty="0"/>
              <a:t>It is up to the programmer to verify</a:t>
            </a:r>
          </a:p>
          <a:p>
            <a:pPr lvl="1"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Training data needs to be carefully chosen</a:t>
            </a:r>
          </a:p>
          <a:p>
            <a:pPr lvl="1">
              <a:buFontTx/>
              <a:buChar char="•"/>
            </a:pPr>
            <a:r>
              <a:rPr lang="en-US" dirty="0"/>
              <a:t>Common mistakes could also be learnt!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D222A-7C1F-0A49-A39F-23026183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0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231E-1054-7942-A33E-CD1AFD59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Improvements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CDC94-1EC4-5940-AD42-F65D7167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Automatic type check for completions</a:t>
            </a:r>
          </a:p>
          <a:p>
            <a:pPr>
              <a:buFontTx/>
              <a:buChar char="•"/>
            </a:pPr>
            <a:r>
              <a:rPr lang="en-US" dirty="0"/>
              <a:t>Semantic final check? </a:t>
            </a:r>
          </a:p>
          <a:p>
            <a:pPr lvl="1">
              <a:buFontTx/>
              <a:buChar char="•"/>
            </a:pPr>
            <a:r>
              <a:rPr lang="en-US" dirty="0"/>
              <a:t>Did the synthesized code use respect the dataflow?</a:t>
            </a:r>
          </a:p>
          <a:p>
            <a:pPr lvl="1">
              <a:buFontTx/>
              <a:buChar char="•"/>
            </a:pPr>
            <a:r>
              <a:rPr lang="en-US" dirty="0"/>
              <a:t>Did the synthesized code override a variable not used yet?</a:t>
            </a:r>
          </a:p>
          <a:p>
            <a:pPr>
              <a:buFontTx/>
              <a:buChar char="•"/>
            </a:pPr>
            <a:r>
              <a:rPr lang="en-US" dirty="0"/>
              <a:t>Joint probability?</a:t>
            </a:r>
          </a:p>
          <a:p>
            <a:pPr lvl="1">
              <a:buFontTx/>
              <a:buChar char="•"/>
            </a:pPr>
            <a:r>
              <a:rPr lang="en-US" dirty="0"/>
              <a:t>Calls on two objects are one event instead of two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D222A-7C1F-0A49-A39F-23026183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62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F231E-1054-7942-A33E-CD1AFD59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D222A-7C1F-0A49-A39F-23026183F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17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A32FF"/>
                </a:solidFill>
              </a:rPr>
              <a:t>Thank</a:t>
            </a:r>
            <a:r>
              <a:rPr lang="en-US" dirty="0"/>
              <a:t> </a:t>
            </a:r>
            <a:r>
              <a:rPr lang="en-US" sz="5400" dirty="0">
                <a:solidFill>
                  <a:srgbClr val="0A32FF"/>
                </a:solidFill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213449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dirty="0"/>
              <a:t>Synthesis with statistical language models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Key Insight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And we already know how to “complete” a sentence in a natural language!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3</a:t>
            </a:fld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235978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772055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73677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999970" y="43090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171000" y="4269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8A4C16-8F5E-5A4A-813B-40E7746D05F5}"/>
              </a:ext>
            </a:extLst>
          </p:cNvPr>
          <p:cNvSpPr/>
          <p:nvPr/>
        </p:nvSpPr>
        <p:spPr bwMode="auto">
          <a:xfrm>
            <a:off x="2895600" y="3246734"/>
            <a:ext cx="6400800" cy="1524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</a:rPr>
              <a:t>Regularities in code is similar to regularities in natural languages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4</a:t>
            </a:fld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235978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772055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73677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999970" y="43090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171000" y="4269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EF7249-0481-0F4E-A939-8DD27D439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32" y="1690688"/>
            <a:ext cx="9144000" cy="2160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B656C8-CEE8-8E48-9E1F-917D69341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25" y="4357688"/>
            <a:ext cx="6326414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5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5</a:t>
            </a:fld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235978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772055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73677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999970" y="43090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171000" y="4269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FC4222A-511D-3E44-8E56-972A03B8C15D}"/>
              </a:ext>
            </a:extLst>
          </p:cNvPr>
          <p:cNvSpPr txBox="1">
            <a:spLocks noChangeArrowheads="1"/>
          </p:cNvSpPr>
          <p:nvPr/>
        </p:nvSpPr>
        <p:spPr>
          <a:xfrm>
            <a:off x="2273677" y="934986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55C574-A865-2B44-ADFF-4DC5FFDFA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5"/>
          <a:stretch/>
        </p:blipFill>
        <p:spPr>
          <a:xfrm>
            <a:off x="3231230" y="1900186"/>
            <a:ext cx="6205247" cy="26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CF7C2F-AC89-8B4B-9FC3-B80D776FC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77" y="2458986"/>
            <a:ext cx="1524000" cy="228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362B90-ADC1-1741-9F02-A0BBDB29B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477" y="3449586"/>
            <a:ext cx="2070100" cy="21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68F847-DFD7-B140-81FD-7D0845EB3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77" y="4287786"/>
            <a:ext cx="2146300" cy="38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ED3257-F31F-894D-9426-3351508E8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77" b="7500"/>
          <a:stretch/>
        </p:blipFill>
        <p:spPr>
          <a:xfrm>
            <a:off x="3231230" y="4749142"/>
            <a:ext cx="6205247" cy="113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B1884F-31DF-FB4B-BE2C-2C03A78B7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77" y="5481586"/>
            <a:ext cx="1130300" cy="2032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236E71F-E249-5D4D-B21B-20BAD3F1547C}"/>
              </a:ext>
            </a:extLst>
          </p:cNvPr>
          <p:cNvSpPr/>
          <p:nvPr/>
        </p:nvSpPr>
        <p:spPr bwMode="auto">
          <a:xfrm>
            <a:off x="4546977" y="5481586"/>
            <a:ext cx="863600" cy="203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System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6</a:t>
            </a:fld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235978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772055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73677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999970" y="43090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171000" y="4269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6A104BEA-5A65-4942-B5E0-8633A566B4F5}"/>
              </a:ext>
            </a:extLst>
          </p:cNvPr>
          <p:cNvSpPr txBox="1">
            <a:spLocks noChangeArrowheads="1"/>
          </p:cNvSpPr>
          <p:nvPr/>
        </p:nvSpPr>
        <p:spPr>
          <a:xfrm>
            <a:off x="1999970" y="1366684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 marL="0" indent="0">
              <a:buFont typeface="Arial"/>
              <a:buNone/>
            </a:pPr>
            <a:endParaRPr lang="en-US" sz="1600"/>
          </a:p>
          <a:p>
            <a:pPr>
              <a:buFontTx/>
              <a:buChar char="•"/>
            </a:pP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CC7082-046B-014D-BFA9-E00DB4F5AEC6}"/>
              </a:ext>
            </a:extLst>
          </p:cNvPr>
          <p:cNvGrpSpPr/>
          <p:nvPr/>
        </p:nvGrpSpPr>
        <p:grpSpPr>
          <a:xfrm>
            <a:off x="1542770" y="2052484"/>
            <a:ext cx="2590800" cy="1399841"/>
            <a:chOff x="0" y="3581400"/>
            <a:chExt cx="2590800" cy="139984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9487203-1893-B243-B9D6-EEA6D27A6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81400"/>
              <a:ext cx="2590800" cy="77205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8A2C80C-697D-A94B-AC82-ADFC51E68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" y="4275075"/>
              <a:ext cx="1752600" cy="387438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98F513E-C078-6649-B5AB-B49C055FB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4642818"/>
              <a:ext cx="1295400" cy="338423"/>
            </a:xfrm>
            <a:prstGeom prst="rect">
              <a:avLst/>
            </a:prstGeom>
          </p:spPr>
        </p:pic>
      </p:grp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4974DC2-A3BB-894E-8F61-81DF4802FC9E}"/>
              </a:ext>
            </a:extLst>
          </p:cNvPr>
          <p:cNvSpPr/>
          <p:nvPr/>
        </p:nvSpPr>
        <p:spPr bwMode="auto">
          <a:xfrm>
            <a:off x="1618970" y="5633884"/>
            <a:ext cx="8915400" cy="83820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Statistical Language 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</a:rPr>
              <a:t>M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odel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C614568-E4F8-CC4E-B1C5-6B9142A185C4}"/>
              </a:ext>
            </a:extLst>
          </p:cNvPr>
          <p:cNvGrpSpPr/>
          <p:nvPr/>
        </p:nvGrpSpPr>
        <p:grpSpPr>
          <a:xfrm>
            <a:off x="1847570" y="3576484"/>
            <a:ext cx="543098" cy="2044930"/>
            <a:chOff x="304800" y="3429000"/>
            <a:chExt cx="543098" cy="2044930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747D2E8-557D-0741-B3B2-D24319A96573}"/>
                </a:ext>
              </a:extLst>
            </p:cNvPr>
            <p:cNvSpPr/>
            <p:nvPr/>
          </p:nvSpPr>
          <p:spPr bwMode="auto">
            <a:xfrm>
              <a:off x="531861" y="3429000"/>
              <a:ext cx="316037" cy="2044930"/>
            </a:xfrm>
            <a:custGeom>
              <a:avLst/>
              <a:gdLst>
                <a:gd name="connsiteX0" fmla="*/ 282786 w 316037"/>
                <a:gd name="connsiteY0" fmla="*/ 0 h 2044930"/>
                <a:gd name="connsiteX1" fmla="*/ 154 w 316037"/>
                <a:gd name="connsiteY1" fmla="*/ 847898 h 2044930"/>
                <a:gd name="connsiteX2" fmla="*/ 316037 w 316037"/>
                <a:gd name="connsiteY2" fmla="*/ 2044930 h 204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037" h="2044930">
                  <a:moveTo>
                    <a:pt x="282786" y="0"/>
                  </a:moveTo>
                  <a:cubicBezTo>
                    <a:pt x="138699" y="253538"/>
                    <a:pt x="-5388" y="507076"/>
                    <a:pt x="154" y="847898"/>
                  </a:cubicBezTo>
                  <a:cubicBezTo>
                    <a:pt x="5696" y="1188720"/>
                    <a:pt x="160866" y="1616825"/>
                    <a:pt x="316037" y="204493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D80E8D-67D2-A340-86BA-0F04A6B7A4B0}"/>
                </a:ext>
              </a:extLst>
            </p:cNvPr>
            <p:cNvSpPr/>
            <p:nvPr/>
          </p:nvSpPr>
          <p:spPr bwMode="auto">
            <a:xfrm>
              <a:off x="304800" y="40386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BD2EAC5-23E4-A841-8ED8-8A5B8232CBEF}"/>
              </a:ext>
            </a:extLst>
          </p:cNvPr>
          <p:cNvGrpSpPr/>
          <p:nvPr/>
        </p:nvGrpSpPr>
        <p:grpSpPr>
          <a:xfrm>
            <a:off x="4590770" y="2204884"/>
            <a:ext cx="1143000" cy="1371600"/>
            <a:chOff x="3048000" y="2057400"/>
            <a:chExt cx="1524000" cy="13716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5F492C-1096-DE4B-BC4F-392D33628610}"/>
                </a:ext>
              </a:extLst>
            </p:cNvPr>
            <p:cNvSpPr/>
            <p:nvPr/>
          </p:nvSpPr>
          <p:spPr bwMode="auto">
            <a:xfrm>
              <a:off x="3048000" y="2057400"/>
              <a:ext cx="1524000" cy="30480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4706D56-1D61-7A4E-BA7A-07C2BC4D609A}"/>
                </a:ext>
              </a:extLst>
            </p:cNvPr>
            <p:cNvSpPr/>
            <p:nvPr/>
          </p:nvSpPr>
          <p:spPr bwMode="auto">
            <a:xfrm>
              <a:off x="3048000" y="3124200"/>
              <a:ext cx="1524000" cy="30480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114DBEA-652C-034E-9706-A21B644486CA}"/>
                </a:ext>
              </a:extLst>
            </p:cNvPr>
            <p:cNvSpPr/>
            <p:nvPr/>
          </p:nvSpPr>
          <p:spPr bwMode="auto">
            <a:xfrm>
              <a:off x="3048000" y="2514600"/>
              <a:ext cx="1524000" cy="304800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BF08C42-B253-3B43-9846-95FEF7931DB6}"/>
              </a:ext>
            </a:extLst>
          </p:cNvPr>
          <p:cNvCxnSpPr>
            <a:stCxn id="53" idx="1"/>
            <a:endCxn id="55" idx="1"/>
          </p:cNvCxnSpPr>
          <p:nvPr/>
        </p:nvCxnSpPr>
        <p:spPr bwMode="auto">
          <a:xfrm>
            <a:off x="4590770" y="2357284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68AEF4A-EA6A-4A40-9D95-A2EED3BE8249}"/>
              </a:ext>
            </a:extLst>
          </p:cNvPr>
          <p:cNvCxnSpPr/>
          <p:nvPr/>
        </p:nvCxnSpPr>
        <p:spPr bwMode="auto">
          <a:xfrm>
            <a:off x="4590770" y="2904997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6F1D1F2-E787-FC48-8A19-86CF0D052FFB}"/>
              </a:ext>
            </a:extLst>
          </p:cNvPr>
          <p:cNvCxnSpPr/>
          <p:nvPr/>
        </p:nvCxnSpPr>
        <p:spPr bwMode="auto">
          <a:xfrm>
            <a:off x="5733770" y="2447797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E053252-C52D-9B4B-A005-B84FCD69954D}"/>
              </a:ext>
            </a:extLst>
          </p:cNvPr>
          <p:cNvCxnSpPr/>
          <p:nvPr/>
        </p:nvCxnSpPr>
        <p:spPr bwMode="auto">
          <a:xfrm>
            <a:off x="5733770" y="2966884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7B676ADD-D282-C64B-BB27-54C51E14AD79}"/>
              </a:ext>
            </a:extLst>
          </p:cNvPr>
          <p:cNvSpPr/>
          <p:nvPr/>
        </p:nvSpPr>
        <p:spPr bwMode="auto">
          <a:xfrm>
            <a:off x="8400770" y="2204884"/>
            <a:ext cx="1143000" cy="3048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D783C8-DB4B-844C-84E3-664C9ED9566B}"/>
              </a:ext>
            </a:extLst>
          </p:cNvPr>
          <p:cNvSpPr/>
          <p:nvPr/>
        </p:nvSpPr>
        <p:spPr bwMode="auto">
          <a:xfrm>
            <a:off x="8400770" y="3271684"/>
            <a:ext cx="1143000" cy="3048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5D9AF9E-77FC-C343-B582-11C1640E0E23}"/>
              </a:ext>
            </a:extLst>
          </p:cNvPr>
          <p:cNvSpPr/>
          <p:nvPr/>
        </p:nvSpPr>
        <p:spPr bwMode="auto">
          <a:xfrm>
            <a:off x="8400770" y="2662084"/>
            <a:ext cx="1143000" cy="3048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B621F49-7407-9B48-837F-79D009F7A23A}"/>
              </a:ext>
            </a:extLst>
          </p:cNvPr>
          <p:cNvGrpSpPr/>
          <p:nvPr/>
        </p:nvGrpSpPr>
        <p:grpSpPr>
          <a:xfrm>
            <a:off x="8400769" y="3957484"/>
            <a:ext cx="1143001" cy="751012"/>
            <a:chOff x="6857999" y="4125788"/>
            <a:chExt cx="1143001" cy="75101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853E75-3BCA-864F-9FC1-2DAFFF74AD57}"/>
                </a:ext>
              </a:extLst>
            </p:cNvPr>
            <p:cNvSpPr/>
            <p:nvPr/>
          </p:nvSpPr>
          <p:spPr bwMode="auto">
            <a:xfrm>
              <a:off x="6858000" y="4571046"/>
              <a:ext cx="1143000" cy="305754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C0AB969-C64E-C144-85BE-C7890A59DB56}"/>
                </a:ext>
              </a:extLst>
            </p:cNvPr>
            <p:cNvSpPr/>
            <p:nvPr/>
          </p:nvSpPr>
          <p:spPr bwMode="auto">
            <a:xfrm>
              <a:off x="6857999" y="4125788"/>
              <a:ext cx="1143000" cy="14584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AE8024E-FFDF-544F-AA59-54A1A560566E}"/>
              </a:ext>
            </a:extLst>
          </p:cNvPr>
          <p:cNvCxnSpPr>
            <a:stCxn id="54" idx="2"/>
          </p:cNvCxnSpPr>
          <p:nvPr/>
        </p:nvCxnSpPr>
        <p:spPr bwMode="auto">
          <a:xfrm>
            <a:off x="5162270" y="3576484"/>
            <a:ext cx="0" cy="2057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5C7EA1D6-F377-D446-B42A-DE2E8CB825DB}"/>
              </a:ext>
            </a:extLst>
          </p:cNvPr>
          <p:cNvSpPr/>
          <p:nvPr/>
        </p:nvSpPr>
        <p:spPr bwMode="auto">
          <a:xfrm>
            <a:off x="4933670" y="4262284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CA8B843-77AD-484A-B3E4-25318D03A54B}"/>
              </a:ext>
            </a:extLst>
          </p:cNvPr>
          <p:cNvSpPr txBox="1"/>
          <p:nvPr/>
        </p:nvSpPr>
        <p:spPr>
          <a:xfrm>
            <a:off x="4352749" y="182388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Partial program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AE2664-A316-FE46-BB05-BDB1EC0D8B7A}"/>
              </a:ext>
            </a:extLst>
          </p:cNvPr>
          <p:cNvSpPr txBox="1"/>
          <p:nvPr/>
        </p:nvSpPr>
        <p:spPr>
          <a:xfrm>
            <a:off x="7943570" y="182686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 program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3F8E0B2-E476-EF4C-A149-E88B65D44470}"/>
              </a:ext>
            </a:extLst>
          </p:cNvPr>
          <p:cNvCxnSpPr/>
          <p:nvPr/>
        </p:nvCxnSpPr>
        <p:spPr bwMode="auto">
          <a:xfrm flipV="1">
            <a:off x="9010370" y="4708497"/>
            <a:ext cx="0" cy="9253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9F9DDC44-0CC2-7D48-9B77-E283CF47D966}"/>
              </a:ext>
            </a:extLst>
          </p:cNvPr>
          <p:cNvSpPr/>
          <p:nvPr/>
        </p:nvSpPr>
        <p:spPr bwMode="auto">
          <a:xfrm>
            <a:off x="8781770" y="4948084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2DA7FBD9-F496-0148-96A5-D55F6190A640}"/>
              </a:ext>
            </a:extLst>
          </p:cNvPr>
          <p:cNvSpPr/>
          <p:nvPr/>
        </p:nvSpPr>
        <p:spPr bwMode="auto">
          <a:xfrm>
            <a:off x="5755955" y="3237925"/>
            <a:ext cx="2639028" cy="1180617"/>
          </a:xfrm>
          <a:custGeom>
            <a:avLst/>
            <a:gdLst>
              <a:gd name="connsiteX0" fmla="*/ 0 w 2639028"/>
              <a:gd name="connsiteY0" fmla="*/ 0 h 1180617"/>
              <a:gd name="connsiteX1" fmla="*/ 1064871 w 2639028"/>
              <a:gd name="connsiteY1" fmla="*/ 324091 h 1180617"/>
              <a:gd name="connsiteX2" fmla="*/ 2639028 w 2639028"/>
              <a:gd name="connsiteY2" fmla="*/ 1180617 h 118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9028" h="1180617">
                <a:moveTo>
                  <a:pt x="0" y="0"/>
                </a:moveTo>
                <a:cubicBezTo>
                  <a:pt x="312516" y="63661"/>
                  <a:pt x="625033" y="127322"/>
                  <a:pt x="1064871" y="324091"/>
                </a:cubicBezTo>
                <a:cubicBezTo>
                  <a:pt x="1504709" y="520860"/>
                  <a:pt x="2639028" y="1180617"/>
                  <a:pt x="2639028" y="1180617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2C18E70-836B-F144-9310-5FC649194242}"/>
              </a:ext>
            </a:extLst>
          </p:cNvPr>
          <p:cNvSpPr/>
          <p:nvPr/>
        </p:nvSpPr>
        <p:spPr bwMode="auto">
          <a:xfrm>
            <a:off x="7019525" y="3576484"/>
            <a:ext cx="457200" cy="457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88FD1EA-4EAE-6540-A0E3-6D1D2CA9830A}"/>
              </a:ext>
            </a:extLst>
          </p:cNvPr>
          <p:cNvSpPr txBox="1"/>
          <p:nvPr/>
        </p:nvSpPr>
        <p:spPr>
          <a:xfrm rot="1698335">
            <a:off x="6497919" y="3983018"/>
            <a:ext cx="121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6947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0065 -0.21111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0" grpId="0" animBg="1"/>
      <p:bldP spid="61" grpId="0" animBg="1"/>
      <p:bldP spid="62" grpId="0" animBg="1"/>
      <p:bldP spid="67" grpId="0" animBg="1"/>
      <p:bldP spid="68" grpId="0"/>
      <p:bldP spid="69" grpId="0"/>
      <p:bldP spid="71" grpId="0" animBg="1"/>
      <p:bldP spid="72" grpId="0" animBg="1"/>
      <p:bldP spid="73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To make this work we need to</a:t>
            </a:r>
          </a:p>
          <a:p>
            <a:pPr lvl="1">
              <a:buFontTx/>
              <a:buChar char="•"/>
            </a:pPr>
            <a:r>
              <a:rPr lang="en-US" dirty="0"/>
              <a:t>Model the system</a:t>
            </a:r>
          </a:p>
          <a:p>
            <a:pPr lvl="1">
              <a:buFontTx/>
              <a:buChar char="•"/>
            </a:pPr>
            <a:r>
              <a:rPr lang="en-US" dirty="0"/>
              <a:t>Map code completion to natural language 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Understand How language models work</a:t>
            </a:r>
          </a:p>
          <a:p>
            <a:pPr lvl="1">
              <a:buFontTx/>
              <a:buChar char="•"/>
            </a:pPr>
            <a:r>
              <a:rPr lang="en-US" dirty="0"/>
              <a:t>Look at a Full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7</a:t>
            </a:fld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235978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772055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73677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999970" y="43090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171000" y="4269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2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5640" cy="435133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en-US" dirty="0"/>
              <a:t>Based on words and sentences</a:t>
            </a:r>
          </a:p>
          <a:p>
            <a:pPr>
              <a:buFontTx/>
              <a:buChar char="•"/>
            </a:pPr>
            <a:r>
              <a:rPr lang="en-US" dirty="0"/>
              <a:t>Conditional Probability of sentences: </a:t>
            </a:r>
            <a:r>
              <a:rPr lang="en-US" dirty="0">
                <a:solidFill>
                  <a:srgbClr val="00B050"/>
                </a:solidFill>
              </a:rPr>
              <a:t>P(word| previous words)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•"/>
            </a:pPr>
            <a:endParaRPr lang="en-US" sz="2100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/>
              <a:t>P(why is Purdue football bad) =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/>
              <a:t>	P(why)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/>
              <a:t>	* P(is | why)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/>
              <a:t>	* P(Purdue | why is)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/>
              <a:t>	* P(football | why is Purdue)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100" dirty="0"/>
              <a:t>	* P(bad | why is Purdue football)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How to calculate such probabilities?  </a:t>
            </a:r>
          </a:p>
          <a:p>
            <a:pPr lvl="1"/>
            <a:r>
              <a:rPr lang="en-US" dirty="0"/>
              <a:t>Since the “given” part can be very 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8</a:t>
            </a:fld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235978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772055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73677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999970" y="43090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171000" y="4269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F0510-5DBD-484F-B998-DF5A04DD31EA}"/>
              </a:ext>
            </a:extLst>
          </p:cNvPr>
          <p:cNvSpPr txBox="1"/>
          <p:nvPr/>
        </p:nvSpPr>
        <p:spPr>
          <a:xfrm>
            <a:off x="6342031" y="4015272"/>
            <a:ext cx="4468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Language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5640" cy="4351338"/>
          </a:xfrm>
        </p:spPr>
        <p:txBody>
          <a:bodyPr>
            <a:normAutofit/>
          </a:bodyPr>
          <a:lstStyle/>
          <a:p>
            <a:r>
              <a:rPr lang="en-US" dirty="0"/>
              <a:t>N-gram models</a:t>
            </a:r>
          </a:p>
          <a:p>
            <a:pPr lvl="1"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P(word| previous N-1 words)</a:t>
            </a:r>
            <a:r>
              <a:rPr lang="en-US" dirty="0"/>
              <a:t> </a:t>
            </a:r>
          </a:p>
          <a:p>
            <a:pPr lvl="1">
              <a:buFontTx/>
              <a:buChar char="•"/>
            </a:pPr>
            <a:r>
              <a:rPr lang="en-US" dirty="0"/>
              <a:t>The paper uses 2- and 3-grams</a:t>
            </a:r>
          </a:p>
          <a:p>
            <a:pPr lvl="1"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Recurrent Neural Networks</a:t>
            </a:r>
          </a:p>
          <a:p>
            <a:pPr lvl="1">
              <a:buFontTx/>
              <a:buChar char="•"/>
            </a:pPr>
            <a:r>
              <a:rPr lang="en-US" dirty="0"/>
              <a:t>Capture longer distance relationship between words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9BE4-F894-564E-A97D-A1981632AA78}" type="slidenum">
              <a:rPr lang="en-US" smtClean="0"/>
              <a:t>9</a:t>
            </a:fld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235978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3772055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2273677" y="58205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999970" y="430906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4171000" y="42692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13783</TotalTime>
  <Words>873</Words>
  <Application>Microsoft Macintosh PowerPoint</Application>
  <PresentationFormat>Widescreen</PresentationFormat>
  <Paragraphs>349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Adobe Gurmukhi</vt:lpstr>
      <vt:lpstr>Arial</vt:lpstr>
      <vt:lpstr>Calibri</vt:lpstr>
      <vt:lpstr>Cambria Math</vt:lpstr>
      <vt:lpstr>Courier</vt:lpstr>
      <vt:lpstr>Courier New</vt:lpstr>
      <vt:lpstr>Gill Sans</vt:lpstr>
      <vt:lpstr>Office Theme</vt:lpstr>
      <vt:lpstr>ECE 663 Paper Presentation Code Completion with Statistical Language Models</vt:lpstr>
      <vt:lpstr>Why Code Completion</vt:lpstr>
      <vt:lpstr>Proposed Approach</vt:lpstr>
      <vt:lpstr>Proposed Approach</vt:lpstr>
      <vt:lpstr>Proposed Approach</vt:lpstr>
      <vt:lpstr>System Overview</vt:lpstr>
      <vt:lpstr>System Overview</vt:lpstr>
      <vt:lpstr>Language Models</vt:lpstr>
      <vt:lpstr>Language Models</vt:lpstr>
      <vt:lpstr>Recurrent Neural Networks</vt:lpstr>
      <vt:lpstr>Language Models</vt:lpstr>
      <vt:lpstr>Language Models</vt:lpstr>
      <vt:lpstr>Language Models: Takeaway</vt:lpstr>
      <vt:lpstr>System Model</vt:lpstr>
      <vt:lpstr>Concrete Semantics</vt:lpstr>
      <vt:lpstr>Concrete Semantics</vt:lpstr>
      <vt:lpstr>Abstract Semantics</vt:lpstr>
      <vt:lpstr>Example</vt:lpstr>
      <vt:lpstr>System Model: Takeaway</vt:lpstr>
      <vt:lpstr>A Complete Example</vt:lpstr>
      <vt:lpstr>A Complete Example</vt:lpstr>
      <vt:lpstr>General Comments</vt:lpstr>
      <vt:lpstr>Potential Improvements </vt:lpstr>
      <vt:lpstr>Demo</vt:lpstr>
      <vt:lpstr>Thank You!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Structure-Aware Heap Partitioning</dc:title>
  <dc:creator>Nour</dc:creator>
  <cp:lastModifiedBy>Nour</cp:lastModifiedBy>
  <cp:revision>349</cp:revision>
  <dcterms:created xsi:type="dcterms:W3CDTF">2017-01-19T16:18:03Z</dcterms:created>
  <dcterms:modified xsi:type="dcterms:W3CDTF">2018-04-04T02:39:00Z</dcterms:modified>
</cp:coreProperties>
</file>