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336" r:id="rId2"/>
    <p:sldId id="655" r:id="rId3"/>
    <p:sldId id="656" r:id="rId4"/>
    <p:sldId id="657" r:id="rId5"/>
    <p:sldId id="658" r:id="rId6"/>
    <p:sldId id="659" r:id="rId7"/>
    <p:sldId id="660" r:id="rId8"/>
    <p:sldId id="661" r:id="rId9"/>
    <p:sldId id="662" r:id="rId10"/>
    <p:sldId id="663" r:id="rId11"/>
    <p:sldId id="664" r:id="rId12"/>
    <p:sldId id="665" r:id="rId13"/>
    <p:sldId id="670" r:id="rId14"/>
    <p:sldId id="671" r:id="rId15"/>
    <p:sldId id="672" r:id="rId16"/>
    <p:sldId id="673" r:id="rId17"/>
    <p:sldId id="675" r:id="rId18"/>
    <p:sldId id="674" r:id="rId19"/>
    <p:sldId id="676" r:id="rId20"/>
    <p:sldId id="722" r:id="rId21"/>
    <p:sldId id="723" r:id="rId22"/>
    <p:sldId id="698" r:id="rId23"/>
    <p:sldId id="724" r:id="rId24"/>
    <p:sldId id="710" r:id="rId25"/>
    <p:sldId id="711" r:id="rId26"/>
    <p:sldId id="712" r:id="rId27"/>
    <p:sldId id="713" r:id="rId28"/>
    <p:sldId id="714" r:id="rId29"/>
    <p:sldId id="715" r:id="rId30"/>
    <p:sldId id="716" r:id="rId31"/>
    <p:sldId id="717" r:id="rId32"/>
    <p:sldId id="718" r:id="rId33"/>
    <p:sldId id="719" r:id="rId34"/>
    <p:sldId id="720" r:id="rId35"/>
    <p:sldId id="721" r:id="rId36"/>
    <p:sldId id="725" r:id="rId37"/>
    <p:sldId id="726" r:id="rId38"/>
    <p:sldId id="727" r:id="rId39"/>
    <p:sldId id="728" r:id="rId40"/>
    <p:sldId id="729" r:id="rId41"/>
    <p:sldId id="730" r:id="rId42"/>
    <p:sldId id="731" r:id="rId43"/>
    <p:sldId id="732" r:id="rId4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F0B"/>
    <a:srgbClr val="CA703B"/>
    <a:srgbClr val="CFE5C9"/>
    <a:srgbClr val="9AC890"/>
    <a:srgbClr val="C7CEFF"/>
    <a:srgbClr val="7F8AFF"/>
    <a:srgbClr val="FFFFFF"/>
    <a:srgbClr val="000000"/>
    <a:srgbClr val="FF77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78762" autoAdjust="0"/>
  </p:normalViewPr>
  <p:slideViewPr>
    <p:cSldViewPr snapToGrid="0">
      <p:cViewPr varScale="1">
        <p:scale>
          <a:sx n="90" d="100"/>
          <a:sy n="90" d="100"/>
        </p:scale>
        <p:origin x="12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B0CA21C-B112-4BD8-B9E9-462888A52112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A80BC8A-3D2D-4399-A152-F8F7638B0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BC8A-3D2D-4399-A152-F8F7638B02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3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728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7338"/>
            <a:ext cx="9144000" cy="8604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9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0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8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09475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6869903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94" y="1825625"/>
            <a:ext cx="9761306" cy="4351338"/>
          </a:xfrm>
        </p:spPr>
        <p:txBody>
          <a:bodyPr/>
          <a:lstStyle>
            <a:lvl1pPr>
              <a:buClr>
                <a:schemeClr val="bg1"/>
              </a:buClr>
              <a:buSzPct val="25000"/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87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31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0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25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3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8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6B1FC-33B3-4A41-B046-2D6AAAB3391B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37817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Lecture 9</a:t>
            </a:r>
            <a:br>
              <a:rPr lang="en-US" dirty="0"/>
            </a:br>
            <a:r>
              <a:rPr lang="en-US" dirty="0"/>
              <a:t> Abstract Interpretation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Xiaokang Qiu</a:t>
            </a:r>
          </a:p>
          <a:p>
            <a:r>
              <a:rPr lang="en-US" dirty="0"/>
              <a:t>With some slides from Armando Solar-</a:t>
            </a:r>
            <a:r>
              <a:rPr lang="en-US" dirty="0" err="1"/>
              <a:t>Lezama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10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1200" b="0">
                <a:solidFill>
                  <a:schemeClr val="bg1"/>
                </a:solidFill>
              </a:rPr>
              <a:t>Saman Amarasinghe</a:t>
            </a:r>
            <a:r>
              <a:rPr lang="en-US" sz="1400" b="0">
                <a:solidFill>
                  <a:schemeClr val="bg1"/>
                </a:solidFill>
              </a:rPr>
              <a:t>         			</a:t>
            </a:r>
            <a:fld id="{5A26A8A5-7EE0-4EE7-8113-141FA979F392}" type="slidenum">
              <a:rPr lang="en-US" sz="1400" b="0">
                <a:solidFill>
                  <a:schemeClr val="bg1"/>
                </a:solidFill>
              </a:rPr>
              <a:pPr/>
              <a:t>10</a:t>
            </a:fld>
            <a:r>
              <a:rPr lang="en-US" sz="1400" b="0">
                <a:solidFill>
                  <a:schemeClr val="bg1"/>
                </a:solidFill>
              </a:rPr>
              <a:t>			</a:t>
            </a:r>
            <a:r>
              <a:rPr lang="en-US" sz="1400">
                <a:solidFill>
                  <a:schemeClr val="bg1"/>
                </a:solidFill>
              </a:rPr>
              <a:t>6.035</a:t>
            </a:r>
            <a:r>
              <a:rPr lang="en-US" sz="1400" b="0">
                <a:solidFill>
                  <a:schemeClr val="bg1"/>
                </a:solidFill>
              </a:rPr>
              <a:t>      </a:t>
            </a:r>
            <a:r>
              <a:rPr lang="en-US" sz="1400" b="0">
                <a:solidFill>
                  <a:schemeClr val="bg1"/>
                </a:solidFill>
                <a:latin typeface="Lucida Sans Unicode" charset="-52"/>
              </a:rPr>
              <a:t>©MIT </a:t>
            </a:r>
            <a:r>
              <a:rPr lang="en-US" sz="1200" b="0">
                <a:solidFill>
                  <a:schemeClr val="bg1"/>
                </a:solidFill>
              </a:rPr>
              <a:t>Fall 1998</a:t>
            </a:r>
            <a:endParaRPr lang="en-US" sz="1400" b="0">
              <a:solidFill>
                <a:schemeClr val="bg1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Lattices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/>
              <a:t>If </a:t>
            </a:r>
            <a:r>
              <a:rPr lang="en-US" dirty="0">
                <a:sym typeface="Symbol" charset="2"/>
              </a:rPr>
              <a:t>x  y</a:t>
            </a:r>
            <a:r>
              <a:rPr lang="en-US" dirty="0"/>
              <a:t> and </a:t>
            </a:r>
            <a:r>
              <a:rPr lang="en-US" dirty="0">
                <a:sym typeface="Symbol" charset="2"/>
              </a:rPr>
              <a:t>x  y exist for all </a:t>
            </a:r>
            <a:r>
              <a:rPr lang="en-US" dirty="0" err="1">
                <a:sym typeface="Symbol" charset="2"/>
              </a:rPr>
              <a:t>x,yP</a:t>
            </a:r>
            <a:endParaRPr lang="en-US" dirty="0">
              <a:sym typeface="Symbol" charset="2"/>
            </a:endParaRPr>
          </a:p>
          <a:p>
            <a:pPr eaLnBrk="1" hangingPunct="1"/>
            <a:r>
              <a:rPr lang="en-US" dirty="0">
                <a:sym typeface="Symbol" charset="2"/>
              </a:rPr>
              <a:t>then P is a </a:t>
            </a:r>
            <a:r>
              <a:rPr lang="en-US" dirty="0">
                <a:solidFill>
                  <a:srgbClr val="C00000"/>
                </a:solidFill>
                <a:sym typeface="Symbol" charset="2"/>
              </a:rPr>
              <a:t>lattice</a:t>
            </a:r>
          </a:p>
          <a:p>
            <a:pPr eaLnBrk="1" hangingPunct="1"/>
            <a:endParaRPr lang="en-US" dirty="0">
              <a:sym typeface="Symbol" charset="2"/>
            </a:endParaRPr>
          </a:p>
          <a:p>
            <a:pPr eaLnBrk="1" hangingPunct="1"/>
            <a:r>
              <a:rPr lang="en-US" dirty="0">
                <a:sym typeface="Symbol" charset="2"/>
              </a:rPr>
              <a:t>If S and S exist for all S  P</a:t>
            </a:r>
          </a:p>
          <a:p>
            <a:pPr eaLnBrk="1" hangingPunct="1"/>
            <a:r>
              <a:rPr lang="en-US" dirty="0">
                <a:sym typeface="Symbol" charset="2"/>
              </a:rPr>
              <a:t> then P is a </a:t>
            </a:r>
            <a:r>
              <a:rPr lang="en-US" dirty="0">
                <a:solidFill>
                  <a:srgbClr val="C00000"/>
                </a:solidFill>
                <a:sym typeface="Symbol" charset="2"/>
              </a:rPr>
              <a:t>complete lattice</a:t>
            </a:r>
          </a:p>
          <a:p>
            <a:pPr eaLnBrk="1" hangingPunct="1"/>
            <a:endParaRPr lang="en-US" dirty="0">
              <a:sym typeface="Symbol" charset="2"/>
            </a:endParaRPr>
          </a:p>
          <a:p>
            <a:pPr eaLnBrk="1" hangingPunct="1"/>
            <a:r>
              <a:rPr lang="en-US" dirty="0">
                <a:sym typeface="Symbol" charset="2"/>
              </a:rPr>
              <a:t>All finite lattices are complete</a:t>
            </a:r>
          </a:p>
          <a:p>
            <a:pPr eaLnBrk="1" hangingPunct="1"/>
            <a:r>
              <a:rPr lang="en-US" dirty="0">
                <a:sym typeface="Symbol" charset="2"/>
              </a:rPr>
              <a:t>Example of a lattice that is not complete</a:t>
            </a:r>
          </a:p>
          <a:p>
            <a:pPr lvl="1" eaLnBrk="1" hangingPunct="1"/>
            <a:r>
              <a:rPr lang="en-US" dirty="0">
                <a:sym typeface="Symbol" charset="2"/>
              </a:rPr>
              <a:t>Integers I</a:t>
            </a:r>
          </a:p>
          <a:p>
            <a:pPr lvl="1" eaLnBrk="1" hangingPunct="1"/>
            <a:r>
              <a:rPr lang="en-US" dirty="0">
                <a:sym typeface="Symbol" charset="2"/>
              </a:rPr>
              <a:t>For any x, </a:t>
            </a:r>
            <a:r>
              <a:rPr lang="en-US" dirty="0" err="1">
                <a:sym typeface="Symbol" charset="2"/>
              </a:rPr>
              <a:t>yI</a:t>
            </a:r>
            <a:r>
              <a:rPr lang="en-US" dirty="0">
                <a:sym typeface="Symbol" charset="2"/>
              </a:rPr>
              <a:t>, x  y = max(</a:t>
            </a:r>
            <a:r>
              <a:rPr lang="en-US" dirty="0" err="1">
                <a:sym typeface="Symbol" charset="2"/>
              </a:rPr>
              <a:t>x,y</a:t>
            </a:r>
            <a:r>
              <a:rPr lang="en-US" dirty="0">
                <a:sym typeface="Symbol" charset="2"/>
              </a:rPr>
              <a:t>), x  y = min(</a:t>
            </a:r>
            <a:r>
              <a:rPr lang="en-US" dirty="0" err="1">
                <a:sym typeface="Symbol" charset="2"/>
              </a:rPr>
              <a:t>x,y</a:t>
            </a:r>
            <a:r>
              <a:rPr lang="en-US" dirty="0">
                <a:sym typeface="Symbol" charset="2"/>
              </a:rPr>
              <a:t>)</a:t>
            </a:r>
          </a:p>
          <a:p>
            <a:pPr lvl="1" eaLnBrk="1" hangingPunct="1"/>
            <a:r>
              <a:rPr lang="en-US" dirty="0">
                <a:sym typeface="Symbol" charset="2"/>
              </a:rPr>
              <a:t>But  I and  I do not exist</a:t>
            </a:r>
          </a:p>
          <a:p>
            <a:pPr lvl="1" eaLnBrk="1" hangingPunct="1"/>
            <a:r>
              <a:rPr lang="en-US" dirty="0">
                <a:sym typeface="Symbol" charset="2"/>
              </a:rPr>
              <a:t>I  {, } is a complete lattice</a:t>
            </a:r>
          </a:p>
        </p:txBody>
      </p:sp>
    </p:spTree>
    <p:extLst>
      <p:ext uri="{BB962C8B-B14F-4D97-AF65-F5344CB8AC3E}">
        <p14:creationId xmlns:p14="http://schemas.microsoft.com/office/powerpoint/2010/main" val="207666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1200" b="0">
                <a:solidFill>
                  <a:schemeClr val="bg1"/>
                </a:solidFill>
              </a:rPr>
              <a:t>Saman Amarasinghe</a:t>
            </a:r>
            <a:r>
              <a:rPr lang="en-US" sz="1400" b="0">
                <a:solidFill>
                  <a:schemeClr val="bg1"/>
                </a:solidFill>
              </a:rPr>
              <a:t>         			</a:t>
            </a:r>
            <a:fld id="{1EDBCE4A-C503-490E-A269-DA59D3DE6EB2}" type="slidenum">
              <a:rPr lang="en-US" sz="1400" b="0">
                <a:solidFill>
                  <a:schemeClr val="bg1"/>
                </a:solidFill>
              </a:rPr>
              <a:pPr/>
              <a:t>11</a:t>
            </a:fld>
            <a:r>
              <a:rPr lang="en-US" sz="1400" b="0">
                <a:solidFill>
                  <a:schemeClr val="bg1"/>
                </a:solidFill>
              </a:rPr>
              <a:t>			</a:t>
            </a:r>
            <a:r>
              <a:rPr lang="en-US" sz="1400">
                <a:solidFill>
                  <a:schemeClr val="bg1"/>
                </a:solidFill>
              </a:rPr>
              <a:t>6.035</a:t>
            </a:r>
            <a:r>
              <a:rPr lang="en-US" sz="1400" b="0">
                <a:solidFill>
                  <a:schemeClr val="bg1"/>
                </a:solidFill>
              </a:rPr>
              <a:t>      </a:t>
            </a:r>
            <a:r>
              <a:rPr lang="en-US" sz="1400" b="0">
                <a:solidFill>
                  <a:schemeClr val="bg1"/>
                </a:solidFill>
                <a:latin typeface="Lucida Sans Unicode" charset="-52"/>
              </a:rPr>
              <a:t>©MIT </a:t>
            </a:r>
            <a:r>
              <a:rPr lang="en-US" sz="1200" b="0">
                <a:solidFill>
                  <a:schemeClr val="bg1"/>
                </a:solidFill>
              </a:rPr>
              <a:t>Fall 1998</a:t>
            </a:r>
            <a:endParaRPr lang="en-US" sz="1400" b="0">
              <a:solidFill>
                <a:schemeClr val="bg1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8382000" cy="1371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/>
              <a:t>P = { 000, 001, 010, 011, 100, 101, 110, 111}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/>
              <a:t>(standard boolean lattice, also called hypercube)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ym typeface="Symbol" charset="2"/>
              </a:rPr>
              <a:t>x  y if (x bitwise and y) = x</a:t>
            </a: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3733800" y="3429000"/>
            <a:ext cx="5410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2000"/>
              <a:t>111</a:t>
            </a: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3048000" y="4191001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2000"/>
              <a:t>011</a:t>
            </a:r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3733800" y="4495801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2000"/>
              <a:t>101</a:t>
            </a:r>
          </a:p>
        </p:txBody>
      </p:sp>
      <p:sp>
        <p:nvSpPr>
          <p:cNvPr id="49160" name="Text Box 7"/>
          <p:cNvSpPr txBox="1">
            <a:spLocks noChangeArrowheads="1"/>
          </p:cNvSpPr>
          <p:nvPr/>
        </p:nvSpPr>
        <p:spPr bwMode="auto">
          <a:xfrm>
            <a:off x="4419600" y="4191001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2000"/>
              <a:t>110</a:t>
            </a:r>
          </a:p>
        </p:txBody>
      </p:sp>
      <p:sp>
        <p:nvSpPr>
          <p:cNvPr id="49161" name="Text Box 8"/>
          <p:cNvSpPr txBox="1">
            <a:spLocks noChangeArrowheads="1"/>
          </p:cNvSpPr>
          <p:nvPr/>
        </p:nvSpPr>
        <p:spPr bwMode="auto">
          <a:xfrm>
            <a:off x="3733800" y="5105401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2000"/>
              <a:t>010</a:t>
            </a:r>
          </a:p>
        </p:txBody>
      </p:sp>
      <p:sp>
        <p:nvSpPr>
          <p:cNvPr id="49162" name="Text Box 9"/>
          <p:cNvSpPr txBox="1">
            <a:spLocks noChangeArrowheads="1"/>
          </p:cNvSpPr>
          <p:nvPr/>
        </p:nvSpPr>
        <p:spPr bwMode="auto">
          <a:xfrm>
            <a:off x="3048000" y="5486401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2000"/>
              <a:t>001</a:t>
            </a:r>
          </a:p>
        </p:txBody>
      </p:sp>
      <p:sp>
        <p:nvSpPr>
          <p:cNvPr id="49163" name="Text Box 10"/>
          <p:cNvSpPr txBox="1">
            <a:spLocks noChangeArrowheads="1"/>
          </p:cNvSpPr>
          <p:nvPr/>
        </p:nvSpPr>
        <p:spPr bwMode="auto">
          <a:xfrm>
            <a:off x="3733800" y="6019801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2000"/>
              <a:t>000</a:t>
            </a:r>
          </a:p>
        </p:txBody>
      </p:sp>
      <p:sp>
        <p:nvSpPr>
          <p:cNvPr id="49164" name="Text Box 11"/>
          <p:cNvSpPr txBox="1">
            <a:spLocks noChangeArrowheads="1"/>
          </p:cNvSpPr>
          <p:nvPr/>
        </p:nvSpPr>
        <p:spPr bwMode="auto">
          <a:xfrm>
            <a:off x="4419600" y="5486401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2000"/>
              <a:t>100</a:t>
            </a:r>
          </a:p>
        </p:txBody>
      </p:sp>
      <p:cxnSp>
        <p:nvCxnSpPr>
          <p:cNvPr id="49165" name="AutoShape 12"/>
          <p:cNvCxnSpPr>
            <a:cxnSpLocks noChangeShapeType="1"/>
            <a:stCxn id="49157" idx="2"/>
            <a:endCxn id="49158" idx="0"/>
          </p:cNvCxnSpPr>
          <p:nvPr/>
        </p:nvCxnSpPr>
        <p:spPr bwMode="auto">
          <a:xfrm flipH="1">
            <a:off x="3330575" y="3829110"/>
            <a:ext cx="673748" cy="3618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66" name="AutoShape 13"/>
          <p:cNvCxnSpPr>
            <a:cxnSpLocks noChangeShapeType="1"/>
            <a:stCxn id="49157" idx="2"/>
            <a:endCxn id="49159" idx="0"/>
          </p:cNvCxnSpPr>
          <p:nvPr/>
        </p:nvCxnSpPr>
        <p:spPr bwMode="auto">
          <a:xfrm>
            <a:off x="4004323" y="3829110"/>
            <a:ext cx="12052" cy="6666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67" name="AutoShape 14"/>
          <p:cNvCxnSpPr>
            <a:cxnSpLocks noChangeShapeType="1"/>
            <a:stCxn id="49157" idx="2"/>
            <a:endCxn id="49160" idx="0"/>
          </p:cNvCxnSpPr>
          <p:nvPr/>
        </p:nvCxnSpPr>
        <p:spPr bwMode="auto">
          <a:xfrm>
            <a:off x="4004323" y="3829110"/>
            <a:ext cx="697852" cy="3618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68" name="AutoShape 15"/>
          <p:cNvCxnSpPr>
            <a:cxnSpLocks noChangeShapeType="1"/>
            <a:stCxn id="49158" idx="2"/>
            <a:endCxn id="49162" idx="0"/>
          </p:cNvCxnSpPr>
          <p:nvPr/>
        </p:nvCxnSpPr>
        <p:spPr bwMode="auto">
          <a:xfrm>
            <a:off x="3330575" y="4587876"/>
            <a:ext cx="0" cy="898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69" name="AutoShape 17"/>
          <p:cNvCxnSpPr>
            <a:cxnSpLocks noChangeShapeType="1"/>
            <a:stCxn id="49160" idx="2"/>
            <a:endCxn id="49164" idx="0"/>
          </p:cNvCxnSpPr>
          <p:nvPr/>
        </p:nvCxnSpPr>
        <p:spPr bwMode="auto">
          <a:xfrm>
            <a:off x="4702175" y="4587876"/>
            <a:ext cx="0" cy="898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0" name="AutoShape 18"/>
          <p:cNvCxnSpPr>
            <a:cxnSpLocks noChangeShapeType="1"/>
            <a:stCxn id="49159" idx="2"/>
            <a:endCxn id="49164" idx="0"/>
          </p:cNvCxnSpPr>
          <p:nvPr/>
        </p:nvCxnSpPr>
        <p:spPr bwMode="auto">
          <a:xfrm>
            <a:off x="4016375" y="4892676"/>
            <a:ext cx="685800" cy="593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1" name="AutoShape 19"/>
          <p:cNvCxnSpPr>
            <a:cxnSpLocks noChangeShapeType="1"/>
            <a:stCxn id="49162" idx="0"/>
            <a:endCxn id="49159" idx="2"/>
          </p:cNvCxnSpPr>
          <p:nvPr/>
        </p:nvCxnSpPr>
        <p:spPr bwMode="auto">
          <a:xfrm flipV="1">
            <a:off x="3330575" y="4892676"/>
            <a:ext cx="685800" cy="593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2" name="AutoShape 20"/>
          <p:cNvCxnSpPr>
            <a:cxnSpLocks noChangeShapeType="1"/>
            <a:stCxn id="49163" idx="0"/>
            <a:endCxn id="49164" idx="0"/>
          </p:cNvCxnSpPr>
          <p:nvPr/>
        </p:nvCxnSpPr>
        <p:spPr bwMode="auto">
          <a:xfrm flipV="1">
            <a:off x="4016375" y="5486400"/>
            <a:ext cx="685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3" name="AutoShape 21"/>
          <p:cNvCxnSpPr>
            <a:cxnSpLocks noChangeShapeType="1"/>
            <a:stCxn id="49161" idx="2"/>
            <a:endCxn id="49163" idx="0"/>
          </p:cNvCxnSpPr>
          <p:nvPr/>
        </p:nvCxnSpPr>
        <p:spPr bwMode="auto">
          <a:xfrm>
            <a:off x="4016375" y="5502276"/>
            <a:ext cx="0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4" name="AutoShape 22"/>
          <p:cNvCxnSpPr>
            <a:cxnSpLocks noChangeShapeType="1"/>
            <a:stCxn id="49163" idx="0"/>
            <a:endCxn id="49162" idx="0"/>
          </p:cNvCxnSpPr>
          <p:nvPr/>
        </p:nvCxnSpPr>
        <p:spPr bwMode="auto">
          <a:xfrm flipH="1" flipV="1">
            <a:off x="3330575" y="5486400"/>
            <a:ext cx="685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5" name="AutoShape 24"/>
          <p:cNvCxnSpPr>
            <a:cxnSpLocks noChangeShapeType="1"/>
            <a:stCxn id="49161" idx="0"/>
            <a:endCxn id="49160" idx="2"/>
          </p:cNvCxnSpPr>
          <p:nvPr/>
        </p:nvCxnSpPr>
        <p:spPr bwMode="auto">
          <a:xfrm flipV="1">
            <a:off x="4016375" y="4587876"/>
            <a:ext cx="685800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6" name="AutoShape 25"/>
          <p:cNvCxnSpPr>
            <a:cxnSpLocks noChangeShapeType="1"/>
            <a:stCxn id="49158" idx="2"/>
            <a:endCxn id="49161" idx="0"/>
          </p:cNvCxnSpPr>
          <p:nvPr/>
        </p:nvCxnSpPr>
        <p:spPr bwMode="auto">
          <a:xfrm>
            <a:off x="3330575" y="4587876"/>
            <a:ext cx="685800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7483" name="Rectangle 27"/>
          <p:cNvSpPr>
            <a:spLocks noChangeArrowheads="1"/>
          </p:cNvSpPr>
          <p:nvPr/>
        </p:nvSpPr>
        <p:spPr bwMode="auto">
          <a:xfrm>
            <a:off x="5791200" y="3048000"/>
            <a:ext cx="4495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800" dirty="0" err="1"/>
              <a:t>Hasse</a:t>
            </a:r>
            <a:r>
              <a:rPr lang="en-US" sz="2800" dirty="0"/>
              <a:t> Diagram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/>
              <a:t>If y covers x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/>
              <a:t>Line from y to x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/>
              <a:t>y above x in diagram</a:t>
            </a:r>
          </a:p>
          <a:p>
            <a:pPr marL="742950" lvl="1" indent="-285750" eaLnBrk="0" hangingPunct="0">
              <a:spcBef>
                <a:spcPct val="20000"/>
              </a:spcBef>
            </a:pPr>
            <a:endParaRPr lang="en-US" sz="2800" dirty="0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7376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1200" b="0">
                <a:solidFill>
                  <a:schemeClr val="bg1"/>
                </a:solidFill>
              </a:rPr>
              <a:t>Saman Amarasinghe</a:t>
            </a:r>
            <a:r>
              <a:rPr lang="en-US" sz="1400" b="0">
                <a:solidFill>
                  <a:schemeClr val="bg1"/>
                </a:solidFill>
              </a:rPr>
              <a:t>         			</a:t>
            </a:r>
            <a:fld id="{89237086-B3A4-4C7D-BB27-0E6E8B994414}" type="slidenum">
              <a:rPr lang="en-US" sz="1400" b="0">
                <a:solidFill>
                  <a:schemeClr val="bg1"/>
                </a:solidFill>
              </a:rPr>
              <a:pPr/>
              <a:t>12</a:t>
            </a:fld>
            <a:r>
              <a:rPr lang="en-US" sz="1400" b="0">
                <a:solidFill>
                  <a:schemeClr val="bg1"/>
                </a:solidFill>
              </a:rPr>
              <a:t>			</a:t>
            </a:r>
            <a:r>
              <a:rPr lang="en-US" sz="1400">
                <a:solidFill>
                  <a:schemeClr val="bg1"/>
                </a:solidFill>
              </a:rPr>
              <a:t>6.035</a:t>
            </a:r>
            <a:r>
              <a:rPr lang="en-US" sz="1400" b="0">
                <a:solidFill>
                  <a:schemeClr val="bg1"/>
                </a:solidFill>
              </a:rPr>
              <a:t>      </a:t>
            </a:r>
            <a:r>
              <a:rPr lang="en-US" sz="1400" b="0">
                <a:solidFill>
                  <a:schemeClr val="bg1"/>
                </a:solidFill>
                <a:latin typeface="Lucida Sans Unicode" charset="-52"/>
              </a:rPr>
              <a:t>©MIT </a:t>
            </a:r>
            <a:r>
              <a:rPr lang="en-US" sz="1200" b="0">
                <a:solidFill>
                  <a:schemeClr val="bg1"/>
                </a:solidFill>
              </a:rPr>
              <a:t>Fall 1998</a:t>
            </a:r>
            <a:endParaRPr lang="en-US" sz="1400" b="0">
              <a:solidFill>
                <a:schemeClr val="bg1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Top and Bottom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ym typeface="Symbol" charset="2"/>
              </a:rPr>
              <a:t>Greatest element of P (if it exists) is top (</a:t>
            </a:r>
            <a:r>
              <a:rPr lang="en-US" sz="2400">
                <a:latin typeface="Arial Narrow" charset="0"/>
                <a:sym typeface="Symbol" charset="2"/>
              </a:rPr>
              <a:t>T</a:t>
            </a:r>
            <a:r>
              <a:rPr lang="en-US">
                <a:sym typeface="Symbol" charset="2"/>
              </a:rPr>
              <a:t>)</a:t>
            </a:r>
          </a:p>
          <a:p>
            <a:pPr eaLnBrk="1" hangingPunct="1"/>
            <a:r>
              <a:rPr lang="en-US">
                <a:sym typeface="Symbol" charset="2"/>
              </a:rPr>
              <a:t>Least element of P (if it exists) is bottom ()</a:t>
            </a:r>
          </a:p>
        </p:txBody>
      </p:sp>
    </p:spTree>
    <p:extLst>
      <p:ext uri="{BB962C8B-B14F-4D97-AF65-F5344CB8AC3E}">
        <p14:creationId xmlns:p14="http://schemas.microsoft.com/office/powerpoint/2010/main" val="370403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1200" b="0">
                <a:solidFill>
                  <a:schemeClr val="bg1"/>
                </a:solidFill>
              </a:rPr>
              <a:t>Saman Amarasinghe</a:t>
            </a:r>
            <a:r>
              <a:rPr lang="en-US" sz="1400" b="0">
                <a:solidFill>
                  <a:schemeClr val="bg1"/>
                </a:solidFill>
              </a:rPr>
              <a:t>         			</a:t>
            </a:r>
            <a:fld id="{7E328AD9-F9E0-406E-BF8C-871A2270BFFA}" type="slidenum">
              <a:rPr lang="en-US" sz="1400" b="0">
                <a:solidFill>
                  <a:schemeClr val="bg1"/>
                </a:solidFill>
              </a:rPr>
              <a:pPr/>
              <a:t>13</a:t>
            </a:fld>
            <a:r>
              <a:rPr lang="en-US" sz="1400" b="0">
                <a:solidFill>
                  <a:schemeClr val="bg1"/>
                </a:solidFill>
              </a:rPr>
              <a:t>			</a:t>
            </a:r>
            <a:r>
              <a:rPr lang="en-US" sz="1400">
                <a:solidFill>
                  <a:schemeClr val="bg1"/>
                </a:solidFill>
              </a:rPr>
              <a:t>6.035</a:t>
            </a:r>
            <a:r>
              <a:rPr lang="en-US" sz="1400" b="0">
                <a:solidFill>
                  <a:schemeClr val="bg1"/>
                </a:solidFill>
              </a:rPr>
              <a:t>      </a:t>
            </a:r>
            <a:r>
              <a:rPr lang="en-US" sz="1400" b="0">
                <a:solidFill>
                  <a:schemeClr val="bg1"/>
                </a:solidFill>
                <a:latin typeface="Lucida Sans Unicode" charset="-52"/>
              </a:rPr>
              <a:t>©MIT </a:t>
            </a:r>
            <a:r>
              <a:rPr lang="en-US" sz="1200" b="0">
                <a:solidFill>
                  <a:schemeClr val="bg1"/>
                </a:solidFill>
              </a:rPr>
              <a:t>Fall 1998</a:t>
            </a:r>
            <a:endParaRPr lang="en-US" sz="1400" b="0">
              <a:solidFill>
                <a:schemeClr val="bg1"/>
              </a:solidFill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Chains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 set S is a chain if </a:t>
            </a:r>
            <a:r>
              <a:rPr lang="en-US">
                <a:sym typeface="Symbol" charset="2"/>
              </a:rPr>
              <a:t>x,yS. y  x or x  y </a:t>
            </a:r>
          </a:p>
          <a:p>
            <a:pPr lvl="1" eaLnBrk="1" hangingPunct="1"/>
            <a:endParaRPr lang="en-US">
              <a:sym typeface="Symbol" charset="2"/>
            </a:endParaRPr>
          </a:p>
          <a:p>
            <a:pPr eaLnBrk="1" hangingPunct="1"/>
            <a:r>
              <a:rPr lang="en-US">
                <a:sym typeface="Symbol" charset="2"/>
              </a:rPr>
              <a:t>P has no infinite chains if every chain in P is finite</a:t>
            </a:r>
          </a:p>
        </p:txBody>
      </p:sp>
    </p:spTree>
    <p:extLst>
      <p:ext uri="{BB962C8B-B14F-4D97-AF65-F5344CB8AC3E}">
        <p14:creationId xmlns:p14="http://schemas.microsoft.com/office/powerpoint/2010/main" val="413830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Lattices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two lattices L and Q, the product can easily be made a lattice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>
                  <a:ea typeface="Cambria Math"/>
                </a:endParaRPr>
              </a:p>
              <a:p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r>
                  <a:rPr lang="en-US" dirty="0"/>
                  <a:t>For vectors of L, defining a lattice is also easy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⊑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 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>
                  <a:ea typeface="Cambria Math"/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52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our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3962400"/>
                <a:ext cx="9144000" cy="2286000"/>
              </a:xfrm>
            </p:spPr>
            <p:txBody>
              <a:bodyPr/>
              <a:lstStyle/>
              <a:p>
                <a:r>
                  <a:rPr lang="en-US" dirty="0"/>
                  <a:t>A lattice of predicates:</a:t>
                </a:r>
              </a:p>
              <a:p>
                <a:pPr lvl="1"/>
                <a:r>
                  <a:rPr lang="en-US" dirty="0"/>
                  <a:t>&lt;(x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⊥, </m:t>
                    </m:r>
                    <m:r>
                      <a:rPr lang="en-US" b="0" i="1" smtClean="0">
                        <a:latin typeface="Cambria Math"/>
                      </a:rPr>
                      <m:t>𝑒𝑣𝑒𝑛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𝑜𝑑𝑑</m:t>
                    </m:r>
                    <m:r>
                      <a:rPr lang="en-US" b="0" i="1" smtClean="0">
                        <a:latin typeface="Cambria Math"/>
                      </a:rPr>
                      <m:t>, ⊤</m:t>
                    </m:r>
                  </m:oMath>
                </a14:m>
                <a:r>
                  <a:rPr lang="en-US" dirty="0"/>
                  <a:t>)&gt;</a:t>
                </a:r>
              </a:p>
              <a:p>
                <a:pPr lvl="2"/>
                <a:r>
                  <a:rPr lang="en-US" dirty="0"/>
                  <a:t>Ex: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𝑒𝑣𝑒𝑛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𝑜𝑑𝑑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⊑ 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=⊥,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𝑜𝑑𝑑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What does this have to do with our problem?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3962400"/>
                <a:ext cx="9144000" cy="2286000"/>
              </a:xfrm>
              <a:blipFill>
                <a:blip r:embed="rId2"/>
                <a:stretch>
                  <a:fillRect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438400" y="1600201"/>
            <a:ext cx="13548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{true}</a:t>
            </a:r>
          </a:p>
          <a:p>
            <a:r>
              <a:rPr lang="en-US" dirty="0"/>
              <a:t>y=0;</a:t>
            </a:r>
          </a:p>
          <a:p>
            <a:r>
              <a:rPr lang="en-US" dirty="0"/>
              <a:t>while(x&lt;10){</a:t>
            </a:r>
          </a:p>
          <a:p>
            <a:r>
              <a:rPr lang="en-US" dirty="0"/>
              <a:t>  x = x+1;</a:t>
            </a:r>
          </a:p>
          <a:p>
            <a:r>
              <a:rPr lang="en-US" dirty="0"/>
              <a:t>  y = y+2;</a:t>
            </a:r>
          </a:p>
          <a:p>
            <a:r>
              <a:rPr lang="en-US" dirty="0"/>
              <a:t>}</a:t>
            </a:r>
          </a:p>
          <a:p>
            <a:r>
              <a:rPr lang="en-US" b="1" dirty="0"/>
              <a:t>{even(y)}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720641" y="2057401"/>
            <a:ext cx="365760" cy="4822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Consolas" pitchFamily="49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633028" y="2649128"/>
            <a:ext cx="777240" cy="4822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Consolas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43712" y="1318928"/>
                <a:ext cx="4892942" cy="1757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𝑥</m:t>
                      </m:r>
                      <m:r>
                        <a:rPr lang="en-US" sz="2400" i="1" dirty="0">
                          <a:latin typeface="Cambria Math"/>
                        </a:rPr>
                        <m:t> 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⊤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/>
                                  </a:rPr>
                                  <m:t>Could</m:t>
                                </m:r>
                                <m:r>
                                  <a:rPr lang="en-US" sz="2400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/>
                                  </a:rPr>
                                  <m:t>be</m:t>
                                </m:r>
                                <m:r>
                                  <a:rPr lang="en-US" sz="2400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/>
                                  </a:rPr>
                                  <m:t>odd</m:t>
                                </m:r>
                                <m:r>
                                  <a:rPr lang="en-US" sz="2400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/>
                                  </a:rPr>
                                  <m:t>or</m:t>
                                </m:r>
                                <m:r>
                                  <a:rPr lang="en-US" sz="2400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/>
                                  </a:rPr>
                                  <m:t>even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𝑜𝑑𝑑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/>
                                  </a:rPr>
                                  <m:t>definitely</m:t>
                                </m:r>
                                <m:r>
                                  <a:rPr lang="en-US" sz="2400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/>
                                  </a:rPr>
                                  <m:t>odd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 dirty="0">
                                          <a:latin typeface="Cambria Math"/>
                                        </a:rPr>
                                        <m:t>𝑒</m:t>
                                      </m:r>
                                      <m:r>
                                        <a:rPr lang="en-US" sz="2400" i="1" dirty="0">
                                          <a:latin typeface="Cambria Math"/>
                                        </a:rPr>
                                        <m:t>𝑣𝑒𝑛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i="1" dirty="0">
                                          <a:latin typeface="Cambria Math"/>
                                        </a:rPr>
                                        <m:t>⊥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sz="2400" dirty="0">
                                          <a:latin typeface="Cambria Math"/>
                                        </a:rPr>
                                        <m:t>d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dirty="0">
                                          <a:latin typeface="Cambria Math"/>
                                        </a:rPr>
                                        <m:t>efinitely</m:t>
                                      </m:r>
                                      <m:r>
                                        <a:rPr lang="en-US" sz="2400" dirty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dirty="0">
                                          <a:latin typeface="Cambria Math"/>
                                        </a:rPr>
                                        <m:t>even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dirty="0">
                                          <a:latin typeface="Cambria Math"/>
                                        </a:rPr>
                                        <m:t>who</m:t>
                                      </m:r>
                                      <m:r>
                                        <a:rPr lang="en-US" sz="2400" dirty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dirty="0">
                                          <a:latin typeface="Cambria Math"/>
                                        </a:rPr>
                                        <m:t>cares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712" y="1318928"/>
                <a:ext cx="4892942" cy="1757148"/>
              </a:xfrm>
              <a:prstGeom prst="rect">
                <a:avLst/>
              </a:prstGeom>
              <a:blipFill>
                <a:blip r:embed="rId3"/>
                <a:stretch>
                  <a:fillRect b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7783286" y="3706734"/>
            <a:ext cx="2018770" cy="1935997"/>
            <a:chOff x="2545297" y="2026388"/>
            <a:chExt cx="2018770" cy="1935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309993" y="2026388"/>
                  <a:ext cx="45717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⊤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9993" y="2026388"/>
                  <a:ext cx="45717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545297" y="2738735"/>
                  <a:ext cx="78271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𝑜𝑑𝑑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5297" y="2738735"/>
                  <a:ext cx="782715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657600" y="2738735"/>
                  <a:ext cx="9064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𝑒𝑣𝑒𝑛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2738735"/>
                  <a:ext cx="906467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309993" y="3500720"/>
                  <a:ext cx="45717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9993" y="3500720"/>
                  <a:ext cx="45717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>
              <a:stCxn id="8" idx="2"/>
              <a:endCxn id="12" idx="0"/>
            </p:cNvCxnSpPr>
            <p:nvPr/>
          </p:nvCxnSpPr>
          <p:spPr bwMode="auto">
            <a:xfrm flipH="1">
              <a:off x="2936655" y="2488053"/>
              <a:ext cx="601926" cy="2506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8" idx="2"/>
              <a:endCxn id="13" idx="0"/>
            </p:cNvCxnSpPr>
            <p:nvPr/>
          </p:nvCxnSpPr>
          <p:spPr bwMode="auto">
            <a:xfrm>
              <a:off x="3538581" y="2488053"/>
              <a:ext cx="572253" cy="2506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stCxn id="12" idx="2"/>
              <a:endCxn id="15" idx="0"/>
            </p:cNvCxnSpPr>
            <p:nvPr/>
          </p:nvCxnSpPr>
          <p:spPr bwMode="auto">
            <a:xfrm>
              <a:off x="2936655" y="3200400"/>
              <a:ext cx="601926" cy="30032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3" idx="2"/>
              <a:endCxn id="15" idx="0"/>
            </p:cNvCxnSpPr>
            <p:nvPr/>
          </p:nvCxnSpPr>
          <p:spPr bwMode="auto">
            <a:xfrm flipH="1">
              <a:off x="3538581" y="3200400"/>
              <a:ext cx="572253" cy="30032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9715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Lattices and </a:t>
            </a:r>
            <a:r>
              <a:rPr lang="en-US" dirty="0" err="1"/>
              <a:t>fixpoints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Order Preserving (Monotonic) Function: 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 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Now,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dirty="0"/>
                  <a:t> be the least fixed point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⊥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Now,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By induction,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⊥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Also, the chain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an ascending chain</a:t>
                </a:r>
              </a:p>
              <a:p>
                <a:pPr lvl="1"/>
                <a:r>
                  <a:rPr lang="en-US" dirty="0"/>
                  <a:t>If L has no infinite ascending chains, sooner or later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⊥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Same trick works for greatest fixed point!</a:t>
                </a:r>
              </a:p>
              <a:p>
                <a:pPr lvl="1"/>
                <a:r>
                  <a:rPr lang="en-US" dirty="0"/>
                  <a:t>But then you have to 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9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Knaster-Tarski</a:t>
            </a:r>
            <a:r>
              <a:rPr lang="en-US" dirty="0"/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Order Preserving (Monotonic) Function: 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 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Let L be a complete lattice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 → 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be an order preserving function. Then the set of fixed points of f in L is also a complete lattice.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632"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26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our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3962400"/>
                <a:ext cx="9144000" cy="2590800"/>
              </a:xfrm>
            </p:spPr>
            <p:txBody>
              <a:bodyPr/>
              <a:lstStyle/>
              <a:p>
                <a:r>
                  <a:rPr lang="en-US" dirty="0"/>
                  <a:t>A lattice of predicates:</a:t>
                </a:r>
              </a:p>
              <a:p>
                <a:pPr lvl="1"/>
                <a:r>
                  <a:rPr lang="en-US" dirty="0"/>
                  <a:t>&lt;(x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⊥, </m:t>
                    </m:r>
                    <m:r>
                      <a:rPr lang="en-US" b="0" i="1" smtClean="0">
                        <a:latin typeface="Cambria Math"/>
                      </a:rPr>
                      <m:t>𝑒𝑣𝑒𝑛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𝑜𝑑𝑑</m:t>
                    </m:r>
                    <m:r>
                      <a:rPr lang="en-US" b="0" i="1" smtClean="0">
                        <a:latin typeface="Cambria Math"/>
                      </a:rPr>
                      <m:t>, ⊤</m:t>
                    </m:r>
                  </m:oMath>
                </a14:m>
                <a:r>
                  <a:rPr lang="en-US" dirty="0"/>
                  <a:t>)&gt;</a:t>
                </a:r>
              </a:p>
              <a:p>
                <a:pPr lvl="2"/>
                <a:r>
                  <a:rPr lang="en-US" dirty="0"/>
                  <a:t>Ex: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𝑒𝑣𝑒𝑛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𝑜𝑑𝑑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⊑ 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=⊤,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𝑜𝑑𝑑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We now have a recipe to find a greatest </a:t>
                </a:r>
                <a:r>
                  <a:rPr lang="en-US" dirty="0" err="1"/>
                  <a:t>fixpoint</a:t>
                </a:r>
                <a:r>
                  <a:rPr lang="en-US" dirty="0"/>
                  <a:t> solution</a:t>
                </a:r>
              </a:p>
              <a:p>
                <a:pPr lvl="1"/>
                <a:r>
                  <a:rPr lang="en-US" dirty="0"/>
                  <a:t>As long 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 </m:t>
                    </m:r>
                    <m:r>
                      <a:rPr lang="en-US" i="1" dirty="0" err="1">
                        <a:latin typeface="Cambria Math"/>
                      </a:rPr>
                      <m:t>𝑤𝑝𝑐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𝑐</m:t>
                        </m:r>
                        <m:r>
                          <a:rPr lang="en-US" i="1" dirty="0">
                            <a:latin typeface="Cambria Math"/>
                          </a:rPr>
                          <m:t>, </m:t>
                        </m:r>
                        <m:r>
                          <a:rPr lang="en-US" i="1" dirty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𝑃𝑜𝑠𝑡</m:t>
                    </m:r>
                  </m:oMath>
                </a14:m>
                <a:r>
                  <a:rPr lang="en-US" dirty="0"/>
                  <a:t> is monotonic in our lattice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3962400"/>
                <a:ext cx="9144000" cy="2590800"/>
              </a:xfrm>
              <a:blipFill>
                <a:blip r:embed="rId2"/>
                <a:stretch>
                  <a:fillRect t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438400" y="1600201"/>
            <a:ext cx="13548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{true}</a:t>
            </a:r>
          </a:p>
          <a:p>
            <a:r>
              <a:rPr lang="en-US" dirty="0"/>
              <a:t>y=0;</a:t>
            </a:r>
          </a:p>
          <a:p>
            <a:r>
              <a:rPr lang="en-US" dirty="0"/>
              <a:t>while(x&lt;10){</a:t>
            </a:r>
          </a:p>
          <a:p>
            <a:r>
              <a:rPr lang="en-US" dirty="0"/>
              <a:t>  x = x+1;</a:t>
            </a:r>
          </a:p>
          <a:p>
            <a:r>
              <a:rPr lang="en-US" dirty="0"/>
              <a:t>  y = y+2;</a:t>
            </a:r>
          </a:p>
          <a:p>
            <a:r>
              <a:rPr lang="en-US" dirty="0"/>
              <a:t>}</a:t>
            </a:r>
          </a:p>
          <a:p>
            <a:r>
              <a:rPr lang="en-US" b="1" dirty="0"/>
              <a:t>{even(y)}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720641" y="2057401"/>
            <a:ext cx="365760" cy="4822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Consolas" pitchFamily="49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633028" y="2649128"/>
            <a:ext cx="777240" cy="4822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Consolas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43712" y="1318928"/>
                <a:ext cx="4892942" cy="1757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𝑥</m:t>
                      </m:r>
                      <m:r>
                        <a:rPr lang="en-US" sz="2400" i="1" dirty="0">
                          <a:latin typeface="Cambria Math"/>
                        </a:rPr>
                        <m:t> 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⊤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/>
                                  </a:rPr>
                                  <m:t>Could</m:t>
                                </m:r>
                                <m:r>
                                  <a:rPr lang="en-US" sz="2400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/>
                                  </a:rPr>
                                  <m:t>be</m:t>
                                </m:r>
                                <m:r>
                                  <a:rPr lang="en-US" sz="2400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/>
                                  </a:rPr>
                                  <m:t>odd</m:t>
                                </m:r>
                                <m:r>
                                  <a:rPr lang="en-US" sz="2400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/>
                                  </a:rPr>
                                  <m:t>or</m:t>
                                </m:r>
                                <m:r>
                                  <a:rPr lang="en-US" sz="2400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/>
                                  </a:rPr>
                                  <m:t>even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𝑜𝑑𝑑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/>
                                  </a:rPr>
                                  <m:t>definitely</m:t>
                                </m:r>
                                <m:r>
                                  <a:rPr lang="en-US" sz="2400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/>
                                  </a:rPr>
                                  <m:t>odd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 dirty="0">
                                          <a:latin typeface="Cambria Math"/>
                                        </a:rPr>
                                        <m:t>𝑒</m:t>
                                      </m:r>
                                      <m:r>
                                        <a:rPr lang="en-US" sz="2400" i="1" dirty="0">
                                          <a:latin typeface="Cambria Math"/>
                                        </a:rPr>
                                        <m:t>𝑣𝑒𝑛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i="1" dirty="0">
                                          <a:latin typeface="Cambria Math"/>
                                        </a:rPr>
                                        <m:t>⊥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sz="2400" dirty="0">
                                          <a:latin typeface="Cambria Math"/>
                                        </a:rPr>
                                        <m:t>d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dirty="0">
                                          <a:latin typeface="Cambria Math"/>
                                        </a:rPr>
                                        <m:t>efinitely</m:t>
                                      </m:r>
                                      <m:r>
                                        <a:rPr lang="en-US" sz="2400" dirty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dirty="0">
                                          <a:latin typeface="Cambria Math"/>
                                        </a:rPr>
                                        <m:t>even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dirty="0">
                                          <a:latin typeface="Cambria Math"/>
                                        </a:rPr>
                                        <m:t>who</m:t>
                                      </m:r>
                                      <m:r>
                                        <a:rPr lang="en-US" sz="2400" dirty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dirty="0">
                                          <a:latin typeface="Cambria Math"/>
                                        </a:rPr>
                                        <m:t>cares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712" y="1318928"/>
                <a:ext cx="4892942" cy="1757148"/>
              </a:xfrm>
              <a:prstGeom prst="rect">
                <a:avLst/>
              </a:prstGeom>
              <a:blipFill>
                <a:blip r:embed="rId3"/>
                <a:stretch>
                  <a:fillRect b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7783286" y="3706734"/>
            <a:ext cx="2018770" cy="1935997"/>
            <a:chOff x="2545297" y="2026388"/>
            <a:chExt cx="2018770" cy="1935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309993" y="2026388"/>
                  <a:ext cx="45717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⊤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9993" y="2026388"/>
                  <a:ext cx="45717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545297" y="2738735"/>
                  <a:ext cx="78271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𝑜𝑑𝑑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5297" y="2738735"/>
                  <a:ext cx="782715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657600" y="2738735"/>
                  <a:ext cx="9064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𝑒𝑣𝑒𝑛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2738735"/>
                  <a:ext cx="906467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309993" y="3500720"/>
                  <a:ext cx="45717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9993" y="3500720"/>
                  <a:ext cx="45717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>
              <a:stCxn id="8" idx="2"/>
              <a:endCxn id="12" idx="0"/>
            </p:cNvCxnSpPr>
            <p:nvPr/>
          </p:nvCxnSpPr>
          <p:spPr bwMode="auto">
            <a:xfrm flipH="1">
              <a:off x="2936655" y="2488053"/>
              <a:ext cx="601926" cy="2506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8" idx="2"/>
              <a:endCxn id="13" idx="0"/>
            </p:cNvCxnSpPr>
            <p:nvPr/>
          </p:nvCxnSpPr>
          <p:spPr bwMode="auto">
            <a:xfrm>
              <a:off x="3538581" y="2488053"/>
              <a:ext cx="572253" cy="2506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stCxn id="12" idx="2"/>
              <a:endCxn id="15" idx="0"/>
            </p:cNvCxnSpPr>
            <p:nvPr/>
          </p:nvCxnSpPr>
          <p:spPr bwMode="auto">
            <a:xfrm>
              <a:off x="2936655" y="3200400"/>
              <a:ext cx="601926" cy="30032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3" idx="2"/>
              <a:endCxn id="15" idx="0"/>
            </p:cNvCxnSpPr>
            <p:nvPr/>
          </p:nvCxnSpPr>
          <p:spPr bwMode="auto">
            <a:xfrm flipH="1">
              <a:off x="3538581" y="3200400"/>
              <a:ext cx="572253" cy="30032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475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</a:t>
            </a:r>
            <a:r>
              <a:rPr lang="en-US" dirty="0" err="1"/>
              <a:t>fixpoint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3962400"/>
                <a:ext cx="9144000" cy="2286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 </m:t>
                    </m:r>
                    <m:r>
                      <a:rPr lang="en-US" i="1" dirty="0" err="1">
                        <a:latin typeface="Cambria Math"/>
                      </a:rPr>
                      <m:t>𝑤𝑝𝑐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𝑐</m:t>
                        </m:r>
                        <m:r>
                          <a:rPr lang="en-US" i="1" dirty="0">
                            <a:latin typeface="Cambria Math"/>
                          </a:rPr>
                          <m:t>, </m:t>
                        </m:r>
                        <m:r>
                          <a:rPr lang="en-US" i="1" dirty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∧</m:t>
                    </m:r>
                    <m:r>
                      <a:rPr lang="en-US" i="1" dirty="0">
                        <a:latin typeface="Cambria Math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={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=⊤, 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=⊤}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={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=⊤, 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𝑒𝑣𝑒𝑛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={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=⊤, 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𝑒𝑣𝑒𝑛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Success!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3962400"/>
                <a:ext cx="9144000" cy="2286000"/>
              </a:xfrm>
              <a:blipFill>
                <a:blip r:embed="rId2"/>
                <a:stretch>
                  <a:fillRect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38401" y="1600201"/>
                <a:ext cx="1997663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{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=⊤,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=⊤</m:t>
                    </m:r>
                  </m:oMath>
                </a14:m>
                <a:r>
                  <a:rPr lang="en-US" b="1" dirty="0"/>
                  <a:t>}</a:t>
                </a:r>
              </a:p>
              <a:p>
                <a:r>
                  <a:rPr lang="en-US" dirty="0"/>
                  <a:t>y=0;</a:t>
                </a:r>
              </a:p>
              <a:p>
                <a:r>
                  <a:rPr lang="en-US" dirty="0"/>
                  <a:t>while(x&lt;10){</a:t>
                </a:r>
              </a:p>
              <a:p>
                <a:r>
                  <a:rPr lang="en-US" dirty="0"/>
                  <a:t>  x = x+1;</a:t>
                </a:r>
              </a:p>
              <a:p>
                <a:r>
                  <a:rPr lang="en-US" dirty="0"/>
                  <a:t>  y = y+2;</a:t>
                </a:r>
              </a:p>
              <a:p>
                <a:r>
                  <a:rPr lang="en-US" dirty="0"/>
                  <a:t>}</a:t>
                </a:r>
              </a:p>
              <a:p>
                <a:r>
                  <a:rPr lang="en-US" b="1" dirty="0"/>
                  <a:t>{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=⊤,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𝒆𝒗𝒆𝒏</m:t>
                    </m:r>
                  </m:oMath>
                </a14:m>
                <a:r>
                  <a:rPr lang="en-US" b="1" dirty="0"/>
                  <a:t>}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1" y="1600201"/>
                <a:ext cx="1997663" cy="2031325"/>
              </a:xfrm>
              <a:prstGeom prst="rect">
                <a:avLst/>
              </a:prstGeom>
              <a:blipFill>
                <a:blip r:embed="rId3"/>
                <a:stretch>
                  <a:fillRect l="-2548" t="-1242" r="-1274" b="-3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43712" y="1318928"/>
                <a:ext cx="4892942" cy="1757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𝑥</m:t>
                      </m:r>
                      <m:r>
                        <a:rPr lang="en-US" sz="2400" i="1" dirty="0">
                          <a:latin typeface="Cambria Math"/>
                        </a:rPr>
                        <m:t> 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⊤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/>
                                  </a:rPr>
                                  <m:t>Could</m:t>
                                </m:r>
                                <m:r>
                                  <a:rPr lang="en-US" sz="2400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/>
                                  </a:rPr>
                                  <m:t>be</m:t>
                                </m:r>
                                <m:r>
                                  <a:rPr lang="en-US" sz="2400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/>
                                  </a:rPr>
                                  <m:t>odd</m:t>
                                </m:r>
                                <m:r>
                                  <a:rPr lang="en-US" sz="2400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/>
                                  </a:rPr>
                                  <m:t>or</m:t>
                                </m:r>
                                <m:r>
                                  <a:rPr lang="en-US" sz="2400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/>
                                  </a:rPr>
                                  <m:t>even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𝑜𝑑𝑑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/>
                                  </a:rPr>
                                  <m:t>definitely</m:t>
                                </m:r>
                                <m:r>
                                  <a:rPr lang="en-US" sz="2400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/>
                                  </a:rPr>
                                  <m:t>odd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 dirty="0">
                                          <a:latin typeface="Cambria Math"/>
                                        </a:rPr>
                                        <m:t>𝑒</m:t>
                                      </m:r>
                                      <m:r>
                                        <a:rPr lang="en-US" sz="2400" i="1" dirty="0">
                                          <a:latin typeface="Cambria Math"/>
                                        </a:rPr>
                                        <m:t>𝑣𝑒𝑛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i="1" dirty="0">
                                          <a:latin typeface="Cambria Math"/>
                                        </a:rPr>
                                        <m:t>⊥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sz="2400" dirty="0">
                                          <a:latin typeface="Cambria Math"/>
                                        </a:rPr>
                                        <m:t>d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dirty="0">
                                          <a:latin typeface="Cambria Math"/>
                                        </a:rPr>
                                        <m:t>efinitely</m:t>
                                      </m:r>
                                      <m:r>
                                        <a:rPr lang="en-US" sz="2400" dirty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dirty="0">
                                          <a:latin typeface="Cambria Math"/>
                                        </a:rPr>
                                        <m:t>even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dirty="0">
                                          <a:latin typeface="Cambria Math"/>
                                        </a:rPr>
                                        <m:t>who</m:t>
                                      </m:r>
                                      <m:r>
                                        <a:rPr lang="en-US" sz="2400" dirty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dirty="0">
                                          <a:latin typeface="Cambria Math"/>
                                        </a:rPr>
                                        <m:t>cares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712" y="1318928"/>
                <a:ext cx="4892942" cy="1757148"/>
              </a:xfrm>
              <a:prstGeom prst="rect">
                <a:avLst/>
              </a:prstGeom>
              <a:blipFill>
                <a:blip r:embed="rId4"/>
                <a:stretch>
                  <a:fillRect b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1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3962400"/>
                <a:ext cx="9144000" cy="2286000"/>
              </a:xfrm>
            </p:spPr>
            <p:txBody>
              <a:bodyPr/>
              <a:lstStyle/>
              <a:p>
                <a:r>
                  <a:rPr lang="en-US" dirty="0"/>
                  <a:t>What is the loop invariant?</a:t>
                </a:r>
              </a:p>
              <a:p>
                <a:r>
                  <a:rPr lang="en-US" dirty="0"/>
                  <a:t>Intuition: </a:t>
                </a:r>
              </a:p>
              <a:p>
                <a:pPr lvl="1"/>
                <a:r>
                  <a:rPr lang="en-US" dirty="0"/>
                  <a:t>The loop invariant is a set of states</a:t>
                </a:r>
              </a:p>
              <a:p>
                <a:pPr lvl="1"/>
                <a:r>
                  <a:rPr lang="en-US" dirty="0"/>
                  <a:t>C transforms elements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∧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</a:p>
              <a:p>
                <a:pPr marL="457200" lvl="1" indent="0">
                  <a:buNone/>
                </a:pPr>
                <a:r>
                  <a:rPr lang="en-US" dirty="0"/>
                  <a:t>other elements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3962400"/>
                <a:ext cx="9144000" cy="2286000"/>
              </a:xfrm>
              <a:blipFill>
                <a:blip r:embed="rId2"/>
                <a:stretch>
                  <a:fillRect t="-5000" b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438400" y="1600201"/>
            <a:ext cx="13548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{true}</a:t>
            </a:r>
          </a:p>
          <a:p>
            <a:r>
              <a:rPr lang="en-US" dirty="0"/>
              <a:t>y=0;</a:t>
            </a:r>
          </a:p>
          <a:p>
            <a:r>
              <a:rPr lang="en-US" dirty="0"/>
              <a:t>while(x&lt;10){</a:t>
            </a:r>
          </a:p>
          <a:p>
            <a:r>
              <a:rPr lang="en-US" dirty="0"/>
              <a:t>  x = x+1;</a:t>
            </a:r>
          </a:p>
          <a:p>
            <a:r>
              <a:rPr lang="en-US" dirty="0"/>
              <a:t>  y = y+2;</a:t>
            </a:r>
          </a:p>
          <a:p>
            <a:r>
              <a:rPr lang="en-US" dirty="0"/>
              <a:t>}</a:t>
            </a:r>
          </a:p>
          <a:p>
            <a:r>
              <a:rPr lang="en-US" b="1" dirty="0"/>
              <a:t>{even(y)}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2281205"/>
            <a:ext cx="3108080" cy="66931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 bwMode="auto">
          <a:xfrm>
            <a:off x="7772400" y="4038600"/>
            <a:ext cx="2743200" cy="2438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200" y="3653136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 bwMode="auto">
              <a:xfrm>
                <a:off x="7772400" y="4035725"/>
                <a:ext cx="914400" cy="24384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>
                  <a:latin typeface="Cambria Math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>
                  <a:latin typeface="Cambria Math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>
                  <a:latin typeface="Cambria Math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𝑨</m:t>
                      </m:r>
                      <m:r>
                        <a:rPr lang="en-US" sz="2000" b="1" i="1">
                          <a:latin typeface="Cambria Math"/>
                        </a:rPr>
                        <m:t>∧</m:t>
                      </m:r>
                      <m:r>
                        <a:rPr lang="en-US" sz="2000" b="1" i="1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2400" y="4035725"/>
                <a:ext cx="914400" cy="2438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>
                <a:off x="8686800" y="4038600"/>
                <a:ext cx="1828800" cy="243840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>
                  <a:latin typeface="Cambria Math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>
                  <a:latin typeface="Cambria Math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>
                  <a:latin typeface="Cambria Math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𝑨</m:t>
                      </m:r>
                      <m:r>
                        <a:rPr lang="en-US" sz="2000" b="1" i="1">
                          <a:latin typeface="Cambria Math"/>
                        </a:rPr>
                        <m:t>∧¬</m:t>
                      </m:r>
                      <m:r>
                        <a:rPr lang="en-US" sz="2000" b="1" i="1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6800" y="4038600"/>
                <a:ext cx="1828800" cy="2438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5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Complicating things a 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524000" y="1295400"/>
                <a:ext cx="2826864" cy="549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{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=⊤, </m:t>
                    </m:r>
                    <m:r>
                      <a:rPr lang="en-US" sz="2400" b="1" i="1" smtClean="0">
                        <a:latin typeface="Cambria Math"/>
                      </a:rPr>
                      <m:t>𝒚</m:t>
                    </m:r>
                    <m:r>
                      <a:rPr lang="en-US" sz="2400" b="1" i="1" smtClean="0">
                        <a:latin typeface="Cambria Math"/>
                      </a:rPr>
                      <m:t>=⊤</m:t>
                    </m:r>
                  </m:oMath>
                </a14:m>
                <a:r>
                  <a:rPr lang="en-US" sz="2400" b="1" dirty="0"/>
                  <a:t>}</a:t>
                </a:r>
              </a:p>
              <a:p>
                <a:r>
                  <a:rPr lang="en-US" sz="2400" dirty="0"/>
                  <a:t>y=0; t=1;</a:t>
                </a:r>
              </a:p>
              <a:p>
                <a:r>
                  <a:rPr lang="en-US" sz="2400" dirty="0"/>
                  <a:t>while(x&lt;10){</a:t>
                </a:r>
              </a:p>
              <a:p>
                <a:r>
                  <a:rPr lang="en-US" sz="2400" dirty="0"/>
                  <a:t>  x = x+1;</a:t>
                </a:r>
              </a:p>
              <a:p>
                <a:r>
                  <a:rPr lang="en-US" sz="2400" dirty="0"/>
                  <a:t>  y = y+2;</a:t>
                </a:r>
              </a:p>
              <a:p>
                <a:r>
                  <a:rPr lang="en-US" sz="2400" dirty="0"/>
                  <a:t>  if(x=5){</a:t>
                </a:r>
              </a:p>
              <a:p>
                <a:r>
                  <a:rPr lang="en-US" sz="2400" dirty="0"/>
                  <a:t>     t=t+2;</a:t>
                </a:r>
              </a:p>
              <a:p>
                <a:r>
                  <a:rPr lang="en-US" sz="2400" dirty="0"/>
                  <a:t>  }else{</a:t>
                </a:r>
              </a:p>
              <a:p>
                <a:r>
                  <a:rPr lang="en-US" sz="2400" dirty="0"/>
                  <a:t>     y = t+1;</a:t>
                </a:r>
              </a:p>
              <a:p>
                <a:r>
                  <a:rPr lang="en-US" sz="2400" dirty="0"/>
                  <a:t>  }</a:t>
                </a:r>
              </a:p>
              <a:p>
                <a:r>
                  <a:rPr lang="en-US" sz="2400" dirty="0"/>
                  <a:t>}</a:t>
                </a:r>
              </a:p>
              <a:p>
                <a:r>
                  <a:rPr lang="en-US" sz="2400" b="1" dirty="0"/>
                  <a:t>{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=⊤, </m:t>
                    </m:r>
                    <m:r>
                      <a:rPr lang="en-US" sz="2400" b="1" i="1" smtClean="0">
                        <a:latin typeface="Cambria Math"/>
                      </a:rPr>
                      <m:t>𝒚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𝒆𝒗𝒆𝒏</m:t>
                    </m:r>
                  </m:oMath>
                </a14:m>
                <a:r>
                  <a:rPr lang="en-US" sz="2400" b="1" dirty="0"/>
                  <a:t>}</a:t>
                </a:r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295400"/>
                <a:ext cx="2826864" cy="5491760"/>
              </a:xfrm>
              <a:prstGeom prst="rect">
                <a:avLst/>
              </a:prstGeom>
              <a:blipFill>
                <a:blip r:embed="rId2"/>
                <a:stretch>
                  <a:fillRect t="-1155" r="-2242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5017" y="1647141"/>
            <a:ext cx="3985113" cy="6693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69146" y="2933949"/>
            <a:ext cx="1381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Relaxed Rule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25016" y="3429001"/>
            <a:ext cx="3985113" cy="745515"/>
            <a:chOff x="4301015" y="3429000"/>
            <a:chExt cx="3985113" cy="745515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01015" y="3505200"/>
              <a:ext cx="3985113" cy="669315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 bwMode="auto">
            <a:xfrm>
              <a:off x="4797303" y="3429000"/>
              <a:ext cx="367044" cy="33465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onsolas" pitchFamily="49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764547" y="3446253"/>
              <a:ext cx="749808" cy="33465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onsolas" pitchFamily="49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29200" y="4586488"/>
                <a:ext cx="5384936" cy="747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r>
                        <a:rPr lang="en-US" sz="2000" i="1" dirty="0" err="1">
                          <a:latin typeface="Cambria Math"/>
                        </a:rPr>
                        <m:t>𝑤𝑝𝑐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/>
                            </a:rPr>
                            <m:t>𝑐</m:t>
                          </m:r>
                          <m:r>
                            <a:rPr lang="en-US" sz="2000" i="1" dirty="0">
                              <a:latin typeface="Cambria Math"/>
                            </a:rPr>
                            <m:t>, </m:t>
                          </m:r>
                          <m:r>
                            <a:rPr lang="en-US" sz="2000" i="1" dirty="0"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sz="2000" i="1" dirty="0">
                          <a:latin typeface="Cambria Math"/>
                        </a:rPr>
                        <m:t>∧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𝑃𝑜𝑠𝑡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   </m:t>
                    </m:r>
                    <m:r>
                      <a:rPr lang="en-US" sz="2000" i="1">
                        <a:latin typeface="Cambria Math"/>
                      </a:rPr>
                      <m:t>=  </m:t>
                    </m:r>
                    <m:r>
                      <a:rPr lang="en-US" sz="2000" i="1">
                        <a:latin typeface="Cambria Math"/>
                      </a:rPr>
                      <m:t>𝑤𝑝𝑐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  <m:r>
                          <a:rPr lang="en-US" sz="2000" i="1">
                            <a:latin typeface="Cambria Math"/>
                          </a:rPr>
                          <m:t>1, </m:t>
                        </m:r>
                        <m:r>
                          <a:rPr lang="en-US" sz="2000" i="1">
                            <a:latin typeface="Cambria Math"/>
                          </a:rPr>
                          <m:t>𝑤𝑝𝑐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2, 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𝑃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∧</m:t>
                        </m:r>
                        <m:r>
                          <a:rPr lang="en-US" sz="2000" i="1">
                            <a:latin typeface="Cambria Math"/>
                          </a:rPr>
                          <m:t>𝑤𝑝𝑐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3, 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/>
                      </a:rPr>
                      <m:t>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𝑃𝑜𝑠𝑡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586488"/>
                <a:ext cx="5384936" cy="74751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3962400" y="1764268"/>
            <a:ext cx="590340" cy="3493532"/>
            <a:chOff x="2438400" y="1764268"/>
            <a:chExt cx="590340" cy="3493532"/>
          </a:xfrm>
        </p:grpSpPr>
        <p:sp>
          <p:nvSpPr>
            <p:cNvPr id="16" name="TextBox 15"/>
            <p:cNvSpPr txBox="1"/>
            <p:nvPr/>
          </p:nvSpPr>
          <p:spPr>
            <a:xfrm>
              <a:off x="2590800" y="29125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90800" y="3937337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90800" y="4888468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90800" y="1764268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C0</a:t>
              </a:r>
            </a:p>
          </p:txBody>
        </p:sp>
        <p:sp>
          <p:nvSpPr>
            <p:cNvPr id="20" name="Right Brace 19"/>
            <p:cNvSpPr/>
            <p:nvPr/>
          </p:nvSpPr>
          <p:spPr bwMode="auto">
            <a:xfrm>
              <a:off x="2438400" y="1764268"/>
              <a:ext cx="152400" cy="369332"/>
            </a:xfrm>
            <a:prstGeom prst="rightBrac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onsolas" pitchFamily="49" charset="0"/>
              </a:endParaRPr>
            </a:p>
          </p:txBody>
        </p:sp>
        <p:sp>
          <p:nvSpPr>
            <p:cNvPr id="21" name="Right Brace 20"/>
            <p:cNvSpPr/>
            <p:nvPr/>
          </p:nvSpPr>
          <p:spPr bwMode="auto">
            <a:xfrm>
              <a:off x="2438400" y="2754868"/>
              <a:ext cx="152400" cy="674132"/>
            </a:xfrm>
            <a:prstGeom prst="rightBrac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onsolas" pitchFamily="49" charset="0"/>
              </a:endParaRPr>
            </a:p>
          </p:txBody>
        </p:sp>
        <p:sp>
          <p:nvSpPr>
            <p:cNvPr id="22" name="Right Brace 21"/>
            <p:cNvSpPr/>
            <p:nvPr/>
          </p:nvSpPr>
          <p:spPr bwMode="auto">
            <a:xfrm>
              <a:off x="2438400" y="3886200"/>
              <a:ext cx="152400" cy="369332"/>
            </a:xfrm>
            <a:prstGeom prst="rightBrac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onsolas" pitchFamily="49" charset="0"/>
              </a:endParaRPr>
            </a:p>
          </p:txBody>
        </p:sp>
        <p:sp>
          <p:nvSpPr>
            <p:cNvPr id="23" name="Right Brace 22"/>
            <p:cNvSpPr/>
            <p:nvPr/>
          </p:nvSpPr>
          <p:spPr bwMode="auto">
            <a:xfrm>
              <a:off x="2438400" y="4888468"/>
              <a:ext cx="152400" cy="369332"/>
            </a:xfrm>
            <a:prstGeom prst="rightBrac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onsolas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612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524000" y="1295400"/>
                <a:ext cx="2826864" cy="549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{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=⊤, </m:t>
                    </m:r>
                    <m:r>
                      <a:rPr lang="en-US" sz="2400" b="1" i="1" smtClean="0">
                        <a:latin typeface="Cambria Math"/>
                      </a:rPr>
                      <m:t>𝒚</m:t>
                    </m:r>
                    <m:r>
                      <a:rPr lang="en-US" sz="2400" b="1" i="1" smtClean="0">
                        <a:latin typeface="Cambria Math"/>
                      </a:rPr>
                      <m:t>=⊤</m:t>
                    </m:r>
                  </m:oMath>
                </a14:m>
                <a:r>
                  <a:rPr lang="en-US" sz="2400" b="1" dirty="0"/>
                  <a:t>}</a:t>
                </a:r>
              </a:p>
              <a:p>
                <a:r>
                  <a:rPr lang="en-US" sz="2400" dirty="0"/>
                  <a:t>y=0; t=1;</a:t>
                </a:r>
              </a:p>
              <a:p>
                <a:r>
                  <a:rPr lang="en-US" sz="2400" dirty="0"/>
                  <a:t>while(x&lt;10){</a:t>
                </a:r>
              </a:p>
              <a:p>
                <a:r>
                  <a:rPr lang="en-US" sz="2400" dirty="0"/>
                  <a:t>  x = x+1;</a:t>
                </a:r>
              </a:p>
              <a:p>
                <a:r>
                  <a:rPr lang="en-US" sz="2400" dirty="0"/>
                  <a:t>  y = y+2;</a:t>
                </a:r>
              </a:p>
              <a:p>
                <a:r>
                  <a:rPr lang="en-US" sz="2400" dirty="0"/>
                  <a:t>  if(x=5){</a:t>
                </a:r>
              </a:p>
              <a:p>
                <a:r>
                  <a:rPr lang="en-US" sz="2400" dirty="0"/>
                  <a:t>     t=t+2;</a:t>
                </a:r>
              </a:p>
              <a:p>
                <a:r>
                  <a:rPr lang="en-US" sz="2400" dirty="0"/>
                  <a:t>  }else{</a:t>
                </a:r>
              </a:p>
              <a:p>
                <a:r>
                  <a:rPr lang="en-US" sz="2400" dirty="0"/>
                  <a:t>     y = t+1;</a:t>
                </a:r>
              </a:p>
              <a:p>
                <a:r>
                  <a:rPr lang="en-US" sz="2400" dirty="0"/>
                  <a:t>  }</a:t>
                </a:r>
              </a:p>
              <a:p>
                <a:r>
                  <a:rPr lang="en-US" sz="2400" dirty="0"/>
                  <a:t>}</a:t>
                </a:r>
              </a:p>
              <a:p>
                <a:r>
                  <a:rPr lang="en-US" sz="2400" b="1" dirty="0"/>
                  <a:t>{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=⊤, </m:t>
                    </m:r>
                    <m:r>
                      <a:rPr lang="en-US" sz="2400" b="1" i="1" smtClean="0">
                        <a:latin typeface="Cambria Math"/>
                      </a:rPr>
                      <m:t>𝒚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𝒆𝒗𝒆𝒏</m:t>
                    </m:r>
                  </m:oMath>
                </a14:m>
                <a:r>
                  <a:rPr lang="en-US" sz="2400" b="1" dirty="0"/>
                  <a:t>}</a:t>
                </a:r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295400"/>
                <a:ext cx="2826864" cy="5491760"/>
              </a:xfrm>
              <a:prstGeom prst="rect">
                <a:avLst/>
              </a:prstGeom>
              <a:blipFill>
                <a:blip r:embed="rId2"/>
                <a:stretch>
                  <a:fillRect t="-1155" r="-2242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47703" y="1490541"/>
                <a:ext cx="5384936" cy="747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r>
                        <a:rPr lang="en-US" sz="2000" i="1" dirty="0" err="1">
                          <a:latin typeface="Cambria Math"/>
                        </a:rPr>
                        <m:t>𝑤𝑝𝑐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/>
                            </a:rPr>
                            <m:t>𝑐</m:t>
                          </m:r>
                          <m:r>
                            <a:rPr lang="en-US" sz="2000" i="1" dirty="0">
                              <a:latin typeface="Cambria Math"/>
                            </a:rPr>
                            <m:t>, </m:t>
                          </m:r>
                          <m:r>
                            <a:rPr lang="en-US" sz="2000" i="1" dirty="0"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sz="2000" i="1" dirty="0">
                          <a:latin typeface="Cambria Math"/>
                        </a:rPr>
                        <m:t>∧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𝑃𝑜𝑠𝑡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   </m:t>
                    </m:r>
                    <m:r>
                      <a:rPr lang="en-US" sz="2000" i="1">
                        <a:latin typeface="Cambria Math"/>
                      </a:rPr>
                      <m:t>=  </m:t>
                    </m:r>
                    <m:r>
                      <a:rPr lang="en-US" sz="2000" i="1">
                        <a:latin typeface="Cambria Math"/>
                      </a:rPr>
                      <m:t>𝑤𝑝𝑐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  <m:r>
                          <a:rPr lang="en-US" sz="2000" i="1">
                            <a:latin typeface="Cambria Math"/>
                          </a:rPr>
                          <m:t>1, </m:t>
                        </m:r>
                        <m:r>
                          <a:rPr lang="en-US" sz="2000" i="1">
                            <a:latin typeface="Cambria Math"/>
                          </a:rPr>
                          <m:t>𝑤𝑝𝑐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2, 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𝑃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∧</m:t>
                        </m:r>
                        <m:r>
                          <a:rPr lang="en-US" sz="2000" i="1">
                            <a:latin typeface="Cambria Math"/>
                          </a:rPr>
                          <m:t>𝑤𝑝𝑐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3, 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/>
                      </a:rPr>
                      <m:t>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𝑃𝑜𝑠𝑡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703" y="1490541"/>
                <a:ext cx="5384936" cy="74751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3962400" y="1764268"/>
            <a:ext cx="590340" cy="3493532"/>
            <a:chOff x="2438400" y="1764268"/>
            <a:chExt cx="590340" cy="3493532"/>
          </a:xfrm>
        </p:grpSpPr>
        <p:sp>
          <p:nvSpPr>
            <p:cNvPr id="12" name="TextBox 11"/>
            <p:cNvSpPr txBox="1"/>
            <p:nvPr/>
          </p:nvSpPr>
          <p:spPr>
            <a:xfrm>
              <a:off x="2590800" y="29125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90800" y="3937337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90800" y="4888468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90800" y="1764268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C0</a:t>
              </a:r>
            </a:p>
          </p:txBody>
        </p:sp>
        <p:sp>
          <p:nvSpPr>
            <p:cNvPr id="3" name="Right Brace 2"/>
            <p:cNvSpPr/>
            <p:nvPr/>
          </p:nvSpPr>
          <p:spPr bwMode="auto">
            <a:xfrm>
              <a:off x="2438400" y="1764268"/>
              <a:ext cx="152400" cy="369332"/>
            </a:xfrm>
            <a:prstGeom prst="rightBrac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onsolas" pitchFamily="49" charset="0"/>
              </a:endParaRPr>
            </a:p>
          </p:txBody>
        </p:sp>
        <p:sp>
          <p:nvSpPr>
            <p:cNvPr id="16" name="Right Brace 15"/>
            <p:cNvSpPr/>
            <p:nvPr/>
          </p:nvSpPr>
          <p:spPr bwMode="auto">
            <a:xfrm>
              <a:off x="2438400" y="2754868"/>
              <a:ext cx="152400" cy="674132"/>
            </a:xfrm>
            <a:prstGeom prst="rightBrac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onsolas" pitchFamily="49" charset="0"/>
              </a:endParaRPr>
            </a:p>
          </p:txBody>
        </p:sp>
        <p:sp>
          <p:nvSpPr>
            <p:cNvPr id="17" name="Right Brace 16"/>
            <p:cNvSpPr/>
            <p:nvPr/>
          </p:nvSpPr>
          <p:spPr bwMode="auto">
            <a:xfrm>
              <a:off x="2438400" y="3886200"/>
              <a:ext cx="152400" cy="369332"/>
            </a:xfrm>
            <a:prstGeom prst="rightBrac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onsolas" pitchFamily="49" charset="0"/>
              </a:endParaRPr>
            </a:p>
          </p:txBody>
        </p:sp>
        <p:sp>
          <p:nvSpPr>
            <p:cNvPr id="18" name="Right Brace 17"/>
            <p:cNvSpPr/>
            <p:nvPr/>
          </p:nvSpPr>
          <p:spPr bwMode="auto">
            <a:xfrm>
              <a:off x="2438400" y="4888468"/>
              <a:ext cx="152400" cy="369332"/>
            </a:xfrm>
            <a:prstGeom prst="rightBrac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onsolas" pitchFamily="49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962400" y="1353737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&lt;-P1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62400" y="229766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&lt;-P2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62400" y="344066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&lt;-P3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05460" y="542186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&lt;-P2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67460" y="617220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&lt;-P5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001001" y="236495"/>
                <a:ext cx="2635545" cy="12003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Big &lt;=&gt; Weak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equivalent to </a:t>
                </a:r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1" y="236495"/>
                <a:ext cx="2635545" cy="1200329"/>
              </a:xfrm>
              <a:prstGeom prst="rect">
                <a:avLst/>
              </a:prstGeom>
              <a:blipFill>
                <a:blip r:embed="rId4"/>
                <a:stretch>
                  <a:fillRect l="-1905" t="-2083" b="-3125"/>
                </a:stretch>
              </a:blip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09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developed by Gary </a:t>
            </a:r>
            <a:r>
              <a:rPr lang="en-US" dirty="0" err="1"/>
              <a:t>Kildall</a:t>
            </a:r>
            <a:r>
              <a:rPr lang="en-US" dirty="0"/>
              <a:t> in 1973</a:t>
            </a:r>
          </a:p>
          <a:p>
            <a:pPr lvl="1"/>
            <a:r>
              <a:rPr lang="en-US" dirty="0"/>
              <a:t>This was 4 years after Hoare presented axiomatic semantics in 1969, which itself was based on the work of Floyd in 1967</a:t>
            </a:r>
          </a:p>
          <a:p>
            <a:pPr lvl="1"/>
            <a:r>
              <a:rPr lang="en-US" dirty="0"/>
              <a:t>The two approaches were not seen as being connected to each other</a:t>
            </a:r>
          </a:p>
          <a:p>
            <a:r>
              <a:rPr lang="en-US" dirty="0"/>
              <a:t>Framework defined in terms of “pools” of facts</a:t>
            </a:r>
          </a:p>
          <a:p>
            <a:pPr lvl="1"/>
            <a:r>
              <a:rPr lang="en-US" dirty="0"/>
              <a:t>Observes that these pools of facts form a lattice, allowing for a simple fixpoint algorithm to find them.</a:t>
            </a:r>
          </a:p>
          <a:p>
            <a:pPr lvl="1"/>
            <a:r>
              <a:rPr lang="en-US" dirty="0"/>
              <a:t>General framework defined in terms of facts that are created and destroyed at every program point.</a:t>
            </a:r>
          </a:p>
          <a:p>
            <a:pPr lvl="1"/>
            <a:r>
              <a:rPr lang="en-US" dirty="0"/>
              <a:t>Meet operator is very natural as the intersection of facts coming from different edges.</a:t>
            </a:r>
          </a:p>
        </p:txBody>
      </p:sp>
    </p:spTree>
    <p:extLst>
      <p:ext uri="{BB962C8B-B14F-4D97-AF65-F5344CB8AC3E}">
        <p14:creationId xmlns:p14="http://schemas.microsoft.com/office/powerpoint/2010/main" val="216883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Four types of dataflow</a:t>
            </a:r>
          </a:p>
        </p:txBody>
      </p:sp>
      <p:sp>
        <p:nvSpPr>
          <p:cNvPr id="257" name="Shape 257"/>
          <p:cNvSpPr>
            <a:spLocks noGrp="1"/>
          </p:cNvSpPr>
          <p:nvPr>
            <p:ph type="body" idx="1"/>
          </p:nvPr>
        </p:nvSpPr>
        <p:spPr>
          <a:xfrm>
            <a:off x="880533" y="1493520"/>
            <a:ext cx="9465734" cy="521208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937260"/>
            <a:r>
              <a:rPr dirty="0"/>
              <a:t>Analysis can either be </a:t>
            </a:r>
            <a:r>
              <a:rPr i="1" dirty="0"/>
              <a:t>forward</a:t>
            </a:r>
            <a:r>
              <a:rPr dirty="0"/>
              <a:t> or </a:t>
            </a:r>
            <a:r>
              <a:rPr i="1" dirty="0"/>
              <a:t>backward</a:t>
            </a:r>
          </a:p>
          <a:p>
            <a:pPr marL="937260"/>
            <a:r>
              <a:rPr dirty="0"/>
              <a:t>Analysis can either be over </a:t>
            </a:r>
            <a:r>
              <a:rPr i="1" dirty="0"/>
              <a:t>all paths</a:t>
            </a:r>
            <a:r>
              <a:rPr dirty="0"/>
              <a:t> or over </a:t>
            </a:r>
            <a:r>
              <a:rPr i="1" dirty="0"/>
              <a:t>any path</a:t>
            </a:r>
          </a:p>
          <a:p>
            <a:pPr marL="1245870" lvl="1"/>
            <a:r>
              <a:rPr dirty="0"/>
              <a:t>All paths: merges consider values from all paths</a:t>
            </a:r>
          </a:p>
          <a:p>
            <a:pPr marL="1245870" lvl="1"/>
            <a:r>
              <a:rPr dirty="0"/>
              <a:t>Any path: merges consider values from any path</a:t>
            </a:r>
          </a:p>
          <a:p>
            <a:pPr marL="1245870" lvl="1"/>
            <a:endParaRPr dirty="0"/>
          </a:p>
          <a:p>
            <a:pPr marL="1245870" lvl="1"/>
            <a:endParaRPr dirty="0"/>
          </a:p>
          <a:p>
            <a:pPr marL="1245870" lvl="1"/>
            <a:endParaRPr dirty="0"/>
          </a:p>
          <a:p>
            <a:pPr marL="1245870" lvl="1"/>
            <a:endParaRPr dirty="0"/>
          </a:p>
          <a:p>
            <a:pPr marL="937260"/>
            <a:endParaRPr lang="en-US" dirty="0"/>
          </a:p>
        </p:txBody>
      </p:sp>
      <p:graphicFrame>
        <p:nvGraphicFramePr>
          <p:cNvPr id="258" name="Table 258"/>
          <p:cNvGraphicFramePr/>
          <p:nvPr>
            <p:extLst>
              <p:ext uri="{D42A27DB-BD31-4B8C-83A1-F6EECF244321}">
                <p14:modId xmlns:p14="http://schemas.microsoft.com/office/powerpoint/2010/main" val="1721306469"/>
              </p:ext>
            </p:extLst>
          </p:nvPr>
        </p:nvGraphicFramePr>
        <p:xfrm>
          <a:off x="2731349" y="3392139"/>
          <a:ext cx="5041053" cy="1744100"/>
        </p:xfrm>
        <a:graphic>
          <a:graphicData uri="http://schemas.openxmlformats.org/drawingml/2006/table">
            <a:tbl>
              <a:tblPr/>
              <a:tblGrid>
                <a:gridCol w="1680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66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2000"/>
                      </a:pPr>
                      <a:endParaRPr sz="1800"/>
                    </a:p>
                  </a:txBody>
                  <a:tcPr marL="34290" marR="34290" marT="34290" marB="3429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1800"/>
                        <a:t>All paths</a:t>
                      </a:r>
                    </a:p>
                  </a:txBody>
                  <a:tcPr marL="34290" marR="34290" marT="34290" marB="3429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1800"/>
                        <a:t>Any path</a:t>
                      </a:r>
                    </a:p>
                  </a:txBody>
                  <a:tcPr marL="34290" marR="3429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033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1800" dirty="0"/>
                        <a:t>Forward</a:t>
                      </a:r>
                    </a:p>
                  </a:txBody>
                  <a:tcPr marL="34290" marR="34290" marT="34290" marB="3429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1800"/>
                        <a:t>available expressions</a:t>
                      </a:r>
                    </a:p>
                  </a:txBody>
                  <a:tcPr marL="34290" marR="34290" marT="34290" marB="3429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1800"/>
                        <a:t>reaching definitions</a:t>
                      </a:r>
                    </a:p>
                  </a:txBody>
                  <a:tcPr marL="34290" marR="3429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033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1800" dirty="0"/>
                        <a:t>Backward</a:t>
                      </a:r>
                    </a:p>
                  </a:txBody>
                  <a:tcPr marL="34290" marR="34290" marT="34290" marB="3429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1800"/>
                        <a:t>very busy expressions</a:t>
                      </a:r>
                    </a:p>
                  </a:txBody>
                  <a:tcPr marL="34290" marR="34290" marT="34290" marB="3429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1800" dirty="0"/>
                        <a:t>liveness analysis</a:t>
                      </a:r>
                    </a:p>
                  </a:txBody>
                  <a:tcPr marL="34290" marR="3429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1536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Abstract Interpretation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POPL 77 paper by Patrick </a:t>
            </a:r>
            <a:r>
              <a:rPr lang="en-US" dirty="0" err="1"/>
              <a:t>Cousot</a:t>
            </a:r>
            <a:r>
              <a:rPr lang="en-US" dirty="0"/>
              <a:t> and </a:t>
            </a:r>
            <a:r>
              <a:rPr lang="en-US" dirty="0" err="1"/>
              <a:t>Radhia</a:t>
            </a:r>
            <a:r>
              <a:rPr lang="en-US" dirty="0"/>
              <a:t> </a:t>
            </a:r>
            <a:r>
              <a:rPr lang="en-US" dirty="0" err="1"/>
              <a:t>Cousot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 descr="Image result for patrick cousot and radhia cous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714" y="2768406"/>
            <a:ext cx="23812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atrick cousot and radhia cous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147" y="2768406"/>
            <a:ext cx="23812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8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are interested in the states a program may have at a given program point</a:t>
                </a:r>
              </a:p>
              <a:p>
                <a:pPr lvl="1"/>
                <a:endParaRPr lang="en-US" dirty="0"/>
              </a:p>
              <a:p>
                <a:pPr lvl="1"/>
                <a:endParaRPr lang="en-US" i="1" dirty="0"/>
              </a:p>
              <a:p>
                <a:r>
                  <a:rPr lang="en-US" dirty="0"/>
                  <a:t>Given a labeling of program points, we are interested in a function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𝒞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: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𝐿𝑎𝑏𝑒𝑙𝑠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→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𝒫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</m:d>
                  </m:oMath>
                </a14:m>
                <a:endParaRPr lang="en-US" b="0" dirty="0">
                  <a:ea typeface="Cambria Math"/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62" r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38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50" y="166688"/>
            <a:ext cx="8972550" cy="1096962"/>
          </a:xfrm>
        </p:spPr>
        <p:txBody>
          <a:bodyPr/>
          <a:lstStyle/>
          <a:p>
            <a:r>
              <a:rPr lang="en-US" dirty="0"/>
              <a:t>Defining the Collecting Semantics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174142" y="1676400"/>
            <a:ext cx="1237668" cy="1219200"/>
            <a:chOff x="457200" y="1676400"/>
            <a:chExt cx="1237668" cy="1219200"/>
          </a:xfrm>
        </p:grpSpPr>
        <p:sp>
          <p:nvSpPr>
            <p:cNvPr id="4" name="Rectangle 3"/>
            <p:cNvSpPr/>
            <p:nvPr/>
          </p:nvSpPr>
          <p:spPr bwMode="auto">
            <a:xfrm>
              <a:off x="457200" y="2057400"/>
              <a:ext cx="1143000" cy="381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/>
                  </a:solidFill>
                  <a:latin typeface="Consolas" pitchFamily="49" charset="0"/>
                </a:rPr>
                <a:t>x := e</a:t>
              </a:r>
            </a:p>
          </p:txBody>
        </p:sp>
        <p:cxnSp>
          <p:nvCxnSpPr>
            <p:cNvPr id="6" name="Straight Arrow Connector 5"/>
            <p:cNvCxnSpPr>
              <a:endCxn id="4" idx="0"/>
            </p:cNvCxnSpPr>
            <p:nvPr/>
          </p:nvCxnSpPr>
          <p:spPr bwMode="auto">
            <a:xfrm>
              <a:off x="1028700" y="16764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>
              <a:stCxn id="4" idx="2"/>
            </p:cNvCxnSpPr>
            <p:nvPr/>
          </p:nvCxnSpPr>
          <p:spPr bwMode="auto">
            <a:xfrm>
              <a:off x="1028700" y="24384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1295400" y="1676400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95400" y="2514600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771861" y="3135868"/>
            <a:ext cx="1855157" cy="1653064"/>
            <a:chOff x="247860" y="3135868"/>
            <a:chExt cx="1855157" cy="1653064"/>
          </a:xfrm>
        </p:grpSpPr>
        <p:sp>
          <p:nvSpPr>
            <p:cNvPr id="12" name="Diamond 11"/>
            <p:cNvSpPr/>
            <p:nvPr/>
          </p:nvSpPr>
          <p:spPr bwMode="auto">
            <a:xfrm>
              <a:off x="762000" y="3581400"/>
              <a:ext cx="971340" cy="609600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/>
                  </a:solidFill>
                  <a:latin typeface="Consolas" pitchFamily="49" charset="0"/>
                </a:rPr>
                <a:t>e</a:t>
              </a:r>
            </a:p>
          </p:txBody>
        </p:sp>
        <p:cxnSp>
          <p:nvCxnSpPr>
            <p:cNvPr id="14" name="Elbow Connector 13"/>
            <p:cNvCxnSpPr>
              <a:stCxn id="12" idx="1"/>
            </p:cNvCxnSpPr>
            <p:nvPr/>
          </p:nvCxnSpPr>
          <p:spPr bwMode="auto">
            <a:xfrm rot="10800000" flipV="1">
              <a:off x="457200" y="3886200"/>
              <a:ext cx="304800" cy="4572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Elbow Connector 15"/>
            <p:cNvCxnSpPr>
              <a:stCxn id="12" idx="3"/>
            </p:cNvCxnSpPr>
            <p:nvPr/>
          </p:nvCxnSpPr>
          <p:spPr bwMode="auto">
            <a:xfrm>
              <a:off x="1733340" y="3886200"/>
              <a:ext cx="247860" cy="4572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457200" y="388620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76400" y="38862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7860" y="4419600"/>
              <a:ext cx="355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Lt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52600" y="4419600"/>
              <a:ext cx="350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Lf</a:t>
              </a:r>
            </a:p>
          </p:txBody>
        </p:sp>
        <p:cxnSp>
          <p:nvCxnSpPr>
            <p:cNvPr id="22" name="Straight Arrow Connector 21"/>
            <p:cNvCxnSpPr>
              <a:endCxn id="12" idx="0"/>
            </p:cNvCxnSpPr>
            <p:nvPr/>
          </p:nvCxnSpPr>
          <p:spPr bwMode="auto">
            <a:xfrm>
              <a:off x="1247670" y="32004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1219200" y="3135868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L1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914630" y="5181600"/>
            <a:ext cx="1618668" cy="1512332"/>
            <a:chOff x="247860" y="5181600"/>
            <a:chExt cx="1618668" cy="1512332"/>
          </a:xfrm>
        </p:grpSpPr>
        <p:sp>
          <p:nvSpPr>
            <p:cNvPr id="26" name="Oval 25"/>
            <p:cNvSpPr/>
            <p:nvPr/>
          </p:nvSpPr>
          <p:spPr bwMode="auto">
            <a:xfrm>
              <a:off x="1028700" y="5867400"/>
              <a:ext cx="190500" cy="152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28" name="Straight Arrow Connector 27"/>
            <p:cNvCxnSpPr>
              <a:endCxn id="26" idx="1"/>
            </p:cNvCxnSpPr>
            <p:nvPr/>
          </p:nvCxnSpPr>
          <p:spPr bwMode="auto">
            <a:xfrm>
              <a:off x="466830" y="5562600"/>
              <a:ext cx="589768" cy="3271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endCxn id="26" idx="7"/>
            </p:cNvCxnSpPr>
            <p:nvPr/>
          </p:nvCxnSpPr>
          <p:spPr bwMode="auto">
            <a:xfrm flipH="1">
              <a:off x="1191302" y="5562600"/>
              <a:ext cx="465838" cy="3271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26" idx="4"/>
            </p:cNvCxnSpPr>
            <p:nvPr/>
          </p:nvCxnSpPr>
          <p:spPr bwMode="auto">
            <a:xfrm>
              <a:off x="1123950" y="60198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247860" y="5193268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67060" y="5181600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14400" y="6324600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60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2525405"/>
            <a:ext cx="146065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x = _input();</a:t>
            </a:r>
          </a:p>
          <a:p>
            <a:pPr>
              <a:spcBef>
                <a:spcPts val="600"/>
              </a:spcBef>
            </a:pPr>
            <a:r>
              <a:rPr lang="en-US" dirty="0"/>
              <a:t>x = x * 2;</a:t>
            </a:r>
          </a:p>
          <a:p>
            <a:pPr>
              <a:spcBef>
                <a:spcPts val="600"/>
              </a:spcBef>
            </a:pPr>
            <a:r>
              <a:rPr lang="en-US" dirty="0"/>
              <a:t>y = 0;</a:t>
            </a:r>
          </a:p>
          <a:p>
            <a:pPr>
              <a:spcBef>
                <a:spcPts val="600"/>
              </a:spcBef>
            </a:pPr>
            <a:r>
              <a:rPr lang="en-US" dirty="0"/>
              <a:t>while(x &lt; 16){</a:t>
            </a:r>
          </a:p>
          <a:p>
            <a:pPr>
              <a:spcBef>
                <a:spcPts val="600"/>
              </a:spcBef>
            </a:pPr>
            <a:r>
              <a:rPr lang="en-US" dirty="0"/>
              <a:t>   x = x – y;</a:t>
            </a:r>
          </a:p>
          <a:p>
            <a:pPr>
              <a:spcBef>
                <a:spcPts val="600"/>
              </a:spcBef>
            </a:pPr>
            <a:r>
              <a:rPr lang="en-US" dirty="0"/>
              <a:t>   y = 2 + x;</a:t>
            </a:r>
          </a:p>
          <a:p>
            <a:pPr>
              <a:spcBef>
                <a:spcPts val="600"/>
              </a:spcBef>
            </a:pPr>
            <a:r>
              <a:rPr lang="en-US" dirty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340256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0460" y="2287746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374546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443126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504086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1735" y="1650465"/>
            <a:ext cx="131959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x = _input();</a:t>
            </a:r>
          </a:p>
          <a:p>
            <a:pPr>
              <a:spcBef>
                <a:spcPts val="600"/>
              </a:spcBef>
            </a:pPr>
            <a:r>
              <a:rPr lang="en-US" dirty="0"/>
              <a:t>x = x * 2;</a:t>
            </a:r>
          </a:p>
          <a:p>
            <a:pPr>
              <a:spcBef>
                <a:spcPts val="600"/>
              </a:spcBef>
            </a:pPr>
            <a:r>
              <a:rPr lang="en-US" dirty="0"/>
              <a:t>y = 0;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47374" y="4114801"/>
            <a:ext cx="1063112" cy="7232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 x = x – y;</a:t>
            </a:r>
          </a:p>
          <a:p>
            <a:pPr>
              <a:spcBef>
                <a:spcPts val="600"/>
              </a:spcBef>
            </a:pPr>
            <a:r>
              <a:rPr lang="en-US" dirty="0"/>
              <a:t> y = 2 + x;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932291" y="3280406"/>
            <a:ext cx="991873" cy="62126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nsolas" pitchFamily="49" charset="0"/>
              </a:rPr>
              <a:t>X&lt;16</a:t>
            </a:r>
          </a:p>
        </p:txBody>
      </p:sp>
      <p:cxnSp>
        <p:nvCxnSpPr>
          <p:cNvPr id="17" name="Curved Connector 16"/>
          <p:cNvCxnSpPr>
            <a:stCxn id="12" idx="2"/>
            <a:endCxn id="15" idx="0"/>
          </p:cNvCxnSpPr>
          <p:nvPr/>
        </p:nvCxnSpPr>
        <p:spPr bwMode="auto">
          <a:xfrm rot="16200000" flipH="1">
            <a:off x="7018519" y="2870696"/>
            <a:ext cx="552723" cy="26669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Curved Connector 18"/>
          <p:cNvCxnSpPr>
            <a:stCxn id="15" idx="6"/>
            <a:endCxn id="13" idx="0"/>
          </p:cNvCxnSpPr>
          <p:nvPr/>
        </p:nvCxnSpPr>
        <p:spPr bwMode="auto">
          <a:xfrm>
            <a:off x="7924164" y="3591040"/>
            <a:ext cx="954767" cy="52376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5810250" y="5638800"/>
            <a:ext cx="940262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Consolas" pitchFamily="49" charset="0"/>
              </a:rPr>
              <a:t>end</a:t>
            </a:r>
          </a:p>
        </p:txBody>
      </p:sp>
      <p:cxnSp>
        <p:nvCxnSpPr>
          <p:cNvPr id="22" name="Curved Connector 21"/>
          <p:cNvCxnSpPr>
            <a:stCxn id="15" idx="2"/>
            <a:endCxn id="20" idx="0"/>
          </p:cNvCxnSpPr>
          <p:nvPr/>
        </p:nvCxnSpPr>
        <p:spPr bwMode="auto">
          <a:xfrm rot="10800000" flipV="1">
            <a:off x="6280383" y="3591040"/>
            <a:ext cx="651909" cy="204776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0" name="Curved Connector 29"/>
          <p:cNvCxnSpPr>
            <a:stCxn id="13" idx="2"/>
            <a:endCxn id="15" idx="0"/>
          </p:cNvCxnSpPr>
          <p:nvPr/>
        </p:nvCxnSpPr>
        <p:spPr bwMode="auto">
          <a:xfrm rot="5400000" flipH="1">
            <a:off x="7374745" y="3333891"/>
            <a:ext cx="1557669" cy="1450703"/>
          </a:xfrm>
          <a:prstGeom prst="curvedConnector5">
            <a:avLst>
              <a:gd name="adj1" fmla="val -14676"/>
              <a:gd name="adj2" fmla="val 51228"/>
              <a:gd name="adj3" fmla="val 11467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990286" y="1252673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90286" y="265707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092691" y="3668254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98272" y="4822259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16578" y="526946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</a:t>
            </a:r>
          </a:p>
        </p:txBody>
      </p:sp>
    </p:spTree>
    <p:extLst>
      <p:ext uri="{BB962C8B-B14F-4D97-AF65-F5344CB8AC3E}">
        <p14:creationId xmlns:p14="http://schemas.microsoft.com/office/powerpoint/2010/main" val="272303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collecting 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Computing the collecting semantics is </a:t>
                </a:r>
                <a:r>
                  <a:rPr lang="en-US" dirty="0" err="1"/>
                  <a:t>undecidable</a:t>
                </a:r>
                <a:endParaRPr lang="en-US" dirty="0"/>
              </a:p>
              <a:p>
                <a:pPr lvl="1"/>
                <a:r>
                  <a:rPr lang="en-US" dirty="0"/>
                  <a:t>Just like computing weakest preconditions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However, we can compute an </a:t>
                </a:r>
                <a:r>
                  <a:rPr lang="en-US" i="1" dirty="0"/>
                  <a:t>approximation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endParaRPr lang="en-US" i="1" dirty="0">
                  <a:ea typeface="Cambria Math"/>
                </a:endParaRPr>
              </a:p>
              <a:p>
                <a:pPr lvl="1"/>
                <a:r>
                  <a:rPr lang="en-US" dirty="0"/>
                  <a:t>Approximation is </a:t>
                </a:r>
                <a:r>
                  <a:rPr lang="en-US" i="1" dirty="0"/>
                  <a:t>sound</a:t>
                </a:r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𝒜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𝐿𝑖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⊃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𝐿𝑖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4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the problem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3962400"/>
            <a:ext cx="9144000" cy="2286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This rule is strictly weaker</a:t>
            </a:r>
          </a:p>
          <a:p>
            <a:pPr lvl="1"/>
            <a:r>
              <a:rPr lang="en-US" dirty="0"/>
              <a:t>Many correct programs can’t be proved</a:t>
            </a:r>
          </a:p>
          <a:p>
            <a:pPr marL="457200" lvl="1" indent="0">
              <a:buNone/>
            </a:pPr>
            <a:r>
              <a:rPr lang="en-US" dirty="0"/>
              <a:t>with it</a:t>
            </a:r>
          </a:p>
          <a:p>
            <a:r>
              <a:rPr lang="en-US" dirty="0"/>
              <a:t>Simpler Intuition: </a:t>
            </a:r>
          </a:p>
          <a:p>
            <a:pPr lvl="1"/>
            <a:r>
              <a:rPr lang="en-US" dirty="0"/>
              <a:t>The loop invariant is a set of states</a:t>
            </a:r>
          </a:p>
          <a:p>
            <a:pPr lvl="1"/>
            <a:r>
              <a:rPr lang="en-US" dirty="0"/>
              <a:t>C transforms elements in A to </a:t>
            </a:r>
          </a:p>
          <a:p>
            <a:pPr marL="457200" lvl="1" indent="0">
              <a:buNone/>
            </a:pPr>
            <a:r>
              <a:rPr lang="en-US" dirty="0"/>
              <a:t>other elements in A.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1600201"/>
            <a:ext cx="13548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{true}</a:t>
            </a:r>
          </a:p>
          <a:p>
            <a:r>
              <a:rPr lang="en-US" dirty="0"/>
              <a:t>y=0;</a:t>
            </a:r>
          </a:p>
          <a:p>
            <a:r>
              <a:rPr lang="en-US" dirty="0"/>
              <a:t>while(x&lt;10){</a:t>
            </a:r>
          </a:p>
          <a:p>
            <a:r>
              <a:rPr lang="en-US" dirty="0"/>
              <a:t>  x = x+1;</a:t>
            </a:r>
          </a:p>
          <a:p>
            <a:r>
              <a:rPr lang="en-US" dirty="0"/>
              <a:t>  y = y+2;</a:t>
            </a:r>
          </a:p>
          <a:p>
            <a:r>
              <a:rPr lang="en-US" dirty="0"/>
              <a:t>}</a:t>
            </a:r>
          </a:p>
          <a:p>
            <a:r>
              <a:rPr lang="en-US" b="1" dirty="0"/>
              <a:t>{even(y)}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2281205"/>
            <a:ext cx="3108080" cy="66931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 bwMode="auto">
          <a:xfrm>
            <a:off x="7772400" y="4038600"/>
            <a:ext cx="2743200" cy="2438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200" y="3653136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720641" y="2057401"/>
            <a:ext cx="365760" cy="4822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Consolas" pitchFamily="49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633028" y="2649128"/>
            <a:ext cx="777240" cy="4822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1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An abstract domain is a lattice</a:t>
                </a:r>
              </a:p>
              <a:p>
                <a:pPr lvl="1"/>
                <a:r>
                  <a:rPr lang="en-US" dirty="0"/>
                  <a:t>Although some analysis relax this restriction.</a:t>
                </a:r>
              </a:p>
              <a:p>
                <a:pPr lvl="1"/>
                <a:r>
                  <a:rPr lang="en-US" dirty="0"/>
                  <a:t>Elements in the lattice are called </a:t>
                </a:r>
                <a:r>
                  <a:rPr lang="en-US" i="1" dirty="0"/>
                  <a:t>Abstract Values</a:t>
                </a:r>
              </a:p>
              <a:p>
                <a:endParaRPr lang="en-US" dirty="0"/>
              </a:p>
              <a:p>
                <a:r>
                  <a:rPr lang="en-US" dirty="0"/>
                  <a:t>Need to relate elements in the lattice with states in the program</a:t>
                </a:r>
              </a:p>
              <a:p>
                <a:pPr lvl="1"/>
                <a:r>
                  <a:rPr lang="en-US" b="1" dirty="0"/>
                  <a:t>Abstraction Function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𝒱</m:t>
                    </m:r>
                    <m:r>
                      <a:rPr lang="en-US" b="0" i="0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𝐴𝑏𝑠</m:t>
                    </m:r>
                  </m:oMath>
                </a14:m>
                <a:endParaRPr lang="en-US" i="1" dirty="0"/>
              </a:p>
              <a:p>
                <a:pPr lvl="2"/>
                <a:r>
                  <a:rPr lang="en-US" dirty="0"/>
                  <a:t>Maps a value in the program to the “best” abstract value</a:t>
                </a:r>
              </a:p>
              <a:p>
                <a:pPr lvl="1"/>
                <a:r>
                  <a:rPr lang="en-US" b="1" dirty="0"/>
                  <a:t>Concretization Function: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𝐴𝑏𝑠</m:t>
                    </m:r>
                    <m:r>
                      <a:rPr lang="en-US" b="0" i="1" smtClean="0">
                        <a:latin typeface="Cambria Math"/>
                      </a:rPr>
                      <m:t> →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𝒫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𝒱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Maps an abstract value to a set of values in the program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Example: </a:t>
                </a:r>
              </a:p>
              <a:p>
                <a:pPr lvl="1"/>
                <a:r>
                  <a:rPr lang="en-US" dirty="0"/>
                  <a:t>Parity Lattice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801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06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is the relationship between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  <m:r>
                            <a:rPr lang="en-US" sz="2800" i="1">
                              <a:latin typeface="Cambria Math"/>
                            </a:rPr>
                            <m:t>1 </m:t>
                          </m:r>
                          <m:r>
                            <a:rPr lang="en-US" sz="2800" i="1">
                              <a:latin typeface="Cambria Math"/>
                            </a:rPr>
                            <m:t>𝑜𝑝</m:t>
                          </m:r>
                          <m:r>
                            <a:rPr lang="en-US" sz="2800" i="1">
                              <a:latin typeface="Cambria Math"/>
                            </a:rPr>
                            <m:t> </m:t>
                          </m:r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                            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𝛾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𝑜𝑝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𝛾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800" dirty="0">
                  <a:ea typeface="Cambria Math"/>
                </a:endParaRPr>
              </a:p>
              <a:p>
                <a:pPr marL="457200" lvl="1" indent="0">
                  <a:buNone/>
                </a:pPr>
                <a:endParaRPr lang="en-US" sz="2800" dirty="0"/>
              </a:p>
              <a:p>
                <a:r>
                  <a:rPr lang="en-US" sz="3200" dirty="0"/>
                  <a:t>Abstraction Function: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𝛼</m:t>
                    </m:r>
                    <m:r>
                      <a:rPr lang="en-US" sz="2800" i="1">
                        <a:latin typeface="Cambria Math"/>
                      </a:rPr>
                      <m:t>: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𝒫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𝒱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𝐴𝑏𝑠</m:t>
                    </m:r>
                  </m:oMath>
                </a14:m>
                <a:endParaRPr lang="en-US" sz="2800" dirty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𝛼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𝑆</m:t>
                    </m:r>
                    <m:r>
                      <a:rPr lang="en-US" sz="2800" i="1">
                        <a:latin typeface="Cambria Math"/>
                      </a:rPr>
                      <m:t>)=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⊔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/>
                      </a:rPr>
                      <m:t>𝛽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69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Galois Connections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Defines the relationship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𝒱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𝐴𝑏𝑠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general define relationship between two complete lattices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Galois Connection: A pair of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: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𝒱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𝐴𝑏𝑠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𝐴𝑏𝑠</m:t>
                    </m:r>
                    <m:r>
                      <a:rPr lang="en-US" b="0" i="1" smtClean="0">
                        <a:latin typeface="Cambria Math"/>
                      </a:rPr>
                      <m:t> →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𝒫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𝒱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lvl="1"/>
                <a:r>
                  <a:rPr lang="en-US" dirty="0"/>
                  <a:t>Both are monotonic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𝛾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𝑎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dirty="0"/>
                  <a:t> for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𝒫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𝒱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9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Simple recipe for arguing correctness of an analysis</a:t>
                </a:r>
              </a:p>
              <a:p>
                <a:pPr lvl="1"/>
                <a:r>
                  <a:rPr lang="en-US" dirty="0"/>
                  <a:t>Define an abstract domain</a:t>
                </a:r>
              </a:p>
              <a:p>
                <a:pPr lvl="1"/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/>
                  <a:t> and show they form a Galois Connection</a:t>
                </a:r>
              </a:p>
              <a:p>
                <a:pPr lvl="1"/>
                <a:r>
                  <a:rPr lang="en-US" dirty="0"/>
                  <a:t>Define the semantics of program constructs for the abstract domain and show that they are correct: </a:t>
                </a:r>
                <a:endParaRPr lang="en-US" i="1" dirty="0">
                  <a:latin typeface="Cambria Math"/>
                </a:endParaRP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1 </m:t>
                        </m:r>
                        <m:r>
                          <a:rPr lang="en-US" i="1">
                            <a:latin typeface="Cambria Math"/>
                          </a:rPr>
                          <m:t>𝑜𝑝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=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𝑜𝑝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Sometimes you may want to abstract the whole state</a:t>
                </a:r>
              </a:p>
              <a:p>
                <a:r>
                  <a:rPr lang="en-US" dirty="0"/>
                  <a:t>rather than each value independently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98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useful domains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Ranges</a:t>
                </a:r>
              </a:p>
              <a:p>
                <a:pPr lvl="1"/>
                <a:r>
                  <a:rPr lang="en-US" dirty="0"/>
                  <a:t>Useful for detecting out-of-bounds errors, potential overflows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Linear relationships between variables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Problem: Both of these domains have infinite chains!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7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idea: </a:t>
            </a:r>
          </a:p>
          <a:p>
            <a:pPr lvl="1"/>
            <a:r>
              <a:rPr lang="en-US" dirty="0"/>
              <a:t>You have been running your analysis for a while</a:t>
            </a:r>
          </a:p>
          <a:p>
            <a:pPr lvl="1"/>
            <a:r>
              <a:rPr lang="en-US" dirty="0"/>
              <a:t>A value keeps getting “bigger” and “bigger” but refuses to converge</a:t>
            </a:r>
          </a:p>
        </p:txBody>
      </p:sp>
    </p:spTree>
    <p:extLst>
      <p:ext uri="{BB962C8B-B14F-4D97-AF65-F5344CB8AC3E}">
        <p14:creationId xmlns:p14="http://schemas.microsoft.com/office/powerpoint/2010/main" val="8009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45D3E-1BD5-0948-B833-40F3D54F9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38180F-E944-3E4C-9405-A00E90C6DE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2494" y="1825625"/>
                <a:ext cx="9761306" cy="487497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=⊥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x := 1;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∈[1,1]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while (x &lt; 10000) {</a:t>
                </a:r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∈[1,1]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∈[1,2]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…</a:t>
                </a:r>
              </a:p>
              <a:p>
                <a:r>
                  <a:rPr lang="en-US" dirty="0"/>
                  <a:t>    x := x+1;</a:t>
                </a:r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∈[2,2]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∈[2,3]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…</a:t>
                </a:r>
              </a:p>
              <a:p>
                <a:r>
                  <a:rPr lang="en-US" dirty="0" smtClean="0"/>
                  <a:t>}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∈[10000,10000]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assert x != 4567;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38180F-E944-3E4C-9405-A00E90C6DE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1825625"/>
                <a:ext cx="9761306" cy="4874978"/>
              </a:xfrm>
              <a:blipFill>
                <a:blip r:embed="rId2"/>
                <a:stretch>
                  <a:fillRect b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3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4FAAA-A09E-1F48-8677-D26B16494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9A963-F5C6-B747-B9FB-76066D5E77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Definition: </a:t>
                </a:r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widening</a:t>
                </a:r>
                <a:r>
                  <a:rPr lang="en-US" dirty="0"/>
                  <a:t> is an operation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𝐴𝑏𝑠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𝐴𝑏𝑠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𝐴𝑏𝑠</m:t>
                    </m:r>
                  </m:oMath>
                </a14:m>
                <a:r>
                  <a:rPr lang="en-US" dirty="0"/>
                  <a:t> such that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⊔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Every infinite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… converges (not strictly increasing).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9A963-F5C6-B747-B9FB-76066D5E77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632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9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1C1E1-1A7A-FA46-A289-8B3B7828F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Widening for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0423D6-FFF2-F346-8975-82A19D942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44184" y="1825625"/>
                <a:ext cx="10109616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−∞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else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if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else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E.g.,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2, 5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1,9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−∞,+∞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2, 5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,9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0423D6-FFF2-F346-8975-82A19D942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4184" y="1825625"/>
                <a:ext cx="10109616" cy="4351338"/>
              </a:xfrm>
              <a:blipFill>
                <a:blip r:embed="rId2"/>
                <a:stretch>
                  <a:fillRect t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95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45D3E-1BD5-0948-B833-40F3D54F9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38180F-E944-3E4C-9405-A00E90C6DE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2494" y="1825625"/>
                <a:ext cx="9761306" cy="487497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=⊥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x := 1;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∈[1,1]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∈[1,+∞]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while (x &lt; 10000) {</a:t>
                </a:r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∈[1,1]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∈[1,9999]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    </a:t>
                </a:r>
                <a:r>
                  <a:rPr lang="en-US" dirty="0"/>
                  <a:t>x := x+1;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∈[2,2]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∈[2,10000]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}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∈[10000,+∞]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assert x != 4567;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38180F-E944-3E4C-9405-A00E90C6DE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1825625"/>
                <a:ext cx="9761306" cy="4874978"/>
              </a:xfrm>
              <a:blipFill>
                <a:blip r:embed="rId2"/>
                <a:stretch>
                  <a:fillRect b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0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429000" y="2590800"/>
            <a:ext cx="4648200" cy="411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Discovering the invariant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9144000" cy="1066800"/>
          </a:xfrm>
        </p:spPr>
        <p:txBody>
          <a:bodyPr/>
          <a:lstStyle/>
          <a:p>
            <a:r>
              <a:rPr lang="en-US" dirty="0"/>
              <a:t>There may be many candidates for A</a:t>
            </a:r>
          </a:p>
          <a:p>
            <a:pPr lvl="1"/>
            <a:r>
              <a:rPr lang="en-US" dirty="0"/>
              <a:t>True is always an invariant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343400" y="3733800"/>
            <a:ext cx="2743200" cy="2438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1" y="3348336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701145" y="5029200"/>
            <a:ext cx="11430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3507" y="4617028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37898" y="2133601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846606" y="3200400"/>
            <a:ext cx="3733800" cy="3429000"/>
          </a:xfrm>
          <a:prstGeom prst="roundRect">
            <a:avLst>
              <a:gd name="adj" fmla="val 42037"/>
            </a:avLst>
          </a:prstGeom>
          <a:noFill/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Consolas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1" y="2802082"/>
            <a:ext cx="1498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Postcondition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05800" y="2793878"/>
            <a:ext cx="145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&lt;=&gt; Weak</a:t>
            </a:r>
          </a:p>
        </p:txBody>
      </p:sp>
      <p:sp>
        <p:nvSpPr>
          <p:cNvPr id="14" name="Oval 13"/>
          <p:cNvSpPr/>
          <p:nvPr/>
        </p:nvSpPr>
        <p:spPr bwMode="auto">
          <a:xfrm rot="19750716">
            <a:off x="4715197" y="5201531"/>
            <a:ext cx="2043545" cy="654627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Consolas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29515" y="543991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Precondition</a:t>
            </a:r>
          </a:p>
        </p:txBody>
      </p:sp>
    </p:spTree>
    <p:extLst>
      <p:ext uri="{BB962C8B-B14F-4D97-AF65-F5344CB8AC3E}">
        <p14:creationId xmlns:p14="http://schemas.microsoft.com/office/powerpoint/2010/main" val="3676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/>
      <p:bldP spid="6" grpId="0" animBg="1"/>
      <p:bldP spid="7" grpId="0"/>
      <p:bldP spid="9" grpId="0"/>
      <p:bldP spid="11" grpId="0" animBg="1"/>
      <p:bldP spid="12" grpId="0"/>
      <p:bldP spid="13" grpId="0"/>
      <p:bldP spid="14" grpId="0" animBg="1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4FAAA-A09E-1F48-8677-D26B16494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Narrowing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9A963-F5C6-B747-B9FB-76066D5E77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Definition: </a:t>
                </a:r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narrowing</a:t>
                </a:r>
                <a:r>
                  <a:rPr lang="en-US" dirty="0"/>
                  <a:t> is an operation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𝐴𝑏𝑠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𝐴𝑏𝑠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𝐴𝑏𝑠</m:t>
                    </m:r>
                  </m:oMath>
                </a14:m>
                <a:r>
                  <a:rPr lang="en-US" dirty="0"/>
                  <a:t> such that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Every infinite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… converges (not strictly decreasing).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9A963-F5C6-B747-B9FB-76066D5E77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3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1C1E1-1A7A-FA46-A289-8B3B7828F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Narrowing for Intervals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0423D6-FFF2-F346-8975-82A19D942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4380" y="1825625"/>
                <a:ext cx="10643017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if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=−∞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then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else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if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=+∞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then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else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E.g.,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−∞, +∞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1,9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1,9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,9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0423D6-FFF2-F346-8975-82A19D942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4380" y="1825625"/>
                <a:ext cx="10643017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59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71AF0-B1C0-544E-B6D2-6C95FDFA7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Abstraction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542954-6F63-304E-BC37-EB2536F488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52652" y="1465860"/>
                <a:ext cx="9761306" cy="539214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Pick an abstract domain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,⊔, ⊓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functions</a:t>
                </a:r>
              </a:p>
              <a:p>
                <a:endParaRPr lang="en-US" dirty="0"/>
              </a:p>
              <a:p>
                <a:r>
                  <a:rPr lang="en-US" dirty="0"/>
                  <a:t>Define abstract transition for every statement</a:t>
                </a:r>
              </a:p>
              <a:p>
                <a:endParaRPr lang="en-US" dirty="0"/>
              </a:p>
              <a:p>
                <a:r>
                  <a:rPr lang="en-US" dirty="0"/>
                  <a:t>Prove that this is an abstract interpretation</a:t>
                </a:r>
              </a:p>
              <a:p>
                <a:endParaRPr lang="en-US" dirty="0"/>
              </a:p>
              <a:p>
                <a:r>
                  <a:rPr lang="en-US" dirty="0"/>
                  <a:t>Define a narrowing [widening]</a:t>
                </a:r>
              </a:p>
              <a:p>
                <a:endParaRPr lang="en-US" dirty="0"/>
              </a:p>
              <a:p>
                <a:r>
                  <a:rPr lang="en-US" dirty="0"/>
                  <a:t>Make sure the emptiness is decidable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542954-6F63-304E-BC37-EB2536F488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2652" y="1465860"/>
                <a:ext cx="9761306" cy="5392140"/>
              </a:xfrm>
              <a:blipFill>
                <a:blip r:embed="rId2"/>
                <a:stretch>
                  <a:fillRect t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3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6D042-1038-AF44-8F76-CC5E7F48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Abstract Domains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BD7FE0-8239-4048-A208-90092EBEE6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Box: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Octagon: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Polyhedral: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Shape analysis: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BD7FE0-8239-4048-A208-90092EBEE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23">
            <a:extLst>
              <a:ext uri="{FF2B5EF4-FFF2-40B4-BE49-F238E27FC236}">
                <a16:creationId xmlns:a16="http://schemas.microsoft.com/office/drawing/2014/main" id="{75CAE698-B247-4E4A-9D2A-6CA4BDBB0428}"/>
              </a:ext>
            </a:extLst>
          </p:cNvPr>
          <p:cNvGrpSpPr>
            <a:grpSpLocks/>
          </p:cNvGrpSpPr>
          <p:nvPr/>
        </p:nvGrpSpPr>
        <p:grpSpPr bwMode="auto">
          <a:xfrm>
            <a:off x="4556021" y="4506298"/>
            <a:ext cx="5076825" cy="2141538"/>
            <a:chOff x="2530" y="2770"/>
            <a:chExt cx="3198" cy="1349"/>
          </a:xfrm>
        </p:grpSpPr>
        <p:sp>
          <p:nvSpPr>
            <p:cNvPr id="5" name="Oval 24">
              <a:extLst>
                <a:ext uri="{FF2B5EF4-FFF2-40B4-BE49-F238E27FC236}">
                  <a16:creationId xmlns:a16="http://schemas.microsoft.com/office/drawing/2014/main" id="{002DCF6F-7569-DC4C-AA57-7C31811F5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0" y="3170"/>
              <a:ext cx="413" cy="354"/>
            </a:xfrm>
            <a:prstGeom prst="ellips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u1</a:t>
              </a:r>
            </a:p>
          </p:txBody>
        </p:sp>
        <p:sp>
          <p:nvSpPr>
            <p:cNvPr id="6" name="Text Box 25">
              <a:extLst>
                <a:ext uri="{FF2B5EF4-FFF2-40B4-BE49-F238E27FC236}">
                  <a16:creationId xmlns:a16="http://schemas.microsoft.com/office/drawing/2014/main" id="{9A9A7DAE-147F-5940-A48E-317E1FA53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0" y="3223"/>
              <a:ext cx="261" cy="25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x</a:t>
              </a:r>
            </a:p>
          </p:txBody>
        </p:sp>
        <p:cxnSp>
          <p:nvCxnSpPr>
            <p:cNvPr id="7" name="AutoShape 26">
              <a:extLst>
                <a:ext uri="{FF2B5EF4-FFF2-40B4-BE49-F238E27FC236}">
                  <a16:creationId xmlns:a16="http://schemas.microsoft.com/office/drawing/2014/main" id="{521FB5F3-3968-544D-BBE3-2E37A8E8F815}"/>
                </a:ext>
              </a:extLst>
            </p:cNvPr>
            <p:cNvCxnSpPr>
              <a:cxnSpLocks noChangeShapeType="1"/>
              <a:stCxn id="6" idx="3"/>
              <a:endCxn id="5" idx="2"/>
            </p:cNvCxnSpPr>
            <p:nvPr/>
          </p:nvCxnSpPr>
          <p:spPr bwMode="auto">
            <a:xfrm flipV="1">
              <a:off x="2791" y="3347"/>
              <a:ext cx="179" cy="1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F6F7D342-3A27-994D-950A-C437F2DC2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6" y="3509"/>
              <a:ext cx="261" cy="25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</a:t>
              </a:r>
            </a:p>
          </p:txBody>
        </p:sp>
        <p:cxnSp>
          <p:nvCxnSpPr>
            <p:cNvPr id="9" name="AutoShape 28">
              <a:extLst>
                <a:ext uri="{FF2B5EF4-FFF2-40B4-BE49-F238E27FC236}">
                  <a16:creationId xmlns:a16="http://schemas.microsoft.com/office/drawing/2014/main" id="{FB023374-BB86-D04E-93E6-E448A0243ADF}"/>
                </a:ext>
              </a:extLst>
            </p:cNvPr>
            <p:cNvCxnSpPr>
              <a:cxnSpLocks noChangeShapeType="1"/>
              <a:endCxn id="5" idx="3"/>
            </p:cNvCxnSpPr>
            <p:nvPr/>
          </p:nvCxnSpPr>
          <p:spPr bwMode="auto">
            <a:xfrm flipV="1">
              <a:off x="2709" y="3472"/>
              <a:ext cx="321" cy="297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Oval 29">
              <a:extLst>
                <a:ext uri="{FF2B5EF4-FFF2-40B4-BE49-F238E27FC236}">
                  <a16:creationId xmlns:a16="http://schemas.microsoft.com/office/drawing/2014/main" id="{FEE6F295-5655-D04B-A24F-2251333EA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" y="3171"/>
              <a:ext cx="413" cy="354"/>
            </a:xfrm>
            <a:prstGeom prst="ellipse">
              <a:avLst/>
            </a:prstGeom>
            <a:noFill/>
            <a:ln w="28575" algn="ctr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u2</a:t>
              </a:r>
            </a:p>
          </p:txBody>
        </p:sp>
        <p:cxnSp>
          <p:nvCxnSpPr>
            <p:cNvPr id="11" name="AutoShape 30">
              <a:extLst>
                <a:ext uri="{FF2B5EF4-FFF2-40B4-BE49-F238E27FC236}">
                  <a16:creationId xmlns:a16="http://schemas.microsoft.com/office/drawing/2014/main" id="{5C8109C3-E2C0-C24A-9189-084D65577355}"/>
                </a:ext>
              </a:extLst>
            </p:cNvPr>
            <p:cNvCxnSpPr>
              <a:cxnSpLocks noChangeShapeType="1"/>
              <a:stCxn id="5" idx="6"/>
              <a:endCxn id="10" idx="2"/>
            </p:cNvCxnSpPr>
            <p:nvPr/>
          </p:nvCxnSpPr>
          <p:spPr bwMode="auto">
            <a:xfrm>
              <a:off x="3383" y="3347"/>
              <a:ext cx="425" cy="1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 Box 31">
              <a:extLst>
                <a:ext uri="{FF2B5EF4-FFF2-40B4-BE49-F238E27FC236}">
                  <a16:creationId xmlns:a16="http://schemas.microsoft.com/office/drawing/2014/main" id="{37699B9F-561C-2342-A034-41E950F3F8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9" y="3046"/>
              <a:ext cx="327" cy="25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</a:t>
              </a:r>
            </a:p>
          </p:txBody>
        </p:sp>
        <p:sp>
          <p:nvSpPr>
            <p:cNvPr id="16" name="Text Box 35">
              <a:extLst>
                <a:ext uri="{FF2B5EF4-FFF2-40B4-BE49-F238E27FC236}">
                  <a16:creationId xmlns:a16="http://schemas.microsoft.com/office/drawing/2014/main" id="{06D2FB0E-4573-4A4C-9213-00FB610DC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8" y="3828"/>
              <a:ext cx="958" cy="29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is(v)=0</a:t>
              </a:r>
            </a:p>
          </p:txBody>
        </p:sp>
        <p:sp>
          <p:nvSpPr>
            <p:cNvPr id="17" name="Text Box 36">
              <a:extLst>
                <a:ext uri="{FF2B5EF4-FFF2-40B4-BE49-F238E27FC236}">
                  <a16:creationId xmlns:a16="http://schemas.microsoft.com/office/drawing/2014/main" id="{C39D0926-290A-CA41-9984-804A7335C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2" y="3828"/>
              <a:ext cx="958" cy="29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is(v)=1</a:t>
              </a:r>
            </a:p>
          </p:txBody>
        </p:sp>
        <p:sp>
          <p:nvSpPr>
            <p:cNvPr id="18" name="Text Box 37">
              <a:extLst>
                <a:ext uri="{FF2B5EF4-FFF2-40B4-BE49-F238E27FC236}">
                  <a16:creationId xmlns:a16="http://schemas.microsoft.com/office/drawing/2014/main" id="{BEB8B537-2E03-684F-B3AB-CC1274029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0" y="3828"/>
              <a:ext cx="958" cy="29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is(v)=0</a:t>
              </a:r>
            </a:p>
          </p:txBody>
        </p:sp>
        <p:grpSp>
          <p:nvGrpSpPr>
            <p:cNvPr id="19" name="Group 38">
              <a:extLst>
                <a:ext uri="{FF2B5EF4-FFF2-40B4-BE49-F238E27FC236}">
                  <a16:creationId xmlns:a16="http://schemas.microsoft.com/office/drawing/2014/main" id="{7CA8E8F4-40C8-7B43-A5C6-506F66090E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7" y="3177"/>
              <a:ext cx="624" cy="647"/>
              <a:chOff x="4637" y="3177"/>
              <a:chExt cx="624" cy="647"/>
            </a:xfrm>
          </p:grpSpPr>
          <p:sp>
            <p:nvSpPr>
              <p:cNvPr id="24" name="Text Box 39">
                <a:extLst>
                  <a:ext uri="{FF2B5EF4-FFF2-40B4-BE49-F238E27FC236}">
                    <a16:creationId xmlns:a16="http://schemas.microsoft.com/office/drawing/2014/main" id="{5EFAB71B-98FB-744C-8A39-B82E394579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3" y="3574"/>
                <a:ext cx="327" cy="25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</a:t>
                </a:r>
              </a:p>
            </p:txBody>
          </p:sp>
          <p:sp>
            <p:nvSpPr>
              <p:cNvPr id="25" name="Oval 40">
                <a:extLst>
                  <a:ext uri="{FF2B5EF4-FFF2-40B4-BE49-F238E27FC236}">
                    <a16:creationId xmlns:a16="http://schemas.microsoft.com/office/drawing/2014/main" id="{40E7FB2C-CECC-044F-9D03-C352AB9DB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7" y="3177"/>
                <a:ext cx="624" cy="354"/>
              </a:xfrm>
              <a:prstGeom prst="ellipse">
                <a:avLst/>
              </a:prstGeom>
              <a:noFill/>
              <a:ln w="63500" cmpd="dbl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</a:t>
                </a:r>
                <a:r>
                  <a:rPr lang="en-US" altLang="en-US" sz="2000" baseline="-25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3..n</a:t>
                </a:r>
              </a:p>
            </p:txBody>
          </p:sp>
          <p:cxnSp>
            <p:nvCxnSpPr>
              <p:cNvPr id="26" name="AutoShape 41">
                <a:extLst>
                  <a:ext uri="{FF2B5EF4-FFF2-40B4-BE49-F238E27FC236}">
                    <a16:creationId xmlns:a16="http://schemas.microsoft.com/office/drawing/2014/main" id="{8C1EED3F-17E0-6C41-A608-FBCA67E6988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4881" y="3408"/>
                <a:ext cx="1" cy="244"/>
              </a:xfrm>
              <a:prstGeom prst="curvedConnector3">
                <a:avLst>
                  <a:gd name="adj1" fmla="val 17800000"/>
                </a:avLst>
              </a:prstGeom>
              <a:noFill/>
              <a:ln w="28575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0" name="AutoShape 42">
              <a:extLst>
                <a:ext uri="{FF2B5EF4-FFF2-40B4-BE49-F238E27FC236}">
                  <a16:creationId xmlns:a16="http://schemas.microsoft.com/office/drawing/2014/main" id="{9C9D3CCD-E16F-CE43-B10B-24235E29B1D7}"/>
                </a:ext>
              </a:extLst>
            </p:cNvPr>
            <p:cNvCxnSpPr>
              <a:cxnSpLocks noChangeShapeType="1"/>
              <a:stCxn id="10" idx="6"/>
              <a:endCxn id="25" idx="2"/>
            </p:cNvCxnSpPr>
            <p:nvPr/>
          </p:nvCxnSpPr>
          <p:spPr bwMode="auto">
            <a:xfrm>
              <a:off x="4221" y="3348"/>
              <a:ext cx="416" cy="6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 Box 43">
              <a:extLst>
                <a:ext uri="{FF2B5EF4-FFF2-40B4-BE49-F238E27FC236}">
                  <a16:creationId xmlns:a16="http://schemas.microsoft.com/office/drawing/2014/main" id="{92B47272-B781-5147-BCAA-BA7E49A11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7" y="3046"/>
              <a:ext cx="327" cy="25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</a:t>
              </a:r>
            </a:p>
          </p:txBody>
        </p:sp>
        <p:cxnSp>
          <p:nvCxnSpPr>
            <p:cNvPr id="22" name="AutoShape 44">
              <a:extLst>
                <a:ext uri="{FF2B5EF4-FFF2-40B4-BE49-F238E27FC236}">
                  <a16:creationId xmlns:a16="http://schemas.microsoft.com/office/drawing/2014/main" id="{79DF4698-60EE-584D-9A26-D3270715875B}"/>
                </a:ext>
              </a:extLst>
            </p:cNvPr>
            <p:cNvCxnSpPr>
              <a:cxnSpLocks noChangeShapeType="1"/>
              <a:stCxn id="25" idx="1"/>
              <a:endCxn id="10" idx="0"/>
            </p:cNvCxnSpPr>
            <p:nvPr/>
          </p:nvCxnSpPr>
          <p:spPr bwMode="auto">
            <a:xfrm rot="16200000" flipV="1">
              <a:off x="4343" y="2843"/>
              <a:ext cx="58" cy="714"/>
            </a:xfrm>
            <a:prstGeom prst="curvedConnector3">
              <a:avLst>
                <a:gd name="adj1" fmla="val 348955"/>
              </a:avLst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 Box 45">
              <a:extLst>
                <a:ext uri="{FF2B5EF4-FFF2-40B4-BE49-F238E27FC236}">
                  <a16:creationId xmlns:a16="http://schemas.microsoft.com/office/drawing/2014/main" id="{A5A959D0-DE34-EC4B-968C-8C0631E152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9" y="2770"/>
              <a:ext cx="32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11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Discovering the invariant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295400"/>
                <a:ext cx="9144000" cy="5562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We want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/>
                      </a:rPr>
                      <m:t>⊢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{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It should be small enough to prove the </a:t>
                </a:r>
                <a:r>
                  <a:rPr lang="en-US" dirty="0" err="1"/>
                  <a:t>postcondition</a:t>
                </a:r>
                <a:r>
                  <a:rPr lang="en-US" dirty="0"/>
                  <a:t> (strong)</a:t>
                </a:r>
              </a:p>
              <a:p>
                <a:pPr lvl="1"/>
                <a:r>
                  <a:rPr lang="en-US" dirty="0"/>
                  <a:t>But big enough to prove the precondition (weak)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= </m:t>
                    </m:r>
                    <m:r>
                      <a:rPr lang="en-US" i="1" dirty="0" err="1" smtClean="0">
                        <a:latin typeface="Cambria Math"/>
                      </a:rPr>
                      <m:t>𝑤𝑝𝑐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𝑐</m:t>
                        </m:r>
                        <m:r>
                          <a:rPr lang="en-US" i="1" dirty="0" smtClean="0">
                            <a:latin typeface="Cambria Math"/>
                          </a:rPr>
                          <m:t>, </m:t>
                        </m:r>
                        <m:r>
                          <a:rPr lang="en-US" i="1" dirty="0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𝑃𝑜𝑠𝑡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 what we want is a </a:t>
                </a:r>
                <a:r>
                  <a:rPr lang="en-US" u="sng" dirty="0"/>
                  <a:t>greatest</a:t>
                </a:r>
                <a:r>
                  <a:rPr lang="en-US" dirty="0"/>
                  <a:t> </a:t>
                </a:r>
                <a:r>
                  <a:rPr lang="en-US" dirty="0" err="1"/>
                  <a:t>fixpoint</a:t>
                </a:r>
                <a:r>
                  <a:rPr lang="en-US" dirty="0"/>
                  <a:t> solution of A=F(A)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Convergence properties</a:t>
                </a:r>
              </a:p>
              <a:p>
                <a:pPr lvl="1"/>
                <a:r>
                  <a:rPr lang="en-US" dirty="0"/>
                  <a:t>Can we always find such solutions? </a:t>
                </a:r>
              </a:p>
              <a:p>
                <a:r>
                  <a:rPr lang="en-US" dirty="0"/>
                  <a:t>Forward vs. Backward</a:t>
                </a:r>
              </a:p>
              <a:p>
                <a:pPr lvl="1"/>
                <a:r>
                  <a:rPr lang="en-US" dirty="0"/>
                  <a:t>When is it better to use </a:t>
                </a:r>
                <a:r>
                  <a:rPr lang="en-US" dirty="0" err="1"/>
                  <a:t>wpc</a:t>
                </a:r>
                <a:r>
                  <a:rPr lang="en-US" dirty="0"/>
                  <a:t> vs. </a:t>
                </a:r>
                <a:r>
                  <a:rPr lang="en-US" dirty="0" err="1"/>
                  <a:t>spc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Precision</a:t>
                </a:r>
              </a:p>
              <a:p>
                <a:pPr lvl="1"/>
                <a:r>
                  <a:rPr lang="en-US" dirty="0"/>
                  <a:t>How do we minimize the loss of precision?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295400"/>
                <a:ext cx="9144000" cy="5562600"/>
              </a:xfrm>
              <a:blipFill>
                <a:blip r:embed="rId2"/>
                <a:stretch>
                  <a:fillRect t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854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1200" b="0">
                <a:solidFill>
                  <a:schemeClr val="bg1"/>
                </a:solidFill>
              </a:rPr>
              <a:t>Saman Amarasinghe</a:t>
            </a:r>
            <a:r>
              <a:rPr lang="en-US" sz="1400" b="0">
                <a:solidFill>
                  <a:schemeClr val="bg1"/>
                </a:solidFill>
              </a:rPr>
              <a:t>         			</a:t>
            </a:r>
            <a:fld id="{B261E5F7-CC9C-4F00-930B-E08320CDD63C}" type="slidenum">
              <a:rPr lang="en-US" sz="1400" b="0">
                <a:solidFill>
                  <a:schemeClr val="bg1"/>
                </a:solidFill>
              </a:rPr>
              <a:pPr/>
              <a:t>6</a:t>
            </a:fld>
            <a:r>
              <a:rPr lang="en-US" sz="1400" b="0">
                <a:solidFill>
                  <a:schemeClr val="bg1"/>
                </a:solidFill>
              </a:rPr>
              <a:t>			</a:t>
            </a:r>
            <a:r>
              <a:rPr lang="en-US" sz="1400">
                <a:solidFill>
                  <a:schemeClr val="bg1"/>
                </a:solidFill>
              </a:rPr>
              <a:t>6.035</a:t>
            </a:r>
            <a:r>
              <a:rPr lang="en-US" sz="1400" b="0">
                <a:solidFill>
                  <a:schemeClr val="bg1"/>
                </a:solidFill>
              </a:rPr>
              <a:t>      </a:t>
            </a:r>
            <a:r>
              <a:rPr lang="en-US" sz="1400" b="0">
                <a:solidFill>
                  <a:schemeClr val="bg1"/>
                </a:solidFill>
                <a:latin typeface="Lucida Sans Unicode" charset="-52"/>
              </a:rPr>
              <a:t>©MIT </a:t>
            </a:r>
            <a:r>
              <a:rPr lang="en-US" sz="1200" b="0">
                <a:solidFill>
                  <a:schemeClr val="bg1"/>
                </a:solidFill>
              </a:rPr>
              <a:t>Fall 1998</a:t>
            </a:r>
            <a:endParaRPr lang="en-US" sz="1400" b="0">
              <a:solidFill>
                <a:schemeClr val="bg1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Partial Orders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ym typeface="Symbol" charset="2"/>
              </a:rPr>
              <a:t>Set P</a:t>
            </a:r>
          </a:p>
          <a:p>
            <a:pPr eaLnBrk="1" hangingPunct="1"/>
            <a:r>
              <a:rPr lang="en-US" dirty="0">
                <a:sym typeface="Symbol" charset="2"/>
              </a:rPr>
              <a:t>Partial order  such that </a:t>
            </a:r>
            <a:r>
              <a:rPr lang="en-US" dirty="0" err="1">
                <a:sym typeface="Symbol" charset="2"/>
              </a:rPr>
              <a:t>x,y,zP</a:t>
            </a:r>
            <a:endParaRPr lang="en-US" dirty="0">
              <a:sym typeface="Symbol" charset="2"/>
            </a:endParaRPr>
          </a:p>
          <a:p>
            <a:pPr lvl="1" eaLnBrk="1" hangingPunct="1"/>
            <a:r>
              <a:rPr lang="en-US" dirty="0"/>
              <a:t>x </a:t>
            </a:r>
            <a:r>
              <a:rPr lang="en-US" dirty="0">
                <a:sym typeface="Symbol" charset="2"/>
              </a:rPr>
              <a:t> x 					(reflexive)</a:t>
            </a:r>
          </a:p>
          <a:p>
            <a:pPr lvl="1" eaLnBrk="1" hangingPunct="1"/>
            <a:r>
              <a:rPr lang="en-US" dirty="0">
                <a:sym typeface="Symbol" charset="2"/>
              </a:rPr>
              <a:t>x  y and y  x implies x  y 		(asymmetric)</a:t>
            </a:r>
          </a:p>
          <a:p>
            <a:pPr lvl="1" eaLnBrk="1" hangingPunct="1"/>
            <a:r>
              <a:rPr lang="en-US" dirty="0">
                <a:sym typeface="Symbol" charset="2"/>
              </a:rPr>
              <a:t>x  y and y  z implies x  z		(transitive)</a:t>
            </a:r>
          </a:p>
          <a:p>
            <a:pPr eaLnBrk="1" hangingPunct="1"/>
            <a:r>
              <a:rPr lang="en-US" dirty="0">
                <a:sym typeface="Symbol" charset="2"/>
              </a:rPr>
              <a:t>Can use partial order to define</a:t>
            </a:r>
          </a:p>
          <a:p>
            <a:pPr lvl="1" eaLnBrk="1" hangingPunct="1"/>
            <a:r>
              <a:rPr lang="en-US" dirty="0">
                <a:sym typeface="Symbol" charset="2"/>
              </a:rPr>
              <a:t>Upper and lower bounds</a:t>
            </a:r>
          </a:p>
          <a:p>
            <a:pPr lvl="1" eaLnBrk="1" hangingPunct="1"/>
            <a:r>
              <a:rPr lang="en-US" dirty="0">
                <a:sym typeface="Symbol" charset="2"/>
              </a:rPr>
              <a:t>Least upper bound</a:t>
            </a:r>
          </a:p>
          <a:p>
            <a:pPr lvl="1" eaLnBrk="1" hangingPunct="1"/>
            <a:r>
              <a:rPr lang="en-US" dirty="0">
                <a:sym typeface="Symbol" charset="2"/>
              </a:rPr>
              <a:t>Greatest lower bound</a:t>
            </a:r>
          </a:p>
        </p:txBody>
      </p:sp>
    </p:spTree>
    <p:extLst>
      <p:ext uri="{BB962C8B-B14F-4D97-AF65-F5344CB8AC3E}">
        <p14:creationId xmlns:p14="http://schemas.microsoft.com/office/powerpoint/2010/main" val="3034022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1200" b="0" dirty="0" err="1">
                <a:solidFill>
                  <a:schemeClr val="bg1"/>
                </a:solidFill>
              </a:rPr>
              <a:t>Saman</a:t>
            </a:r>
            <a:r>
              <a:rPr lang="en-US" sz="1200" b="0" dirty="0">
                <a:solidFill>
                  <a:schemeClr val="bg1"/>
                </a:solidFill>
              </a:rPr>
              <a:t> </a:t>
            </a:r>
            <a:r>
              <a:rPr lang="en-US" sz="1200" b="0" dirty="0" err="1">
                <a:solidFill>
                  <a:schemeClr val="bg1"/>
                </a:solidFill>
              </a:rPr>
              <a:t>Amarasinghe</a:t>
            </a:r>
            <a:r>
              <a:rPr lang="en-US" sz="1400" b="0" dirty="0">
                <a:solidFill>
                  <a:schemeClr val="bg1"/>
                </a:solidFill>
              </a:rPr>
              <a:t>         			</a:t>
            </a:r>
            <a:fld id="{F43D47A6-918B-4321-98E3-D2FDC2F2380B}" type="slidenum">
              <a:rPr lang="en-US" sz="1400" b="0">
                <a:solidFill>
                  <a:schemeClr val="bg1"/>
                </a:solidFill>
              </a:rPr>
              <a:pPr/>
              <a:t>7</a:t>
            </a:fld>
            <a:r>
              <a:rPr lang="en-US" sz="1400" b="0" dirty="0">
                <a:solidFill>
                  <a:schemeClr val="bg1"/>
                </a:solidFill>
              </a:rPr>
              <a:t>			</a:t>
            </a:r>
            <a:r>
              <a:rPr lang="en-US" sz="1400" dirty="0">
                <a:solidFill>
                  <a:schemeClr val="bg1"/>
                </a:solidFill>
              </a:rPr>
              <a:t>6.035</a:t>
            </a:r>
            <a:r>
              <a:rPr lang="en-US" sz="1400" b="0" dirty="0">
                <a:solidFill>
                  <a:schemeClr val="bg1"/>
                </a:solidFill>
              </a:rPr>
              <a:t>      </a:t>
            </a:r>
            <a:r>
              <a:rPr lang="en-US" sz="1400" b="0" dirty="0">
                <a:solidFill>
                  <a:schemeClr val="bg1"/>
                </a:solidFill>
                <a:latin typeface="Lucida Sans Unicode" charset="-52"/>
              </a:rPr>
              <a:t>©MIT </a:t>
            </a:r>
            <a:r>
              <a:rPr lang="en-US" sz="1200" b="0" dirty="0">
                <a:solidFill>
                  <a:schemeClr val="bg1"/>
                </a:solidFill>
              </a:rPr>
              <a:t>Fall 1998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Upper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3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dirty="0">
                    <a:sym typeface="Symbol" charset="2"/>
                  </a:rPr>
                  <a:t>If S  P then</a:t>
                </a:r>
              </a:p>
              <a:p>
                <a:pPr lvl="1" eaLnBrk="1" hangingPunct="1"/>
                <a:r>
                  <a:rPr lang="en-US" dirty="0" err="1">
                    <a:sym typeface="Symbol" charset="2"/>
                  </a:rPr>
                  <a:t>xP</a:t>
                </a:r>
                <a:r>
                  <a:rPr lang="en-US" dirty="0">
                    <a:sym typeface="Symbol" charset="2"/>
                  </a:rPr>
                  <a:t> is an upper bound of S if </a:t>
                </a:r>
                <a:r>
                  <a:rPr lang="en-US" dirty="0" err="1">
                    <a:sym typeface="Symbol" charset="2"/>
                  </a:rPr>
                  <a:t>yS</a:t>
                </a:r>
                <a:r>
                  <a:rPr lang="en-US" dirty="0">
                    <a:sym typeface="Symbol" charset="2"/>
                  </a:rPr>
                  <a:t>. y  x</a:t>
                </a:r>
              </a:p>
              <a:p>
                <a:pPr lvl="1" eaLnBrk="1" hangingPunct="1"/>
                <a:r>
                  <a:rPr lang="en-US" dirty="0" err="1">
                    <a:sym typeface="Symbol" charset="2"/>
                  </a:rPr>
                  <a:t>xP</a:t>
                </a:r>
                <a:r>
                  <a:rPr lang="en-US" dirty="0">
                    <a:sym typeface="Symbol" charset="2"/>
                  </a:rPr>
                  <a:t> is the least upper bound of S if</a:t>
                </a:r>
              </a:p>
              <a:p>
                <a:pPr lvl="2" eaLnBrk="1" hangingPunct="1"/>
                <a:r>
                  <a:rPr lang="en-US" dirty="0">
                    <a:sym typeface="Symbol" charset="2"/>
                  </a:rPr>
                  <a:t>x is an upper bound of S, and </a:t>
                </a:r>
              </a:p>
              <a:p>
                <a:pPr lvl="2" eaLnBrk="1" hangingPunct="1"/>
                <a:r>
                  <a:rPr lang="en-US" dirty="0">
                    <a:sym typeface="Symbol" charset="2"/>
                  </a:rPr>
                  <a:t>x  y for all upper bounds y of S</a:t>
                </a:r>
              </a:p>
              <a:p>
                <a:pPr lvl="1" eaLnBrk="1" hangingPunct="1"/>
                <a:r>
                  <a:rPr lang="en-US" dirty="0">
                    <a:sym typeface="Symbol" charset="2"/>
                  </a:rPr>
                  <a:t> - join, least upper bound, </a:t>
                </a:r>
                <a:r>
                  <a:rPr lang="en-US" dirty="0" err="1">
                    <a:sym typeface="Symbol" charset="2"/>
                  </a:rPr>
                  <a:t>lub</a:t>
                </a:r>
                <a:r>
                  <a:rPr lang="en-US" dirty="0">
                    <a:sym typeface="Symbol" charset="2"/>
                  </a:rPr>
                  <a:t>, </a:t>
                </a:r>
                <a:r>
                  <a:rPr lang="en-US" dirty="0" err="1">
                    <a:sym typeface="Symbol" charset="2"/>
                  </a:rPr>
                  <a:t>supremum</a:t>
                </a:r>
                <a:r>
                  <a:rPr lang="en-US" dirty="0">
                    <a:sym typeface="Symbol" charset="2"/>
                  </a:rPr>
                  <a:t>, sup</a:t>
                </a:r>
              </a:p>
              <a:p>
                <a:pPr lvl="2" eaLnBrk="1" hangingPunct="1"/>
                <a:r>
                  <a:rPr lang="en-US" dirty="0">
                    <a:sym typeface="Symbol" charset="2"/>
                  </a:rPr>
                  <a:t> S is the least upper bound of S</a:t>
                </a:r>
              </a:p>
              <a:p>
                <a:pPr lvl="2" eaLnBrk="1" hangingPunct="1"/>
                <a:r>
                  <a:rPr lang="en-US" dirty="0">
                    <a:sym typeface="Symbol" charset="2"/>
                  </a:rPr>
                  <a:t>x  y is the least upper bound of {</a:t>
                </a:r>
                <a:r>
                  <a:rPr lang="en-US" dirty="0" err="1">
                    <a:sym typeface="Symbol" charset="2"/>
                  </a:rPr>
                  <a:t>x,y</a:t>
                </a:r>
                <a:r>
                  <a:rPr lang="en-US" dirty="0">
                    <a:sym typeface="Symbol" charset="2"/>
                  </a:rPr>
                  <a:t>}</a:t>
                </a:r>
              </a:p>
              <a:p>
                <a:pPr lvl="1" eaLnBrk="1" hangingPunct="1"/>
                <a:r>
                  <a:rPr lang="en-US" dirty="0">
                    <a:sym typeface="Symbol" charset="2"/>
                  </a:rPr>
                  <a:t>Often written as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sym typeface="Symbol" charset="2"/>
                      </a:rPr>
                      <m:t>⊔</m:t>
                    </m:r>
                  </m:oMath>
                </a14:m>
                <a:r>
                  <a:rPr lang="en-US" dirty="0"/>
                  <a:t> as well</a:t>
                </a:r>
              </a:p>
            </p:txBody>
          </p:sp>
        </mc:Choice>
        <mc:Fallback xmlns="">
          <p:sp>
            <p:nvSpPr>
              <p:cNvPr id="141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17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If S  P then</a:t>
                </a:r>
              </a:p>
              <a:p>
                <a:pPr lvl="1">
                  <a:buFontTx/>
                  <a:buChar char="–"/>
                </a:pP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xP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 is a lower bound of S if 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yS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. x  y</a:t>
                </a:r>
              </a:p>
              <a:p>
                <a:pPr lvl="1">
                  <a:buFontTx/>
                  <a:buChar char="–"/>
                </a:pP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xP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 is the greatest lower bound of S if</a:t>
                </a:r>
              </a:p>
              <a:p>
                <a:pPr lvl="2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x is a lower bound of S, and </a:t>
                </a:r>
              </a:p>
              <a:p>
                <a:pPr lvl="2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y  x for all lower bounds y of S</a:t>
                </a:r>
              </a:p>
              <a:p>
                <a:pPr lvl="1">
                  <a:buFontTx/>
                  <a:buChar char="–"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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 - meet, greatest lower bound,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glb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,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infimum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,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inf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Symbol" charset="2"/>
                </a:endParaRPr>
              </a:p>
              <a:p>
                <a:pPr lvl="2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 S is the greatest lower bound of S</a:t>
                </a:r>
              </a:p>
              <a:p>
                <a:pPr lvl="2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x  y is the greatest lower bound of {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x,y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}</a:t>
                </a:r>
              </a:p>
              <a:p>
                <a:pPr lvl="1">
                  <a:buFontTx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Often written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sym typeface="Symbol" charset="2"/>
                      </a:rPr>
                      <m:t>⊓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 as well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10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1200" b="0" dirty="0" err="1">
                <a:solidFill>
                  <a:schemeClr val="bg1"/>
                </a:solidFill>
              </a:rPr>
              <a:t>Saman</a:t>
            </a:r>
            <a:r>
              <a:rPr lang="en-US" sz="1200" b="0" dirty="0">
                <a:solidFill>
                  <a:schemeClr val="bg1"/>
                </a:solidFill>
              </a:rPr>
              <a:t> </a:t>
            </a:r>
            <a:r>
              <a:rPr lang="en-US" sz="1200" b="0" dirty="0" err="1">
                <a:solidFill>
                  <a:schemeClr val="bg1"/>
                </a:solidFill>
              </a:rPr>
              <a:t>Amarasinghe</a:t>
            </a:r>
            <a:r>
              <a:rPr lang="en-US" sz="1400" b="0" dirty="0">
                <a:solidFill>
                  <a:schemeClr val="bg1"/>
                </a:solidFill>
              </a:rPr>
              <a:t>         			</a:t>
            </a:r>
            <a:fld id="{F03C4EF5-944C-4A38-B482-861C148E69C4}" type="slidenum">
              <a:rPr lang="en-US" sz="1400" b="0">
                <a:solidFill>
                  <a:schemeClr val="bg1"/>
                </a:solidFill>
              </a:rPr>
              <a:pPr/>
              <a:t>8</a:t>
            </a:fld>
            <a:r>
              <a:rPr lang="en-US" sz="1400" b="0" dirty="0">
                <a:solidFill>
                  <a:schemeClr val="bg1"/>
                </a:solidFill>
              </a:rPr>
              <a:t>			</a:t>
            </a:r>
            <a:r>
              <a:rPr lang="en-US" sz="1400" dirty="0">
                <a:solidFill>
                  <a:schemeClr val="bg1"/>
                </a:solidFill>
              </a:rPr>
              <a:t>6.035</a:t>
            </a:r>
            <a:r>
              <a:rPr lang="en-US" sz="1400" b="0" dirty="0">
                <a:solidFill>
                  <a:schemeClr val="bg1"/>
                </a:solidFill>
              </a:rPr>
              <a:t>      </a:t>
            </a:r>
            <a:r>
              <a:rPr lang="en-US" sz="1400" b="0" dirty="0">
                <a:solidFill>
                  <a:schemeClr val="bg1"/>
                </a:solidFill>
                <a:latin typeface="Lucida Sans Unicode" charset="-52"/>
              </a:rPr>
              <a:t>©MIT </a:t>
            </a:r>
            <a:r>
              <a:rPr lang="en-US" sz="1200" b="0" dirty="0">
                <a:solidFill>
                  <a:schemeClr val="bg1"/>
                </a:solidFill>
              </a:rPr>
              <a:t>Fall 1998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1905000" y="1524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endParaRPr lang="en-US" sz="4000" dirty="0">
              <a:solidFill>
                <a:schemeClr val="tx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2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1200" b="0">
                <a:solidFill>
                  <a:schemeClr val="bg1"/>
                </a:solidFill>
              </a:rPr>
              <a:t>Saman Amarasinghe</a:t>
            </a:r>
            <a:r>
              <a:rPr lang="en-US" sz="1400" b="0">
                <a:solidFill>
                  <a:schemeClr val="bg1"/>
                </a:solidFill>
              </a:rPr>
              <a:t>         			</a:t>
            </a:r>
            <a:fld id="{86965B4B-2EA5-4754-9146-42D27B6733E8}" type="slidenum">
              <a:rPr lang="en-US" sz="1400" b="0">
                <a:solidFill>
                  <a:schemeClr val="bg1"/>
                </a:solidFill>
              </a:rPr>
              <a:pPr/>
              <a:t>9</a:t>
            </a:fld>
            <a:r>
              <a:rPr lang="en-US" sz="1400" b="0">
                <a:solidFill>
                  <a:schemeClr val="bg1"/>
                </a:solidFill>
              </a:rPr>
              <a:t>			</a:t>
            </a:r>
            <a:r>
              <a:rPr lang="en-US" sz="1400">
                <a:solidFill>
                  <a:schemeClr val="bg1"/>
                </a:solidFill>
              </a:rPr>
              <a:t>6.035</a:t>
            </a:r>
            <a:r>
              <a:rPr lang="en-US" sz="1400" b="0">
                <a:solidFill>
                  <a:schemeClr val="bg1"/>
                </a:solidFill>
              </a:rPr>
              <a:t>      </a:t>
            </a:r>
            <a:r>
              <a:rPr lang="en-US" sz="1400" b="0">
                <a:solidFill>
                  <a:schemeClr val="bg1"/>
                </a:solidFill>
                <a:latin typeface="Lucida Sans Unicode" charset="-52"/>
              </a:rPr>
              <a:t>©MIT </a:t>
            </a:r>
            <a:r>
              <a:rPr lang="en-US" sz="1200" b="0">
                <a:solidFill>
                  <a:schemeClr val="bg1"/>
                </a:solidFill>
              </a:rPr>
              <a:t>Fall 1998</a:t>
            </a:r>
            <a:endParaRPr lang="en-US" sz="1400" b="0">
              <a:solidFill>
                <a:schemeClr val="bg1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Covering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x</a:t>
            </a:r>
            <a:r>
              <a:rPr lang="en-US" dirty="0">
                <a:sym typeface="Symbol" charset="2"/>
              </a:rPr>
              <a:t> y if x  y and </a:t>
            </a:r>
            <a:r>
              <a:rPr lang="en-US" dirty="0" err="1">
                <a:sym typeface="Symbol" charset="2"/>
              </a:rPr>
              <a:t>xy</a:t>
            </a:r>
            <a:r>
              <a:rPr lang="en-US" dirty="0">
                <a:sym typeface="Symbol" charset="2"/>
              </a:rPr>
              <a:t> </a:t>
            </a:r>
            <a:endParaRPr lang="en-US" dirty="0"/>
          </a:p>
          <a:p>
            <a:pPr eaLnBrk="1" hangingPunct="1"/>
            <a:r>
              <a:rPr lang="en-US" dirty="0"/>
              <a:t>x is covered by y (y covers x) if</a:t>
            </a:r>
          </a:p>
          <a:p>
            <a:pPr lvl="1" eaLnBrk="1" hangingPunct="1"/>
            <a:r>
              <a:rPr lang="en-US" dirty="0"/>
              <a:t>x </a:t>
            </a:r>
            <a:r>
              <a:rPr lang="en-US" dirty="0">
                <a:sym typeface="Symbol" charset="2"/>
              </a:rPr>
              <a:t></a:t>
            </a:r>
            <a:r>
              <a:rPr lang="en-US" dirty="0"/>
              <a:t> y, and</a:t>
            </a:r>
          </a:p>
          <a:p>
            <a:pPr lvl="1" eaLnBrk="1" hangingPunct="1"/>
            <a:r>
              <a:rPr lang="en-US" dirty="0"/>
              <a:t>x </a:t>
            </a:r>
            <a:r>
              <a:rPr lang="en-US" dirty="0">
                <a:sym typeface="Symbol" charset="2"/>
              </a:rPr>
              <a:t></a:t>
            </a:r>
            <a:r>
              <a:rPr lang="en-US" dirty="0"/>
              <a:t> z </a:t>
            </a:r>
            <a:r>
              <a:rPr lang="en-US" dirty="0">
                <a:sym typeface="Symbol" charset="2"/>
              </a:rPr>
              <a:t></a:t>
            </a:r>
            <a:r>
              <a:rPr lang="en-US" dirty="0"/>
              <a:t> y implies x </a:t>
            </a:r>
            <a:r>
              <a:rPr lang="en-US" dirty="0">
                <a:sym typeface="Symbol" charset="2"/>
              </a:rPr>
              <a:t> z</a:t>
            </a:r>
          </a:p>
          <a:p>
            <a:pPr eaLnBrk="1" hangingPunct="1"/>
            <a:r>
              <a:rPr lang="en-US" dirty="0">
                <a:sym typeface="Symbol" charset="2"/>
              </a:rPr>
              <a:t>Conceptually, </a:t>
            </a:r>
          </a:p>
          <a:p>
            <a:pPr lvl="1" eaLnBrk="1" hangingPunct="1"/>
            <a:r>
              <a:rPr lang="en-US" dirty="0">
                <a:sym typeface="Symbol" charset="2"/>
              </a:rPr>
              <a:t>y covers x if there are no elements between x and y</a:t>
            </a:r>
          </a:p>
        </p:txBody>
      </p:sp>
    </p:spTree>
    <p:extLst>
      <p:ext uri="{BB962C8B-B14F-4D97-AF65-F5344CB8AC3E}">
        <p14:creationId xmlns:p14="http://schemas.microsoft.com/office/powerpoint/2010/main" val="20729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perimental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5B73"/>
      </a:accent1>
      <a:accent2>
        <a:srgbClr val="CD0909"/>
      </a:accent2>
      <a:accent3>
        <a:srgbClr val="3F7830"/>
      </a:accent3>
      <a:accent4>
        <a:srgbClr val="08110B"/>
      </a:accent4>
      <a:accent5>
        <a:srgbClr val="DC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erlin Sans FB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31058</TotalTime>
  <Words>1782</Words>
  <Application>Microsoft Office PowerPoint</Application>
  <PresentationFormat>Widescreen</PresentationFormat>
  <Paragraphs>474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ＭＳ Ｐゴシック</vt:lpstr>
      <vt:lpstr>Arial</vt:lpstr>
      <vt:lpstr>Arial Narrow</vt:lpstr>
      <vt:lpstr>Berlin Sans FB</vt:lpstr>
      <vt:lpstr>Calibri</vt:lpstr>
      <vt:lpstr>Cambria Math</vt:lpstr>
      <vt:lpstr>Consolas</vt:lpstr>
      <vt:lpstr>Lucida Sans Unicode</vt:lpstr>
      <vt:lpstr>Symbol</vt:lpstr>
      <vt:lpstr>Tahoma</vt:lpstr>
      <vt:lpstr>Times New Roman</vt:lpstr>
      <vt:lpstr>office theme</vt:lpstr>
      <vt:lpstr>Lecture 9  Abstract Interpretation</vt:lpstr>
      <vt:lpstr>Some motivation</vt:lpstr>
      <vt:lpstr>Simplifying the problem</vt:lpstr>
      <vt:lpstr>Discovering the invariant</vt:lpstr>
      <vt:lpstr>Discovering the invariant</vt:lpstr>
      <vt:lpstr>Partial Orders</vt:lpstr>
      <vt:lpstr>Upper Bounds</vt:lpstr>
      <vt:lpstr>Lower Bounds</vt:lpstr>
      <vt:lpstr>Covering</vt:lpstr>
      <vt:lpstr>Lattices</vt:lpstr>
      <vt:lpstr>Example</vt:lpstr>
      <vt:lpstr>Top and Bottom</vt:lpstr>
      <vt:lpstr>Chains</vt:lpstr>
      <vt:lpstr>Product Lattices</vt:lpstr>
      <vt:lpstr>Back to our problem</vt:lpstr>
      <vt:lpstr>Lattices and fixpoints</vt:lpstr>
      <vt:lpstr>Knaster-Tarski Theorem</vt:lpstr>
      <vt:lpstr>Back to our problem</vt:lpstr>
      <vt:lpstr>Finding a fixpoint</vt:lpstr>
      <vt:lpstr>Complicating things a bit</vt:lpstr>
      <vt:lpstr>Dataflow equations</vt:lpstr>
      <vt:lpstr>Dataflow Analysis</vt:lpstr>
      <vt:lpstr>Four types of dataflow</vt:lpstr>
      <vt:lpstr>Abstract Interpretation</vt:lpstr>
      <vt:lpstr>History</vt:lpstr>
      <vt:lpstr>Collecting Semantics</vt:lpstr>
      <vt:lpstr>Defining the Collecting Semantics</vt:lpstr>
      <vt:lpstr>Example</vt:lpstr>
      <vt:lpstr>Computing the collecting semantics</vt:lpstr>
      <vt:lpstr>Abstract Domain</vt:lpstr>
      <vt:lpstr>Correctness Conditions</vt:lpstr>
      <vt:lpstr>Galois Connections</vt:lpstr>
      <vt:lpstr>Abstract Interpretation</vt:lpstr>
      <vt:lpstr>Some useful domains</vt:lpstr>
      <vt:lpstr>Widening</vt:lpstr>
      <vt:lpstr>Example</vt:lpstr>
      <vt:lpstr>Widening</vt:lpstr>
      <vt:lpstr>Widening for Intervals</vt:lpstr>
      <vt:lpstr>Back to the Example</vt:lpstr>
      <vt:lpstr>Narrowing</vt:lpstr>
      <vt:lpstr>Narrowing for Intervals</vt:lpstr>
      <vt:lpstr>Numerical Abstraction</vt:lpstr>
      <vt:lpstr>Common Abstract Domains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Armando Solar-Lezama</dc:creator>
  <cp:lastModifiedBy>Qiu, Xiaokang</cp:lastModifiedBy>
  <cp:revision>968</cp:revision>
  <cp:lastPrinted>2014-10-05T11:58:39Z</cp:lastPrinted>
  <dcterms:created xsi:type="dcterms:W3CDTF">2014-09-23T19:26:18Z</dcterms:created>
  <dcterms:modified xsi:type="dcterms:W3CDTF">2018-02-21T21:34:24Z</dcterms:modified>
</cp:coreProperties>
</file>