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36" r:id="rId2"/>
    <p:sldId id="337" r:id="rId3"/>
    <p:sldId id="341" r:id="rId4"/>
    <p:sldId id="342" r:id="rId5"/>
    <p:sldId id="343" r:id="rId6"/>
    <p:sldId id="345" r:id="rId7"/>
    <p:sldId id="346" r:id="rId8"/>
    <p:sldId id="347" r:id="rId9"/>
    <p:sldId id="351" r:id="rId10"/>
    <p:sldId id="348" r:id="rId11"/>
    <p:sldId id="352" r:id="rId12"/>
    <p:sldId id="353" r:id="rId13"/>
    <p:sldId id="354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4" autoAdjust="0"/>
    <p:restoredTop sz="81010" autoAdjust="0"/>
  </p:normalViewPr>
  <p:slideViewPr>
    <p:cSldViewPr snapToGrid="0">
      <p:cViewPr varScale="1">
        <p:scale>
          <a:sx n="78" d="100"/>
          <a:sy n="78" d="100"/>
        </p:scale>
        <p:origin x="12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8-09T11:23:35.644"/>
    </inkml:context>
    <inkml:brush xml:id="br0">
      <inkml:brushProperty name="width" value="0.10583" units="cm"/>
      <inkml:brushProperty name="height" value="0.10583" units="cm"/>
      <inkml:brushProperty name="color" value="#900000"/>
    </inkml:brush>
  </inkml:definitions>
  <inkml:trace contextRef="#ctx0" brushRef="#br0">21903 16571 8,'0'0'32,"-9"-2"-10,9 2-6,0 0-4,0 0-3,0 0-2,0 0 0,0 0-2,0 0-1,0 0 0,0 0-1,0 0 1,0 0 0,0 0 0,0 0-1,0 0 0,0 0 0,0 0 0,8 2-1,-8-2 0,0 0 0,0 0-1,0 0 1,10 5-1,-10-5 1,13 4-1,-4 0 1,0-1 1,4 3-2,1 3 0,5 4 1,0 5-1,5 1 0,1 7 0,5 4 1,2 3 0,-1 5 0,3 6 0,-3-1 0,-4 4 1,-1-3 0,-4 3-1,-6-5-1,-6 3 0,-3-7-2,-3-2 0,-4-36 0,1 62-1,-1-62-1,-3 42 2,3-42-1,0 0 0,0 0 3,0 0-1,0 0 0,0 0 0,0 0 1,0 0-1,0 0 0,0 0 0,0 0 0,0 0 1,0 0-1,0 0 2,0 0-2,0 0 1,0 0 2,14-43-1,-14 43-1,0 0 1,0 0 1,0 0-3,12-52 1,-12 52-1,0 0 1,4-36-1,-2 12 0,1-9 1,0-12-3,5-17 1,8-15 0,9-19 0,13-9-1,15-18 0,15 6 0,13-6 0,15 9 2,12 5 0,7 12 0,5 7 0,1 11 0,0 7-1,-7 8 1,-7 9-1,-18 9 0,-15 14-6,-26 2-12,-9 24-9,-35-8-7,-4 14-11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07.6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09.59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0.34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1.14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1.8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2.64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3.43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4.1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5.03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5.8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1.6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42.94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1.43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2.49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3.30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4.1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5.0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6.04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6.9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7.79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8.6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9.62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00.61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28.50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6.38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7.50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8.73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9.7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0.81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2.00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3.20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6.61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4.32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5.31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6.19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4:23.521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7.18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7.79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8.4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9.1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9.7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.emf"/><Relationship Id="rId21" Type="http://schemas.openxmlformats.org/officeDocument/2006/relationships/customXml" Target="../ink/ink5.xml"/><Relationship Id="rId42" Type="http://schemas.openxmlformats.org/officeDocument/2006/relationships/image" Target="../media/image40.emf"/><Relationship Id="rId47" Type="http://schemas.openxmlformats.org/officeDocument/2006/relationships/customXml" Target="../ink/ink18.xml"/><Relationship Id="rId63" Type="http://schemas.openxmlformats.org/officeDocument/2006/relationships/customXml" Target="../ink/ink26.xml"/><Relationship Id="rId68" Type="http://schemas.openxmlformats.org/officeDocument/2006/relationships/image" Target="../media/image53.emf"/><Relationship Id="rId84" Type="http://schemas.openxmlformats.org/officeDocument/2006/relationships/image" Target="../media/image61.emf"/><Relationship Id="rId89" Type="http://schemas.openxmlformats.org/officeDocument/2006/relationships/customXml" Target="../ink/ink39.xml"/><Relationship Id="rId16" Type="http://schemas.openxmlformats.org/officeDocument/2006/relationships/image" Target="../media/image27.emf"/><Relationship Id="rId11" Type="http://schemas.openxmlformats.org/officeDocument/2006/relationships/image" Target="../media/image24.png"/><Relationship Id="rId32" Type="http://schemas.openxmlformats.org/officeDocument/2006/relationships/image" Target="../media/image35.emf"/><Relationship Id="rId37" Type="http://schemas.openxmlformats.org/officeDocument/2006/relationships/customXml" Target="../ink/ink13.xml"/><Relationship Id="rId53" Type="http://schemas.openxmlformats.org/officeDocument/2006/relationships/customXml" Target="../ink/ink21.xml"/><Relationship Id="rId58" Type="http://schemas.openxmlformats.org/officeDocument/2006/relationships/image" Target="../media/image48.emf"/><Relationship Id="rId74" Type="http://schemas.openxmlformats.org/officeDocument/2006/relationships/image" Target="../media/image56.emf"/><Relationship Id="rId79" Type="http://schemas.openxmlformats.org/officeDocument/2006/relationships/customXml" Target="../ink/ink34.xml"/><Relationship Id="rId5" Type="http://schemas.openxmlformats.org/officeDocument/2006/relationships/image" Target="../media/image18.png"/><Relationship Id="rId90" Type="http://schemas.openxmlformats.org/officeDocument/2006/relationships/image" Target="../media/image64.emf"/><Relationship Id="rId95" Type="http://schemas.openxmlformats.org/officeDocument/2006/relationships/customXml" Target="../ink/ink42.xml"/><Relationship Id="rId22" Type="http://schemas.openxmlformats.org/officeDocument/2006/relationships/image" Target="../media/image30.emf"/><Relationship Id="rId27" Type="http://schemas.openxmlformats.org/officeDocument/2006/relationships/customXml" Target="../ink/ink8.xml"/><Relationship Id="rId43" Type="http://schemas.openxmlformats.org/officeDocument/2006/relationships/customXml" Target="../ink/ink16.xml"/><Relationship Id="rId48" Type="http://schemas.openxmlformats.org/officeDocument/2006/relationships/image" Target="../media/image43.emf"/><Relationship Id="rId64" Type="http://schemas.openxmlformats.org/officeDocument/2006/relationships/image" Target="../media/image51.emf"/><Relationship Id="rId69" Type="http://schemas.openxmlformats.org/officeDocument/2006/relationships/customXml" Target="../ink/ink29.xml"/><Relationship Id="rId80" Type="http://schemas.openxmlformats.org/officeDocument/2006/relationships/image" Target="../media/image59.emf"/><Relationship Id="rId85" Type="http://schemas.openxmlformats.org/officeDocument/2006/relationships/customXml" Target="../ink/ink37.xml"/><Relationship Id="rId3" Type="http://schemas.openxmlformats.org/officeDocument/2006/relationships/image" Target="../media/image16.png"/><Relationship Id="rId12" Type="http://schemas.openxmlformats.org/officeDocument/2006/relationships/image" Target="../media/image25.png"/><Relationship Id="rId17" Type="http://schemas.openxmlformats.org/officeDocument/2006/relationships/customXml" Target="../ink/ink3.xml"/><Relationship Id="rId25" Type="http://schemas.openxmlformats.org/officeDocument/2006/relationships/customXml" Target="../ink/ink7.xml"/><Relationship Id="rId33" Type="http://schemas.openxmlformats.org/officeDocument/2006/relationships/customXml" Target="../ink/ink11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24.xml"/><Relationship Id="rId67" Type="http://schemas.openxmlformats.org/officeDocument/2006/relationships/customXml" Target="../ink/ink28.xml"/><Relationship Id="rId20" Type="http://schemas.openxmlformats.org/officeDocument/2006/relationships/image" Target="../media/image29.emf"/><Relationship Id="rId41" Type="http://schemas.openxmlformats.org/officeDocument/2006/relationships/customXml" Target="../ink/ink15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32.xml"/><Relationship Id="rId83" Type="http://schemas.openxmlformats.org/officeDocument/2006/relationships/customXml" Target="../ink/ink36.xml"/><Relationship Id="rId88" Type="http://schemas.openxmlformats.org/officeDocument/2006/relationships/image" Target="../media/image63.emf"/><Relationship Id="rId91" Type="http://schemas.openxmlformats.org/officeDocument/2006/relationships/customXml" Target="../ink/ink40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5" Type="http://schemas.openxmlformats.org/officeDocument/2006/relationships/customXml" Target="../ink/ink2.xml"/><Relationship Id="rId23" Type="http://schemas.openxmlformats.org/officeDocument/2006/relationships/customXml" Target="../ink/ink6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9.xml"/><Relationship Id="rId57" Type="http://schemas.openxmlformats.org/officeDocument/2006/relationships/customXml" Target="../ink/ink23.xml"/><Relationship Id="rId10" Type="http://schemas.openxmlformats.org/officeDocument/2006/relationships/image" Target="../media/image23.png"/><Relationship Id="rId31" Type="http://schemas.openxmlformats.org/officeDocument/2006/relationships/customXml" Target="../ink/ink10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7.xml"/><Relationship Id="rId73" Type="http://schemas.openxmlformats.org/officeDocument/2006/relationships/customXml" Target="../ink/ink31.xml"/><Relationship Id="rId78" Type="http://schemas.openxmlformats.org/officeDocument/2006/relationships/image" Target="../media/image58.emf"/><Relationship Id="rId81" Type="http://schemas.openxmlformats.org/officeDocument/2006/relationships/customXml" Target="../ink/ink35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3" Type="http://schemas.openxmlformats.org/officeDocument/2006/relationships/customXml" Target="../ink/ink1.xml"/><Relationship Id="rId18" Type="http://schemas.openxmlformats.org/officeDocument/2006/relationships/image" Target="../media/image28.emf"/><Relationship Id="rId39" Type="http://schemas.openxmlformats.org/officeDocument/2006/relationships/customXml" Target="../ink/ink14.xml"/><Relationship Id="rId34" Type="http://schemas.openxmlformats.org/officeDocument/2006/relationships/image" Target="../media/image36.emf"/><Relationship Id="rId50" Type="http://schemas.openxmlformats.org/officeDocument/2006/relationships/image" Target="../media/image44.emf"/><Relationship Id="rId55" Type="http://schemas.openxmlformats.org/officeDocument/2006/relationships/customXml" Target="../ink/ink22.xml"/><Relationship Id="rId76" Type="http://schemas.openxmlformats.org/officeDocument/2006/relationships/image" Target="../media/image57.emf"/><Relationship Id="rId97" Type="http://schemas.openxmlformats.org/officeDocument/2006/relationships/customXml" Target="../ink/ink43.xml"/><Relationship Id="rId7" Type="http://schemas.openxmlformats.org/officeDocument/2006/relationships/image" Target="../media/image20.png"/><Relationship Id="rId71" Type="http://schemas.openxmlformats.org/officeDocument/2006/relationships/customXml" Target="../ink/ink30.xml"/><Relationship Id="rId92" Type="http://schemas.openxmlformats.org/officeDocument/2006/relationships/image" Target="../media/image65.emf"/><Relationship Id="rId2" Type="http://schemas.openxmlformats.org/officeDocument/2006/relationships/image" Target="../media/image15.png"/><Relationship Id="rId29" Type="http://schemas.openxmlformats.org/officeDocument/2006/relationships/customXml" Target="../ink/ink9.xml"/><Relationship Id="rId24" Type="http://schemas.openxmlformats.org/officeDocument/2006/relationships/image" Target="../media/image31.emf"/><Relationship Id="rId40" Type="http://schemas.openxmlformats.org/officeDocument/2006/relationships/image" Target="../media/image39.emf"/><Relationship Id="rId45" Type="http://schemas.openxmlformats.org/officeDocument/2006/relationships/customXml" Target="../ink/ink17.xml"/><Relationship Id="rId66" Type="http://schemas.openxmlformats.org/officeDocument/2006/relationships/image" Target="../media/image52.emf"/><Relationship Id="rId87" Type="http://schemas.openxmlformats.org/officeDocument/2006/relationships/customXml" Target="../ink/ink38.xml"/><Relationship Id="rId61" Type="http://schemas.openxmlformats.org/officeDocument/2006/relationships/customXml" Target="../ink/ink25.xml"/><Relationship Id="rId82" Type="http://schemas.openxmlformats.org/officeDocument/2006/relationships/image" Target="../media/image60.emf"/><Relationship Id="rId19" Type="http://schemas.openxmlformats.org/officeDocument/2006/relationships/customXml" Target="../ink/ink4.xml"/><Relationship Id="rId14" Type="http://schemas.openxmlformats.org/officeDocument/2006/relationships/image" Target="../media/image26.emf"/><Relationship Id="rId30" Type="http://schemas.openxmlformats.org/officeDocument/2006/relationships/image" Target="../media/image34.emf"/><Relationship Id="rId35" Type="http://schemas.openxmlformats.org/officeDocument/2006/relationships/customXml" Target="../ink/ink12.xml"/><Relationship Id="rId56" Type="http://schemas.openxmlformats.org/officeDocument/2006/relationships/image" Target="../media/image47.emf"/><Relationship Id="rId77" Type="http://schemas.openxmlformats.org/officeDocument/2006/relationships/customXml" Target="../ink/ink33.xml"/><Relationship Id="rId8" Type="http://schemas.openxmlformats.org/officeDocument/2006/relationships/image" Target="../media/image21.png"/><Relationship Id="rId51" Type="http://schemas.openxmlformats.org/officeDocument/2006/relationships/customXml" Target="../ink/ink20.xml"/><Relationship Id="rId72" Type="http://schemas.openxmlformats.org/officeDocument/2006/relationships/image" Target="../media/image55.emf"/><Relationship Id="rId93" Type="http://schemas.openxmlformats.org/officeDocument/2006/relationships/customXml" Target="../ink/ink41.xml"/><Relationship Id="rId98" Type="http://schemas.openxmlformats.org/officeDocument/2006/relationships/image" Target="../media/image6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8</a:t>
            </a:r>
            <a:br>
              <a:rPr lang="en-US" dirty="0"/>
            </a:br>
            <a:r>
              <a:rPr lang="en-US" dirty="0"/>
              <a:t>Functional synthesis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Xiaokang Qiu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 in Sketch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𝑸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9" name="Oval 8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31" name="Straight Arrow Connector 30"/>
            <p:cNvCxnSpPr>
              <a:stCxn id="26" idx="2"/>
              <a:endCxn id="9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7" idx="2"/>
              <a:endCxn id="9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" idx="2"/>
              <a:endCxn id="15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7" idx="2"/>
              <a:endCxn id="15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7" idx="2"/>
              <a:endCxn id="16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9" idx="3"/>
              <a:endCxn id="20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6" idx="3"/>
              <a:endCxn id="20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6" idx="5"/>
              <a:endCxn id="19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7" idx="2"/>
              <a:endCxn id="18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8" idx="4"/>
              <a:endCxn id="19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5" idx="4"/>
              <a:endCxn id="18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20" idx="5"/>
              <a:endCxn id="19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8" idx="5"/>
              <a:endCxn id="21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5" idx="5"/>
              <a:endCxn id="21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9" idx="5"/>
              <a:endCxn id="16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87" name="Straight Arrow Connector 86"/>
            <p:cNvCxnSpPr>
              <a:stCxn id="20" idx="4"/>
              <a:endCxn id="84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19" idx="4"/>
              <a:endCxn id="84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9" idx="5"/>
              <a:endCxn id="85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21" idx="4"/>
              <a:endCxn id="85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20" idx="4"/>
              <a:endCxn id="86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3" idx="5"/>
              <a:endCxn id="86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82" idx="5"/>
              <a:endCxn id="83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26" idx="2"/>
              <a:endCxn id="82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9" idx="3"/>
              <a:endCxn id="82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20" idx="3"/>
              <a:endCxn id="83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21" name="Straight Arrow Connector 120"/>
            <p:cNvCxnSpPr>
              <a:stCxn id="83" idx="3"/>
              <a:endCxn id="29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86" idx="4"/>
              <a:endCxn id="11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84" idx="4"/>
              <a:endCxn id="11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85" idx="4"/>
              <a:endCxn id="12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143" name="Rounded Rectangle 142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9" name="Straight Arrow Connector 148"/>
            <p:cNvCxnSpPr>
              <a:stCxn id="146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TextBox 15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3" name="Elbow Connector 152"/>
            <p:cNvCxnSpPr>
              <a:stCxn id="143" idx="2"/>
              <a:endCxn id="147" idx="3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Elbow Connector 153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7772401" y="4114801"/>
                <a:ext cx="1902957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902957" cy="453137"/>
              </a:xfrm>
              <a:prstGeom prst="rect">
                <a:avLst/>
              </a:prstGeom>
              <a:blipFill rotWithShape="0"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7772401" y="4114801"/>
                <a:ext cx="1902957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902957" cy="453137"/>
              </a:xfrm>
              <a:prstGeom prst="rect">
                <a:avLst/>
              </a:prstGeom>
              <a:blipFill rotWithShape="0">
                <a:blip r:embed="rId7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1713108" y="4464297"/>
                <a:ext cx="1673728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673728" cy="453137"/>
              </a:xfrm>
              <a:prstGeom prst="rect">
                <a:avLst/>
              </a:prstGeom>
              <a:blipFill rotWithShape="0">
                <a:blip r:embed="rId8"/>
                <a:stretch>
                  <a:fillRect l="-254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7772401" y="4118864"/>
                <a:ext cx="1902957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902957" cy="453137"/>
              </a:xfrm>
              <a:prstGeom prst="rect">
                <a:avLst/>
              </a:prstGeom>
              <a:blipFill rotWithShape="0"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3314700" y="4419601"/>
                <a:ext cx="1673728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673728" cy="453137"/>
              </a:xfrm>
              <a:prstGeom prst="rect">
                <a:avLst/>
              </a:prstGeom>
              <a:blipFill rotWithShape="0">
                <a:blip r:embed="rId10"/>
                <a:stretch>
                  <a:fillRect l="-2555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1713108" y="4017839"/>
                <a:ext cx="1673728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673728" cy="453137"/>
              </a:xfrm>
              <a:prstGeom prst="rect">
                <a:avLst/>
              </a:prstGeom>
              <a:blipFill rotWithShape="0">
                <a:blip r:embed="rId11"/>
                <a:stretch>
                  <a:fillRect l="-2545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772401" y="4118864"/>
                <a:ext cx="1902957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902957" cy="453137"/>
              </a:xfrm>
              <a:prstGeom prst="rect">
                <a:avLst/>
              </a:prstGeom>
              <a:blipFill rotWithShape="0">
                <a:blip r:embed="rId1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/>
              <p14:cNvContentPartPr/>
              <p14:nvPr/>
            </p14:nvContentPartPr>
            <p14:xfrm>
              <a:off x="9736251" y="4267200"/>
              <a:ext cx="689253" cy="628006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714296" y="4251365"/>
                <a:ext cx="729564" cy="670473"/>
              </a:xfrm>
              <a:prstGeom prst="rect">
                <a:avLst/>
              </a:prstGeom>
            </p:spPr>
          </p:pic>
        </mc:Fallback>
      </mc:AlternateContent>
      <p:cxnSp>
        <p:nvCxnSpPr>
          <p:cNvPr id="7" name="Curved Connector 6"/>
          <p:cNvCxnSpPr>
            <a:stCxn id="146" idx="0"/>
          </p:cNvCxnSpPr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0" name="Ink 2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8" name="Ink 37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41" name="Ink 40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2" name="Ink 41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4" name="Ink 4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45" name="Ink 4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3" name="Ink 52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54" name="Ink 53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58" name="Ink 57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0" name="Ink 59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6" name="Ink 65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8" name="Ink 67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70" name="Ink 69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72" name="Ink 71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74" name="Ink 73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6" name="Ink 75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78" name="Ink 77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81" name="Ink 80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oup 172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29" name="Ink 128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34" name="Ink 133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36" name="Ink 135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38" name="Ink 137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40" name="Ink 139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42" name="Ink 141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57" name="Ink 156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59" name="Ink 15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65" name="Ink 164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68" name="Ink 167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70" name="Ink 169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72" name="Ink 171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75" name="Ink 17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77" name="Ink 176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79" name="Ink 178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81" name="Ink 180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83" name="Ink 182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85" name="Ink 184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87" name="Ink 186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89" name="Ink 188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91" name="Ink 190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93" name="Ink 192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95" name="Ink 19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98" name="Straight Connector 197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203" name="Ink 202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203" name="Ink 202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206" name="Oval 205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6" grpId="0" animBg="1"/>
      <p:bldP spid="156" grpId="1" animBg="1"/>
      <p:bldP spid="161" grpId="0" animBg="1"/>
      <p:bldP spid="161" grpId="1" animBg="1"/>
      <p:bldP spid="162" grpId="0" animBg="1"/>
      <p:bldP spid="163" grpId="0" animBg="1"/>
      <p:bldP spid="163" grpId="1" animBg="1"/>
      <p:bldP spid="166" grpId="0" animBg="1"/>
      <p:bldP spid="148" grpId="0" animBg="1"/>
      <p:bldP spid="98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want to partition N elements over P </a:t>
            </a:r>
            <a:r>
              <a:rPr lang="en-US" dirty="0" err="1"/>
              <a:t>procs</a:t>
            </a:r>
            <a:endParaRPr lang="en-US" dirty="0"/>
          </a:p>
          <a:p>
            <a:pPr lvl="1"/>
            <a:r>
              <a:rPr lang="en-US" dirty="0"/>
              <a:t>How many elements should a processor get?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Obvious answer is N/P</a:t>
            </a:r>
          </a:p>
          <a:p>
            <a:endParaRPr lang="en-US" dirty="0"/>
          </a:p>
          <a:p>
            <a:r>
              <a:rPr lang="en-US" dirty="0"/>
              <a:t>Obvious answer is wrong!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43953" y="3239578"/>
            <a:ext cx="5466124" cy="325375"/>
            <a:chOff x="1703318" y="2986934"/>
            <a:chExt cx="4066941" cy="172976"/>
          </a:xfrm>
        </p:grpSpPr>
        <p:sp>
          <p:nvSpPr>
            <p:cNvPr id="5" name="Rectangle 4"/>
            <p:cNvSpPr/>
            <p:nvPr/>
          </p:nvSpPr>
          <p:spPr bwMode="auto">
            <a:xfrm>
              <a:off x="170331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3029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5726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38423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121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3818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65156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92129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19102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46075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7304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0002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2699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65396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8094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0791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34886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61861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59134" y="3070730"/>
            <a:ext cx="2720578" cy="663070"/>
            <a:chOff x="2372720" y="2743200"/>
            <a:chExt cx="2083997" cy="66307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2372720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3051596" y="2769407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3762052" y="2743200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4440928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9144001" y="2925212"/>
            <a:ext cx="10454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N = 18</a:t>
            </a:r>
          </a:p>
          <a:p>
            <a:r>
              <a:rPr lang="en-US" sz="2800" dirty="0">
                <a:latin typeface="+mj-lt"/>
              </a:rPr>
              <a:t>P = 5 </a:t>
            </a:r>
          </a:p>
        </p:txBody>
      </p:sp>
    </p:spTree>
    <p:extLst>
      <p:ext uri="{BB962C8B-B14F-4D97-AF65-F5344CB8AC3E}">
        <p14:creationId xmlns:p14="http://schemas.microsoft.com/office/powerpoint/2010/main" val="35590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666" y="3490079"/>
            <a:ext cx="90075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partition(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p&lt;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897314" cy="1325563"/>
          </a:xfrm>
        </p:spPr>
        <p:txBody>
          <a:bodyPr/>
          <a:lstStyle/>
          <a:p>
            <a:r>
              <a:rPr lang="en-US" dirty="0"/>
              <a:t>Synthesizing a partition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788694"/>
          </a:xfrm>
        </p:spPr>
        <p:txBody>
          <a:bodyPr>
            <a:normAutofit/>
          </a:bodyPr>
          <a:lstStyle/>
          <a:p>
            <a:r>
              <a:rPr lang="en-US" dirty="0"/>
              <a:t>What do we know?</a:t>
            </a:r>
          </a:p>
          <a:p>
            <a:pPr lvl="1"/>
            <a:r>
              <a:rPr lang="en-US" dirty="0"/>
              <a:t>The interface to the function we want</a:t>
            </a:r>
          </a:p>
          <a:p>
            <a:pPr lvl="1"/>
            <a:r>
              <a:rPr lang="en-US" dirty="0"/>
              <a:t>Not all processors will get the same # of elements</a:t>
            </a:r>
          </a:p>
          <a:p>
            <a:pPr lvl="1"/>
            <a:r>
              <a:rPr lang="en-US" dirty="0"/>
              <a:t>The kind of expressions we expect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048000" y="3781926"/>
            <a:ext cx="6553200" cy="1828800"/>
            <a:chOff x="1524000" y="3781926"/>
            <a:chExt cx="56388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4086726"/>
              <a:ext cx="49530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3781926"/>
              <a:ext cx="4572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3793958"/>
            <a:ext cx="7772400" cy="2073442"/>
            <a:chOff x="304800" y="3793958"/>
            <a:chExt cx="2476612" cy="207344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5813" y="4620126"/>
              <a:ext cx="1600200" cy="12472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04800" y="3793958"/>
              <a:ext cx="2476612" cy="2927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09155" y="4216490"/>
            <a:ext cx="4000079" cy="1209571"/>
            <a:chOff x="4372794" y="5749563"/>
            <a:chExt cx="4000079" cy="1209571"/>
          </a:xfrm>
        </p:grpSpPr>
        <p:sp>
          <p:nvSpPr>
            <p:cNvPr id="11" name="TextBox 10"/>
            <p:cNvSpPr txBox="1"/>
            <p:nvPr/>
          </p:nvSpPr>
          <p:spPr>
            <a:xfrm>
              <a:off x="4372794" y="6434988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06" y="5792594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7066" y="5858580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98685" y="6435914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N/P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5749563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N%P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94728" y="4333314"/>
            <a:ext cx="1839850" cy="924486"/>
            <a:chOff x="7952726" y="5164450"/>
            <a:chExt cx="1839850" cy="924486"/>
          </a:xfrm>
        </p:grpSpPr>
        <p:sp>
          <p:nvSpPr>
            <p:cNvPr id="16" name="TextBox 15"/>
            <p:cNvSpPr txBox="1"/>
            <p:nvPr/>
          </p:nvSpPr>
          <p:spPr>
            <a:xfrm>
              <a:off x="7952726" y="546588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4632" y="556571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07845" y="516445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43200" y="3810000"/>
            <a:ext cx="1600200" cy="12472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3756" y="2105086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harness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testPartition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(p&gt;=P || P &lt; 1){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partition(p, P, N,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&lt; (N/P) + 2;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(p+1 &lt;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ibeg2, iend2;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    partition(p+1, P, N, ibeg2, iend2);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ibeg2;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(p==0){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0;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(p==P-1){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N;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685043" cy="1325563"/>
          </a:xfrm>
        </p:spPr>
        <p:txBody>
          <a:bodyPr/>
          <a:lstStyle/>
          <a:p>
            <a:r>
              <a:rPr lang="en-US" dirty="0"/>
              <a:t>Synthesizing a partition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179094"/>
          </a:xfrm>
        </p:spPr>
        <p:txBody>
          <a:bodyPr/>
          <a:lstStyle/>
          <a:p>
            <a:r>
              <a:rPr lang="en-US" dirty="0"/>
              <a:t>How does the system know what a partition is?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683043" y="3813790"/>
            <a:ext cx="464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7665" y="2743200"/>
            <a:ext cx="4938961" cy="3773904"/>
            <a:chOff x="990600" y="2743200"/>
            <a:chExt cx="4938961" cy="3773904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990600" y="2743200"/>
              <a:ext cx="4648200" cy="457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81361" y="6136104"/>
              <a:ext cx="4648200" cy="381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691064" y="4054642"/>
            <a:ext cx="5791200" cy="13555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67264" y="5442284"/>
            <a:ext cx="4648200" cy="581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183480" y="2931694"/>
            <a:ext cx="2408320" cy="762000"/>
            <a:chOff x="6659480" y="2931694"/>
            <a:chExt cx="2408320" cy="762000"/>
          </a:xfrm>
        </p:grpSpPr>
        <p:sp>
          <p:nvSpPr>
            <p:cNvPr id="17" name="Rounded Rectangular Callout 16"/>
            <p:cNvSpPr/>
            <p:nvPr/>
          </p:nvSpPr>
          <p:spPr bwMode="auto">
            <a:xfrm>
              <a:off x="6659480" y="2931694"/>
              <a:ext cx="2362200" cy="762000"/>
            </a:xfrm>
            <a:prstGeom prst="wedgeRoundRectCallout">
              <a:avLst>
                <a:gd name="adj1" fmla="val -75163"/>
                <a:gd name="adj2" fmla="val 5802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2931694"/>
              <a:ext cx="2286000" cy="641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Partitions should be balanced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83480" y="3810001"/>
            <a:ext cx="2408320" cy="798731"/>
            <a:chOff x="6659480" y="3810000"/>
            <a:chExt cx="2408320" cy="798731"/>
          </a:xfrm>
        </p:grpSpPr>
        <p:sp>
          <p:nvSpPr>
            <p:cNvPr id="16" name="Rounded Rectangular Callout 15"/>
            <p:cNvSpPr/>
            <p:nvPr/>
          </p:nvSpPr>
          <p:spPr bwMode="auto">
            <a:xfrm>
              <a:off x="6659480" y="3810000"/>
              <a:ext cx="2362200" cy="798731"/>
            </a:xfrm>
            <a:prstGeom prst="wedgeRoundRectCallout">
              <a:avLst>
                <a:gd name="adj1" fmla="val -69730"/>
                <a:gd name="adj2" fmla="val 4650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98232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Adjacent partitions should match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83480" y="5410200"/>
            <a:ext cx="2386262" cy="1219200"/>
            <a:chOff x="6659480" y="5410200"/>
            <a:chExt cx="2386262" cy="1219200"/>
          </a:xfrm>
        </p:grpSpPr>
        <p:sp>
          <p:nvSpPr>
            <p:cNvPr id="15" name="Rounded Rectangular Callout 14"/>
            <p:cNvSpPr/>
            <p:nvPr/>
          </p:nvSpPr>
          <p:spPr bwMode="auto">
            <a:xfrm>
              <a:off x="6683542" y="5410200"/>
              <a:ext cx="2362200" cy="1219200"/>
            </a:xfrm>
            <a:prstGeom prst="wedgeRoundRectCallout">
              <a:avLst>
                <a:gd name="adj1" fmla="val -71767"/>
                <a:gd name="adj2" fmla="val -17763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59480" y="54102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First and last partition should go all the way to the ends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67264" y="3276600"/>
            <a:ext cx="4648200" cy="53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  <p:bldP spid="11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229000" cy="1325563"/>
          </a:xfrm>
        </p:spPr>
        <p:txBody>
          <a:bodyPr/>
          <a:lstStyle/>
          <a:p>
            <a:r>
              <a:rPr lang="en-US" dirty="0"/>
              <a:t>Moving beyond Inductive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synthesize functions that satisfy richer correctness criteria</a:t>
            </a:r>
          </a:p>
          <a:p>
            <a:r>
              <a:rPr lang="en-US" dirty="0"/>
              <a:t>Key questions</a:t>
            </a:r>
          </a:p>
          <a:p>
            <a:pPr lvl="1"/>
            <a:r>
              <a:rPr lang="en-US" dirty="0"/>
              <a:t>Specification formalisms</a:t>
            </a:r>
          </a:p>
          <a:p>
            <a:pPr lvl="2"/>
            <a:r>
              <a:rPr lang="en-US" dirty="0"/>
              <a:t>How do we describe the intended behavior?</a:t>
            </a:r>
          </a:p>
          <a:p>
            <a:pPr lvl="1"/>
            <a:r>
              <a:rPr lang="en-US" dirty="0"/>
              <a:t>How do we ensure correctness</a:t>
            </a:r>
          </a:p>
          <a:p>
            <a:pPr lvl="2"/>
            <a:r>
              <a:rPr lang="en-US" dirty="0"/>
              <a:t>No longer trivial as in the inductive case</a:t>
            </a:r>
          </a:p>
          <a:p>
            <a:pPr lvl="1"/>
            <a:r>
              <a:rPr lang="en-US" dirty="0"/>
              <a:t>Synthesis approaches</a:t>
            </a:r>
          </a:p>
          <a:p>
            <a:pPr lvl="2"/>
            <a:r>
              <a:rPr lang="en-US" dirty="0"/>
              <a:t>Deductive vs. inductive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654200" cy="1325563"/>
          </a:xfrm>
        </p:spPr>
        <p:txBody>
          <a:bodyPr/>
          <a:lstStyle/>
          <a:p>
            <a:r>
              <a:rPr lang="en-US" dirty="0"/>
              <a:t>The general synthesis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𝑃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1314" y="4114214"/>
                <a:ext cx="6056658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𝑐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𝑆𝑘</m:t>
                          </m:r>
                          <m:r>
                            <a:rPr lang="en-US" sz="3800" i="1">
                              <a:latin typeface="Cambria Math"/>
                            </a:rPr>
                            <m:t>(</m:t>
                          </m:r>
                          <m:r>
                            <a:rPr lang="en-US" sz="3800" i="1">
                              <a:latin typeface="Cambria Math"/>
                            </a:rPr>
                            <m:t>𝑐</m:t>
                          </m:r>
                          <m:r>
                            <a:rPr lang="en-US" sz="3800" i="1">
                              <a:latin typeface="Cambria Math"/>
                            </a:rPr>
                            <m:t>)⊨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314" y="4114214"/>
                <a:ext cx="6056658" cy="677108"/>
              </a:xfrm>
              <a:prstGeom prst="rect">
                <a:avLst/>
              </a:prstGeom>
              <a:blipFill>
                <a:blip r:embed="rId3"/>
                <a:stretch>
                  <a:fillRect b="-26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4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correctness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out=Sort(n, in)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br>
                  <a:rPr lang="en-US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09283" y="5423063"/>
                <a:ext cx="65787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𝑜𝑢𝑡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𝑖𝑛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∧∃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283" y="5423063"/>
                <a:ext cx="6578789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783341" y="4178272"/>
            <a:ext cx="4166859" cy="876598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Precondition: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Postcondition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396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588518" y="2667000"/>
            <a:ext cx="2450083" cy="36322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48474" y="4878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Safety properties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Multimodal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619000"/>
          </a:xfrm>
        </p:spPr>
        <p:txBody>
          <a:bodyPr/>
          <a:lstStyle/>
          <a:p>
            <a:r>
              <a:rPr lang="en-US" dirty="0"/>
              <a:t>Trick: </a:t>
            </a:r>
          </a:p>
          <a:p>
            <a:pPr marL="182880" lvl="1" indent="0" algn="ctr">
              <a:buNone/>
            </a:pPr>
            <a:r>
              <a:rPr lang="en-US" dirty="0"/>
              <a:t>combine many simple specs in different formalisms to fully constrain the behavior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16099" y="2895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Concrete scenarios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752599" y="5539601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Structural Info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25599" y="4217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Partial specs</a:t>
            </a: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63699" y="3556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Abstract scenarios</a:t>
            </a:r>
          </a:p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3974084" y="3152002"/>
            <a:ext cx="775717" cy="7468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36842" y="4207182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22" name="Straight Arrow Connector 21"/>
          <p:cNvCxnSpPr>
            <a:stCxn id="14" idx="3"/>
          </p:cNvCxnSpPr>
          <p:nvPr/>
        </p:nvCxnSpPr>
        <p:spPr>
          <a:xfrm>
            <a:off x="3821684" y="3813002"/>
            <a:ext cx="851917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</p:cNvCxnSpPr>
          <p:nvPr/>
        </p:nvCxnSpPr>
        <p:spPr>
          <a:xfrm>
            <a:off x="3783584" y="4474002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>
          <a:xfrm flipV="1">
            <a:off x="3806458" y="4730403"/>
            <a:ext cx="867142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3910584" y="5006800"/>
            <a:ext cx="839217" cy="78920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902201" y="3848101"/>
            <a:ext cx="2764537" cy="1248801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359400" y="419861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823201" y="4494600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8814816" y="3898899"/>
            <a:ext cx="1700784" cy="1198002"/>
          </a:xfrm>
          <a:prstGeom prst="roundRect">
            <a:avLst>
              <a:gd name="adj" fmla="val 4391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Correct Code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8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hard problem in general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points of view: </a:t>
            </a:r>
          </a:p>
          <a:p>
            <a:pPr lvl="1"/>
            <a:r>
              <a:rPr lang="en-US" dirty="0"/>
              <a:t>Not my problem</a:t>
            </a:r>
          </a:p>
          <a:p>
            <a:pPr lvl="2"/>
            <a:r>
              <a:rPr lang="en-US" dirty="0"/>
              <a:t>That’s what program verification is for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Synthesis should be guided by verification</a:t>
            </a:r>
          </a:p>
          <a:p>
            <a:pPr lvl="2"/>
            <a:r>
              <a:rPr lang="en-US" dirty="0"/>
              <a:t>Synthesize code that is easier to prove correct</a:t>
            </a:r>
          </a:p>
          <a:p>
            <a:pPr lvl="2"/>
            <a:r>
              <a:rPr lang="en-US" dirty="0"/>
              <a:t>Ensure correctness by construction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5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Counterexample guided inductive synthesis</a:t>
            </a:r>
          </a:p>
          <a:p>
            <a:pPr lvl="1"/>
            <a:endParaRPr lang="en-US" dirty="0"/>
          </a:p>
          <a:p>
            <a:r>
              <a:rPr lang="en-US" dirty="0"/>
              <a:t>Ideas</a:t>
            </a:r>
          </a:p>
          <a:p>
            <a:pPr lvl="1"/>
            <a:r>
              <a:rPr lang="en-US" dirty="0"/>
              <a:t>Rely on an oracle to tell you if your program is correct</a:t>
            </a:r>
          </a:p>
          <a:p>
            <a:pPr lvl="1"/>
            <a:r>
              <a:rPr lang="en-US" dirty="0"/>
              <a:t>If it is not, rely on oracle to generate </a:t>
            </a:r>
            <a:r>
              <a:rPr lang="en-US" u="sng" dirty="0"/>
              <a:t>counterexample inputs</a:t>
            </a:r>
          </a:p>
          <a:p>
            <a:pPr lvl="1"/>
            <a:r>
              <a:rPr lang="en-US" dirty="0"/>
              <a:t>Reduce to an inductive synthesis problem</a:t>
            </a:r>
          </a:p>
        </p:txBody>
      </p:sp>
    </p:spTree>
    <p:extLst>
      <p:ext uri="{BB962C8B-B14F-4D97-AF65-F5344CB8AC3E}">
        <p14:creationId xmlns:p14="http://schemas.microsoft.com/office/powerpoint/2010/main" val="13301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6764577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086600" y="4638020"/>
            <a:ext cx="3146332" cy="695980"/>
          </a:xfrm>
          <a:prstGeom prst="roundRect">
            <a:avLst/>
          </a:prstGeom>
          <a:solidFill>
            <a:srgbClr val="FFFF99">
              <a:alpha val="22000"/>
            </a:srgbClr>
          </a:solidFill>
          <a:ln w="19050">
            <a:solidFill>
              <a:srgbClr val="FFFF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Insert your favorite 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checker here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15552" y="6049616"/>
            <a:ext cx="938025" cy="655984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600200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12" idx="3"/>
          </p:cNvCxnSpPr>
          <p:nvPr/>
        </p:nvCxnSpPr>
        <p:spPr>
          <a:xfrm>
            <a:off x="5368927" y="4762500"/>
            <a:ext cx="1395651" cy="8284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77026" y="4724401"/>
                <a:ext cx="39692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𝒊𝒏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.  ¬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026" y="4724401"/>
                <a:ext cx="3969228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632408" y="40132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9751" y="40132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Check</a:t>
            </a:r>
          </a:p>
        </p:txBody>
      </p:sp>
      <p:cxnSp>
        <p:nvCxnSpPr>
          <p:cNvPr id="22" name="Elbow Connector 21"/>
          <p:cNvCxnSpPr>
            <a:stCxn id="13" idx="2"/>
            <a:endCxn id="4" idx="3"/>
          </p:cNvCxnSpPr>
          <p:nvPr/>
        </p:nvCxnSpPr>
        <p:spPr>
          <a:xfrm rot="5400000">
            <a:off x="5926055" y="3636860"/>
            <a:ext cx="797147" cy="46486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0"/>
            <a:endCxn id="12" idx="2"/>
          </p:cNvCxnSpPr>
          <p:nvPr/>
        </p:nvCxnSpPr>
        <p:spPr>
          <a:xfrm rot="16200000" flipV="1">
            <a:off x="3241056" y="5806108"/>
            <a:ext cx="487016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𝒊𝒏</m:t>
                      </m:r>
                    </m:oMath>
                  </m:oMathPara>
                </a14:m>
                <a:endParaRPr lang="en-US" sz="32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63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 in Sketch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𝑃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𝑐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𝑆𝑘</m:t>
                          </m:r>
                          <m:r>
                            <a:rPr lang="en-US" sz="3800" i="1">
                              <a:latin typeface="Cambria Math"/>
                            </a:rPr>
                            <m:t>(</m:t>
                          </m:r>
                          <m:r>
                            <a:rPr lang="en-US" sz="3800" i="1">
                              <a:latin typeface="Cambria Math"/>
                            </a:rPr>
                            <m:t>𝑐</m:t>
                          </m:r>
                          <m:r>
                            <a:rPr lang="en-US" sz="3800" i="1">
                              <a:latin typeface="Cambria Math"/>
                            </a:rPr>
                            <m:t>)⊨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95109" y="2980492"/>
                <a:ext cx="3821238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𝑐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r>
                        <a:rPr lang="en-US" sz="3800" i="1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109" y="2980492"/>
                <a:ext cx="3821238" cy="677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3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42598</TotalTime>
  <Words>813</Words>
  <Application>Microsoft Macintosh PowerPoint</Application>
  <PresentationFormat>Widescreen</PresentationFormat>
  <Paragraphs>158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8 Functional synthesis</vt:lpstr>
      <vt:lpstr>Moving beyond Inductive synthesis</vt:lpstr>
      <vt:lpstr>The general synthesis problem</vt:lpstr>
      <vt:lpstr>Defining correctness</vt:lpstr>
      <vt:lpstr>Multimodal Synthesis</vt:lpstr>
      <vt:lpstr>Ensuring correctness</vt:lpstr>
      <vt:lpstr>CEGIS</vt:lpstr>
      <vt:lpstr>CEGIS</vt:lpstr>
      <vt:lpstr>CEGIS in Sketch</vt:lpstr>
      <vt:lpstr>CEGIS in Sketch</vt:lpstr>
      <vt:lpstr>Example</vt:lpstr>
      <vt:lpstr>Synthesizing a partition function</vt:lpstr>
      <vt:lpstr>Synthesizing a partition function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Xiaokang Qiu</cp:lastModifiedBy>
  <cp:revision>721</cp:revision>
  <cp:lastPrinted>2015-02-26T04:09:31Z</cp:lastPrinted>
  <dcterms:created xsi:type="dcterms:W3CDTF">2014-09-23T19:26:18Z</dcterms:created>
  <dcterms:modified xsi:type="dcterms:W3CDTF">2018-02-14T03:55:50Z</dcterms:modified>
</cp:coreProperties>
</file>