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336" r:id="rId2"/>
    <p:sldId id="614" r:id="rId3"/>
    <p:sldId id="615" r:id="rId4"/>
    <p:sldId id="616" r:id="rId5"/>
    <p:sldId id="617" r:id="rId6"/>
    <p:sldId id="618" r:id="rId7"/>
    <p:sldId id="619" r:id="rId8"/>
    <p:sldId id="620" r:id="rId9"/>
    <p:sldId id="621" r:id="rId10"/>
    <p:sldId id="622" r:id="rId11"/>
    <p:sldId id="623" r:id="rId12"/>
    <p:sldId id="624" r:id="rId13"/>
    <p:sldId id="625" r:id="rId14"/>
    <p:sldId id="626" r:id="rId15"/>
    <p:sldId id="627" r:id="rId16"/>
    <p:sldId id="628" r:id="rId17"/>
    <p:sldId id="629" r:id="rId18"/>
    <p:sldId id="630" r:id="rId19"/>
    <p:sldId id="631" r:id="rId20"/>
    <p:sldId id="632" r:id="rId21"/>
    <p:sldId id="633" r:id="rId22"/>
    <p:sldId id="634" r:id="rId23"/>
    <p:sldId id="635" r:id="rId24"/>
    <p:sldId id="636" r:id="rId25"/>
    <p:sldId id="645" r:id="rId26"/>
    <p:sldId id="646" r:id="rId27"/>
    <p:sldId id="647" r:id="rId28"/>
    <p:sldId id="648" r:id="rId29"/>
    <p:sldId id="649" r:id="rId30"/>
    <p:sldId id="650" r:id="rId31"/>
    <p:sldId id="653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27" autoAdjust="0"/>
    <p:restoredTop sz="78746" autoAdjust="0"/>
  </p:normalViewPr>
  <p:slideViewPr>
    <p:cSldViewPr snapToGrid="0">
      <p:cViewPr varScale="1">
        <p:scale>
          <a:sx n="103" d="100"/>
          <a:sy n="103" d="100"/>
        </p:scale>
        <p:origin x="81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6CA3A-D628-44F1-9E50-A1F5FD6F7AC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34D64-6AC6-4C57-87B5-05C1136444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2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80098-D2EF-4D93-A0F1-ABFE2F4D683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9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2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15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7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27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74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37817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Lecture 7</a:t>
            </a:r>
            <a:br>
              <a:rPr lang="en-US" dirty="0"/>
            </a:br>
            <a:r>
              <a:rPr lang="en-US" dirty="0"/>
              <a:t> Constraint-based 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Xiaokang Qiu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428900" cy="1325563"/>
          </a:xfrm>
        </p:spPr>
        <p:txBody>
          <a:bodyPr>
            <a:normAutofit/>
          </a:bodyPr>
          <a:lstStyle/>
          <a:p>
            <a:r>
              <a:rPr lang="en-US" dirty="0"/>
              <a:t>Example: Least Significant Zero Bit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1" y="1954307"/>
            <a:ext cx="771397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generator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bit[W] gen(bit[W] x, </a:t>
            </a:r>
            <a:r>
              <a:rPr lang="en-US" sz="16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&gt;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??;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~gen(x, bnd-1);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(??)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{| gen(x, bnd-1) (+ | &amp; | ^) gen(x, bnd-1) |};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1600" dirty="0"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bit[W] isolate0sk (bit[W] x){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 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gen(x, 3);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4227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order generators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1917528"/>
            <a:ext cx="4733988" cy="2959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/* 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Generate code from f n times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*/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rep(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fun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f){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(n&gt;0){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f();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rep(n-1, f);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372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051200" cy="1325563"/>
          </a:xfrm>
        </p:spPr>
        <p:txBody>
          <a:bodyPr/>
          <a:lstStyle/>
          <a:p>
            <a:r>
              <a:rPr lang="en-US" dirty="0"/>
              <a:t>Closures + High Order Generators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1143001"/>
            <a:ext cx="4733988" cy="20036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rep(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n,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fun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f){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(n&gt;0){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f();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rep(n-1, f);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261631"/>
            <a:ext cx="6112571" cy="3596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[16]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reverseSketch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(bit[16] in) 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[16]  t = in;    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s = 1;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(){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   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ea typeface="Calibri"/>
                <a:cs typeface="Courier New" pitchFamily="49" charset="0"/>
              </a:rPr>
              <a:t>bit[16] m = ??;</a:t>
            </a:r>
            <a:endParaRPr lang="en-US" dirty="0">
              <a:latin typeface="Courier New" pitchFamily="49" charset="0"/>
              <a:ea typeface="Calibri"/>
              <a:cs typeface="Courier New" pitchFamily="49" charset="0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t = ((t &lt;&lt; s)&amp;m )| ((t &gt;&gt; s)&amp;(~m));</a:t>
            </a: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s = s*??;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chemeClr val="accent4">
                    <a:lumMod val="90000"/>
                    <a:lumOff val="10000"/>
                  </a:schemeClr>
                </a:solidFill>
                <a:latin typeface="Courier New"/>
                <a:ea typeface="Calibri"/>
                <a:cs typeface="Times New Roman"/>
              </a:rPr>
              <a:t>rep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(??,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tmp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t;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4500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Syntactic Sugar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/>
              <a:t>{|   </a:t>
            </a:r>
            <a:r>
              <a:rPr lang="en-US" sz="2400" dirty="0" err="1"/>
              <a:t>RegExp</a:t>
            </a:r>
            <a:r>
              <a:rPr lang="en-US" sz="2400" dirty="0"/>
              <a:t>  |}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 err="1"/>
              <a:t>RegExp</a:t>
            </a:r>
            <a:r>
              <a:rPr lang="en-US" sz="2400" dirty="0"/>
              <a:t> supports choice ‘|’ and optional ‘?’</a:t>
            </a:r>
          </a:p>
          <a:p>
            <a:pPr lvl="1" eaLnBrk="1" hangingPunct="1"/>
            <a:r>
              <a:rPr lang="en-US" sz="1800" dirty="0"/>
              <a:t>can be used arbitrarily within an expression</a:t>
            </a:r>
          </a:p>
          <a:p>
            <a:pPr lvl="2" eaLnBrk="1" hangingPunct="1"/>
            <a:r>
              <a:rPr lang="en-US" sz="1600" dirty="0"/>
              <a:t>to select operands 	</a:t>
            </a:r>
            <a:r>
              <a:rPr lang="en-US" sz="1600" dirty="0">
                <a:latin typeface="Consolas" pitchFamily="49" charset="0"/>
              </a:rPr>
              <a:t>{| 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y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z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</a:rPr>
              <a:t> + 1 |}</a:t>
            </a:r>
          </a:p>
          <a:p>
            <a:pPr lvl="2" eaLnBrk="1" hangingPunct="1"/>
            <a:r>
              <a:rPr lang="en-US" sz="1600" dirty="0"/>
              <a:t>to select operators 	</a:t>
            </a:r>
            <a:r>
              <a:rPr lang="en-US" sz="1600" dirty="0">
                <a:latin typeface="Consolas" pitchFamily="49" charset="0"/>
              </a:rPr>
              <a:t>{|  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+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-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</a:t>
            </a:r>
            <a:r>
              <a:rPr lang="en-US" sz="1600" dirty="0">
                <a:latin typeface="Consolas" pitchFamily="49" charset="0"/>
              </a:rPr>
              <a:t> y |}</a:t>
            </a:r>
          </a:p>
          <a:p>
            <a:pPr lvl="2" eaLnBrk="1" hangingPunct="1"/>
            <a:r>
              <a:rPr lang="en-US" sz="1600" dirty="0"/>
              <a:t>to select fields	</a:t>
            </a:r>
            <a:r>
              <a:rPr lang="en-US" sz="1600" dirty="0">
                <a:latin typeface="Consolas" pitchFamily="49" charset="0"/>
              </a:rPr>
              <a:t>{| n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(</a:t>
            </a:r>
            <a:r>
              <a:rPr lang="en-US" sz="1600" dirty="0">
                <a:latin typeface="Consolas" pitchFamily="49" charset="0"/>
              </a:rPr>
              <a:t>.</a:t>
            </a:r>
            <a:r>
              <a:rPr lang="en-US" sz="1600" dirty="0" err="1">
                <a:latin typeface="Consolas" pitchFamily="49" charset="0"/>
              </a:rPr>
              <a:t>prev</a:t>
            </a:r>
            <a:r>
              <a:rPr lang="en-US" sz="1600" dirty="0">
                <a:latin typeface="Consolas" pitchFamily="49" charset="0"/>
              </a:rPr>
              <a:t>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.next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)?</a:t>
            </a:r>
            <a:r>
              <a:rPr lang="en-US" sz="1600" dirty="0">
                <a:latin typeface="Consolas" pitchFamily="49" charset="0"/>
              </a:rPr>
              <a:t> |}</a:t>
            </a:r>
          </a:p>
          <a:p>
            <a:pPr lvl="2" eaLnBrk="1" hangingPunct="1"/>
            <a:r>
              <a:rPr lang="en-US" sz="1600" dirty="0"/>
              <a:t>to select arguments	</a:t>
            </a:r>
            <a:r>
              <a:rPr lang="en-US" sz="1600" dirty="0">
                <a:latin typeface="Consolas" pitchFamily="49" charset="0"/>
              </a:rPr>
              <a:t>{| foo( x </a:t>
            </a:r>
            <a:r>
              <a:rPr lang="en-US" sz="1600" b="1" dirty="0">
                <a:solidFill>
                  <a:srgbClr val="CC0000"/>
                </a:solidFill>
                <a:latin typeface="Consolas" pitchFamily="49" charset="0"/>
              </a:rPr>
              <a:t>|</a:t>
            </a:r>
            <a:r>
              <a:rPr lang="en-US" sz="1600" dirty="0">
                <a:latin typeface="Consolas" pitchFamily="49" charset="0"/>
              </a:rPr>
              <a:t> y, z) |}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Set must respect the type system</a:t>
            </a:r>
          </a:p>
          <a:p>
            <a:pPr lvl="1" eaLnBrk="1" hangingPunct="1"/>
            <a:r>
              <a:rPr lang="en-US" sz="1800" dirty="0"/>
              <a:t>all expressions in the set must type-check</a:t>
            </a:r>
          </a:p>
          <a:p>
            <a:pPr lvl="1" eaLnBrk="1" hangingPunct="1"/>
            <a:r>
              <a:rPr lang="en-US" sz="1800" dirty="0"/>
              <a:t>all must be of the same type</a:t>
            </a:r>
          </a:p>
          <a:p>
            <a:pPr lvl="1" eaLnBrk="1" hangingPunct="1"/>
            <a:endParaRPr lang="en-US" sz="180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0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nsolas" pitchFamily="49" charset="0"/>
              </a:rPr>
              <a:t>repeat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1493838"/>
            <a:ext cx="8826500" cy="5135562"/>
          </a:xfrm>
        </p:spPr>
        <p:txBody>
          <a:bodyPr/>
          <a:lstStyle/>
          <a:p>
            <a:pPr eaLnBrk="1" hangingPunct="1"/>
            <a:r>
              <a:rPr lang="en-US" dirty="0"/>
              <a:t>Avoid copying and pasting</a:t>
            </a:r>
          </a:p>
          <a:p>
            <a:pPr lvl="1" eaLnBrk="1" hangingPunct="1"/>
            <a:r>
              <a:rPr lang="en-US" dirty="0">
                <a:latin typeface="Consolas" pitchFamily="49" charset="0"/>
              </a:rPr>
              <a:t>repeat(n){ s}  </a:t>
            </a:r>
            <a:r>
              <a:rPr lang="en-US" dirty="0">
                <a:latin typeface="Consolas" pitchFamily="49" charset="0"/>
                <a:sym typeface="Wingdings" pitchFamily="2" charset="2"/>
              </a:rPr>
              <a:t> </a:t>
            </a:r>
            <a:r>
              <a:rPr lang="en-US" dirty="0" err="1">
                <a:latin typeface="Consolas" pitchFamily="49" charset="0"/>
                <a:sym typeface="Wingdings" pitchFamily="2" charset="2"/>
              </a:rPr>
              <a:t>s;s</a:t>
            </a:r>
            <a:r>
              <a:rPr lang="en-US" dirty="0">
                <a:latin typeface="Consolas" pitchFamily="49" charset="0"/>
                <a:sym typeface="Wingdings" pitchFamily="2" charset="2"/>
              </a:rPr>
              <a:t>;…s;</a:t>
            </a:r>
          </a:p>
          <a:p>
            <a:pPr lvl="1" eaLnBrk="1" hangingPunct="1"/>
            <a:endParaRPr lang="en-US" dirty="0">
              <a:latin typeface="Consolas" pitchFamily="49" charset="0"/>
              <a:sym typeface="Wingdings" pitchFamily="2" charset="2"/>
            </a:endParaRPr>
          </a:p>
          <a:p>
            <a:pPr lvl="1" eaLnBrk="1" hangingPunct="1"/>
            <a:r>
              <a:rPr lang="en-US" dirty="0">
                <a:sym typeface="Wingdings" pitchFamily="2" charset="2"/>
              </a:rPr>
              <a:t>each of the n copies may resolve to a distinct </a:t>
            </a:r>
            <a:r>
              <a:rPr lang="en-US" dirty="0" err="1">
                <a:sym typeface="Wingdings" pitchFamily="2" charset="2"/>
              </a:rPr>
              <a:t>stmt</a:t>
            </a:r>
            <a:endParaRPr lang="en-US" dirty="0">
              <a:sym typeface="Wingdings" pitchFamily="2" charset="2"/>
            </a:endParaRPr>
          </a:p>
          <a:p>
            <a:pPr lvl="1" eaLnBrk="1" hangingPunct="1"/>
            <a:r>
              <a:rPr lang="en-US" dirty="0">
                <a:latin typeface="Consolas" pitchFamily="49" charset="0"/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can be a hole too.</a:t>
            </a:r>
          </a:p>
          <a:p>
            <a:pPr lvl="1" eaLnBrk="1" hangingPunct="1"/>
            <a:endParaRPr lang="en-US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dirty="0">
              <a:sym typeface="Wingdings" pitchFamily="2" charset="2"/>
            </a:endParaRPr>
          </a:p>
          <a:p>
            <a:pPr lvl="1" eaLnBrk="1" hangingPunct="1"/>
            <a:endParaRPr lang="en-US" dirty="0">
              <a:sym typeface="Wingdings" pitchFamily="2" charset="2"/>
            </a:endParaRPr>
          </a:p>
        </p:txBody>
      </p:sp>
      <p:sp>
        <p:nvSpPr>
          <p:cNvPr id="19460" name="AutoShape 5"/>
          <p:cNvSpPr>
            <a:spLocks/>
          </p:cNvSpPr>
          <p:nvPr/>
        </p:nvSpPr>
        <p:spPr bwMode="auto">
          <a:xfrm rot="-5400000">
            <a:off x="6096000" y="2057400"/>
            <a:ext cx="152400" cy="1066800"/>
          </a:xfrm>
          <a:prstGeom prst="leftBrace">
            <a:avLst>
              <a:gd name="adj1" fmla="val 50000"/>
              <a:gd name="adj2" fmla="val 50000"/>
            </a:avLst>
          </a:prstGeom>
          <a:noFill/>
          <a:ln w="19050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6015038" y="260191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628120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Reversing 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76600"/>
            <a:ext cx="8458200" cy="4895600"/>
          </a:xfrm>
        </p:spPr>
        <p:txBody>
          <a:bodyPr>
            <a:no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pragma options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"--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bnd-cbits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3 ";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reverseSketch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in) {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 t = in;	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s = 1;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r = ??;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repeat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(??){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tmp1 = (t &lt;&lt; s);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[W] tmp2 = (t &gt;&gt; s);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t = tmp1 {|} tmp2; </a:t>
            </a:r>
          </a:p>
          <a:p>
            <a:r>
              <a:rPr lang="en-US" sz="1400" b="1" i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  // Syntactic sugar for m=??, (tmp1&amp;m | tmp2&amp;~m).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	s = s*r;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96360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770166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a function from holes to values</a:t>
            </a:r>
          </a:p>
          <a:p>
            <a:pPr lvl="1"/>
            <a:r>
              <a:rPr lang="en-US" dirty="0"/>
              <a:t>Easy in the absence of generators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Finite set of holes so function is just a table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62200" y="2990672"/>
            <a:ext cx="69397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isolateSk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x) implements isolate0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return !(x + ??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&amp; (x + ??</a:t>
            </a:r>
            <a:r>
              <a:rPr lang="en-US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62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2359152" y="2990672"/>
                <a:ext cx="6939720" cy="1200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bit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[W] </a:t>
                </a:r>
                <a:r>
                  <a:rPr lang="en-US" dirty="0" err="1">
                    <a:latin typeface="Courier New" pitchFamily="49" charset="0"/>
                    <a:cs typeface="Courier New" pitchFamily="49" charset="0"/>
                  </a:rPr>
                  <a:t>isolateSk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 (</a:t>
                </a:r>
                <a:r>
                  <a:rPr lang="en-US" b="1" dirty="0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bit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[W] x) implements isolate0 {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	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	return !(x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(??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)) &amp; (x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(??</a:t>
                </a:r>
                <a:r>
                  <a:rPr lang="en-US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)) ;</a:t>
                </a:r>
              </a:p>
              <a:p>
                <a:r>
                  <a:rPr lang="en-US" dirty="0">
                    <a:latin typeface="Courier New" pitchFamily="49" charset="0"/>
                    <a:cs typeface="Courier New" pitchFamily="49" charset="0"/>
                  </a:rPr>
                  <a:t>}</a:t>
                </a:r>
              </a:p>
            </p:txBody>
          </p:sp>
        </mc:Choice>
        <mc:Fallback xmlns=""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9152" y="2990672"/>
                <a:ext cx="693972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703" t="-3046" b="-710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530323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Find a function from holes to values</a:t>
            </a:r>
          </a:p>
          <a:p>
            <a:pPr lvl="1"/>
            <a:r>
              <a:rPr lang="en-US" dirty="0"/>
              <a:t>Easy in the absence of generators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Finite set of holes so function is just a table</a:t>
            </a:r>
          </a:p>
        </p:txBody>
      </p:sp>
    </p:spTree>
    <p:extLst>
      <p:ext uri="{BB962C8B-B14F-4D97-AF65-F5344CB8AC3E}">
        <p14:creationId xmlns:p14="http://schemas.microsoft.com/office/powerpoint/2010/main" val="26576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380421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Generators need something more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2060" y="2819401"/>
            <a:ext cx="647965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generator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bit[W] gen(bit[W] x, </a:t>
            </a:r>
            <a:r>
              <a:rPr lang="en-US" sz="1600" b="1" dirty="0" err="1">
                <a:solidFill>
                  <a:srgbClr val="7F0055"/>
                </a:solidFill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){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assert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bnd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&gt; 0;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x;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~gen</a:t>
            </a:r>
            <a:r>
              <a:rPr lang="en-US" sz="1600" b="1" baseline="-25000" dirty="0">
                <a:solidFill>
                  <a:srgbClr val="000000"/>
                </a:solidFill>
                <a:latin typeface="Courier New"/>
              </a:rPr>
              <a:t>g1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(x, bnd-1);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(??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...</a:t>
            </a:r>
            <a:endParaRPr lang="en-US" sz="16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</a:p>
          <a:p>
            <a:endParaRPr lang="en-US" sz="1600" dirty="0"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bit[W] isolate0sk (bit[W] x)  </a:t>
            </a:r>
            <a:r>
              <a:rPr lang="en-US" sz="1600" b="1" dirty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isolate0 {</a:t>
            </a:r>
          </a:p>
          <a:p>
            <a:r>
              <a:rPr lang="en-US" sz="1600" b="1" dirty="0">
                <a:solidFill>
                  <a:srgbClr val="7F0055"/>
                </a:solidFill>
                <a:latin typeface="Courier New"/>
              </a:rPr>
              <a:t>     return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gen</a:t>
            </a:r>
            <a:r>
              <a:rPr lang="en-US" sz="1600" b="1" baseline="-25000" dirty="0">
                <a:solidFill>
                  <a:srgbClr val="000000"/>
                </a:solidFill>
                <a:latin typeface="Courier New"/>
              </a:rPr>
              <a:t>g0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(x, 3);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6029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19401" y="2823818"/>
                <a:ext cx="6479659" cy="32932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...</a:t>
                </a:r>
                <a:endParaRPr lang="en-US" sz="1600" b="1" dirty="0">
                  <a:solidFill>
                    <a:srgbClr val="000000"/>
                  </a:solidFill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1" y="2823818"/>
                <a:ext cx="6479659" cy="3293209"/>
              </a:xfrm>
              <a:prstGeom prst="rect">
                <a:avLst/>
              </a:prstGeom>
              <a:blipFill rotWithShape="0">
                <a:blip r:embed="rId2"/>
                <a:stretch>
                  <a:fillRect l="-565" t="-556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335451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Generators need something more</a:t>
            </a:r>
          </a:p>
        </p:txBody>
      </p:sp>
    </p:spTree>
    <p:extLst>
      <p:ext uri="{BB962C8B-B14F-4D97-AF65-F5344CB8AC3E}">
        <p14:creationId xmlns:p14="http://schemas.microsoft.com/office/powerpoint/2010/main" val="398781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Constraint-based search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Key idea1:</a:t>
                </a:r>
              </a:p>
              <a:p>
                <a:pPr lvl="1"/>
                <a:r>
                  <a:rPr lang="en-US" dirty="0"/>
                  <a:t>Search as “curve fitting”</a:t>
                </a:r>
              </a:p>
              <a:p>
                <a:pPr lvl="1"/>
                <a:r>
                  <a:rPr lang="en-US" dirty="0"/>
                  <a:t>“curve” is a parameterized family of functions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Key idea 2: </a:t>
                </a:r>
              </a:p>
              <a:p>
                <a:pPr lvl="1"/>
                <a:r>
                  <a:rPr lang="en-US" dirty="0"/>
                  <a:t>Define a language to describe parameterized programs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Key idea 3: </a:t>
                </a:r>
              </a:p>
              <a:p>
                <a:pPr lvl="1"/>
                <a:r>
                  <a:rPr lang="en-US" dirty="0"/>
                  <a:t>“Solve” instead of search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93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1" y="2819400"/>
                <a:ext cx="6645089" cy="332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gen(context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, 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...</a:t>
                </a:r>
                <a:endParaRPr lang="en-US" sz="1600" b="1" dirty="0">
                  <a:solidFill>
                    <a:srgbClr val="000000"/>
                  </a:solidFill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1" y="2819400"/>
                <a:ext cx="6645089" cy="3323282"/>
              </a:xfrm>
              <a:prstGeom prst="rect">
                <a:avLst/>
              </a:prstGeom>
              <a:blipFill rotWithShape="0">
                <a:blip r:embed="rId2"/>
                <a:stretch>
                  <a:fillRect l="-550" t="-367" b="-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215530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Generators need something more</a:t>
            </a:r>
          </a:p>
          <a:p>
            <a:pPr lvl="1"/>
            <a:r>
              <a:rPr lang="en-US" dirty="0"/>
              <a:t>The value of the holes depends on the context</a:t>
            </a:r>
          </a:p>
        </p:txBody>
      </p:sp>
    </p:spTree>
    <p:extLst>
      <p:ext uri="{BB962C8B-B14F-4D97-AF65-F5344CB8AC3E}">
        <p14:creationId xmlns:p14="http://schemas.microsoft.com/office/powerpoint/2010/main" val="4176906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215530" cy="1325563"/>
          </a:xfrm>
        </p:spPr>
        <p:txBody>
          <a:bodyPr/>
          <a:lstStyle/>
          <a:p>
            <a:r>
              <a:rPr lang="en-US" dirty="0"/>
              <a:t>Framing the synthesis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1524000" y="5017838"/>
                <a:ext cx="8991600" cy="1306763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Potentially unbounded set of unknowns</a:t>
                </a:r>
              </a:p>
              <a:p>
                <a:pPr lvl="1"/>
                <a:r>
                  <a:rPr lang="en-US" dirty="0"/>
                  <a:t>We can bound the depth of recursion</a:t>
                </a:r>
              </a:p>
              <a:p>
                <a:pPr lvl="2"/>
                <a:r>
                  <a:rPr lang="en-US" sz="1800" dirty="0"/>
                  <a:t>That means again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800" dirty="0"/>
                  <a:t> is just a table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0" y="5017838"/>
                <a:ext cx="8991600" cy="1306763"/>
              </a:xfrm>
              <a:blipFill rotWithShape="0">
                <a:blip r:embed="rId2"/>
                <a:stretch>
                  <a:fillRect t="-6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0" y="1524000"/>
                <a:ext cx="9235862" cy="33232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generator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bit[W] gen(context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  <m:r>
                      <a:rPr lang="en-US" sz="1600" i="1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, bit[W] x, </a:t>
                </a:r>
                <a:r>
                  <a:rPr lang="en-US" sz="1600" b="1" dirty="0" err="1">
                    <a:solidFill>
                      <a:srgbClr val="7F0055"/>
                    </a:solidFill>
                    <a:latin typeface="Courier New"/>
                  </a:rPr>
                  <a:t>int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assert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b="1" dirty="0" err="1">
                    <a:solidFill>
                      <a:srgbClr val="000000"/>
                    </a:solidFill>
                    <a:latin typeface="Courier New"/>
                  </a:rPr>
                  <a:t>bnd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&gt; 0;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1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x;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2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5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3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~gen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g1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if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0000"/>
                        </a:solidFill>
                        <a:latin typeface="Cambria Math"/>
                      </a:rPr>
                      <m:t>𝜏</m:t>
                    </m:r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sz="1600" b="1" baseline="-25000" dirty="0">
                    <a:latin typeface="Courier New" pitchFamily="49" charset="0"/>
                    <a:cs typeface="Courier New" pitchFamily="49" charset="0"/>
                  </a:rPr>
                  <a:t>4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{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{|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g2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 (+ | &amp; | ^)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g3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𝝉</m:t>
                    </m:r>
                    <m:r>
                      <a:rPr lang="en-US" sz="1600" b="1" i="1">
                        <a:solidFill>
                          <a:srgbClr val="000000"/>
                        </a:solidFill>
                        <a:latin typeface="Cambria Math"/>
                      </a:rPr>
                      <m:t> ⋅</m:t>
                    </m:r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bnd-1) |};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   }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</a:p>
              <a:p>
                <a:endParaRPr lang="en-US" sz="1600" dirty="0">
                  <a:latin typeface="Courier New"/>
                </a:endParaRP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bit[W] isolate0sk (bit[W] x)  </a:t>
                </a:r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implements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isolate0 {</a:t>
                </a:r>
              </a:p>
              <a:p>
                <a:r>
                  <a:rPr lang="en-US" sz="1600" b="1" dirty="0">
                    <a:solidFill>
                      <a:srgbClr val="7F0055"/>
                    </a:solidFill>
                    <a:latin typeface="Courier New"/>
                  </a:rPr>
                  <a:t>    return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 gen</a:t>
                </a:r>
                <a:r>
                  <a:rPr lang="en-US" sz="1600" b="1" baseline="-25000" dirty="0">
                    <a:solidFill>
                      <a:srgbClr val="000000"/>
                    </a:solidFill>
                    <a:latin typeface="Courier New"/>
                  </a:rPr>
                  <a:t>g0</a:t>
                </a:r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𝒈</m:t>
                        </m:r>
                      </m:e>
                      <m:sub>
                        <m:r>
                          <a:rPr lang="en-US" sz="16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1600" b="1" dirty="0">
                    <a:solidFill>
                      <a:srgbClr val="000000"/>
                    </a:solidFill>
                    <a:latin typeface="Courier New"/>
                  </a:rPr>
                  <a:t>, x, 3);</a:t>
                </a:r>
              </a:p>
              <a:p>
                <a:r>
                  <a:rPr lang="en-US" sz="1600" dirty="0">
                    <a:solidFill>
                      <a:srgbClr val="000000"/>
                    </a:solidFill>
                    <a:latin typeface="Courier New"/>
                  </a:rPr>
                  <a:t>}</a:t>
                </a:r>
                <a:endParaRPr lang="en-US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524000"/>
                <a:ext cx="9235862" cy="3323282"/>
              </a:xfrm>
              <a:prstGeom prst="rect">
                <a:avLst/>
              </a:prstGeom>
              <a:blipFill rotWithShape="0">
                <a:blip r:embed="rId3"/>
                <a:stretch>
                  <a:fillRect l="-330" t="-367" b="-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001000" y="4826676"/>
                <a:ext cx="2080378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Courier New" pitchFamily="49" charset="0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rgbClr val="000000"/>
                    </a:solidFill>
                    <a:latin typeface="Courier New"/>
                  </a:rPr>
                  <a:t>,??</a:t>
                </a:r>
                <a:r>
                  <a:rPr lang="en-US" b="1" baseline="-25000" dirty="0">
                    <a:latin typeface="Courier New" pitchFamily="49" charset="0"/>
                    <a:cs typeface="Courier New" pitchFamily="49" charset="0"/>
                  </a:rPr>
                  <a:t>k</a:t>
                </a:r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)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Courier New"/>
                  </a:rPr>
                  <a:t>...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4826676"/>
                <a:ext cx="2080378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2639" t="-1502" r="-1466" b="-4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26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981200" y="6245225"/>
            <a:ext cx="2133600" cy="476250"/>
          </a:xfrm>
          <a:noFill/>
        </p:spPr>
        <p:txBody>
          <a:bodyPr/>
          <a:lstStyle/>
          <a:p>
            <a:pPr algn="l"/>
            <a:fld id="{785C8B04-0394-4B41-97E3-B6EC6DAF3B14}" type="slidenum">
              <a:rPr lang="en-US" smtClean="0"/>
              <a:pPr algn="l"/>
              <a:t>22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8517800" cy="1325563"/>
          </a:xfrm>
        </p:spPr>
        <p:txBody>
          <a:bodyPr/>
          <a:lstStyle/>
          <a:p>
            <a:r>
              <a:rPr lang="en-US" dirty="0"/>
              <a:t>The inductive synthesis problem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0" y="2629999"/>
            <a:ext cx="6186489" cy="1169989"/>
            <a:chOff x="891" y="1934"/>
            <a:chExt cx="3897" cy="7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6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91" y="1934"/>
                  <a:ext cx="3406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dirty="0">
                            <a:latin typeface="Cambria Math"/>
                          </a:rPr>
                          <m:t>∃</m:t>
                        </m:r>
                        <m:r>
                          <a:rPr lang="en-US" sz="4800" i="1" dirty="0">
                            <a:latin typeface="Cambria Math"/>
                          </a:rPr>
                          <m:t>𝑐</m:t>
                        </m:r>
                        <m:r>
                          <a:rPr lang="en-US" sz="4800" i="1" dirty="0">
                            <a:latin typeface="Cambria Math"/>
                          </a:rPr>
                          <m:t> ∀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∈</m:t>
                        </m:r>
                        <m:r>
                          <a:rPr lang="en-US" sz="4800" i="1" dirty="0">
                            <a:latin typeface="Cambria Math"/>
                          </a:rPr>
                          <m:t>𝐸</m:t>
                        </m:r>
                        <m:r>
                          <a:rPr lang="en-US" sz="4800" i="1" dirty="0">
                            <a:latin typeface="Cambria Math"/>
                          </a:rPr>
                          <m:t> </m:t>
                        </m:r>
                        <m:r>
                          <a:rPr lang="en-US" sz="4800" i="1" dirty="0">
                            <a:latin typeface="Cambria Math"/>
                          </a:rPr>
                          <m:t>𝑄</m:t>
                        </m:r>
                        <m:r>
                          <a:rPr lang="en-US" sz="4800" i="1" dirty="0">
                            <a:latin typeface="Cambria Math"/>
                          </a:rPr>
                          <m:t>(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, </m:t>
                        </m:r>
                        <m:r>
                          <a:rPr lang="en-US" sz="4800" i="1" dirty="0">
                            <a:latin typeface="Cambria Math"/>
                          </a:rPr>
                          <m:t>𝑐</m:t>
                        </m:r>
                        <m:r>
                          <a:rPr lang="en-US" sz="4800" i="1" dirty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4800" dirty="0">
                    <a:latin typeface="Arial" charset="0"/>
                  </a:endParaRPr>
                </a:p>
              </p:txBody>
            </p:sp>
          </mc:Choice>
          <mc:Fallback xmlns="">
            <p:sp>
              <p:nvSpPr>
                <p:cNvPr id="26635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91" y="1934"/>
                  <a:ext cx="3406" cy="52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32" name="Text Box 11"/>
            <p:cNvSpPr txBox="1">
              <a:spLocks noChangeArrowheads="1"/>
            </p:cNvSpPr>
            <p:nvPr/>
          </p:nvSpPr>
          <p:spPr bwMode="auto">
            <a:xfrm>
              <a:off x="2185" y="2341"/>
              <a:ext cx="26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Montara Std Gothic" pitchFamily="34" charset="0"/>
                </a:rPr>
                <a:t>where E  = {x</a:t>
              </a:r>
              <a:r>
                <a:rPr lang="en-US" sz="2800" baseline="-25000" dirty="0">
                  <a:latin typeface="Montara Std Gothic" pitchFamily="34" charset="0"/>
                </a:rPr>
                <a:t>1</a:t>
              </a:r>
              <a:r>
                <a:rPr lang="en-US" sz="2800" dirty="0">
                  <a:latin typeface="Montara Std Gothic" pitchFamily="34" charset="0"/>
                </a:rPr>
                <a:t>, x</a:t>
              </a:r>
              <a:r>
                <a:rPr lang="en-US" sz="2800" baseline="-25000" dirty="0">
                  <a:latin typeface="Montara Std Gothic" pitchFamily="34" charset="0"/>
                </a:rPr>
                <a:t>2</a:t>
              </a:r>
              <a:r>
                <a:rPr lang="en-US" sz="2800" dirty="0">
                  <a:latin typeface="Montara Std Gothic" pitchFamily="34" charset="0"/>
                </a:rPr>
                <a:t>, …, </a:t>
              </a:r>
              <a:r>
                <a:rPr lang="en-US" sz="2800" dirty="0" err="1">
                  <a:latin typeface="Montara Std Gothic" pitchFamily="34" charset="0"/>
                </a:rPr>
                <a:t>x</a:t>
              </a:r>
              <a:r>
                <a:rPr lang="en-US" sz="2800" baseline="-25000" dirty="0" err="1">
                  <a:latin typeface="Montara Std Gothic" pitchFamily="34" charset="0"/>
                </a:rPr>
                <a:t>k</a:t>
              </a:r>
              <a:r>
                <a:rPr lang="en-US" sz="2800" dirty="0">
                  <a:latin typeface="Montara Std Gothic" pitchFamily="34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000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Strategy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165100" y="2400300"/>
            <a:ext cx="1384300" cy="1460500"/>
          </a:xfrm>
          <a:prstGeom prst="verticalScroll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Sketch with harnesses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549400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1601" y="2857500"/>
            <a:ext cx="1149206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Symbolic Execution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962112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92124" y="2857500"/>
            <a:ext cx="147630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Simplification</a:t>
            </a:r>
          </a:p>
        </p:txBody>
      </p:sp>
      <p:sp>
        <p:nvSpPr>
          <p:cNvPr id="9" name="Right Arrow 8"/>
          <p:cNvSpPr/>
          <p:nvPr/>
        </p:nvSpPr>
        <p:spPr>
          <a:xfrm>
            <a:off x="6682439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72849" y="2857500"/>
            <a:ext cx="1149206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Encoding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9180660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71069" y="2857500"/>
            <a:ext cx="87796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Solver</a:t>
            </a:r>
          </a:p>
        </p:txBody>
      </p:sp>
    </p:spTree>
    <p:extLst>
      <p:ext uri="{BB962C8B-B14F-4D97-AF65-F5344CB8AC3E}">
        <p14:creationId xmlns:p14="http://schemas.microsoft.com/office/powerpoint/2010/main" val="2305147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Constraints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6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29A4C34-02ED-4A0B-B034-CBF2D4C5452F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9621114" cy="1325563"/>
          </a:xfrm>
        </p:spPr>
        <p:txBody>
          <a:bodyPr/>
          <a:lstStyle/>
          <a:p>
            <a:r>
              <a:rPr lang="en-US" dirty="0"/>
              <a:t> A sketch as a constraint system</a:t>
            </a:r>
          </a:p>
        </p:txBody>
      </p:sp>
      <p:sp>
        <p:nvSpPr>
          <p:cNvPr id="539651" name="Text Box 3"/>
          <p:cNvSpPr txBox="1">
            <a:spLocks noChangeArrowheads="1"/>
          </p:cNvSpPr>
          <p:nvPr/>
        </p:nvSpPr>
        <p:spPr bwMode="auto">
          <a:xfrm>
            <a:off x="1981200" y="1563689"/>
            <a:ext cx="4419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x){</a:t>
            </a:r>
          </a:p>
          <a:p>
            <a:pPr algn="l"/>
            <a:r>
              <a:rPr lang="en-US" dirty="0">
                <a:latin typeface="Consolas" pitchFamily="49" charset="0"/>
              </a:rPr>
              <a:t>   if(x &gt;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1</a:t>
            </a:r>
            <a:r>
              <a:rPr lang="en-US" dirty="0">
                <a:latin typeface="Consolas" pitchFamily="49" charset="0"/>
              </a:rPr>
              <a:t>))</a:t>
            </a:r>
          </a:p>
          <a:p>
            <a:pPr algn="l"/>
            <a:r>
              <a:rPr lang="en-US" dirty="0">
                <a:latin typeface="Consolas" pitchFamily="49" charset="0"/>
              </a:rPr>
              <a:t>      return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2</a:t>
            </a:r>
            <a:r>
              <a:rPr lang="en-US" dirty="0">
                <a:latin typeface="Consolas" pitchFamily="49" charset="0"/>
              </a:rPr>
              <a:t>)*x +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3</a:t>
            </a:r>
            <a:r>
              <a:rPr lang="en-US" dirty="0">
                <a:latin typeface="Consolas" pitchFamily="49" charset="0"/>
              </a:rPr>
              <a:t>);</a:t>
            </a:r>
          </a:p>
          <a:p>
            <a:pPr algn="l"/>
            <a:r>
              <a:rPr lang="en-US" dirty="0">
                <a:latin typeface="Consolas" pitchFamily="49" charset="0"/>
              </a:rPr>
              <a:t>   else</a:t>
            </a:r>
          </a:p>
          <a:p>
            <a:pPr algn="l"/>
            <a:r>
              <a:rPr lang="en-US" dirty="0">
                <a:latin typeface="Consolas" pitchFamily="49" charset="0"/>
              </a:rPr>
              <a:t>      return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4</a:t>
            </a:r>
            <a:r>
              <a:rPr lang="en-US" dirty="0">
                <a:latin typeface="Consolas" pitchFamily="49" charset="0"/>
              </a:rPr>
              <a:t>)*x;</a:t>
            </a:r>
          </a:p>
          <a:p>
            <a:pPr algn="l"/>
            <a:r>
              <a:rPr lang="en-US" dirty="0">
                <a:latin typeface="Consolas" pitchFamily="49" charset="0"/>
              </a:rPr>
              <a:t>}</a:t>
            </a:r>
          </a:p>
          <a:p>
            <a:pPr algn="l"/>
            <a:endParaRPr lang="en-US" dirty="0">
              <a:latin typeface="Consolas" pitchFamily="49" charset="0"/>
            </a:endParaRPr>
          </a:p>
          <a:p>
            <a:pPr algn="l"/>
            <a:r>
              <a:rPr lang="en-US" dirty="0">
                <a:latin typeface="Consolas" pitchFamily="49" charset="0"/>
              </a:rPr>
              <a:t>void main(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x){</a:t>
            </a:r>
          </a:p>
          <a:p>
            <a:pPr algn="l"/>
            <a:r>
              <a:rPr lang="en-US" dirty="0">
                <a:latin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t1 =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(x);</a:t>
            </a:r>
          </a:p>
          <a:p>
            <a:pPr algn="l"/>
            <a:r>
              <a:rPr lang="en-US" dirty="0">
                <a:latin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t2 =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(x+1);</a:t>
            </a:r>
          </a:p>
          <a:p>
            <a:pPr algn="l"/>
            <a:r>
              <a:rPr lang="en-US" dirty="0">
                <a:latin typeface="Consolas" pitchFamily="49" charset="0"/>
              </a:rPr>
              <a:t>	</a:t>
            </a:r>
          </a:p>
          <a:p>
            <a:pPr algn="l"/>
            <a:r>
              <a:rPr lang="en-US" dirty="0">
                <a:latin typeface="Consolas" pitchFamily="49" charset="0"/>
              </a:rPr>
              <a:t>   if(x&lt;4) assert t1 &gt;=  x*x;</a:t>
            </a:r>
          </a:p>
          <a:p>
            <a:pPr algn="l"/>
            <a:r>
              <a:rPr lang="en-US" dirty="0">
                <a:latin typeface="Consolas" pitchFamily="49" charset="0"/>
              </a:rPr>
              <a:t>	</a:t>
            </a:r>
          </a:p>
          <a:p>
            <a:pPr algn="l"/>
            <a:r>
              <a:rPr lang="en-US" dirty="0">
                <a:latin typeface="Consolas" pitchFamily="49" charset="0"/>
              </a:rPr>
              <a:t>   if(x&gt;=3) assert t2-t1 == 1;</a:t>
            </a:r>
          </a:p>
          <a:p>
            <a:pPr algn="l"/>
            <a:r>
              <a:rPr lang="en-US" dirty="0">
                <a:latin typeface="Consolas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77392" y="1315328"/>
            <a:ext cx="5191125" cy="5486400"/>
            <a:chOff x="3957638" y="1371600"/>
            <a:chExt cx="5191125" cy="5486400"/>
          </a:xfrm>
        </p:grpSpPr>
        <p:sp>
          <p:nvSpPr>
            <p:cNvPr id="539707" name="Text Box 59"/>
            <p:cNvSpPr txBox="1">
              <a:spLocks noChangeArrowheads="1"/>
            </p:cNvSpPr>
            <p:nvPr/>
          </p:nvSpPr>
          <p:spPr bwMode="auto">
            <a:xfrm>
              <a:off x="3957638" y="2733675"/>
              <a:ext cx="1895475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2</a:t>
              </a:r>
              <a:r>
                <a:rPr lang="en-US" sz="1400">
                  <a:latin typeface="Consolas" pitchFamily="49" charset="0"/>
                </a:rPr>
                <a:t>)*x +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3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539710" name="Text Box 62"/>
            <p:cNvSpPr txBox="1">
              <a:spLocks noChangeArrowheads="1"/>
            </p:cNvSpPr>
            <p:nvPr/>
          </p:nvSpPr>
          <p:spPr bwMode="auto">
            <a:xfrm>
              <a:off x="4338638" y="3748088"/>
              <a:ext cx="995362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4</a:t>
              </a:r>
              <a:r>
                <a:rPr lang="en-US" sz="1400">
                  <a:latin typeface="Consolas" pitchFamily="49" charset="0"/>
                </a:rPr>
                <a:t>)*x</a:t>
              </a:r>
            </a:p>
          </p:txBody>
        </p:sp>
        <p:sp>
          <p:nvSpPr>
            <p:cNvPr id="539712" name="Text Box 64"/>
            <p:cNvSpPr txBox="1">
              <a:spLocks noChangeArrowheads="1"/>
            </p:cNvSpPr>
            <p:nvPr/>
          </p:nvSpPr>
          <p:spPr bwMode="auto">
            <a:xfrm>
              <a:off x="4795838" y="1371600"/>
              <a:ext cx="1192212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 &gt;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1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539713" name="Text Box 65"/>
            <p:cNvSpPr txBox="1">
              <a:spLocks noChangeArrowheads="1"/>
            </p:cNvSpPr>
            <p:nvPr/>
          </p:nvSpPr>
          <p:spPr bwMode="auto">
            <a:xfrm>
              <a:off x="6859588" y="2747963"/>
              <a:ext cx="2289175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2</a:t>
              </a:r>
              <a:r>
                <a:rPr lang="en-US" sz="1400">
                  <a:latin typeface="Consolas" pitchFamily="49" charset="0"/>
                </a:rPr>
                <a:t>)*(x+1) +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3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539714" name="Text Box 66"/>
            <p:cNvSpPr txBox="1">
              <a:spLocks noChangeArrowheads="1"/>
            </p:cNvSpPr>
            <p:nvPr/>
          </p:nvSpPr>
          <p:spPr bwMode="auto">
            <a:xfrm>
              <a:off x="7759700" y="3733800"/>
              <a:ext cx="1389063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4</a:t>
              </a:r>
              <a:r>
                <a:rPr lang="en-US" sz="1400">
                  <a:latin typeface="Consolas" pitchFamily="49" charset="0"/>
                </a:rPr>
                <a:t>)*(x+1)</a:t>
              </a:r>
            </a:p>
          </p:txBody>
        </p:sp>
        <p:sp>
          <p:nvSpPr>
            <p:cNvPr id="539715" name="Text Box 67"/>
            <p:cNvSpPr txBox="1">
              <a:spLocks noChangeArrowheads="1"/>
            </p:cNvSpPr>
            <p:nvPr/>
          </p:nvSpPr>
          <p:spPr bwMode="auto">
            <a:xfrm>
              <a:off x="6929438" y="1385888"/>
              <a:ext cx="1389062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x+1 &gt;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1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539716" name="Text Box 68"/>
            <p:cNvSpPr txBox="1">
              <a:spLocks noChangeArrowheads="1"/>
            </p:cNvSpPr>
            <p:nvPr/>
          </p:nvSpPr>
          <p:spPr bwMode="auto">
            <a:xfrm>
              <a:off x="4572000" y="4849813"/>
              <a:ext cx="587375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x&gt;=4</a:t>
              </a:r>
            </a:p>
          </p:txBody>
        </p:sp>
        <p:sp>
          <p:nvSpPr>
            <p:cNvPr id="539717" name="Text Box 69"/>
            <p:cNvSpPr txBox="1">
              <a:spLocks noChangeArrowheads="1"/>
            </p:cNvSpPr>
            <p:nvPr/>
          </p:nvSpPr>
          <p:spPr bwMode="auto">
            <a:xfrm>
              <a:off x="7907338" y="5105400"/>
              <a:ext cx="48895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x&lt;3</a:t>
              </a:r>
            </a:p>
          </p:txBody>
        </p:sp>
        <p:sp>
          <p:nvSpPr>
            <p:cNvPr id="539718" name="AutoShape 70"/>
            <p:cNvSpPr>
              <a:spLocks noChangeArrowheads="1"/>
            </p:cNvSpPr>
            <p:nvPr/>
          </p:nvSpPr>
          <p:spPr bwMode="auto">
            <a:xfrm>
              <a:off x="683895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539719" name="Oval 71"/>
            <p:cNvSpPr>
              <a:spLocks noChangeArrowheads="1"/>
            </p:cNvSpPr>
            <p:nvPr/>
          </p:nvSpPr>
          <p:spPr bwMode="auto">
            <a:xfrm>
              <a:off x="69802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20" name="Oval 72"/>
            <p:cNvSpPr>
              <a:spLocks noChangeArrowheads="1"/>
            </p:cNvSpPr>
            <p:nvPr/>
          </p:nvSpPr>
          <p:spPr bwMode="auto">
            <a:xfrm>
              <a:off x="72850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21" name="AutoShape 73"/>
            <p:cNvSpPr>
              <a:spLocks noChangeArrowheads="1"/>
            </p:cNvSpPr>
            <p:nvPr/>
          </p:nvSpPr>
          <p:spPr bwMode="auto">
            <a:xfrm>
              <a:off x="525780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539722" name="Oval 74"/>
            <p:cNvSpPr>
              <a:spLocks noChangeArrowheads="1"/>
            </p:cNvSpPr>
            <p:nvPr/>
          </p:nvSpPr>
          <p:spPr bwMode="auto">
            <a:xfrm>
              <a:off x="54086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23" name="Oval 75"/>
            <p:cNvSpPr>
              <a:spLocks noChangeArrowheads="1"/>
            </p:cNvSpPr>
            <p:nvPr/>
          </p:nvSpPr>
          <p:spPr bwMode="auto">
            <a:xfrm>
              <a:off x="57134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9724" name="Text Box 76"/>
            <p:cNvSpPr txBox="1">
              <a:spLocks noChangeArrowheads="1"/>
            </p:cNvSpPr>
            <p:nvPr/>
          </p:nvSpPr>
          <p:spPr bwMode="auto">
            <a:xfrm>
              <a:off x="5953125" y="5181600"/>
              <a:ext cx="48895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x*x</a:t>
              </a:r>
            </a:p>
          </p:txBody>
        </p:sp>
        <p:sp>
          <p:nvSpPr>
            <p:cNvPr id="539725" name="Oval 77"/>
            <p:cNvSpPr>
              <a:spLocks noChangeArrowheads="1"/>
            </p:cNvSpPr>
            <p:nvPr/>
          </p:nvSpPr>
          <p:spPr bwMode="auto">
            <a:xfrm>
              <a:off x="6567488" y="4953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6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-</a:t>
              </a:r>
            </a:p>
          </p:txBody>
        </p:sp>
        <p:sp>
          <p:nvSpPr>
            <p:cNvPr id="539726" name="Oval 78"/>
            <p:cNvSpPr>
              <a:spLocks noChangeArrowheads="1"/>
            </p:cNvSpPr>
            <p:nvPr/>
          </p:nvSpPr>
          <p:spPr bwMode="auto">
            <a:xfrm>
              <a:off x="710088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6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</a:p>
          </p:txBody>
        </p:sp>
        <p:sp>
          <p:nvSpPr>
            <p:cNvPr id="539727" name="Text Box 79"/>
            <p:cNvSpPr txBox="1">
              <a:spLocks noChangeArrowheads="1"/>
            </p:cNvSpPr>
            <p:nvPr/>
          </p:nvSpPr>
          <p:spPr bwMode="auto">
            <a:xfrm>
              <a:off x="7553325" y="4800600"/>
              <a:ext cx="29210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1</a:t>
              </a:r>
            </a:p>
          </p:txBody>
        </p:sp>
        <p:cxnSp>
          <p:nvCxnSpPr>
            <p:cNvPr id="539728" name="AutoShape 80"/>
            <p:cNvCxnSpPr>
              <a:cxnSpLocks noChangeShapeType="1"/>
              <a:stCxn id="539721" idx="2"/>
              <a:endCxn id="539725" idx="1"/>
            </p:cNvCxnSpPr>
            <p:nvPr/>
          </p:nvCxnSpPr>
          <p:spPr bwMode="auto">
            <a:xfrm>
              <a:off x="5572125" y="4438650"/>
              <a:ext cx="1028700" cy="547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29" name="AutoShape 81"/>
            <p:cNvCxnSpPr>
              <a:cxnSpLocks noChangeShapeType="1"/>
              <a:stCxn id="539718" idx="2"/>
              <a:endCxn id="539725" idx="0"/>
            </p:cNvCxnSpPr>
            <p:nvPr/>
          </p:nvCxnSpPr>
          <p:spPr bwMode="auto">
            <a:xfrm flipH="1">
              <a:off x="6681788" y="4438650"/>
              <a:ext cx="471487" cy="514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0" name="AutoShape 82"/>
            <p:cNvCxnSpPr>
              <a:cxnSpLocks noChangeShapeType="1"/>
              <a:stCxn id="539725" idx="4"/>
              <a:endCxn id="539726" idx="1"/>
            </p:cNvCxnSpPr>
            <p:nvPr/>
          </p:nvCxnSpPr>
          <p:spPr bwMode="auto">
            <a:xfrm>
              <a:off x="6681788" y="5181600"/>
              <a:ext cx="452437" cy="261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1" name="AutoShape 83"/>
            <p:cNvCxnSpPr>
              <a:cxnSpLocks noChangeShapeType="1"/>
              <a:stCxn id="539727" idx="2"/>
              <a:endCxn id="539726" idx="7"/>
            </p:cNvCxnSpPr>
            <p:nvPr/>
          </p:nvCxnSpPr>
          <p:spPr bwMode="auto">
            <a:xfrm flipH="1">
              <a:off x="7296150" y="5114925"/>
              <a:ext cx="403225" cy="328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2" name="Oval 84"/>
            <p:cNvSpPr>
              <a:spLocks noChangeArrowheads="1"/>
            </p:cNvSpPr>
            <p:nvPr/>
          </p:nvSpPr>
          <p:spPr bwMode="auto">
            <a:xfrm>
              <a:off x="7481888" y="5791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539733" name="AutoShape 85"/>
            <p:cNvCxnSpPr>
              <a:cxnSpLocks noChangeShapeType="1"/>
              <a:stCxn id="539726" idx="4"/>
              <a:endCxn id="539732" idx="1"/>
            </p:cNvCxnSpPr>
            <p:nvPr/>
          </p:nvCxnSpPr>
          <p:spPr bwMode="auto">
            <a:xfrm>
              <a:off x="7215188" y="5638800"/>
              <a:ext cx="300037" cy="185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4" name="AutoShape 86"/>
            <p:cNvCxnSpPr>
              <a:cxnSpLocks noChangeShapeType="1"/>
              <a:stCxn id="539717" idx="2"/>
              <a:endCxn id="539732" idx="7"/>
            </p:cNvCxnSpPr>
            <p:nvPr/>
          </p:nvCxnSpPr>
          <p:spPr bwMode="auto">
            <a:xfrm flipH="1">
              <a:off x="7677150" y="5419725"/>
              <a:ext cx="474663" cy="4048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5" name="Oval 87"/>
            <p:cNvSpPr>
              <a:spLocks noChangeArrowheads="1"/>
            </p:cNvSpPr>
            <p:nvPr/>
          </p:nvSpPr>
          <p:spPr bwMode="auto">
            <a:xfrm>
              <a:off x="5881688" y="5638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&gt;=</a:t>
              </a:r>
            </a:p>
          </p:txBody>
        </p:sp>
        <p:cxnSp>
          <p:nvCxnSpPr>
            <p:cNvPr id="539736" name="AutoShape 88"/>
            <p:cNvCxnSpPr>
              <a:cxnSpLocks noChangeShapeType="1"/>
              <a:stCxn id="539721" idx="2"/>
              <a:endCxn id="539735" idx="1"/>
            </p:cNvCxnSpPr>
            <p:nvPr/>
          </p:nvCxnSpPr>
          <p:spPr bwMode="auto">
            <a:xfrm>
              <a:off x="5572125" y="4438650"/>
              <a:ext cx="342900" cy="1233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37" name="AutoShape 89"/>
            <p:cNvCxnSpPr>
              <a:cxnSpLocks noChangeShapeType="1"/>
              <a:stCxn id="539724" idx="2"/>
              <a:endCxn id="539735" idx="7"/>
            </p:cNvCxnSpPr>
            <p:nvPr/>
          </p:nvCxnSpPr>
          <p:spPr bwMode="auto">
            <a:xfrm flipH="1">
              <a:off x="6076950" y="5495925"/>
              <a:ext cx="120650" cy="1762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38" name="Oval 90"/>
            <p:cNvSpPr>
              <a:spLocks noChangeArrowheads="1"/>
            </p:cNvSpPr>
            <p:nvPr/>
          </p:nvSpPr>
          <p:spPr bwMode="auto">
            <a:xfrm>
              <a:off x="5348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539739" name="AutoShape 91"/>
            <p:cNvCxnSpPr>
              <a:cxnSpLocks noChangeShapeType="1"/>
              <a:stCxn id="539716" idx="2"/>
              <a:endCxn id="539738" idx="1"/>
            </p:cNvCxnSpPr>
            <p:nvPr/>
          </p:nvCxnSpPr>
          <p:spPr bwMode="auto">
            <a:xfrm>
              <a:off x="4865688" y="5164138"/>
              <a:ext cx="515937" cy="812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0" name="AutoShape 92"/>
            <p:cNvCxnSpPr>
              <a:cxnSpLocks noChangeShapeType="1"/>
              <a:stCxn id="539735" idx="3"/>
              <a:endCxn id="539738" idx="7"/>
            </p:cNvCxnSpPr>
            <p:nvPr/>
          </p:nvCxnSpPr>
          <p:spPr bwMode="auto">
            <a:xfrm flipH="1">
              <a:off x="5543550" y="5834063"/>
              <a:ext cx="371475" cy="142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9741" name="Oval 93"/>
            <p:cNvSpPr>
              <a:spLocks noChangeArrowheads="1"/>
            </p:cNvSpPr>
            <p:nvPr/>
          </p:nvSpPr>
          <p:spPr bwMode="auto">
            <a:xfrm>
              <a:off x="6491288" y="6248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0001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latin typeface="Consolas" pitchFamily="49" charset="0"/>
                </a:rPr>
                <a:t>and</a:t>
              </a:r>
            </a:p>
          </p:txBody>
        </p:sp>
        <p:cxnSp>
          <p:nvCxnSpPr>
            <p:cNvPr id="539742" name="AutoShape 94"/>
            <p:cNvCxnSpPr>
              <a:cxnSpLocks noChangeShapeType="1"/>
              <a:stCxn id="539738" idx="5"/>
              <a:endCxn id="539741" idx="1"/>
            </p:cNvCxnSpPr>
            <p:nvPr/>
          </p:nvCxnSpPr>
          <p:spPr bwMode="auto">
            <a:xfrm>
              <a:off x="5543550" y="6138863"/>
              <a:ext cx="1003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3" name="AutoShape 95"/>
            <p:cNvCxnSpPr>
              <a:cxnSpLocks noChangeShapeType="1"/>
              <a:stCxn id="539732" idx="3"/>
              <a:endCxn id="539741" idx="7"/>
            </p:cNvCxnSpPr>
            <p:nvPr/>
          </p:nvCxnSpPr>
          <p:spPr bwMode="auto">
            <a:xfrm flipH="1">
              <a:off x="6816725" y="5986463"/>
              <a:ext cx="698500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4" name="AutoShape 96"/>
            <p:cNvCxnSpPr>
              <a:cxnSpLocks noChangeShapeType="1"/>
              <a:stCxn id="539710" idx="3"/>
              <a:endCxn id="539722" idx="0"/>
            </p:cNvCxnSpPr>
            <p:nvPr/>
          </p:nvCxnSpPr>
          <p:spPr bwMode="auto">
            <a:xfrm>
              <a:off x="5334000" y="3937000"/>
              <a:ext cx="112713" cy="2540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5" name="AutoShape 97"/>
            <p:cNvCxnSpPr>
              <a:cxnSpLocks noChangeShapeType="1"/>
              <a:stCxn id="539707" idx="2"/>
              <a:endCxn id="539723" idx="0"/>
            </p:cNvCxnSpPr>
            <p:nvPr/>
          </p:nvCxnSpPr>
          <p:spPr bwMode="auto">
            <a:xfrm rot="16200000" flipH="1">
              <a:off x="4787900" y="3227388"/>
              <a:ext cx="1081087" cy="846138"/>
            </a:xfrm>
            <a:prstGeom prst="bentConnector3">
              <a:avLst>
                <a:gd name="adj1" fmla="val 49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6" name="AutoShape 98"/>
            <p:cNvCxnSpPr>
              <a:cxnSpLocks noChangeShapeType="1"/>
              <a:stCxn id="539713" idx="2"/>
              <a:endCxn id="539719" idx="0"/>
            </p:cNvCxnSpPr>
            <p:nvPr/>
          </p:nvCxnSpPr>
          <p:spPr bwMode="auto">
            <a:xfrm rot="5400000">
              <a:off x="6977857" y="3164681"/>
              <a:ext cx="1066800" cy="985837"/>
            </a:xfrm>
            <a:prstGeom prst="bentConnector3">
              <a:avLst>
                <a:gd name="adj1" fmla="val 4985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7" name="AutoShape 99"/>
            <p:cNvCxnSpPr>
              <a:cxnSpLocks noChangeShapeType="1"/>
              <a:stCxn id="539714" idx="1"/>
              <a:endCxn id="539720" idx="0"/>
            </p:cNvCxnSpPr>
            <p:nvPr/>
          </p:nvCxnSpPr>
          <p:spPr bwMode="auto">
            <a:xfrm rot="10800000" flipV="1">
              <a:off x="7323138" y="3922713"/>
              <a:ext cx="436562" cy="26828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8" name="AutoShape 100"/>
            <p:cNvCxnSpPr>
              <a:cxnSpLocks noChangeShapeType="1"/>
              <a:stCxn id="539712" idx="3"/>
              <a:endCxn id="539721" idx="3"/>
            </p:cNvCxnSpPr>
            <p:nvPr/>
          </p:nvCxnSpPr>
          <p:spPr bwMode="auto">
            <a:xfrm flipH="1">
              <a:off x="5822950" y="1560513"/>
              <a:ext cx="165100" cy="2792412"/>
            </a:xfrm>
            <a:prstGeom prst="bentConnector3">
              <a:avLst>
                <a:gd name="adj1" fmla="val -1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49" name="AutoShape 101"/>
            <p:cNvCxnSpPr>
              <a:cxnSpLocks noChangeShapeType="1"/>
              <a:stCxn id="539715" idx="1"/>
              <a:endCxn id="539718" idx="1"/>
            </p:cNvCxnSpPr>
            <p:nvPr/>
          </p:nvCxnSpPr>
          <p:spPr bwMode="auto">
            <a:xfrm rot="10800000" flipV="1">
              <a:off x="6902450" y="1574800"/>
              <a:ext cx="26988" cy="2778125"/>
            </a:xfrm>
            <a:prstGeom prst="bentConnector3">
              <a:avLst>
                <a:gd name="adj1" fmla="val 118235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9750" name="AutoShape 102"/>
            <p:cNvCxnSpPr>
              <a:cxnSpLocks noChangeShapeType="1"/>
              <a:stCxn id="539741" idx="4"/>
            </p:cNvCxnSpPr>
            <p:nvPr/>
          </p:nvCxnSpPr>
          <p:spPr bwMode="auto">
            <a:xfrm>
              <a:off x="6681788" y="6629400"/>
              <a:ext cx="2381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594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26</a:t>
            </a:fld>
            <a:endParaRPr 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61156" name="Group 4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561157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8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59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0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61162" name="Rectangle 10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1163" name="Group 11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61164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5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6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67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1168" name="AutoShape 16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61169" name="Oval 17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170" name="Oval 18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1171" name="Group 19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561172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173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74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175" name="Group 23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561176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77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78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79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180" name="Group 28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561181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182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83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184" name="Group 32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561185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86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87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88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189" name="Group 37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561190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191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192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193" name="Group 41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561194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195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196" name="Group 44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561197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198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199" name="Group 47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61200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01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202" name="Group 50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561203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04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205" name="AutoShape 53"/>
          <p:cNvCxnSpPr>
            <a:cxnSpLocks noChangeShapeType="1"/>
            <a:stCxn id="561201" idx="1"/>
            <a:endCxn id="561169" idx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6" name="AutoShape 54"/>
          <p:cNvCxnSpPr>
            <a:cxnSpLocks noChangeShapeType="1"/>
            <a:stCxn id="561198" idx="0"/>
            <a:endCxn id="561170" idx="0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7" name="AutoShape 55"/>
          <p:cNvCxnSpPr>
            <a:cxnSpLocks noChangeShapeType="1"/>
            <a:stCxn id="561198" idx="1"/>
            <a:endCxn id="561173" idx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8" name="AutoShape 56"/>
          <p:cNvCxnSpPr>
            <a:cxnSpLocks noChangeShapeType="1"/>
            <a:stCxn id="561168" idx="2"/>
            <a:endCxn id="561191" idx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09" name="AutoShape 57"/>
          <p:cNvCxnSpPr>
            <a:cxnSpLocks noChangeShapeType="1"/>
            <a:stCxn id="561172" idx="2"/>
            <a:endCxn id="561182" idx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0" name="AutoShape 58"/>
          <p:cNvCxnSpPr>
            <a:cxnSpLocks noChangeShapeType="1"/>
            <a:stCxn id="561204" idx="1"/>
            <a:endCxn id="561183" idx="7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1" name="AutoShape 59"/>
          <p:cNvCxnSpPr>
            <a:cxnSpLocks noChangeShapeType="1"/>
            <a:stCxn id="561195" idx="1"/>
            <a:endCxn id="561174" idx="7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2" name="AutoShape 60"/>
          <p:cNvCxnSpPr>
            <a:cxnSpLocks noChangeShapeType="1"/>
            <a:stCxn id="561181" idx="2"/>
            <a:endCxn id="561192" idx="7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13" name="Group 61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561214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215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16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61217" name="AutoShape 65"/>
          <p:cNvCxnSpPr>
            <a:cxnSpLocks noChangeShapeType="1"/>
            <a:stCxn id="561198" idx="1"/>
            <a:endCxn id="561215" idx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18" name="AutoShape 66"/>
          <p:cNvCxnSpPr>
            <a:cxnSpLocks noChangeShapeType="1"/>
            <a:stCxn id="561190" idx="2"/>
            <a:endCxn id="561216" idx="7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19" name="Group 67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56122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2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2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2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24" name="Group 72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56122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2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227" name="AutoShape 75"/>
          <p:cNvCxnSpPr>
            <a:cxnSpLocks noChangeShapeType="1"/>
            <a:stCxn id="561214" idx="2"/>
            <a:endCxn id="561226" idx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228" name="Text Box 76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561229" name="Group 77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561230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31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32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33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34" name="Group 82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561235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236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37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38" name="Group 86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561239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240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41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42" name="Group 90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561243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44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45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46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47" name="Group 95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561248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249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50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51" name="Group 99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561252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53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54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55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56" name="Group 104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561257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258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59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260" name="Group 108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56126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6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263" name="Group 111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561264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65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266" name="Group 114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56126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6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269" name="Group 117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561270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71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272" name="AutoShape 120"/>
          <p:cNvCxnSpPr>
            <a:cxnSpLocks noChangeShapeType="1"/>
            <a:stCxn id="561268" idx="1"/>
            <a:endCxn id="561236" idx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3" name="AutoShape 121"/>
          <p:cNvCxnSpPr>
            <a:cxnSpLocks noChangeShapeType="1"/>
            <a:stCxn id="561265" idx="0"/>
            <a:endCxn id="561237" idx="0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4" name="AutoShape 122"/>
          <p:cNvCxnSpPr>
            <a:cxnSpLocks noChangeShapeType="1"/>
            <a:stCxn id="561265" idx="1"/>
            <a:endCxn id="561240" idx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5" name="AutoShape 123"/>
          <p:cNvCxnSpPr>
            <a:cxnSpLocks noChangeShapeType="1"/>
            <a:stCxn id="561235" idx="2"/>
            <a:endCxn id="561258" idx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6" name="AutoShape 124"/>
          <p:cNvCxnSpPr>
            <a:cxnSpLocks noChangeShapeType="1"/>
            <a:stCxn id="561239" idx="2"/>
            <a:endCxn id="561249" idx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7" name="AutoShape 125"/>
          <p:cNvCxnSpPr>
            <a:cxnSpLocks noChangeShapeType="1"/>
            <a:stCxn id="561271" idx="1"/>
            <a:endCxn id="561250" idx="7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8" name="AutoShape 126"/>
          <p:cNvCxnSpPr>
            <a:cxnSpLocks noChangeShapeType="1"/>
            <a:stCxn id="561262" idx="1"/>
            <a:endCxn id="561241" idx="7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79" name="AutoShape 127"/>
          <p:cNvCxnSpPr>
            <a:cxnSpLocks noChangeShapeType="1"/>
            <a:stCxn id="561248" idx="2"/>
            <a:endCxn id="561259" idx="7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80" name="Group 128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561281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282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83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61284" name="AutoShape 132"/>
          <p:cNvCxnSpPr>
            <a:cxnSpLocks noChangeShapeType="1"/>
            <a:stCxn id="561265" idx="1"/>
            <a:endCxn id="561282" idx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285" name="AutoShape 133"/>
          <p:cNvCxnSpPr>
            <a:cxnSpLocks noChangeShapeType="1"/>
            <a:stCxn id="561257" idx="2"/>
            <a:endCxn id="561283" idx="7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86" name="Group 134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561287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288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289" name="AutoShape 137"/>
          <p:cNvCxnSpPr>
            <a:cxnSpLocks noChangeShapeType="1"/>
            <a:stCxn id="561281" idx="2"/>
            <a:endCxn id="561288" idx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290" name="Group 138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561291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92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93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94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61295" name="Text Box 143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561296" name="Group 144"/>
          <p:cNvGrpSpPr>
            <a:grpSpLocks/>
          </p:cNvGrpSpPr>
          <p:nvPr/>
        </p:nvGrpSpPr>
        <p:grpSpPr bwMode="auto">
          <a:xfrm>
            <a:off x="7607300" y="4437063"/>
            <a:ext cx="609600" cy="152400"/>
            <a:chOff x="3168" y="1056"/>
            <a:chExt cx="384" cy="96"/>
          </a:xfrm>
        </p:grpSpPr>
        <p:sp>
          <p:nvSpPr>
            <p:cNvPr id="561297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98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299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00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01" name="Group 149"/>
          <p:cNvGrpSpPr>
            <a:grpSpLocks/>
          </p:cNvGrpSpPr>
          <p:nvPr/>
        </p:nvGrpSpPr>
        <p:grpSpPr bwMode="auto">
          <a:xfrm>
            <a:off x="8293100" y="4894263"/>
            <a:ext cx="533400" cy="228600"/>
            <a:chOff x="3552" y="3627"/>
            <a:chExt cx="336" cy="144"/>
          </a:xfrm>
        </p:grpSpPr>
        <p:sp>
          <p:nvSpPr>
            <p:cNvPr id="561302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303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04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05" name="Group 153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561306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561307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08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09" name="Group 157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561310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11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12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13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14" name="Group 162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561315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561316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17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18" name="Group 166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561319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20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21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22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23" name="Group 171"/>
          <p:cNvGrpSpPr>
            <a:grpSpLocks/>
          </p:cNvGrpSpPr>
          <p:nvPr/>
        </p:nvGrpSpPr>
        <p:grpSpPr bwMode="auto">
          <a:xfrm>
            <a:off x="9347200" y="5499100"/>
            <a:ext cx="533400" cy="228600"/>
            <a:chOff x="4704" y="1296"/>
            <a:chExt cx="336" cy="144"/>
          </a:xfrm>
        </p:grpSpPr>
        <p:sp>
          <p:nvSpPr>
            <p:cNvPr id="561324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61325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26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27" name="Group 175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561328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29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30" name="Group 178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56133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3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33" name="Group 181"/>
          <p:cNvGrpSpPr>
            <a:grpSpLocks/>
          </p:cNvGrpSpPr>
          <p:nvPr/>
        </p:nvGrpSpPr>
        <p:grpSpPr bwMode="auto">
          <a:xfrm>
            <a:off x="7607300" y="4638675"/>
            <a:ext cx="609600" cy="26988"/>
            <a:chOff x="5136" y="960"/>
            <a:chExt cx="384" cy="17"/>
          </a:xfrm>
        </p:grpSpPr>
        <p:sp>
          <p:nvSpPr>
            <p:cNvPr id="561334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35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36" name="Group 184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561337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38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339" name="AutoShape 187"/>
          <p:cNvCxnSpPr>
            <a:cxnSpLocks noChangeShapeType="1"/>
            <a:stCxn id="561335" idx="1"/>
            <a:endCxn id="561303" idx="1"/>
          </p:cNvCxnSpPr>
          <p:nvPr/>
        </p:nvCxnSpPr>
        <p:spPr bwMode="auto">
          <a:xfrm rot="16200000" flipH="1">
            <a:off x="8064501" y="45132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0" name="AutoShape 188"/>
          <p:cNvCxnSpPr>
            <a:cxnSpLocks noChangeShapeType="1"/>
            <a:stCxn id="561332" idx="0"/>
            <a:endCxn id="561304" idx="0"/>
          </p:cNvCxnSpPr>
          <p:nvPr/>
        </p:nvCxnSpPr>
        <p:spPr bwMode="auto">
          <a:xfrm rot="16200000" flipH="1" flipV="1">
            <a:off x="8819356" y="44807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1" name="AutoShape 189"/>
          <p:cNvCxnSpPr>
            <a:cxnSpLocks noChangeShapeType="1"/>
            <a:stCxn id="561332" idx="1"/>
            <a:endCxn id="561307" idx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2" name="AutoShape 190"/>
          <p:cNvCxnSpPr>
            <a:cxnSpLocks noChangeShapeType="1"/>
            <a:stCxn id="561302" idx="2"/>
            <a:endCxn id="561325" idx="1"/>
          </p:cNvCxnSpPr>
          <p:nvPr/>
        </p:nvCxnSpPr>
        <p:spPr bwMode="auto">
          <a:xfrm rot="16200000" flipH="1">
            <a:off x="8841581" y="4841081"/>
            <a:ext cx="387396" cy="9509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3" name="AutoShape 191"/>
          <p:cNvCxnSpPr>
            <a:cxnSpLocks noChangeShapeType="1"/>
            <a:stCxn id="561306" idx="2"/>
            <a:endCxn id="561316" idx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4" name="AutoShape 192"/>
          <p:cNvCxnSpPr>
            <a:cxnSpLocks noChangeShapeType="1"/>
            <a:stCxn id="561338" idx="1"/>
            <a:endCxn id="561317" idx="7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5" name="AutoShape 193"/>
          <p:cNvCxnSpPr>
            <a:cxnSpLocks noChangeShapeType="1"/>
            <a:stCxn id="561329" idx="1"/>
            <a:endCxn id="561308" idx="7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46" name="AutoShape 194"/>
          <p:cNvCxnSpPr>
            <a:cxnSpLocks noChangeShapeType="1"/>
            <a:stCxn id="561315" idx="2"/>
            <a:endCxn id="561326" idx="7"/>
          </p:cNvCxnSpPr>
          <p:nvPr/>
        </p:nvCxnSpPr>
        <p:spPr bwMode="auto">
          <a:xfrm rot="5400000">
            <a:off x="10113123" y="5107782"/>
            <a:ext cx="6396" cy="79855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347" name="Group 195"/>
          <p:cNvGrpSpPr>
            <a:grpSpLocks/>
          </p:cNvGrpSpPr>
          <p:nvPr/>
        </p:nvGrpSpPr>
        <p:grpSpPr bwMode="auto">
          <a:xfrm>
            <a:off x="8521700" y="5930900"/>
            <a:ext cx="533400" cy="228600"/>
            <a:chOff x="4254" y="1584"/>
            <a:chExt cx="336" cy="144"/>
          </a:xfrm>
        </p:grpSpPr>
        <p:sp>
          <p:nvSpPr>
            <p:cNvPr id="561348" name="AutoShape 196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61349" name="Oval 197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50" name="Oval 198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61351" name="AutoShape 199"/>
          <p:cNvCxnSpPr>
            <a:cxnSpLocks noChangeShapeType="1"/>
            <a:stCxn id="561332" idx="1"/>
            <a:endCxn id="561349" idx="1"/>
          </p:cNvCxnSpPr>
          <p:nvPr/>
        </p:nvCxnSpPr>
        <p:spPr bwMode="auto">
          <a:xfrm rot="16200000" flipH="1" flipV="1">
            <a:off x="8333582" y="5042740"/>
            <a:ext cx="1250996" cy="547642"/>
          </a:xfrm>
          <a:prstGeom prst="bentConnector3">
            <a:avLst>
              <a:gd name="adj1" fmla="val 709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52" name="AutoShape 200"/>
          <p:cNvCxnSpPr>
            <a:cxnSpLocks noChangeShapeType="1"/>
            <a:stCxn id="561324" idx="2"/>
            <a:endCxn id="561350" idx="7"/>
          </p:cNvCxnSpPr>
          <p:nvPr/>
        </p:nvCxnSpPr>
        <p:spPr bwMode="auto">
          <a:xfrm rot="5400000">
            <a:off x="9145542" y="5473700"/>
            <a:ext cx="214359" cy="7223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61353" name="Group 201"/>
          <p:cNvGrpSpPr>
            <a:grpSpLocks/>
          </p:cNvGrpSpPr>
          <p:nvPr/>
        </p:nvGrpSpPr>
        <p:grpSpPr bwMode="auto">
          <a:xfrm>
            <a:off x="8470900" y="6459538"/>
            <a:ext cx="609600" cy="152400"/>
            <a:chOff x="3168" y="1056"/>
            <a:chExt cx="384" cy="96"/>
          </a:xfrm>
        </p:grpSpPr>
        <p:sp>
          <p:nvSpPr>
            <p:cNvPr id="561354" name="Rectangle 20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55" name="Rectangle 20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56" name="Rectangle 20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1357" name="Rectangle 20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61358" name="Group 206"/>
          <p:cNvGrpSpPr>
            <a:grpSpLocks/>
          </p:cNvGrpSpPr>
          <p:nvPr/>
        </p:nvGrpSpPr>
        <p:grpSpPr bwMode="auto">
          <a:xfrm rot="10800000">
            <a:off x="8470900" y="6388100"/>
            <a:ext cx="609600" cy="26988"/>
            <a:chOff x="5136" y="960"/>
            <a:chExt cx="384" cy="17"/>
          </a:xfrm>
        </p:grpSpPr>
        <p:sp>
          <p:nvSpPr>
            <p:cNvPr id="561359" name="Line 207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60" name="Line 208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61361" name="AutoShape 209"/>
          <p:cNvCxnSpPr>
            <a:cxnSpLocks noChangeShapeType="1"/>
            <a:stCxn id="561348" idx="2"/>
          </p:cNvCxnSpPr>
          <p:nvPr/>
        </p:nvCxnSpPr>
        <p:spPr bwMode="auto">
          <a:xfrm rot="5400000">
            <a:off x="8674442" y="6242394"/>
            <a:ext cx="196852" cy="310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362" name="Rectangle 210"/>
          <p:cNvSpPr>
            <a:spLocks noChangeArrowheads="1"/>
          </p:cNvSpPr>
          <p:nvPr/>
        </p:nvSpPr>
        <p:spPr bwMode="auto">
          <a:xfrm>
            <a:off x="7708900" y="5588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63" name="Rectangle 211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64" name="Rectangle 212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1365" name="AutoShape 213"/>
          <p:cNvCxnSpPr>
            <a:cxnSpLocks noChangeShapeType="1"/>
            <a:stCxn id="561364" idx="3"/>
            <a:endCxn id="561214" idx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66" name="AutoShape 214"/>
          <p:cNvCxnSpPr>
            <a:cxnSpLocks noChangeShapeType="1"/>
            <a:stCxn id="561363" idx="3"/>
            <a:endCxn id="561281" idx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1367" name="AutoShape 215"/>
          <p:cNvCxnSpPr>
            <a:cxnSpLocks noChangeShapeType="1"/>
            <a:stCxn id="561362" idx="3"/>
            <a:endCxn id="561348" idx="1"/>
          </p:cNvCxnSpPr>
          <p:nvPr/>
        </p:nvCxnSpPr>
        <p:spPr bwMode="auto">
          <a:xfrm>
            <a:off x="7861300" y="5664200"/>
            <a:ext cx="71374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1368" name="Rectangle 216"/>
          <p:cNvSpPr>
            <a:spLocks noChangeArrowheads="1"/>
          </p:cNvSpPr>
          <p:nvPr/>
        </p:nvSpPr>
        <p:spPr bwMode="auto">
          <a:xfrm>
            <a:off x="8197850" y="6372225"/>
            <a:ext cx="914400" cy="304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69" name="Text Box 217"/>
          <p:cNvSpPr txBox="1">
            <a:spLocks noChangeArrowheads="1"/>
          </p:cNvSpPr>
          <p:nvPr/>
        </p:nvSpPr>
        <p:spPr bwMode="auto">
          <a:xfrm>
            <a:off x="8166100" y="635635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561371" name="Group 219"/>
          <p:cNvGrpSpPr>
            <a:grpSpLocks/>
          </p:cNvGrpSpPr>
          <p:nvPr/>
        </p:nvGrpSpPr>
        <p:grpSpPr bwMode="auto">
          <a:xfrm>
            <a:off x="738078" y="3224214"/>
            <a:ext cx="304800" cy="0"/>
            <a:chOff x="864" y="3312"/>
            <a:chExt cx="192" cy="0"/>
          </a:xfrm>
        </p:grpSpPr>
        <p:sp>
          <p:nvSpPr>
            <p:cNvPr id="561372" name="Line 220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73" name="Line 221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74" name="Group 222"/>
          <p:cNvGrpSpPr>
            <a:grpSpLocks/>
          </p:cNvGrpSpPr>
          <p:nvPr/>
        </p:nvGrpSpPr>
        <p:grpSpPr bwMode="auto">
          <a:xfrm>
            <a:off x="738078" y="3605214"/>
            <a:ext cx="304800" cy="0"/>
            <a:chOff x="864" y="3312"/>
            <a:chExt cx="192" cy="0"/>
          </a:xfrm>
        </p:grpSpPr>
        <p:sp>
          <p:nvSpPr>
            <p:cNvPr id="561375" name="Line 223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76" name="Line 224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77" name="Group 225"/>
          <p:cNvGrpSpPr>
            <a:grpSpLocks/>
          </p:cNvGrpSpPr>
          <p:nvPr/>
        </p:nvGrpSpPr>
        <p:grpSpPr bwMode="auto">
          <a:xfrm>
            <a:off x="738078" y="3986214"/>
            <a:ext cx="304800" cy="0"/>
            <a:chOff x="864" y="3312"/>
            <a:chExt cx="192" cy="0"/>
          </a:xfrm>
        </p:grpSpPr>
        <p:sp>
          <p:nvSpPr>
            <p:cNvPr id="561378" name="Line 226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79" name="Line 227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1380" name="Group 228"/>
          <p:cNvGrpSpPr>
            <a:grpSpLocks/>
          </p:cNvGrpSpPr>
          <p:nvPr/>
        </p:nvGrpSpPr>
        <p:grpSpPr bwMode="auto">
          <a:xfrm>
            <a:off x="738078" y="4367214"/>
            <a:ext cx="304800" cy="0"/>
            <a:chOff x="864" y="3312"/>
            <a:chExt cx="192" cy="0"/>
          </a:xfrm>
        </p:grpSpPr>
        <p:sp>
          <p:nvSpPr>
            <p:cNvPr id="561381" name="Line 229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1382" name="Line 230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1383" name="Rectangle 231"/>
          <p:cNvSpPr>
            <a:spLocks noChangeArrowheads="1"/>
          </p:cNvSpPr>
          <p:nvPr/>
        </p:nvSpPr>
        <p:spPr bwMode="auto">
          <a:xfrm>
            <a:off x="10782300" y="46228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4" name="Rectangle 232"/>
          <p:cNvSpPr>
            <a:spLocks noChangeArrowheads="1"/>
          </p:cNvSpPr>
          <p:nvPr/>
        </p:nvSpPr>
        <p:spPr bwMode="auto">
          <a:xfrm>
            <a:off x="9817100" y="43942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5" name="Rectangle 233"/>
          <p:cNvSpPr>
            <a:spLocks noChangeArrowheads="1"/>
          </p:cNvSpPr>
          <p:nvPr/>
        </p:nvSpPr>
        <p:spPr bwMode="auto">
          <a:xfrm>
            <a:off x="7531100" y="437832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6" name="Rectangle 234"/>
          <p:cNvSpPr>
            <a:spLocks noChangeArrowheads="1"/>
          </p:cNvSpPr>
          <p:nvPr/>
        </p:nvSpPr>
        <p:spPr bwMode="auto">
          <a:xfrm>
            <a:off x="10512425" y="267335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7" name="Rectangle 235"/>
          <p:cNvSpPr>
            <a:spLocks noChangeArrowheads="1"/>
          </p:cNvSpPr>
          <p:nvPr/>
        </p:nvSpPr>
        <p:spPr bwMode="auto">
          <a:xfrm>
            <a:off x="9832975" y="244475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8" name="Rectangle 236"/>
          <p:cNvSpPr>
            <a:spLocks noChangeArrowheads="1"/>
          </p:cNvSpPr>
          <p:nvPr/>
        </p:nvSpPr>
        <p:spPr bwMode="auto">
          <a:xfrm>
            <a:off x="7531100" y="24130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89" name="Rectangle 237"/>
          <p:cNvSpPr>
            <a:spLocks noChangeArrowheads="1"/>
          </p:cNvSpPr>
          <p:nvPr/>
        </p:nvSpPr>
        <p:spPr bwMode="auto">
          <a:xfrm>
            <a:off x="10518775" y="7524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90" name="Rectangle 238"/>
          <p:cNvSpPr>
            <a:spLocks noChangeArrowheads="1"/>
          </p:cNvSpPr>
          <p:nvPr/>
        </p:nvSpPr>
        <p:spPr bwMode="auto">
          <a:xfrm>
            <a:off x="9817100" y="5238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91" name="Rectangle 239"/>
          <p:cNvSpPr>
            <a:spLocks noChangeArrowheads="1"/>
          </p:cNvSpPr>
          <p:nvPr/>
        </p:nvSpPr>
        <p:spPr bwMode="auto">
          <a:xfrm>
            <a:off x="7531100" y="5365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92" name="Rectangle 240"/>
          <p:cNvSpPr>
            <a:spLocks noChangeArrowheads="1"/>
          </p:cNvSpPr>
          <p:nvPr/>
        </p:nvSpPr>
        <p:spPr bwMode="auto">
          <a:xfrm>
            <a:off x="7632700" y="5511800"/>
            <a:ext cx="3048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93" name="Rectangle 241"/>
          <p:cNvSpPr>
            <a:spLocks noChangeArrowheads="1"/>
          </p:cNvSpPr>
          <p:nvPr/>
        </p:nvSpPr>
        <p:spPr bwMode="auto">
          <a:xfrm>
            <a:off x="8445500" y="3708400"/>
            <a:ext cx="3048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1394" name="Rectangle 242"/>
          <p:cNvSpPr>
            <a:spLocks noChangeArrowheads="1"/>
          </p:cNvSpPr>
          <p:nvPr/>
        </p:nvSpPr>
        <p:spPr bwMode="auto">
          <a:xfrm>
            <a:off x="8369300" y="1879600"/>
            <a:ext cx="304800" cy="304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61" grpId="0"/>
      <p:bldP spid="561162" grpId="0" animBg="1"/>
      <p:bldP spid="561168" grpId="0" animBg="1"/>
      <p:bldP spid="561169" grpId="0" animBg="1"/>
      <p:bldP spid="561170" grpId="0" animBg="1"/>
      <p:bldP spid="561228" grpId="0"/>
      <p:bldP spid="561228" grpId="1"/>
      <p:bldP spid="561295" grpId="0"/>
      <p:bldP spid="561362" grpId="0" animBg="1"/>
      <p:bldP spid="561363" grpId="0" animBg="1"/>
      <p:bldP spid="561364" grpId="0" animBg="1"/>
      <p:bldP spid="561368" grpId="0" animBg="1"/>
      <p:bldP spid="561369" grpId="0"/>
      <p:bldP spid="561383" grpId="0" animBg="1"/>
      <p:bldP spid="561384" grpId="0" animBg="1"/>
      <p:bldP spid="561385" grpId="0" animBg="1"/>
      <p:bldP spid="561386" grpId="0" animBg="1"/>
      <p:bldP spid="561387" grpId="0" animBg="1"/>
      <p:bldP spid="561388" grpId="0" animBg="1"/>
      <p:bldP spid="561389" grpId="0" animBg="1"/>
      <p:bldP spid="561390" grpId="0" animBg="1"/>
      <p:bldP spid="561391" grpId="0" animBg="1"/>
      <p:bldP spid="561392" grpId="0" animBg="1"/>
      <p:bldP spid="561393" grpId="0" animBg="1"/>
      <p:bldP spid="56139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27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= 0;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&lt;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;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++)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(x[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i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]) count++;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59108" name="Group 4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559109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10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11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12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9113" name="Text Box 9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59114" name="Text Box 10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59115" name="Group 11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5591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559120" name="Text Box 16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559121" name="Group 17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559122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23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24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559125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59126" name="AutoShape 22"/>
          <p:cNvCxnSpPr>
            <a:cxnSpLocks noChangeShapeType="1"/>
            <a:stCxn id="559112" idx="2"/>
            <a:endCxn id="559138" idx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27" name="Group 23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5591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1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9130" name="Line 26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31" name="Line 27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9132" name="AutoShape 28"/>
          <p:cNvCxnSpPr>
            <a:cxnSpLocks noChangeShapeType="1"/>
            <a:stCxn id="559134" idx="2"/>
            <a:endCxn id="559140" idx="7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33" name="Group 29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5591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9137" name="Group 33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5591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1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59141" name="AutoShape 37"/>
          <p:cNvCxnSpPr>
            <a:cxnSpLocks noChangeShapeType="1"/>
            <a:stCxn id="559131" idx="0"/>
            <a:endCxn id="559135" idx="0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42" name="AutoShape 38"/>
          <p:cNvCxnSpPr>
            <a:cxnSpLocks noChangeShapeType="1"/>
            <a:stCxn id="559129" idx="0"/>
            <a:endCxn id="559136" idx="0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43" name="AutoShape 39"/>
          <p:cNvCxnSpPr>
            <a:cxnSpLocks noChangeShapeType="1"/>
            <a:stCxn id="559131" idx="0"/>
            <a:endCxn id="559139" idx="0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44" name="Text Box 40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59145" name="Group 41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59146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47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48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49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559150" name="Line 46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51" name="Line 47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52" name="Line 48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53" name="Line 49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9154" name="AutoShape 50"/>
          <p:cNvCxnSpPr>
            <a:cxnSpLocks noChangeShapeType="1"/>
            <a:stCxn id="559138" idx="2"/>
            <a:endCxn id="559153" idx="0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55" name="AutoShape 51"/>
          <p:cNvCxnSpPr>
            <a:cxnSpLocks noChangeShapeType="1"/>
            <a:stCxn id="559157" idx="2"/>
            <a:endCxn id="559224" idx="7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56" name="Group 52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559157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58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59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59160" name="AutoShape 56"/>
          <p:cNvCxnSpPr>
            <a:cxnSpLocks noChangeShapeType="1"/>
            <a:stCxn id="559151" idx="0"/>
            <a:endCxn id="559158" idx="0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1" name="AutoShape 57"/>
          <p:cNvCxnSpPr>
            <a:cxnSpLocks noChangeShapeType="1"/>
            <a:stCxn id="559129" idx="0"/>
            <a:endCxn id="559159" idx="0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2" name="AutoShape 58"/>
          <p:cNvCxnSpPr>
            <a:cxnSpLocks noChangeShapeType="1"/>
            <a:stCxn id="559151" idx="1"/>
            <a:endCxn id="559223" idx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63" name="AutoShape 59"/>
          <p:cNvCxnSpPr>
            <a:cxnSpLocks noChangeShapeType="1"/>
            <a:stCxn id="559111" idx="2"/>
            <a:endCxn id="559222" idx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64" name="Text Box 60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59165" name="Group 61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559166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67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68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69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559170" name="Line 66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71" name="Line 67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72" name="Line 68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73" name="Line 69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9174" name="AutoShape 70"/>
          <p:cNvCxnSpPr>
            <a:cxnSpLocks noChangeShapeType="1"/>
            <a:stCxn id="559222" idx="2"/>
            <a:endCxn id="559173" idx="0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75" name="AutoShape 71"/>
          <p:cNvCxnSpPr>
            <a:cxnSpLocks noChangeShapeType="1"/>
            <a:stCxn id="559181" idx="2"/>
            <a:endCxn id="559179" idx="7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176" name="Group 72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559177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178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79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9180" name="Group 76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559181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182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183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59184" name="AutoShape 80"/>
          <p:cNvCxnSpPr>
            <a:cxnSpLocks noChangeShapeType="1"/>
            <a:stCxn id="559171" idx="0"/>
            <a:endCxn id="559182" idx="0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5" name="AutoShape 81"/>
          <p:cNvCxnSpPr>
            <a:cxnSpLocks noChangeShapeType="1"/>
            <a:stCxn id="559129" idx="0"/>
            <a:endCxn id="559183" idx="0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6" name="AutoShape 82"/>
          <p:cNvCxnSpPr>
            <a:cxnSpLocks noChangeShapeType="1"/>
            <a:stCxn id="559171" idx="1"/>
            <a:endCxn id="559178" idx="0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87" name="AutoShape 83"/>
          <p:cNvCxnSpPr>
            <a:cxnSpLocks noChangeShapeType="1"/>
            <a:stCxn id="559110" idx="2"/>
            <a:endCxn id="559177" idx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188" name="Text Box 84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59189" name="Group 85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55919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9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9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19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559194" name="Line 90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95" name="Line 91"/>
          <p:cNvSpPr>
            <a:spLocks noChangeShapeType="1"/>
          </p:cNvSpPr>
          <p:nvPr/>
        </p:nvSpPr>
        <p:spPr bwMode="auto">
          <a:xfrm>
            <a:off x="8474075" y="5518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96" name="Line 92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197" name="Line 93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9198" name="AutoShape 94"/>
          <p:cNvCxnSpPr>
            <a:cxnSpLocks noChangeShapeType="1"/>
            <a:stCxn id="559177" idx="2"/>
            <a:endCxn id="559197" idx="0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199" name="AutoShape 95"/>
          <p:cNvCxnSpPr>
            <a:cxnSpLocks noChangeShapeType="1"/>
            <a:stCxn id="559201" idx="2"/>
            <a:endCxn id="559216" idx="7"/>
          </p:cNvCxnSpPr>
          <p:nvPr/>
        </p:nvCxnSpPr>
        <p:spPr bwMode="auto">
          <a:xfrm rot="16200000" flipV="1">
            <a:off x="9193214" y="5376864"/>
            <a:ext cx="65087" cy="1131887"/>
          </a:xfrm>
          <a:prstGeom prst="bentConnector5">
            <a:avLst>
              <a:gd name="adj1" fmla="val -351218"/>
              <a:gd name="adj2" fmla="val 61292"/>
              <a:gd name="adj3" fmla="val 468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200" name="Group 96"/>
          <p:cNvGrpSpPr>
            <a:grpSpLocks/>
          </p:cNvGrpSpPr>
          <p:nvPr/>
        </p:nvGrpSpPr>
        <p:grpSpPr bwMode="auto">
          <a:xfrm>
            <a:off x="9525000" y="5746750"/>
            <a:ext cx="533400" cy="228600"/>
            <a:chOff x="5040" y="3840"/>
            <a:chExt cx="336" cy="144"/>
          </a:xfrm>
        </p:grpSpPr>
        <p:sp>
          <p:nvSpPr>
            <p:cNvPr id="559201" name="AutoShape 97"/>
            <p:cNvSpPr>
              <a:spLocks noChangeArrowheads="1"/>
            </p:cNvSpPr>
            <p:nvPr/>
          </p:nvSpPr>
          <p:spPr bwMode="auto">
            <a:xfrm>
              <a:off x="5040" y="384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59202" name="Oval 98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03" name="Oval 99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59204" name="AutoShape 100"/>
          <p:cNvCxnSpPr>
            <a:cxnSpLocks noChangeShapeType="1"/>
            <a:stCxn id="559195" idx="0"/>
            <a:endCxn id="559202" idx="0"/>
          </p:cNvCxnSpPr>
          <p:nvPr/>
        </p:nvCxnSpPr>
        <p:spPr bwMode="auto">
          <a:xfrm rot="5400000" flipV="1">
            <a:off x="8980488" y="5011738"/>
            <a:ext cx="228600" cy="1241425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205" name="AutoShape 101"/>
          <p:cNvCxnSpPr>
            <a:cxnSpLocks noChangeShapeType="1"/>
            <a:stCxn id="559195" idx="1"/>
            <a:endCxn id="559215" idx="0"/>
          </p:cNvCxnSpPr>
          <p:nvPr/>
        </p:nvCxnSpPr>
        <p:spPr bwMode="auto">
          <a:xfrm rot="16200000" flipH="1">
            <a:off x="8362950" y="5781675"/>
            <a:ext cx="2286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9206" name="AutoShape 102"/>
          <p:cNvCxnSpPr>
            <a:cxnSpLocks noChangeShapeType="1"/>
            <a:stCxn id="559129" idx="0"/>
            <a:endCxn id="559203" idx="0"/>
          </p:cNvCxnSpPr>
          <p:nvPr/>
        </p:nvCxnSpPr>
        <p:spPr bwMode="auto">
          <a:xfrm rot="16200000" flipH="1" flipV="1">
            <a:off x="7813675" y="3578225"/>
            <a:ext cx="4222750" cy="114300"/>
          </a:xfrm>
          <a:prstGeom prst="bentConnector3">
            <a:avLst>
              <a:gd name="adj1" fmla="val 945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9207" name="Text Box 103"/>
          <p:cNvSpPr txBox="1">
            <a:spLocks noChangeArrowheads="1"/>
          </p:cNvSpPr>
          <p:nvPr/>
        </p:nvSpPr>
        <p:spPr bwMode="auto">
          <a:xfrm>
            <a:off x="7467601" y="62484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59208" name="Group 104"/>
          <p:cNvGrpSpPr>
            <a:grpSpLocks/>
          </p:cNvGrpSpPr>
          <p:nvPr/>
        </p:nvGrpSpPr>
        <p:grpSpPr bwMode="auto">
          <a:xfrm>
            <a:off x="8245475" y="6342063"/>
            <a:ext cx="609600" cy="152400"/>
            <a:chOff x="4234" y="4215"/>
            <a:chExt cx="384" cy="96"/>
          </a:xfrm>
        </p:grpSpPr>
        <p:sp>
          <p:nvSpPr>
            <p:cNvPr id="559209" name="Rectangle 105"/>
            <p:cNvSpPr>
              <a:spLocks noChangeArrowheads="1"/>
            </p:cNvSpPr>
            <p:nvPr/>
          </p:nvSpPr>
          <p:spPr bwMode="auto">
            <a:xfrm>
              <a:off x="4234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210" name="Rectangle 106"/>
            <p:cNvSpPr>
              <a:spLocks noChangeArrowheads="1"/>
            </p:cNvSpPr>
            <p:nvPr/>
          </p:nvSpPr>
          <p:spPr bwMode="auto">
            <a:xfrm>
              <a:off x="4330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211" name="Rectangle 107"/>
            <p:cNvSpPr>
              <a:spLocks noChangeArrowheads="1"/>
            </p:cNvSpPr>
            <p:nvPr/>
          </p:nvSpPr>
          <p:spPr bwMode="auto">
            <a:xfrm>
              <a:off x="4426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9212" name="Rectangle 108"/>
            <p:cNvSpPr>
              <a:spLocks noChangeArrowheads="1"/>
            </p:cNvSpPr>
            <p:nvPr/>
          </p:nvSpPr>
          <p:spPr bwMode="auto">
            <a:xfrm>
              <a:off x="4522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559213" name="Group 109"/>
          <p:cNvGrpSpPr>
            <a:grpSpLocks/>
          </p:cNvGrpSpPr>
          <p:nvPr/>
        </p:nvGrpSpPr>
        <p:grpSpPr bwMode="auto">
          <a:xfrm>
            <a:off x="8229600" y="5899150"/>
            <a:ext cx="609600" cy="457200"/>
            <a:chOff x="4224" y="3936"/>
            <a:chExt cx="384" cy="288"/>
          </a:xfrm>
        </p:grpSpPr>
        <p:sp>
          <p:nvSpPr>
            <p:cNvPr id="559214" name="AutoShape 110"/>
            <p:cNvSpPr>
              <a:spLocks noChangeArrowheads="1"/>
            </p:cNvSpPr>
            <p:nvPr/>
          </p:nvSpPr>
          <p:spPr bwMode="auto">
            <a:xfrm>
              <a:off x="4262" y="3936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215" name="Oval 111"/>
            <p:cNvSpPr>
              <a:spLocks noChangeArrowheads="1"/>
            </p:cNvSpPr>
            <p:nvPr/>
          </p:nvSpPr>
          <p:spPr bwMode="auto">
            <a:xfrm>
              <a:off x="4358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16" name="Oval 112"/>
            <p:cNvSpPr>
              <a:spLocks noChangeArrowheads="1"/>
            </p:cNvSpPr>
            <p:nvPr/>
          </p:nvSpPr>
          <p:spPr bwMode="auto">
            <a:xfrm>
              <a:off x="4454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17" name="Line 113"/>
            <p:cNvSpPr>
              <a:spLocks noChangeShapeType="1"/>
            </p:cNvSpPr>
            <p:nvPr/>
          </p:nvSpPr>
          <p:spPr bwMode="auto">
            <a:xfrm>
              <a:off x="4224" y="4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18" name="Line 114"/>
            <p:cNvSpPr>
              <a:spLocks noChangeShapeType="1"/>
            </p:cNvSpPr>
            <p:nvPr/>
          </p:nvSpPr>
          <p:spPr bwMode="auto">
            <a:xfrm>
              <a:off x="4416" y="4176"/>
              <a:ext cx="0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559219" name="AutoShape 115"/>
            <p:cNvCxnSpPr>
              <a:cxnSpLocks noChangeShapeType="1"/>
              <a:stCxn id="559214" idx="2"/>
              <a:endCxn id="559218" idx="0"/>
            </p:cNvCxnSpPr>
            <p:nvPr/>
          </p:nvCxnSpPr>
          <p:spPr bwMode="auto">
            <a:xfrm rot="5400000">
              <a:off x="4375" y="4121"/>
              <a:ext cx="96" cy="1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59220" name="AutoShape 116"/>
          <p:cNvCxnSpPr>
            <a:cxnSpLocks noChangeShapeType="1"/>
            <a:stCxn id="559109" idx="2"/>
            <a:endCxn id="559214" idx="1"/>
          </p:cNvCxnSpPr>
          <p:nvPr/>
        </p:nvCxnSpPr>
        <p:spPr bwMode="auto">
          <a:xfrm rot="16200000" flipH="1">
            <a:off x="5219700" y="2889250"/>
            <a:ext cx="4533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59221" name="Group 117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559222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559223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9224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59225" name="Group 121"/>
          <p:cNvGrpSpPr>
            <a:grpSpLocks/>
          </p:cNvGrpSpPr>
          <p:nvPr/>
        </p:nvGrpSpPr>
        <p:grpSpPr bwMode="auto">
          <a:xfrm>
            <a:off x="634206" y="2743200"/>
            <a:ext cx="304800" cy="0"/>
            <a:chOff x="864" y="3312"/>
            <a:chExt cx="192" cy="0"/>
          </a:xfrm>
        </p:grpSpPr>
        <p:sp>
          <p:nvSpPr>
            <p:cNvPr id="559226" name="Line 122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27" name="Line 123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9228" name="Group 124"/>
          <p:cNvGrpSpPr>
            <a:grpSpLocks/>
          </p:cNvGrpSpPr>
          <p:nvPr/>
        </p:nvGrpSpPr>
        <p:grpSpPr bwMode="auto">
          <a:xfrm>
            <a:off x="634206" y="3124200"/>
            <a:ext cx="304800" cy="0"/>
            <a:chOff x="864" y="3312"/>
            <a:chExt cx="192" cy="0"/>
          </a:xfrm>
        </p:grpSpPr>
        <p:sp>
          <p:nvSpPr>
            <p:cNvPr id="559229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30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9231" name="Group 127"/>
          <p:cNvGrpSpPr>
            <a:grpSpLocks/>
          </p:cNvGrpSpPr>
          <p:nvPr/>
        </p:nvGrpSpPr>
        <p:grpSpPr bwMode="auto">
          <a:xfrm>
            <a:off x="634206" y="3429000"/>
            <a:ext cx="304800" cy="0"/>
            <a:chOff x="864" y="3312"/>
            <a:chExt cx="192" cy="0"/>
          </a:xfrm>
        </p:grpSpPr>
        <p:sp>
          <p:nvSpPr>
            <p:cNvPr id="559232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33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9234" name="Group 130"/>
          <p:cNvGrpSpPr>
            <a:grpSpLocks/>
          </p:cNvGrpSpPr>
          <p:nvPr/>
        </p:nvGrpSpPr>
        <p:grpSpPr bwMode="auto">
          <a:xfrm>
            <a:off x="634206" y="4191000"/>
            <a:ext cx="304800" cy="0"/>
            <a:chOff x="864" y="3312"/>
            <a:chExt cx="192" cy="0"/>
          </a:xfrm>
        </p:grpSpPr>
        <p:sp>
          <p:nvSpPr>
            <p:cNvPr id="559235" name="Line 131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9236" name="Line 132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9237" name="Rectangle 133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9238" name="Rectangle 134"/>
          <p:cNvSpPr>
            <a:spLocks noChangeArrowheads="1"/>
          </p:cNvSpPr>
          <p:nvPr/>
        </p:nvSpPr>
        <p:spPr bwMode="auto">
          <a:xfrm>
            <a:off x="7543800" y="6299200"/>
            <a:ext cx="1371600" cy="2540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build="p"/>
      <p:bldP spid="559113" grpId="0"/>
      <p:bldP spid="559114" grpId="0"/>
      <p:bldP spid="559120" grpId="0"/>
      <p:bldP spid="559130" grpId="0" animBg="1"/>
      <p:bldP spid="559131" grpId="0" animBg="1"/>
      <p:bldP spid="559144" grpId="0"/>
      <p:bldP spid="559150" grpId="0" animBg="1"/>
      <p:bldP spid="559151" grpId="0" animBg="1"/>
      <p:bldP spid="559152" grpId="0" animBg="1"/>
      <p:bldP spid="559153" grpId="0" animBg="1"/>
      <p:bldP spid="559164" grpId="0"/>
      <p:bldP spid="559170" grpId="0" animBg="1"/>
      <p:bldP spid="559171" grpId="0" animBg="1"/>
      <p:bldP spid="559172" grpId="0" animBg="1"/>
      <p:bldP spid="559173" grpId="0" animBg="1"/>
      <p:bldP spid="559188" grpId="0"/>
      <p:bldP spid="559194" grpId="0" animBg="1"/>
      <p:bldP spid="559194" grpId="1" animBg="1"/>
      <p:bldP spid="559195" grpId="0" animBg="1"/>
      <p:bldP spid="559196" grpId="0" animBg="1"/>
      <p:bldP spid="559197" grpId="0" animBg="1"/>
      <p:bldP spid="559207" grpId="0"/>
      <p:bldP spid="559237" grpId="0" animBg="1"/>
      <p:bldP spid="55923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4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Hashing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72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554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4982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087172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9" name="AutoShape 9"/>
          <p:cNvCxnSpPr>
            <a:cxnSpLocks noChangeShapeType="1"/>
            <a:stCxn id="5" idx="2"/>
            <a:endCxn id="7" idx="1"/>
          </p:cNvCxnSpPr>
          <p:nvPr/>
        </p:nvCxnSpPr>
        <p:spPr bwMode="auto">
          <a:xfrm>
            <a:off x="1383909" y="2772507"/>
            <a:ext cx="1698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/>
          <p:cNvCxnSpPr>
            <a:cxnSpLocks noChangeShapeType="1"/>
            <a:stCxn id="6" idx="2"/>
            <a:endCxn id="7" idx="7"/>
          </p:cNvCxnSpPr>
          <p:nvPr/>
        </p:nvCxnSpPr>
        <p:spPr bwMode="auto">
          <a:xfrm flipH="1">
            <a:off x="1823647" y="2772507"/>
            <a:ext cx="398462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1"/>
          <p:cNvCxnSpPr>
            <a:cxnSpLocks noChangeShapeType="1"/>
            <a:stCxn id="7" idx="4"/>
            <a:endCxn id="8" idx="1"/>
          </p:cNvCxnSpPr>
          <p:nvPr/>
        </p:nvCxnSpPr>
        <p:spPr bwMode="auto">
          <a:xfrm>
            <a:off x="1688709" y="3610707"/>
            <a:ext cx="454025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</p:cNvCxnSpPr>
          <p:nvPr/>
        </p:nvCxnSpPr>
        <p:spPr bwMode="auto">
          <a:xfrm>
            <a:off x="2277672" y="4601307"/>
            <a:ext cx="952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091934" y="415522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14" name="AutoShape 18"/>
          <p:cNvCxnSpPr>
            <a:cxnSpLocks noChangeShapeType="1"/>
            <a:stCxn id="18" idx="2"/>
            <a:endCxn id="8" idx="7"/>
          </p:cNvCxnSpPr>
          <p:nvPr/>
        </p:nvCxnSpPr>
        <p:spPr bwMode="auto">
          <a:xfrm flipH="1">
            <a:off x="2412609" y="2772507"/>
            <a:ext cx="647700" cy="150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9"/>
          <p:cNvSpPr>
            <a:spLocks noChangeArrowheads="1"/>
          </p:cNvSpPr>
          <p:nvPr/>
        </p:nvSpPr>
        <p:spPr bwMode="auto">
          <a:xfrm>
            <a:off x="23364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cxnSp>
        <p:nvCxnSpPr>
          <p:cNvPr id="16" name="AutoShape 20"/>
          <p:cNvCxnSpPr>
            <a:cxnSpLocks noChangeShapeType="1"/>
            <a:stCxn id="5" idx="2"/>
            <a:endCxn id="15" idx="1"/>
          </p:cNvCxnSpPr>
          <p:nvPr/>
        </p:nvCxnSpPr>
        <p:spPr bwMode="auto">
          <a:xfrm>
            <a:off x="1383909" y="2772507"/>
            <a:ext cx="10080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1"/>
          <p:cNvCxnSpPr>
            <a:cxnSpLocks noChangeShapeType="1"/>
            <a:stCxn id="6" idx="2"/>
            <a:endCxn id="15" idx="7"/>
          </p:cNvCxnSpPr>
          <p:nvPr/>
        </p:nvCxnSpPr>
        <p:spPr bwMode="auto">
          <a:xfrm>
            <a:off x="2222109" y="2772507"/>
            <a:ext cx="4397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7936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2869809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20" name="AutoShape 26"/>
          <p:cNvCxnSpPr>
            <a:cxnSpLocks noChangeShapeType="1"/>
            <a:stCxn id="19" idx="4"/>
          </p:cNvCxnSpPr>
          <p:nvPr/>
        </p:nvCxnSpPr>
        <p:spPr bwMode="auto">
          <a:xfrm flipH="1">
            <a:off x="3031734" y="4601307"/>
            <a:ext cx="285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868222" y="414887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22" name="AutoShape 28"/>
          <p:cNvCxnSpPr>
            <a:cxnSpLocks noChangeShapeType="1"/>
            <a:stCxn id="15" idx="4"/>
            <a:endCxn id="19" idx="1"/>
          </p:cNvCxnSpPr>
          <p:nvPr/>
        </p:nvCxnSpPr>
        <p:spPr bwMode="auto">
          <a:xfrm>
            <a:off x="2526909" y="3610707"/>
            <a:ext cx="398463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9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060309" y="2772507"/>
            <a:ext cx="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68"/>
          <p:cNvSpPr>
            <a:spLocks noChangeArrowheads="1"/>
          </p:cNvSpPr>
          <p:nvPr/>
        </p:nvSpPr>
        <p:spPr bwMode="auto">
          <a:xfrm>
            <a:off x="1345809" y="3077307"/>
            <a:ext cx="1600200" cy="6858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Oval 87"/>
          <p:cNvSpPr>
            <a:spLocks noChangeArrowheads="1"/>
          </p:cNvSpPr>
          <p:nvPr/>
        </p:nvSpPr>
        <p:spPr bwMode="auto">
          <a:xfrm>
            <a:off x="2150672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5" name="Oval 88"/>
          <p:cNvSpPr>
            <a:spLocks noChangeArrowheads="1"/>
          </p:cNvSpPr>
          <p:nvPr/>
        </p:nvSpPr>
        <p:spPr bwMode="auto">
          <a:xfrm>
            <a:off x="2869809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546209" y="2315307"/>
            <a:ext cx="2362200" cy="3048000"/>
            <a:chOff x="4546209" y="2315307"/>
            <a:chExt cx="2362200" cy="3048000"/>
          </a:xfrm>
        </p:grpSpPr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546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5384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6" name="Oval 32"/>
            <p:cNvSpPr>
              <a:spLocks noChangeArrowheads="1"/>
            </p:cNvSpPr>
            <p:nvPr/>
          </p:nvSpPr>
          <p:spPr bwMode="auto">
            <a:xfrm>
              <a:off x="5079609" y="32297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7" name="Oval 33"/>
            <p:cNvSpPr>
              <a:spLocks noChangeArrowheads="1"/>
            </p:cNvSpPr>
            <p:nvPr/>
          </p:nvSpPr>
          <p:spPr bwMode="auto">
            <a:xfrm>
              <a:off x="5516172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28" name="AutoShape 34"/>
            <p:cNvCxnSpPr>
              <a:cxnSpLocks noChangeShapeType="1"/>
              <a:stCxn id="24" idx="2"/>
              <a:endCxn id="26" idx="1"/>
            </p:cNvCxnSpPr>
            <p:nvPr/>
          </p:nvCxnSpPr>
          <p:spPr bwMode="auto">
            <a:xfrm>
              <a:off x="4812909" y="2772507"/>
              <a:ext cx="322263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35"/>
            <p:cNvCxnSpPr>
              <a:cxnSpLocks noChangeShapeType="1"/>
              <a:stCxn id="25" idx="2"/>
              <a:endCxn id="26" idx="7"/>
            </p:cNvCxnSpPr>
            <p:nvPr/>
          </p:nvCxnSpPr>
          <p:spPr bwMode="auto">
            <a:xfrm flipH="1">
              <a:off x="5405047" y="2772507"/>
              <a:ext cx="246062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6"/>
            <p:cNvCxnSpPr>
              <a:cxnSpLocks noChangeShapeType="1"/>
              <a:stCxn id="26" idx="4"/>
              <a:endCxn id="27" idx="1"/>
            </p:cNvCxnSpPr>
            <p:nvPr/>
          </p:nvCxnSpPr>
          <p:spPr bwMode="auto">
            <a:xfrm>
              <a:off x="5270109" y="3610707"/>
              <a:ext cx="301625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37"/>
            <p:cNvCxnSpPr>
              <a:cxnSpLocks noChangeShapeType="1"/>
            </p:cNvCxnSpPr>
            <p:nvPr/>
          </p:nvCxnSpPr>
          <p:spPr bwMode="auto">
            <a:xfrm>
              <a:off x="5706672" y="4601307"/>
              <a:ext cx="952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 Box 38"/>
            <p:cNvSpPr txBox="1">
              <a:spLocks noChangeArrowheads="1"/>
            </p:cNvSpPr>
            <p:nvPr/>
          </p:nvSpPr>
          <p:spPr bwMode="auto">
            <a:xfrm>
              <a:off x="5520934" y="415522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33" name="AutoShape 39"/>
            <p:cNvCxnSpPr>
              <a:cxnSpLocks noChangeShapeType="1"/>
              <a:stCxn id="34" idx="2"/>
              <a:endCxn id="27" idx="7"/>
            </p:cNvCxnSpPr>
            <p:nvPr/>
          </p:nvCxnSpPr>
          <p:spPr bwMode="auto">
            <a:xfrm flipH="1">
              <a:off x="5841609" y="2772507"/>
              <a:ext cx="647700" cy="150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62226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5" name="Oval 44"/>
            <p:cNvSpPr>
              <a:spLocks noChangeArrowheads="1"/>
            </p:cNvSpPr>
            <p:nvPr/>
          </p:nvSpPr>
          <p:spPr bwMode="auto">
            <a:xfrm>
              <a:off x="6298809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36" name="AutoShape 45"/>
            <p:cNvCxnSpPr>
              <a:cxnSpLocks noChangeShapeType="1"/>
              <a:stCxn id="35" idx="4"/>
            </p:cNvCxnSpPr>
            <p:nvPr/>
          </p:nvCxnSpPr>
          <p:spPr bwMode="auto">
            <a:xfrm flipH="1">
              <a:off x="6460734" y="4601307"/>
              <a:ext cx="2857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 Box 46"/>
            <p:cNvSpPr txBox="1">
              <a:spLocks noChangeArrowheads="1"/>
            </p:cNvSpPr>
            <p:nvPr/>
          </p:nvSpPr>
          <p:spPr bwMode="auto">
            <a:xfrm>
              <a:off x="6297222" y="414887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38" name="AutoShape 47"/>
            <p:cNvCxnSpPr>
              <a:cxnSpLocks noChangeShapeType="1"/>
              <a:stCxn id="26" idx="4"/>
              <a:endCxn id="35" idx="1"/>
            </p:cNvCxnSpPr>
            <p:nvPr/>
          </p:nvCxnSpPr>
          <p:spPr bwMode="auto">
            <a:xfrm>
              <a:off x="5270109" y="3610707"/>
              <a:ext cx="1084263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48"/>
            <p:cNvCxnSpPr>
              <a:cxnSpLocks noChangeShapeType="1"/>
              <a:stCxn id="34" idx="2"/>
              <a:endCxn id="35" idx="0"/>
            </p:cNvCxnSpPr>
            <p:nvPr/>
          </p:nvCxnSpPr>
          <p:spPr bwMode="auto">
            <a:xfrm>
              <a:off x="6489309" y="2772507"/>
              <a:ext cx="0" cy="1447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Oval 69"/>
            <p:cNvSpPr>
              <a:spLocks noChangeArrowheads="1"/>
            </p:cNvSpPr>
            <p:nvPr/>
          </p:nvSpPr>
          <p:spPr bwMode="auto">
            <a:xfrm>
              <a:off x="5308209" y="4067907"/>
              <a:ext cx="1600200" cy="685800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Oval 89"/>
            <p:cNvSpPr>
              <a:spLocks noChangeArrowheads="1"/>
            </p:cNvSpPr>
            <p:nvPr/>
          </p:nvSpPr>
          <p:spPr bwMode="auto">
            <a:xfrm>
              <a:off x="5592372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7" name="Oval 90"/>
            <p:cNvSpPr>
              <a:spLocks noChangeArrowheads="1"/>
            </p:cNvSpPr>
            <p:nvPr/>
          </p:nvSpPr>
          <p:spPr bwMode="auto">
            <a:xfrm>
              <a:off x="6298809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899009" y="2315307"/>
            <a:ext cx="2209800" cy="3048000"/>
            <a:chOff x="7899009" y="2315307"/>
            <a:chExt cx="2209800" cy="3048000"/>
          </a:xfrm>
        </p:grpSpPr>
        <p:sp>
          <p:nvSpPr>
            <p:cNvPr id="42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3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4" name="Oval 72"/>
            <p:cNvSpPr>
              <a:spLocks noChangeArrowheads="1"/>
            </p:cNvSpPr>
            <p:nvPr/>
          </p:nvSpPr>
          <p:spPr bwMode="auto">
            <a:xfrm>
              <a:off x="8432409" y="32297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45" name="Oval 73"/>
            <p:cNvSpPr>
              <a:spLocks noChangeArrowheads="1"/>
            </p:cNvSpPr>
            <p:nvPr/>
          </p:nvSpPr>
          <p:spPr bwMode="auto">
            <a:xfrm>
              <a:off x="9270609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46" name="AutoShape 74"/>
            <p:cNvCxnSpPr>
              <a:cxnSpLocks noChangeShapeType="1"/>
              <a:stCxn id="42" idx="2"/>
              <a:endCxn id="44" idx="1"/>
            </p:cNvCxnSpPr>
            <p:nvPr/>
          </p:nvCxnSpPr>
          <p:spPr bwMode="auto">
            <a:xfrm>
              <a:off x="8165709" y="2772507"/>
              <a:ext cx="322263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75"/>
            <p:cNvCxnSpPr>
              <a:cxnSpLocks noChangeShapeType="1"/>
              <a:stCxn id="43" idx="2"/>
              <a:endCxn id="44" idx="7"/>
            </p:cNvCxnSpPr>
            <p:nvPr/>
          </p:nvCxnSpPr>
          <p:spPr bwMode="auto">
            <a:xfrm flipH="1">
              <a:off x="8757847" y="2772507"/>
              <a:ext cx="246062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76"/>
            <p:cNvCxnSpPr>
              <a:cxnSpLocks noChangeShapeType="1"/>
              <a:stCxn id="44" idx="4"/>
              <a:endCxn id="45" idx="1"/>
            </p:cNvCxnSpPr>
            <p:nvPr/>
          </p:nvCxnSpPr>
          <p:spPr bwMode="auto">
            <a:xfrm>
              <a:off x="8622909" y="3610707"/>
              <a:ext cx="703263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77"/>
            <p:cNvCxnSpPr>
              <a:cxnSpLocks noChangeShapeType="1"/>
              <a:stCxn id="45" idx="4"/>
            </p:cNvCxnSpPr>
            <p:nvPr/>
          </p:nvCxnSpPr>
          <p:spPr bwMode="auto">
            <a:xfrm flipH="1">
              <a:off x="9068997" y="4601307"/>
              <a:ext cx="392112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Text Box 78"/>
            <p:cNvSpPr txBox="1">
              <a:spLocks noChangeArrowheads="1"/>
            </p:cNvSpPr>
            <p:nvPr/>
          </p:nvSpPr>
          <p:spPr bwMode="auto">
            <a:xfrm>
              <a:off x="9269022" y="4144107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51" name="AutoShape 79"/>
            <p:cNvCxnSpPr>
              <a:cxnSpLocks noChangeShapeType="1"/>
              <a:stCxn id="52" idx="2"/>
              <a:endCxn id="45" idx="7"/>
            </p:cNvCxnSpPr>
            <p:nvPr/>
          </p:nvCxnSpPr>
          <p:spPr bwMode="auto">
            <a:xfrm flipH="1">
              <a:off x="9596047" y="2772507"/>
              <a:ext cx="246062" cy="150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53" name="AutoShape 82"/>
            <p:cNvCxnSpPr>
              <a:cxnSpLocks noChangeShapeType="1"/>
              <a:stCxn id="45" idx="4"/>
            </p:cNvCxnSpPr>
            <p:nvPr/>
          </p:nvCxnSpPr>
          <p:spPr bwMode="auto">
            <a:xfrm>
              <a:off x="9461109" y="4601307"/>
              <a:ext cx="35242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Oval 91"/>
            <p:cNvSpPr>
              <a:spLocks noChangeArrowheads="1"/>
            </p:cNvSpPr>
            <p:nvPr/>
          </p:nvSpPr>
          <p:spPr bwMode="auto">
            <a:xfrm>
              <a:off x="8932472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9" name="Oval 92"/>
            <p:cNvSpPr>
              <a:spLocks noChangeArrowheads="1"/>
            </p:cNvSpPr>
            <p:nvPr/>
          </p:nvSpPr>
          <p:spPr bwMode="auto">
            <a:xfrm>
              <a:off x="9651609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60" name="Line 93"/>
          <p:cNvSpPr>
            <a:spLocks noChangeShapeType="1"/>
          </p:cNvSpPr>
          <p:nvPr/>
        </p:nvSpPr>
        <p:spPr bwMode="auto">
          <a:xfrm>
            <a:off x="3479409" y="3458307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1" name="Line 94"/>
          <p:cNvSpPr>
            <a:spLocks noChangeShapeType="1"/>
          </p:cNvSpPr>
          <p:nvPr/>
        </p:nvSpPr>
        <p:spPr bwMode="auto">
          <a:xfrm>
            <a:off x="6908409" y="3458307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6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with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the Sketch language</a:t>
            </a:r>
          </a:p>
          <a:p>
            <a:endParaRPr lang="en-US" dirty="0"/>
          </a:p>
          <a:p>
            <a:r>
              <a:rPr lang="en-US" dirty="0"/>
              <a:t>Turning synthesis problems into constraints</a:t>
            </a:r>
          </a:p>
          <a:p>
            <a:endParaRPr lang="en-US" dirty="0"/>
          </a:p>
          <a:p>
            <a:r>
              <a:rPr lang="en-US" dirty="0"/>
              <a:t>Efficient constraint solving</a:t>
            </a:r>
          </a:p>
        </p:txBody>
      </p:sp>
    </p:spTree>
    <p:extLst>
      <p:ext uri="{BB962C8B-B14F-4D97-AF65-F5344CB8AC3E}">
        <p14:creationId xmlns:p14="http://schemas.microsoft.com/office/powerpoint/2010/main" val="4063730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/>
              <a:t>Structural hashing + rewriting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749141" y="2172897"/>
            <a:ext cx="2590800" cy="4114800"/>
            <a:chOff x="4750509" y="2165252"/>
            <a:chExt cx="2590800" cy="41148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4750509" y="216525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70365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0459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5969709" y="4222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350709" y="33844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588709" y="52132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9" name="AutoShape 10"/>
            <p:cNvCxnSpPr>
              <a:cxnSpLocks noChangeShapeType="1"/>
              <a:stCxn id="8" idx="4"/>
              <a:endCxn id="11" idx="1"/>
            </p:cNvCxnSpPr>
            <p:nvPr/>
          </p:nvCxnSpPr>
          <p:spPr bwMode="auto">
            <a:xfrm>
              <a:off x="5703009" y="5441852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544259" y="5138640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893509" y="5746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12" name="AutoShape 13"/>
            <p:cNvCxnSpPr>
              <a:cxnSpLocks noChangeShapeType="1"/>
              <a:stCxn id="14" idx="4"/>
              <a:endCxn id="11" idx="7"/>
            </p:cNvCxnSpPr>
            <p:nvPr/>
          </p:nvCxnSpPr>
          <p:spPr bwMode="auto">
            <a:xfrm flipH="1">
              <a:off x="6088771" y="3765452"/>
              <a:ext cx="10620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5360109" y="3917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7036509" y="3536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6426909" y="28510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6" name="AutoShape 18"/>
            <p:cNvCxnSpPr>
              <a:cxnSpLocks noChangeShapeType="1"/>
              <a:stCxn id="3" idx="2"/>
              <a:endCxn id="15" idx="1"/>
            </p:cNvCxnSpPr>
            <p:nvPr/>
          </p:nvCxnSpPr>
          <p:spPr bwMode="auto">
            <a:xfrm>
              <a:off x="4941009" y="2470052"/>
              <a:ext cx="1519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512509" y="289867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8" name="AutoShape 20"/>
            <p:cNvCxnSpPr>
              <a:cxnSpLocks noChangeShapeType="1"/>
              <a:stCxn id="4" idx="2"/>
              <a:endCxn id="15" idx="7"/>
            </p:cNvCxnSpPr>
            <p:nvPr/>
          </p:nvCxnSpPr>
          <p:spPr bwMode="auto">
            <a:xfrm flipH="1">
              <a:off x="6622171" y="2393852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1"/>
            <p:cNvCxnSpPr>
              <a:cxnSpLocks noChangeShapeType="1"/>
              <a:stCxn id="5" idx="2"/>
              <a:endCxn id="17" idx="7"/>
            </p:cNvCxnSpPr>
            <p:nvPr/>
          </p:nvCxnSpPr>
          <p:spPr bwMode="auto">
            <a:xfrm flipH="1">
              <a:off x="5707771" y="2393852"/>
              <a:ext cx="490538" cy="538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2"/>
            <p:cNvCxnSpPr>
              <a:cxnSpLocks noChangeShapeType="1"/>
              <a:stCxn id="3" idx="2"/>
              <a:endCxn id="17" idx="1"/>
            </p:cNvCxnSpPr>
            <p:nvPr/>
          </p:nvCxnSpPr>
          <p:spPr bwMode="auto">
            <a:xfrm>
              <a:off x="4941009" y="2470052"/>
              <a:ext cx="604837" cy="4619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3"/>
            <p:cNvCxnSpPr>
              <a:cxnSpLocks noChangeShapeType="1"/>
              <a:stCxn id="15" idx="4"/>
              <a:endCxn id="14" idx="1"/>
            </p:cNvCxnSpPr>
            <p:nvPr/>
          </p:nvCxnSpPr>
          <p:spPr bwMode="auto">
            <a:xfrm>
              <a:off x="6541209" y="3079652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5"/>
            <p:cNvCxnSpPr>
              <a:cxnSpLocks noChangeShapeType="1"/>
              <a:stCxn id="17" idx="4"/>
              <a:endCxn id="13" idx="1"/>
            </p:cNvCxnSpPr>
            <p:nvPr/>
          </p:nvCxnSpPr>
          <p:spPr bwMode="auto">
            <a:xfrm flipH="1">
              <a:off x="5393446" y="3127277"/>
              <a:ext cx="233363" cy="823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7"/>
            <p:cNvCxnSpPr>
              <a:cxnSpLocks noChangeShapeType="1"/>
              <a:stCxn id="3" idx="2"/>
              <a:endCxn id="6" idx="1"/>
            </p:cNvCxnSpPr>
            <p:nvPr/>
          </p:nvCxnSpPr>
          <p:spPr bwMode="auto">
            <a:xfrm>
              <a:off x="4941009" y="2470052"/>
              <a:ext cx="1062037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8"/>
            <p:cNvCxnSpPr>
              <a:cxnSpLocks noChangeShapeType="1"/>
              <a:stCxn id="4" idx="2"/>
              <a:endCxn id="14" idx="7"/>
            </p:cNvCxnSpPr>
            <p:nvPr/>
          </p:nvCxnSpPr>
          <p:spPr bwMode="auto">
            <a:xfrm>
              <a:off x="7188909" y="2393852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31"/>
            <p:cNvCxnSpPr>
              <a:cxnSpLocks noChangeShapeType="1"/>
              <a:stCxn id="7" idx="2"/>
              <a:endCxn id="6" idx="7"/>
            </p:cNvCxnSpPr>
            <p:nvPr/>
          </p:nvCxnSpPr>
          <p:spPr bwMode="auto">
            <a:xfrm flipH="1">
              <a:off x="6164971" y="3613052"/>
              <a:ext cx="3381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32"/>
            <p:cNvCxnSpPr>
              <a:cxnSpLocks noChangeShapeType="1"/>
              <a:stCxn id="13" idx="4"/>
              <a:endCxn id="8" idx="1"/>
            </p:cNvCxnSpPr>
            <p:nvPr/>
          </p:nvCxnSpPr>
          <p:spPr bwMode="auto">
            <a:xfrm>
              <a:off x="5474409" y="4146452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33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5783971" y="4417915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837946" y="569267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29" name="AutoShape 36"/>
            <p:cNvCxnSpPr>
              <a:cxnSpLocks noChangeShapeType="1"/>
              <a:stCxn id="5" idx="2"/>
              <a:endCxn id="13" idx="7"/>
            </p:cNvCxnSpPr>
            <p:nvPr/>
          </p:nvCxnSpPr>
          <p:spPr bwMode="auto">
            <a:xfrm flipH="1">
              <a:off x="5555371" y="2393852"/>
              <a:ext cx="642938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7"/>
            <p:cNvCxnSpPr>
              <a:cxnSpLocks noChangeShapeType="1"/>
              <a:stCxn id="11" idx="4"/>
            </p:cNvCxnSpPr>
            <p:nvPr/>
          </p:nvCxnSpPr>
          <p:spPr bwMode="auto">
            <a:xfrm flipH="1">
              <a:off x="5969709" y="597525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Freeform 90"/>
          <p:cNvSpPr>
            <a:spLocks/>
          </p:cNvSpPr>
          <p:nvPr/>
        </p:nvSpPr>
        <p:spPr bwMode="auto">
          <a:xfrm>
            <a:off x="4574296" y="1744565"/>
            <a:ext cx="1928813" cy="2820987"/>
          </a:xfrm>
          <a:custGeom>
            <a:avLst/>
            <a:gdLst>
              <a:gd name="T0" fmla="*/ 278 w 1311"/>
              <a:gd name="T1" fmla="*/ 95 h 1777"/>
              <a:gd name="T2" fmla="*/ 79 w 1311"/>
              <a:gd name="T3" fmla="*/ 234 h 1777"/>
              <a:gd name="T4" fmla="*/ 61 w 1311"/>
              <a:gd name="T5" fmla="*/ 553 h 1777"/>
              <a:gd name="T6" fmla="*/ 445 w 1311"/>
              <a:gd name="T7" fmla="*/ 1561 h 1777"/>
              <a:gd name="T8" fmla="*/ 781 w 1311"/>
              <a:gd name="T9" fmla="*/ 1561 h 1777"/>
              <a:gd name="T10" fmla="*/ 1309 w 1311"/>
              <a:gd name="T11" fmla="*/ 265 h 1777"/>
              <a:gd name="T12" fmla="*/ 768 w 1311"/>
              <a:gd name="T13" fmla="*/ 28 h 1777"/>
              <a:gd name="T14" fmla="*/ 278 w 1311"/>
              <a:gd name="T15" fmla="*/ 95 h 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1" h="1777">
                <a:moveTo>
                  <a:pt x="278" y="95"/>
                </a:moveTo>
                <a:cubicBezTo>
                  <a:pt x="177" y="130"/>
                  <a:pt x="115" y="158"/>
                  <a:pt x="79" y="234"/>
                </a:cubicBezTo>
                <a:cubicBezTo>
                  <a:pt x="43" y="310"/>
                  <a:pt x="0" y="332"/>
                  <a:pt x="61" y="553"/>
                </a:cubicBezTo>
                <a:cubicBezTo>
                  <a:pt x="122" y="774"/>
                  <a:pt x="325" y="1393"/>
                  <a:pt x="445" y="1561"/>
                </a:cubicBezTo>
                <a:cubicBezTo>
                  <a:pt x="565" y="1729"/>
                  <a:pt x="637" y="1777"/>
                  <a:pt x="781" y="1561"/>
                </a:cubicBezTo>
                <a:cubicBezTo>
                  <a:pt x="925" y="1345"/>
                  <a:pt x="1311" y="520"/>
                  <a:pt x="1309" y="265"/>
                </a:cubicBezTo>
                <a:cubicBezTo>
                  <a:pt x="1307" y="10"/>
                  <a:pt x="940" y="56"/>
                  <a:pt x="768" y="28"/>
                </a:cubicBezTo>
                <a:cubicBezTo>
                  <a:pt x="596" y="0"/>
                  <a:pt x="380" y="81"/>
                  <a:pt x="278" y="95"/>
                </a:cubicBezTo>
                <a:close/>
              </a:path>
            </a:pathLst>
          </a:custGeom>
          <a:noFill/>
          <a:ln w="9525" cap="flat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974346" y="2164657"/>
            <a:ext cx="2209800" cy="4114800"/>
            <a:chOff x="797439" y="1985567"/>
            <a:chExt cx="2209800" cy="4114800"/>
          </a:xfrm>
        </p:grpSpPr>
        <p:sp>
          <p:nvSpPr>
            <p:cNvPr id="34" name="Rectangle 38"/>
            <p:cNvSpPr>
              <a:spLocks noChangeArrowheads="1"/>
            </p:cNvSpPr>
            <p:nvPr/>
          </p:nvSpPr>
          <p:spPr bwMode="auto">
            <a:xfrm>
              <a:off x="797439" y="198556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5" name="Rectangle 39"/>
            <p:cNvSpPr>
              <a:spLocks noChangeArrowheads="1"/>
            </p:cNvSpPr>
            <p:nvPr/>
          </p:nvSpPr>
          <p:spPr bwMode="auto">
            <a:xfrm>
              <a:off x="2702439" y="19855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" name="Oval 41"/>
            <p:cNvSpPr>
              <a:spLocks noChangeArrowheads="1"/>
            </p:cNvSpPr>
            <p:nvPr/>
          </p:nvSpPr>
          <p:spPr bwMode="auto">
            <a:xfrm>
              <a:off x="1788039" y="4042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37" name="Rectangle 42"/>
            <p:cNvSpPr>
              <a:spLocks noChangeArrowheads="1"/>
            </p:cNvSpPr>
            <p:nvPr/>
          </p:nvSpPr>
          <p:spPr bwMode="auto">
            <a:xfrm>
              <a:off x="1864239" y="32047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8" name="Oval 43"/>
            <p:cNvSpPr>
              <a:spLocks noChangeArrowheads="1"/>
            </p:cNvSpPr>
            <p:nvPr/>
          </p:nvSpPr>
          <p:spPr bwMode="auto">
            <a:xfrm>
              <a:off x="1407039" y="50335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39" name="AutoShape 44"/>
            <p:cNvCxnSpPr>
              <a:cxnSpLocks noChangeShapeType="1"/>
              <a:stCxn id="38" idx="4"/>
              <a:endCxn id="41" idx="1"/>
            </p:cNvCxnSpPr>
            <p:nvPr/>
          </p:nvCxnSpPr>
          <p:spPr bwMode="auto">
            <a:xfrm>
              <a:off x="1521339" y="5262167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1362589" y="495895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41" name="Oval 46"/>
            <p:cNvSpPr>
              <a:spLocks noChangeArrowheads="1"/>
            </p:cNvSpPr>
            <p:nvPr/>
          </p:nvSpPr>
          <p:spPr bwMode="auto">
            <a:xfrm>
              <a:off x="1711839" y="5566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42" name="AutoShape 47"/>
            <p:cNvCxnSpPr>
              <a:cxnSpLocks noChangeShapeType="1"/>
              <a:stCxn id="44" idx="4"/>
              <a:endCxn id="41" idx="7"/>
            </p:cNvCxnSpPr>
            <p:nvPr/>
          </p:nvCxnSpPr>
          <p:spPr bwMode="auto">
            <a:xfrm flipH="1">
              <a:off x="1907101" y="3585767"/>
              <a:ext cx="9096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Oval 48"/>
            <p:cNvSpPr>
              <a:spLocks noChangeArrowheads="1"/>
            </p:cNvSpPr>
            <p:nvPr/>
          </p:nvSpPr>
          <p:spPr bwMode="auto">
            <a:xfrm>
              <a:off x="1178439" y="3738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4" name="Oval 49"/>
            <p:cNvSpPr>
              <a:spLocks noChangeArrowheads="1"/>
            </p:cNvSpPr>
            <p:nvPr/>
          </p:nvSpPr>
          <p:spPr bwMode="auto">
            <a:xfrm>
              <a:off x="2702439" y="3357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5" name="Oval 50"/>
            <p:cNvSpPr>
              <a:spLocks noChangeArrowheads="1"/>
            </p:cNvSpPr>
            <p:nvPr/>
          </p:nvSpPr>
          <p:spPr bwMode="auto">
            <a:xfrm>
              <a:off x="2092839" y="26713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46" name="AutoShape 51"/>
            <p:cNvCxnSpPr>
              <a:cxnSpLocks noChangeShapeType="1"/>
              <a:stCxn id="34" idx="2"/>
              <a:endCxn id="45" idx="1"/>
            </p:cNvCxnSpPr>
            <p:nvPr/>
          </p:nvCxnSpPr>
          <p:spPr bwMode="auto">
            <a:xfrm>
              <a:off x="987939" y="2290367"/>
              <a:ext cx="1138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53"/>
            <p:cNvCxnSpPr>
              <a:cxnSpLocks noChangeShapeType="1"/>
              <a:stCxn id="35" idx="2"/>
              <a:endCxn id="45" idx="7"/>
            </p:cNvCxnSpPr>
            <p:nvPr/>
          </p:nvCxnSpPr>
          <p:spPr bwMode="auto">
            <a:xfrm flipH="1">
              <a:off x="2288101" y="2214167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56"/>
            <p:cNvCxnSpPr>
              <a:cxnSpLocks noChangeShapeType="1"/>
              <a:stCxn id="45" idx="4"/>
              <a:endCxn id="44" idx="1"/>
            </p:cNvCxnSpPr>
            <p:nvPr/>
          </p:nvCxnSpPr>
          <p:spPr bwMode="auto">
            <a:xfrm>
              <a:off x="2207139" y="2899967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58"/>
            <p:cNvCxnSpPr>
              <a:cxnSpLocks noChangeShapeType="1"/>
              <a:stCxn id="34" idx="2"/>
              <a:endCxn id="43" idx="1"/>
            </p:cNvCxnSpPr>
            <p:nvPr/>
          </p:nvCxnSpPr>
          <p:spPr bwMode="auto">
            <a:xfrm>
              <a:off x="987939" y="2290367"/>
              <a:ext cx="2238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59"/>
            <p:cNvCxnSpPr>
              <a:cxnSpLocks noChangeShapeType="1"/>
              <a:stCxn id="35" idx="2"/>
              <a:endCxn id="44" idx="7"/>
            </p:cNvCxnSpPr>
            <p:nvPr/>
          </p:nvCxnSpPr>
          <p:spPr bwMode="auto">
            <a:xfrm>
              <a:off x="2854839" y="2214167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60"/>
            <p:cNvCxnSpPr>
              <a:cxnSpLocks noChangeShapeType="1"/>
              <a:stCxn id="37" idx="2"/>
              <a:endCxn id="36" idx="7"/>
            </p:cNvCxnSpPr>
            <p:nvPr/>
          </p:nvCxnSpPr>
          <p:spPr bwMode="auto">
            <a:xfrm flipH="1">
              <a:off x="1983301" y="3433367"/>
              <a:ext cx="333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61"/>
            <p:cNvCxnSpPr>
              <a:cxnSpLocks noChangeShapeType="1"/>
              <a:stCxn id="43" idx="4"/>
              <a:endCxn id="38" idx="1"/>
            </p:cNvCxnSpPr>
            <p:nvPr/>
          </p:nvCxnSpPr>
          <p:spPr bwMode="auto">
            <a:xfrm>
              <a:off x="1292739" y="3966767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62"/>
            <p:cNvCxnSpPr>
              <a:cxnSpLocks noChangeShapeType="1"/>
              <a:stCxn id="36" idx="3"/>
              <a:endCxn id="38" idx="7"/>
            </p:cNvCxnSpPr>
            <p:nvPr/>
          </p:nvCxnSpPr>
          <p:spPr bwMode="auto">
            <a:xfrm flipH="1">
              <a:off x="1602301" y="4238230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1656276" y="551299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55" name="AutoShape 64"/>
            <p:cNvCxnSpPr>
              <a:cxnSpLocks noChangeShapeType="1"/>
              <a:stCxn id="37" idx="2"/>
              <a:endCxn id="43" idx="7"/>
            </p:cNvCxnSpPr>
            <p:nvPr/>
          </p:nvCxnSpPr>
          <p:spPr bwMode="auto">
            <a:xfrm flipH="1">
              <a:off x="1373701" y="3433367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65"/>
            <p:cNvCxnSpPr>
              <a:cxnSpLocks noChangeShapeType="1"/>
              <a:stCxn id="41" idx="4"/>
            </p:cNvCxnSpPr>
            <p:nvPr/>
          </p:nvCxnSpPr>
          <p:spPr bwMode="auto">
            <a:xfrm flipH="1">
              <a:off x="1788039" y="5795567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7" name="Oval 91"/>
          <p:cNvSpPr>
            <a:spLocks noChangeArrowheads="1"/>
          </p:cNvSpPr>
          <p:nvPr/>
        </p:nvSpPr>
        <p:spPr bwMode="auto">
          <a:xfrm rot="1387744">
            <a:off x="5039433" y="3888682"/>
            <a:ext cx="1447800" cy="6096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906303" y="2163271"/>
            <a:ext cx="2133600" cy="4114800"/>
            <a:chOff x="6370638" y="2362200"/>
            <a:chExt cx="2133600" cy="4114800"/>
          </a:xfrm>
        </p:grpSpPr>
        <p:sp>
          <p:nvSpPr>
            <p:cNvPr id="59" name="Rectangle 66"/>
            <p:cNvSpPr>
              <a:spLocks noChangeArrowheads="1"/>
            </p:cNvSpPr>
            <p:nvPr/>
          </p:nvSpPr>
          <p:spPr bwMode="auto">
            <a:xfrm>
              <a:off x="6370638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60" name="Rectangle 67"/>
            <p:cNvSpPr>
              <a:spLocks noChangeArrowheads="1"/>
            </p:cNvSpPr>
            <p:nvPr/>
          </p:nvSpPr>
          <p:spPr bwMode="auto">
            <a:xfrm>
              <a:off x="8199438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7513638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2" name="Oval 70"/>
            <p:cNvSpPr>
              <a:spLocks noChangeArrowheads="1"/>
            </p:cNvSpPr>
            <p:nvPr/>
          </p:nvSpPr>
          <p:spPr bwMode="auto">
            <a:xfrm>
              <a:off x="705643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3" name="AutoShape 71"/>
            <p:cNvCxnSpPr>
              <a:cxnSpLocks noChangeShapeType="1"/>
              <a:stCxn id="62" idx="4"/>
              <a:endCxn id="65" idx="1"/>
            </p:cNvCxnSpPr>
            <p:nvPr/>
          </p:nvCxnSpPr>
          <p:spPr bwMode="auto">
            <a:xfrm>
              <a:off x="7170738" y="5638800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Text Box 72"/>
            <p:cNvSpPr txBox="1">
              <a:spLocks noChangeArrowheads="1"/>
            </p:cNvSpPr>
            <p:nvPr/>
          </p:nvSpPr>
          <p:spPr bwMode="auto">
            <a:xfrm>
              <a:off x="7011988" y="5335588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65" name="Oval 73"/>
            <p:cNvSpPr>
              <a:spLocks noChangeArrowheads="1"/>
            </p:cNvSpPr>
            <p:nvPr/>
          </p:nvSpPr>
          <p:spPr bwMode="auto">
            <a:xfrm>
              <a:off x="736123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6" name="AutoShape 74"/>
            <p:cNvCxnSpPr>
              <a:cxnSpLocks noChangeShapeType="1"/>
              <a:stCxn id="68" idx="4"/>
              <a:endCxn id="65" idx="7"/>
            </p:cNvCxnSpPr>
            <p:nvPr/>
          </p:nvCxnSpPr>
          <p:spPr bwMode="auto">
            <a:xfrm flipH="1">
              <a:off x="7556500" y="3962400"/>
              <a:ext cx="7572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Oval 75"/>
            <p:cNvSpPr>
              <a:spLocks noChangeArrowheads="1"/>
            </p:cNvSpPr>
            <p:nvPr/>
          </p:nvSpPr>
          <p:spPr bwMode="auto">
            <a:xfrm>
              <a:off x="682783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8" name="Oval 76"/>
            <p:cNvSpPr>
              <a:spLocks noChangeArrowheads="1"/>
            </p:cNvSpPr>
            <p:nvPr/>
          </p:nvSpPr>
          <p:spPr bwMode="auto">
            <a:xfrm>
              <a:off x="8199438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9" name="Oval 77"/>
            <p:cNvSpPr>
              <a:spLocks noChangeArrowheads="1"/>
            </p:cNvSpPr>
            <p:nvPr/>
          </p:nvSpPr>
          <p:spPr bwMode="auto">
            <a:xfrm>
              <a:off x="7589838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70" name="AutoShape 78"/>
            <p:cNvCxnSpPr>
              <a:cxnSpLocks noChangeShapeType="1"/>
              <a:stCxn id="59" idx="2"/>
              <a:endCxn id="69" idx="1"/>
            </p:cNvCxnSpPr>
            <p:nvPr/>
          </p:nvCxnSpPr>
          <p:spPr bwMode="auto">
            <a:xfrm>
              <a:off x="6561138" y="2667000"/>
              <a:ext cx="10620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79"/>
            <p:cNvCxnSpPr>
              <a:cxnSpLocks noChangeShapeType="1"/>
              <a:stCxn id="60" idx="2"/>
              <a:endCxn id="69" idx="7"/>
            </p:cNvCxnSpPr>
            <p:nvPr/>
          </p:nvCxnSpPr>
          <p:spPr bwMode="auto">
            <a:xfrm flipH="1">
              <a:off x="7785100" y="2590800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80"/>
            <p:cNvCxnSpPr>
              <a:cxnSpLocks noChangeShapeType="1"/>
              <a:stCxn id="69" idx="4"/>
              <a:endCxn id="68" idx="1"/>
            </p:cNvCxnSpPr>
            <p:nvPr/>
          </p:nvCxnSpPr>
          <p:spPr bwMode="auto">
            <a:xfrm>
              <a:off x="7704138" y="3276600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81"/>
            <p:cNvCxnSpPr>
              <a:cxnSpLocks noChangeShapeType="1"/>
              <a:stCxn id="59" idx="2"/>
              <a:endCxn id="67" idx="1"/>
            </p:cNvCxnSpPr>
            <p:nvPr/>
          </p:nvCxnSpPr>
          <p:spPr bwMode="auto">
            <a:xfrm>
              <a:off x="6561138" y="2667000"/>
              <a:ext cx="3000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82"/>
            <p:cNvCxnSpPr>
              <a:cxnSpLocks noChangeShapeType="1"/>
              <a:stCxn id="60" idx="2"/>
              <a:endCxn id="68" idx="7"/>
            </p:cNvCxnSpPr>
            <p:nvPr/>
          </p:nvCxnSpPr>
          <p:spPr bwMode="auto">
            <a:xfrm>
              <a:off x="8351838" y="2590800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AutoShape 84"/>
            <p:cNvCxnSpPr>
              <a:cxnSpLocks noChangeShapeType="1"/>
              <a:stCxn id="67" idx="4"/>
              <a:endCxn id="62" idx="1"/>
            </p:cNvCxnSpPr>
            <p:nvPr/>
          </p:nvCxnSpPr>
          <p:spPr bwMode="auto">
            <a:xfrm>
              <a:off x="6942138" y="4343400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AutoShape 85"/>
            <p:cNvCxnSpPr>
              <a:cxnSpLocks noChangeShapeType="1"/>
              <a:stCxn id="67" idx="4"/>
              <a:endCxn id="62" idx="7"/>
            </p:cNvCxnSpPr>
            <p:nvPr/>
          </p:nvCxnSpPr>
          <p:spPr bwMode="auto">
            <a:xfrm>
              <a:off x="6942138" y="4343400"/>
              <a:ext cx="309562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Text Box 86"/>
            <p:cNvSpPr txBox="1">
              <a:spLocks noChangeArrowheads="1"/>
            </p:cNvSpPr>
            <p:nvPr/>
          </p:nvSpPr>
          <p:spPr bwMode="auto">
            <a:xfrm>
              <a:off x="73056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78" name="AutoShape 87"/>
            <p:cNvCxnSpPr>
              <a:cxnSpLocks noChangeShapeType="1"/>
              <a:stCxn id="61" idx="2"/>
              <a:endCxn id="67" idx="7"/>
            </p:cNvCxnSpPr>
            <p:nvPr/>
          </p:nvCxnSpPr>
          <p:spPr bwMode="auto">
            <a:xfrm flipH="1">
              <a:off x="7023100" y="3810000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88"/>
            <p:cNvCxnSpPr>
              <a:cxnSpLocks noChangeShapeType="1"/>
              <a:stCxn id="65" idx="4"/>
            </p:cNvCxnSpPr>
            <p:nvPr/>
          </p:nvCxnSpPr>
          <p:spPr bwMode="auto">
            <a:xfrm flipH="1">
              <a:off x="743743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0" name="Oval 92"/>
          <p:cNvSpPr>
            <a:spLocks noChangeArrowheads="1"/>
          </p:cNvSpPr>
          <p:nvPr/>
        </p:nvSpPr>
        <p:spPr bwMode="auto">
          <a:xfrm>
            <a:off x="5429165" y="4984057"/>
            <a:ext cx="533400" cy="609600"/>
          </a:xfrm>
          <a:prstGeom prst="ellipse">
            <a:avLst/>
          </a:prstGeom>
          <a:noFill/>
          <a:ln w="9525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00" name="Group 99"/>
          <p:cNvGrpSpPr/>
          <p:nvPr/>
        </p:nvGrpSpPr>
        <p:grpSpPr>
          <a:xfrm>
            <a:off x="4955515" y="2160008"/>
            <a:ext cx="2159000" cy="4114800"/>
            <a:chOff x="111125" y="2362200"/>
            <a:chExt cx="2159000" cy="4114800"/>
          </a:xfrm>
        </p:grpSpPr>
        <p:sp>
          <p:nvSpPr>
            <p:cNvPr id="82" name="Rectangle 25"/>
            <p:cNvSpPr>
              <a:spLocks noChangeArrowheads="1"/>
            </p:cNvSpPr>
            <p:nvPr/>
          </p:nvSpPr>
          <p:spPr bwMode="auto">
            <a:xfrm>
              <a:off x="111125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83" name="Rectangle 26"/>
            <p:cNvSpPr>
              <a:spLocks noChangeArrowheads="1"/>
            </p:cNvSpPr>
            <p:nvPr/>
          </p:nvSpPr>
          <p:spPr bwMode="auto">
            <a:xfrm>
              <a:off x="1965325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auto">
            <a:xfrm>
              <a:off x="1203325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5" name="Oval 31"/>
            <p:cNvSpPr>
              <a:spLocks noChangeArrowheads="1"/>
            </p:cNvSpPr>
            <p:nvPr/>
          </p:nvSpPr>
          <p:spPr bwMode="auto">
            <a:xfrm>
              <a:off x="1050925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86" name="AutoShape 32"/>
            <p:cNvCxnSpPr>
              <a:cxnSpLocks noChangeShapeType="1"/>
              <a:stCxn id="88" idx="4"/>
              <a:endCxn id="85" idx="7"/>
            </p:cNvCxnSpPr>
            <p:nvPr/>
          </p:nvCxnSpPr>
          <p:spPr bwMode="auto">
            <a:xfrm flipH="1">
              <a:off x="1246188" y="3962400"/>
              <a:ext cx="833437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Oval 33"/>
            <p:cNvSpPr>
              <a:spLocks noChangeArrowheads="1"/>
            </p:cNvSpPr>
            <p:nvPr/>
          </p:nvSpPr>
          <p:spPr bwMode="auto">
            <a:xfrm>
              <a:off x="517525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88" name="Oval 34"/>
            <p:cNvSpPr>
              <a:spLocks noChangeArrowheads="1"/>
            </p:cNvSpPr>
            <p:nvPr/>
          </p:nvSpPr>
          <p:spPr bwMode="auto">
            <a:xfrm>
              <a:off x="1965325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89" name="Oval 35"/>
            <p:cNvSpPr>
              <a:spLocks noChangeArrowheads="1"/>
            </p:cNvSpPr>
            <p:nvPr/>
          </p:nvSpPr>
          <p:spPr bwMode="auto">
            <a:xfrm>
              <a:off x="1355725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90" name="AutoShape 36"/>
            <p:cNvCxnSpPr>
              <a:cxnSpLocks noChangeShapeType="1"/>
              <a:stCxn id="82" idx="2"/>
              <a:endCxn id="89" idx="1"/>
            </p:cNvCxnSpPr>
            <p:nvPr/>
          </p:nvCxnSpPr>
          <p:spPr bwMode="auto">
            <a:xfrm>
              <a:off x="301625" y="2667000"/>
              <a:ext cx="1087438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AutoShape 37"/>
            <p:cNvCxnSpPr>
              <a:cxnSpLocks noChangeShapeType="1"/>
              <a:stCxn id="83" idx="2"/>
              <a:endCxn id="89" idx="7"/>
            </p:cNvCxnSpPr>
            <p:nvPr/>
          </p:nvCxnSpPr>
          <p:spPr bwMode="auto">
            <a:xfrm flipH="1">
              <a:off x="1550988" y="2590800"/>
              <a:ext cx="5667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AutoShape 38"/>
            <p:cNvCxnSpPr>
              <a:cxnSpLocks noChangeShapeType="1"/>
              <a:stCxn id="89" idx="4"/>
              <a:endCxn id="88" idx="1"/>
            </p:cNvCxnSpPr>
            <p:nvPr/>
          </p:nvCxnSpPr>
          <p:spPr bwMode="auto">
            <a:xfrm>
              <a:off x="1470025" y="3276600"/>
              <a:ext cx="5286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AutoShape 39"/>
            <p:cNvCxnSpPr>
              <a:cxnSpLocks noChangeShapeType="1"/>
              <a:stCxn id="82" idx="2"/>
              <a:endCxn id="87" idx="1"/>
            </p:cNvCxnSpPr>
            <p:nvPr/>
          </p:nvCxnSpPr>
          <p:spPr bwMode="auto">
            <a:xfrm>
              <a:off x="301625" y="2667000"/>
              <a:ext cx="2492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40"/>
            <p:cNvCxnSpPr>
              <a:cxnSpLocks noChangeShapeType="1"/>
              <a:stCxn id="83" idx="2"/>
              <a:endCxn id="88" idx="7"/>
            </p:cNvCxnSpPr>
            <p:nvPr/>
          </p:nvCxnSpPr>
          <p:spPr bwMode="auto">
            <a:xfrm>
              <a:off x="2117725" y="2590800"/>
              <a:ext cx="42863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AutoShape 41"/>
            <p:cNvCxnSpPr>
              <a:cxnSpLocks noChangeShapeType="1"/>
              <a:stCxn id="87" idx="4"/>
              <a:endCxn id="85" idx="1"/>
            </p:cNvCxnSpPr>
            <p:nvPr/>
          </p:nvCxnSpPr>
          <p:spPr bwMode="auto">
            <a:xfrm>
              <a:off x="631825" y="4343400"/>
              <a:ext cx="45243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" name="Text Box 43"/>
            <p:cNvSpPr txBox="1">
              <a:spLocks noChangeArrowheads="1"/>
            </p:cNvSpPr>
            <p:nvPr/>
          </p:nvSpPr>
          <p:spPr bwMode="auto">
            <a:xfrm>
              <a:off x="10064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97" name="AutoShape 44"/>
            <p:cNvCxnSpPr>
              <a:cxnSpLocks noChangeShapeType="1"/>
              <a:stCxn id="84" idx="2"/>
              <a:endCxn id="87" idx="7"/>
            </p:cNvCxnSpPr>
            <p:nvPr/>
          </p:nvCxnSpPr>
          <p:spPr bwMode="auto">
            <a:xfrm flipH="1">
              <a:off x="712788" y="3810000"/>
              <a:ext cx="6429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45"/>
            <p:cNvCxnSpPr>
              <a:cxnSpLocks noChangeShapeType="1"/>
              <a:stCxn id="85" idx="4"/>
            </p:cNvCxnSpPr>
            <p:nvPr/>
          </p:nvCxnSpPr>
          <p:spPr bwMode="auto">
            <a:xfrm flipH="1">
              <a:off x="1127125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99" name="Freeform 64"/>
          <p:cNvSpPr>
            <a:spLocks/>
          </p:cNvSpPr>
          <p:nvPr/>
        </p:nvSpPr>
        <p:spPr bwMode="auto">
          <a:xfrm>
            <a:off x="4837821" y="1766195"/>
            <a:ext cx="2514600" cy="2184400"/>
          </a:xfrm>
          <a:custGeom>
            <a:avLst/>
            <a:gdLst>
              <a:gd name="T0" fmla="*/ 156 w 2079"/>
              <a:gd name="T1" fmla="*/ 148 h 1448"/>
              <a:gd name="T2" fmla="*/ 15 w 2079"/>
              <a:gd name="T3" fmla="*/ 224 h 1448"/>
              <a:gd name="T4" fmla="*/ 63 w 2079"/>
              <a:gd name="T5" fmla="*/ 512 h 1448"/>
              <a:gd name="T6" fmla="*/ 351 w 2079"/>
              <a:gd name="T7" fmla="*/ 608 h 1448"/>
              <a:gd name="T8" fmla="*/ 975 w 2079"/>
              <a:gd name="T9" fmla="*/ 800 h 1448"/>
              <a:gd name="T10" fmla="*/ 1215 w 2079"/>
              <a:gd name="T11" fmla="*/ 944 h 1448"/>
              <a:gd name="T12" fmla="*/ 1407 w 2079"/>
              <a:gd name="T13" fmla="*/ 1088 h 1448"/>
              <a:gd name="T14" fmla="*/ 1551 w 2079"/>
              <a:gd name="T15" fmla="*/ 1328 h 1448"/>
              <a:gd name="T16" fmla="*/ 1743 w 2079"/>
              <a:gd name="T17" fmla="*/ 1424 h 1448"/>
              <a:gd name="T18" fmla="*/ 1887 w 2079"/>
              <a:gd name="T19" fmla="*/ 1184 h 1448"/>
              <a:gd name="T20" fmla="*/ 1839 w 2079"/>
              <a:gd name="T21" fmla="*/ 176 h 1448"/>
              <a:gd name="T22" fmla="*/ 447 w 2079"/>
              <a:gd name="T23" fmla="*/ 128 h 1448"/>
              <a:gd name="T24" fmla="*/ 156 w 2079"/>
              <a:gd name="T25" fmla="*/ 14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79" h="1448">
                <a:moveTo>
                  <a:pt x="156" y="148"/>
                </a:moveTo>
                <a:cubicBezTo>
                  <a:pt x="84" y="164"/>
                  <a:pt x="30" y="163"/>
                  <a:pt x="15" y="224"/>
                </a:cubicBezTo>
                <a:cubicBezTo>
                  <a:pt x="0" y="285"/>
                  <a:pt x="7" y="448"/>
                  <a:pt x="63" y="512"/>
                </a:cubicBezTo>
                <a:cubicBezTo>
                  <a:pt x="119" y="576"/>
                  <a:pt x="199" y="560"/>
                  <a:pt x="351" y="608"/>
                </a:cubicBezTo>
                <a:cubicBezTo>
                  <a:pt x="503" y="656"/>
                  <a:pt x="831" y="744"/>
                  <a:pt x="975" y="800"/>
                </a:cubicBezTo>
                <a:cubicBezTo>
                  <a:pt x="1119" y="856"/>
                  <a:pt x="1143" y="896"/>
                  <a:pt x="1215" y="944"/>
                </a:cubicBezTo>
                <a:cubicBezTo>
                  <a:pt x="1287" y="992"/>
                  <a:pt x="1351" y="1024"/>
                  <a:pt x="1407" y="1088"/>
                </a:cubicBezTo>
                <a:cubicBezTo>
                  <a:pt x="1463" y="1152"/>
                  <a:pt x="1495" y="1272"/>
                  <a:pt x="1551" y="1328"/>
                </a:cubicBezTo>
                <a:cubicBezTo>
                  <a:pt x="1607" y="1384"/>
                  <a:pt x="1687" y="1448"/>
                  <a:pt x="1743" y="1424"/>
                </a:cubicBezTo>
                <a:cubicBezTo>
                  <a:pt x="1799" y="1400"/>
                  <a:pt x="1871" y="1392"/>
                  <a:pt x="1887" y="1184"/>
                </a:cubicBezTo>
                <a:cubicBezTo>
                  <a:pt x="1903" y="976"/>
                  <a:pt x="2079" y="352"/>
                  <a:pt x="1839" y="176"/>
                </a:cubicBezTo>
                <a:cubicBezTo>
                  <a:pt x="1599" y="0"/>
                  <a:pt x="727" y="133"/>
                  <a:pt x="447" y="128"/>
                </a:cubicBezTo>
                <a:cubicBezTo>
                  <a:pt x="167" y="123"/>
                  <a:pt x="228" y="132"/>
                  <a:pt x="156" y="148"/>
                </a:cubicBezTo>
                <a:close/>
              </a:path>
            </a:pathLst>
          </a:custGeom>
          <a:noFill/>
          <a:ln w="9525" cap="flat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1" name="AutoShape 58"/>
          <p:cNvCxnSpPr>
            <a:cxnSpLocks noChangeShapeType="1"/>
            <a:stCxn id="34" idx="2"/>
            <a:endCxn id="36" idx="1"/>
          </p:cNvCxnSpPr>
          <p:nvPr/>
        </p:nvCxnSpPr>
        <p:spPr bwMode="auto">
          <a:xfrm>
            <a:off x="5164846" y="2469457"/>
            <a:ext cx="833578" cy="17860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8" name="Group 117"/>
          <p:cNvGrpSpPr/>
          <p:nvPr/>
        </p:nvGrpSpPr>
        <p:grpSpPr>
          <a:xfrm>
            <a:off x="4915389" y="2172897"/>
            <a:ext cx="1741488" cy="4114800"/>
            <a:chOff x="2971800" y="2362200"/>
            <a:chExt cx="1741488" cy="4114800"/>
          </a:xfrm>
        </p:grpSpPr>
        <p:sp>
          <p:nvSpPr>
            <p:cNvPr id="104" name="Rectangle 46"/>
            <p:cNvSpPr>
              <a:spLocks noChangeArrowheads="1"/>
            </p:cNvSpPr>
            <p:nvPr/>
          </p:nvSpPr>
          <p:spPr bwMode="auto">
            <a:xfrm>
              <a:off x="2971800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105" name="Rectangle 48"/>
            <p:cNvSpPr>
              <a:spLocks noChangeArrowheads="1"/>
            </p:cNvSpPr>
            <p:nvPr/>
          </p:nvSpPr>
          <p:spPr bwMode="auto">
            <a:xfrm>
              <a:off x="4408488" y="25146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06" name="Oval 49"/>
            <p:cNvSpPr>
              <a:spLocks noChangeArrowheads="1"/>
            </p:cNvSpPr>
            <p:nvPr/>
          </p:nvSpPr>
          <p:spPr bwMode="auto">
            <a:xfrm>
              <a:off x="3951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107" name="AutoShape 50"/>
            <p:cNvCxnSpPr>
              <a:cxnSpLocks noChangeShapeType="1"/>
              <a:stCxn id="109" idx="4"/>
              <a:endCxn id="106" idx="7"/>
            </p:cNvCxnSpPr>
            <p:nvPr/>
          </p:nvCxnSpPr>
          <p:spPr bwMode="auto">
            <a:xfrm flipH="1">
              <a:off x="4146550" y="4191000"/>
              <a:ext cx="376238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8" name="Oval 51"/>
            <p:cNvSpPr>
              <a:spLocks noChangeArrowheads="1"/>
            </p:cNvSpPr>
            <p:nvPr/>
          </p:nvSpPr>
          <p:spPr bwMode="auto">
            <a:xfrm>
              <a:off x="341788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09" name="Oval 52"/>
            <p:cNvSpPr>
              <a:spLocks noChangeArrowheads="1"/>
            </p:cNvSpPr>
            <p:nvPr/>
          </p:nvSpPr>
          <p:spPr bwMode="auto">
            <a:xfrm>
              <a:off x="4408488" y="3962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110" name="AutoShape 56"/>
            <p:cNvCxnSpPr>
              <a:cxnSpLocks noChangeShapeType="1"/>
              <a:stCxn id="104" idx="2"/>
              <a:endCxn id="109" idx="1"/>
            </p:cNvCxnSpPr>
            <p:nvPr/>
          </p:nvCxnSpPr>
          <p:spPr bwMode="auto">
            <a:xfrm>
              <a:off x="3162300" y="2667000"/>
              <a:ext cx="1279525" cy="1328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57"/>
            <p:cNvCxnSpPr>
              <a:cxnSpLocks noChangeShapeType="1"/>
              <a:stCxn id="104" idx="2"/>
              <a:endCxn id="108" idx="1"/>
            </p:cNvCxnSpPr>
            <p:nvPr/>
          </p:nvCxnSpPr>
          <p:spPr bwMode="auto">
            <a:xfrm>
              <a:off x="3162300" y="2667000"/>
              <a:ext cx="288925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59"/>
            <p:cNvCxnSpPr>
              <a:cxnSpLocks noChangeShapeType="1"/>
              <a:stCxn id="108" idx="4"/>
              <a:endCxn id="106" idx="1"/>
            </p:cNvCxnSpPr>
            <p:nvPr/>
          </p:nvCxnSpPr>
          <p:spPr bwMode="auto">
            <a:xfrm>
              <a:off x="3532188" y="4343400"/>
              <a:ext cx="4524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Text Box 60"/>
            <p:cNvSpPr txBox="1">
              <a:spLocks noChangeArrowheads="1"/>
            </p:cNvSpPr>
            <p:nvPr/>
          </p:nvSpPr>
          <p:spPr bwMode="auto">
            <a:xfrm>
              <a:off x="3906838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114" name="AutoShape 61"/>
            <p:cNvCxnSpPr>
              <a:cxnSpLocks noChangeShapeType="1"/>
              <a:stCxn id="105" idx="2"/>
              <a:endCxn id="108" idx="7"/>
            </p:cNvCxnSpPr>
            <p:nvPr/>
          </p:nvCxnSpPr>
          <p:spPr bwMode="auto">
            <a:xfrm flipH="1">
              <a:off x="3613150" y="2743200"/>
              <a:ext cx="947738" cy="140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AutoShape 62"/>
            <p:cNvCxnSpPr>
              <a:cxnSpLocks noChangeShapeType="1"/>
              <a:stCxn id="106" idx="4"/>
            </p:cNvCxnSpPr>
            <p:nvPr/>
          </p:nvCxnSpPr>
          <p:spPr bwMode="auto">
            <a:xfrm flipH="1">
              <a:off x="402748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6" name="AutoShape 63"/>
            <p:cNvCxnSpPr>
              <a:cxnSpLocks noChangeShapeType="1"/>
              <a:stCxn id="105" idx="2"/>
              <a:endCxn id="109" idx="7"/>
            </p:cNvCxnSpPr>
            <p:nvPr/>
          </p:nvCxnSpPr>
          <p:spPr bwMode="auto">
            <a:xfrm>
              <a:off x="4560888" y="2743200"/>
              <a:ext cx="42862" cy="1252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7" name="Oval 65"/>
          <p:cNvSpPr>
            <a:spLocks noChangeArrowheads="1"/>
          </p:cNvSpPr>
          <p:nvPr/>
        </p:nvSpPr>
        <p:spPr bwMode="auto">
          <a:xfrm rot="21194196">
            <a:off x="5123352" y="3668322"/>
            <a:ext cx="1763712" cy="6096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5257383" y="2172897"/>
            <a:ext cx="1371600" cy="4114800"/>
            <a:chOff x="1028700" y="1993212"/>
            <a:chExt cx="1371600" cy="4114800"/>
          </a:xfrm>
        </p:grpSpPr>
        <p:sp>
          <p:nvSpPr>
            <p:cNvPr id="119" name="Rectangle 66"/>
            <p:cNvSpPr>
              <a:spLocks noChangeArrowheads="1"/>
            </p:cNvSpPr>
            <p:nvPr/>
          </p:nvSpPr>
          <p:spPr bwMode="auto">
            <a:xfrm>
              <a:off x="1028700" y="199321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120" name="Rectangle 67"/>
            <p:cNvSpPr>
              <a:spLocks noChangeArrowheads="1"/>
            </p:cNvSpPr>
            <p:nvPr/>
          </p:nvSpPr>
          <p:spPr bwMode="auto">
            <a:xfrm>
              <a:off x="2095500" y="199321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21" name="Oval 68"/>
            <p:cNvSpPr>
              <a:spLocks noChangeArrowheads="1"/>
            </p:cNvSpPr>
            <p:nvPr/>
          </p:nvSpPr>
          <p:spPr bwMode="auto">
            <a:xfrm>
              <a:off x="1660525" y="55746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sp>
          <p:nvSpPr>
            <p:cNvPr id="122" name="Oval 69"/>
            <p:cNvSpPr>
              <a:spLocks noChangeArrowheads="1"/>
            </p:cNvSpPr>
            <p:nvPr/>
          </p:nvSpPr>
          <p:spPr bwMode="auto">
            <a:xfrm>
              <a:off x="1638300" y="37458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123" name="AutoShape 70"/>
            <p:cNvCxnSpPr>
              <a:cxnSpLocks noChangeShapeType="1"/>
              <a:stCxn id="119" idx="2"/>
              <a:endCxn id="122" idx="1"/>
            </p:cNvCxnSpPr>
            <p:nvPr/>
          </p:nvCxnSpPr>
          <p:spPr bwMode="auto">
            <a:xfrm>
              <a:off x="1219200" y="2298012"/>
              <a:ext cx="4524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71"/>
            <p:cNvCxnSpPr>
              <a:cxnSpLocks noChangeShapeType="1"/>
              <a:stCxn id="122" idx="4"/>
              <a:endCxn id="121" idx="1"/>
            </p:cNvCxnSpPr>
            <p:nvPr/>
          </p:nvCxnSpPr>
          <p:spPr bwMode="auto">
            <a:xfrm flipH="1">
              <a:off x="1693863" y="3974412"/>
              <a:ext cx="587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5" name="Text Box 72"/>
            <p:cNvSpPr txBox="1">
              <a:spLocks noChangeArrowheads="1"/>
            </p:cNvSpPr>
            <p:nvPr/>
          </p:nvSpPr>
          <p:spPr bwMode="auto">
            <a:xfrm>
              <a:off x="1616075" y="552063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126" name="AutoShape 73"/>
            <p:cNvCxnSpPr>
              <a:cxnSpLocks noChangeShapeType="1"/>
              <a:stCxn id="120" idx="2"/>
              <a:endCxn id="122" idx="7"/>
            </p:cNvCxnSpPr>
            <p:nvPr/>
          </p:nvCxnSpPr>
          <p:spPr bwMode="auto">
            <a:xfrm flipH="1">
              <a:off x="1833563" y="2221812"/>
              <a:ext cx="414337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AutoShape 74"/>
            <p:cNvCxnSpPr>
              <a:cxnSpLocks noChangeShapeType="1"/>
              <a:stCxn id="121" idx="4"/>
            </p:cNvCxnSpPr>
            <p:nvPr/>
          </p:nvCxnSpPr>
          <p:spPr bwMode="auto">
            <a:xfrm flipH="1">
              <a:off x="1736725" y="580321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AutoShape 75"/>
            <p:cNvCxnSpPr>
              <a:cxnSpLocks noChangeShapeType="1"/>
              <a:stCxn id="122" idx="4"/>
              <a:endCxn id="121" idx="7"/>
            </p:cNvCxnSpPr>
            <p:nvPr/>
          </p:nvCxnSpPr>
          <p:spPr bwMode="auto">
            <a:xfrm>
              <a:off x="1752600" y="3974412"/>
              <a:ext cx="10318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9" name="Oval 76"/>
          <p:cNvSpPr>
            <a:spLocks noChangeArrowheads="1"/>
          </p:cNvSpPr>
          <p:nvPr/>
        </p:nvSpPr>
        <p:spPr bwMode="auto">
          <a:xfrm>
            <a:off x="5714583" y="5525697"/>
            <a:ext cx="533400" cy="609600"/>
          </a:xfrm>
          <a:prstGeom prst="ellipse">
            <a:avLst/>
          </a:prstGeom>
          <a:noFill/>
          <a:ln w="9525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" name="Group 142"/>
          <p:cNvGrpSpPr/>
          <p:nvPr/>
        </p:nvGrpSpPr>
        <p:grpSpPr>
          <a:xfrm>
            <a:off x="5373028" y="2145330"/>
            <a:ext cx="1371600" cy="4114800"/>
            <a:chOff x="7696200" y="2362200"/>
            <a:chExt cx="1371600" cy="4114800"/>
          </a:xfrm>
        </p:grpSpPr>
        <p:sp>
          <p:nvSpPr>
            <p:cNvPr id="131" name="Rectangle 77"/>
            <p:cNvSpPr>
              <a:spLocks noChangeArrowheads="1"/>
            </p:cNvSpPr>
            <p:nvPr/>
          </p:nvSpPr>
          <p:spPr bwMode="auto">
            <a:xfrm>
              <a:off x="7696200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132" name="Rectangle 78"/>
            <p:cNvSpPr>
              <a:spLocks noChangeArrowheads="1"/>
            </p:cNvSpPr>
            <p:nvPr/>
          </p:nvSpPr>
          <p:spPr bwMode="auto">
            <a:xfrm>
              <a:off x="8763000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133" name="Oval 79"/>
            <p:cNvSpPr>
              <a:spLocks noChangeArrowheads="1"/>
            </p:cNvSpPr>
            <p:nvPr/>
          </p:nvSpPr>
          <p:spPr bwMode="auto">
            <a:xfrm>
              <a:off x="82296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134" name="AutoShape 80"/>
            <p:cNvCxnSpPr>
              <a:cxnSpLocks noChangeShapeType="1"/>
              <a:stCxn id="131" idx="2"/>
              <a:endCxn id="133" idx="1"/>
            </p:cNvCxnSpPr>
            <p:nvPr/>
          </p:nvCxnSpPr>
          <p:spPr bwMode="auto">
            <a:xfrm>
              <a:off x="7886700" y="2667000"/>
              <a:ext cx="3762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81"/>
            <p:cNvCxnSpPr>
              <a:cxnSpLocks noChangeShapeType="1"/>
              <a:stCxn id="132" idx="2"/>
              <a:endCxn id="133" idx="7"/>
            </p:cNvCxnSpPr>
            <p:nvPr/>
          </p:nvCxnSpPr>
          <p:spPr bwMode="auto">
            <a:xfrm flipH="1">
              <a:off x="8424863" y="2590800"/>
              <a:ext cx="490537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82"/>
            <p:cNvCxnSpPr>
              <a:cxnSpLocks noChangeShapeType="1"/>
              <a:stCxn id="133" idx="4"/>
            </p:cNvCxnSpPr>
            <p:nvPr/>
          </p:nvCxnSpPr>
          <p:spPr bwMode="auto">
            <a:xfrm flipH="1">
              <a:off x="8305800" y="4343400"/>
              <a:ext cx="38100" cy="2133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18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57" grpId="0" animBg="1"/>
      <p:bldP spid="57" grpId="1" animBg="1"/>
      <p:bldP spid="80" grpId="0" animBg="1"/>
      <p:bldP spid="80" grpId="1" animBg="1"/>
      <p:bldP spid="99" grpId="0" animBg="1"/>
      <p:bldP spid="99" grpId="1" animBg="1"/>
      <p:bldP spid="117" grpId="0" animBg="1"/>
      <p:bldP spid="117" grpId="1" animBg="1"/>
      <p:bldP spid="129" grpId="0" animBg="1"/>
      <p:bldP spid="129" grpId="1" animBg="1"/>
      <p:bldP spid="144" grpId="0"/>
      <p:bldP spid="14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Arithmetic?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Bit-blast</a:t>
            </a:r>
          </a:p>
          <a:p>
            <a:endParaRPr lang="en-US" dirty="0"/>
          </a:p>
          <a:p>
            <a:r>
              <a:rPr lang="en-US" dirty="0"/>
              <a:t>2) Unary encoding</a:t>
            </a:r>
          </a:p>
          <a:p>
            <a:endParaRPr lang="en-US" dirty="0"/>
          </a:p>
          <a:p>
            <a:r>
              <a:rPr lang="en-US" dirty="0"/>
              <a:t>3) SMT</a:t>
            </a:r>
          </a:p>
        </p:txBody>
      </p:sp>
    </p:spTree>
    <p:extLst>
      <p:ext uri="{BB962C8B-B14F-4D97-AF65-F5344CB8AC3E}">
        <p14:creationId xmlns:p14="http://schemas.microsoft.com/office/powerpoint/2010/main" val="14817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Design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0"/>
            <a:ext cx="8991600" cy="5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Extend base language with </a:t>
            </a:r>
            <a:r>
              <a:rPr lang="en-US" u="sng" dirty="0">
                <a:solidFill>
                  <a:srgbClr val="CC0000"/>
                </a:solidFill>
              </a:rPr>
              <a:t>one</a:t>
            </a:r>
            <a:r>
              <a:rPr lang="en-US" dirty="0"/>
              <a:t> construct</a:t>
            </a:r>
          </a:p>
          <a:p>
            <a:pPr lvl="1">
              <a:buNone/>
            </a:pPr>
            <a:r>
              <a:rPr lang="en-US" dirty="0"/>
              <a:t>				</a:t>
            </a:r>
          </a:p>
          <a:p>
            <a:pPr lvl="1" algn="ctr">
              <a:buNone/>
            </a:pPr>
            <a:r>
              <a:rPr lang="en-US" sz="2800" dirty="0"/>
              <a:t>Constant hole: </a:t>
            </a:r>
            <a:r>
              <a:rPr lang="en-US" sz="2800" b="1" dirty="0">
                <a:solidFill>
                  <a:srgbClr val="800000"/>
                </a:solidFill>
                <a:latin typeface="Consolas" pitchFamily="49" charset="0"/>
              </a:rPr>
              <a:t>??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Synthesizer replaces </a:t>
            </a:r>
            <a:r>
              <a:rPr lang="en-US" b="1" dirty="0">
                <a:solidFill>
                  <a:srgbClr val="800000"/>
                </a:solidFill>
                <a:latin typeface="Consolas" pitchFamily="49" charset="0"/>
              </a:rPr>
              <a:t>??</a:t>
            </a:r>
            <a:r>
              <a:rPr lang="en-US" dirty="0"/>
              <a:t> with a constant</a:t>
            </a:r>
          </a:p>
          <a:p>
            <a:pPr>
              <a:buNone/>
            </a:pPr>
            <a:r>
              <a:rPr lang="en-US" dirty="0"/>
              <a:t>High-level constructs defined in terms of </a:t>
            </a:r>
            <a:r>
              <a:rPr lang="en-US" b="1" dirty="0">
                <a:solidFill>
                  <a:srgbClr val="800000"/>
                </a:solidFill>
                <a:latin typeface="Consolas" pitchFamily="49" charset="0"/>
              </a:rPr>
              <a:t>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x)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x *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??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3242608"/>
            <a:ext cx="3352800" cy="1938992"/>
          </a:xfrm>
          <a:prstGeom prst="rect">
            <a:avLst/>
          </a:prstGeom>
          <a:solidFill>
            <a:schemeClr val="bg1"/>
          </a:solidFill>
          <a:ln w="3175">
            <a:solidFill>
              <a:srgbClr val="CC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bar (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x)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{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 err="1">
                <a:solidFill>
                  <a:srgbClr val="800000"/>
                </a:solidFill>
                <a:latin typeface="Consolas" pitchFamily="49" charset="0"/>
                <a:cs typeface="Arial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 x * </a:t>
            </a:r>
            <a:r>
              <a:rPr lang="en-US" sz="2000" dirty="0">
                <a:solidFill>
                  <a:srgbClr val="CC0000"/>
                </a:solidFill>
                <a:latin typeface="Consolas" pitchFamily="49" charset="0"/>
                <a:cs typeface="Arial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assert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 == x + x;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   </a:t>
            </a:r>
            <a:r>
              <a:rPr lang="en-US" sz="2000" b="1" dirty="0">
                <a:solidFill>
                  <a:srgbClr val="800000"/>
                </a:solidFill>
                <a:latin typeface="Consolas" pitchFamily="49" charset="0"/>
                <a:cs typeface="Arial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 t;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Arial" charset="0"/>
              </a:rPr>
              <a:t>}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638800" y="4343400"/>
            <a:ext cx="914400" cy="158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7086600" y="4191000"/>
            <a:ext cx="3124200" cy="381000"/>
          </a:xfrm>
          <a:prstGeom prst="rect">
            <a:avLst/>
          </a:prstGeom>
          <a:solidFill>
            <a:srgbClr val="FFFFFF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8624605" cy="1325563"/>
          </a:xfrm>
        </p:spPr>
        <p:txBody>
          <a:bodyPr/>
          <a:lstStyle/>
          <a:p>
            <a:pPr eaLnBrk="1" hangingPunct="1"/>
            <a:r>
              <a:rPr lang="en-US" sz="3600" dirty="0"/>
              <a:t>Integer Generator</a:t>
            </a:r>
            <a:r>
              <a:rPr lang="en-US" sz="3600" dirty="0">
                <a:sym typeface="Wingdings" pitchFamily="2" charset="2"/>
              </a:rPr>
              <a:t> </a:t>
            </a:r>
            <a:r>
              <a:rPr lang="en-US" sz="3600" dirty="0"/>
              <a:t>Sets of 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9100" y="1600201"/>
            <a:ext cx="8826500" cy="4525963"/>
          </a:xfrm>
        </p:spPr>
        <p:txBody>
          <a:bodyPr/>
          <a:lstStyle/>
          <a:p>
            <a:pPr eaLnBrk="1" hangingPunct="1"/>
            <a:r>
              <a:rPr lang="en-US" dirty="0"/>
              <a:t>Expressions with </a:t>
            </a:r>
            <a:r>
              <a:rPr lang="en-US" sz="2400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/>
              <a:t>  == sets of expressions</a:t>
            </a:r>
          </a:p>
          <a:p>
            <a:pPr lvl="1"/>
            <a:r>
              <a:rPr lang="en-US" dirty="0"/>
              <a:t>linear expressions		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x*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 + y*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endParaRPr lang="en-US" b="1" dirty="0">
              <a:solidFill>
                <a:srgbClr val="FF0000"/>
              </a:solidFill>
              <a:latin typeface="Consolas" pitchFamily="49" charset="0"/>
            </a:endParaRPr>
          </a:p>
          <a:p>
            <a:pPr lvl="1" eaLnBrk="1" hangingPunct="1"/>
            <a:r>
              <a:rPr lang="en-US" dirty="0"/>
              <a:t>polynomials			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x*x*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 + x*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 + 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 </a:t>
            </a:r>
          </a:p>
          <a:p>
            <a:pPr lvl="1" eaLnBrk="1" hangingPunct="1"/>
            <a:r>
              <a:rPr lang="en-US" dirty="0"/>
              <a:t>sets of variables		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??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 ?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 x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</a:rPr>
              <a:t>:</a:t>
            </a:r>
            <a:r>
              <a:rPr lang="en-US" b="1" dirty="0">
                <a:solidFill>
                  <a:srgbClr val="CC0000"/>
                </a:solidFill>
                <a:latin typeface="Consolas" pitchFamily="49" charset="0"/>
              </a:rPr>
              <a:t> y 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1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</a:t>
            </a:r>
            <a:r>
              <a:rPr lang="en-US" dirty="0" err="1"/>
              <a:t>Registerless</a:t>
            </a:r>
            <a:r>
              <a:rPr lang="en-US" dirty="0"/>
              <a:t> Swap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1"/>
            <a:ext cx="8991600" cy="1154363"/>
          </a:xfrm>
        </p:spPr>
        <p:txBody>
          <a:bodyPr/>
          <a:lstStyle/>
          <a:p>
            <a:r>
              <a:rPr lang="en-US" dirty="0"/>
              <a:t>Swap two words without an extra temporary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0826" y="1905001"/>
            <a:ext cx="66479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 = 32;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swap(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ref 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    	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if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(??){ x = x ^ y;}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{ y = x ^ y; }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harness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x,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y){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x;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[W]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swap(x, y);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x==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&amp;&amp; y ==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705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515333" cy="1325563"/>
          </a:xfrm>
        </p:spPr>
        <p:txBody>
          <a:bodyPr/>
          <a:lstStyle/>
          <a:p>
            <a:r>
              <a:rPr lang="en-US" dirty="0"/>
              <a:t>From simple to complex holes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compose ?? to form complex holes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Borrow ideas from generative programming</a:t>
            </a:r>
          </a:p>
          <a:p>
            <a:pPr lvl="1"/>
            <a:r>
              <a:rPr lang="en-US" dirty="0"/>
              <a:t>Define </a:t>
            </a:r>
            <a:r>
              <a:rPr lang="en-US" u="sng" dirty="0"/>
              <a:t>generators </a:t>
            </a:r>
            <a:r>
              <a:rPr lang="en-US" dirty="0"/>
              <a:t>to produce families of functions</a:t>
            </a:r>
          </a:p>
          <a:p>
            <a:pPr lvl="1"/>
            <a:r>
              <a:rPr lang="en-US" dirty="0"/>
              <a:t>Use partial evaluation aggressively</a:t>
            </a:r>
          </a:p>
          <a:p>
            <a:pPr lvl="2"/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5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Look like a function </a:t>
            </a:r>
          </a:p>
          <a:p>
            <a:pPr lvl="1"/>
            <a:r>
              <a:rPr lang="en-US" dirty="0"/>
              <a:t>but are partially evaluated into their calling context</a:t>
            </a:r>
          </a:p>
          <a:p>
            <a:pPr lvl="1"/>
            <a:endParaRPr lang="en-US" dirty="0"/>
          </a:p>
          <a:p>
            <a:r>
              <a:rPr lang="en-US" dirty="0"/>
              <a:t>Key feature:</a:t>
            </a:r>
          </a:p>
          <a:p>
            <a:pPr lvl="1"/>
            <a:r>
              <a:rPr lang="en-US" dirty="0"/>
              <a:t>Different invocations </a:t>
            </a:r>
            <a:r>
              <a:rPr lang="en-US" dirty="0">
                <a:sym typeface="Wingdings" pitchFamily="2" charset="2"/>
              </a:rPr>
              <a:t> Different code</a:t>
            </a:r>
          </a:p>
          <a:p>
            <a:pPr lvl="1"/>
            <a:r>
              <a:rPr lang="en-US" dirty="0">
                <a:sym typeface="Wingdings" pitchFamily="2" charset="2"/>
              </a:rPr>
              <a:t>Can recursively define arbitrary families of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Generator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1143001"/>
            <a:ext cx="8731878" cy="5147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/**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Generate the set of all bit-vector expressions 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involving +, &amp;,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xor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and bitwise negation (~).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 the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param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limits the size of the generated expression.</a:t>
            </a: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Calibri"/>
                <a:cs typeface="Times New Roman"/>
              </a:rPr>
              <a:t> */</a:t>
            </a:r>
          </a:p>
          <a:p>
            <a:pPr>
              <a:lnSpc>
                <a:spcPct val="115000"/>
              </a:lnSpc>
            </a:pPr>
            <a:endParaRPr lang="en-US" b="1" dirty="0">
              <a:solidFill>
                <a:srgbClr val="7F0055"/>
              </a:solidFill>
              <a:latin typeface="Courier New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generator</a:t>
            </a:r>
            <a:r>
              <a:rPr lang="en-US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bit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[W] gen(bit[W] x, </a:t>
            </a:r>
            <a:r>
              <a:rPr lang="en-US" b="1" dirty="0" err="1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assert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bnd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&gt; 0;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x;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??;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~gen(x, bnd-1);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(??){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    </a:t>
            </a:r>
            <a:r>
              <a:rPr lang="en-US" b="1" dirty="0">
                <a:solidFill>
                  <a:srgbClr val="7F0055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{| gen(x, bnd-1) (+ | &amp; | ^) gen(x, bnd-1) |};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    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val="000000"/>
                </a:solidFill>
                <a:latin typeface="Courier New"/>
                <a:ea typeface="Calibri"/>
                <a:cs typeface="Times New Roman"/>
              </a:rPr>
              <a:t>}</a:t>
            </a:r>
            <a:endParaRPr lang="en-US" sz="12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30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29855</TotalTime>
  <Words>1329</Words>
  <Application>Microsoft Office PowerPoint</Application>
  <PresentationFormat>Widescreen</PresentationFormat>
  <Paragraphs>465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Montara Std Gothic</vt:lpstr>
      <vt:lpstr>Arial</vt:lpstr>
      <vt:lpstr>Berlin Sans FB</vt:lpstr>
      <vt:lpstr>Calibri</vt:lpstr>
      <vt:lpstr>Cambria Math</vt:lpstr>
      <vt:lpstr>Consolas</vt:lpstr>
      <vt:lpstr>Courier New</vt:lpstr>
      <vt:lpstr>Lucida Sans</vt:lpstr>
      <vt:lpstr>Times New Roman</vt:lpstr>
      <vt:lpstr>Wingdings</vt:lpstr>
      <vt:lpstr>office theme</vt:lpstr>
      <vt:lpstr>Lecture 7  Constraint-based Search</vt:lpstr>
      <vt:lpstr>Constraint-based search</vt:lpstr>
      <vt:lpstr>Synthesis with constraints</vt:lpstr>
      <vt:lpstr>Language Design Strategy</vt:lpstr>
      <vt:lpstr>Integer Generator Sets of Expressions</vt:lpstr>
      <vt:lpstr>Example: Registerless Swap</vt:lpstr>
      <vt:lpstr>From simple to complex holes</vt:lpstr>
      <vt:lpstr>Generators</vt:lpstr>
      <vt:lpstr>Sample Generator</vt:lpstr>
      <vt:lpstr>Example: Least Significant Zero Bit</vt:lpstr>
      <vt:lpstr>High order generators</vt:lpstr>
      <vt:lpstr>Closures + High Order Generators </vt:lpstr>
      <vt:lpstr>Syntactic Sugar</vt:lpstr>
      <vt:lpstr>repeat</vt:lpstr>
      <vt:lpstr>Example: Reversing bits</vt:lpstr>
      <vt:lpstr>Framing the synthesis problem</vt:lpstr>
      <vt:lpstr>Framing the synthesis problem</vt:lpstr>
      <vt:lpstr>Framing the synthesis problem</vt:lpstr>
      <vt:lpstr>Framing the synthesis problem</vt:lpstr>
      <vt:lpstr>Framing the synthesis problem</vt:lpstr>
      <vt:lpstr>Framing the synthesis problem</vt:lpstr>
      <vt:lpstr>The inductive synthesis problem</vt:lpstr>
      <vt:lpstr>Overall Strategy</vt:lpstr>
      <vt:lpstr>Building Constraints</vt:lpstr>
      <vt:lpstr> A sketch as a constraint system</vt:lpstr>
      <vt:lpstr>PowerPoint Presentation</vt:lpstr>
      <vt:lpstr>Ex : Population count.      0010 0110  3</vt:lpstr>
      <vt:lpstr>Simplification</vt:lpstr>
      <vt:lpstr>Structural Hashing</vt:lpstr>
      <vt:lpstr>Structural hashing + rewriting</vt:lpstr>
      <vt:lpstr>What about Arithmetic?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Qiu, Xiaokang</cp:lastModifiedBy>
  <cp:revision>910</cp:revision>
  <cp:lastPrinted>2014-10-05T11:58:39Z</cp:lastPrinted>
  <dcterms:created xsi:type="dcterms:W3CDTF">2014-09-23T19:26:18Z</dcterms:created>
  <dcterms:modified xsi:type="dcterms:W3CDTF">2018-02-12T15:03:07Z</dcterms:modified>
</cp:coreProperties>
</file>