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336" r:id="rId2"/>
    <p:sldId id="582" r:id="rId3"/>
    <p:sldId id="583" r:id="rId4"/>
    <p:sldId id="584" r:id="rId5"/>
    <p:sldId id="585" r:id="rId6"/>
    <p:sldId id="586" r:id="rId7"/>
    <p:sldId id="587" r:id="rId8"/>
    <p:sldId id="588" r:id="rId9"/>
    <p:sldId id="589" r:id="rId10"/>
    <p:sldId id="602" r:id="rId11"/>
    <p:sldId id="592" r:id="rId12"/>
    <p:sldId id="593" r:id="rId13"/>
    <p:sldId id="594" r:id="rId14"/>
    <p:sldId id="595" r:id="rId15"/>
    <p:sldId id="596" r:id="rId16"/>
    <p:sldId id="597" r:id="rId17"/>
    <p:sldId id="598" r:id="rId18"/>
    <p:sldId id="599" r:id="rId19"/>
    <p:sldId id="600" r:id="rId20"/>
    <p:sldId id="603" r:id="rId21"/>
    <p:sldId id="604" r:id="rId22"/>
    <p:sldId id="605" r:id="rId23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F0B"/>
    <a:srgbClr val="CA703B"/>
    <a:srgbClr val="CFE5C9"/>
    <a:srgbClr val="9AC890"/>
    <a:srgbClr val="C7CEFF"/>
    <a:srgbClr val="7F8AFF"/>
    <a:srgbClr val="FFFFFF"/>
    <a:srgbClr val="000000"/>
    <a:srgbClr val="FF77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53" autoAdjust="0"/>
    <p:restoredTop sz="78725" autoAdjust="0"/>
  </p:normalViewPr>
  <p:slideViewPr>
    <p:cSldViewPr snapToGrid="0">
      <p:cViewPr varScale="1">
        <p:scale>
          <a:sx n="118" d="100"/>
          <a:sy n="118" d="100"/>
        </p:scale>
        <p:origin x="132" y="3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B0CA21C-B112-4BD8-B9E9-462888A52112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A80BC8A-3D2D-4399-A152-F8F7638B0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9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344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673A3205-1425-4927-BD90-CFEE98A468BF}" type="slidenum">
              <a:t>10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457200" y="728663"/>
            <a:ext cx="6400800" cy="36004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1519" y="4560480"/>
            <a:ext cx="5851800" cy="43203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638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44CFBEC0-A798-4C24-8D61-CE90C3B2A3FF}" type="slidenum">
              <a:t>11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457200" y="728663"/>
            <a:ext cx="6400800" cy="36004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1519" y="4560480"/>
            <a:ext cx="5851800" cy="43203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5533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F0B636AE-6FB4-414D-8577-1722C101200D}" type="slidenum">
              <a:t>12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457200" y="728663"/>
            <a:ext cx="6400800" cy="36004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1519" y="4560480"/>
            <a:ext cx="5851800" cy="43203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458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E1D89F-7E71-4B67-8585-18F5E4BA1E6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7417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E1D89F-7E71-4B67-8585-18F5E4BA1E6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1891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E1D89F-7E71-4B67-8585-18F5E4BA1E6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0934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E1D89F-7E71-4B67-8585-18F5E4BA1E6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629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E1D89F-7E71-4B67-8585-18F5E4BA1E6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6874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E1D89F-7E71-4B67-8585-18F5E4BA1E6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737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BF7C8D92-5349-4323-9429-C0CD16E7881B}" type="slidenum">
              <a:t>19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457200" y="728663"/>
            <a:ext cx="6400800" cy="36004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1519" y="4560480"/>
            <a:ext cx="5851800" cy="43203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60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ECE32CFA-E7A9-41F1-AE90-BF67B2A1EB04}" type="slidenum">
              <a:t>2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56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5262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962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BF7C8D92-5349-4323-9429-C0CD16E7881B}" type="slidenum">
              <a:t>20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457200" y="728663"/>
            <a:ext cx="6400800" cy="36004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1519" y="4560480"/>
            <a:ext cx="5851800" cy="43203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0806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BF7C8D92-5349-4323-9429-C0CD16E7881B}" type="slidenum">
              <a:t>21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457200" y="728663"/>
            <a:ext cx="6400800" cy="36004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1519" y="4560480"/>
            <a:ext cx="5851800" cy="43203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89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BF7C8D92-5349-4323-9429-C0CD16E7881B}" type="slidenum">
              <a:t>22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457200" y="728663"/>
            <a:ext cx="6400800" cy="36004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1519" y="4560480"/>
            <a:ext cx="5851800" cy="43203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29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E29D79F7-2F8B-49A5-B4C8-42B266E6EA70}" type="slidenum">
              <a:t>3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457200" y="728663"/>
            <a:ext cx="6400800" cy="36004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1519" y="4560480"/>
            <a:ext cx="5851800" cy="4320360"/>
          </a:xfrm>
        </p:spPr>
        <p:txBody>
          <a:bodyPr/>
          <a:lstStyle/>
          <a:p>
            <a:pPr lvl="1">
              <a:buFont typeface="Arial" pitchFamily="32"/>
              <a:buChar char="-"/>
            </a:pPr>
            <a:r>
              <a:rPr lang="en-US" sz="1800" dirty="0"/>
              <a:t>Types allow us to design custom checkers to verify specific properties.</a:t>
            </a:r>
          </a:p>
          <a:p>
            <a:pPr lvl="1">
              <a:buFont typeface="Arial" pitchFamily="32"/>
              <a:buChar char="-"/>
            </a:pPr>
            <a:r>
              <a:rPr lang="en-US" sz="1800" dirty="0"/>
              <a:t>Very good at reasoning about properties of the data pointed at by particular variables.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11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54FF6EF4-5462-44AC-9B88-64BF5BCD8FC7}" type="slidenum">
              <a:t>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457200" y="728663"/>
            <a:ext cx="6400800" cy="36004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1519" y="4560480"/>
            <a:ext cx="5851800" cy="43203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187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54192E78-5781-4F5D-ADD9-57B309235CFA}" type="slidenum">
              <a:t>5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457200" y="728663"/>
            <a:ext cx="6400800" cy="36004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1519" y="4560480"/>
            <a:ext cx="5851800" cy="43203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328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BBCCB076-F9E8-46B4-81EC-EA4BC1F14866}" type="slidenum">
              <a:t>6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457200" y="728663"/>
            <a:ext cx="6400800" cy="36004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1519" y="4560480"/>
            <a:ext cx="5851800" cy="43203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586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D861CB8C-6659-45E7-9B2E-AF529F061890}" type="slidenum">
              <a:t>7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457200" y="728663"/>
            <a:ext cx="6400800" cy="36004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1519" y="4560480"/>
            <a:ext cx="5851800" cy="43203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4658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133FA228-D518-45E4-A964-8CC2116DA98B}" type="slidenum">
              <a:t>8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457200" y="728663"/>
            <a:ext cx="6400800" cy="36004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1519" y="4560480"/>
            <a:ext cx="5851800" cy="43203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9988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04C3F7FE-B8A0-4A72-A0DD-D1261ADDE2B0}" type="slidenum">
              <a:t>9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457200" y="728663"/>
            <a:ext cx="6400800" cy="36004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1519" y="4560480"/>
            <a:ext cx="5851800" cy="43203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57284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97338"/>
            <a:ext cx="9144000" cy="8604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729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06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48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6869903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825625"/>
            <a:ext cx="9761306" cy="4351338"/>
          </a:xfrm>
        </p:spPr>
        <p:txBody>
          <a:bodyPr/>
          <a:lstStyle>
            <a:lvl1pPr>
              <a:buClr>
                <a:schemeClr val="bg1"/>
              </a:buClr>
              <a:buSzPct val="25000"/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871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310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0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505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259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4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38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8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6B1FC-33B3-4A41-B046-2D6AAAB3391B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32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8" r:id="rId3"/>
    <p:sldLayoutId id="2147483675" r:id="rId4"/>
    <p:sldLayoutId id="2147483676" r:id="rId5"/>
    <p:sldLayoutId id="2147483677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1"/>
        </a:buClr>
        <a:buSzPct val="10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43781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Lecture 5</a:t>
            </a:r>
            <a:br>
              <a:rPr lang="en-US" dirty="0"/>
            </a:br>
            <a:r>
              <a:rPr lang="en-US" dirty="0"/>
              <a:t> Floyd-Hoare Style Verification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Xiaokang Qiu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210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A3E5592-DD33-4954-AADC-0EE21418770B}" type="slidenum">
              <a:t>10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What do assertions mean?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 txBox="1">
                <a:spLocks noGrp="1"/>
              </p:cNvSpPr>
              <p:nvPr>
                <p:ph type="body" idx="4294967295"/>
              </p:nvPr>
            </p:nvSpPr>
            <p:spPr/>
            <p:txBody>
              <a:bodyPr/>
              <a:lstStyle/>
              <a:p>
                <a:pPr>
                  <a:spcBef>
                    <a:spcPts val="479"/>
                  </a:spcBef>
                  <a:buClr>
                    <a:srgbClr val="FFFFFF"/>
                  </a:buClr>
                  <a:buSzPct val="25000"/>
                  <a:buFont typeface="Courier New" pitchFamily="49"/>
                  <a:buChar char="o"/>
                </a:pPr>
                <a:r>
                  <a:rPr lang="en-US" sz="2000" dirty="0"/>
                  <a:t>The language of assertions:</a:t>
                </a:r>
              </a:p>
              <a:p>
                <a:pPr lvl="1">
                  <a:spcBef>
                    <a:spcPts val="400"/>
                  </a:spcBef>
                  <a:buFont typeface="Arial" pitchFamily="32"/>
                  <a:buChar char="-"/>
                </a:pPr>
                <a:r>
                  <a:rPr lang="en-US" dirty="0">
                    <a:solidFill>
                      <a:srgbClr val="000099"/>
                    </a:solidFill>
                  </a:rPr>
                  <a:t>A := true | false | e1 = e2 | e1 </a:t>
                </a:r>
                <a:r>
                  <a:rPr lang="en-US" dirty="0">
                    <a:solidFill>
                      <a:srgbClr val="000099"/>
                    </a:solidFill>
                    <a:latin typeface="OpenSymbol" pitchFamily="18"/>
                  </a:rPr>
                  <a:t>≥</a:t>
                </a:r>
                <a:r>
                  <a:rPr lang="en-US" dirty="0">
                    <a:solidFill>
                      <a:srgbClr val="000099"/>
                    </a:solidFill>
                  </a:rPr>
                  <a:t> e2 | A1 </a:t>
                </a:r>
                <a:r>
                  <a:rPr lang="en-US" dirty="0">
                    <a:solidFill>
                      <a:srgbClr val="000099"/>
                    </a:solidFill>
                    <a:latin typeface="OpenSymbol" pitchFamily="18"/>
                  </a:rPr>
                  <a:t>∧</a:t>
                </a:r>
                <a:r>
                  <a:rPr lang="en-US" dirty="0">
                    <a:solidFill>
                      <a:srgbClr val="000099"/>
                    </a:solidFill>
                  </a:rPr>
                  <a:t> A2 | </a:t>
                </a:r>
                <a:r>
                  <a:rPr lang="en-US" dirty="0">
                    <a:solidFill>
                      <a:srgbClr val="000099"/>
                    </a:solidFill>
                    <a:latin typeface="OpenSymbol" pitchFamily="18"/>
                  </a:rPr>
                  <a:t>¬</a:t>
                </a:r>
                <a:r>
                  <a:rPr lang="en-US" dirty="0">
                    <a:solidFill>
                      <a:srgbClr val="000099"/>
                    </a:solidFill>
                  </a:rPr>
                  <a:t>A | </a:t>
                </a:r>
                <a:r>
                  <a:rPr lang="en-US" dirty="0">
                    <a:solidFill>
                      <a:srgbClr val="000099"/>
                    </a:solidFill>
                    <a:latin typeface="OpenSymbol" pitchFamily="18"/>
                  </a:rPr>
                  <a:t>∀</a:t>
                </a:r>
                <a:r>
                  <a:rPr lang="en-US" dirty="0">
                    <a:solidFill>
                      <a:srgbClr val="000099"/>
                    </a:solidFill>
                  </a:rPr>
                  <a:t>x. A</a:t>
                </a:r>
              </a:p>
              <a:p>
                <a:pPr>
                  <a:spcBef>
                    <a:spcPts val="479"/>
                  </a:spcBef>
                  <a:buNone/>
                </a:pPr>
                <a:endParaRPr lang="en-US" sz="2000" dirty="0"/>
              </a:p>
              <a:p>
                <a:pPr>
                  <a:spcBef>
                    <a:spcPts val="479"/>
                  </a:spcBef>
                  <a:buClr>
                    <a:srgbClr val="FFFFFF"/>
                  </a:buClr>
                  <a:buSzPct val="25000"/>
                  <a:buFont typeface="Courier New" pitchFamily="49"/>
                  <a:buChar char="o"/>
                </a:pPr>
                <a:r>
                  <a:rPr lang="en-US" sz="2000" dirty="0"/>
                  <a:t>Notation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means that the assertion holds on state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sz="2000" dirty="0"/>
                  <a:t> .</a:t>
                </a:r>
              </a:p>
              <a:p>
                <a:pPr lvl="1">
                  <a:spcBef>
                    <a:spcPts val="400"/>
                  </a:spcBef>
                  <a:buFont typeface="Arial" pitchFamily="32"/>
                  <a:buChar char="-"/>
                </a:pP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>
                    <a:solidFill>
                      <a:srgbClr val="000099"/>
                    </a:solidFill>
                  </a:rPr>
                  <a:t> is interpreted inductively over state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dirty="0">
                    <a:solidFill>
                      <a:srgbClr val="000099"/>
                    </a:solidFill>
                  </a:rPr>
                  <a:t> as a FO structure.</a:t>
                </a:r>
              </a:p>
              <a:p>
                <a:pPr lvl="1">
                  <a:spcBef>
                    <a:spcPts val="400"/>
                  </a:spcBef>
                  <a:buFont typeface="Arial" pitchFamily="32"/>
                  <a:buChar char="-"/>
                </a:pPr>
                <a:r>
                  <a:rPr lang="en-US" dirty="0">
                    <a:solidFill>
                      <a:srgbClr val="000099"/>
                    </a:solidFill>
                  </a:rPr>
                  <a:t>Ex.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⊨</m:t>
                    </m:r>
                    <m:r>
                      <a:rPr lang="en-US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>
                    <a:solidFill>
                      <a:srgbClr val="000099"/>
                    </a:solidFill>
                  </a:rPr>
                  <a:t>  iff.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⊨</m:t>
                    </m:r>
                    <m:r>
                      <a:rPr lang="en-US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>
                    <a:solidFill>
                      <a:srgbClr val="000099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⊨</m:t>
                    </m:r>
                    <m:r>
                      <a:rPr lang="en-US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US" dirty="0">
                  <a:solidFill>
                    <a:srgbClr val="000099"/>
                  </a:solidFill>
                </a:endParaRPr>
              </a:p>
              <a:p>
                <a:pPr lvl="0">
                  <a:buNone/>
                </a:pPr>
                <a:endParaRPr lang="en-US" sz="2000" dirty="0">
                  <a:solidFill>
                    <a:srgbClr val="000099"/>
                  </a:solidFill>
                </a:endParaRPr>
              </a:p>
              <a:p>
                <a:pPr>
                  <a:spcBef>
                    <a:spcPts val="479"/>
                  </a:spcBef>
                  <a:buClr>
                    <a:srgbClr val="FFFFFF"/>
                  </a:buClr>
                  <a:buSzPct val="25000"/>
                  <a:buFont typeface="Courier New" pitchFamily="49"/>
                  <a:buChar char="o"/>
                </a:pPr>
                <a:r>
                  <a:rPr lang="en-US" sz="2000" dirty="0"/>
                  <a:t>Partial Correctness can then be defined in terms of OS:</a:t>
                </a:r>
              </a:p>
              <a:p>
                <a:pPr>
                  <a:spcBef>
                    <a:spcPts val="479"/>
                  </a:spcBef>
                  <a:buClr>
                    <a:srgbClr val="FFFFFF"/>
                  </a:buClr>
                  <a:buSzPct val="25000"/>
                  <a:buFont typeface="Courier New" pitchFamily="49"/>
                  <a:buChar char="o"/>
                </a:pPr>
                <a:r>
                  <a:rPr lang="en-US" sz="2000" dirty="0">
                    <a:solidFill>
                      <a:srgbClr val="000099"/>
                    </a:solidFill>
                  </a:rPr>
                  <a:t>{A} c {B}  </a:t>
                </a:r>
                <a:r>
                  <a:rPr lang="en-US" sz="2000" dirty="0" err="1">
                    <a:solidFill>
                      <a:srgbClr val="000099"/>
                    </a:solidFill>
                  </a:rPr>
                  <a:t>iff</a:t>
                </a:r>
                <a:r>
                  <a:rPr lang="en-US" sz="2000" dirty="0">
                    <a:solidFill>
                      <a:srgbClr val="000099"/>
                    </a:solidFill>
                  </a:rPr>
                  <a:t>.   </a:t>
                </a:r>
              </a:p>
              <a:p>
                <a:pPr>
                  <a:spcBef>
                    <a:spcPts val="479"/>
                  </a:spcBef>
                  <a:buClr>
                    <a:srgbClr val="FFFFFF"/>
                  </a:buClr>
                  <a:buSzPct val="25000"/>
                  <a:buFont typeface="Courier New" pitchFamily="49"/>
                  <a:buChar char="o"/>
                </a:pPr>
                <a:r>
                  <a:rPr lang="en-US" sz="2000" dirty="0"/>
                  <a:t>If the program state before execution satisfies A, and the execution of c terminates, the program state after execution satisfies B </a:t>
                </a:r>
              </a:p>
            </p:txBody>
          </p:sp>
        </mc:Choice>
        <mc:Fallback xmlns="">
          <p:sp>
            <p:nvSpPr>
              <p:cNvPr id="3" name="Conten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blipFill>
                <a:blip r:embed="rId3"/>
                <a:stretch>
                  <a:fillRect t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5"/>
          <p:cNvSpPr/>
          <p:nvPr/>
        </p:nvSpPr>
        <p:spPr>
          <a:xfrm>
            <a:off x="1524001" y="49524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Rectangle 6"/>
          <p:cNvSpPr/>
          <p:nvPr/>
        </p:nvSpPr>
        <p:spPr>
          <a:xfrm>
            <a:off x="1524001" y="688165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7" name="Rectangle 8"/>
          <p:cNvSpPr/>
          <p:nvPr/>
        </p:nvSpPr>
        <p:spPr>
          <a:xfrm>
            <a:off x="1524001" y="49524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9" name="Rectangle 9"/>
          <p:cNvSpPr/>
          <p:nvPr/>
        </p:nvSpPr>
        <p:spPr>
          <a:xfrm>
            <a:off x="1524001" y="688165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10" name="Rectangle 11"/>
          <p:cNvSpPr/>
          <p:nvPr/>
        </p:nvSpPr>
        <p:spPr>
          <a:xfrm>
            <a:off x="1524001" y="49524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11" name="Rectangle 12"/>
          <p:cNvSpPr/>
          <p:nvPr/>
        </p:nvSpPr>
        <p:spPr>
          <a:xfrm>
            <a:off x="1524001" y="688165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12" name="Rectangle 14"/>
          <p:cNvSpPr/>
          <p:nvPr/>
        </p:nvSpPr>
        <p:spPr>
          <a:xfrm>
            <a:off x="1524001" y="49524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1524001" y="688165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15" name="Rectangle 17"/>
          <p:cNvSpPr/>
          <p:nvPr/>
        </p:nvSpPr>
        <p:spPr>
          <a:xfrm>
            <a:off x="1524001" y="49524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16" name="Rectangle 18"/>
          <p:cNvSpPr/>
          <p:nvPr/>
        </p:nvSpPr>
        <p:spPr>
          <a:xfrm>
            <a:off x="1524001" y="688165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36327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EB39ECA-1BD2-4924-B592-9F2B0051E6D6}" type="slidenum">
              <a:t>11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Defining axiomatic semantics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spcBef>
                <a:spcPts val="479"/>
              </a:spcBef>
              <a:buClr>
                <a:srgbClr val="FFFFFF"/>
              </a:buClr>
              <a:buSzPct val="25000"/>
              <a:buFont typeface="Courier New" pitchFamily="49"/>
              <a:buChar char="o"/>
            </a:pPr>
            <a:r>
              <a:rPr lang="en-US" sz="2000" dirty="0"/>
              <a:t>Establishing the truth of a Hoare triple in terms of the operational semantics is impractical.</a:t>
            </a:r>
          </a:p>
          <a:p>
            <a:pPr>
              <a:spcBef>
                <a:spcPts val="479"/>
              </a:spcBef>
              <a:buNone/>
            </a:pPr>
            <a:endParaRPr lang="en-US" sz="2000" dirty="0"/>
          </a:p>
          <a:p>
            <a:pPr>
              <a:spcBef>
                <a:spcPts val="479"/>
              </a:spcBef>
              <a:buClr>
                <a:srgbClr val="FFFFFF"/>
              </a:buClr>
              <a:buSzPct val="25000"/>
              <a:buFont typeface="Courier New" pitchFamily="49"/>
              <a:buChar char="o"/>
            </a:pPr>
            <a:r>
              <a:rPr lang="en-US" sz="2000" dirty="0"/>
              <a:t>The real power of AS is the ability to establish the validity of a Hoare triple by using deduction rules.</a:t>
            </a:r>
          </a:p>
          <a:p>
            <a:pPr lvl="1">
              <a:spcBef>
                <a:spcPts val="400"/>
              </a:spcBef>
              <a:buFont typeface="Arial" pitchFamily="32"/>
              <a:buChar char="-"/>
            </a:pPr>
            <a:r>
              <a:rPr lang="en-US" sz="1600" dirty="0">
                <a:solidFill>
                  <a:srgbClr val="000099"/>
                </a:solidFill>
              </a:rPr>
              <a:t>                  means we can deduce the triple from a set of basic axioms.</a:t>
            </a:r>
          </a:p>
        </p:txBody>
      </p:sp>
      <p:sp>
        <p:nvSpPr>
          <p:cNvPr id="4" name="Rectangle 2"/>
          <p:cNvSpPr/>
          <p:nvPr/>
        </p:nvSpPr>
        <p:spPr>
          <a:xfrm>
            <a:off x="1524001" y="49524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pic>
        <p:nvPicPr>
          <p:cNvPr id="5" name="Picture 1">
            <a:extLst/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362200" y="3341315"/>
            <a:ext cx="1066800" cy="31628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3"/>
          <p:cNvSpPr/>
          <p:nvPr/>
        </p:nvSpPr>
        <p:spPr>
          <a:xfrm>
            <a:off x="1524001" y="688165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153833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75C5F26-797A-45FD-9C47-C88D12C0D182}" type="slidenum">
              <a:t>12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Derivation Rules</a:t>
            </a:r>
          </a:p>
        </p:txBody>
      </p:sp>
      <p:sp>
        <p:nvSpPr>
          <p:cNvPr id="3" name="Content Placeholder 15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spcBef>
                <a:spcPts val="479"/>
              </a:spcBef>
              <a:buClr>
                <a:srgbClr val="FFFFFF"/>
              </a:buClr>
              <a:buSzPct val="25000"/>
              <a:buFont typeface="Courier New" pitchFamily="49"/>
              <a:buChar char="o"/>
            </a:pPr>
            <a:r>
              <a:rPr lang="en-US" sz="2000" dirty="0"/>
              <a:t>Derivation rules for each language construct</a:t>
            </a:r>
          </a:p>
          <a:p>
            <a:pPr>
              <a:spcBef>
                <a:spcPts val="479"/>
              </a:spcBef>
              <a:buNone/>
            </a:pPr>
            <a:endParaRPr lang="en-US" sz="2000" dirty="0"/>
          </a:p>
          <a:p>
            <a:pPr>
              <a:spcBef>
                <a:spcPts val="479"/>
              </a:spcBef>
              <a:buNone/>
            </a:pPr>
            <a:endParaRPr lang="en-US" sz="2000" dirty="0"/>
          </a:p>
          <a:p>
            <a:pPr>
              <a:spcBef>
                <a:spcPts val="479"/>
              </a:spcBef>
              <a:buNone/>
            </a:pPr>
            <a:endParaRPr lang="en-US" sz="2000" dirty="0"/>
          </a:p>
          <a:p>
            <a:pPr>
              <a:spcBef>
                <a:spcPts val="479"/>
              </a:spcBef>
              <a:buNone/>
            </a:pPr>
            <a:endParaRPr lang="en-US" sz="2000" dirty="0"/>
          </a:p>
          <a:p>
            <a:pPr>
              <a:spcBef>
                <a:spcPts val="479"/>
              </a:spcBef>
              <a:buNone/>
            </a:pPr>
            <a:endParaRPr lang="en-US" sz="2000" dirty="0"/>
          </a:p>
          <a:p>
            <a:pPr>
              <a:spcBef>
                <a:spcPts val="479"/>
              </a:spcBef>
              <a:buNone/>
            </a:pPr>
            <a:endParaRPr lang="en-US" sz="2000" dirty="0"/>
          </a:p>
          <a:p>
            <a:pPr>
              <a:spcBef>
                <a:spcPts val="479"/>
              </a:spcBef>
              <a:buClr>
                <a:srgbClr val="FFFFFF"/>
              </a:buClr>
              <a:buSzPct val="25000"/>
              <a:buFont typeface="Courier New" pitchFamily="49"/>
              <a:buChar char="o"/>
            </a:pPr>
            <a:endParaRPr lang="en-US" sz="2000" dirty="0"/>
          </a:p>
          <a:p>
            <a:pPr>
              <a:spcBef>
                <a:spcPts val="479"/>
              </a:spcBef>
              <a:buClr>
                <a:srgbClr val="FFFFFF"/>
              </a:buClr>
              <a:buSzPct val="25000"/>
              <a:buFont typeface="Courier New" pitchFamily="49"/>
              <a:buChar char="o"/>
            </a:pPr>
            <a:r>
              <a:rPr lang="en-US" sz="2000" dirty="0"/>
              <a:t>Can be combined together with the </a:t>
            </a:r>
            <a:r>
              <a:rPr lang="en-US" sz="2000" u="sng" dirty="0"/>
              <a:t>rule of consequence</a:t>
            </a:r>
          </a:p>
        </p:txBody>
      </p:sp>
      <p:sp>
        <p:nvSpPr>
          <p:cNvPr id="4" name="Rectangle 2"/>
          <p:cNvSpPr/>
          <p:nvPr/>
        </p:nvSpPr>
        <p:spPr>
          <a:xfrm>
            <a:off x="1524001" y="49524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pic>
        <p:nvPicPr>
          <p:cNvPr id="5" name="Picture 1">
            <a:extLst/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904880" y="1905120"/>
            <a:ext cx="3009600" cy="8377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3"/>
          <p:cNvSpPr/>
          <p:nvPr/>
        </p:nvSpPr>
        <p:spPr>
          <a:xfrm>
            <a:off x="1524001" y="1116565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7" name="Rectangle 5"/>
          <p:cNvSpPr/>
          <p:nvPr/>
        </p:nvSpPr>
        <p:spPr>
          <a:xfrm>
            <a:off x="1524001" y="49524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pic>
        <p:nvPicPr>
          <p:cNvPr id="8" name="Picture 4">
            <a:extLst/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5734200" y="2057401"/>
            <a:ext cx="4933440" cy="82835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6"/>
          <p:cNvSpPr/>
          <p:nvPr/>
        </p:nvSpPr>
        <p:spPr>
          <a:xfrm>
            <a:off x="1524001" y="1107204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10" name="Rectangle 8"/>
          <p:cNvSpPr/>
          <p:nvPr/>
        </p:nvSpPr>
        <p:spPr>
          <a:xfrm>
            <a:off x="1524001" y="49524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pic>
        <p:nvPicPr>
          <p:cNvPr id="11" name="Picture 7">
            <a:extLst/>
          </p:cNvPr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1981201" y="3429001"/>
            <a:ext cx="3847679" cy="82835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9"/>
          <p:cNvSpPr/>
          <p:nvPr/>
        </p:nvSpPr>
        <p:spPr>
          <a:xfrm>
            <a:off x="1524001" y="1107204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13" name="Rectangle 11"/>
          <p:cNvSpPr/>
          <p:nvPr/>
        </p:nvSpPr>
        <p:spPr>
          <a:xfrm>
            <a:off x="1524001" y="49524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pic>
        <p:nvPicPr>
          <p:cNvPr id="14" name="Picture 10">
            <a:extLst/>
          </p:cNvPr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6629520" y="3429001"/>
            <a:ext cx="3342960" cy="828359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ctangle 12"/>
          <p:cNvSpPr/>
          <p:nvPr/>
        </p:nvSpPr>
        <p:spPr>
          <a:xfrm>
            <a:off x="1524001" y="1107204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16" name="Rectangle 14"/>
          <p:cNvSpPr/>
          <p:nvPr/>
        </p:nvSpPr>
        <p:spPr>
          <a:xfrm>
            <a:off x="1524001" y="49524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pic>
        <p:nvPicPr>
          <p:cNvPr id="17" name="Picture 13">
            <a:extLst/>
          </p:cNvPr>
          <p:cNvPicPr>
            <a:picLocks noChangeAspect="1"/>
          </p:cNvPicPr>
          <p:nvPr/>
        </p:nvPicPr>
        <p:blipFill>
          <a:blip r:embed="rId7">
            <a:lum/>
            <a:alphaModFix/>
          </a:blip>
          <a:srcRect/>
          <a:stretch>
            <a:fillRect/>
          </a:stretch>
        </p:blipFill>
        <p:spPr>
          <a:xfrm>
            <a:off x="4038600" y="5257800"/>
            <a:ext cx="3962160" cy="83772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Rectangle 15"/>
          <p:cNvSpPr/>
          <p:nvPr/>
        </p:nvSpPr>
        <p:spPr>
          <a:xfrm>
            <a:off x="1524001" y="1116565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401486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600200"/>
            <a:ext cx="8394700" cy="5029200"/>
          </a:xfrm>
        </p:spPr>
        <p:txBody>
          <a:bodyPr vert="horz"/>
          <a:lstStyle/>
          <a:p>
            <a:r>
              <a:rPr lang="en-US" sz="2000" dirty="0"/>
              <a:t>The following program purports to compute the square of a given integer n (not necessarily positive).</a:t>
            </a:r>
          </a:p>
          <a:p>
            <a:endParaRPr lang="en-US" sz="2000" dirty="0"/>
          </a:p>
          <a:p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, j;</a:t>
            </a:r>
          </a:p>
          <a:p>
            <a:r>
              <a:rPr lang="en-US" sz="2000" dirty="0" err="1"/>
              <a:t>i</a:t>
            </a:r>
            <a:r>
              <a:rPr lang="en-US" sz="2000" dirty="0"/>
              <a:t> := 1;</a:t>
            </a:r>
          </a:p>
          <a:p>
            <a:r>
              <a:rPr lang="en-US" sz="2000" dirty="0"/>
              <a:t>j := 1;</a:t>
            </a:r>
          </a:p>
          <a:p>
            <a:r>
              <a:rPr lang="en-US" sz="2000" dirty="0"/>
              <a:t>while (j != n) {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i</a:t>
            </a:r>
            <a:r>
              <a:rPr lang="en-US" sz="2000" dirty="0"/>
              <a:t> := </a:t>
            </a:r>
            <a:r>
              <a:rPr lang="en-US" sz="2000" dirty="0" err="1"/>
              <a:t>i</a:t>
            </a:r>
            <a:r>
              <a:rPr lang="en-US" sz="2000" dirty="0"/>
              <a:t> + 2*j + 1;</a:t>
            </a:r>
          </a:p>
          <a:p>
            <a:r>
              <a:rPr lang="en-US" sz="2000" dirty="0"/>
              <a:t>    j := j+1;</a:t>
            </a:r>
          </a:p>
          <a:p>
            <a:r>
              <a:rPr lang="en-US" sz="2000" dirty="0"/>
              <a:t>}</a:t>
            </a:r>
          </a:p>
          <a:p>
            <a:r>
              <a:rPr lang="en-US" sz="2000" dirty="0"/>
              <a:t>return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9878114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600200"/>
            <a:ext cx="8394700" cy="5029200"/>
          </a:xfrm>
        </p:spPr>
        <p:txBody>
          <a:bodyPr vert="horz"/>
          <a:lstStyle/>
          <a:p>
            <a:pPr marL="0" indent="0">
              <a:buNone/>
            </a:pPr>
            <a:r>
              <a:rPr lang="en-US" sz="1800" dirty="0"/>
              <a:t>    </a:t>
            </a:r>
            <a:r>
              <a:rPr lang="en-US" sz="1800" dirty="0">
                <a:solidFill>
                  <a:srgbClr val="FF0000"/>
                </a:solidFill>
              </a:rPr>
              <a:t>{true}</a:t>
            </a:r>
          </a:p>
          <a:p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, j;</a:t>
            </a:r>
          </a:p>
          <a:p>
            <a:r>
              <a:rPr lang="en-US" sz="1800" dirty="0" err="1"/>
              <a:t>i</a:t>
            </a:r>
            <a:r>
              <a:rPr lang="en-US" sz="1800" dirty="0"/>
              <a:t> := 1;</a:t>
            </a:r>
          </a:p>
          <a:p>
            <a:r>
              <a:rPr lang="en-US" sz="1800" dirty="0"/>
              <a:t>j := 1;</a:t>
            </a:r>
          </a:p>
          <a:p>
            <a:r>
              <a:rPr lang="en-US" sz="1800" dirty="0"/>
              <a:t>while (j != n) {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i</a:t>
            </a:r>
            <a:r>
              <a:rPr lang="en-US" sz="1800" dirty="0"/>
              <a:t> := </a:t>
            </a:r>
            <a:r>
              <a:rPr lang="en-US" sz="1800" dirty="0" err="1"/>
              <a:t>i</a:t>
            </a:r>
            <a:r>
              <a:rPr lang="en-US" sz="1800" dirty="0"/>
              <a:t> + 2*j + 1;</a:t>
            </a:r>
            <a:endParaRPr lang="en-US" sz="1100" dirty="0"/>
          </a:p>
          <a:p>
            <a:r>
              <a:rPr lang="en-US" sz="1800" dirty="0"/>
              <a:t>    j := j+1;</a:t>
            </a:r>
          </a:p>
          <a:p>
            <a:r>
              <a:rPr lang="en-US" sz="1800" dirty="0"/>
              <a:t>}</a:t>
            </a:r>
          </a:p>
          <a:p>
            <a:r>
              <a:rPr lang="en-US" sz="1800" dirty="0"/>
              <a:t>return </a:t>
            </a:r>
            <a:r>
              <a:rPr lang="en-US" sz="1800" dirty="0" err="1"/>
              <a:t>i</a:t>
            </a:r>
            <a:r>
              <a:rPr lang="en-US" sz="1800" dirty="0"/>
              <a:t>;</a:t>
            </a:r>
          </a:p>
          <a:p>
            <a:r>
              <a:rPr lang="en-US" sz="1800" dirty="0">
                <a:solidFill>
                  <a:srgbClr val="FF0000"/>
                </a:solidFill>
              </a:rPr>
              <a:t>{</a:t>
            </a:r>
            <a:r>
              <a:rPr lang="en-US" sz="1800" dirty="0" err="1">
                <a:solidFill>
                  <a:srgbClr val="FF0000"/>
                </a:solidFill>
              </a:rPr>
              <a:t>i</a:t>
            </a:r>
            <a:r>
              <a:rPr lang="en-US" sz="1800" dirty="0">
                <a:solidFill>
                  <a:srgbClr val="FF0000"/>
                </a:solidFill>
              </a:rPr>
              <a:t> = n*n}</a:t>
            </a:r>
          </a:p>
        </p:txBody>
      </p:sp>
    </p:spTree>
    <p:extLst>
      <p:ext uri="{BB962C8B-B14F-4D97-AF65-F5344CB8AC3E}">
        <p14:creationId xmlns:p14="http://schemas.microsoft.com/office/powerpoint/2010/main" val="278972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600200"/>
            <a:ext cx="8394700" cy="5029200"/>
          </a:xfrm>
        </p:spPr>
        <p:txBody>
          <a:bodyPr vert="horz">
            <a:normAutofit lnSpcReduction="10000"/>
          </a:bodyPr>
          <a:lstStyle/>
          <a:p>
            <a:pPr marL="0" indent="0">
              <a:buNone/>
            </a:pPr>
            <a:r>
              <a:rPr lang="en-US" sz="1800" dirty="0"/>
              <a:t>    </a:t>
            </a:r>
            <a:r>
              <a:rPr lang="en-US" sz="1800" dirty="0">
                <a:solidFill>
                  <a:srgbClr val="FF0000"/>
                </a:solidFill>
              </a:rPr>
              <a:t>{true}</a:t>
            </a:r>
          </a:p>
          <a:p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, j;</a:t>
            </a:r>
          </a:p>
          <a:p>
            <a:r>
              <a:rPr lang="en-US" sz="1800" dirty="0">
                <a:solidFill>
                  <a:srgbClr val="FF0000"/>
                </a:solidFill>
              </a:rPr>
              <a:t>{??}</a:t>
            </a:r>
          </a:p>
          <a:p>
            <a:r>
              <a:rPr lang="en-US" sz="1800" dirty="0" err="1"/>
              <a:t>i</a:t>
            </a:r>
            <a:r>
              <a:rPr lang="en-US" sz="1800" dirty="0"/>
              <a:t> := 1;</a:t>
            </a:r>
          </a:p>
          <a:p>
            <a:r>
              <a:rPr lang="en-US" sz="1800" dirty="0">
                <a:solidFill>
                  <a:srgbClr val="FF0000"/>
                </a:solidFill>
              </a:rPr>
              <a:t>{??}</a:t>
            </a:r>
          </a:p>
          <a:p>
            <a:r>
              <a:rPr lang="en-US" sz="1800" dirty="0"/>
              <a:t>j := 1;</a:t>
            </a:r>
          </a:p>
          <a:p>
            <a:r>
              <a:rPr lang="en-US" sz="1800" dirty="0">
                <a:solidFill>
                  <a:srgbClr val="FF0000"/>
                </a:solidFill>
              </a:rPr>
              <a:t>{??}</a:t>
            </a:r>
          </a:p>
          <a:p>
            <a:r>
              <a:rPr lang="en-US" sz="1800" dirty="0"/>
              <a:t>while (j != n) {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i</a:t>
            </a:r>
            <a:r>
              <a:rPr lang="en-US" sz="1800" dirty="0"/>
              <a:t> := </a:t>
            </a:r>
            <a:r>
              <a:rPr lang="en-US" sz="1800" dirty="0" err="1"/>
              <a:t>i</a:t>
            </a:r>
            <a:r>
              <a:rPr lang="en-US" sz="1800" dirty="0"/>
              <a:t> + 2*j + 1;</a:t>
            </a:r>
            <a:endParaRPr lang="en-US" sz="1100" dirty="0"/>
          </a:p>
          <a:p>
            <a:r>
              <a:rPr lang="en-US" sz="1800" dirty="0"/>
              <a:t>    j := j+1;</a:t>
            </a:r>
          </a:p>
          <a:p>
            <a:r>
              <a:rPr lang="en-US" sz="1800" dirty="0"/>
              <a:t>}</a:t>
            </a:r>
          </a:p>
          <a:p>
            <a:r>
              <a:rPr lang="en-US" sz="1800" dirty="0">
                <a:solidFill>
                  <a:srgbClr val="FF0000"/>
                </a:solidFill>
              </a:rPr>
              <a:t>{??}</a:t>
            </a:r>
          </a:p>
          <a:p>
            <a:r>
              <a:rPr lang="en-US" sz="1800" dirty="0"/>
              <a:t>return </a:t>
            </a:r>
            <a:r>
              <a:rPr lang="en-US" sz="1800" dirty="0" err="1"/>
              <a:t>i</a:t>
            </a:r>
            <a:r>
              <a:rPr lang="en-US" sz="1800" dirty="0"/>
              <a:t>;</a:t>
            </a:r>
          </a:p>
          <a:p>
            <a:r>
              <a:rPr lang="en-US" sz="1800" dirty="0">
                <a:solidFill>
                  <a:srgbClr val="FF0000"/>
                </a:solidFill>
              </a:rPr>
              <a:t>{</a:t>
            </a:r>
            <a:r>
              <a:rPr lang="en-US" sz="1800" dirty="0" err="1">
                <a:solidFill>
                  <a:srgbClr val="FF0000"/>
                </a:solidFill>
              </a:rPr>
              <a:t>i</a:t>
            </a:r>
            <a:r>
              <a:rPr lang="en-US" sz="1800" dirty="0">
                <a:solidFill>
                  <a:srgbClr val="FF0000"/>
                </a:solidFill>
              </a:rPr>
              <a:t> = n*n}</a:t>
            </a:r>
          </a:p>
        </p:txBody>
      </p:sp>
    </p:spTree>
    <p:extLst>
      <p:ext uri="{BB962C8B-B14F-4D97-AF65-F5344CB8AC3E}">
        <p14:creationId xmlns:p14="http://schemas.microsoft.com/office/powerpoint/2010/main" val="14306808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600200"/>
            <a:ext cx="8394700" cy="5029200"/>
          </a:xfrm>
        </p:spPr>
        <p:txBody>
          <a:bodyPr vert="horz"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dirty="0"/>
              <a:t>    </a:t>
            </a:r>
            <a:r>
              <a:rPr lang="en-US" sz="1800" dirty="0">
                <a:solidFill>
                  <a:srgbClr val="FF0000"/>
                </a:solidFill>
              </a:rPr>
              <a:t>{true}</a:t>
            </a:r>
          </a:p>
          <a:p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, j;</a:t>
            </a:r>
          </a:p>
          <a:p>
            <a:r>
              <a:rPr lang="en-US" sz="1800" dirty="0">
                <a:solidFill>
                  <a:srgbClr val="FF0000"/>
                </a:solidFill>
              </a:rPr>
              <a:t>{true}  //strongest </a:t>
            </a:r>
            <a:r>
              <a:rPr lang="en-US" sz="1800" dirty="0" err="1">
                <a:solidFill>
                  <a:srgbClr val="FF0000"/>
                </a:solidFill>
              </a:rPr>
              <a:t>postcondition</a:t>
            </a:r>
            <a:endParaRPr lang="en-US" sz="1800" dirty="0">
              <a:solidFill>
                <a:srgbClr val="FF0000"/>
              </a:solidFill>
            </a:endParaRPr>
          </a:p>
          <a:p>
            <a:r>
              <a:rPr lang="en-US" sz="1800" dirty="0" err="1"/>
              <a:t>i</a:t>
            </a:r>
            <a:r>
              <a:rPr lang="en-US" sz="1800" dirty="0"/>
              <a:t> := 1;</a:t>
            </a:r>
          </a:p>
          <a:p>
            <a:r>
              <a:rPr lang="en-US" sz="1800" dirty="0">
                <a:solidFill>
                  <a:srgbClr val="FF0000"/>
                </a:solidFill>
              </a:rPr>
              <a:t>{</a:t>
            </a:r>
            <a:r>
              <a:rPr lang="en-US" sz="1800" dirty="0" err="1">
                <a:solidFill>
                  <a:srgbClr val="FF0000"/>
                </a:solidFill>
              </a:rPr>
              <a:t>i</a:t>
            </a:r>
            <a:r>
              <a:rPr lang="en-US" sz="1800" dirty="0">
                <a:solidFill>
                  <a:srgbClr val="FF0000"/>
                </a:solidFill>
              </a:rPr>
              <a:t>=1}  //strongest </a:t>
            </a:r>
            <a:r>
              <a:rPr lang="en-US" sz="1800" dirty="0" err="1">
                <a:solidFill>
                  <a:srgbClr val="FF0000"/>
                </a:solidFill>
              </a:rPr>
              <a:t>postcondition</a:t>
            </a:r>
            <a:endParaRPr lang="en-US" sz="1800" dirty="0">
              <a:solidFill>
                <a:srgbClr val="FF0000"/>
              </a:solidFill>
            </a:endParaRPr>
          </a:p>
          <a:p>
            <a:r>
              <a:rPr lang="en-US" sz="1800" dirty="0"/>
              <a:t>j := 1;</a:t>
            </a:r>
          </a:p>
          <a:p>
            <a:r>
              <a:rPr lang="en-US" sz="1800" dirty="0">
                <a:solidFill>
                  <a:srgbClr val="FF0000"/>
                </a:solidFill>
              </a:rPr>
              <a:t>{</a:t>
            </a:r>
            <a:r>
              <a:rPr lang="en-US" sz="1800" dirty="0" err="1">
                <a:solidFill>
                  <a:srgbClr val="FF0000"/>
                </a:solidFill>
              </a:rPr>
              <a:t>i</a:t>
            </a:r>
            <a:r>
              <a:rPr lang="en-US" sz="1800" dirty="0">
                <a:solidFill>
                  <a:srgbClr val="FF0000"/>
                </a:solidFill>
              </a:rPr>
              <a:t>=1 </a:t>
            </a:r>
            <a:r>
              <a:rPr lang="en-US" sz="1800" dirty="0">
                <a:solidFill>
                  <a:srgbClr val="FF0000"/>
                </a:solidFill>
                <a:latin typeface="OpenSymbol" pitchFamily="18"/>
              </a:rPr>
              <a:t>∧</a:t>
            </a:r>
            <a:r>
              <a:rPr lang="en-US" sz="1800" dirty="0">
                <a:solidFill>
                  <a:srgbClr val="FF0000"/>
                </a:solidFill>
              </a:rPr>
              <a:t> j=1}  //strongest </a:t>
            </a:r>
            <a:r>
              <a:rPr lang="en-US" sz="1800" dirty="0" err="1">
                <a:solidFill>
                  <a:srgbClr val="FF0000"/>
                </a:solidFill>
              </a:rPr>
              <a:t>postcondition</a:t>
            </a:r>
            <a:endParaRPr lang="en-US" sz="1800" dirty="0">
              <a:solidFill>
                <a:srgbClr val="FF0000"/>
              </a:solidFill>
            </a:endParaRPr>
          </a:p>
          <a:p>
            <a:r>
              <a:rPr lang="en-US" sz="1800" dirty="0">
                <a:solidFill>
                  <a:srgbClr val="FF0000"/>
                </a:solidFill>
              </a:rPr>
              <a:t>{??}  //loop invariant</a:t>
            </a:r>
          </a:p>
          <a:p>
            <a:r>
              <a:rPr lang="en-US" sz="1800" dirty="0"/>
              <a:t>while (j != n) {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i</a:t>
            </a:r>
            <a:r>
              <a:rPr lang="en-US" sz="1800" dirty="0"/>
              <a:t> := </a:t>
            </a:r>
            <a:r>
              <a:rPr lang="en-US" sz="1800" dirty="0" err="1"/>
              <a:t>i</a:t>
            </a:r>
            <a:r>
              <a:rPr lang="en-US" sz="1800" dirty="0"/>
              <a:t> + 2*j + 1;</a:t>
            </a:r>
            <a:endParaRPr lang="en-US" sz="1100" dirty="0"/>
          </a:p>
          <a:p>
            <a:r>
              <a:rPr lang="en-US" sz="1800" dirty="0"/>
              <a:t>    j := j+1;</a:t>
            </a:r>
          </a:p>
          <a:p>
            <a:r>
              <a:rPr lang="en-US" sz="1800" dirty="0"/>
              <a:t>}</a:t>
            </a:r>
          </a:p>
          <a:p>
            <a:r>
              <a:rPr lang="en-US" sz="1800" dirty="0">
                <a:solidFill>
                  <a:srgbClr val="FF0000"/>
                </a:solidFill>
              </a:rPr>
              <a:t>{</a:t>
            </a:r>
            <a:r>
              <a:rPr lang="en-US" sz="1800" dirty="0" err="1">
                <a:solidFill>
                  <a:srgbClr val="FF0000"/>
                </a:solidFill>
              </a:rPr>
              <a:t>i</a:t>
            </a:r>
            <a:r>
              <a:rPr lang="en-US" sz="1800" dirty="0">
                <a:solidFill>
                  <a:srgbClr val="FF0000"/>
                </a:solidFill>
              </a:rPr>
              <a:t> = n*n} //weakest </a:t>
            </a:r>
            <a:r>
              <a:rPr lang="en-US" sz="1800" dirty="0" err="1">
                <a:solidFill>
                  <a:srgbClr val="FF0000"/>
                </a:solidFill>
              </a:rPr>
              <a:t>postcondition</a:t>
            </a:r>
            <a:endParaRPr lang="en-US" sz="1800" dirty="0">
              <a:solidFill>
                <a:srgbClr val="FF0000"/>
              </a:solidFill>
            </a:endParaRPr>
          </a:p>
          <a:p>
            <a:r>
              <a:rPr lang="en-US" sz="1800" dirty="0"/>
              <a:t>return </a:t>
            </a:r>
            <a:r>
              <a:rPr lang="en-US" sz="1800" dirty="0" err="1"/>
              <a:t>i</a:t>
            </a:r>
            <a:r>
              <a:rPr lang="en-US" sz="1800" dirty="0"/>
              <a:t>;</a:t>
            </a:r>
          </a:p>
          <a:p>
            <a:r>
              <a:rPr lang="en-US" sz="1800" dirty="0">
                <a:solidFill>
                  <a:srgbClr val="FF0000"/>
                </a:solidFill>
              </a:rPr>
              <a:t>{</a:t>
            </a:r>
            <a:r>
              <a:rPr lang="en-US" sz="1800" dirty="0" err="1">
                <a:solidFill>
                  <a:srgbClr val="FF0000"/>
                </a:solidFill>
              </a:rPr>
              <a:t>i</a:t>
            </a:r>
            <a:r>
              <a:rPr lang="en-US" sz="1800" dirty="0">
                <a:solidFill>
                  <a:srgbClr val="FF0000"/>
                </a:solidFill>
              </a:rPr>
              <a:t> = n*n}</a:t>
            </a:r>
          </a:p>
        </p:txBody>
      </p:sp>
    </p:spTree>
    <p:extLst>
      <p:ext uri="{BB962C8B-B14F-4D97-AF65-F5344CB8AC3E}">
        <p14:creationId xmlns:p14="http://schemas.microsoft.com/office/powerpoint/2010/main" val="242468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600200"/>
            <a:ext cx="8394700" cy="5029200"/>
          </a:xfrm>
        </p:spPr>
        <p:txBody>
          <a:bodyPr vert="horz"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dirty="0"/>
              <a:t>    </a:t>
            </a:r>
            <a:r>
              <a:rPr lang="en-US" sz="1800" dirty="0">
                <a:solidFill>
                  <a:srgbClr val="FF0000"/>
                </a:solidFill>
              </a:rPr>
              <a:t>{true}</a:t>
            </a:r>
          </a:p>
          <a:p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, j;</a:t>
            </a:r>
          </a:p>
          <a:p>
            <a:r>
              <a:rPr lang="en-US" sz="1800" dirty="0">
                <a:solidFill>
                  <a:srgbClr val="FF0000"/>
                </a:solidFill>
              </a:rPr>
              <a:t>{true}  //strongest </a:t>
            </a:r>
            <a:r>
              <a:rPr lang="en-US" sz="1800" dirty="0" err="1">
                <a:solidFill>
                  <a:srgbClr val="FF0000"/>
                </a:solidFill>
              </a:rPr>
              <a:t>postcondition</a:t>
            </a:r>
            <a:endParaRPr lang="en-US" sz="1800" dirty="0">
              <a:solidFill>
                <a:srgbClr val="FF0000"/>
              </a:solidFill>
            </a:endParaRPr>
          </a:p>
          <a:p>
            <a:r>
              <a:rPr lang="en-US" sz="1800" dirty="0" err="1"/>
              <a:t>i</a:t>
            </a:r>
            <a:r>
              <a:rPr lang="en-US" sz="1800" dirty="0"/>
              <a:t> := 1;</a:t>
            </a:r>
          </a:p>
          <a:p>
            <a:r>
              <a:rPr lang="en-US" sz="1800" dirty="0">
                <a:solidFill>
                  <a:srgbClr val="FF0000"/>
                </a:solidFill>
              </a:rPr>
              <a:t>{</a:t>
            </a:r>
            <a:r>
              <a:rPr lang="en-US" sz="1800" dirty="0" err="1">
                <a:solidFill>
                  <a:srgbClr val="FF0000"/>
                </a:solidFill>
              </a:rPr>
              <a:t>i</a:t>
            </a:r>
            <a:r>
              <a:rPr lang="en-US" sz="1800" dirty="0">
                <a:solidFill>
                  <a:srgbClr val="FF0000"/>
                </a:solidFill>
              </a:rPr>
              <a:t>=1}  //strongest </a:t>
            </a:r>
            <a:r>
              <a:rPr lang="en-US" sz="1800" dirty="0" err="1">
                <a:solidFill>
                  <a:srgbClr val="FF0000"/>
                </a:solidFill>
              </a:rPr>
              <a:t>postcondition</a:t>
            </a:r>
            <a:endParaRPr lang="en-US" sz="1800" dirty="0">
              <a:solidFill>
                <a:srgbClr val="FF0000"/>
              </a:solidFill>
            </a:endParaRPr>
          </a:p>
          <a:p>
            <a:r>
              <a:rPr lang="en-US" sz="1800" dirty="0"/>
              <a:t>j := 1;</a:t>
            </a:r>
          </a:p>
          <a:p>
            <a:r>
              <a:rPr lang="en-US" sz="1800" dirty="0">
                <a:solidFill>
                  <a:srgbClr val="FF0000"/>
                </a:solidFill>
              </a:rPr>
              <a:t>{</a:t>
            </a:r>
            <a:r>
              <a:rPr lang="en-US" sz="1800" dirty="0" err="1">
                <a:solidFill>
                  <a:srgbClr val="FF0000"/>
                </a:solidFill>
              </a:rPr>
              <a:t>i</a:t>
            </a:r>
            <a:r>
              <a:rPr lang="en-US" sz="1800" dirty="0">
                <a:solidFill>
                  <a:srgbClr val="FF0000"/>
                </a:solidFill>
              </a:rPr>
              <a:t>=1 </a:t>
            </a:r>
            <a:r>
              <a:rPr lang="en-US" sz="1800" dirty="0">
                <a:solidFill>
                  <a:srgbClr val="FF0000"/>
                </a:solidFill>
                <a:latin typeface="OpenSymbol" pitchFamily="18"/>
              </a:rPr>
              <a:t>∧</a:t>
            </a:r>
            <a:r>
              <a:rPr lang="en-US" sz="1800" dirty="0">
                <a:solidFill>
                  <a:srgbClr val="FF0000"/>
                </a:solidFill>
              </a:rPr>
              <a:t> j=1}  //strongest </a:t>
            </a:r>
            <a:r>
              <a:rPr lang="en-US" sz="1800" dirty="0" err="1">
                <a:solidFill>
                  <a:srgbClr val="FF0000"/>
                </a:solidFill>
              </a:rPr>
              <a:t>postcondition</a:t>
            </a:r>
            <a:endParaRPr lang="en-US" sz="1800" dirty="0">
              <a:solidFill>
                <a:srgbClr val="FF0000"/>
              </a:solidFill>
            </a:endParaRPr>
          </a:p>
          <a:p>
            <a:r>
              <a:rPr lang="en-US" sz="1800" dirty="0">
                <a:solidFill>
                  <a:srgbClr val="FF0000"/>
                </a:solidFill>
              </a:rPr>
              <a:t>{</a:t>
            </a:r>
            <a:r>
              <a:rPr lang="en-US" sz="1800" dirty="0" err="1">
                <a:solidFill>
                  <a:srgbClr val="FF0000"/>
                </a:solidFill>
              </a:rPr>
              <a:t>i</a:t>
            </a:r>
            <a:r>
              <a:rPr lang="en-US" sz="1800" dirty="0">
                <a:solidFill>
                  <a:srgbClr val="FF0000"/>
                </a:solidFill>
              </a:rPr>
              <a:t> = j*j}  //loop invariant</a:t>
            </a:r>
          </a:p>
          <a:p>
            <a:r>
              <a:rPr lang="en-US" sz="1800" dirty="0"/>
              <a:t>while (j != n) {</a:t>
            </a:r>
          </a:p>
          <a:p>
            <a:r>
              <a:rPr lang="en-US" sz="1800" dirty="0"/>
              <a:t>    </a:t>
            </a:r>
            <a:r>
              <a:rPr lang="en-US" sz="1800" dirty="0" err="1"/>
              <a:t>i</a:t>
            </a:r>
            <a:r>
              <a:rPr lang="en-US" sz="1800" dirty="0"/>
              <a:t> := </a:t>
            </a:r>
            <a:r>
              <a:rPr lang="en-US" sz="1800" dirty="0" err="1"/>
              <a:t>i</a:t>
            </a:r>
            <a:r>
              <a:rPr lang="en-US" sz="1800" dirty="0"/>
              <a:t> + 2*j + 1;</a:t>
            </a:r>
            <a:endParaRPr lang="en-US" sz="1100" dirty="0"/>
          </a:p>
          <a:p>
            <a:r>
              <a:rPr lang="en-US" sz="1800" dirty="0"/>
              <a:t>    j := j+1;</a:t>
            </a:r>
          </a:p>
          <a:p>
            <a:r>
              <a:rPr lang="en-US" sz="1800" dirty="0"/>
              <a:t>}</a:t>
            </a:r>
          </a:p>
          <a:p>
            <a:r>
              <a:rPr lang="en-US" sz="1800" dirty="0">
                <a:solidFill>
                  <a:srgbClr val="FF0000"/>
                </a:solidFill>
              </a:rPr>
              <a:t>{</a:t>
            </a:r>
            <a:r>
              <a:rPr lang="en-US" sz="1800" dirty="0" err="1">
                <a:solidFill>
                  <a:srgbClr val="FF0000"/>
                </a:solidFill>
              </a:rPr>
              <a:t>i</a:t>
            </a:r>
            <a:r>
              <a:rPr lang="en-US" sz="1800" dirty="0">
                <a:solidFill>
                  <a:srgbClr val="FF0000"/>
                </a:solidFill>
              </a:rPr>
              <a:t> = n*n} //weakest </a:t>
            </a:r>
            <a:r>
              <a:rPr lang="en-US" sz="1800" dirty="0" err="1">
                <a:solidFill>
                  <a:srgbClr val="FF0000"/>
                </a:solidFill>
              </a:rPr>
              <a:t>postcondition</a:t>
            </a:r>
            <a:endParaRPr lang="en-US" sz="1800" dirty="0">
              <a:solidFill>
                <a:srgbClr val="FF0000"/>
              </a:solidFill>
            </a:endParaRPr>
          </a:p>
          <a:p>
            <a:r>
              <a:rPr lang="en-US" sz="1800" dirty="0"/>
              <a:t>return </a:t>
            </a:r>
            <a:r>
              <a:rPr lang="en-US" sz="1800" dirty="0" err="1"/>
              <a:t>i</a:t>
            </a:r>
            <a:r>
              <a:rPr lang="en-US" sz="1800" dirty="0"/>
              <a:t>;</a:t>
            </a:r>
          </a:p>
          <a:p>
            <a:r>
              <a:rPr lang="en-US" sz="1800" dirty="0">
                <a:solidFill>
                  <a:srgbClr val="FF0000"/>
                </a:solidFill>
              </a:rPr>
              <a:t>{</a:t>
            </a:r>
            <a:r>
              <a:rPr lang="en-US" sz="1800" dirty="0" err="1">
                <a:solidFill>
                  <a:srgbClr val="FF0000"/>
                </a:solidFill>
              </a:rPr>
              <a:t>i</a:t>
            </a:r>
            <a:r>
              <a:rPr lang="en-US" sz="1800" dirty="0">
                <a:solidFill>
                  <a:srgbClr val="FF0000"/>
                </a:solidFill>
              </a:rPr>
              <a:t> = n*n}</a:t>
            </a:r>
          </a:p>
        </p:txBody>
      </p:sp>
    </p:spTree>
    <p:extLst>
      <p:ext uri="{BB962C8B-B14F-4D97-AF65-F5344CB8AC3E}">
        <p14:creationId xmlns:p14="http://schemas.microsoft.com/office/powerpoint/2010/main" val="1123450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0350" y="1447800"/>
            <a:ext cx="8394700" cy="5029200"/>
          </a:xfrm>
        </p:spPr>
        <p:txBody>
          <a:bodyPr vert="horz">
            <a:normAutofit fontScale="85000" lnSpcReduction="20000"/>
          </a:bodyPr>
          <a:lstStyle/>
          <a:p>
            <a:pPr marL="0" indent="0">
              <a:buNone/>
            </a:pPr>
            <a:r>
              <a:rPr lang="en-US" sz="1600" dirty="0"/>
              <a:t>    </a:t>
            </a:r>
            <a:r>
              <a:rPr lang="en-US" sz="1600" dirty="0">
                <a:solidFill>
                  <a:srgbClr val="FF0000"/>
                </a:solidFill>
              </a:rPr>
              <a:t>{true}</a:t>
            </a:r>
          </a:p>
          <a:p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, j;</a:t>
            </a:r>
          </a:p>
          <a:p>
            <a:r>
              <a:rPr lang="en-US" sz="1600" dirty="0">
                <a:solidFill>
                  <a:srgbClr val="FF0000"/>
                </a:solidFill>
              </a:rPr>
              <a:t>{true}  //strongest </a:t>
            </a:r>
            <a:r>
              <a:rPr lang="en-US" sz="1600" dirty="0" err="1">
                <a:solidFill>
                  <a:srgbClr val="FF0000"/>
                </a:solidFill>
              </a:rPr>
              <a:t>postcondition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US" sz="1600" dirty="0" err="1"/>
              <a:t>i</a:t>
            </a:r>
            <a:r>
              <a:rPr lang="en-US" sz="1600" dirty="0"/>
              <a:t> := 1;</a:t>
            </a:r>
          </a:p>
          <a:p>
            <a:r>
              <a:rPr lang="en-US" sz="1600" dirty="0">
                <a:solidFill>
                  <a:srgbClr val="FF0000"/>
                </a:solidFill>
              </a:rPr>
              <a:t>{</a:t>
            </a:r>
            <a:r>
              <a:rPr lang="en-US" sz="1600" dirty="0" err="1">
                <a:solidFill>
                  <a:srgbClr val="FF0000"/>
                </a:solidFill>
              </a:rPr>
              <a:t>i</a:t>
            </a:r>
            <a:r>
              <a:rPr lang="en-US" sz="1600" dirty="0">
                <a:solidFill>
                  <a:srgbClr val="FF0000"/>
                </a:solidFill>
              </a:rPr>
              <a:t>=1}  //strongest </a:t>
            </a:r>
            <a:r>
              <a:rPr lang="en-US" sz="1600" dirty="0" err="1">
                <a:solidFill>
                  <a:srgbClr val="FF0000"/>
                </a:solidFill>
              </a:rPr>
              <a:t>postcondition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US" sz="1600" dirty="0"/>
              <a:t>j := 1;</a:t>
            </a:r>
          </a:p>
          <a:p>
            <a:r>
              <a:rPr lang="en-US" sz="1600" dirty="0">
                <a:solidFill>
                  <a:srgbClr val="FF0000"/>
                </a:solidFill>
              </a:rPr>
              <a:t>{</a:t>
            </a:r>
            <a:r>
              <a:rPr lang="en-US" sz="1600" dirty="0" err="1">
                <a:solidFill>
                  <a:srgbClr val="FF0000"/>
                </a:solidFill>
              </a:rPr>
              <a:t>i</a:t>
            </a:r>
            <a:r>
              <a:rPr lang="en-US" sz="1600" dirty="0">
                <a:solidFill>
                  <a:srgbClr val="FF0000"/>
                </a:solidFill>
              </a:rPr>
              <a:t>=1 </a:t>
            </a:r>
            <a:r>
              <a:rPr lang="en-US" sz="1600" dirty="0">
                <a:solidFill>
                  <a:srgbClr val="FF0000"/>
                </a:solidFill>
                <a:latin typeface="OpenSymbol" pitchFamily="18"/>
              </a:rPr>
              <a:t>∧</a:t>
            </a:r>
            <a:r>
              <a:rPr lang="en-US" sz="1600" dirty="0">
                <a:solidFill>
                  <a:srgbClr val="FF0000"/>
                </a:solidFill>
              </a:rPr>
              <a:t> j=1}  //strongest </a:t>
            </a:r>
            <a:r>
              <a:rPr lang="en-US" sz="1600" dirty="0" err="1">
                <a:solidFill>
                  <a:srgbClr val="FF0000"/>
                </a:solidFill>
              </a:rPr>
              <a:t>postcondition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US" sz="1600" dirty="0">
                <a:solidFill>
                  <a:srgbClr val="FF0000"/>
                </a:solidFill>
              </a:rPr>
              <a:t>{</a:t>
            </a:r>
            <a:r>
              <a:rPr lang="en-US" sz="1600" dirty="0" err="1">
                <a:solidFill>
                  <a:srgbClr val="FF0000"/>
                </a:solidFill>
              </a:rPr>
              <a:t>i</a:t>
            </a:r>
            <a:r>
              <a:rPr lang="en-US" sz="1600" dirty="0">
                <a:solidFill>
                  <a:srgbClr val="FF0000"/>
                </a:solidFill>
              </a:rPr>
              <a:t> = j*j}  //loop invariant</a:t>
            </a:r>
          </a:p>
          <a:p>
            <a:r>
              <a:rPr lang="en-US" sz="1600" dirty="0"/>
              <a:t>while (j != n) {</a:t>
            </a:r>
          </a:p>
          <a:p>
            <a:r>
              <a:rPr lang="en-US" sz="1600" dirty="0"/>
              <a:t>    </a:t>
            </a:r>
            <a:r>
              <a:rPr lang="en-US" sz="1600" dirty="0">
                <a:solidFill>
                  <a:srgbClr val="FF0000"/>
                </a:solidFill>
              </a:rPr>
              <a:t>{</a:t>
            </a:r>
            <a:r>
              <a:rPr lang="en-US" sz="1600" dirty="0" err="1">
                <a:solidFill>
                  <a:srgbClr val="FF0000"/>
                </a:solidFill>
              </a:rPr>
              <a:t>i</a:t>
            </a:r>
            <a:r>
              <a:rPr lang="en-US" sz="1600" dirty="0">
                <a:solidFill>
                  <a:srgbClr val="FF0000"/>
                </a:solidFill>
              </a:rPr>
              <a:t> = j*j </a:t>
            </a:r>
            <a:r>
              <a:rPr lang="en-US" sz="1600" dirty="0">
                <a:solidFill>
                  <a:srgbClr val="FF0000"/>
                </a:solidFill>
                <a:latin typeface="OpenSymbol" pitchFamily="18"/>
              </a:rPr>
              <a:t>∧</a:t>
            </a:r>
            <a:r>
              <a:rPr lang="en-US" sz="1600" dirty="0">
                <a:solidFill>
                  <a:srgbClr val="FF0000"/>
                </a:solidFill>
              </a:rPr>
              <a:t> j != n}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i</a:t>
            </a:r>
            <a:r>
              <a:rPr lang="en-US" sz="1600" dirty="0"/>
              <a:t> := </a:t>
            </a:r>
            <a:r>
              <a:rPr lang="en-US" sz="1600" dirty="0" err="1"/>
              <a:t>i</a:t>
            </a:r>
            <a:r>
              <a:rPr lang="en-US" sz="1600" dirty="0"/>
              <a:t> + 2*j + 1;</a:t>
            </a:r>
          </a:p>
          <a:p>
            <a:r>
              <a:rPr lang="en-US" sz="1600" dirty="0"/>
              <a:t>    </a:t>
            </a:r>
            <a:r>
              <a:rPr lang="en-US" sz="1600" dirty="0">
                <a:solidFill>
                  <a:srgbClr val="FF0000"/>
                </a:solidFill>
              </a:rPr>
              <a:t>{</a:t>
            </a:r>
            <a:r>
              <a:rPr lang="en-US" sz="1600" dirty="0" err="1">
                <a:solidFill>
                  <a:srgbClr val="FF0000"/>
                </a:solidFill>
              </a:rPr>
              <a:t>i</a:t>
            </a:r>
            <a:r>
              <a:rPr lang="en-US" sz="1600" dirty="0">
                <a:solidFill>
                  <a:srgbClr val="FF0000"/>
                </a:solidFill>
              </a:rPr>
              <a:t> = (j+1)*(j+1) </a:t>
            </a:r>
            <a:r>
              <a:rPr lang="en-US" sz="1600" dirty="0">
                <a:solidFill>
                  <a:srgbClr val="FF0000"/>
                </a:solidFill>
                <a:latin typeface="OpenSymbol" pitchFamily="18"/>
              </a:rPr>
              <a:t>∧</a:t>
            </a:r>
            <a:r>
              <a:rPr lang="en-US" sz="1600" dirty="0">
                <a:solidFill>
                  <a:srgbClr val="FF0000"/>
                </a:solidFill>
              </a:rPr>
              <a:t> j != n}</a:t>
            </a:r>
            <a:endParaRPr lang="en-US" sz="1050" dirty="0"/>
          </a:p>
          <a:p>
            <a:r>
              <a:rPr lang="en-US" sz="1600" dirty="0"/>
              <a:t>    j := j+1;</a:t>
            </a:r>
          </a:p>
          <a:p>
            <a:r>
              <a:rPr lang="en-US" sz="1600" dirty="0"/>
              <a:t>    </a:t>
            </a:r>
            <a:r>
              <a:rPr lang="en-US" sz="1600" dirty="0">
                <a:solidFill>
                  <a:srgbClr val="FF0000"/>
                </a:solidFill>
              </a:rPr>
              <a:t>{</a:t>
            </a:r>
            <a:r>
              <a:rPr lang="en-US" sz="1600" dirty="0" err="1">
                <a:solidFill>
                  <a:srgbClr val="FF0000"/>
                </a:solidFill>
              </a:rPr>
              <a:t>i</a:t>
            </a:r>
            <a:r>
              <a:rPr lang="en-US" sz="1600" dirty="0">
                <a:solidFill>
                  <a:srgbClr val="FF0000"/>
                </a:solidFill>
              </a:rPr>
              <a:t> = j*j </a:t>
            </a:r>
            <a:r>
              <a:rPr lang="en-US" sz="1600" dirty="0">
                <a:solidFill>
                  <a:srgbClr val="FF0000"/>
                </a:solidFill>
                <a:latin typeface="OpenSymbol" pitchFamily="18"/>
              </a:rPr>
              <a:t>∧</a:t>
            </a:r>
            <a:r>
              <a:rPr lang="en-US" sz="1600" dirty="0">
                <a:solidFill>
                  <a:srgbClr val="FF0000"/>
                </a:solidFill>
              </a:rPr>
              <a:t> j-1 != n}</a:t>
            </a:r>
            <a:endParaRPr lang="en-US" sz="1600" dirty="0"/>
          </a:p>
          <a:p>
            <a:r>
              <a:rPr lang="en-US" sz="1600" dirty="0"/>
              <a:t>}</a:t>
            </a:r>
          </a:p>
          <a:p>
            <a:r>
              <a:rPr lang="en-US" sz="1600" dirty="0">
                <a:solidFill>
                  <a:srgbClr val="FF0000"/>
                </a:solidFill>
              </a:rPr>
              <a:t>{</a:t>
            </a:r>
            <a:r>
              <a:rPr lang="en-US" sz="1600" dirty="0" err="1">
                <a:solidFill>
                  <a:srgbClr val="FF0000"/>
                </a:solidFill>
              </a:rPr>
              <a:t>i</a:t>
            </a:r>
            <a:r>
              <a:rPr lang="en-US" sz="1600" dirty="0">
                <a:solidFill>
                  <a:srgbClr val="FF0000"/>
                </a:solidFill>
              </a:rPr>
              <a:t> = n*n} //weakest </a:t>
            </a:r>
            <a:r>
              <a:rPr lang="en-US" sz="1600" dirty="0" err="1">
                <a:solidFill>
                  <a:srgbClr val="FF0000"/>
                </a:solidFill>
              </a:rPr>
              <a:t>postcondition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US" sz="1600" dirty="0"/>
              <a:t>return </a:t>
            </a:r>
            <a:r>
              <a:rPr lang="en-US" sz="1600" dirty="0" err="1"/>
              <a:t>i</a:t>
            </a:r>
            <a:r>
              <a:rPr lang="en-US" sz="1600" dirty="0"/>
              <a:t>;</a:t>
            </a:r>
          </a:p>
          <a:p>
            <a:r>
              <a:rPr lang="en-US" sz="1600" dirty="0">
                <a:solidFill>
                  <a:srgbClr val="FF0000"/>
                </a:solidFill>
              </a:rPr>
              <a:t>{</a:t>
            </a:r>
            <a:r>
              <a:rPr lang="en-US" sz="1600" dirty="0" err="1">
                <a:solidFill>
                  <a:srgbClr val="FF0000"/>
                </a:solidFill>
              </a:rPr>
              <a:t>i</a:t>
            </a:r>
            <a:r>
              <a:rPr lang="en-US" sz="1600" dirty="0">
                <a:solidFill>
                  <a:srgbClr val="FF0000"/>
                </a:solidFill>
              </a:rPr>
              <a:t> = n*n}</a:t>
            </a:r>
          </a:p>
        </p:txBody>
      </p:sp>
    </p:spTree>
    <p:extLst>
      <p:ext uri="{BB962C8B-B14F-4D97-AF65-F5344CB8AC3E}">
        <p14:creationId xmlns:p14="http://schemas.microsoft.com/office/powerpoint/2010/main" val="397428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D8616F5-9996-446F-82FA-A84598DF6E96}" type="slidenum">
              <a:t>19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Soundness and Completeness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1524000" y="1600200"/>
            <a:ext cx="8394700" cy="5257800"/>
          </a:xfrm>
        </p:spPr>
        <p:txBody>
          <a:bodyPr/>
          <a:lstStyle/>
          <a:p>
            <a:pPr>
              <a:spcBef>
                <a:spcPts val="479"/>
              </a:spcBef>
              <a:buClr>
                <a:srgbClr val="FFFFFF"/>
              </a:buClr>
              <a:buSzPct val="25000"/>
              <a:buFont typeface="Courier New" pitchFamily="49"/>
              <a:buChar char="o"/>
            </a:pPr>
            <a:r>
              <a:rPr lang="en-US" sz="2400" dirty="0"/>
              <a:t>What does it mean for our deduction rules to be sound?</a:t>
            </a:r>
          </a:p>
          <a:p>
            <a:pPr lvl="0">
              <a:buNone/>
            </a:pPr>
            <a:endParaRPr lang="en-US" sz="1800" dirty="0">
              <a:solidFill>
                <a:srgbClr val="000099"/>
              </a:solidFill>
            </a:endParaRPr>
          </a:p>
          <a:p>
            <a:pPr>
              <a:spcBef>
                <a:spcPts val="479"/>
              </a:spcBef>
              <a:buClr>
                <a:srgbClr val="FFFFFF"/>
              </a:buClr>
              <a:buSzPct val="25000"/>
              <a:buFont typeface="Courier New" pitchFamily="49"/>
              <a:buChar char="o"/>
            </a:pPr>
            <a:r>
              <a:rPr lang="en-US" sz="2400" dirty="0"/>
              <a:t>What does it mean for them to be complete?</a:t>
            </a:r>
          </a:p>
          <a:p>
            <a:pPr lvl="0">
              <a:buNone/>
            </a:pPr>
            <a:endParaRPr lang="en-US" sz="1800" dirty="0">
              <a:solidFill>
                <a:srgbClr val="000099"/>
              </a:solidFill>
            </a:endParaRPr>
          </a:p>
          <a:p>
            <a:pPr>
              <a:spcBef>
                <a:spcPts val="479"/>
              </a:spcBef>
              <a:buClr>
                <a:srgbClr val="FFFFFF"/>
              </a:buClr>
              <a:buSzPct val="25000"/>
              <a:buFont typeface="Courier New" pitchFamily="49"/>
              <a:buChar char="o"/>
            </a:pPr>
            <a:r>
              <a:rPr lang="en-US" sz="2400" dirty="0"/>
              <a:t>So are they complete?</a:t>
            </a:r>
          </a:p>
          <a:p>
            <a:pPr lvl="1">
              <a:spcBef>
                <a:spcPts val="479"/>
              </a:spcBef>
              <a:buClr>
                <a:srgbClr val="FFFFFF"/>
              </a:buClr>
              <a:buSzPct val="25000"/>
              <a:buFont typeface="Courier New" pitchFamily="49"/>
              <a:buChar char="o"/>
            </a:pPr>
            <a:r>
              <a:rPr lang="en-US" sz="1600" dirty="0"/>
              <a:t>{true} x:=x {p}</a:t>
            </a:r>
          </a:p>
          <a:p>
            <a:pPr lvl="1">
              <a:spcBef>
                <a:spcPts val="479"/>
              </a:spcBef>
              <a:buClr>
                <a:srgbClr val="FFFFFF"/>
              </a:buClr>
              <a:buSzPct val="25000"/>
              <a:buFont typeface="Courier New" pitchFamily="49"/>
              <a:buChar char="o"/>
            </a:pPr>
            <a:r>
              <a:rPr lang="en-US" sz="1600" dirty="0"/>
              <a:t>{true} c {false}</a:t>
            </a:r>
          </a:p>
          <a:p>
            <a:pPr>
              <a:spcBef>
                <a:spcPts val="479"/>
              </a:spcBef>
              <a:buClr>
                <a:srgbClr val="FFFFFF"/>
              </a:buClr>
              <a:buSzPct val="25000"/>
              <a:buFont typeface="Courier New" pitchFamily="49"/>
              <a:buChar char="o"/>
            </a:pPr>
            <a:endParaRPr lang="en-US" sz="2400" dirty="0"/>
          </a:p>
          <a:p>
            <a:pPr>
              <a:spcBef>
                <a:spcPts val="479"/>
              </a:spcBef>
              <a:buClr>
                <a:srgbClr val="FFFFFF"/>
              </a:buClr>
              <a:buSzPct val="25000"/>
              <a:buFont typeface="Courier New" pitchFamily="49"/>
              <a:buChar char="o"/>
            </a:pPr>
            <a:r>
              <a:rPr lang="en-US" sz="2400" dirty="0"/>
              <a:t>Relative Completeness in the sense of Cook (1974)</a:t>
            </a:r>
          </a:p>
          <a:p>
            <a:pPr lvl="1">
              <a:spcBef>
                <a:spcPts val="479"/>
              </a:spcBef>
              <a:buClr>
                <a:srgbClr val="FFFFFF"/>
              </a:buClr>
              <a:buSzPct val="25000"/>
              <a:buFont typeface="Courier New" pitchFamily="49"/>
              <a:buChar char="o"/>
            </a:pPr>
            <a:r>
              <a:rPr lang="en-US" sz="1600" dirty="0"/>
              <a:t>Expressible enough to express intermediate assertions, e.g., loop invariants</a:t>
            </a:r>
          </a:p>
        </p:txBody>
      </p:sp>
    </p:spTree>
    <p:extLst>
      <p:ext uri="{BB962C8B-B14F-4D97-AF65-F5344CB8AC3E}">
        <p14:creationId xmlns:p14="http://schemas.microsoft.com/office/powerpoint/2010/main" val="4170825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97EC87-9733-4072-808E-4396279A8171}" type="slidenum">
              <a:t>2</a:t>
            </a:fld>
            <a:endParaRPr lang="en-US"/>
          </a:p>
        </p:txBody>
      </p:sp>
      <p:sp>
        <p:nvSpPr>
          <p:cNvPr id="2" name="Title 4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Motivation</a:t>
            </a:r>
          </a:p>
        </p:txBody>
      </p:sp>
      <p:sp>
        <p:nvSpPr>
          <p:cNvPr id="3" name="Content Placeholder 5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spcBef>
                <a:spcPts val="479"/>
              </a:spcBef>
              <a:buClr>
                <a:srgbClr val="FFFFFF"/>
              </a:buClr>
              <a:buSzPct val="25000"/>
              <a:buFont typeface="Courier New" pitchFamily="49"/>
              <a:buChar char="o"/>
            </a:pPr>
            <a:r>
              <a:rPr lang="en-US" sz="2400" dirty="0"/>
              <a:t>Consider the following program:</a:t>
            </a:r>
          </a:p>
          <a:p>
            <a:pPr>
              <a:spcBef>
                <a:spcPts val="479"/>
              </a:spcBef>
              <a:buNone/>
            </a:pPr>
            <a:endParaRPr lang="en-US" sz="2400" dirty="0"/>
          </a:p>
          <a:p>
            <a:pPr>
              <a:spcBef>
                <a:spcPts val="479"/>
              </a:spcBef>
              <a:buNone/>
            </a:pPr>
            <a:endParaRPr lang="en-US" sz="2400" dirty="0"/>
          </a:p>
          <a:p>
            <a:pPr>
              <a:spcBef>
                <a:spcPts val="479"/>
              </a:spcBef>
              <a:buNone/>
            </a:pPr>
            <a:endParaRPr lang="en-US" sz="2400" dirty="0"/>
          </a:p>
          <a:p>
            <a:pPr>
              <a:spcBef>
                <a:spcPts val="479"/>
              </a:spcBef>
              <a:buNone/>
            </a:pPr>
            <a:endParaRPr lang="en-US" sz="2400" dirty="0"/>
          </a:p>
          <a:p>
            <a:pPr>
              <a:spcBef>
                <a:spcPts val="479"/>
              </a:spcBef>
              <a:buNone/>
            </a:pPr>
            <a:endParaRPr lang="en-US" sz="2400" dirty="0"/>
          </a:p>
          <a:p>
            <a:pPr>
              <a:spcBef>
                <a:spcPts val="479"/>
              </a:spcBef>
              <a:buNone/>
            </a:pPr>
            <a:endParaRPr lang="en-US" sz="2400" dirty="0"/>
          </a:p>
          <a:p>
            <a:pPr>
              <a:spcBef>
                <a:spcPts val="479"/>
              </a:spcBef>
              <a:buNone/>
            </a:pPr>
            <a:endParaRPr lang="en-US" sz="2400" dirty="0"/>
          </a:p>
          <a:p>
            <a:pPr>
              <a:spcBef>
                <a:spcPts val="479"/>
              </a:spcBef>
              <a:buClr>
                <a:srgbClr val="FFFFFF"/>
              </a:buClr>
              <a:buSzPct val="25000"/>
              <a:buFont typeface="Courier New" pitchFamily="49"/>
              <a:buChar char="o"/>
            </a:pPr>
            <a:endParaRPr lang="en-US" sz="2400" dirty="0"/>
          </a:p>
        </p:txBody>
      </p:sp>
      <p:sp>
        <p:nvSpPr>
          <p:cNvPr id="4" name="TextBox 3"/>
          <p:cNvSpPr/>
          <p:nvPr/>
        </p:nvSpPr>
        <p:spPr>
          <a:xfrm>
            <a:off x="4620126" y="2654560"/>
            <a:ext cx="2951747" cy="218260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compatLnSpc="0">
            <a:spAutoFit/>
          </a:bodyPr>
          <a:lstStyle/>
          <a:p>
            <a:pPr hangingPunct="0">
              <a:defRPr sz="2400">
                <a:latin typeface="Liberation Mono" pitchFamily="49"/>
              </a:defRPr>
            </a:pPr>
            <a:r>
              <a:rPr lang="en-US" sz="2400" dirty="0">
                <a:solidFill>
                  <a:srgbClr val="000000"/>
                </a:solidFill>
                <a:latin typeface="Liberation Mono" pitchFamily="49"/>
                <a:ea typeface="DejaVu Sans" pitchFamily="2"/>
                <a:cs typeface="DejaVu Sans" pitchFamily="2"/>
              </a:rPr>
              <a:t>z = 0;</a:t>
            </a:r>
          </a:p>
          <a:p>
            <a:pPr hangingPunct="0">
              <a:defRPr sz="2400">
                <a:latin typeface="Liberation Mono" pitchFamily="49"/>
              </a:defRPr>
            </a:pPr>
            <a:r>
              <a:rPr lang="en-US" sz="2400" dirty="0" err="1">
                <a:solidFill>
                  <a:srgbClr val="000000"/>
                </a:solidFill>
                <a:latin typeface="Liberation Mono" pitchFamily="49"/>
                <a:ea typeface="DejaVu Sans" pitchFamily="2"/>
                <a:cs typeface="DejaVu Sans" pitchFamily="2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Liberation Mono" pitchFamily="49"/>
                <a:ea typeface="DejaVu Sans" pitchFamily="2"/>
                <a:cs typeface="DejaVu Sans" pitchFamily="2"/>
              </a:rPr>
              <a:t> = x;</a:t>
            </a:r>
          </a:p>
          <a:p>
            <a:pPr hangingPunct="0">
              <a:defRPr sz="2400">
                <a:latin typeface="Liberation Mono" pitchFamily="49"/>
              </a:defRPr>
            </a:pPr>
            <a:r>
              <a:rPr lang="en-US" sz="2400" dirty="0">
                <a:solidFill>
                  <a:srgbClr val="000000"/>
                </a:solidFill>
                <a:latin typeface="Liberation Mono" pitchFamily="49"/>
                <a:ea typeface="DejaVu Sans" pitchFamily="2"/>
                <a:cs typeface="DejaVu Sans" pitchFamily="2"/>
              </a:rPr>
              <a:t>while (</a:t>
            </a:r>
            <a:r>
              <a:rPr lang="en-US" sz="2400" dirty="0" err="1">
                <a:solidFill>
                  <a:srgbClr val="000000"/>
                </a:solidFill>
                <a:latin typeface="Liberation Mono" pitchFamily="49"/>
                <a:ea typeface="DejaVu Sans" pitchFamily="2"/>
                <a:cs typeface="DejaVu Sans" pitchFamily="2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Liberation Mono" pitchFamily="49"/>
                <a:ea typeface="DejaVu Sans" pitchFamily="2"/>
                <a:cs typeface="DejaVu Sans" pitchFamily="2"/>
              </a:rPr>
              <a:t>) {</a:t>
            </a:r>
          </a:p>
          <a:p>
            <a:pPr hangingPunct="0">
              <a:defRPr sz="2400">
                <a:latin typeface="Liberation Mono" pitchFamily="49"/>
              </a:defRPr>
            </a:pPr>
            <a:r>
              <a:rPr lang="en-US" sz="2400" dirty="0">
                <a:solidFill>
                  <a:srgbClr val="000000"/>
                </a:solidFill>
                <a:latin typeface="Liberation Mono" pitchFamily="49"/>
                <a:ea typeface="DejaVu Sans" pitchFamily="2"/>
                <a:cs typeface="DejaVu Sans" pitchFamily="2"/>
              </a:rPr>
              <a:t>	z = z + y;</a:t>
            </a:r>
          </a:p>
          <a:p>
            <a:pPr hangingPunct="0">
              <a:defRPr sz="2400">
                <a:latin typeface="Liberation Mono" pitchFamily="49"/>
              </a:defRPr>
            </a:pPr>
            <a:r>
              <a:rPr lang="en-US" sz="2400" dirty="0">
                <a:solidFill>
                  <a:srgbClr val="000000"/>
                </a:solidFill>
                <a:latin typeface="Liberation Mono" pitchFamily="49"/>
                <a:ea typeface="DejaVu Sans" pitchFamily="2"/>
                <a:cs typeface="DejaVu Sans" pitchFamily="2"/>
              </a:rPr>
              <a:t>	</a:t>
            </a:r>
            <a:r>
              <a:rPr lang="en-US" sz="2400" dirty="0" err="1">
                <a:solidFill>
                  <a:srgbClr val="000000"/>
                </a:solidFill>
                <a:latin typeface="Liberation Mono" pitchFamily="49"/>
                <a:ea typeface="DejaVu Sans" pitchFamily="2"/>
                <a:cs typeface="DejaVu Sans" pitchFamily="2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Liberation Mono" pitchFamily="49"/>
                <a:ea typeface="DejaVu Sans" pitchFamily="2"/>
                <a:cs typeface="DejaVu Sans" pitchFamily="2"/>
              </a:rPr>
              <a:t> = </a:t>
            </a:r>
            <a:r>
              <a:rPr lang="en-US" sz="2400" dirty="0" err="1">
                <a:solidFill>
                  <a:srgbClr val="000000"/>
                </a:solidFill>
                <a:latin typeface="Liberation Mono" pitchFamily="49"/>
                <a:ea typeface="DejaVu Sans" pitchFamily="2"/>
                <a:cs typeface="DejaVu Sans" pitchFamily="2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Liberation Mono" pitchFamily="49"/>
                <a:ea typeface="DejaVu Sans" pitchFamily="2"/>
                <a:cs typeface="DejaVu Sans" pitchFamily="2"/>
              </a:rPr>
              <a:t> – 1;</a:t>
            </a:r>
          </a:p>
          <a:p>
            <a:pPr hangingPunct="0">
              <a:defRPr sz="2400">
                <a:latin typeface="Liberation Mono" pitchFamily="49"/>
              </a:defRPr>
            </a:pPr>
            <a:r>
              <a:rPr lang="en-US" sz="2400" dirty="0">
                <a:solidFill>
                  <a:srgbClr val="000000"/>
                </a:solidFill>
                <a:latin typeface="Liberation Mono" pitchFamily="49"/>
                <a:ea typeface="DejaVu Sans" pitchFamily="2"/>
                <a:cs typeface="DejaVu Sans" pitchFamily="2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968200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D8616F5-9996-446F-82FA-A84598DF6E96}" type="slidenum">
              <a:t>20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 dirty="0"/>
              <a:t>Total Correctness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1524000" y="1600200"/>
                <a:ext cx="9646508" cy="5257800"/>
              </a:xfrm>
            </p:spPr>
            <p:txBody>
              <a:bodyPr/>
              <a:lstStyle/>
              <a:p>
                <a:pPr>
                  <a:spcBef>
                    <a:spcPts val="479"/>
                  </a:spcBef>
                  <a:buClr>
                    <a:srgbClr val="FFFFFF"/>
                  </a:buClr>
                  <a:buSzPct val="25000"/>
                  <a:buFont typeface="Courier New" pitchFamily="49"/>
                  <a:buChar char="o"/>
                </a:pPr>
                <a:r>
                  <a:rPr lang="en-US" sz="2400" b="1" dirty="0"/>
                  <a:t>Definition: </a:t>
                </a:r>
                <a:r>
                  <a:rPr lang="en-US" sz="2400" dirty="0"/>
                  <a:t>a </a:t>
                </a:r>
                <a:r>
                  <a:rPr lang="en-US" sz="2400" dirty="0">
                    <a:solidFill>
                      <a:srgbClr val="FF0000"/>
                    </a:solidFill>
                  </a:rPr>
                  <a:t>well-ordered set </a:t>
                </a:r>
                <a:r>
                  <a:rPr lang="en-US" sz="2400" dirty="0"/>
                  <a:t>is a set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400" dirty="0"/>
                  <a:t> with </a:t>
                </a:r>
                <a:r>
                  <a:rPr lang="en-US" sz="2400" dirty="0" err="1" smtClean="0"/>
                  <a:t>with</a:t>
                </a:r>
                <a:r>
                  <a:rPr lang="en-US" sz="2400" dirty="0" smtClean="0"/>
                  <a:t> </a:t>
                </a:r>
                <a:r>
                  <a:rPr lang="en-US" sz="2400" dirty="0"/>
                  <a:t>a total order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sz="2400" dirty="0"/>
                  <a:t> such that every non-empty subset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400" dirty="0"/>
                  <a:t> has a least element.</a:t>
                </a:r>
              </a:p>
              <a:p>
                <a:pPr>
                  <a:spcBef>
                    <a:spcPts val="479"/>
                  </a:spcBef>
                  <a:buClr>
                    <a:srgbClr val="FFFFFF"/>
                  </a:buClr>
                  <a:buSzPct val="25000"/>
                  <a:buFont typeface="Courier New" pitchFamily="49"/>
                  <a:buChar char="o"/>
                </a:pPr>
                <a:endParaRPr lang="en-US" sz="2000" dirty="0"/>
              </a:p>
              <a:p>
                <a:pPr>
                  <a:spcBef>
                    <a:spcPts val="479"/>
                  </a:spcBef>
                  <a:buClr>
                    <a:srgbClr val="FFFFFF"/>
                  </a:buClr>
                  <a:buSzPct val="25000"/>
                  <a:buFont typeface="Courier New" pitchFamily="49"/>
                  <a:buChar char="o"/>
                </a:pPr>
                <a:r>
                  <a:rPr lang="en-US" sz="2000" dirty="0"/>
                  <a:t>E.g.,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ℕ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,&gt;</m:t>
                        </m:r>
                      </m:e>
                    </m:d>
                  </m:oMath>
                </a14:m>
                <a:r>
                  <a:rPr lang="en-US" sz="2400" dirty="0"/>
                  <a:t> is a </a:t>
                </a:r>
                <a:r>
                  <a:rPr lang="en-US" sz="2400" dirty="0" err="1"/>
                  <a:t>w.o</a:t>
                </a:r>
                <a:r>
                  <a:rPr lang="en-US" sz="2400" dirty="0"/>
                  <a:t>. set,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,&gt;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  <a:r>
                  <a:rPr lang="en-US" sz="2400" dirty="0"/>
                  <a:t>is not</a:t>
                </a:r>
              </a:p>
              <a:p>
                <a:pPr>
                  <a:spcBef>
                    <a:spcPts val="479"/>
                  </a:spcBef>
                  <a:buClr>
                    <a:srgbClr val="FFFFFF"/>
                  </a:buClr>
                  <a:buSzPct val="25000"/>
                  <a:buFont typeface="Courier New" pitchFamily="49"/>
                  <a:buChar char="o"/>
                </a:pPr>
                <a:endParaRPr lang="en-US" sz="2400" dirty="0"/>
              </a:p>
              <a:p>
                <a:pPr>
                  <a:spcBef>
                    <a:spcPts val="479"/>
                  </a:spcBef>
                  <a:buClr>
                    <a:srgbClr val="FFFFFF"/>
                  </a:buClr>
                  <a:buSzPct val="25000"/>
                  <a:buFont typeface="Courier New" pitchFamily="49"/>
                  <a:buChar char="o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ℕ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,&gt;</m:t>
                        </m:r>
                      </m:e>
                    </m:d>
                  </m:oMath>
                </a14:m>
                <a:r>
                  <a:rPr lang="en-US" sz="2400" dirty="0"/>
                  <a:t> where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&gt;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400" dirty="0"/>
                  <a:t> 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400" dirty="0"/>
                  <a:t>, or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3" name="Conten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1524000" y="1600200"/>
                <a:ext cx="9646508" cy="5257800"/>
              </a:xfrm>
              <a:blipFill>
                <a:blip r:embed="rId3"/>
                <a:stretch>
                  <a:fillRect t="-1624" r="-9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709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D8616F5-9996-446F-82FA-A84598DF6E96}" type="slidenum">
              <a:t>21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 dirty="0"/>
              <a:t>Total Correctness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1524000" y="1600200"/>
                <a:ext cx="9646508" cy="5257800"/>
              </a:xfrm>
            </p:spPr>
            <p:txBody>
              <a:bodyPr/>
              <a:lstStyle/>
              <a:p>
                <a:pPr>
                  <a:spcBef>
                    <a:spcPts val="479"/>
                  </a:spcBef>
                  <a:buClr>
                    <a:srgbClr val="FFFFFF"/>
                  </a:buClr>
                  <a:buSzPct val="25000"/>
                  <a:buFont typeface="Courier New" pitchFamily="49"/>
                  <a:buChar char="o"/>
                </a:pPr>
                <a:r>
                  <a:rPr lang="en-US" altLang="zh-Hans" sz="2400" b="1" dirty="0"/>
                  <a:t>Termination: </a:t>
                </a:r>
              </a:p>
              <a:p>
                <a:pPr>
                  <a:spcBef>
                    <a:spcPts val="479"/>
                  </a:spcBef>
                  <a:buClr>
                    <a:srgbClr val="FFFFFF"/>
                  </a:buClr>
                  <a:buSzPct val="25000"/>
                  <a:buFont typeface="Courier New" pitchFamily="49"/>
                  <a:buChar char="o"/>
                </a:pPr>
                <a:endParaRPr lang="en-US" altLang="zh-Hans" sz="2400" b="1" dirty="0"/>
              </a:p>
              <a:p>
                <a:pPr>
                  <a:spcBef>
                    <a:spcPts val="479"/>
                  </a:spcBef>
                  <a:buClr>
                    <a:srgbClr val="FFFFFF"/>
                  </a:buClr>
                  <a:buSzPct val="25000"/>
                  <a:buFont typeface="Courier New" pitchFamily="49"/>
                  <a:buChar char="o"/>
                </a:pPr>
                <a:r>
                  <a:rPr lang="en-US" altLang="zh-Hans" sz="2400" dirty="0"/>
                  <a:t>1. find a </a:t>
                </a:r>
                <a:r>
                  <a:rPr lang="en-US" altLang="zh-Hans" sz="2400" dirty="0">
                    <a:solidFill>
                      <a:srgbClr val="FF0000"/>
                    </a:solidFill>
                  </a:rPr>
                  <a:t>ranking function </a:t>
                </a:r>
                <a14:m>
                  <m:oMath xmlns:m="http://schemas.openxmlformats.org/officeDocument/2006/math">
                    <m:r>
                      <a:rPr lang="en-US" altLang="zh-Hans" sz="2400" b="0" i="1" smtClean="0">
                        <a:latin typeface="Cambria Math" panose="02040503050406030204" pitchFamily="18" charset="0"/>
                      </a:rPr>
                      <m:t>𝑟𝑎𝑛𝑘</m:t>
                    </m:r>
                    <m:r>
                      <a:rPr lang="en-US" altLang="zh-Hans" sz="24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altLang="zh-Hans" sz="2400" b="0" i="1" smtClean="0">
                        <a:latin typeface="Cambria Math" panose="02040503050406030204" pitchFamily="18" charset="0"/>
                      </a:rPr>
                      <m:t>𝑃𝑟𝑜𝑔𝑆𝑡𝑎𝑡𝑒𝑠</m:t>
                    </m:r>
                    <m:r>
                      <a:rPr lang="en-US" altLang="zh-Hans" sz="2400" b="0" i="1" smtClean="0">
                        <a:latin typeface="Cambria Math" panose="02040503050406030204" pitchFamily="18" charset="0"/>
                      </a:rPr>
                      <m:t>→(</m:t>
                    </m:r>
                    <m:r>
                      <a:rPr lang="en-US" altLang="zh-Han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  <m:r>
                      <a:rPr lang="en-US" altLang="zh-Han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,&gt;)</m:t>
                    </m:r>
                  </m:oMath>
                </a14:m>
                <a:r>
                  <a:rPr lang="en-US" sz="2400" dirty="0"/>
                  <a:t> </a:t>
                </a:r>
              </a:p>
              <a:p>
                <a:pPr>
                  <a:spcBef>
                    <a:spcPts val="479"/>
                  </a:spcBef>
                  <a:buClr>
                    <a:srgbClr val="FFFFFF"/>
                  </a:buClr>
                  <a:buSzPct val="25000"/>
                  <a:buFont typeface="Courier New" pitchFamily="49"/>
                  <a:buChar char="o"/>
                </a:pPr>
                <a:endParaRPr lang="en-US" sz="2400" dirty="0"/>
              </a:p>
              <a:p>
                <a:pPr>
                  <a:spcBef>
                    <a:spcPts val="479"/>
                  </a:spcBef>
                  <a:buClr>
                    <a:srgbClr val="FFFFFF"/>
                  </a:buClr>
                  <a:buSzPct val="25000"/>
                  <a:buFont typeface="Courier New" pitchFamily="49"/>
                  <a:buChar char="o"/>
                </a:pPr>
                <a:r>
                  <a:rPr lang="en-US" sz="2400" dirty="0"/>
                  <a:t>2. find a set </a:t>
                </a:r>
                <a:r>
                  <a:rPr lang="en-US" sz="2400" dirty="0" err="1"/>
                  <a:t>cutpoints</a:t>
                </a:r>
                <a:r>
                  <a:rPr lang="en-US" sz="2400" dirty="0"/>
                  <a:t> (program points) to cut the program</a:t>
                </a:r>
              </a:p>
              <a:p>
                <a:pPr>
                  <a:spcBef>
                    <a:spcPts val="479"/>
                  </a:spcBef>
                  <a:buClr>
                    <a:srgbClr val="FFFFFF"/>
                  </a:buClr>
                  <a:buSzPct val="25000"/>
                  <a:buFont typeface="Courier New" pitchFamily="49"/>
                  <a:buChar char="o"/>
                </a:pPr>
                <a:endParaRPr lang="en-US" sz="2400" dirty="0"/>
              </a:p>
              <a:p>
                <a:pPr>
                  <a:spcBef>
                    <a:spcPts val="479"/>
                  </a:spcBef>
                  <a:buClr>
                    <a:srgbClr val="FFFFFF"/>
                  </a:buClr>
                  <a:buSzPct val="25000"/>
                  <a:buFont typeface="Courier New" pitchFamily="49"/>
                  <a:buChar char="o"/>
                </a:pPr>
                <a:r>
                  <a:rPr lang="en-US" sz="2400" dirty="0"/>
                  <a:t>3. prove for any </a:t>
                </a:r>
                <a:r>
                  <a:rPr lang="en-US" sz="2400" dirty="0" err="1"/>
                  <a:t>cutpoint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𝑝𝑐</m:t>
                    </m:r>
                  </m:oMath>
                </a14:m>
                <a:r>
                  <a:rPr lang="en-US" sz="2400" dirty="0"/>
                  <a:t>, and any two program states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, 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𝑝𝑐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reaches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𝑝𝑐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in a execution sequence, then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𝑟𝑎𝑛𝑘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𝑟𝑎𝑛𝑘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pPr>
                  <a:spcBef>
                    <a:spcPts val="479"/>
                  </a:spcBef>
                  <a:buClr>
                    <a:srgbClr val="FFFFFF"/>
                  </a:buClr>
                  <a:buSzPct val="25000"/>
                  <a:buFont typeface="Courier New" pitchFamily="49"/>
                  <a:buChar char="o"/>
                </a:pPr>
                <a:endParaRPr lang="en-US" sz="2400" dirty="0"/>
              </a:p>
              <a:p>
                <a:pPr>
                  <a:spcBef>
                    <a:spcPts val="479"/>
                  </a:spcBef>
                  <a:buClr>
                    <a:srgbClr val="FFFFFF"/>
                  </a:buClr>
                  <a:buSzPct val="25000"/>
                  <a:buFont typeface="Courier New" pitchFamily="49"/>
                  <a:buChar char="o"/>
                </a:pPr>
                <a:r>
                  <a:rPr lang="en-US" sz="2400" b="1" dirty="0"/>
                  <a:t>Example: </a:t>
                </a:r>
                <a:r>
                  <a:rPr lang="en-US" sz="2400" dirty="0"/>
                  <a:t>while (x&gt;5) x:=x-1;</a:t>
                </a:r>
              </a:p>
            </p:txBody>
          </p:sp>
        </mc:Choice>
        <mc:Fallback xmlns="">
          <p:sp>
            <p:nvSpPr>
              <p:cNvPr id="3" name="Conten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1524000" y="1600200"/>
                <a:ext cx="9646508" cy="5257800"/>
              </a:xfrm>
              <a:blipFill>
                <a:blip r:embed="rId3"/>
                <a:stretch>
                  <a:fillRect t="-1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2726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D8616F5-9996-446F-82FA-A84598DF6E96}" type="slidenum">
              <a:t>22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 dirty="0"/>
              <a:t>Total Correctness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1524000" y="1600200"/>
            <a:ext cx="9646508" cy="5257800"/>
          </a:xfrm>
        </p:spPr>
        <p:txBody>
          <a:bodyPr/>
          <a:lstStyle/>
          <a:p>
            <a:pPr>
              <a:spcBef>
                <a:spcPts val="479"/>
              </a:spcBef>
              <a:buClr>
                <a:srgbClr val="FFFFFF"/>
              </a:buClr>
              <a:buSzPct val="25000"/>
              <a:buFont typeface="Courier New" pitchFamily="49"/>
              <a:buChar char="o"/>
            </a:pPr>
            <a:endParaRPr lang="en-US" sz="2400" dirty="0"/>
          </a:p>
          <a:p>
            <a:r>
              <a:rPr lang="en-US" sz="2400" b="1" dirty="0"/>
              <a:t>Example: </a:t>
            </a:r>
          </a:p>
          <a:p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, j;</a:t>
            </a:r>
          </a:p>
          <a:p>
            <a:r>
              <a:rPr lang="en-US" sz="2400" dirty="0" err="1"/>
              <a:t>i</a:t>
            </a:r>
            <a:r>
              <a:rPr lang="en-US" sz="2400" dirty="0"/>
              <a:t> := 1;</a:t>
            </a:r>
          </a:p>
          <a:p>
            <a:r>
              <a:rPr lang="en-US" sz="2400" dirty="0"/>
              <a:t>j := 1;</a:t>
            </a:r>
          </a:p>
          <a:p>
            <a:r>
              <a:rPr lang="en-US" sz="2400" dirty="0"/>
              <a:t>while (j != n) {</a:t>
            </a:r>
          </a:p>
          <a:p>
            <a:r>
              <a:rPr lang="en-US" sz="2400" dirty="0"/>
              <a:t>    </a:t>
            </a:r>
            <a:r>
              <a:rPr lang="en-US" sz="2400" dirty="0" err="1"/>
              <a:t>i</a:t>
            </a:r>
            <a:r>
              <a:rPr lang="en-US" sz="2400" dirty="0"/>
              <a:t> := </a:t>
            </a:r>
            <a:r>
              <a:rPr lang="en-US" sz="2400" dirty="0" err="1"/>
              <a:t>i</a:t>
            </a:r>
            <a:r>
              <a:rPr lang="en-US" sz="2400" dirty="0"/>
              <a:t> + 2*j + 1;</a:t>
            </a:r>
          </a:p>
          <a:p>
            <a:r>
              <a:rPr lang="en-US" sz="2400" dirty="0"/>
              <a:t>    j := j+1;</a:t>
            </a:r>
          </a:p>
          <a:p>
            <a:r>
              <a:rPr lang="en-US" sz="2400" dirty="0"/>
              <a:t>}</a:t>
            </a:r>
          </a:p>
          <a:p>
            <a:r>
              <a:rPr lang="en-US" sz="2400" dirty="0"/>
              <a:t>return </a:t>
            </a:r>
            <a:r>
              <a:rPr lang="en-US" sz="2400" dirty="0" err="1"/>
              <a:t>i</a:t>
            </a:r>
            <a:r>
              <a:rPr lang="en-US" sz="24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8733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774D444-65AF-4385-8290-C23D1F351C64}" type="slidenum">
              <a:t>3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Motivation	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spcBef>
                <a:spcPts val="479"/>
              </a:spcBef>
              <a:buClr>
                <a:srgbClr val="FFFFFF"/>
              </a:buClr>
              <a:buSzPct val="25000"/>
              <a:buFont typeface="Courier New" pitchFamily="49"/>
              <a:buChar char="o"/>
            </a:pPr>
            <a:r>
              <a:rPr lang="en-US" sz="2400" dirty="0"/>
              <a:t>The techniques we learned in 573 are insufficient.</a:t>
            </a:r>
          </a:p>
          <a:p>
            <a:pPr lvl="1">
              <a:buFont typeface="Arial" pitchFamily="32"/>
              <a:buChar char="-"/>
            </a:pPr>
            <a:endParaRPr lang="en-US" sz="1800" dirty="0"/>
          </a:p>
          <a:p>
            <a:pPr lvl="1">
              <a:buFont typeface="Arial" pitchFamily="32"/>
              <a:buChar char="-"/>
            </a:pPr>
            <a:r>
              <a:rPr lang="en-US" sz="1800" dirty="0"/>
              <a:t>Easy to argue that a given input will produce a given output.</a:t>
            </a:r>
          </a:p>
          <a:p>
            <a:pPr lvl="1">
              <a:buFont typeface="Arial" pitchFamily="32"/>
              <a:buChar char="-"/>
            </a:pPr>
            <a:r>
              <a:rPr lang="en-US" sz="1800" dirty="0"/>
              <a:t>Easy to argue that a property always holds at a single </a:t>
            </a:r>
            <a:r>
              <a:rPr lang="en-US" sz="1800"/>
              <a:t>program point</a:t>
            </a:r>
            <a:endParaRPr lang="en-US" sz="1800" dirty="0"/>
          </a:p>
          <a:p>
            <a:pPr lvl="1">
              <a:buFont typeface="Arial" pitchFamily="32"/>
              <a:buChar char="-"/>
            </a:pPr>
            <a:r>
              <a:rPr lang="en-US" sz="1800" dirty="0"/>
              <a:t>Also easy to argue that all constructs in the language will preserve some property (like when we proved type soundness).</a:t>
            </a:r>
          </a:p>
          <a:p>
            <a:pPr lvl="1">
              <a:buFont typeface="Arial" pitchFamily="32"/>
              <a:buChar char="-"/>
            </a:pPr>
            <a:r>
              <a:rPr lang="en-US" sz="1800" dirty="0"/>
              <a:t>Much harder to prove general properties of the behavior of a program on all inputs.</a:t>
            </a:r>
          </a:p>
          <a:p>
            <a:pPr>
              <a:spcBef>
                <a:spcPts val="479"/>
              </a:spcBef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7248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460EAA5-CDCE-44DF-8B54-86D1CBC8968E}" type="slidenum">
              <a:t>4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Axiomatic Semantics</a:t>
            </a:r>
            <a:br>
              <a:rPr lang="en-US"/>
            </a:br>
            <a:r>
              <a:rPr lang="en-US" sz="2400"/>
              <a:t>(AKA program logics)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spcBef>
                <a:spcPts val="479"/>
              </a:spcBef>
              <a:buClr>
                <a:srgbClr val="FFFFFF"/>
              </a:buClr>
              <a:buSzPct val="25000"/>
              <a:buFont typeface="Courier New" pitchFamily="49"/>
              <a:buChar char="o"/>
            </a:pPr>
            <a:r>
              <a:rPr lang="en-US" sz="2400" dirty="0"/>
              <a:t>A system for proving properties about programs</a:t>
            </a:r>
          </a:p>
          <a:p>
            <a:pPr>
              <a:spcBef>
                <a:spcPts val="479"/>
              </a:spcBef>
              <a:buNone/>
            </a:pPr>
            <a:endParaRPr lang="en-US" sz="2400" dirty="0"/>
          </a:p>
          <a:p>
            <a:pPr>
              <a:spcBef>
                <a:spcPts val="479"/>
              </a:spcBef>
              <a:buClr>
                <a:srgbClr val="FFFFFF"/>
              </a:buClr>
              <a:buSzPct val="25000"/>
              <a:buFont typeface="Courier New" pitchFamily="49"/>
              <a:buChar char="o"/>
            </a:pPr>
            <a:r>
              <a:rPr lang="en-US" sz="2400" dirty="0"/>
              <a:t>Key idea:</a:t>
            </a:r>
          </a:p>
          <a:p>
            <a:pPr lvl="1">
              <a:spcBef>
                <a:spcPts val="400"/>
              </a:spcBef>
              <a:buFont typeface="Arial" pitchFamily="32"/>
              <a:buChar char="-"/>
            </a:pPr>
            <a:r>
              <a:rPr lang="en-US" sz="1800" dirty="0">
                <a:solidFill>
                  <a:srgbClr val="000099"/>
                </a:solidFill>
              </a:rPr>
              <a:t>We can define the semantics of a construct by describing its effect on </a:t>
            </a:r>
            <a:r>
              <a:rPr lang="en-US" sz="1800" b="1" dirty="0">
                <a:solidFill>
                  <a:srgbClr val="000099"/>
                </a:solidFill>
              </a:rPr>
              <a:t>assertions</a:t>
            </a:r>
            <a:r>
              <a:rPr lang="en-US" sz="1800" dirty="0">
                <a:solidFill>
                  <a:srgbClr val="000099"/>
                </a:solidFill>
              </a:rPr>
              <a:t> about the program state.</a:t>
            </a:r>
          </a:p>
          <a:p>
            <a:pPr lvl="0">
              <a:buNone/>
            </a:pPr>
            <a:endParaRPr lang="en-US" sz="1800" dirty="0">
              <a:solidFill>
                <a:srgbClr val="000099"/>
              </a:solidFill>
            </a:endParaRPr>
          </a:p>
          <a:p>
            <a:pPr>
              <a:spcBef>
                <a:spcPts val="479"/>
              </a:spcBef>
              <a:buClr>
                <a:srgbClr val="FFFFFF"/>
              </a:buClr>
              <a:buSzPct val="25000"/>
              <a:buFont typeface="Courier New" pitchFamily="49"/>
              <a:buChar char="o"/>
            </a:pPr>
            <a:r>
              <a:rPr lang="en-US" sz="2400" dirty="0"/>
              <a:t>Two components</a:t>
            </a:r>
          </a:p>
          <a:p>
            <a:pPr lvl="1">
              <a:spcBef>
                <a:spcPts val="400"/>
              </a:spcBef>
              <a:buFont typeface="Arial" pitchFamily="32"/>
              <a:buChar char="-"/>
            </a:pPr>
            <a:r>
              <a:rPr lang="en-US" sz="1800" dirty="0">
                <a:solidFill>
                  <a:srgbClr val="000099"/>
                </a:solidFill>
              </a:rPr>
              <a:t>A language for stating assertions (“the assertion logic”)</a:t>
            </a:r>
          </a:p>
          <a:p>
            <a:pPr lvl="1">
              <a:buFont typeface="Arial" pitchFamily="32"/>
              <a:buChar char="-"/>
            </a:pPr>
            <a:r>
              <a:rPr lang="en-US" sz="1800" dirty="0"/>
              <a:t>Can be First-Order Logic (FOL), a specialized logic such as separation logic, or Higher-Order Logic (HOL), which can encode the others.</a:t>
            </a:r>
          </a:p>
          <a:p>
            <a:pPr lvl="1">
              <a:buFont typeface="Arial" pitchFamily="32"/>
              <a:buChar char="-"/>
            </a:pPr>
            <a:r>
              <a:rPr lang="en-US" sz="1800" dirty="0"/>
              <a:t>Many specialized languages developed over the years:</a:t>
            </a:r>
          </a:p>
          <a:p>
            <a:pPr lvl="2">
              <a:buClr>
                <a:srgbClr val="000000"/>
              </a:buClr>
              <a:buChar char="•"/>
            </a:pPr>
            <a:r>
              <a:rPr lang="en-US" sz="1400" dirty="0"/>
              <a:t>Z, Larch, JML, Spec#</a:t>
            </a:r>
          </a:p>
          <a:p>
            <a:pPr lvl="1">
              <a:spcBef>
                <a:spcPts val="400"/>
              </a:spcBef>
              <a:buFont typeface="Arial" pitchFamily="32"/>
              <a:buChar char="-"/>
            </a:pPr>
            <a:r>
              <a:rPr lang="en-US" sz="1800" dirty="0">
                <a:solidFill>
                  <a:srgbClr val="000099"/>
                </a:solidFill>
              </a:rPr>
              <a:t>Deductive rules (“the program logic”) for establishing the truth of such assertions</a:t>
            </a:r>
          </a:p>
        </p:txBody>
      </p:sp>
    </p:spTree>
    <p:extLst>
      <p:ext uri="{BB962C8B-B14F-4D97-AF65-F5344CB8AC3E}">
        <p14:creationId xmlns:p14="http://schemas.microsoft.com/office/powerpoint/2010/main" val="3527370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DE2168C-29D1-41F7-9469-CB621A7FB111}" type="slidenum">
              <a:t>5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A little history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1524000" y="1295280"/>
            <a:ext cx="9143640" cy="5562360"/>
          </a:xfrm>
        </p:spPr>
        <p:txBody>
          <a:bodyPr/>
          <a:lstStyle/>
          <a:p>
            <a:pPr>
              <a:spcBef>
                <a:spcPts val="479"/>
              </a:spcBef>
              <a:buClr>
                <a:srgbClr val="FFFFFF"/>
              </a:buClr>
              <a:buSzPct val="25000"/>
              <a:buFont typeface="Courier New" pitchFamily="49"/>
              <a:buChar char="o"/>
            </a:pPr>
            <a:r>
              <a:rPr lang="en-US" sz="2400" dirty="0"/>
              <a:t>Early years: Unbridled optimism</a:t>
            </a:r>
          </a:p>
          <a:p>
            <a:pPr lvl="1">
              <a:spcBef>
                <a:spcPts val="400"/>
              </a:spcBef>
              <a:buFont typeface="Arial" pitchFamily="32"/>
              <a:buChar char="-"/>
            </a:pPr>
            <a:r>
              <a:rPr lang="en-US" sz="1800" dirty="0">
                <a:solidFill>
                  <a:srgbClr val="000099"/>
                </a:solidFill>
              </a:rPr>
              <a:t>Heavily endorsed by the likes of Hoare and </a:t>
            </a:r>
            <a:r>
              <a:rPr lang="en-US" sz="1800" dirty="0" err="1">
                <a:solidFill>
                  <a:srgbClr val="000099"/>
                </a:solidFill>
              </a:rPr>
              <a:t>Dijkstra</a:t>
            </a:r>
            <a:endParaRPr lang="en-US" sz="1800" dirty="0">
              <a:solidFill>
                <a:srgbClr val="000099"/>
              </a:solidFill>
            </a:endParaRPr>
          </a:p>
          <a:p>
            <a:pPr lvl="1">
              <a:spcBef>
                <a:spcPts val="400"/>
              </a:spcBef>
              <a:buFont typeface="Arial" pitchFamily="32"/>
              <a:buChar char="-"/>
            </a:pPr>
            <a:r>
              <a:rPr lang="en-US" sz="1800" dirty="0">
                <a:solidFill>
                  <a:srgbClr val="000099"/>
                </a:solidFill>
              </a:rPr>
              <a:t>If you can prove programs correct, bugs will be a thing of the past.</a:t>
            </a:r>
          </a:p>
          <a:p>
            <a:pPr lvl="1">
              <a:buFont typeface="Arial" pitchFamily="32"/>
              <a:buChar char="-"/>
            </a:pPr>
            <a:r>
              <a:rPr lang="en-US" sz="1800" dirty="0"/>
              <a:t>You won’t even have to test your programs!</a:t>
            </a:r>
          </a:p>
          <a:p>
            <a:pPr>
              <a:spcBef>
                <a:spcPts val="479"/>
              </a:spcBef>
              <a:buClr>
                <a:srgbClr val="FFFFFF"/>
              </a:buClr>
              <a:buSzPct val="25000"/>
              <a:buFont typeface="Courier New" pitchFamily="49"/>
              <a:buChar char="o"/>
            </a:pPr>
            <a:r>
              <a:rPr lang="en-US" sz="2400" dirty="0"/>
              <a:t>The middle ages</a:t>
            </a:r>
          </a:p>
          <a:p>
            <a:pPr lvl="1">
              <a:spcBef>
                <a:spcPts val="400"/>
              </a:spcBef>
              <a:buFont typeface="Arial" pitchFamily="32"/>
              <a:buChar char="-"/>
            </a:pPr>
            <a:r>
              <a:rPr lang="en-US" sz="1800" dirty="0">
                <a:solidFill>
                  <a:srgbClr val="000099"/>
                </a:solidFill>
              </a:rPr>
              <a:t>1979 paper by </a:t>
            </a:r>
            <a:r>
              <a:rPr lang="en-US" sz="1800" dirty="0" err="1">
                <a:solidFill>
                  <a:srgbClr val="000099"/>
                </a:solidFill>
              </a:rPr>
              <a:t>DeMillo</a:t>
            </a:r>
            <a:r>
              <a:rPr lang="en-US" sz="1800" dirty="0">
                <a:solidFill>
                  <a:srgbClr val="000099"/>
                </a:solidFill>
              </a:rPr>
              <a:t>, Lipton and Perlis</a:t>
            </a:r>
          </a:p>
          <a:p>
            <a:pPr lvl="1">
              <a:buFont typeface="Arial" pitchFamily="32"/>
              <a:buChar char="-"/>
            </a:pPr>
            <a:r>
              <a:rPr lang="en-US" sz="1800" dirty="0"/>
              <a:t>“Proofs in math only work because there is a social process in place to get people to argue them and internalize them.”</a:t>
            </a:r>
          </a:p>
          <a:p>
            <a:pPr lvl="1">
              <a:buFont typeface="Arial" pitchFamily="32"/>
              <a:buChar char="-"/>
            </a:pPr>
            <a:r>
              <a:rPr lang="en-US" sz="1800" dirty="0"/>
              <a:t>“Program proofs are too boring for social process to form around them.”</a:t>
            </a:r>
          </a:p>
          <a:p>
            <a:pPr lvl="1">
              <a:buFont typeface="Arial" pitchFamily="32"/>
              <a:buChar char="-"/>
            </a:pPr>
            <a:r>
              <a:rPr lang="en-US" sz="1800" dirty="0"/>
              <a:t>“Programs change too fast and proofs are too brittle.”</a:t>
            </a:r>
          </a:p>
          <a:p>
            <a:pPr>
              <a:spcBef>
                <a:spcPts val="479"/>
              </a:spcBef>
              <a:buClr>
                <a:srgbClr val="FFFFFF"/>
              </a:buClr>
              <a:buSzPct val="25000"/>
              <a:buFont typeface="Courier New" pitchFamily="49"/>
              <a:buChar char="o"/>
            </a:pPr>
            <a:r>
              <a:rPr lang="en-US" sz="2400" dirty="0"/>
              <a:t>The renaissance</a:t>
            </a:r>
          </a:p>
          <a:p>
            <a:pPr lvl="1">
              <a:spcBef>
                <a:spcPts val="400"/>
              </a:spcBef>
              <a:buFont typeface="Arial" pitchFamily="32"/>
              <a:buChar char="-"/>
            </a:pPr>
            <a:r>
              <a:rPr lang="en-US" sz="1800" dirty="0">
                <a:solidFill>
                  <a:srgbClr val="000099"/>
                </a:solidFill>
              </a:rPr>
              <a:t>New generation of automated reasoning tools</a:t>
            </a:r>
          </a:p>
          <a:p>
            <a:pPr lvl="1">
              <a:spcBef>
                <a:spcPts val="400"/>
              </a:spcBef>
              <a:buFont typeface="Arial" pitchFamily="32"/>
              <a:buChar char="-"/>
            </a:pPr>
            <a:r>
              <a:rPr lang="en-US" sz="1800" dirty="0">
                <a:solidFill>
                  <a:srgbClr val="000099"/>
                </a:solidFill>
              </a:rPr>
              <a:t>A handful of success stories</a:t>
            </a:r>
          </a:p>
          <a:p>
            <a:pPr lvl="1">
              <a:spcBef>
                <a:spcPts val="400"/>
              </a:spcBef>
              <a:buFont typeface="Arial" pitchFamily="32"/>
              <a:buChar char="-"/>
            </a:pPr>
            <a:r>
              <a:rPr lang="en-US" sz="1800" dirty="0">
                <a:solidFill>
                  <a:srgbClr val="000099"/>
                </a:solidFill>
              </a:rPr>
              <a:t>Better appreciation of costs, benefits and limitations?</a:t>
            </a:r>
          </a:p>
          <a:p>
            <a:pPr lvl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6408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2B2E697-FB5B-412E-8731-33E0A989A55D}" type="slidenum">
              <a:t>6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95360" y="166680"/>
            <a:ext cx="8229240" cy="1052280"/>
          </a:xfrm>
        </p:spPr>
        <p:txBody>
          <a:bodyPr/>
          <a:lstStyle/>
          <a:p>
            <a:pPr lvl="0"/>
            <a:r>
              <a:rPr lang="en-US"/>
              <a:t>The basics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1524000" y="2743200"/>
            <a:ext cx="9143640" cy="3504959"/>
          </a:xfrm>
        </p:spPr>
        <p:txBody>
          <a:bodyPr/>
          <a:lstStyle/>
          <a:p>
            <a:pPr>
              <a:spcBef>
                <a:spcPts val="479"/>
              </a:spcBef>
              <a:buClr>
                <a:srgbClr val="FFFFFF"/>
              </a:buClr>
              <a:buSzPct val="25000"/>
              <a:buFont typeface="Courier New" pitchFamily="49"/>
              <a:buChar char="o"/>
            </a:pPr>
            <a:r>
              <a:rPr lang="en-US" sz="2400" dirty="0"/>
              <a:t>Hoare triple</a:t>
            </a:r>
          </a:p>
          <a:p>
            <a:pPr lvl="1">
              <a:spcBef>
                <a:spcPts val="400"/>
              </a:spcBef>
              <a:buFont typeface="Arial" pitchFamily="32"/>
              <a:buChar char="-"/>
            </a:pPr>
            <a:r>
              <a:rPr lang="en-US" sz="1800" dirty="0">
                <a:solidFill>
                  <a:srgbClr val="000099"/>
                </a:solidFill>
              </a:rPr>
              <a:t>If the precondition holds before </a:t>
            </a:r>
            <a:r>
              <a:rPr lang="en-US" sz="1800" dirty="0" err="1">
                <a:solidFill>
                  <a:srgbClr val="000099"/>
                </a:solidFill>
              </a:rPr>
              <a:t>stmt</a:t>
            </a:r>
            <a:r>
              <a:rPr lang="en-US" sz="1800" dirty="0">
                <a:solidFill>
                  <a:srgbClr val="000099"/>
                </a:solidFill>
              </a:rPr>
              <a:t> and </a:t>
            </a:r>
            <a:r>
              <a:rPr lang="en-US" sz="1800" dirty="0" err="1">
                <a:solidFill>
                  <a:srgbClr val="000099"/>
                </a:solidFill>
              </a:rPr>
              <a:t>stmt</a:t>
            </a:r>
            <a:r>
              <a:rPr lang="en-US" sz="1800" dirty="0">
                <a:solidFill>
                  <a:srgbClr val="000099"/>
                </a:solidFill>
              </a:rPr>
              <a:t> terminates, </a:t>
            </a:r>
            <a:r>
              <a:rPr lang="en-US" sz="1800" dirty="0" err="1">
                <a:solidFill>
                  <a:srgbClr val="000099"/>
                </a:solidFill>
              </a:rPr>
              <a:t>postcondition</a:t>
            </a:r>
            <a:r>
              <a:rPr lang="en-US" sz="1800" dirty="0">
                <a:solidFill>
                  <a:srgbClr val="000099"/>
                </a:solidFill>
              </a:rPr>
              <a:t> will hold afterward.</a:t>
            </a:r>
          </a:p>
          <a:p>
            <a:pPr>
              <a:spcBef>
                <a:spcPts val="479"/>
              </a:spcBef>
              <a:buClr>
                <a:srgbClr val="FFFFFF"/>
              </a:buClr>
              <a:buSzPct val="25000"/>
              <a:buFont typeface="Courier New" pitchFamily="49"/>
              <a:buChar char="o"/>
            </a:pPr>
            <a:r>
              <a:rPr lang="en-US" sz="2400" dirty="0"/>
              <a:t>This is a partial correctness assertion.</a:t>
            </a:r>
          </a:p>
          <a:p>
            <a:pPr lvl="1">
              <a:spcBef>
                <a:spcPts val="400"/>
              </a:spcBef>
              <a:buFont typeface="Arial" pitchFamily="32"/>
              <a:buChar char="-"/>
            </a:pPr>
            <a:r>
              <a:rPr lang="en-US" sz="1800" dirty="0">
                <a:solidFill>
                  <a:srgbClr val="000099"/>
                </a:solidFill>
              </a:rPr>
              <a:t>We sometimes use the notation</a:t>
            </a:r>
          </a:p>
          <a:p>
            <a:pPr lvl="0">
              <a:buNone/>
            </a:pPr>
            <a:endParaRPr lang="en-US" sz="1800" dirty="0">
              <a:solidFill>
                <a:srgbClr val="000099"/>
              </a:solidFill>
            </a:endParaRPr>
          </a:p>
          <a:p>
            <a:pPr lvl="0">
              <a:buNone/>
            </a:pPr>
            <a:r>
              <a:rPr lang="en-US" sz="1800" dirty="0">
                <a:solidFill>
                  <a:srgbClr val="000099"/>
                </a:solidFill>
              </a:rPr>
              <a:t>         to denote a total correctness assertion</a:t>
            </a:r>
          </a:p>
          <a:p>
            <a:pPr lvl="1">
              <a:buNone/>
            </a:pPr>
            <a:r>
              <a:rPr lang="en-US" sz="1800" dirty="0"/>
              <a:t>which means you also have to prove termination. </a:t>
            </a:r>
            <a:endParaRPr lang="en-US" sz="1800" dirty="0">
              <a:solidFill>
                <a:srgbClr val="000099"/>
              </a:solidFill>
            </a:endParaRPr>
          </a:p>
        </p:txBody>
      </p:sp>
      <p:sp>
        <p:nvSpPr>
          <p:cNvPr id="4" name="TextBox 3"/>
          <p:cNvSpPr/>
          <p:nvPr/>
        </p:nvSpPr>
        <p:spPr>
          <a:xfrm>
            <a:off x="5157480" y="4513357"/>
            <a:ext cx="1704482" cy="36120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compatLnSpc="0">
            <a:spAutoFit/>
          </a:bodyPr>
          <a:lstStyle/>
          <a:p>
            <a:pPr hangingPunct="0"/>
            <a:r>
              <a:rPr lang="en-US" dirty="0">
                <a:solidFill>
                  <a:srgbClr val="000000"/>
                </a:solidFill>
                <a:latin typeface="Consolas" pitchFamily="50"/>
                <a:ea typeface="DejaVu Sans" pitchFamily="2"/>
                <a:cs typeface="DejaVu Sans" pitchFamily="2"/>
              </a:rPr>
              <a:t>[A] </a:t>
            </a:r>
            <a:r>
              <a:rPr lang="en-US" dirty="0" err="1">
                <a:solidFill>
                  <a:srgbClr val="000000"/>
                </a:solidFill>
                <a:latin typeface="Consolas" pitchFamily="50"/>
                <a:ea typeface="DejaVu Sans" pitchFamily="2"/>
                <a:cs typeface="DejaVu Sans" pitchFamily="2"/>
              </a:rPr>
              <a:t>stmt</a:t>
            </a:r>
            <a:r>
              <a:rPr lang="en-US" dirty="0">
                <a:solidFill>
                  <a:srgbClr val="000000"/>
                </a:solidFill>
                <a:latin typeface="Consolas" pitchFamily="50"/>
                <a:ea typeface="DejaVu Sans" pitchFamily="2"/>
                <a:cs typeface="DejaVu Sans" pitchFamily="2"/>
              </a:rPr>
              <a:t> [B]</a:t>
            </a:r>
          </a:p>
        </p:txBody>
      </p:sp>
      <p:sp>
        <p:nvSpPr>
          <p:cNvPr id="5" name="TextBox 4"/>
          <p:cNvSpPr/>
          <p:nvPr/>
        </p:nvSpPr>
        <p:spPr>
          <a:xfrm>
            <a:off x="3556560" y="2286001"/>
            <a:ext cx="1704482" cy="36120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compatLnSpc="0">
            <a:spAutoFit/>
          </a:bodyPr>
          <a:lstStyle/>
          <a:p>
            <a:pPr hangingPunct="0"/>
            <a:r>
              <a:rPr lang="en-US">
                <a:solidFill>
                  <a:srgbClr val="000000"/>
                </a:solidFill>
                <a:latin typeface="Consolas" pitchFamily="50"/>
                <a:ea typeface="DejaVu Sans" pitchFamily="2"/>
                <a:cs typeface="DejaVu Sans" pitchFamily="2"/>
              </a:rPr>
              <a:t>Precondition</a:t>
            </a:r>
          </a:p>
        </p:txBody>
      </p:sp>
      <p:sp>
        <p:nvSpPr>
          <p:cNvPr id="6" name="TextBox 5"/>
          <p:cNvSpPr/>
          <p:nvPr/>
        </p:nvSpPr>
        <p:spPr>
          <a:xfrm>
            <a:off x="6457801" y="2286001"/>
            <a:ext cx="1831377" cy="36120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compatLnSpc="0">
            <a:spAutoFit/>
          </a:bodyPr>
          <a:lstStyle/>
          <a:p>
            <a:pPr hangingPunct="0"/>
            <a:r>
              <a:rPr lang="en-US">
                <a:solidFill>
                  <a:srgbClr val="000000"/>
                </a:solidFill>
                <a:latin typeface="Consolas" pitchFamily="50"/>
                <a:ea typeface="DejaVu Sans" pitchFamily="2"/>
                <a:cs typeface="DejaVu Sans" pitchFamily="2"/>
              </a:rPr>
              <a:t>Postcondition</a:t>
            </a:r>
          </a:p>
        </p:txBody>
      </p:sp>
      <p:cxnSp>
        <p:nvCxnSpPr>
          <p:cNvPr id="7" name="Straight Arrow Connector 7"/>
          <p:cNvCxnSpPr/>
          <p:nvPr/>
        </p:nvCxnSpPr>
        <p:spPr>
          <a:xfrm flipV="1">
            <a:off x="4357201" y="1904760"/>
            <a:ext cx="748079" cy="381240"/>
          </a:xfrm>
          <a:prstGeom prst="straightConnector1">
            <a:avLst/>
          </a:prstGeom>
          <a:noFill/>
          <a:ln w="9360">
            <a:solidFill>
              <a:srgbClr val="000000"/>
            </a:solidFill>
            <a:prstDash val="solid"/>
            <a:round/>
            <a:tailEnd type="arrow"/>
          </a:ln>
        </p:spPr>
      </p:cxnSp>
      <p:cxnSp>
        <p:nvCxnSpPr>
          <p:cNvPr id="8" name="Straight Arrow Connector 9"/>
          <p:cNvCxnSpPr/>
          <p:nvPr/>
        </p:nvCxnSpPr>
        <p:spPr>
          <a:xfrm flipH="1" flipV="1">
            <a:off x="6629161" y="1904760"/>
            <a:ext cx="686879" cy="380880"/>
          </a:xfrm>
          <a:prstGeom prst="straightConnector1">
            <a:avLst/>
          </a:prstGeom>
          <a:noFill/>
          <a:ln w="9360">
            <a:solidFill>
              <a:srgbClr val="000000"/>
            </a:solidFill>
            <a:prstDash val="solid"/>
            <a:round/>
            <a:tailEnd type="arrow"/>
          </a:ln>
        </p:spPr>
      </p:cxnSp>
      <p:sp>
        <p:nvSpPr>
          <p:cNvPr id="9" name="TextBox 10"/>
          <p:cNvSpPr/>
          <p:nvPr/>
        </p:nvSpPr>
        <p:spPr>
          <a:xfrm>
            <a:off x="5010600" y="1523881"/>
            <a:ext cx="174132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compatLnSpc="0">
            <a:spAutoFit/>
          </a:bodyPr>
          <a:lstStyle/>
          <a:p>
            <a:pPr hangingPunct="0"/>
            <a:r>
              <a:rPr lang="en-US">
                <a:solidFill>
                  <a:srgbClr val="000000"/>
                </a:solidFill>
                <a:latin typeface="Consolas" pitchFamily="50"/>
                <a:ea typeface="DejaVu Sans" pitchFamily="2"/>
                <a:cs typeface="DejaVu Sans" pitchFamily="2"/>
              </a:rPr>
              <a:t>{A} stmt {B}</a:t>
            </a:r>
          </a:p>
        </p:txBody>
      </p:sp>
    </p:spTree>
    <p:extLst>
      <p:ext uri="{BB962C8B-B14F-4D97-AF65-F5344CB8AC3E}">
        <p14:creationId xmlns:p14="http://schemas.microsoft.com/office/powerpoint/2010/main" val="1574725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30585B9-20A3-40C5-ACAF-0CAABE0B781D}" type="slidenum">
              <a:t>7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95360" y="166680"/>
            <a:ext cx="8591040" cy="1096560"/>
          </a:xfrm>
        </p:spPr>
        <p:txBody>
          <a:bodyPr/>
          <a:lstStyle/>
          <a:p>
            <a:pPr lvl="0"/>
            <a:r>
              <a:rPr lang="en-US"/>
              <a:t>What do assertions mean?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spcBef>
                <a:spcPts val="479"/>
              </a:spcBef>
              <a:buClr>
                <a:srgbClr val="FFFFFF"/>
              </a:buClr>
              <a:buSzPct val="25000"/>
              <a:buFont typeface="Courier New" pitchFamily="49"/>
              <a:buChar char="o"/>
            </a:pPr>
            <a:r>
              <a:rPr lang="en-US" sz="2400" dirty="0"/>
              <a:t>We first need to introduce a language.</a:t>
            </a:r>
          </a:p>
          <a:p>
            <a:pPr>
              <a:spcBef>
                <a:spcPts val="479"/>
              </a:spcBef>
              <a:buNone/>
            </a:pPr>
            <a:endParaRPr lang="en-US" sz="2400" dirty="0"/>
          </a:p>
          <a:p>
            <a:pPr>
              <a:spcBef>
                <a:spcPts val="479"/>
              </a:spcBef>
              <a:buClr>
                <a:srgbClr val="FFFFFF"/>
              </a:buClr>
              <a:buSzPct val="25000"/>
              <a:buFont typeface="Courier New" pitchFamily="49"/>
              <a:buChar char="o"/>
            </a:pPr>
            <a:r>
              <a:rPr lang="en-US" sz="2400" dirty="0"/>
              <a:t>For today we will be using </a:t>
            </a:r>
            <a:r>
              <a:rPr lang="en-US" sz="2400" dirty="0" err="1"/>
              <a:t>Winskel’s</a:t>
            </a:r>
            <a:r>
              <a:rPr lang="en-US" sz="2400" dirty="0"/>
              <a:t> IMP:</a:t>
            </a:r>
          </a:p>
          <a:p>
            <a:pPr>
              <a:spcBef>
                <a:spcPts val="479"/>
              </a:spcBef>
              <a:buNone/>
            </a:pPr>
            <a:r>
              <a:rPr lang="en-US" sz="2400" dirty="0"/>
              <a:t>	e := n | x | e1 + e2 | e1 - e2</a:t>
            </a:r>
          </a:p>
          <a:p>
            <a:pPr>
              <a:spcBef>
                <a:spcPts val="479"/>
              </a:spcBef>
              <a:buClr>
                <a:srgbClr val="FFFFFF"/>
              </a:buClr>
              <a:buSzPct val="25000"/>
              <a:buFont typeface="Courier New" pitchFamily="49"/>
              <a:buChar char="o"/>
            </a:pPr>
            <a:r>
              <a:rPr lang="en-US" sz="2400" dirty="0"/>
              <a:t>c:= x := e | c1; c2 | if e then c1 else c2 | while e do c</a:t>
            </a:r>
          </a:p>
          <a:p>
            <a:pPr>
              <a:spcBef>
                <a:spcPts val="479"/>
              </a:spcBef>
              <a:buNone/>
            </a:pPr>
            <a:endParaRPr lang="en-US" sz="2400" dirty="0"/>
          </a:p>
          <a:p>
            <a:pPr>
              <a:spcBef>
                <a:spcPts val="479"/>
              </a:spcBef>
              <a:buClr>
                <a:srgbClr val="FFFFFF"/>
              </a:buClr>
              <a:buSzPct val="25000"/>
              <a:buFont typeface="Courier New" pitchFamily="49"/>
              <a:buChar char="o"/>
            </a:pPr>
            <a:r>
              <a:rPr lang="en-US" sz="2400" dirty="0"/>
              <a:t>Big Step Semantics have two kinds of judgments:</a:t>
            </a:r>
          </a:p>
          <a:p>
            <a:pPr lvl="0">
              <a:buNone/>
            </a:pPr>
            <a:r>
              <a:rPr lang="en-US" sz="1800" dirty="0">
                <a:solidFill>
                  <a:srgbClr val="000099"/>
                </a:solidFill>
              </a:rPr>
              <a:t>    expressions result in values;	commands change the state</a:t>
            </a:r>
          </a:p>
        </p:txBody>
      </p:sp>
      <p:sp>
        <p:nvSpPr>
          <p:cNvPr id="4" name="Rectangle 2"/>
          <p:cNvSpPr/>
          <p:nvPr/>
        </p:nvSpPr>
        <p:spPr>
          <a:xfrm>
            <a:off x="1524001" y="49524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Rectangle 3"/>
          <p:cNvSpPr/>
          <p:nvPr/>
        </p:nvSpPr>
        <p:spPr>
          <a:xfrm>
            <a:off x="1524001" y="773845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1" y="49524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pic>
        <p:nvPicPr>
          <p:cNvPr id="7" name="Picture 4">
            <a:extLst/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743860" y="5378410"/>
            <a:ext cx="1599480" cy="51408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6"/>
          <p:cNvSpPr/>
          <p:nvPr/>
        </p:nvSpPr>
        <p:spPr>
          <a:xfrm>
            <a:off x="1524001" y="621565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1" y="49524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pic>
        <p:nvPicPr>
          <p:cNvPr id="10" name="Picture 7">
            <a:extLst/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6781801" y="5378410"/>
            <a:ext cx="1685519" cy="51408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9"/>
          <p:cNvSpPr/>
          <p:nvPr/>
        </p:nvSpPr>
        <p:spPr>
          <a:xfrm>
            <a:off x="1524001" y="621565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304481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EBD6984-7730-4ECA-B47F-D7F470130BFE}" type="slidenum">
              <a:t>8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95361" y="166680"/>
            <a:ext cx="8743679" cy="1096560"/>
          </a:xfrm>
        </p:spPr>
        <p:txBody>
          <a:bodyPr/>
          <a:lstStyle/>
          <a:p>
            <a:pPr lvl="0"/>
            <a:r>
              <a:rPr lang="en-US"/>
              <a:t>Semantics of IMP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spcBef>
                <a:spcPts val="479"/>
              </a:spcBef>
              <a:buClr>
                <a:srgbClr val="FFFFFF"/>
              </a:buClr>
              <a:buSzPct val="25000"/>
              <a:buFont typeface="Courier New" pitchFamily="49"/>
              <a:buChar char="o"/>
            </a:pPr>
            <a:r>
              <a:rPr lang="en-US" sz="2400" dirty="0"/>
              <a:t>Commands mutate the state:</a:t>
            </a:r>
          </a:p>
          <a:p>
            <a:pPr>
              <a:spcBef>
                <a:spcPts val="479"/>
              </a:spcBef>
              <a:buNone/>
            </a:pPr>
            <a:endParaRPr lang="en-US" sz="2400" dirty="0"/>
          </a:p>
          <a:p>
            <a:pPr>
              <a:spcBef>
                <a:spcPts val="479"/>
              </a:spcBef>
              <a:buNone/>
            </a:pPr>
            <a:endParaRPr lang="en-US" sz="2400" dirty="0"/>
          </a:p>
          <a:p>
            <a:pPr>
              <a:spcBef>
                <a:spcPts val="479"/>
              </a:spcBef>
              <a:buNone/>
            </a:pPr>
            <a:endParaRPr lang="en-US" sz="2400" dirty="0"/>
          </a:p>
          <a:p>
            <a:pPr>
              <a:spcBef>
                <a:spcPts val="479"/>
              </a:spcBef>
              <a:buNone/>
            </a:pPr>
            <a:endParaRPr lang="en-US" sz="2400" dirty="0"/>
          </a:p>
          <a:p>
            <a:pPr>
              <a:spcBef>
                <a:spcPts val="479"/>
              </a:spcBef>
              <a:buNone/>
            </a:pPr>
            <a:endParaRPr lang="en-US" sz="2400" dirty="0"/>
          </a:p>
          <a:p>
            <a:pPr>
              <a:spcBef>
                <a:spcPts val="479"/>
              </a:spcBef>
              <a:buNone/>
            </a:pPr>
            <a:endParaRPr lang="en-US" sz="2400" dirty="0"/>
          </a:p>
          <a:p>
            <a:pPr>
              <a:spcBef>
                <a:spcPts val="479"/>
              </a:spcBef>
              <a:buNone/>
            </a:pPr>
            <a:endParaRPr lang="en-US" sz="2400" dirty="0"/>
          </a:p>
          <a:p>
            <a:pPr>
              <a:spcBef>
                <a:spcPts val="479"/>
              </a:spcBef>
              <a:buNone/>
            </a:pPr>
            <a:endParaRPr lang="en-US" sz="2400" dirty="0"/>
          </a:p>
          <a:p>
            <a:pPr>
              <a:spcBef>
                <a:spcPts val="479"/>
              </a:spcBef>
              <a:buNone/>
            </a:pPr>
            <a:endParaRPr lang="en-US" sz="2400" dirty="0"/>
          </a:p>
          <a:p>
            <a:pPr>
              <a:spcBef>
                <a:spcPts val="479"/>
              </a:spcBef>
              <a:buClr>
                <a:srgbClr val="FFFFFF"/>
              </a:buClr>
              <a:buSzPct val="25000"/>
              <a:buFont typeface="Courier New" pitchFamily="49"/>
              <a:buChar char="o"/>
            </a:pPr>
            <a:r>
              <a:rPr lang="en-US" sz="2400" dirty="0"/>
              <a:t>What about loops?</a:t>
            </a:r>
          </a:p>
        </p:txBody>
      </p:sp>
      <p:sp>
        <p:nvSpPr>
          <p:cNvPr id="4" name="Rectangle 2"/>
          <p:cNvSpPr/>
          <p:nvPr/>
        </p:nvSpPr>
        <p:spPr>
          <a:xfrm>
            <a:off x="1524001" y="49524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Rectangle 3"/>
          <p:cNvSpPr/>
          <p:nvPr/>
        </p:nvSpPr>
        <p:spPr>
          <a:xfrm>
            <a:off x="1524001" y="973645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1" y="49524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pic>
        <p:nvPicPr>
          <p:cNvPr id="7" name="Picture 4">
            <a:extLst/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294720" y="2514600"/>
            <a:ext cx="3839760" cy="8226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6"/>
          <p:cNvSpPr/>
          <p:nvPr/>
        </p:nvSpPr>
        <p:spPr>
          <a:xfrm>
            <a:off x="1524001" y="964285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1" y="49524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1" y="1002445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11" name="Rectangle 11"/>
          <p:cNvSpPr/>
          <p:nvPr/>
        </p:nvSpPr>
        <p:spPr>
          <a:xfrm>
            <a:off x="1524001" y="49524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12" name="Rectangle 12"/>
          <p:cNvSpPr/>
          <p:nvPr/>
        </p:nvSpPr>
        <p:spPr>
          <a:xfrm>
            <a:off x="1524001" y="1011805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13" name="Rectangle 14"/>
          <p:cNvSpPr/>
          <p:nvPr/>
        </p:nvSpPr>
        <p:spPr>
          <a:xfrm>
            <a:off x="1524001" y="49524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pic>
        <p:nvPicPr>
          <p:cNvPr id="14" name="Picture 13">
            <a:extLst/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1904881" y="4343400"/>
            <a:ext cx="3885479" cy="87948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ctangle 15"/>
          <p:cNvSpPr/>
          <p:nvPr/>
        </p:nvSpPr>
        <p:spPr>
          <a:xfrm>
            <a:off x="1524001" y="1011805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16" name="Rectangle 17"/>
          <p:cNvSpPr/>
          <p:nvPr/>
        </p:nvSpPr>
        <p:spPr>
          <a:xfrm>
            <a:off x="1524001" y="49524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pic>
        <p:nvPicPr>
          <p:cNvPr id="17" name="Picture 16">
            <a:extLst/>
          </p:cNvPr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6553200" y="4343401"/>
            <a:ext cx="3759480" cy="868319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Rectangle 18"/>
          <p:cNvSpPr/>
          <p:nvPr/>
        </p:nvSpPr>
        <p:spPr>
          <a:xfrm>
            <a:off x="1524001" y="1002445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19" name="Rectangle 20"/>
          <p:cNvSpPr/>
          <p:nvPr/>
        </p:nvSpPr>
        <p:spPr>
          <a:xfrm>
            <a:off x="1524001" y="49524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pic>
        <p:nvPicPr>
          <p:cNvPr id="20" name="Picture 19">
            <a:extLst/>
          </p:cNvPr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2286120" y="2438281"/>
            <a:ext cx="3085200" cy="833759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Rectangle 21"/>
          <p:cNvSpPr/>
          <p:nvPr/>
        </p:nvSpPr>
        <p:spPr>
          <a:xfrm>
            <a:off x="1524001" y="973645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56726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91D5D56-5AF9-43D5-8F38-CFF50D50322E}" type="slidenum">
              <a:t>9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95360" y="166680"/>
            <a:ext cx="8972280" cy="1096560"/>
          </a:xfrm>
        </p:spPr>
        <p:txBody>
          <a:bodyPr/>
          <a:lstStyle/>
          <a:p>
            <a:pPr lvl="0"/>
            <a:r>
              <a:rPr lang="en-US"/>
              <a:t>Semantics of IMP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spcBef>
                <a:spcPts val="479"/>
              </a:spcBef>
              <a:buClr>
                <a:srgbClr val="FFFFFF"/>
              </a:buClr>
              <a:buSzPct val="25000"/>
              <a:buFont typeface="Courier New" pitchFamily="49"/>
              <a:buChar char="o"/>
            </a:pPr>
            <a:r>
              <a:rPr lang="en-US" sz="2400" dirty="0"/>
              <a:t>The definition for loops must be recursive.</a:t>
            </a:r>
          </a:p>
        </p:txBody>
      </p:sp>
      <p:sp>
        <p:nvSpPr>
          <p:cNvPr id="4" name="Rectangle 2"/>
          <p:cNvSpPr/>
          <p:nvPr/>
        </p:nvSpPr>
        <p:spPr>
          <a:xfrm>
            <a:off x="1524001" y="49524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pic>
        <p:nvPicPr>
          <p:cNvPr id="5" name="Picture 1">
            <a:extLst/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495800" y="2514600"/>
            <a:ext cx="2771280" cy="68544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3"/>
          <p:cNvSpPr/>
          <p:nvPr/>
        </p:nvSpPr>
        <p:spPr>
          <a:xfrm>
            <a:off x="1524001" y="964285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7" name="Rectangle 5"/>
          <p:cNvSpPr/>
          <p:nvPr/>
        </p:nvSpPr>
        <p:spPr>
          <a:xfrm>
            <a:off x="1524001" y="49524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pic>
        <p:nvPicPr>
          <p:cNvPr id="8" name="Picture 4">
            <a:extLst/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3352800" y="3809880"/>
            <a:ext cx="5019480" cy="68544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6"/>
          <p:cNvSpPr/>
          <p:nvPr/>
        </p:nvSpPr>
        <p:spPr>
          <a:xfrm>
            <a:off x="1524001" y="964285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10" name="Rectangle 8"/>
          <p:cNvSpPr/>
          <p:nvPr/>
        </p:nvSpPr>
        <p:spPr>
          <a:xfrm>
            <a:off x="1524001" y="49524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  <p:pic>
        <p:nvPicPr>
          <p:cNvPr id="11" name="Picture 7">
            <a:extLst/>
          </p:cNvPr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3047881" y="5181480"/>
            <a:ext cx="6295679" cy="68544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9"/>
          <p:cNvSpPr/>
          <p:nvPr/>
        </p:nvSpPr>
        <p:spPr>
          <a:xfrm>
            <a:off x="1524001" y="964285"/>
            <a:ext cx="184731" cy="35779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ctr" compatLnSpc="0">
            <a:spAutoFit/>
          </a:bodyPr>
          <a:lstStyle/>
          <a:p>
            <a:pPr hangingPunct="0"/>
            <a:endParaRPr lang="en-US">
              <a:latin typeface="Arial" pitchFamily="18"/>
              <a:ea typeface="DejaVu Sans" pitchFamily="2"/>
              <a:cs typeface="DejaVu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78251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Experimental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75B73"/>
      </a:accent1>
      <a:accent2>
        <a:srgbClr val="CD0909"/>
      </a:accent2>
      <a:accent3>
        <a:srgbClr val="3F7830"/>
      </a:accent3>
      <a:accent4>
        <a:srgbClr val="08110B"/>
      </a:accent4>
      <a:accent5>
        <a:srgbClr val="DC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Berlin Sans FB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27950</TotalTime>
  <Words>1306</Words>
  <Application>Microsoft Office PowerPoint</Application>
  <PresentationFormat>Widescreen</PresentationFormat>
  <Paragraphs>275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DejaVu Sans</vt:lpstr>
      <vt:lpstr>Liberation Mono</vt:lpstr>
      <vt:lpstr>OpenSymbol</vt:lpstr>
      <vt:lpstr>Arial</vt:lpstr>
      <vt:lpstr>Berlin Sans FB</vt:lpstr>
      <vt:lpstr>Calibri</vt:lpstr>
      <vt:lpstr>Cambria Math</vt:lpstr>
      <vt:lpstr>Consolas</vt:lpstr>
      <vt:lpstr>Courier New</vt:lpstr>
      <vt:lpstr>office theme</vt:lpstr>
      <vt:lpstr>Lecture 5  Floyd-Hoare Style Verification</vt:lpstr>
      <vt:lpstr>Motivation</vt:lpstr>
      <vt:lpstr>Motivation </vt:lpstr>
      <vt:lpstr>Axiomatic Semantics (AKA program logics)</vt:lpstr>
      <vt:lpstr>A little history</vt:lpstr>
      <vt:lpstr>The basics</vt:lpstr>
      <vt:lpstr>What do assertions mean?</vt:lpstr>
      <vt:lpstr>Semantics of IMP</vt:lpstr>
      <vt:lpstr>Semantics of IMP</vt:lpstr>
      <vt:lpstr>What do assertions mean?</vt:lpstr>
      <vt:lpstr>Defining axiomatic semantics</vt:lpstr>
      <vt:lpstr>Derivation Rules</vt:lpstr>
      <vt:lpstr>Example</vt:lpstr>
      <vt:lpstr>Example</vt:lpstr>
      <vt:lpstr>Example</vt:lpstr>
      <vt:lpstr>Example</vt:lpstr>
      <vt:lpstr>Example</vt:lpstr>
      <vt:lpstr>Example</vt:lpstr>
      <vt:lpstr>Soundness and Completeness</vt:lpstr>
      <vt:lpstr>Total Correctness</vt:lpstr>
      <vt:lpstr>Total Correctness</vt:lpstr>
      <vt:lpstr>Total Correctness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Armando Solar-Lezama</dc:creator>
  <cp:lastModifiedBy>Qiu, Xiaokang</cp:lastModifiedBy>
  <cp:revision>911</cp:revision>
  <cp:lastPrinted>2014-10-05T11:58:39Z</cp:lastPrinted>
  <dcterms:created xsi:type="dcterms:W3CDTF">2014-09-23T19:26:18Z</dcterms:created>
  <dcterms:modified xsi:type="dcterms:W3CDTF">2018-02-02T15:02:37Z</dcterms:modified>
</cp:coreProperties>
</file>