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336" r:id="rId2"/>
    <p:sldId id="544" r:id="rId3"/>
    <p:sldId id="543" r:id="rId4"/>
    <p:sldId id="545" r:id="rId5"/>
    <p:sldId id="546" r:id="rId6"/>
    <p:sldId id="547" r:id="rId7"/>
    <p:sldId id="548" r:id="rId8"/>
    <p:sldId id="549" r:id="rId9"/>
    <p:sldId id="551" r:id="rId10"/>
    <p:sldId id="550" r:id="rId11"/>
    <p:sldId id="552" r:id="rId12"/>
    <p:sldId id="553" r:id="rId13"/>
    <p:sldId id="554" r:id="rId14"/>
    <p:sldId id="555" r:id="rId15"/>
    <p:sldId id="557" r:id="rId16"/>
    <p:sldId id="556" r:id="rId17"/>
    <p:sldId id="558" r:id="rId18"/>
    <p:sldId id="559" r:id="rId19"/>
    <p:sldId id="560" r:id="rId20"/>
    <p:sldId id="562" r:id="rId21"/>
    <p:sldId id="563" r:id="rId22"/>
    <p:sldId id="564" r:id="rId23"/>
    <p:sldId id="565" r:id="rId24"/>
    <p:sldId id="566" r:id="rId25"/>
    <p:sldId id="567" r:id="rId26"/>
    <p:sldId id="568" r:id="rId27"/>
    <p:sldId id="570" r:id="rId28"/>
    <p:sldId id="571" r:id="rId29"/>
    <p:sldId id="572" r:id="rId30"/>
    <p:sldId id="573" r:id="rId31"/>
    <p:sldId id="574" r:id="rId32"/>
    <p:sldId id="569" r:id="rId3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0F0B"/>
    <a:srgbClr val="CA703B"/>
    <a:srgbClr val="CFE5C9"/>
    <a:srgbClr val="9AC890"/>
    <a:srgbClr val="C7CEFF"/>
    <a:srgbClr val="7F8AFF"/>
    <a:srgbClr val="FFFFFF"/>
    <a:srgbClr val="000000"/>
    <a:srgbClr val="FF77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27" autoAdjust="0"/>
    <p:restoredTop sz="78746" autoAdjust="0"/>
  </p:normalViewPr>
  <p:slideViewPr>
    <p:cSldViewPr snapToGrid="0">
      <p:cViewPr varScale="1">
        <p:scale>
          <a:sx n="103" d="100"/>
          <a:sy n="103" d="100"/>
        </p:scale>
        <p:origin x="81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B0CA21C-B112-4BD8-B9E9-462888A52112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A80BC8A-3D2D-4399-A152-F8F7638B02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9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80BC8A-3D2D-4399-A152-F8F7638B02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3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5728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397338"/>
            <a:ext cx="9144000" cy="86046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729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206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487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6869903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2494" y="1825625"/>
            <a:ext cx="9761306" cy="4351338"/>
          </a:xfrm>
        </p:spPr>
        <p:txBody>
          <a:bodyPr/>
          <a:lstStyle>
            <a:lvl1pPr>
              <a:buClr>
                <a:schemeClr val="bg1"/>
              </a:buClr>
              <a:buSzPct val="25000"/>
              <a:defRPr>
                <a:solidFill>
                  <a:schemeClr val="accent4"/>
                </a:solidFill>
              </a:defRPr>
            </a:lvl1pPr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1871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3104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05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505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2pPr>
              <a:defRPr>
                <a:solidFill>
                  <a:schemeClr val="accent3">
                    <a:lumMod val="75000"/>
                  </a:schemeClr>
                </a:solidFill>
              </a:defRPr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4864" y="29189"/>
            <a:ext cx="6867144" cy="1325563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219200"/>
            <a:ext cx="7278624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259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4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538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6B1FC-33B3-4A41-B046-2D6AAAB3391B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88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D6B1FC-33B3-4A41-B046-2D6AAAB3391B}" type="datetimeFigureOut">
              <a:rPr lang="en-US" smtClean="0"/>
              <a:t>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B656B-1D4C-4693-B2DE-D7EA6C9914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8" r:id="rId3"/>
    <p:sldLayoutId id="2147483675" r:id="rId4"/>
    <p:sldLayoutId id="2147483676" r:id="rId5"/>
    <p:sldLayoutId id="2147483677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1"/>
        </a:buClr>
        <a:buSzPct val="100000"/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tiff"/><Relationship Id="rId5" Type="http://schemas.openxmlformats.org/officeDocument/2006/relationships/image" Target="../media/image21.tiff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18" Type="http://schemas.openxmlformats.org/officeDocument/2006/relationships/image" Target="../media/image44.png"/><Relationship Id="rId3" Type="http://schemas.openxmlformats.org/officeDocument/2006/relationships/image" Target="../media/image29.png"/><Relationship Id="rId21" Type="http://schemas.openxmlformats.org/officeDocument/2006/relationships/image" Target="../media/image47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image" Target="../media/image28.png"/><Relationship Id="rId16" Type="http://schemas.openxmlformats.org/officeDocument/2006/relationships/image" Target="../media/image42.png"/><Relationship Id="rId20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png"/><Relationship Id="rId23" Type="http://schemas.openxmlformats.org/officeDocument/2006/relationships/image" Target="../media/image49.png"/><Relationship Id="rId10" Type="http://schemas.openxmlformats.org/officeDocument/2006/relationships/image" Target="../media/image36.pn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Relationship Id="rId22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37817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 smtClean="0"/>
              <a:t>Lecture 3</a:t>
            </a:r>
            <a:br>
              <a:rPr lang="en-US" dirty="0" smtClean="0"/>
            </a:br>
            <a:r>
              <a:rPr lang="en-US" dirty="0" smtClean="0"/>
              <a:t> First-Order Logic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Xiaokang Qiu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210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 Expansion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“</m:t>
                    </m:r>
                    <m:r>
                      <a:rPr lang="en-US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∃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∧¬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”→”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”∧¬”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”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“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charset="0"/>
                      </a:rPr>
                      <m:t>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¬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”→¬”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3"/>
                        </a:solidFill>
                        <a:latin typeface="Cambria Math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”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“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∃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¬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𝑠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”→¬”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”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¬“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charset="0"/>
                      </a:rPr>
                      <m:t>)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”→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“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charset="0"/>
                      </a:rPr>
                      <m:t>∃</m:t>
                    </m:r>
                    <m:r>
                      <a:rPr lang="en-US" i="1">
                        <a:solidFill>
                          <a:schemeClr val="accent3"/>
                        </a:solidFill>
                        <a:latin typeface="Cambria Math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¬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US" i="1">
                        <a:solidFill>
                          <a:schemeClr val="tx1"/>
                        </a:solidFill>
                        <a:latin typeface="Cambria Math" charset="0"/>
                      </a:rPr>
                      <m:t>”</m:t>
                    </m:r>
                  </m:oMath>
                </a14:m>
                <a:endParaRPr lang="en-US" dirty="0" smtClean="0"/>
              </a:p>
              <a:p>
                <a:r>
                  <a:rPr lang="mr-IN" dirty="0" smtClean="0"/>
                  <a:t>…</a:t>
                </a:r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“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charset="0"/>
                      </a:rPr>
                      <m:t>”→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”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”↔”</m:t>
                        </m:r>
                        <m:r>
                          <a:rPr lang="en-US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3"/>
                                    </a:solidFill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charset="0"/>
                          </a:rPr>
                          <m:t>”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mr-IN" dirty="0" smtClean="0"/>
                  <a:t>…</a:t>
                </a:r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3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 Expansion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4497" y="1825625"/>
                <a:ext cx="11017771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charset="0"/>
                      </a:rPr>
                      <m:t>𝐿</m:t>
                    </m:r>
                    <m:r>
                      <a:rPr lang="en-US" i="1" smtClean="0">
                        <a:latin typeface="Cambria Math" charset="0"/>
                      </a:rPr>
                      <m:t>=(</m:t>
                    </m:r>
                    <m:r>
                      <a:rPr lang="en-US" i="1" smtClean="0">
                        <a:latin typeface="Cambria Math" charset="0"/>
                      </a:rPr>
                      <m:t>𝑅</m:t>
                    </m:r>
                    <m:r>
                      <a:rPr lang="en-US" i="1" smtClean="0">
                        <a:latin typeface="Cambria Math" charset="0"/>
                      </a:rPr>
                      <m:t>,</m:t>
                    </m:r>
                    <m:r>
                      <a:rPr lang="en-US" i="1" smtClean="0">
                        <a:latin typeface="Cambria Math" charset="0"/>
                      </a:rPr>
                      <m:t>𝐹</m:t>
                    </m:r>
                    <m:r>
                      <a:rPr lang="en-US" i="1" smtClean="0">
                        <a:latin typeface="Cambria Math" charset="0"/>
                      </a:rPr>
                      <m:t>,</m:t>
                    </m:r>
                    <m:r>
                      <a:rPr lang="en-US" i="1" smtClean="0">
                        <a:latin typeface="Cambria Math" charset="0"/>
                      </a:rPr>
                      <m:t>𝐶</m:t>
                    </m:r>
                    <m:r>
                      <a:rPr lang="en-US" i="1" smtClean="0">
                        <a:latin typeface="Cambria Math" charset="0"/>
                      </a:rPr>
                      <m:t>,</m:t>
                    </m:r>
                    <m:r>
                      <a:rPr lang="en-US" i="1" smtClean="0">
                        <a:latin typeface="Cambria Math" charset="0"/>
                      </a:rPr>
                      <m:t>𝑎𝑟𝑖𝑡𝑦</m:t>
                    </m:r>
                    <m:r>
                      <a:rPr lang="en-US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is a language 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</m:t>
                    </m:r>
                  </m:oMath>
                </a14:m>
                <a:r>
                  <a:rPr lang="en-US" dirty="0" smtClean="0"/>
                  <a:t> is a sequence of languages: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=(</m:t>
                    </m:r>
                    <m:r>
                      <a:rPr lang="en-US" i="1">
                        <a:latin typeface="Cambria Math" charset="0"/>
                      </a:rPr>
                      <m:t>𝑅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𝐹</m:t>
                    </m:r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r>
                      <a:rPr lang="en-US" i="1">
                        <a:latin typeface="Cambria Math" charset="0"/>
                      </a:rPr>
                      <m:t>𝑎𝑟𝑖𝑡𝑦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b="0" dirty="0" smtClean="0"/>
                  <a:t>, then</a:t>
                </a:r>
              </a:p>
              <a:p>
                <a:pPr lvl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∪{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∣∃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sentence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in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but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not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in</m:t>
                    </m:r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},</m:t>
                    </m:r>
                    <m:r>
                      <a:rPr lang="en-US" b="0" i="1" smtClean="0">
                        <a:latin typeface="Cambria Math" charset="0"/>
                      </a:rPr>
                      <m:t>𝑎𝑟𝑖𝑡𝑦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witness expansion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nary>
                      <m:naryPr>
                        <m:chr m:val="⋃"/>
                        <m:sup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𝐿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4497" y="1825625"/>
                <a:ext cx="11017771" cy="4351338"/>
              </a:xfrm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74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Witness Expansion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4497" y="1825624"/>
                <a:ext cx="11017771" cy="5032375"/>
              </a:xfrm>
            </p:spPr>
            <p:txBody>
              <a:bodyPr/>
              <a:lstStyle/>
              <a:p>
                <a:r>
                  <a:rPr lang="en-US" dirty="0" smtClean="0"/>
                  <a:t>Henkin’s Axioms: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Sentences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∃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Quantifier Axioms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Sentences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of the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</a:rPr>
                      <m:t>∃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smtClean="0"/>
                  <a:t>Equality </a:t>
                </a:r>
                <a:r>
                  <a:rPr lang="en-US" dirty="0"/>
                  <a:t>Axioms: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Sentences over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/>
                  <a:t> of the form 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b="0" i="1" dirty="0" smtClean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𝑢</m:t>
                    </m:r>
                    <m:r>
                      <a:rPr lang="en-US" b="0" i="1" smtClean="0">
                        <a:latin typeface="Cambria Math" charset="0"/>
                      </a:rPr>
                      <m:t>↔</m:t>
                    </m:r>
                    <m:r>
                      <a:rPr lang="en-US" b="0" i="1" smtClean="0">
                        <a:latin typeface="Cambria Math" charset="0"/>
                      </a:rPr>
                      <m:t>𝑢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↔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4497" y="1825624"/>
                <a:ext cx="11017771" cy="5032375"/>
              </a:xfrm>
              <a:blipFill>
                <a:blip r:embed="rId2"/>
                <a:stretch>
                  <a:fillRect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455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564644" cy="1325563"/>
          </a:xfrm>
        </p:spPr>
        <p:txBody>
          <a:bodyPr/>
          <a:lstStyle/>
          <a:p>
            <a:r>
              <a:rPr lang="en-US" dirty="0" err="1" smtClean="0"/>
              <a:t>Henkin’s</a:t>
            </a:r>
            <a:r>
              <a:rPr lang="en-US" dirty="0" smtClean="0"/>
              <a:t> First-Order Satisfiability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err="1" smtClean="0"/>
                  <a:t>Henkin</a:t>
                </a:r>
                <a:r>
                  <a:rPr lang="en-US" b="1" dirty="0" smtClean="0"/>
                  <a:t> Theorem: 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dirty="0" smtClean="0"/>
                  <a:t> be a set of formulas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Γ</m:t>
                    </m:r>
                    <m:r>
                      <a:rPr lang="en-US" b="0" i="1" smtClean="0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𝑄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 is propositionally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.</a:t>
                </a:r>
              </a:p>
              <a:p>
                <a:r>
                  <a:rPr lang="en-US" b="1" dirty="0" smtClean="0"/>
                  <a:t>Proof:</a:t>
                </a:r>
              </a:p>
              <a:p>
                <a:r>
                  <a:rPr lang="en-US" dirty="0" smtClean="0">
                    <a:sym typeface="Wingdings"/>
                  </a:rPr>
                  <a:t>=&gt; Trivial.</a:t>
                </a:r>
              </a:p>
              <a:p>
                <a:r>
                  <a:rPr lang="en-US" dirty="0" smtClean="0">
                    <a:sym typeface="Wingdings"/>
                  </a:rPr>
                  <a:t>&lt;= Construct a </a:t>
                </a:r>
                <a:r>
                  <a:rPr lang="en-US" dirty="0" err="1" smtClean="0">
                    <a:sym typeface="Wingdings"/>
                  </a:rPr>
                  <a:t>Herbrand</a:t>
                </a:r>
                <a:r>
                  <a:rPr lang="en-US" dirty="0" smtClean="0">
                    <a:sym typeface="Wingdings"/>
                  </a:rPr>
                  <a:t> model.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519674" cy="1325563"/>
          </a:xfrm>
        </p:spPr>
        <p:txBody>
          <a:bodyPr/>
          <a:lstStyle/>
          <a:p>
            <a:r>
              <a:rPr lang="en-US" dirty="0" err="1"/>
              <a:t>Henkin’s</a:t>
            </a:r>
            <a:r>
              <a:rPr lang="en-US" dirty="0"/>
              <a:t> First-Order Satisfiability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64302" y="1540815"/>
                <a:ext cx="10289498" cy="5032375"/>
              </a:xfrm>
            </p:spPr>
            <p:txBody>
              <a:bodyPr/>
              <a:lstStyle/>
              <a:p>
                <a:r>
                  <a:rPr lang="en-US" b="1" dirty="0" smtClean="0"/>
                  <a:t>Proof of &lt;=:</a:t>
                </a:r>
                <a:endParaRPr lang="en-US" b="1" dirty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</m:oMath>
                </a14:m>
                <a:r>
                  <a:rPr lang="en-US" dirty="0" smtClean="0"/>
                  <a:t> propositionally satisfies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Γ</m:t>
                    </m:r>
                    <m:r>
                      <a:rPr lang="en-US" i="1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, construct a model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𝑇</m:t>
                    </m:r>
                  </m:oMath>
                </a14:m>
                <a:r>
                  <a:rPr lang="en-US" dirty="0" smtClean="0"/>
                  <a:t> be the set of all closed terms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𝐻</m:t>
                        </m:r>
                      </m:sub>
                    </m:sSub>
                  </m:oMath>
                </a14:m>
                <a:r>
                  <a:rPr lang="en-US" dirty="0" smtClean="0"/>
                  <a:t>,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∼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𝑢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r>
                      <a:rPr lang="en-US" b="0" i="1" smtClean="0">
                        <a:latin typeface="Cambria Math" charset="0"/>
                      </a:rPr>
                      <m:t>⊨”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𝑢</m:t>
                    </m:r>
                    <m:r>
                      <a:rPr lang="en-US" b="0" i="1" smtClean="0">
                        <a:latin typeface="Cambria Math" charset="0"/>
                      </a:rPr>
                      <m:t>”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charset="0"/>
                          </a:rPr>
                          <m:t>𝑇</m:t>
                        </m:r>
                      </m:num>
                      <m:den>
                        <m:r>
                          <a:rPr lang="en-US" b="0" i="1" smtClean="0">
                            <a:latin typeface="Cambria Math" charset="0"/>
                          </a:rPr>
                          <m:t>∼</m:t>
                        </m:r>
                      </m:den>
                    </m:f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,  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𝜏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,…,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=[</m:t>
                    </m:r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a:rPr lang="en-US" i="1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e>
                    </m:d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,…,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𝑣</m:t>
                    </m:r>
                    <m:r>
                      <a:rPr lang="en-US" b="0" i="1" smtClean="0">
                        <a:latin typeface="Cambria Math" charset="0"/>
                      </a:rPr>
                      <m:t>⊨”</m:t>
                    </m:r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)”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dirty="0" smtClean="0"/>
                  <a:t>Then for any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can be proved by structural induction.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64302" y="1540815"/>
                <a:ext cx="10289498" cy="5032375"/>
              </a:xfrm>
              <a:blipFill rotWithShape="0">
                <a:blip r:embed="rId2"/>
                <a:stretch>
                  <a:fillRect t="-2061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92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Theory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8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First-Order Axioms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4800027"/>
              </a:xfrm>
            </p:spPr>
            <p:txBody>
              <a:bodyPr/>
              <a:lstStyle/>
              <a:p>
                <a:pPr>
                  <a:buFont typeface="Arial" charset="0"/>
                  <a:buChar char="•"/>
                </a:pPr>
                <a:r>
                  <a:rPr lang="en-US" dirty="0" smtClean="0"/>
                  <a:t>All tautologies from propositional logic</a:t>
                </a:r>
              </a:p>
              <a:p>
                <a:pPr lvl="1">
                  <a:buFont typeface="Arial" charset="0"/>
                  <a:buChar char="•"/>
                </a:pPr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→(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∨</m:t>
                    </m:r>
                    <m:r>
                      <a:rPr lang="en-US" b="0" i="1" smtClean="0">
                        <a:latin typeface="Cambria Math" charset="0"/>
                      </a:rPr>
                      <m:t>𝜓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Equational Axioms</a:t>
                </a:r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endParaRPr lang="en-US" dirty="0" smtClean="0"/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𝑧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𝑧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↔</m:t>
                        </m:r>
                        <m:r>
                          <a:rPr lang="en-US" i="1">
                            <a:latin typeface="Cambria Math" charset="0"/>
                          </a:rPr>
                          <m:t>𝑟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∧…∧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charset="0"/>
                      </a:rPr>
                      <m:t>→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=</m:t>
                        </m:r>
                        <m:r>
                          <a:rPr lang="en-US" i="1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pPr>
                  <a:buFont typeface="Arial" charset="0"/>
                  <a:buChar char="•"/>
                </a:pPr>
                <a:r>
                  <a:rPr lang="en-US" dirty="0" smtClean="0"/>
                  <a:t>Quantifier Axioms</a:t>
                </a:r>
              </a:p>
              <a:p>
                <a:pPr lvl="1">
                  <a:buFont typeface="Arial" charset="0"/>
                  <a:buChar char="•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skw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charset="0"/>
                              </a:rPr>
                              <m:t>𝑦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→∃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4800027"/>
              </a:xfrm>
              <a:blipFill rotWithShape="0">
                <a:blip r:embed="rId2"/>
                <a:stretch>
                  <a:fillRect t="-2030" b="-8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1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Logical Rules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/>
              <a:lstStyle/>
              <a:p>
                <a:r>
                  <a:rPr lang="en-US" dirty="0" smtClean="0"/>
                  <a:t>Modus Ponens (MP)</a:t>
                </a:r>
              </a:p>
              <a:p>
                <a:pPr lvl="1"/>
                <a:r>
                  <a:rPr lang="en-US" dirty="0" smtClean="0"/>
                  <a:t>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𝜓</m:t>
                    </m:r>
                  </m:oMath>
                </a14:m>
                <a:r>
                  <a:rPr lang="en-US" dirty="0" smtClean="0"/>
                  <a:t>, infer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Generalization (R)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∉</m:t>
                    </m:r>
                    <m:r>
                      <a:rPr lang="en-US" b="0" i="1" smtClean="0">
                        <a:latin typeface="Cambria Math" charset="0"/>
                      </a:rPr>
                      <m:t>𝐹𝑉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, then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𝜓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, infer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∃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𝜓</m:t>
                    </m:r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A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proof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dirty="0" smtClean="0"/>
                  <a:t> is a sequence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and any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is: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ither a logical axiom;</a:t>
                </a:r>
              </a:p>
              <a:p>
                <a:pPr lvl="1"/>
                <a:r>
                  <a:rPr lang="en-US" dirty="0"/>
                  <a:t>o</a:t>
                </a:r>
                <a:r>
                  <a:rPr lang="en-US" dirty="0" smtClean="0"/>
                  <a:t>r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dirty="0" smtClean="0"/>
                  <a:t>;</a:t>
                </a:r>
              </a:p>
              <a:p>
                <a:pPr lvl="1"/>
                <a:r>
                  <a:rPr lang="en-US" dirty="0"/>
                  <a:t>o</a:t>
                </a:r>
                <a:r>
                  <a:rPr lang="en-US" dirty="0" smtClean="0"/>
                  <a:t>r inferred from earlier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If there exists a proof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/>
                  <a:t>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dirty="0" smtClean="0"/>
                  <a:t>, we write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  <m:r>
                      <a:rPr lang="en-US" b="0" i="1" smtClean="0">
                        <a:latin typeface="Cambria Math" charset="0"/>
                      </a:rPr>
                      <m:t>⊢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 rotWithShape="0">
                <a:blip r:embed="rId2"/>
                <a:stretch>
                  <a:fillRect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G</a:t>
                </a:r>
                <a:r>
                  <a:rPr lang="en-US" b="1" dirty="0"/>
                  <a:t>ö</a:t>
                </a:r>
                <a:r>
                  <a:rPr lang="en-US" b="1" dirty="0" smtClean="0"/>
                  <a:t>del’s Completeness Theorem (1929):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  <m:r>
                      <a:rPr lang="en-US" b="0" i="1" smtClean="0">
                        <a:latin typeface="Cambria Math" charset="0"/>
                      </a:rPr>
                      <m:t>⊢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 iff.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Soundness (left to right)</a:t>
                </a:r>
              </a:p>
              <a:p>
                <a:pPr lvl="1"/>
                <a:r>
                  <a:rPr lang="en-US" dirty="0" smtClean="0"/>
                  <a:t>trivial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Completeness (right to left)</a:t>
                </a:r>
              </a:p>
              <a:p>
                <a:pPr lvl="1"/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, prove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  <m:r>
                      <a:rPr lang="en-US" b="0" i="1" smtClean="0">
                        <a:latin typeface="Cambria Math" charset="0"/>
                      </a:rPr>
                      <m:t>⊢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  <m:r>
                      <a:rPr lang="en-US" b="0" i="1" smtClean="0">
                        <a:latin typeface="Cambria Math" charset="0"/>
                      </a:rPr>
                      <m:t>∪</m:t>
                    </m:r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{</m:t>
                    </m:r>
                    <m:r>
                      <a:rPr lang="en-US" b="0" i="1" smtClean="0">
                        <a:latin typeface="Cambria Math" charset="0"/>
                      </a:rPr>
                      <m:t>¬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m:rPr>
                        <m:lit/>
                      </m:rPr>
                      <a:rPr lang="en-US" b="0" i="1" smtClean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unsatisfiable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Σ</m:t>
                    </m:r>
                    <m:r>
                      <a:rPr lang="en-US" i="1">
                        <a:latin typeface="Cambria Math" charset="0"/>
                      </a:rPr>
                      <m:t>∪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</a:rPr>
                      <m:t>{</m:t>
                    </m:r>
                    <m:r>
                      <a:rPr lang="en-US" i="1">
                        <a:latin typeface="Cambria Math" charset="0"/>
                      </a:rPr>
                      <m:t>¬</m:t>
                    </m:r>
                    <m:r>
                      <a:rPr lang="en-US" i="1">
                        <a:latin typeface="Cambria Math" charset="0"/>
                      </a:rPr>
                      <m:t>𝜑</m:t>
                    </m:r>
                    <m:r>
                      <m:rPr>
                        <m:lit/>
                      </m:rPr>
                      <a:rPr lang="en-US" i="1">
                        <a:latin typeface="Cambria Math" charset="0"/>
                      </a:rPr>
                      <m:t>}</m:t>
                    </m:r>
                    <m:r>
                      <a:rPr lang="en-US" b="0" i="1" smtClean="0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 smtClean="0"/>
                  <a:t> is propositionally </a:t>
                </a:r>
                <a:r>
                  <a:rPr lang="en-US" dirty="0" err="1" smtClean="0"/>
                  <a:t>unsatisfiable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 rotWithShape="0">
                <a:blip r:embed="rId2"/>
                <a:stretch>
                  <a:fillRect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8052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Completeness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79489" y="1825625"/>
                <a:ext cx="10574311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Completeness </a:t>
                </a:r>
                <a:r>
                  <a:rPr lang="mr-IN" dirty="0" smtClean="0"/>
                  <a:t>–</a:t>
                </a:r>
                <a:r>
                  <a:rPr lang="en-US" dirty="0" smtClean="0"/>
                  <a:t> cont’d</a:t>
                </a:r>
              </a:p>
              <a:p>
                <a:pPr lvl="1"/>
                <a:r>
                  <a:rPr lang="en-US" dirty="0" smtClean="0"/>
                  <a:t>There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Γ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⊂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𝑓𝑖𝑛</m:t>
                        </m:r>
                      </m:sub>
                    </m:sSub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Σ</m:t>
                    </m:r>
                    <m:r>
                      <a:rPr lang="en-US" i="1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Γ</m:t>
                    </m:r>
                    <m:r>
                      <a:rPr lang="en-US" i="1" dirty="0">
                        <a:latin typeface="Cambria Math" charset="0"/>
                      </a:rPr>
                      <m:t>∪</m:t>
                    </m:r>
                    <m:r>
                      <m:rPr>
                        <m:lit/>
                      </m:rPr>
                      <a:rPr lang="en-US" i="1" dirty="0">
                        <a:latin typeface="Cambria Math" charset="0"/>
                      </a:rPr>
                      <m:t>{</m:t>
                    </m:r>
                    <m:r>
                      <a:rPr lang="en-US" i="1" dirty="0">
                        <a:latin typeface="Cambria Math" charset="0"/>
                      </a:rPr>
                      <m:t>¬</m:t>
                    </m:r>
                    <m:r>
                      <a:rPr lang="en-US" i="1" dirty="0">
                        <a:latin typeface="Cambria Math" charset="0"/>
                      </a:rPr>
                      <m:t>𝜑</m:t>
                    </m:r>
                    <m:r>
                      <m:rPr>
                        <m:lit/>
                      </m:rPr>
                      <a:rPr lang="en-US" i="1" dirty="0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is propositionally </a:t>
                </a:r>
                <a:r>
                  <a:rPr lang="en-US" dirty="0" err="1"/>
                  <a:t>unsatisfiable</a:t>
                </a:r>
                <a:r>
                  <a:rPr lang="en-US" dirty="0"/>
                  <a:t> (by compactness of propositional logic)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Γ</m:t>
                    </m:r>
                    <m:r>
                      <a:rPr lang="en-US">
                        <a:latin typeface="Cambria Math" charset="0"/>
                      </a:rPr>
                      <m:t>=</m:t>
                    </m:r>
                    <m:r>
                      <m:rPr>
                        <m:lit/>
                      </m:rPr>
                      <a:rPr lang="en-US"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m:rPr>
                        <m:lit/>
                      </m:rPr>
                      <a:rPr lang="en-US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assuming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dirty="0">
                        <a:latin typeface="Cambria Math" charset="0"/>
                      </a:rPr>
                      <m:t>Σ</m:t>
                    </m:r>
                    <m:r>
                      <a:rPr lang="en-US" i="1" dirty="0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𝑄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∪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dirty="0"/>
                  <a:t>,</a:t>
                </a:r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i="1" dirty="0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lang="en-US" i="1" dirty="0">
                        <a:latin typeface="Cambria Math" charset="0"/>
                      </a:rPr>
                      <m:t>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𝐻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lvl="1"/>
                <a:r>
                  <a:rPr lang="en-US" b="0" dirty="0" smtClean="0"/>
                  <a:t>Just need to arrange </a:t>
                </a:r>
                <a14:m>
                  <m:oMath xmlns:m="http://schemas.openxmlformats.org/officeDocument/2006/math">
                    <m:r>
                      <a:rPr lang="en-US">
                        <a:latin typeface="Cambria Math" charset="0"/>
                      </a:rPr>
                      <m:t>=</m:t>
                    </m:r>
                    <m:r>
                      <m:rPr>
                        <m:lit/>
                      </m:rPr>
                      <a:rPr lang="en-US">
                        <a:latin typeface="Cambria Math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𝑛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0" smtClean="0">
                        <a:latin typeface="Cambria Math" charset="0"/>
                      </a:rPr>
                      <m:t>, 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m:rPr>
                        <m:lit/>
                      </m:rPr>
                      <a:rPr lang="en-US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b="0" dirty="0" smtClean="0"/>
                  <a:t> to form a proof</a:t>
                </a:r>
              </a:p>
              <a:p>
                <a:pPr lvl="1"/>
                <a:r>
                  <a:rPr lang="en-US" dirty="0" smtClean="0"/>
                  <a:t>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b="0" dirty="0" smtClean="0"/>
                  <a:t>’s are from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b="0" dirty="0" smtClean="0"/>
                  <a:t> or logical axioms</a:t>
                </a:r>
              </a:p>
              <a:p>
                <a:pPr lvl="1"/>
                <a:r>
                  <a:rPr lang="en-US" dirty="0" smtClean="0"/>
                  <a:t>How to arrange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b="0" dirty="0" smtClean="0"/>
                  <a:t> ?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∃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→</m:t>
                    </m:r>
                    <m:r>
                      <a:rPr lang="en-US" i="1">
                        <a:latin typeface="Cambria Math" charset="0"/>
                      </a:rPr>
                      <m:t>𝜑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𝜑</m:t>
                        </m:r>
                        <m:r>
                          <a:rPr lang="en-US" i="1">
                            <a:latin typeface="Cambria Math" charset="0"/>
                          </a:rPr>
                          <m:t>(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)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endParaRPr lang="en-US" b="0" dirty="0" smtClean="0"/>
              </a:p>
              <a:p>
                <a:pPr lvl="1"/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79489" y="1825625"/>
                <a:ext cx="10574311" cy="4351338"/>
              </a:xfrm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16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First-Order Logic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Syllogism:</a:t>
                </a:r>
              </a:p>
              <a:p>
                <a:pPr lvl="1"/>
                <a:r>
                  <a:rPr lang="en-US" dirty="0" smtClean="0"/>
                  <a:t>M(Socrates), M(Aristotle), M(Qiu), </a:t>
                </a:r>
                <a:r>
                  <a:rPr lang="mr-IN" dirty="0" smtClean="0"/>
                  <a:t>…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D(Socrates), D(Aristotle), D(Qiu), </a:t>
                </a:r>
                <a:r>
                  <a:rPr lang="mr-IN" dirty="0" smtClean="0"/>
                  <a:t>…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∀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𝐷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Number theory: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𝑝𝑟𝑖𝑚𝑒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≡¬∃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𝑧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&gt;1∧</m:t>
                    </m:r>
                    <m:r>
                      <a:rPr lang="en-US" b="0" i="1" smtClean="0">
                        <a:latin typeface="Cambria Math" charset="0"/>
                      </a:rPr>
                      <m:t>𝑧</m:t>
                    </m:r>
                    <m:r>
                      <a:rPr lang="en-US" b="0" i="1" smtClean="0">
                        <a:latin typeface="Cambria Math" charset="0"/>
                      </a:rPr>
                      <m:t>&gt;1∧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⋅</m:t>
                    </m:r>
                    <m:r>
                      <a:rPr lang="en-US" b="0" i="1" smtClean="0">
                        <a:latin typeface="Cambria Math" charset="0"/>
                      </a:rPr>
                      <m:t>𝑧</m:t>
                    </m:r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2038662" y="3492713"/>
            <a:ext cx="0" cy="554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92494" y="4047349"/>
            <a:ext cx="1107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quantifier</a:t>
            </a:r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99941" y="3492713"/>
            <a:ext cx="0" cy="554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489651" y="4047349"/>
            <a:ext cx="9121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relation</a:t>
            </a:r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7365167" y="5488903"/>
            <a:ext cx="0" cy="554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24603" y="608952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function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FOL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69233" y="1825625"/>
                <a:ext cx="10184567" cy="4351338"/>
              </a:xfrm>
            </p:spPr>
            <p:txBody>
              <a:bodyPr/>
              <a:lstStyle/>
              <a:p>
                <a:r>
                  <a:rPr lang="en-US" b="1" dirty="0" smtClean="0"/>
                  <a:t>Compactness Theorem: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Γ</m:t>
                    </m:r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 smtClean="0"/>
                  <a:t>, then there is a finite subset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⊂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𝑓𝑖𝑛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Γ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endParaRPr lang="en-US" dirty="0"/>
              </a:p>
              <a:p>
                <a:r>
                  <a:rPr lang="en-US" dirty="0" smtClean="0"/>
                  <a:t>Hint: Use completeness theorem.</a:t>
                </a:r>
              </a:p>
              <a:p>
                <a:endParaRPr lang="en-US" dirty="0"/>
              </a:p>
              <a:p>
                <a:r>
                  <a:rPr lang="en-US" b="1" dirty="0"/>
                  <a:t>Corollary: </a:t>
                </a:r>
                <a:r>
                  <a:rPr lang="en-US" dirty="0"/>
                  <a:t>FOL </a:t>
                </a:r>
                <a:r>
                  <a:rPr lang="en-US" dirty="0">
                    <a:solidFill>
                      <a:schemeClr val="accent2"/>
                    </a:solidFill>
                  </a:rPr>
                  <a:t>cannot</a:t>
                </a:r>
                <a:r>
                  <a:rPr lang="en-US" dirty="0"/>
                  <a:t> express </a:t>
                </a:r>
                <a:r>
                  <a:rPr lang="en-US" dirty="0" smtClean="0"/>
                  <a:t>infinity, i.e., there does </a:t>
                </a:r>
                <a:r>
                  <a:rPr lang="en-US" smtClean="0"/>
                  <a:t>not </a:t>
                </a:r>
                <a:r>
                  <a:rPr lang="en-US" smtClean="0"/>
                  <a:t>exist </a:t>
                </a:r>
                <a:r>
                  <a:rPr lang="en-US" dirty="0" smtClean="0"/>
                  <a:t>a FOL formula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 smtClean="0"/>
                  <a:t> is a finite structure.</a:t>
                </a: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9233" y="1825625"/>
                <a:ext cx="10184567" cy="4351338"/>
              </a:xfrm>
              <a:blipFill>
                <a:blip r:embed="rId2"/>
                <a:stretch>
                  <a:fillRect t="-2241" r="-5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723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FOL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169233" y="1825625"/>
                <a:ext cx="10184567" cy="4351338"/>
              </a:xfrm>
            </p:spPr>
            <p:txBody>
              <a:bodyPr/>
              <a:lstStyle/>
              <a:p>
                <a:r>
                  <a:rPr lang="en-US" b="1" dirty="0" err="1" smtClean="0"/>
                  <a:t>Löwenheim-Skolem</a:t>
                </a:r>
                <a:r>
                  <a:rPr lang="en-US" b="1" dirty="0" smtClean="0"/>
                  <a:t> Theorem: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dirty="0" smtClean="0"/>
                  <a:t> has a model, then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Γ</m:t>
                    </m:r>
                  </m:oMath>
                </a14:m>
                <a:r>
                  <a:rPr lang="en-US" dirty="0"/>
                  <a:t> has a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countable</a:t>
                </a:r>
                <a:r>
                  <a:rPr lang="en-US" dirty="0" smtClean="0"/>
                  <a:t> model.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Hint: Use </a:t>
                </a:r>
                <a:r>
                  <a:rPr lang="en-US" dirty="0" err="1" smtClean="0"/>
                  <a:t>Henkin</a:t>
                </a:r>
                <a:r>
                  <a:rPr lang="en-US" dirty="0" smtClean="0"/>
                  <a:t> theorem.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69233" y="1825625"/>
                <a:ext cx="10184567" cy="4351338"/>
              </a:xfrm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34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Undecidability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01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Entscheidungsproblem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393283" y="1825625"/>
                <a:ext cx="9761306" cy="4879654"/>
              </a:xfrm>
            </p:spPr>
            <p:txBody>
              <a:bodyPr/>
              <a:lstStyle/>
              <a:p>
                <a:r>
                  <a:rPr lang="en-US" i="1" dirty="0" smtClean="0"/>
                  <a:t>Entscheidungsproblem (Hilbert, 1928)</a:t>
                </a:r>
                <a:endParaRPr lang="en-US" dirty="0"/>
              </a:p>
              <a:p>
                <a:pPr lvl="1"/>
                <a:r>
                  <a:rPr lang="en-US" dirty="0" smtClean="0"/>
                  <a:t>Is there an algorithm that determines whether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Σ</m:t>
                    </m:r>
                    <m:r>
                      <a:rPr lang="en-US" i="1">
                        <a:latin typeface="Cambria Math" charset="0"/>
                      </a:rPr>
                      <m:t>⊨</m:t>
                    </m:r>
                    <m:r>
                      <a:rPr lang="en-US" i="1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?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What is an algorithm?</a:t>
                </a:r>
              </a:p>
              <a:p>
                <a:pPr lvl="1"/>
                <a:r>
                  <a:rPr lang="en-US" dirty="0" smtClean="0"/>
                  <a:t>Lambda calculus (Church, 1936)</a:t>
                </a:r>
              </a:p>
              <a:p>
                <a:pPr lvl="1"/>
                <a:r>
                  <a:rPr lang="en-US" dirty="0" smtClean="0"/>
                  <a:t>Turing machine (Turing, 1936)</a:t>
                </a:r>
              </a:p>
              <a:p>
                <a:pPr lvl="1"/>
                <a:r>
                  <a:rPr lang="en-US" dirty="0" smtClean="0"/>
                  <a:t>The halting problem 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/>
                  <a:t>Gödel’s </a:t>
                </a:r>
                <a:r>
                  <a:rPr lang="en-US" dirty="0" smtClean="0"/>
                  <a:t>Completeness Theorem (1929)</a:t>
                </a:r>
              </a:p>
              <a:p>
                <a:pPr lvl="1"/>
                <a:r>
                  <a:rPr lang="en-US" dirty="0" smtClean="0"/>
                  <a:t>Equivalent 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Σ</m:t>
                    </m:r>
                    <m:r>
                      <a:rPr lang="en-US" i="1">
                        <a:latin typeface="Cambria Math" charset="0"/>
                      </a:rPr>
                      <m:t>⊢</m:t>
                    </m:r>
                    <m:r>
                      <a:rPr lang="en-US" i="1">
                        <a:latin typeface="Cambria Math" charset="0"/>
                      </a:rPr>
                      <m:t>𝜑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283" y="1825625"/>
                <a:ext cx="9761306" cy="4879654"/>
              </a:xfrm>
              <a:blipFill rotWithShape="0">
                <a:blip r:embed="rId2"/>
                <a:stretch>
                  <a:fillRect t="-1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Hilbert19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7545" y="364299"/>
            <a:ext cx="1527619" cy="2057400"/>
          </a:xfrm>
          <a:prstGeom prst="rect">
            <a:avLst/>
          </a:prstGeom>
        </p:spPr>
      </p:pic>
      <p:pic>
        <p:nvPicPr>
          <p:cNvPr id="7" name="Picture 6" descr="450px-Alonzo_Chur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2262" y="2672999"/>
            <a:ext cx="1475282" cy="19670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3219" y="2672999"/>
            <a:ext cx="1444906" cy="19670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57544" y="4765502"/>
            <a:ext cx="1523084" cy="193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82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Undecidability</a:t>
            </a:r>
            <a:r>
              <a:rPr lang="en-US" dirty="0" smtClean="0"/>
              <a:t> of FOL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/>
              <a:lstStyle/>
              <a:p>
                <a:r>
                  <a:rPr lang="en-US" b="1" dirty="0" smtClean="0"/>
                  <a:t>Church’s Theorem: </a:t>
                </a:r>
                <a:r>
                  <a:rPr lang="en-US" dirty="0" smtClean="0"/>
                  <a:t>the validity of FOL is undecidable.</a:t>
                </a:r>
              </a:p>
              <a:p>
                <a:endParaRPr lang="en-US" dirty="0"/>
              </a:p>
              <a:p>
                <a:r>
                  <a:rPr lang="en-US" dirty="0" smtClean="0"/>
                  <a:t>Proof: Reduce to the halting problem of 2-Counter Machines.</a:t>
                </a:r>
                <a:endParaRPr lang="en-US" dirty="0"/>
              </a:p>
              <a:p>
                <a:r>
                  <a:rPr lang="en-US" dirty="0" smtClean="0"/>
                  <a:t>A 2CM is an automaton with two counters (registers)</a:t>
                </a:r>
              </a:p>
              <a:p>
                <a:pPr lvl="1"/>
                <a:r>
                  <a:rPr lang="en-US" dirty="0" smtClean="0"/>
                  <a:t>Increment/decrement the counter</a:t>
                </a:r>
              </a:p>
              <a:p>
                <a:pPr lvl="1"/>
                <a:r>
                  <a:rPr lang="en-US" dirty="0" smtClean="0"/>
                  <a:t>Check if the counter is zero </a:t>
                </a:r>
                <a:endParaRPr lang="en-US" dirty="0"/>
              </a:p>
              <a:p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Δ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</m:oMath>
                </a14:m>
                <a:r>
                  <a:rPr lang="en-US" dirty="0" smtClean="0"/>
                  <a:t> is the set of states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the initial state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Δ</m:t>
                    </m:r>
                    <m:r>
                      <a:rPr lang="en-US" b="0" i="1" smtClean="0">
                        <a:latin typeface="Cambria Math" charset="0"/>
                      </a:rPr>
                      <m:t>⊆</m:t>
                    </m:r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r>
                      <a:rPr lang="en-US" b="0" i="1" smtClean="0">
                        <a:latin typeface="Cambria Math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𝑛𝑧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×</m:t>
                    </m:r>
                    <m:r>
                      <a:rPr lang="en-US" b="0" i="1" smtClean="0">
                        <a:latin typeface="Cambria Math" charset="0"/>
                      </a:rPr>
                      <m:t>𝑄</m:t>
                    </m:r>
                    <m:r>
                      <a:rPr lang="en-US" b="0" i="1" smtClean="0">
                        <a:latin typeface="Cambria Math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−1,0,1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 rotWithShape="0">
                <a:blip r:embed="rId2"/>
                <a:stretch>
                  <a:fillRect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49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Undecidability</a:t>
            </a:r>
            <a:r>
              <a:rPr lang="en-US" dirty="0"/>
              <a:t> of FOL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For each 2CM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dirty="0" smtClean="0"/>
                  <a:t>, construct a formula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b="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𝑀</m:t>
                    </m:r>
                  </m:oMath>
                </a14:m>
                <a:r>
                  <a:rPr lang="en-US" b="0" dirty="0" smtClean="0"/>
                  <a:t> halts </a:t>
                </a:r>
                <a:r>
                  <a:rPr lang="en-US" b="0" dirty="0" err="1" smtClean="0"/>
                  <a:t>iff</a:t>
                </a:r>
                <a:r>
                  <a:rPr lang="en-US" b="0" dirty="0" smtClean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b="0" dirty="0" smtClean="0"/>
                  <a:t> is valid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𝑖𝑛𝑖𝑡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∧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𝑡𝑟𝑎𝑛𝑠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𝑓𝑖𝑛𝑎𝑙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𝑖𝑛𝑖𝑡</m:t>
                        </m:r>
                      </m:sub>
                    </m:sSub>
                  </m:oMath>
                </a14:m>
                <a:r>
                  <a:rPr lang="en-US" b="0" dirty="0" smtClean="0"/>
                  <a:t>: “the initial configuration is reachable”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𝑡𝑟𝑎𝑛𝑠</m:t>
                        </m:r>
                      </m:sub>
                    </m:sSub>
                  </m:oMath>
                </a14:m>
                <a:r>
                  <a:rPr lang="en-US" b="0" dirty="0" smtClean="0"/>
                  <a:t>: “if </a:t>
                </a:r>
                <a:r>
                  <a:rPr lang="en-US" b="0" dirty="0" err="1" smtClean="0"/>
                  <a:t>conf</a:t>
                </a:r>
                <a:r>
                  <a:rPr lang="en-US" dirty="0"/>
                  <a:t> </a:t>
                </a:r>
                <a:r>
                  <a:rPr lang="en-US" dirty="0" smtClean="0"/>
                  <a:t>A is reachable and A can transition to B, B is also reachable</a:t>
                </a:r>
                <a:r>
                  <a:rPr lang="en-US" b="0" dirty="0" smtClean="0"/>
                  <a:t>”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𝑓𝑖𝑛𝑎𝑙</m:t>
                        </m:r>
                      </m:sub>
                    </m:sSub>
                  </m:oMath>
                </a14:m>
                <a:r>
                  <a:rPr lang="en-US" b="0" dirty="0" smtClean="0"/>
                  <a:t>: “A final state is reachable”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6759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Undecidability</a:t>
            </a:r>
            <a:r>
              <a:rPr lang="en-US" dirty="0" smtClean="0"/>
              <a:t> of FOL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555804"/>
                <a:ext cx="9761306" cy="503237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Language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𝐶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𝑄</m:t>
                    </m:r>
                    <m:r>
                      <a:rPr lang="en-US" i="1">
                        <a:latin typeface="Cambria Math" charset="0"/>
                      </a:rPr>
                      <m:t>∪{0}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𝐹</m:t>
                    </m:r>
                    <m:r>
                      <a:rPr lang="en-US" i="1">
                        <a:latin typeface="Cambria Math" charset="0"/>
                      </a:rPr>
                      <m:t>={</m:t>
                    </m:r>
                    <m:r>
                      <a:rPr lang="en-US" i="1">
                        <a:latin typeface="Cambria Math" charset="0"/>
                      </a:rPr>
                      <m:t>𝑠</m:t>
                    </m:r>
                    <m:r>
                      <a:rPr lang="en-US" i="1">
                        <a:latin typeface="Cambria Math" charset="0"/>
                      </a:rPr>
                      <m:t>}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𝑎𝑟𝑖𝑡𝑦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𝑠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𝑅</m:t>
                    </m:r>
                    <m:r>
                      <a:rPr lang="en-US" i="1">
                        <a:latin typeface="Cambria Math" charset="0"/>
                      </a:rPr>
                      <m:t>=</m:t>
                    </m:r>
                    <m:r>
                      <a:rPr lang="en-US" i="1">
                        <a:latin typeface="Cambria Math" charset="0"/>
                      </a:rPr>
                      <m:t>𝑐𝑜𝑛𝑓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𝑎𝑟𝑖𝑡𝑦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𝑟𝑒𝑎𝑐h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=3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Intuitively,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𝑟𝑒𝑎𝑐h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  <m:r>
                      <a:rPr lang="en-US" b="0" i="1" smtClean="0">
                        <a:latin typeface="Cambria Math" charset="0"/>
                      </a:rPr>
                      <m:t>(0),0)</m:t>
                    </m:r>
                  </m:oMath>
                </a14:m>
                <a:r>
                  <a:rPr lang="en-US" dirty="0" smtClean="0"/>
                  <a:t> means the configuration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,1,0)</m:t>
                    </m:r>
                  </m:oMath>
                </a14:m>
                <a:r>
                  <a:rPr lang="en-US" dirty="0" smtClean="0"/>
                  <a:t> is reachable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𝑖𝑛𝑖𝑡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≡</m:t>
                    </m:r>
                    <m:r>
                      <a:rPr lang="en-US" b="0" i="1" smtClean="0">
                        <a:latin typeface="Cambria Math" charset="0"/>
                      </a:rPr>
                      <m:t>𝑟𝑒𝑎𝑐h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,0,0)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𝑓𝑖𝑛𝑎𝑙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≡∃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r>
                      <a:rPr lang="en-US" b="0" i="1" smtClean="0">
                        <a:latin typeface="Cambria Math" charset="0"/>
                      </a:rPr>
                      <m:t>: </m:t>
                    </m:r>
                    <m:nary>
                      <m:naryPr>
                        <m:chr m:val="⋁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𝐹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charset="0"/>
                          </a:rPr>
                          <m:t>𝑟𝑒𝑎𝑐h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𝑡𝑟𝑎𝑛𝑠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≡</m:t>
                    </m:r>
                    <m:nary>
                      <m:naryPr>
                        <m:chr m:val="⋀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Δ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sub>
                        </m:sSub>
                      </m:e>
                    </m:nary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E.g.,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a:rPr lang="en-US" b="0" i="1" smtClean="0">
                        <a:latin typeface="Cambria Math" charset="0"/>
                      </a:rPr>
                      <m:t>𝑞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𝑧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𝑛𝑧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,1,−1)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≡∀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𝑦</m:t>
                    </m:r>
                    <m:d>
                      <m:dPr>
                        <m:ctrlPr>
                          <a:rPr lang="mr-I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mr-I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𝑟𝑒𝑎𝑐h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𝑞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,0,</m:t>
                                </m:r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</a:rPr>
                              <m:t>∧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≠0∧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𝑦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𝑟𝑒𝑎𝑐h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𝑠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0</m:t>
                            </m:r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)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555804"/>
                <a:ext cx="9761306" cy="5032375"/>
              </a:xfrm>
              <a:blipFill rotWithShape="0">
                <a:blip r:embed="rId2"/>
                <a:stretch>
                  <a:fillRect t="-1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37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Decidable Fragment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8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700" y="29189"/>
            <a:ext cx="8818367" cy="1325563"/>
          </a:xfrm>
        </p:spPr>
        <p:txBody>
          <a:bodyPr/>
          <a:lstStyle/>
          <a:p>
            <a:r>
              <a:rPr lang="en-US" dirty="0" err="1"/>
              <a:t>Bernays</a:t>
            </a:r>
            <a:r>
              <a:rPr lang="en-US" dirty="0"/>
              <a:t>–</a:t>
            </a:r>
            <a:r>
              <a:rPr lang="en-US" dirty="0" err="1"/>
              <a:t>Schönfinkel</a:t>
            </a:r>
            <a:r>
              <a:rPr lang="en-US" dirty="0"/>
              <a:t>-Ramsey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Definition: </a:t>
                </a:r>
                <a:r>
                  <a:rPr lang="en-US" dirty="0" smtClean="0"/>
                  <a:t>The </a:t>
                </a:r>
                <a:r>
                  <a:rPr lang="en-US" dirty="0" err="1"/>
                  <a:t>Bernays</a:t>
                </a:r>
                <a:r>
                  <a:rPr lang="en-US" dirty="0"/>
                  <a:t>–</a:t>
                </a:r>
                <a:r>
                  <a:rPr lang="en-US" dirty="0" err="1"/>
                  <a:t>Schönfinkel</a:t>
                </a:r>
                <a:r>
                  <a:rPr lang="en-US" dirty="0"/>
                  <a:t>-Ramsey </a:t>
                </a:r>
                <a:r>
                  <a:rPr lang="en-US" dirty="0" smtClean="0"/>
                  <a:t>class (a.k.a. EPR) is the class of FOL sentences of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∃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∀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charset="0"/>
                          </a:rPr>
                          <m:t>𝑦</m:t>
                        </m:r>
                      </m:e>
                    </m:acc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is:</a:t>
                </a:r>
              </a:p>
              <a:p>
                <a:pPr lvl="1"/>
                <a:r>
                  <a:rPr lang="en-US" dirty="0" smtClean="0"/>
                  <a:t>Quantifier free</a:t>
                </a:r>
                <a:endParaRPr lang="en-US" dirty="0"/>
              </a:p>
              <a:p>
                <a:pPr lvl="1"/>
                <a:r>
                  <a:rPr lang="en-US" dirty="0" smtClean="0">
                    <a:solidFill>
                      <a:schemeClr val="accent2"/>
                    </a:solidFill>
                  </a:rPr>
                  <a:t>Does not contain </a:t>
                </a:r>
                <a:r>
                  <a:rPr lang="en-US" dirty="0" smtClean="0"/>
                  <a:t>any function symbol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Example: Graph theory?</a:t>
                </a:r>
              </a:p>
              <a:p>
                <a:pPr lvl="1"/>
                <a:endParaRPr lang="en-US" dirty="0"/>
              </a:p>
              <a:p>
                <a:r>
                  <a:rPr lang="en-US" b="1" dirty="0" err="1" smtClean="0"/>
                  <a:t>Prenex</a:t>
                </a:r>
                <a:r>
                  <a:rPr lang="en-US" b="1" dirty="0" smtClean="0"/>
                  <a:t> Normal Form:</a:t>
                </a:r>
                <a:r>
                  <a:rPr lang="en-US" dirty="0" smtClean="0"/>
                  <a:t> push out quantifiers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¬∃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⇒∀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(¬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∃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∧∃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𝜓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⇒∃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∧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∃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𝜑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∨∀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r>
                          <a:rPr lang="en-US" i="1">
                            <a:latin typeface="Cambria Math" charset="0"/>
                          </a:rPr>
                          <m:t>𝜓</m:t>
                        </m:r>
                      </m:e>
                    </m:d>
                    <m:r>
                      <a:rPr lang="en-US" i="1">
                        <a:latin typeface="Cambria Math" charset="0"/>
                      </a:rPr>
                      <m:t>⇒∃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∀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charset="0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𝜑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∨</m:t>
                        </m:r>
                        <m:r>
                          <a:rPr lang="en-US" i="1">
                            <a:latin typeface="Cambria Math" charset="0"/>
                          </a:rPr>
                          <m:t>𝜓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skw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den>
                            </m:f>
                          </m:e>
                        </m:d>
                      </m:e>
                    </m:d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5032375"/>
              </a:xfrm>
              <a:blipFill rotWithShape="0">
                <a:blip r:embed="rId2"/>
                <a:stretch>
                  <a:fillRect t="-1937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92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276500" cy="1325563"/>
          </a:xfrm>
        </p:spPr>
        <p:txBody>
          <a:bodyPr/>
          <a:lstStyle/>
          <a:p>
            <a:r>
              <a:rPr lang="en-US" dirty="0" err="1"/>
              <a:t>Bernays</a:t>
            </a:r>
            <a:r>
              <a:rPr lang="en-US" dirty="0"/>
              <a:t>–</a:t>
            </a:r>
            <a:r>
              <a:rPr lang="en-US" dirty="0" err="1"/>
              <a:t>Schönfinkel</a:t>
            </a:r>
            <a:r>
              <a:rPr lang="en-US" dirty="0"/>
              <a:t>-Ramsey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Theorem: </a:t>
                </a:r>
                <a:r>
                  <a:rPr lang="en-US" dirty="0" smtClean="0"/>
                  <a:t>The satisfiability of </a:t>
                </a:r>
                <a:r>
                  <a:rPr lang="en-US" dirty="0" err="1"/>
                  <a:t>Bernays</a:t>
                </a:r>
                <a:r>
                  <a:rPr lang="en-US" dirty="0"/>
                  <a:t>–</a:t>
                </a:r>
                <a:r>
                  <a:rPr lang="en-US" dirty="0" err="1"/>
                  <a:t>Schönfinkel</a:t>
                </a:r>
                <a:r>
                  <a:rPr lang="en-US" dirty="0"/>
                  <a:t>-Ramsey </a:t>
                </a:r>
                <a:r>
                  <a:rPr lang="en-US" dirty="0" smtClean="0"/>
                  <a:t>class is NEXPTIME-complete.</a:t>
                </a:r>
                <a:endParaRPr lang="en-US" dirty="0"/>
              </a:p>
              <a:p>
                <a:r>
                  <a:rPr lang="en-US" dirty="0" smtClean="0"/>
                  <a:t>Proof: </a:t>
                </a:r>
              </a:p>
              <a:p>
                <a:pPr lvl="1"/>
                <a:r>
                  <a:rPr lang="en-US" dirty="0" smtClean="0">
                    <a:solidFill>
                      <a:schemeClr val="accent2"/>
                    </a:solidFill>
                  </a:rPr>
                  <a:t>Small model property</a:t>
                </a:r>
                <a:r>
                  <a:rPr lang="en-US" dirty="0" smtClean="0"/>
                  <a:t>: for any sentence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, there is a bound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is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is satisfied by a model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hr-HR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𝒜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≤</m:t>
                    </m:r>
                    <m:r>
                      <a:rPr lang="en-US" b="0" i="1" smtClean="0">
                        <a:latin typeface="Cambria Math" charset="0"/>
                      </a:rPr>
                      <m:t>𝑠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hr-HR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𝜑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 r="-12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30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FOL: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825624"/>
                <a:ext cx="9761306" cy="4904959"/>
              </a:xfrm>
            </p:spPr>
            <p:txBody>
              <a:bodyPr/>
              <a:lstStyle/>
              <a:p>
                <a:r>
                  <a:rPr lang="en-US" dirty="0" smtClean="0"/>
                  <a:t>A first-order language is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𝑎𝑟𝑖𝑡𝑦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</m:oMath>
                </a14:m>
                <a:r>
                  <a:rPr lang="en-US" dirty="0" smtClean="0"/>
                  <a:t> is a countable set of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relations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</m:oMath>
                </a14:m>
                <a:r>
                  <a:rPr lang="en-US" dirty="0"/>
                  <a:t> is a countable set of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functions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/>
                  <a:t> is a countable set of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constants</a:t>
                </a:r>
                <a:endParaRPr lang="en-US" dirty="0">
                  <a:solidFill>
                    <a:schemeClr val="accent2"/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𝑎𝑟𝑖𝑡𝑦</m:t>
                    </m:r>
                    <m:r>
                      <a:rPr lang="en-US" b="0" i="1" smtClean="0">
                        <a:latin typeface="Cambria Math" charset="0"/>
                      </a:rPr>
                      <m:t>:</m:t>
                    </m:r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charset="0"/>
                      </a:rPr>
                      <m:t>∪</m:t>
                    </m:r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charset="0"/>
                      </a:rPr>
                      <m:t>→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ℕ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is an arity function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We also assume a countably infinite set of variables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𝑉𝑎𝑟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E.g.,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𝑎𝑟𝑖𝑡h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=(&lt;,  +,  ⋅,  </m:t>
                    </m:r>
                    <m:r>
                      <a:rPr lang="en-US" b="0" i="1" smtClean="0">
                        <a:latin typeface="Cambria Math" charset="0"/>
                      </a:rPr>
                      <m:t>0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1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2</m:t>
                    </m:r>
                    <m:r>
                      <a:rPr lang="en-US" b="0" i="1" smtClean="0">
                        <a:latin typeface="Cambria Math" charset="0"/>
                      </a:rPr>
                      <m:t>,…)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 </a:t>
                </a:r>
                <a:r>
                  <a:rPr lang="en-US" dirty="0" smtClean="0"/>
                  <a:t>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𝑔𝑟𝑜𝑢𝑝</m:t>
                        </m:r>
                      </m:sub>
                    </m:sSub>
                    <m:r>
                      <a:rPr lang="en-US" i="1">
                        <a:latin typeface="Cambria Math" charset="0"/>
                      </a:rPr>
                      <m:t>=(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_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p>
                    </m:sSup>
                    <m:r>
                      <a:rPr lang="en-US" i="1">
                        <a:latin typeface="Cambria Math" charset="0"/>
                      </a:rPr>
                      <m:t>,⋅,</m:t>
                    </m:r>
                    <m:r>
                      <a:rPr lang="en-US" i="1">
                        <a:latin typeface="Cambria Math" charset="0"/>
                      </a:rPr>
                      <m:t>1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825624"/>
                <a:ext cx="9761306" cy="4904959"/>
              </a:xfrm>
              <a:blipFill rotWithShape="0">
                <a:blip r:embed="rId2"/>
                <a:stretch>
                  <a:fillRect t="-19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6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8615167" cy="1325563"/>
          </a:xfrm>
        </p:spPr>
        <p:txBody>
          <a:bodyPr/>
          <a:lstStyle/>
          <a:p>
            <a:r>
              <a:rPr lang="en-US" dirty="0" err="1"/>
              <a:t>Bernays</a:t>
            </a:r>
            <a:r>
              <a:rPr lang="en-US" dirty="0"/>
              <a:t>–</a:t>
            </a:r>
            <a:r>
              <a:rPr lang="en-US" dirty="0" err="1"/>
              <a:t>Schönfinkel</a:t>
            </a:r>
            <a:r>
              <a:rPr lang="en-US" dirty="0"/>
              <a:t>-Ramsey class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78399" y="2353734"/>
                <a:ext cx="1252266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0" i="1" smtClean="0">
                          <a:latin typeface="Cambria Math" charset="0"/>
                        </a:rPr>
                        <m:t>⊨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8399" y="2353734"/>
                <a:ext cx="1252266" cy="144655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586265" y="2569177"/>
                <a:ext cx="2709460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i="1">
                          <a:latin typeface="Cambria Math" charset="0"/>
                        </a:rPr>
                        <m:t>∃</m:t>
                      </m:r>
                      <m:acc>
                        <m:accPr>
                          <m:chr m:val="̅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latin typeface="Cambria Math" charset="0"/>
                            </a:rPr>
                            <m:t>𝑥</m:t>
                          </m:r>
                        </m:e>
                      </m:acc>
                      <m:r>
                        <a:rPr lang="en-US" sz="6000" i="1">
                          <a:latin typeface="Cambria Math" charset="0"/>
                        </a:rPr>
                        <m:t>∀</m:t>
                      </m:r>
                      <m:acc>
                        <m:accPr>
                          <m:chr m:val="̅"/>
                          <m:ctrlPr>
                            <a:rPr lang="en-US" sz="6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6000" i="1">
                              <a:latin typeface="Cambria Math" charset="0"/>
                            </a:rPr>
                            <m:t>𝑦</m:t>
                          </m:r>
                        </m:e>
                      </m:acc>
                      <m:r>
                        <a:rPr lang="en-US" sz="6000" i="1">
                          <a:latin typeface="Cambria Math" charset="0"/>
                        </a:rPr>
                        <m:t>𝜑</m:t>
                      </m:r>
                    </m:oMath>
                  </m:oMathPara>
                </a14:m>
                <a:endParaRPr lang="en-US" sz="60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6265" y="2569177"/>
                <a:ext cx="2709460" cy="1015663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/>
          <p:cNvGrpSpPr/>
          <p:nvPr/>
        </p:nvGrpSpPr>
        <p:grpSpPr>
          <a:xfrm>
            <a:off x="1349748" y="3691465"/>
            <a:ext cx="2734853" cy="2048933"/>
            <a:chOff x="1349748" y="4521199"/>
            <a:chExt cx="2734853" cy="2048933"/>
          </a:xfrm>
        </p:grpSpPr>
        <p:grpSp>
          <p:nvGrpSpPr>
            <p:cNvPr id="43" name="Group 42"/>
            <p:cNvGrpSpPr/>
            <p:nvPr/>
          </p:nvGrpSpPr>
          <p:grpSpPr>
            <a:xfrm>
              <a:off x="1615503" y="4718393"/>
              <a:ext cx="2174136" cy="1470389"/>
              <a:chOff x="1615503" y="4718393"/>
              <a:chExt cx="2174136" cy="1470389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853266" y="4718393"/>
                <a:ext cx="276101" cy="422350"/>
                <a:chOff x="1930400" y="2202317"/>
                <a:chExt cx="276101" cy="42235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1930400" y="2202317"/>
                      <a:ext cx="27610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7" name="TextBox 2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0400" y="2202317"/>
                      <a:ext cx="276101" cy="276999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 l="-11111" r="-8889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8" name="Oval 27"/>
                <p:cNvSpPr/>
                <p:nvPr/>
              </p:nvSpPr>
              <p:spPr>
                <a:xfrm>
                  <a:off x="1930400" y="2479316"/>
                  <a:ext cx="138050" cy="14535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3237565" y="4929568"/>
                <a:ext cx="281423" cy="422350"/>
                <a:chOff x="1930400" y="2202317"/>
                <a:chExt cx="281423" cy="42235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1930400" y="2202317"/>
                      <a:ext cx="2814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0" name="TextBox 2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0400" y="2202317"/>
                      <a:ext cx="281423" cy="276999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10870" r="-8696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1" name="Oval 30"/>
                <p:cNvSpPr/>
                <p:nvPr/>
              </p:nvSpPr>
              <p:spPr>
                <a:xfrm>
                  <a:off x="1930400" y="2479316"/>
                  <a:ext cx="138050" cy="14535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/>
              <p:cNvGrpSpPr/>
              <p:nvPr/>
            </p:nvGrpSpPr>
            <p:grpSpPr>
              <a:xfrm>
                <a:off x="2154411" y="5627933"/>
                <a:ext cx="281423" cy="422350"/>
                <a:chOff x="1930400" y="2202317"/>
                <a:chExt cx="281423" cy="42235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1930400" y="2202317"/>
                      <a:ext cx="2814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0400" y="2202317"/>
                      <a:ext cx="281423" cy="276999"/>
                    </a:xfrm>
                    <a:prstGeom prst="rect">
                      <a:avLst/>
                    </a:prstGeom>
                    <a:blipFill rotWithShape="0">
                      <a:blip r:embed="rId6"/>
                      <a:stretch>
                        <a:fillRect l="-10638" r="-6383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4" name="Oval 33"/>
                <p:cNvSpPr/>
                <p:nvPr/>
              </p:nvSpPr>
              <p:spPr>
                <a:xfrm>
                  <a:off x="1930400" y="2479316"/>
                  <a:ext cx="138050" cy="14535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/>
              <p:cNvGrpSpPr/>
              <p:nvPr/>
            </p:nvGrpSpPr>
            <p:grpSpPr>
              <a:xfrm>
                <a:off x="3025167" y="5766432"/>
                <a:ext cx="281423" cy="422350"/>
                <a:chOff x="1930400" y="2202317"/>
                <a:chExt cx="281423" cy="42235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1930400" y="2202317"/>
                      <a:ext cx="2814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0400" y="2202317"/>
                      <a:ext cx="281423" cy="276999"/>
                    </a:xfrm>
                    <a:prstGeom prst="rect">
                      <a:avLst/>
                    </a:prstGeom>
                    <a:blipFill rotWithShape="0">
                      <a:blip r:embed="rId7"/>
                      <a:stretch>
                        <a:fillRect l="-10870" r="-8696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37" name="Oval 36"/>
                <p:cNvSpPr/>
                <p:nvPr/>
              </p:nvSpPr>
              <p:spPr>
                <a:xfrm>
                  <a:off x="1930400" y="2479316"/>
                  <a:ext cx="138050" cy="14535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8" name="Freeform 37"/>
              <p:cNvSpPr/>
              <p:nvPr/>
            </p:nvSpPr>
            <p:spPr>
              <a:xfrm>
                <a:off x="1877753" y="5029200"/>
                <a:ext cx="1514023" cy="1101888"/>
              </a:xfrm>
              <a:custGeom>
                <a:avLst/>
                <a:gdLst>
                  <a:gd name="connsiteX0" fmla="*/ 69580 w 1514023"/>
                  <a:gd name="connsiteY0" fmla="*/ 0 h 1101888"/>
                  <a:gd name="connsiteX1" fmla="*/ 1424247 w 1514023"/>
                  <a:gd name="connsiteY1" fmla="*/ 270934 h 1101888"/>
                  <a:gd name="connsiteX2" fmla="*/ 1237980 w 1514023"/>
                  <a:gd name="connsiteY2" fmla="*/ 1100667 h 1101888"/>
                  <a:gd name="connsiteX3" fmla="*/ 35714 w 1514023"/>
                  <a:gd name="connsiteY3" fmla="*/ 67734 h 1101888"/>
                  <a:gd name="connsiteX4" fmla="*/ 323580 w 1514023"/>
                  <a:gd name="connsiteY4" fmla="*/ 931334 h 1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023" h="1101888">
                    <a:moveTo>
                      <a:pt x="69580" y="0"/>
                    </a:moveTo>
                    <a:cubicBezTo>
                      <a:pt x="649547" y="43745"/>
                      <a:pt x="1229514" y="87490"/>
                      <a:pt x="1424247" y="270934"/>
                    </a:cubicBezTo>
                    <a:cubicBezTo>
                      <a:pt x="1618980" y="454379"/>
                      <a:pt x="1469402" y="1134534"/>
                      <a:pt x="1237980" y="1100667"/>
                    </a:cubicBezTo>
                    <a:cubicBezTo>
                      <a:pt x="1006558" y="1066800"/>
                      <a:pt x="188114" y="95956"/>
                      <a:pt x="35714" y="67734"/>
                    </a:cubicBezTo>
                    <a:cubicBezTo>
                      <a:pt x="-116686" y="39512"/>
                      <a:pt x="264313" y="773290"/>
                      <a:pt x="323580" y="931334"/>
                    </a:cubicBezTo>
                  </a:path>
                </a:pathLst>
              </a:custGeom>
              <a:noFill/>
              <a:ln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3366446" y="5556837"/>
                    <a:ext cx="4231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9" name="TextBox 3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66446" y="5556837"/>
                    <a:ext cx="423193" cy="369332"/>
                  </a:xfrm>
                  <a:prstGeom prst="rect">
                    <a:avLst/>
                  </a:prstGeom>
                  <a:blipFill rotWithShape="0"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2492491" y="4718393"/>
                    <a:ext cx="4231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92491" y="4718393"/>
                    <a:ext cx="423193" cy="369332"/>
                  </a:xfrm>
                  <a:prstGeom prst="rect">
                    <a:avLst/>
                  </a:prstGeom>
                  <a:blipFill rotWithShape="0"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1615503" y="5337557"/>
                    <a:ext cx="4285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1" name="TextBox 4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615503" y="5337557"/>
                    <a:ext cx="428515" cy="369332"/>
                  </a:xfrm>
                  <a:prstGeom prst="rect">
                    <a:avLst/>
                  </a:prstGeom>
                  <a:blipFill rotWithShape="0"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/>
                  <p:cNvSpPr txBox="1"/>
                  <p:nvPr/>
                </p:nvSpPr>
                <p:spPr>
                  <a:xfrm>
                    <a:off x="2453450" y="5351918"/>
                    <a:ext cx="4285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42" name="TextBox 4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53450" y="5351918"/>
                    <a:ext cx="428515" cy="369332"/>
                  </a:xfrm>
                  <a:prstGeom prst="rect">
                    <a:avLst/>
                  </a:prstGeom>
                  <a:blipFill rotWithShape="0"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Cloud 43"/>
                <p:cNvSpPr/>
                <p:nvPr/>
              </p:nvSpPr>
              <p:spPr>
                <a:xfrm>
                  <a:off x="1349748" y="4521199"/>
                  <a:ext cx="2734853" cy="2048933"/>
                </a:xfrm>
                <a:prstGeom prst="cloud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77DE03DD-EB7A-40A0-A085-A8011D94A39A}" type="mathplaceholder">
                          <a:rPr lang="en-US" i="1" smtClean="0">
                            <a:latin typeface="Cambria Math" charset="0"/>
                          </a:rPr>
                          <a:t>Type equation here.</a:t>
                        </a:fl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4" name="Cloud 4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49748" y="4521199"/>
                  <a:ext cx="2734853" cy="2048933"/>
                </a:xfrm>
                <a:prstGeom prst="cloud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7" name="Group 56"/>
          <p:cNvGrpSpPr/>
          <p:nvPr/>
        </p:nvGrpSpPr>
        <p:grpSpPr>
          <a:xfrm>
            <a:off x="524931" y="1292396"/>
            <a:ext cx="4267201" cy="2365206"/>
            <a:chOff x="524931" y="1563327"/>
            <a:chExt cx="4267201" cy="23652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loud 3"/>
                <p:cNvSpPr/>
                <p:nvPr/>
              </p:nvSpPr>
              <p:spPr>
                <a:xfrm>
                  <a:off x="524931" y="1563327"/>
                  <a:ext cx="4267201" cy="2365206"/>
                </a:xfrm>
                <a:prstGeom prst="cloud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a:fld id="{4118343E-607F-4159-804E-BA9FD5E8E336}" type="mathplaceholder">
                          <a:rPr lang="en-US" i="1" smtClean="0">
                            <a:latin typeface="Cambria Math" charset="0"/>
                          </a:rPr>
                          <a:t>Type equation here.</a:t>
                        </a:fl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" name="Cloud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4931" y="1563327"/>
                  <a:ext cx="4267201" cy="2365206"/>
                </a:xfrm>
                <a:prstGeom prst="cloud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49" name="Group 48"/>
            <p:cNvGrpSpPr/>
            <p:nvPr/>
          </p:nvGrpSpPr>
          <p:grpSpPr>
            <a:xfrm>
              <a:off x="1496969" y="1992126"/>
              <a:ext cx="2140270" cy="1470389"/>
              <a:chOff x="1496969" y="1992126"/>
              <a:chExt cx="2140270" cy="1470389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700866" y="1992126"/>
                <a:ext cx="276101" cy="422350"/>
                <a:chOff x="1930400" y="2202317"/>
                <a:chExt cx="276101" cy="42235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" name="TextBox 6"/>
                    <p:cNvSpPr txBox="1"/>
                    <p:nvPr/>
                  </p:nvSpPr>
                  <p:spPr>
                    <a:xfrm>
                      <a:off x="1930400" y="2202317"/>
                      <a:ext cx="276101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7" name="TextBox 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0400" y="2202317"/>
                      <a:ext cx="276101" cy="276999"/>
                    </a:xfrm>
                    <a:prstGeom prst="rect">
                      <a:avLst/>
                    </a:prstGeom>
                    <a:blipFill rotWithShape="0">
                      <a:blip r:embed="rId14"/>
                      <a:stretch>
                        <a:fillRect l="-11111" r="-8889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9" name="Oval 8"/>
                <p:cNvSpPr/>
                <p:nvPr/>
              </p:nvSpPr>
              <p:spPr>
                <a:xfrm>
                  <a:off x="1930400" y="2479316"/>
                  <a:ext cx="138050" cy="14535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3085165" y="2203301"/>
                <a:ext cx="281423" cy="422350"/>
                <a:chOff x="1930400" y="2202317"/>
                <a:chExt cx="281423" cy="42235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TextBox 11"/>
                    <p:cNvSpPr txBox="1"/>
                    <p:nvPr/>
                  </p:nvSpPr>
                  <p:spPr>
                    <a:xfrm>
                      <a:off x="1930400" y="2202317"/>
                      <a:ext cx="2814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2" name="TextBox 1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0400" y="2202317"/>
                      <a:ext cx="281423" cy="276999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l="-10870" r="-8696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3" name="Oval 12"/>
                <p:cNvSpPr/>
                <p:nvPr/>
              </p:nvSpPr>
              <p:spPr>
                <a:xfrm>
                  <a:off x="1930400" y="2479316"/>
                  <a:ext cx="138050" cy="14535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/>
              <p:cNvGrpSpPr/>
              <p:nvPr/>
            </p:nvGrpSpPr>
            <p:grpSpPr>
              <a:xfrm>
                <a:off x="2002011" y="2901666"/>
                <a:ext cx="281423" cy="422350"/>
                <a:chOff x="1930400" y="2202317"/>
                <a:chExt cx="281423" cy="42235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" name="TextBox 14"/>
                    <p:cNvSpPr txBox="1"/>
                    <p:nvPr/>
                  </p:nvSpPr>
                  <p:spPr>
                    <a:xfrm>
                      <a:off x="1930400" y="2202317"/>
                      <a:ext cx="2814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5" name="TextBox 1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0400" y="2202317"/>
                      <a:ext cx="281423" cy="276999"/>
                    </a:xfrm>
                    <a:prstGeom prst="rect">
                      <a:avLst/>
                    </a:prstGeom>
                    <a:blipFill rotWithShape="0">
                      <a:blip r:embed="rId15"/>
                      <a:stretch>
                        <a:fillRect l="-10638" r="-6383" b="-1555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6" name="Oval 15"/>
                <p:cNvSpPr/>
                <p:nvPr/>
              </p:nvSpPr>
              <p:spPr>
                <a:xfrm>
                  <a:off x="1930400" y="2479316"/>
                  <a:ext cx="138050" cy="14535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872767" y="3040165"/>
                <a:ext cx="281423" cy="422350"/>
                <a:chOff x="1930400" y="2202317"/>
                <a:chExt cx="281423" cy="422350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1930400" y="2202317"/>
                      <a:ext cx="281423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18" name="TextBox 1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930400" y="2202317"/>
                      <a:ext cx="281423" cy="276999"/>
                    </a:xfrm>
                    <a:prstGeom prst="rect">
                      <a:avLst/>
                    </a:prstGeom>
                    <a:blipFill rotWithShape="0">
                      <a:blip r:embed="rId16"/>
                      <a:stretch>
                        <a:fillRect l="-10870" r="-8696" b="-1521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9" name="Oval 18"/>
                <p:cNvSpPr/>
                <p:nvPr/>
              </p:nvSpPr>
              <p:spPr>
                <a:xfrm>
                  <a:off x="1930400" y="2479316"/>
                  <a:ext cx="138050" cy="145351"/>
                </a:xfrm>
                <a:prstGeom prst="ellipse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1" name="Freeform 20"/>
              <p:cNvSpPr/>
              <p:nvPr/>
            </p:nvSpPr>
            <p:spPr>
              <a:xfrm>
                <a:off x="1725353" y="2302933"/>
                <a:ext cx="1514023" cy="1101888"/>
              </a:xfrm>
              <a:custGeom>
                <a:avLst/>
                <a:gdLst>
                  <a:gd name="connsiteX0" fmla="*/ 69580 w 1514023"/>
                  <a:gd name="connsiteY0" fmla="*/ 0 h 1101888"/>
                  <a:gd name="connsiteX1" fmla="*/ 1424247 w 1514023"/>
                  <a:gd name="connsiteY1" fmla="*/ 270934 h 1101888"/>
                  <a:gd name="connsiteX2" fmla="*/ 1237980 w 1514023"/>
                  <a:gd name="connsiteY2" fmla="*/ 1100667 h 1101888"/>
                  <a:gd name="connsiteX3" fmla="*/ 35714 w 1514023"/>
                  <a:gd name="connsiteY3" fmla="*/ 67734 h 1101888"/>
                  <a:gd name="connsiteX4" fmla="*/ 323580 w 1514023"/>
                  <a:gd name="connsiteY4" fmla="*/ 931334 h 1101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14023" h="1101888">
                    <a:moveTo>
                      <a:pt x="69580" y="0"/>
                    </a:moveTo>
                    <a:cubicBezTo>
                      <a:pt x="649547" y="43745"/>
                      <a:pt x="1229514" y="87490"/>
                      <a:pt x="1424247" y="270934"/>
                    </a:cubicBezTo>
                    <a:cubicBezTo>
                      <a:pt x="1618980" y="454379"/>
                      <a:pt x="1469402" y="1134534"/>
                      <a:pt x="1237980" y="1100667"/>
                    </a:cubicBezTo>
                    <a:cubicBezTo>
                      <a:pt x="1006558" y="1066800"/>
                      <a:pt x="188114" y="95956"/>
                      <a:pt x="35714" y="67734"/>
                    </a:cubicBezTo>
                    <a:cubicBezTo>
                      <a:pt x="-116686" y="39512"/>
                      <a:pt x="264313" y="773290"/>
                      <a:pt x="323580" y="931334"/>
                    </a:cubicBezTo>
                  </a:path>
                </a:pathLst>
              </a:custGeom>
              <a:noFill/>
              <a:ln>
                <a:solidFill>
                  <a:schemeClr val="accent1">
                    <a:shade val="50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/>
                  <p:cNvSpPr txBox="1"/>
                  <p:nvPr/>
                </p:nvSpPr>
                <p:spPr>
                  <a:xfrm>
                    <a:off x="3214046" y="2830570"/>
                    <a:ext cx="4231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2" name="TextBox 2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14046" y="2830570"/>
                    <a:ext cx="423193" cy="369332"/>
                  </a:xfrm>
                  <a:prstGeom prst="rect">
                    <a:avLst/>
                  </a:prstGeom>
                  <a:blipFill rotWithShape="0"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2340091" y="1992126"/>
                    <a:ext cx="423193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3" name="TextBox 2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40091" y="1992126"/>
                    <a:ext cx="423193" cy="369332"/>
                  </a:xfrm>
                  <a:prstGeom prst="rect">
                    <a:avLst/>
                  </a:prstGeom>
                  <a:blipFill rotWithShape="0"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1496969" y="2611290"/>
                    <a:ext cx="4285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4" name="TextBox 2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96969" y="2611290"/>
                    <a:ext cx="428515" cy="369332"/>
                  </a:xfrm>
                  <a:prstGeom prst="rect">
                    <a:avLst/>
                  </a:prstGeom>
                  <a:blipFill rotWithShape="0"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2301050" y="2625651"/>
                    <a:ext cx="42851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301050" y="2625651"/>
                    <a:ext cx="428515" cy="369332"/>
                  </a:xfrm>
                  <a:prstGeom prst="rect">
                    <a:avLst/>
                  </a:prstGeom>
                  <a:blipFill rotWithShape="0"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47" name="Oval 46"/>
            <p:cNvSpPr/>
            <p:nvPr/>
          </p:nvSpPr>
          <p:spPr>
            <a:xfrm>
              <a:off x="4147375" y="2031808"/>
              <a:ext cx="138050" cy="145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918067" y="3105988"/>
              <a:ext cx="138050" cy="145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951936" y="2648789"/>
              <a:ext cx="138050" cy="145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4084601" y="2597993"/>
              <a:ext cx="138050" cy="14535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935517" y="2742968"/>
              <a:ext cx="1113416" cy="491299"/>
            </a:xfrm>
            <a:custGeom>
              <a:avLst/>
              <a:gdLst>
                <a:gd name="connsiteX0" fmla="*/ 63550 w 1113416"/>
                <a:gd name="connsiteY0" fmla="*/ 440499 h 491299"/>
                <a:gd name="connsiteX1" fmla="*/ 114350 w 1113416"/>
                <a:gd name="connsiteY1" fmla="*/ 232 h 491299"/>
                <a:gd name="connsiteX2" fmla="*/ 1113416 w 1113416"/>
                <a:gd name="connsiteY2" fmla="*/ 491299 h 491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3416" h="491299">
                  <a:moveTo>
                    <a:pt x="63550" y="440499"/>
                  </a:moveTo>
                  <a:cubicBezTo>
                    <a:pt x="1461" y="216132"/>
                    <a:pt x="-60628" y="-8235"/>
                    <a:pt x="114350" y="232"/>
                  </a:cubicBezTo>
                  <a:cubicBezTo>
                    <a:pt x="289328" y="8699"/>
                    <a:pt x="955372" y="415099"/>
                    <a:pt x="1113416" y="491299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4148480" y="2099733"/>
              <a:ext cx="84853" cy="603083"/>
            </a:xfrm>
            <a:custGeom>
              <a:avLst/>
              <a:gdLst>
                <a:gd name="connsiteX0" fmla="*/ 84853 w 84853"/>
                <a:gd name="connsiteY0" fmla="*/ 0 h 603083"/>
                <a:gd name="connsiteX1" fmla="*/ 187 w 84853"/>
                <a:gd name="connsiteY1" fmla="*/ 457200 h 603083"/>
                <a:gd name="connsiteX2" fmla="*/ 50987 w 84853"/>
                <a:gd name="connsiteY2" fmla="*/ 558800 h 603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853" h="603083">
                  <a:moveTo>
                    <a:pt x="84853" y="0"/>
                  </a:moveTo>
                  <a:cubicBezTo>
                    <a:pt x="45342" y="182033"/>
                    <a:pt x="5831" y="364067"/>
                    <a:pt x="187" y="457200"/>
                  </a:cubicBezTo>
                  <a:cubicBezTo>
                    <a:pt x="-5457" y="550333"/>
                    <a:pt x="118720" y="668867"/>
                    <a:pt x="50987" y="558800"/>
                  </a:cubicBezTo>
                </a:path>
              </a:pathLst>
            </a:cu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/>
                <p:cNvSpPr txBox="1"/>
                <p:nvPr/>
              </p:nvSpPr>
              <p:spPr>
                <a:xfrm>
                  <a:off x="921233" y="2797556"/>
                  <a:ext cx="428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4" name="Text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1233" y="2797556"/>
                  <a:ext cx="428515" cy="369332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/>
                <p:cNvSpPr txBox="1"/>
                <p:nvPr/>
              </p:nvSpPr>
              <p:spPr>
                <a:xfrm>
                  <a:off x="1446166" y="2949956"/>
                  <a:ext cx="428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5" name="TextBox 5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46166" y="2949956"/>
                  <a:ext cx="428515" cy="369332"/>
                </a:xfrm>
                <a:prstGeom prst="rect">
                  <a:avLst/>
                </a:prstGeom>
                <a:blipFill rotWithShape="0">
                  <a:blip r:embed="rId2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/>
                <p:cNvSpPr txBox="1"/>
                <p:nvPr/>
              </p:nvSpPr>
              <p:spPr>
                <a:xfrm>
                  <a:off x="3766032" y="2120223"/>
                  <a:ext cx="42851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6" name="TextBox 5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6032" y="2120223"/>
                  <a:ext cx="428515" cy="369332"/>
                </a:xfrm>
                <a:prstGeom prst="rect">
                  <a:avLst/>
                </a:prstGeom>
                <a:blipFill rotWithShape="0">
                  <a:blip r:embed="rId2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4878800" y="4135682"/>
                <a:ext cx="5690982" cy="23313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𝒔</m:t>
                      </m:r>
                      <m:d>
                        <m:dPr>
                          <m:ctrlPr>
                            <a:rPr lang="en-US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hr-HR" sz="24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𝝋</m:t>
                              </m:r>
                            </m:e>
                          </m:d>
                        </m:e>
                      </m:d>
                      <m:r>
                        <a:rPr lang="en-US" sz="2400" b="1" i="1" smtClean="0">
                          <a:solidFill>
                            <a:schemeClr val="accent3"/>
                          </a:solidFill>
                          <a:latin typeface="Cambria Math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hr-HR" sz="2400" b="1" i="1" smtClean="0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̅"/>
                              <m:ctrlPr>
                                <a:rPr lang="en-US" sz="2400" b="1" i="1" smtClean="0">
                                  <a:solidFill>
                                    <a:schemeClr val="accent3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solidFill>
                                    <a:schemeClr val="accent3"/>
                                  </a:solidFill>
                                  <a:latin typeface="Cambria Math" charset="0"/>
                                </a:rPr>
                                <m:t>𝒙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2400" b="1" dirty="0" smtClean="0">
                  <a:solidFill>
                    <a:schemeClr val="accent3"/>
                  </a:solidFill>
                </a:endParaRPr>
              </a:p>
              <a:p>
                <a:endParaRPr lang="en-US" sz="2400" dirty="0">
                  <a:solidFill>
                    <a:schemeClr val="accent3"/>
                  </a:solidFill>
                </a:endParaRPr>
              </a:p>
              <a:p>
                <a:r>
                  <a:rPr lang="en-US" sz="2400" dirty="0" smtClean="0">
                    <a:solidFill>
                      <a:schemeClr val="accent3"/>
                    </a:solidFill>
                  </a:rPr>
                  <a:t># of possible models: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𝑛</m:t>
                        </m:r>
                      </m:e>
                      <m:sup>
                        <m:d>
                          <m:dPr>
                            <m:begChr m:val="|"/>
                            <m:endChr m:val="|"/>
                            <m:ctrlPr>
                              <a:rPr lang="hr-HR" sz="2400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2400" i="1">
                                    <a:solidFill>
                                      <a:schemeClr val="accent3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acc>
                          </m:e>
                        </m:d>
                      </m:sup>
                    </m:sSup>
                  </m:oMath>
                </a14:m>
                <a:endParaRPr lang="en-US" sz="2400" dirty="0" smtClean="0">
                  <a:solidFill>
                    <a:schemeClr val="accent3"/>
                  </a:solidFill>
                </a:endParaRPr>
              </a:p>
              <a:p>
                <a:endParaRPr lang="en-US" sz="2400" dirty="0">
                  <a:solidFill>
                    <a:schemeClr val="accent3"/>
                  </a:solidFill>
                </a:endParaRPr>
              </a:p>
              <a:p>
                <a:r>
                  <a:rPr lang="en-US" sz="2400" b="1" dirty="0" smtClean="0">
                    <a:solidFill>
                      <a:schemeClr val="accent3"/>
                    </a:solidFill>
                  </a:rPr>
                  <a:t>Nondeterministic Decision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P</a:t>
                </a:r>
                <a:r>
                  <a:rPr lang="en-US" sz="2400" b="1" dirty="0" smtClean="0">
                    <a:solidFill>
                      <a:schemeClr val="accent3"/>
                    </a:solidFill>
                  </a:rPr>
                  <a:t>rocedure: </a:t>
                </a:r>
              </a:p>
              <a:p>
                <a:r>
                  <a:rPr lang="en-US" sz="2400" dirty="0" smtClean="0">
                    <a:solidFill>
                      <a:schemeClr val="accent3"/>
                    </a:solidFill>
                  </a:rPr>
                  <a:t>guess a model and check in polynomial time</a:t>
                </a:r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8800" y="4135682"/>
                <a:ext cx="5690982" cy="2331344"/>
              </a:xfrm>
              <a:prstGeom prst="rect">
                <a:avLst/>
              </a:prstGeom>
              <a:blipFill rotWithShape="0">
                <a:blip r:embed="rId23"/>
                <a:stretch>
                  <a:fillRect l="-1606" r="-749" b="-4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142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Solvable Cases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16000" y="1825625"/>
                <a:ext cx="103378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Solvable Fragments w/o Functions:</a:t>
                </a:r>
              </a:p>
              <a:p>
                <a:endParaRPr lang="en-US" dirty="0"/>
              </a:p>
              <a:p>
                <a:pPr lvl="1"/>
                <a:r>
                  <a:rPr lang="en-US" dirty="0" smtClean="0"/>
                  <a:t>Monadic predicate calculus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𝑎𝑟𝑖𝑡𝑦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=1</m:t>
                    </m:r>
                  </m:oMath>
                </a14:m>
                <a:r>
                  <a:rPr lang="en-US" dirty="0" smtClean="0"/>
                  <a:t>):  </a:t>
                </a:r>
                <a:r>
                  <a:rPr lang="en-US" dirty="0" err="1" smtClean="0"/>
                  <a:t>Lowenheim</a:t>
                </a:r>
                <a:r>
                  <a:rPr lang="en-US" dirty="0" smtClean="0"/>
                  <a:t> 1915, </a:t>
                </a:r>
                <a:r>
                  <a:rPr lang="de-DE" dirty="0" err="1" smtClean="0"/>
                  <a:t>Kalmár</a:t>
                </a:r>
                <a:r>
                  <a:rPr lang="de-DE" dirty="0" smtClean="0"/>
                  <a:t> 1929</a:t>
                </a:r>
                <a:endParaRPr lang="en-US" dirty="0"/>
              </a:p>
              <a:p>
                <a:pPr lvl="1"/>
                <a:endParaRPr lang="en-US" b="0" i="1" dirty="0" smtClean="0">
                  <a:latin typeface="Cambria Math" charset="0"/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∃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∀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:  Bernays–Schönfinkel 1928, Ramsey 1932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∃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∀∃</m:t>
                        </m:r>
                      </m:e>
                      <m:sup>
                        <m:r>
                          <a:rPr lang="en-US" i="1" smtClean="0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 </a:t>
                </a:r>
                <a:r>
                  <a:rPr lang="en-US" dirty="0" smtClean="0"/>
                  <a:t> Ackermann 1928</a:t>
                </a:r>
              </a:p>
              <a:p>
                <a:pPr lvl="1"/>
                <a:endParaRPr lang="en-US" sz="24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∃</m:t>
                        </m:r>
                      </m:e>
                      <m:sup>
                        <m:r>
                          <a:rPr lang="en-US" sz="24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∀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accent3">
                                    <a:lumMod val="75000"/>
                                  </a:schemeClr>
                                </a:solidFill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∃</m:t>
                        </m:r>
                      </m:e>
                      <m:sup>
                        <m:r>
                          <a:rPr lang="en-US" sz="240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charset="0"/>
                          </a:rPr>
                          <m:t>∗</m:t>
                        </m:r>
                      </m:sup>
                    </m:sSup>
                    <m:r>
                      <a:rPr lang="en-US" sz="240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 (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m:t>w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m:t>/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m:t>o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solidFill>
                          <a:schemeClr val="accent3">
                            <a:lumMod val="75000"/>
                          </a:schemeClr>
                        </a:solidFill>
                      </a:rPr>
                      <m:t>equality</m:t>
                    </m:r>
                    <m:r>
                      <a:rPr lang="en-US" sz="240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accent3">
                        <a:lumMod val="75000"/>
                      </a:schemeClr>
                    </a:solidFill>
                  </a:rPr>
                  <a:t>: </a:t>
                </a:r>
                <a:r>
                  <a:rPr lang="en-US" sz="2400" dirty="0" smtClean="0">
                    <a:solidFill>
                      <a:schemeClr val="accent3">
                        <a:lumMod val="75000"/>
                      </a:schemeClr>
                    </a:solidFill>
                  </a:rPr>
                  <a:t> </a:t>
                </a:r>
                <a:r>
                  <a:rPr lang="de-DE" sz="2400" dirty="0" err="1" smtClean="0">
                    <a:solidFill>
                      <a:schemeClr val="accent3">
                        <a:lumMod val="75000"/>
                      </a:schemeClr>
                    </a:solidFill>
                  </a:rPr>
                  <a:t>Go</a:t>
                </a:r>
                <a:r>
                  <a:rPr lang="de-DE" sz="2400" dirty="0" err="1">
                    <a:solidFill>
                      <a:schemeClr val="accent3">
                        <a:lumMod val="75000"/>
                      </a:schemeClr>
                    </a:solidFill>
                  </a:rPr>
                  <a:t>̈del</a:t>
                </a:r>
                <a:r>
                  <a:rPr lang="de-DE" sz="2400" dirty="0">
                    <a:solidFill>
                      <a:schemeClr val="accent3">
                        <a:lumMod val="75000"/>
                      </a:schemeClr>
                    </a:solidFill>
                  </a:rPr>
                  <a:t>, </a:t>
                </a:r>
                <a:r>
                  <a:rPr lang="de-DE" sz="2400" dirty="0" err="1">
                    <a:solidFill>
                      <a:schemeClr val="accent3">
                        <a:lumMod val="75000"/>
                      </a:schemeClr>
                    </a:solidFill>
                  </a:rPr>
                  <a:t>Kalmár</a:t>
                </a:r>
                <a:r>
                  <a:rPr lang="de-DE" sz="2400" dirty="0">
                    <a:solidFill>
                      <a:schemeClr val="accent3">
                        <a:lumMod val="75000"/>
                      </a:schemeClr>
                    </a:solidFill>
                  </a:rPr>
                  <a:t>, </a:t>
                </a:r>
                <a:r>
                  <a:rPr lang="de-DE" sz="2400" dirty="0" err="1">
                    <a:solidFill>
                      <a:schemeClr val="accent3">
                        <a:lumMod val="75000"/>
                      </a:schemeClr>
                    </a:solidFill>
                  </a:rPr>
                  <a:t>Schütte</a:t>
                </a:r>
                <a:r>
                  <a:rPr lang="de-DE" sz="2400" dirty="0">
                    <a:solidFill>
                      <a:schemeClr val="accent3">
                        <a:lumMod val="75000"/>
                      </a:schemeClr>
                    </a:solidFill>
                  </a:rPr>
                  <a:t> 1932-1934</a:t>
                </a:r>
                <a:r>
                  <a:rPr lang="de-DE" dirty="0"/>
                  <a:t/>
                </a:r>
                <a:br>
                  <a:rPr lang="de-DE" dirty="0"/>
                </a:br>
                <a:endParaRPr lang="de-DE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16000" y="1825625"/>
                <a:ext cx="10337800" cy="4351338"/>
              </a:xfrm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28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validity of FOL is recursively enumerable. (completeness)</a:t>
                </a:r>
              </a:p>
              <a:p>
                <a:endParaRPr lang="en-US" dirty="0"/>
              </a:p>
              <a:p>
                <a:r>
                  <a:rPr lang="en-US" dirty="0" smtClean="0"/>
                  <a:t>The validity of FOL is undecidable. (Church’s theorem)</a:t>
                </a:r>
              </a:p>
              <a:p>
                <a:endParaRPr lang="en-US" dirty="0"/>
              </a:p>
              <a:p>
                <a:r>
                  <a:rPr lang="en-US" dirty="0" smtClean="0"/>
                  <a:t>The </a:t>
                </a:r>
                <a:r>
                  <a:rPr lang="en-US" dirty="0" err="1" smtClean="0"/>
                  <a:t>satisfaibility</a:t>
                </a:r>
                <a:r>
                  <a:rPr lang="en-US" dirty="0" smtClean="0"/>
                  <a:t> of FOL is not </a:t>
                </a:r>
                <a:r>
                  <a:rPr lang="en-US" dirty="0" err="1" smtClean="0"/>
                  <a:t>r.e</a:t>
                </a:r>
                <a:r>
                  <a:rPr lang="en-US" dirty="0" smtClean="0"/>
                  <a:t>. (why?)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∃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∀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fragment w/o functions is decidable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552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FOL: Syntax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89548" y="1825625"/>
                <a:ext cx="10664252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Term</m:t>
                    </m:r>
                    <m:r>
                      <a:rPr lang="en-US" b="0" i="1" smtClean="0">
                        <a:latin typeface="Cambria Math" charset="0"/>
                      </a:rPr>
                      <m:t>  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∷−  </m:t>
                    </m:r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∣</m:t>
                    </m:r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∣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 smtClean="0"/>
                  <a:t>           </a:t>
                </a:r>
                <a:r>
                  <a:rPr lang="en-US" sz="2000" dirty="0" smtClean="0"/>
                  <a:t>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charset="0"/>
                      </a:rPr>
                      <m:t>𝑐</m:t>
                    </m:r>
                    <m:r>
                      <a:rPr lang="en-US" sz="2000" b="0" i="1" dirty="0" smtClean="0">
                        <a:latin typeface="Cambria Math" charset="0"/>
                      </a:rPr>
                      <m:t>∈</m:t>
                    </m:r>
                    <m:r>
                      <a:rPr lang="en-US" sz="2000" b="0" i="1" dirty="0" smtClean="0">
                        <a:latin typeface="Cambria Math" charset="0"/>
                      </a:rPr>
                      <m:t>𝐶</m:t>
                    </m:r>
                    <m:r>
                      <a:rPr lang="en-US" sz="2000" b="0" i="1" dirty="0" smtClean="0">
                        <a:latin typeface="Cambria Math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𝑓</m:t>
                    </m:r>
                    <m:r>
                      <a:rPr lang="en-US" sz="2000" b="0" i="1" dirty="0" smtClean="0">
                        <a:latin typeface="Cambria Math" charset="0"/>
                      </a:rPr>
                      <m:t>∈</m:t>
                    </m:r>
                    <m:r>
                      <a:rPr lang="en-US" sz="2000" b="0" i="1" dirty="0" smtClean="0">
                        <a:latin typeface="Cambria Math" charset="0"/>
                      </a:rPr>
                      <m:t>𝐹</m:t>
                    </m:r>
                    <m:r>
                      <a:rPr lang="en-US" sz="2000" b="0" i="1" dirty="0" smtClean="0">
                        <a:latin typeface="Cambria Math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charset="0"/>
                      </a:rPr>
                      <m:t>∈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𝑉𝑎𝑟</m:t>
                    </m:r>
                    <m:r>
                      <a:rPr lang="en-US" sz="2000" b="0" i="1" dirty="0" smtClean="0">
                        <a:latin typeface="Cambria Math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charset="0"/>
                      </a:rPr>
                      <m:t>𝐴𝑟𝑖𝑡𝑦</m:t>
                    </m:r>
                    <m:d>
                      <m:d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sz="2000" b="0" i="1" dirty="0" smtClean="0">
                        <a:latin typeface="Cambria Math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000" dirty="0" smtClean="0"/>
                  <a:t>)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charset="0"/>
                      </a:rPr>
                      <m:t>Formula</m:t>
                    </m:r>
                    <m:r>
                      <a:rPr lang="en-US" i="1">
                        <a:latin typeface="Cambria Math" charset="0"/>
                      </a:rPr>
                      <m:t>  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𝜓</m:t>
                    </m:r>
                    <m:r>
                      <a:rPr lang="en-US" i="1">
                        <a:latin typeface="Cambria Math" charset="0"/>
                      </a:rPr>
                      <m:t>∷−</m:t>
                    </m:r>
                    <m:r>
                      <a:rPr lang="en-US" b="0" i="1" smtClean="0">
                        <a:latin typeface="Cambria Math" charset="0"/>
                      </a:rPr>
                      <m:t>  ⊥  ∣ ⊤ ∣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i="1">
                        <a:latin typeface="Cambria Math" charset="0"/>
                      </a:rPr>
                      <m:t>∣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charset="0"/>
                          </a:rPr>
                          <m:t>,…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i="1">
                                <a:latin typeface="Cambria Math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r>
                  <a:rPr lang="en-US" dirty="0" smtClean="0"/>
                  <a:t>        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¬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 ∣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∨</m:t>
                    </m:r>
                    <m:r>
                      <a:rPr lang="en-US" b="0" i="1" smtClean="0">
                        <a:latin typeface="Cambria Math" charset="0"/>
                      </a:rPr>
                      <m:t>𝜓</m:t>
                    </m:r>
                    <m:r>
                      <a:rPr lang="en-US" b="0" i="1" smtClean="0">
                        <a:latin typeface="Cambria Math" charset="0"/>
                      </a:rPr>
                      <m:t> ∣  ∃</m:t>
                    </m:r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𝜓</m:t>
                    </m:r>
                  </m:oMath>
                </a14:m>
                <a:r>
                  <a:rPr lang="en-US" dirty="0" smtClean="0"/>
                  <a:t>     </a:t>
                </a:r>
                <a:r>
                  <a:rPr lang="en-US" sz="20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 dirty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sz="2000" b="0" i="1" dirty="0" smtClean="0">
                        <a:latin typeface="Cambria Math" charset="0"/>
                      </a:rPr>
                      <m:t>,</m:t>
                    </m:r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sz="2000" i="1" dirty="0">
                        <a:latin typeface="Cambria Math" charset="0"/>
                      </a:rPr>
                      <m:t>∈</m:t>
                    </m:r>
                    <m:r>
                      <a:rPr lang="en-US" sz="2000" i="1" dirty="0">
                        <a:latin typeface="Cambria Math" charset="0"/>
                      </a:rPr>
                      <m:t>𝐶</m:t>
                    </m:r>
                    <m:r>
                      <a:rPr lang="en-US" sz="2000" i="1" dirty="0">
                        <a:latin typeface="Cambria Math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𝑟</m:t>
                    </m:r>
                    <m:r>
                      <a:rPr lang="en-US" sz="2000" i="1" dirty="0">
                        <a:latin typeface="Cambria Math" charset="0"/>
                      </a:rPr>
                      <m:t>∈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𝑅</m:t>
                    </m:r>
                    <m:r>
                      <a:rPr lang="en-US" sz="2000" i="1" dirty="0">
                        <a:latin typeface="Cambria Math" charset="0"/>
                      </a:rPr>
                      <m:t>,</m:t>
                    </m:r>
                    <m:r>
                      <a:rPr lang="en-US" sz="2000" b="0" i="1" dirty="0" smtClean="0">
                        <a:latin typeface="Cambria Math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charset="0"/>
                      </a:rPr>
                      <m:t>∈</m:t>
                    </m:r>
                    <m:r>
                      <a:rPr lang="en-US" sz="2000" b="0" i="1" dirty="0" smtClean="0">
                        <a:latin typeface="Cambria Math" charset="0"/>
                      </a:rPr>
                      <m:t>𝑉𝑎𝑟</m:t>
                    </m:r>
                    <m:r>
                      <a:rPr lang="en-US" sz="2000" b="0" i="1" dirty="0" smtClean="0">
                        <a:latin typeface="Cambria Math" charset="0"/>
                      </a:rPr>
                      <m:t>, </m:t>
                    </m:r>
                    <m:r>
                      <a:rPr lang="en-US" sz="2000" i="1" dirty="0">
                        <a:latin typeface="Cambria Math" charset="0"/>
                      </a:rPr>
                      <m:t>𝐴𝑟𝑖𝑡𝑦</m:t>
                    </m:r>
                    <m:d>
                      <m:dPr>
                        <m:ctrlPr>
                          <a:rPr lang="en-US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dirty="0" smtClean="0"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sz="2000" i="1" dirty="0">
                        <a:latin typeface="Cambria Math" charset="0"/>
                      </a:rPr>
                      <m:t>=</m:t>
                    </m:r>
                    <m:r>
                      <a:rPr lang="en-US" sz="2000" i="1" dirty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𝐹𝑉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: set of free variables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(not bounded by any quantifier)</a:t>
                </a:r>
              </a:p>
              <a:p>
                <a:r>
                  <a:rPr lang="en-US" i="1" dirty="0" smtClean="0"/>
                  <a:t>Sentence 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𝐹𝑉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)=∅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 smtClean="0"/>
                  <a:t>Defined symbols </a:t>
                </a:r>
                <a:r>
                  <a:rPr lang="en-US" dirty="0" smtClean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∧,∀,→,↔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9548" y="1825625"/>
                <a:ext cx="10664252" cy="4351338"/>
              </a:xfrm>
              <a:blipFill>
                <a:blip r:embed="rId2"/>
                <a:stretch>
                  <a:fillRect r="-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36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FOL: Semantics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𝑎𝑟𝑖𝑡𝑦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be a first-order language.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-structure is a tuple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  <m:r>
                      <a:rPr lang="en-US" b="0" i="1" smtClean="0">
                        <a:latin typeface="Cambria Math" charset="0"/>
                      </a:rPr>
                      <m:t>,  </m:t>
                    </m:r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dirty="0" smtClean="0"/>
                  <a:t> is a universe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dirty="0" smtClean="0"/>
                  <a:t> is a function over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charset="0"/>
                      </a:rPr>
                      <m:t>∪</m:t>
                    </m:r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charset="0"/>
                      </a:rPr>
                      <m:t>∪</m:t>
                    </m:r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s.t.</a:t>
                </a:r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𝑟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⊆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latin typeface="Cambria Math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      for </a:t>
                </a:r>
                <a:r>
                  <a:rPr lang="en-US" dirty="0"/>
                  <a:t>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</m:oMath>
                </a14:m>
                <a:endParaRPr lang="en-US" b="0" i="1" dirty="0" smtClean="0">
                  <a:latin typeface="Cambria Math" charset="0"/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 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p>
                    </m:sSup>
                    <m:r>
                      <a:rPr lang="en-US" b="0" i="1" smtClean="0">
                        <a:latin typeface="Cambria Math" charset="0"/>
                      </a:rPr>
                      <m:t>→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</m:oMath>
                </a14:m>
                <a:r>
                  <a:rPr lang="en-US" dirty="0" smtClean="0"/>
                  <a:t> 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</m:oMath>
                </a14:m>
                <a:endParaRPr lang="en-US" dirty="0" smtClean="0"/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       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𝑐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</m:oMath>
                </a14:m>
                <a:endParaRPr lang="en-US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241" r="-14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8393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FOL: Semantics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92494" y="1480854"/>
                <a:ext cx="9761306" cy="5377146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𝐿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a:rPr lang="en-US" b="0" i="1" smtClean="0">
                        <a:latin typeface="Cambria Math" charset="0"/>
                      </a:rPr>
                      <m:t>𝑅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𝐹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𝐶</m:t>
                    </m:r>
                    <m:r>
                      <a:rPr lang="en-US" b="0" i="1" smtClean="0">
                        <a:latin typeface="Cambria Math" charset="0"/>
                      </a:rPr>
                      <m:t>,</m:t>
                    </m:r>
                    <m:r>
                      <a:rPr lang="en-US" b="0" i="1" smtClean="0">
                        <a:latin typeface="Cambria Math" charset="0"/>
                      </a:rPr>
                      <m:t>𝑎𝑟𝑖𝑡𝑦</m:t>
                    </m:r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be a first-order language,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𝒜</m:t>
                    </m:r>
                    <m:r>
                      <a:rPr lang="en-US" b="0" i="1" smtClean="0">
                        <a:latin typeface="Cambria Math" charset="0"/>
                      </a:rPr>
                      <m:t>=(</m:t>
                    </m:r>
                    <m:r>
                      <a:rPr lang="en-US" i="1">
                        <a:latin typeface="Cambria Math" charset="0"/>
                      </a:rPr>
                      <m:t>𝐴</m:t>
                    </m:r>
                    <m:r>
                      <a:rPr lang="en-US" i="1">
                        <a:latin typeface="Cambria Math" charset="0"/>
                      </a:rPr>
                      <m:t>,  </m:t>
                    </m:r>
                    <m:r>
                      <a:rPr lang="en-US" i="1">
                        <a:latin typeface="Cambria Math" charset="0"/>
                      </a:rPr>
                      <m:t>𝜏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-structure,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</m:oMath>
                </a14:m>
                <a:r>
                  <a:rPr lang="en-US" dirty="0" smtClean="0"/>
                  <a:t> can be extended inductively: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𝑎</m:t>
                        </m:r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𝑎</m:t>
                    </m:r>
                    <m:r>
                      <a:rPr lang="en-US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 smtClean="0"/>
                  <a:t>for any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a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a:rPr lang="en-US" b="0" i="1" smtClean="0">
                        <a:latin typeface="Cambria Math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𝑓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  <m:r>
                      <a:rPr lang="en-US" b="0" i="1" smtClean="0">
                        <a:latin typeface="Cambria Math" charset="0"/>
                      </a:rPr>
                      <m:t>)(</m:t>
                    </m:r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))</m:t>
                    </m:r>
                  </m:oMath>
                </a14:m>
                <a:r>
                  <a:rPr lang="en-US" dirty="0"/>
                  <a:t> for </a:t>
                </a:r>
                <a:r>
                  <a:rPr lang="en-US" dirty="0" smtClean="0"/>
                  <a:t>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𝑚</m:t>
                    </m:r>
                  </m:oMath>
                </a14:m>
                <a:r>
                  <a:rPr lang="en-US" dirty="0" smtClean="0"/>
                  <a:t>-</a:t>
                </a:r>
                <a:r>
                  <a:rPr lang="en-US" dirty="0" err="1" smtClean="0"/>
                  <a:t>ary</a:t>
                </a:r>
                <a:r>
                  <a:rPr lang="en-US" dirty="0" smtClean="0"/>
                  <a:t>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𝑓</m:t>
                    </m:r>
                  </m:oMath>
                </a14:m>
                <a:endParaRPr lang="en-US" dirty="0"/>
              </a:p>
              <a:p>
                <a:endParaRPr lang="en-US" b="0" i="1" dirty="0" smtClean="0">
                  <a:latin typeface="Cambria Math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𝒜</m:t>
                    </m:r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is defined inductively: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  <m:r>
                      <a:rPr lang="en-US" i="1">
                        <a:latin typeface="Cambria Math" charset="0"/>
                      </a:rPr>
                      <m:t>⊨⊤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⊭</m:t>
                    </m:r>
                    <m:r>
                      <a:rPr lang="en-US" b="0" i="1" smtClean="0">
                        <a:latin typeface="Cambria Math" charset="0"/>
                      </a:rPr>
                      <m:t>⊥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  <m:r>
                      <a:rPr lang="en-US" i="1">
                        <a:latin typeface="Cambria Math" charset="0"/>
                      </a:rPr>
                      <m:t>⊨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 smtClean="0"/>
                  <a:t> 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=</m:t>
                    </m:r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  <m:r>
                      <a:rPr lang="en-US" i="1">
                        <a:latin typeface="Cambria Math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 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𝜏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𝑟</m:t>
                    </m:r>
                    <m:r>
                      <a:rPr lang="en-US" b="0" i="1" smtClean="0">
                        <a:latin typeface="Cambria Math" charset="0"/>
                      </a:rPr>
                      <m:t>)(</m:t>
                    </m:r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charset="0"/>
                      </a:rPr>
                      <m:t>,…, </m:t>
                    </m:r>
                    <m:r>
                      <a:rPr lang="en-US" b="0" i="1" smtClean="0">
                        <a:latin typeface="Cambria Math" charset="0"/>
                      </a:rPr>
                      <m:t>𝜏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))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  <m:r>
                      <a:rPr lang="en-US" i="1">
                        <a:latin typeface="Cambria Math" charset="0"/>
                      </a:rPr>
                      <m:t>⊨¬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 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  <m:r>
                      <a:rPr lang="en-US" i="1">
                        <a:latin typeface="Cambria Math" charset="0"/>
                        <a:ea typeface="Cambria Math" charset="0"/>
                        <a:cs typeface="Cambria Math" charset="0"/>
                      </a:rPr>
                      <m:t>⊭</m:t>
                    </m:r>
                    <m:r>
                      <a:rPr lang="en-US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𝜑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  <m:r>
                      <a:rPr lang="en-US" i="1">
                        <a:latin typeface="Cambria Math" charset="0"/>
                      </a:rPr>
                      <m:t>⊨</m:t>
                    </m:r>
                    <m:r>
                      <a:rPr lang="en-US" i="1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∨</m:t>
                    </m:r>
                    <m:r>
                      <a:rPr lang="en-US" i="1">
                        <a:latin typeface="Cambria Math" charset="0"/>
                      </a:rPr>
                      <m:t>𝜓</m:t>
                    </m:r>
                  </m:oMath>
                </a14:m>
                <a:r>
                  <a:rPr lang="en-US" dirty="0"/>
                  <a:t>   if and only if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  <m:r>
                      <a:rPr lang="en-US" i="1">
                        <a:latin typeface="Cambria Math" charset="0"/>
                      </a:rPr>
                      <m:t>⊨</m:t>
                    </m:r>
                    <m:r>
                      <a:rPr lang="en-US" i="1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  <m:r>
                      <a:rPr lang="en-US" i="1">
                        <a:latin typeface="Cambria Math" charset="0"/>
                      </a:rPr>
                      <m:t>⊨</m:t>
                    </m:r>
                    <m:r>
                      <a:rPr lang="en-US" i="1">
                        <a:latin typeface="Cambria Math" charset="0"/>
                      </a:rPr>
                      <m:t>𝜓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  <m:r>
                      <a:rPr lang="en-US" i="1">
                        <a:latin typeface="Cambria Math" charset="0"/>
                      </a:rPr>
                      <m:t>⊨∃</m:t>
                    </m:r>
                    <m:r>
                      <a:rPr lang="en-US" i="1">
                        <a:latin typeface="Cambria Math" charset="0"/>
                      </a:rPr>
                      <m:t>𝑥</m:t>
                    </m:r>
                    <m:r>
                      <a:rPr lang="en-US" i="1">
                        <a:latin typeface="Cambria Math" charset="0"/>
                      </a:rPr>
                      <m:t>𝜓</m:t>
                    </m:r>
                  </m:oMath>
                </a14:m>
                <a:r>
                  <a:rPr lang="en-US" dirty="0"/>
                  <a:t>   if and only if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  <m:r>
                      <a:rPr lang="en-US" i="1">
                        <a:latin typeface="Cambria Math" charset="0"/>
                      </a:rPr>
                      <m:t>⊨</m:t>
                    </m:r>
                    <m:r>
                      <a:rPr lang="en-US" i="1">
                        <a:latin typeface="Cambria Math" charset="0"/>
                      </a:rPr>
                      <m:t>𝜓</m:t>
                    </m:r>
                    <m:r>
                      <a:rPr lang="en-US" i="1">
                        <a:latin typeface="Cambria Math" charset="0"/>
                      </a:rPr>
                      <m:t>(</m:t>
                    </m:r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/>
                  <a:t> for s</a:t>
                </a:r>
                <a:r>
                  <a:rPr lang="en-US" dirty="0" smtClean="0"/>
                  <a:t>ome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𝑎</m:t>
                    </m:r>
                    <m:r>
                      <a:rPr lang="en-US" i="1">
                        <a:latin typeface="Cambria Math" charset="0"/>
                      </a:rPr>
                      <m:t>∈</m:t>
                    </m:r>
                    <m:r>
                      <a:rPr lang="en-US" i="1" smtClean="0">
                        <a:latin typeface="Cambria Math" charset="0"/>
                      </a:rPr>
                      <m:t>𝐴</m:t>
                    </m:r>
                  </m:oMath>
                </a14:m>
                <a:endParaRPr lang="en-US" dirty="0"/>
              </a:p>
              <a:p>
                <a:pPr lvl="1"/>
                <a:endParaRPr lang="en-US" dirty="0" smtClean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i="1" dirty="0">
                  <a:latin typeface="Cambria Math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92494" y="1480854"/>
                <a:ext cx="9761306" cy="5377146"/>
              </a:xfrm>
              <a:blipFill rotWithShape="0">
                <a:blip r:embed="rId2"/>
                <a:stretch>
                  <a:fillRect t="-1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8677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FOL: Models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4282" y="1825624"/>
                <a:ext cx="10259518" cy="4770047"/>
              </a:xfrm>
            </p:spPr>
            <p:txBody>
              <a:bodyPr/>
              <a:lstStyle/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dirty="0" smtClean="0"/>
                  <a:t> be a set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-sentences,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𝒜</m:t>
                    </m:r>
                  </m:oMath>
                </a14:m>
                <a:r>
                  <a:rPr lang="en-US" dirty="0" smtClean="0"/>
                  <a:t>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𝐿</m:t>
                    </m:r>
                  </m:oMath>
                </a14:m>
                <a:r>
                  <a:rPr lang="en-US" dirty="0" smtClean="0"/>
                  <a:t>-structure.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is a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model</a:t>
                </a:r>
                <a:r>
                  <a:rPr lang="en-US" dirty="0" smtClean="0"/>
                  <a:t>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𝒜</m:t>
                    </m:r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  <m:r>
                      <a:rPr lang="en-US" b="0" i="1" smtClean="0">
                        <a:latin typeface="Cambria Math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dirty="0" smtClean="0"/>
                  <a:t>, denoted 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𝒜</m:t>
                    </m:r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>
                    <a:solidFill>
                      <a:schemeClr val="accent2"/>
                    </a:solidFill>
                  </a:rPr>
                  <a:t>satisfiable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if </a:t>
                </a:r>
                <a:r>
                  <a:rPr lang="en-US" dirty="0" smtClean="0"/>
                  <a:t>it has a model</a:t>
                </a:r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r>
                  <a:rPr lang="en-US" dirty="0" smtClean="0"/>
                  <a:t> (with free variables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dirty="0" smtClean="0"/>
                  <a:t>) is a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logical consequence </a:t>
                </a:r>
                <a:r>
                  <a:rPr lang="en-US" dirty="0" smtClean="0"/>
                  <a:t>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𝒜</m:t>
                    </m:r>
                    <m:r>
                      <a:rPr lang="en-US" i="1">
                        <a:latin typeface="Cambria Math" charset="0"/>
                      </a:rPr>
                      <m:t>⊨∀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charset="0"/>
                          </a:rPr>
                          <m:t>𝑚</m:t>
                        </m:r>
                      </m:sub>
                    </m:sSub>
                    <m:r>
                      <a:rPr lang="en-US" b="0" i="1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 smtClean="0"/>
                  <a:t> for every model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dirty="0" smtClean="0"/>
                  <a:t>, denoted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charset="0"/>
                      </a:rPr>
                      <m:t>Σ</m:t>
                    </m:r>
                    <m:r>
                      <a:rPr lang="en-US" b="0" i="1" smtClean="0">
                        <a:latin typeface="Cambria Math" charset="0"/>
                      </a:rPr>
                      <m:t>⊨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4282" y="1825624"/>
                <a:ext cx="10259518" cy="4770047"/>
              </a:xfrm>
              <a:blipFill rotWithShape="0">
                <a:blip r:embed="rId2"/>
                <a:stretch>
                  <a:fillRect t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94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7905077" cy="1325563"/>
          </a:xfrm>
        </p:spPr>
        <p:txBody>
          <a:bodyPr/>
          <a:lstStyle/>
          <a:p>
            <a:r>
              <a:rPr lang="en-US" dirty="0" smtClean="0"/>
              <a:t>How to check the satisfiability?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24656" y="1825624"/>
                <a:ext cx="10822897" cy="478503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∀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</a:rPr>
                              <m:t>→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,  ∀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,  ∃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𝑥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¬</m:t>
                            </m:r>
                            <m:r>
                              <a:rPr lang="en-US" b="0" i="1" smtClean="0">
                                <a:latin typeface="Cambria Math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 smtClean="0"/>
                  <a:t> 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charset="0"/>
                          </a:rPr>
                          <m:t>¬∃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b="0" i="1" smtClean="0">
                                <a:latin typeface="Cambria Math" charset="0"/>
                              </a:rPr>
                              <m:t>∧¬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¬∃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charset="0"/>
                          </a:rPr>
                          <m:t>,  ∃</m:t>
                        </m:r>
                        <m:r>
                          <a:rPr lang="en-US" i="1">
                            <a:latin typeface="Cambria Math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charset="0"/>
                              </a:rPr>
                              <m:t>¬</m:t>
                            </m:r>
                            <m:r>
                              <a:rPr lang="en-US" i="1">
                                <a:latin typeface="Cambria Math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 </a:t>
                </a:r>
                <a:r>
                  <a:rPr lang="en-US" dirty="0" err="1" smtClean="0"/>
                  <a:t>satisfiable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charset="0"/>
                          </a:rPr>
                          <m:t>¬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”</m:t>
                        </m:r>
                        <m:r>
                          <a:rPr lang="en-US" i="1" smtClean="0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∃</m:t>
                        </m:r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∧¬</m:t>
                            </m:r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5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”</m:t>
                        </m:r>
                        <m:r>
                          <a:rPr lang="en-US" i="1">
                            <a:latin typeface="Cambria Math" charset="0"/>
                          </a:rPr>
                          <m:t>,  ¬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”</m:t>
                        </m:r>
                        <m:r>
                          <a:rPr lang="en-US" i="1" smtClean="0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∃</m:t>
                        </m:r>
                        <m:r>
                          <a:rPr lang="en-US" i="1">
                            <a:solidFill>
                              <a:schemeClr val="accent3"/>
                            </a:solidFill>
                            <a:latin typeface="Cambria Math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charset="0"/>
                              </a:rPr>
                              <m:t>¬</m:t>
                            </m:r>
                            <m:r>
                              <a:rPr lang="en-US" i="1">
                                <a:solidFill>
                                  <a:schemeClr val="accent3"/>
                                </a:solidFill>
                                <a:latin typeface="Cambria Math" charset="0"/>
                              </a:rPr>
                              <m:t>𝑟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3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”</m:t>
                        </m:r>
                        <m:r>
                          <a:rPr lang="en-US" i="1">
                            <a:latin typeface="Cambria Math" charset="0"/>
                          </a:rPr>
                          <m:t>,  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“</m:t>
                        </m:r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∃</m:t>
                        </m:r>
                        <m:r>
                          <a:rPr lang="en-US" i="1" smtClean="0">
                            <a:solidFill>
                              <a:schemeClr val="accent1"/>
                            </a:solidFill>
                            <a:latin typeface="Cambria Math" charset="0"/>
                          </a:rPr>
                          <m:t>𝑥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¬</m:t>
                            </m:r>
                            <m:r>
                              <a:rPr lang="en-US" i="1">
                                <a:solidFill>
                                  <a:schemeClr val="accent1"/>
                                </a:solidFill>
                                <a:latin typeface="Cambria Math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charset="0"/>
                                  </a:rPr>
                                  <m:t>𝑥</m:t>
                                </m:r>
                              </m:e>
                            </m:d>
                          </m:e>
                        </m:d>
                        <m:r>
                          <a:rPr lang="en-US" b="0" i="1" smtClean="0">
                            <a:latin typeface="Cambria Math" charset="0"/>
                          </a:rPr>
                          <m:t>”</m:t>
                        </m:r>
                      </m:e>
                    </m:d>
                  </m:oMath>
                </a14:m>
                <a:r>
                  <a:rPr lang="en-US" dirty="0"/>
                  <a:t>  </a:t>
                </a:r>
                <a:r>
                  <a:rPr lang="en-US" dirty="0" smtClean="0">
                    <a:solidFill>
                      <a:schemeClr val="accent2"/>
                    </a:solidFill>
                  </a:rPr>
                  <a:t>propositionally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satisfiable</a:t>
                </a:r>
                <a:r>
                  <a:rPr lang="en-US" dirty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4656" y="1825624"/>
                <a:ext cx="10822897" cy="4785037"/>
              </a:xfrm>
              <a:blipFill rotWithShape="0">
                <a:blip r:embed="rId2"/>
                <a:stretch>
                  <a:fillRect t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05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00" y="29189"/>
            <a:ext cx="7710205" cy="1325563"/>
          </a:xfrm>
        </p:spPr>
        <p:txBody>
          <a:bodyPr/>
          <a:lstStyle/>
          <a:p>
            <a:r>
              <a:rPr lang="en-US" dirty="0"/>
              <a:t>How to check the satisfiability?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Prime formulas are:</a:t>
                </a:r>
              </a:p>
              <a:p>
                <a:pPr lvl="1"/>
                <a:r>
                  <a:rPr lang="en-US" dirty="0" smtClean="0"/>
                  <a:t>Atomic closed formulas</a:t>
                </a:r>
              </a:p>
              <a:p>
                <a:pPr lvl="1"/>
                <a:r>
                  <a:rPr lang="en-US" dirty="0" smtClean="0"/>
                  <a:t>Quantified formulas of form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∃</m:t>
                    </m:r>
                    <m:r>
                      <a:rPr lang="en-US" b="0" i="1" smtClean="0">
                        <a:latin typeface="Cambria Math" charset="0"/>
                      </a:rPr>
                      <m:t>𝜑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/>
              </a:p>
              <a:p>
                <a:r>
                  <a:rPr lang="en-US" b="1" dirty="0" smtClean="0"/>
                  <a:t>Definition:  </a:t>
                </a:r>
                <a:r>
                  <a:rPr lang="en-US" dirty="0">
                    <a:solidFill>
                      <a:schemeClr val="tx1"/>
                    </a:solidFill>
                  </a:rPr>
                  <a:t>I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f every prime formula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is treated as a proposition and the resulting propositional formulas are </a:t>
                </a:r>
                <a:r>
                  <a:rPr lang="en-US" dirty="0" err="1" smtClean="0">
                    <a:solidFill>
                      <a:schemeClr val="tx1"/>
                    </a:solidFill>
                  </a:rPr>
                  <a:t>satisfiable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we call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2"/>
                    </a:solidFill>
                  </a:rPr>
                  <a:t>propositionally </a:t>
                </a:r>
                <a:r>
                  <a:rPr lang="en-US" dirty="0" err="1" smtClean="0">
                    <a:solidFill>
                      <a:schemeClr val="accent2"/>
                    </a:solidFill>
                  </a:rPr>
                  <a:t>satisfiable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.</a:t>
                </a:r>
                <a:endParaRPr lang="en-US" dirty="0"/>
              </a:p>
              <a:p>
                <a:endParaRPr lang="en-US" b="1" dirty="0" smtClean="0"/>
              </a:p>
              <a:p>
                <a:r>
                  <a:rPr lang="en-US" b="1" dirty="0" smtClean="0"/>
                  <a:t>Proposition</a:t>
                </a:r>
                <a:r>
                  <a:rPr lang="en-US" b="1" dirty="0"/>
                  <a:t>:  </a:t>
                </a: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 err="1">
                    <a:solidFill>
                      <a:schemeClr val="tx1"/>
                    </a:solidFill>
                  </a:rPr>
                  <a:t>satisfiable</a:t>
                </a:r>
                <a:r>
                  <a:rPr lang="en-US" dirty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charset="0"/>
                      </a:rPr>
                      <m:t>Σ</m:t>
                    </m:r>
                  </m:oMath>
                </a14:m>
                <a:r>
                  <a:rPr lang="en-US" dirty="0"/>
                  <a:t> is propositionally </a:t>
                </a:r>
                <a:r>
                  <a:rPr lang="en-US" dirty="0" err="1">
                    <a:solidFill>
                      <a:schemeClr val="tx1"/>
                    </a:solidFill>
                  </a:rPr>
                  <a:t>satisfiable</a:t>
                </a:r>
                <a:r>
                  <a:rPr lang="en-US" dirty="0">
                    <a:solidFill>
                      <a:schemeClr val="tx1"/>
                    </a:solidFill>
                  </a:rPr>
                  <a:t>.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But not 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the other </a:t>
                </a:r>
                <a:r>
                  <a:rPr lang="en-US" dirty="0">
                    <a:solidFill>
                      <a:schemeClr val="tx1"/>
                    </a:solidFill>
                  </a:rPr>
                  <a:t>way around!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557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xperimental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75B73"/>
      </a:accent1>
      <a:accent2>
        <a:srgbClr val="CD0909"/>
      </a:accent2>
      <a:accent3>
        <a:srgbClr val="3F7830"/>
      </a:accent3>
      <a:accent4>
        <a:srgbClr val="08110B"/>
      </a:accent4>
      <a:accent5>
        <a:srgbClr val="DCA800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Berlin Sans FB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23925</TotalTime>
  <Words>782</Words>
  <Application>Microsoft Office PowerPoint</Application>
  <PresentationFormat>Widescreen</PresentationFormat>
  <Paragraphs>287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Arial</vt:lpstr>
      <vt:lpstr>Berlin Sans FB</vt:lpstr>
      <vt:lpstr>Calibri</vt:lpstr>
      <vt:lpstr>Cambria Math</vt:lpstr>
      <vt:lpstr>Wingdings</vt:lpstr>
      <vt:lpstr>office theme</vt:lpstr>
      <vt:lpstr>Lecture 3  First-Order Logic</vt:lpstr>
      <vt:lpstr>First-Order Logic</vt:lpstr>
      <vt:lpstr>FOL: Syntax</vt:lpstr>
      <vt:lpstr>FOL: Syntax</vt:lpstr>
      <vt:lpstr>FOL: Semantics</vt:lpstr>
      <vt:lpstr>FOL: Semantics</vt:lpstr>
      <vt:lpstr>FOL: Models</vt:lpstr>
      <vt:lpstr>How to check the satisfiability?</vt:lpstr>
      <vt:lpstr>How to check the satisfiability?</vt:lpstr>
      <vt:lpstr>Witness Expansion</vt:lpstr>
      <vt:lpstr>Witness Expansion</vt:lpstr>
      <vt:lpstr>Witness Expansion</vt:lpstr>
      <vt:lpstr>Henkin’s First-Order Satisfiability </vt:lpstr>
      <vt:lpstr>Henkin’s First-Order Satisfiability </vt:lpstr>
      <vt:lpstr>Proof Theory</vt:lpstr>
      <vt:lpstr>First-Order Axioms</vt:lpstr>
      <vt:lpstr>Logical Rules</vt:lpstr>
      <vt:lpstr>Completeness</vt:lpstr>
      <vt:lpstr>Completeness</vt:lpstr>
      <vt:lpstr>Properties of FOL</vt:lpstr>
      <vt:lpstr>Properties of FOL</vt:lpstr>
      <vt:lpstr>Undecidability</vt:lpstr>
      <vt:lpstr>Entscheidungsproblem</vt:lpstr>
      <vt:lpstr>Undecidability of FOL</vt:lpstr>
      <vt:lpstr>Undecidability of FOL</vt:lpstr>
      <vt:lpstr>Undecidability of FOL</vt:lpstr>
      <vt:lpstr>A Decidable Fragment</vt:lpstr>
      <vt:lpstr>Bernays–Schönfinkel-Ramsey class</vt:lpstr>
      <vt:lpstr>Bernays–Schönfinkel-Ramsey class</vt:lpstr>
      <vt:lpstr>Bernays–Schönfinkel-Ramsey class</vt:lpstr>
      <vt:lpstr>Classical Solvable Cases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Armando Solar-Lezama</dc:creator>
  <cp:lastModifiedBy>Qiu, Xiaokang</cp:lastModifiedBy>
  <cp:revision>870</cp:revision>
  <cp:lastPrinted>2014-10-05T11:58:39Z</cp:lastPrinted>
  <dcterms:created xsi:type="dcterms:W3CDTF">2014-09-23T19:26:18Z</dcterms:created>
  <dcterms:modified xsi:type="dcterms:W3CDTF">2018-01-19T15:10:27Z</dcterms:modified>
</cp:coreProperties>
</file>