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336" r:id="rId2"/>
    <p:sldId id="521" r:id="rId3"/>
    <p:sldId id="522" r:id="rId4"/>
    <p:sldId id="523" r:id="rId5"/>
    <p:sldId id="524" r:id="rId6"/>
    <p:sldId id="525" r:id="rId7"/>
    <p:sldId id="526" r:id="rId8"/>
    <p:sldId id="529" r:id="rId9"/>
    <p:sldId id="527" r:id="rId10"/>
    <p:sldId id="531" r:id="rId11"/>
    <p:sldId id="530" r:id="rId12"/>
    <p:sldId id="533" r:id="rId13"/>
    <p:sldId id="532" r:id="rId14"/>
    <p:sldId id="534" r:id="rId15"/>
    <p:sldId id="535" r:id="rId16"/>
    <p:sldId id="537" r:id="rId17"/>
    <p:sldId id="536" r:id="rId18"/>
    <p:sldId id="538" r:id="rId19"/>
    <p:sldId id="539" r:id="rId20"/>
    <p:sldId id="542" r:id="rId21"/>
    <p:sldId id="541" r:id="rId22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F0B"/>
    <a:srgbClr val="CA703B"/>
    <a:srgbClr val="CFE5C9"/>
    <a:srgbClr val="9AC890"/>
    <a:srgbClr val="C7CEFF"/>
    <a:srgbClr val="7F8AFF"/>
    <a:srgbClr val="FFFFFF"/>
    <a:srgbClr val="000000"/>
    <a:srgbClr val="FF77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27" autoAdjust="0"/>
    <p:restoredTop sz="78746" autoAdjust="0"/>
  </p:normalViewPr>
  <p:slideViewPr>
    <p:cSldViewPr snapToGrid="0">
      <p:cViewPr varScale="1">
        <p:scale>
          <a:sx n="103" d="100"/>
          <a:sy n="103" d="100"/>
        </p:scale>
        <p:origin x="81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B0CA21C-B112-4BD8-B9E9-462888A52112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A80BC8A-3D2D-4399-A152-F8F7638B0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99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0BC8A-3D2D-4399-A152-F8F7638B02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534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91369-9897-4599-A516-E0DE3DF7B97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411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91369-9897-4599-A516-E0DE3DF7B97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957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91369-9897-4599-A516-E0DE3DF7B97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203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91369-9897-4599-A516-E0DE3DF7B97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392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91369-9897-4599-A516-E0DE3DF7B97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3856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0BC8A-3D2D-4399-A152-F8F7638B02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1863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0BC8A-3D2D-4399-A152-F8F7638B02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159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57284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97338"/>
            <a:ext cx="9144000" cy="86046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729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206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648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00" y="29189"/>
            <a:ext cx="6869903" cy="1325563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2494" y="1825625"/>
            <a:ext cx="9761306" cy="4351338"/>
          </a:xfrm>
        </p:spPr>
        <p:txBody>
          <a:bodyPr/>
          <a:lstStyle>
            <a:lvl1pPr>
              <a:buClr>
                <a:schemeClr val="bg1"/>
              </a:buClr>
              <a:buSzPct val="25000"/>
              <a:defRPr>
                <a:solidFill>
                  <a:schemeClr val="accent4"/>
                </a:solidFill>
              </a:defRPr>
            </a:lvl1pPr>
            <a:lvl2pPr>
              <a:defRPr>
                <a:solidFill>
                  <a:schemeClr val="accent3">
                    <a:lumMod val="75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219200"/>
            <a:ext cx="72786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1871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4864" y="29189"/>
            <a:ext cx="6867144" cy="1325563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1219200"/>
            <a:ext cx="72786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9310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405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4864" y="29189"/>
            <a:ext cx="6867144" cy="1325563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219200"/>
            <a:ext cx="72786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3505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2pPr>
              <a:defRPr>
                <a:solidFill>
                  <a:schemeClr val="accent3">
                    <a:lumMod val="75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2pPr>
              <a:defRPr>
                <a:solidFill>
                  <a:schemeClr val="accent3">
                    <a:lumMod val="75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4864" y="29189"/>
            <a:ext cx="6867144" cy="1325563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1219200"/>
            <a:ext cx="72786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4259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34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538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388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6B1FC-33B3-4A41-B046-2D6AAAB3391B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432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8" r:id="rId3"/>
    <p:sldLayoutId id="2147483675" r:id="rId4"/>
    <p:sldLayoutId id="2147483676" r:id="rId5"/>
    <p:sldLayoutId id="2147483677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1"/>
        </a:buClr>
        <a:buSzPct val="10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37817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 smtClean="0"/>
              <a:t>Lecture 2</a:t>
            </a:r>
            <a:br>
              <a:rPr lang="en-US" dirty="0" smtClean="0"/>
            </a:br>
            <a:r>
              <a:rPr lang="en-US" smtClean="0"/>
              <a:t> Propositional Logic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Xiaokang Qiu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21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Propositional Logic: Syntax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92494" y="1825624"/>
                <a:ext cx="9761306" cy="4879975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>
                    <a:latin typeface="Cambria Math" charset="0"/>
                  </a:rPr>
                  <a:t>Precedence: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¬</m:t>
                    </m:r>
                  </m:oMath>
                </a14:m>
                <a:r>
                  <a:rPr lang="en-US" dirty="0" smtClean="0">
                    <a:latin typeface="Cambria Math" charset="0"/>
                  </a:rPr>
                  <a:t> takes precedence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∧</m:t>
                    </m:r>
                  </m:oMath>
                </a14:m>
                <a:r>
                  <a:rPr lang="en-US" dirty="0" smtClean="0">
                    <a:latin typeface="Cambria Math" charset="0"/>
                  </a:rPr>
                  <a:t>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∧</m:t>
                    </m:r>
                  </m:oMath>
                </a14:m>
                <a:r>
                  <a:rPr lang="en-US" dirty="0" smtClean="0">
                    <a:latin typeface="Cambria Math" charset="0"/>
                  </a:rPr>
                  <a:t> takes precedence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∨</m:t>
                    </m:r>
                  </m:oMath>
                </a14:m>
                <a:endParaRPr lang="en-US" dirty="0" smtClean="0">
                  <a:latin typeface="Cambria Math" charset="0"/>
                </a:endParaRPr>
              </a:p>
              <a:p>
                <a:pPr lvl="1"/>
                <a:r>
                  <a:rPr lang="en-US" b="0" dirty="0" smtClean="0"/>
                  <a:t>E.g.,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¬</m:t>
                    </m:r>
                    <m:r>
                      <a:rPr lang="en-US" b="0" i="1" smtClean="0">
                        <a:latin typeface="Cambria Math" charset="0"/>
                      </a:rPr>
                      <m:t>𝑝</m:t>
                    </m:r>
                    <m:r>
                      <a:rPr lang="en-US" b="0" i="1" smtClean="0">
                        <a:latin typeface="Cambria Math" charset="0"/>
                      </a:rPr>
                      <m:t>∧</m:t>
                    </m:r>
                    <m:r>
                      <a:rPr lang="en-US" b="0" i="1" smtClean="0">
                        <a:latin typeface="Cambria Math" charset="0"/>
                      </a:rPr>
                      <m:t>𝑞</m:t>
                    </m:r>
                    <m:r>
                      <a:rPr lang="en-US" b="0" i="1" smtClean="0">
                        <a:latin typeface="Cambria Math" charset="0"/>
                      </a:rPr>
                      <m:t>∨</m:t>
                    </m:r>
                    <m:r>
                      <a:rPr lang="en-US" b="0" i="1" smtClean="0">
                        <a:latin typeface="Cambria Math" charset="0"/>
                      </a:rPr>
                      <m:t>𝑟</m:t>
                    </m:r>
                  </m:oMath>
                </a14:m>
                <a:endParaRPr lang="en-US" dirty="0" smtClean="0">
                  <a:latin typeface="Cambria Math" charset="0"/>
                </a:endParaRPr>
              </a:p>
              <a:p>
                <a:endParaRPr lang="en-US" i="1" dirty="0">
                  <a:latin typeface="Cambria Math" charset="0"/>
                </a:endParaRPr>
              </a:p>
              <a:p>
                <a:r>
                  <a:rPr lang="en-US" dirty="0" smtClean="0"/>
                  <a:t>Alternative Syntax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𝛼</m:t>
                    </m:r>
                    <m:r>
                      <a:rPr lang="en-US" b="0" i="1" smtClean="0">
                        <a:latin typeface="Cambria Math" charset="0"/>
                      </a:rPr>
                      <m:t>→</m:t>
                    </m:r>
                    <m:r>
                      <a:rPr lang="en-US" b="0" i="1" smtClean="0">
                        <a:latin typeface="Cambria Math" charset="0"/>
                      </a:rPr>
                      <m:t>𝛽</m:t>
                    </m:r>
                    <m:r>
                      <a:rPr lang="en-US" b="0" i="1" smtClean="0">
                        <a:latin typeface="Cambria Math" charset="0"/>
                      </a:rPr>
                      <m:t>≡¬</m:t>
                    </m:r>
                    <m:r>
                      <a:rPr lang="en-US" b="0" i="1" smtClean="0">
                        <a:latin typeface="Cambria Math" charset="0"/>
                      </a:rPr>
                      <m:t>𝛼</m:t>
                    </m:r>
                    <m:r>
                      <a:rPr lang="en-US" b="0" i="1" smtClean="0">
                        <a:latin typeface="Cambria Math" charset="0"/>
                      </a:rPr>
                      <m:t>∨</m:t>
                    </m:r>
                    <m:r>
                      <a:rPr lang="en-US" b="0" i="1" smtClean="0">
                        <a:latin typeface="Cambria Math" charset="0"/>
                      </a:rPr>
                      <m:t>𝛽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𝛼</m:t>
                    </m:r>
                    <m:r>
                      <a:rPr lang="en-US" b="0" i="1" smtClean="0">
                        <a:latin typeface="Cambria Math" charset="0"/>
                      </a:rPr>
                      <m:t>∧</m:t>
                    </m:r>
                    <m:r>
                      <a:rPr lang="en-US" b="0" i="1" smtClean="0">
                        <a:latin typeface="Cambria Math" charset="0"/>
                      </a:rPr>
                      <m:t>𝛽</m:t>
                    </m:r>
                    <m:r>
                      <a:rPr lang="en-US" b="0" i="1" smtClean="0">
                        <a:latin typeface="Cambria Math" charset="0"/>
                      </a:rPr>
                      <m:t>≡¬(¬</m:t>
                    </m:r>
                    <m:r>
                      <a:rPr lang="en-US" b="0" i="1" smtClean="0">
                        <a:latin typeface="Cambria Math" charset="0"/>
                      </a:rPr>
                      <m:t>𝛼</m:t>
                    </m:r>
                    <m:r>
                      <a:rPr lang="en-US" b="0" i="1" smtClean="0">
                        <a:latin typeface="Cambria Math" charset="0"/>
                      </a:rPr>
                      <m:t>∨¬</m:t>
                    </m:r>
                    <m:r>
                      <a:rPr lang="en-US" b="0" i="1" smtClean="0">
                        <a:latin typeface="Cambria Math" charset="0"/>
                      </a:rPr>
                      <m:t>𝛽</m:t>
                    </m:r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92494" y="1825624"/>
                <a:ext cx="9761306" cy="4879975"/>
              </a:xfrm>
              <a:blipFill rotWithShape="0">
                <a:blip r:embed="rId2"/>
                <a:stretch>
                  <a:fillRect t="-2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150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00" y="29189"/>
            <a:ext cx="7582233" cy="1325563"/>
          </a:xfrm>
        </p:spPr>
        <p:txBody>
          <a:bodyPr/>
          <a:lstStyle/>
          <a:p>
            <a:r>
              <a:rPr lang="en-US" dirty="0" smtClean="0"/>
              <a:t>Propositional Logic</a:t>
            </a:r>
            <a:r>
              <a:rPr lang="en-US" smtClean="0"/>
              <a:t>: Semantics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92494" y="1825624"/>
                <a:ext cx="9761306" cy="5032375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A model/valuation/interpretation is a function</a:t>
                </a:r>
              </a:p>
              <a:p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𝑣</m:t>
                    </m:r>
                    <m:r>
                      <a:rPr lang="en-US" b="0" i="1" smtClean="0">
                        <a:latin typeface="Cambria Math" charset="0"/>
                      </a:rPr>
                      <m:t>:</m:t>
                    </m:r>
                    <m:r>
                      <a:rPr lang="en-US" b="0" i="1" smtClean="0">
                        <a:latin typeface="Cambria Math" charset="0"/>
                      </a:rPr>
                      <m:t>𝑃</m:t>
                    </m:r>
                    <m:r>
                      <a:rPr lang="en-US" b="0" i="1" smtClean="0">
                        <a:latin typeface="Cambria Math" charset="0"/>
                      </a:rPr>
                      <m:t>→</m:t>
                    </m:r>
                    <m:r>
                      <m:rPr>
                        <m:lit/>
                      </m:rPr>
                      <a:rPr lang="en-US" b="0" i="1" smtClean="0">
                        <a:latin typeface="Cambria Math" charset="0"/>
                      </a:rPr>
                      <m:t>{</m:t>
                    </m:r>
                    <m:r>
                      <a:rPr lang="en-US" b="0" i="1" smtClean="0">
                        <a:latin typeface="Cambria Math" charset="0"/>
                      </a:rPr>
                      <m:t>𝑇</m:t>
                    </m:r>
                    <m:r>
                      <a:rPr lang="en-US" b="0" i="1" smtClean="0">
                        <a:latin typeface="Cambria Math" charset="0"/>
                      </a:rPr>
                      <m:t>,</m:t>
                    </m:r>
                    <m:r>
                      <a:rPr lang="en-US" b="0" i="1" smtClean="0">
                        <a:latin typeface="Cambria Math" charset="0"/>
                      </a:rPr>
                      <m:t>𝐹</m:t>
                    </m:r>
                    <m:r>
                      <m:rPr>
                        <m:lit/>
                      </m:rPr>
                      <a:rPr lang="en-US" b="0" i="1" smtClean="0">
                        <a:latin typeface="Cambria Math" charset="0"/>
                      </a:rPr>
                      <m:t>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𝑣</m:t>
                    </m:r>
                  </m:oMath>
                </a14:m>
                <a:r>
                  <a:rPr lang="en-US" dirty="0" smtClean="0"/>
                  <a:t> can be extended to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dirty="0" smtClean="0"/>
                  <a:t>, mapping every formula to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i="1">
                        <a:latin typeface="Cambria Math" charset="0"/>
                      </a:rPr>
                      <m:t>{</m:t>
                    </m:r>
                    <m:r>
                      <a:rPr lang="en-US" i="1">
                        <a:latin typeface="Cambria Math" charset="0"/>
                      </a:rPr>
                      <m:t>𝑇</m:t>
                    </m:r>
                    <m:r>
                      <a:rPr lang="en-US" i="1">
                        <a:latin typeface="Cambria Math" charset="0"/>
                      </a:rPr>
                      <m:t>,</m:t>
                    </m:r>
                    <m:r>
                      <a:rPr lang="en-US" i="1">
                        <a:latin typeface="Cambria Math" charset="0"/>
                      </a:rPr>
                      <m:t>𝐹</m:t>
                    </m:r>
                    <m:r>
                      <m:rPr>
                        <m:lit/>
                      </m:rPr>
                      <a:rPr lang="en-US" i="1">
                        <a:latin typeface="Cambria Math" charset="0"/>
                      </a:rPr>
                      <m:t>}</m:t>
                    </m:r>
                  </m:oMath>
                </a14:m>
                <a:r>
                  <a:rPr lang="en-US" dirty="0" smtClean="0"/>
                  <a:t>: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charset="0"/>
                          </a:rPr>
                          <m:t>𝑣</m:t>
                        </m:r>
                      </m:e>
                    </m:acc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charset="0"/>
                          </a:rPr>
                          <m:t>𝑝</m:t>
                        </m:r>
                      </m:e>
                    </m:d>
                    <m:r>
                      <a:rPr lang="en-US" b="0" i="1" dirty="0" smtClean="0">
                        <a:latin typeface="Cambria Math" charset="0"/>
                      </a:rPr>
                      <m:t>=</m:t>
                    </m:r>
                    <m:r>
                      <a:rPr lang="en-US" b="0" i="1" dirty="0" smtClean="0">
                        <a:latin typeface="Cambria Math" charset="0"/>
                      </a:rPr>
                      <m:t>𝑣</m:t>
                    </m:r>
                    <m:r>
                      <a:rPr lang="en-US" b="0" i="1" dirty="0" smtClean="0">
                        <a:latin typeface="Cambria Math" charset="0"/>
                      </a:rPr>
                      <m:t>(</m:t>
                    </m:r>
                    <m:r>
                      <a:rPr lang="en-US" b="0" i="1" dirty="0" smtClean="0">
                        <a:latin typeface="Cambria Math" charset="0"/>
                      </a:rPr>
                      <m:t>𝑝</m:t>
                    </m:r>
                    <m:r>
                      <a:rPr lang="en-US" b="0" i="1" dirty="0" smtClean="0">
                        <a:latin typeface="Cambria Math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charset="0"/>
                          </a:rPr>
                          <m:t>𝑣</m:t>
                        </m:r>
                      </m:e>
                    </m:acc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charset="0"/>
                          </a:rPr>
                          <m:t>¬</m:t>
                        </m:r>
                        <m:r>
                          <a:rPr lang="en-US" b="0" i="1" dirty="0" smtClean="0">
                            <a:latin typeface="Cambria Math" charset="0"/>
                          </a:rPr>
                          <m:t>𝛼</m:t>
                        </m:r>
                      </m:e>
                    </m:d>
                    <m:r>
                      <a:rPr lang="en-US" i="1" dirty="0">
                        <a:latin typeface="Cambria Math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mr-IN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mr-IN" i="1" dirty="0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dirty="0" smtClean="0">
                                <a:latin typeface="Cambria Math" charset="0"/>
                              </a:rPr>
                              <m:t>𝑇</m:t>
                            </m:r>
                            <m:r>
                              <a:rPr lang="en-US" b="0" i="1" dirty="0" smtClean="0">
                                <a:latin typeface="Cambria Math" charset="0"/>
                              </a:rPr>
                              <m:t> </m:t>
                            </m:r>
                            <m:r>
                              <a:rPr lang="en-US" b="0" i="1" dirty="0" smtClean="0">
                                <a:latin typeface="Cambria Math" charset="0"/>
                              </a:rPr>
                              <m:t>𝑖𝑓</m:t>
                            </m:r>
                            <m:r>
                              <a:rPr lang="en-US" b="0" i="1" dirty="0" smtClean="0">
                                <a:latin typeface="Cambria Math" charset="0"/>
                              </a:rPr>
                              <m:t> </m:t>
                            </m:r>
                            <m:acc>
                              <m:accPr>
                                <m:chr m:val="̂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 dirty="0">
                                    <a:latin typeface="Cambria Math" charset="0"/>
                                  </a:rPr>
                                  <m:t>𝑣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latin typeface="Cambria Math" charset="0"/>
                                  </a:rPr>
                                  <m:t>𝛼</m:t>
                                </m:r>
                              </m:e>
                            </m:d>
                            <m:r>
                              <a:rPr lang="en-US" b="0" i="1" dirty="0" smtClean="0">
                                <a:latin typeface="Cambria Math" charset="0"/>
                              </a:rPr>
                              <m:t>=</m:t>
                            </m:r>
                            <m:r>
                              <a:rPr lang="en-US" b="0" i="1" dirty="0" smtClean="0">
                                <a:latin typeface="Cambria Math" charset="0"/>
                              </a:rPr>
                              <m:t>𝐹</m:t>
                            </m:r>
                          </m:e>
                          <m:e>
                            <m:r>
                              <a:rPr lang="en-US" b="0" i="1" dirty="0" smtClean="0">
                                <a:latin typeface="Cambria Math" charset="0"/>
                              </a:rPr>
                              <m:t>𝐹</m:t>
                            </m:r>
                            <m:r>
                              <a:rPr lang="en-US" i="1" dirty="0">
                                <a:latin typeface="Cambria Math" charset="0"/>
                              </a:rPr>
                              <m:t> </m:t>
                            </m:r>
                            <m:r>
                              <a:rPr lang="en-US" i="1" dirty="0">
                                <a:latin typeface="Cambria Math" charset="0"/>
                              </a:rPr>
                              <m:t>𝑖𝑓</m:t>
                            </m:r>
                            <m:r>
                              <a:rPr lang="en-US" i="1" dirty="0">
                                <a:latin typeface="Cambria Math" charset="0"/>
                              </a:rPr>
                              <m:t> </m:t>
                            </m:r>
                            <m:acc>
                              <m:accPr>
                                <m:chr m:val="̂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 dirty="0">
                                    <a:latin typeface="Cambria Math" charset="0"/>
                                  </a:rPr>
                                  <m:t>𝑣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latin typeface="Cambria Math" charset="0"/>
                                  </a:rPr>
                                  <m:t>𝛼</m:t>
                                </m:r>
                              </m:e>
                            </m:d>
                            <m:r>
                              <a:rPr lang="en-US" i="1" dirty="0">
                                <a:latin typeface="Cambria Math" charset="0"/>
                              </a:rPr>
                              <m:t>=</m:t>
                            </m:r>
                            <m:r>
                              <a:rPr lang="en-US" b="0" i="1" dirty="0" smtClean="0">
                                <a:latin typeface="Cambria Math" charset="0"/>
                              </a:rPr>
                              <m:t>𝑇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charset="0"/>
                          </a:rPr>
                          <m:t>𝑣</m:t>
                        </m:r>
                      </m:e>
                    </m:acc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charset="0"/>
                          </a:rPr>
                          <m:t>∧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mr-I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mr-IN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 dirty="0">
                                <a:latin typeface="Cambria Math" charset="0"/>
                              </a:rPr>
                              <m:t>𝑇</m:t>
                            </m:r>
                            <m:r>
                              <a:rPr lang="en-US" i="1" dirty="0">
                                <a:latin typeface="Cambria Math" charset="0"/>
                              </a:rPr>
                              <m:t> </m:t>
                            </m:r>
                            <m:r>
                              <a:rPr lang="en-US" i="1" dirty="0">
                                <a:latin typeface="Cambria Math" charset="0"/>
                              </a:rPr>
                              <m:t>𝑖𝑓</m:t>
                            </m:r>
                            <m:r>
                              <a:rPr lang="en-US" i="1" dirty="0">
                                <a:latin typeface="Cambria Math" charset="0"/>
                              </a:rPr>
                              <m:t> </m:t>
                            </m:r>
                            <m:acc>
                              <m:accPr>
                                <m:chr m:val="̂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 dirty="0">
                                    <a:latin typeface="Cambria Math" charset="0"/>
                                  </a:rPr>
                                  <m:t>𝑣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i="1" dirty="0">
                                <a:latin typeface="Cambria Math" charset="0"/>
                              </a:rPr>
                              <m:t>=</m:t>
                            </m:r>
                            <m:r>
                              <a:rPr lang="en-US" b="0" i="1" dirty="0" smtClean="0">
                                <a:latin typeface="Cambria Math" charset="0"/>
                              </a:rPr>
                              <m:t>𝑇</m:t>
                            </m:r>
                            <m:r>
                              <a:rPr lang="en-US" b="0" i="1" dirty="0" smtClean="0">
                                <a:latin typeface="Cambria Math" charset="0"/>
                              </a:rPr>
                              <m:t> </m:t>
                            </m:r>
                            <m:r>
                              <a:rPr lang="en-US" b="0" i="1" dirty="0" smtClean="0">
                                <a:latin typeface="Cambria Math" charset="0"/>
                              </a:rPr>
                              <m:t>𝑎𝑛𝑑</m:t>
                            </m:r>
                            <m:r>
                              <a:rPr lang="en-US" b="0" i="1" dirty="0" smtClean="0">
                                <a:latin typeface="Cambria Math" charset="0"/>
                              </a:rPr>
                              <m:t> </m:t>
                            </m:r>
                            <m:acc>
                              <m:accPr>
                                <m:chr m:val="̂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 dirty="0">
                                    <a:latin typeface="Cambria Math" charset="0"/>
                                  </a:rPr>
                                  <m:t>𝑣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i="1" dirty="0">
                                <a:latin typeface="Cambria Math" charset="0"/>
                              </a:rPr>
                              <m:t>=</m:t>
                            </m:r>
                            <m:r>
                              <a:rPr lang="en-US" i="1" dirty="0">
                                <a:latin typeface="Cambria Math" charset="0"/>
                              </a:rPr>
                              <m:t>𝑇</m:t>
                            </m:r>
                          </m:e>
                          <m:e>
                            <m:r>
                              <a:rPr lang="en-US" i="1" dirty="0">
                                <a:latin typeface="Cambria Math" charset="0"/>
                              </a:rPr>
                              <m:t>𝐹</m:t>
                            </m:r>
                            <m:r>
                              <a:rPr lang="en-US" i="1" dirty="0">
                                <a:latin typeface="Cambria Math" charset="0"/>
                              </a:rPr>
                              <m:t>                 </m:t>
                            </m:r>
                            <m:r>
                              <a:rPr lang="en-US" b="0" i="1" dirty="0" smtClean="0">
                                <a:latin typeface="Cambria Math" charset="0"/>
                              </a:rPr>
                              <m:t>                  </m:t>
                            </m:r>
                            <m:r>
                              <a:rPr lang="en-US" b="0" i="1" dirty="0" smtClean="0">
                                <a:latin typeface="Cambria Math" charset="0"/>
                              </a:rPr>
                              <m:t>𝑜𝑡h𝑒𝑟𝑤𝑖𝑠𝑒</m:t>
                            </m:r>
                          </m:e>
                        </m:eqArr>
                      </m:e>
                    </m:d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charset="0"/>
                          </a:rPr>
                          <m:t>𝑣</m:t>
                        </m:r>
                      </m:e>
                    </m:acc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i="1" dirty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i="1" dirty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mr-I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mr-IN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 dirty="0">
                                <a:latin typeface="Cambria Math" charset="0"/>
                              </a:rPr>
                              <m:t>𝑇</m:t>
                            </m:r>
                            <m:r>
                              <a:rPr lang="en-US" i="1" dirty="0">
                                <a:latin typeface="Cambria Math" charset="0"/>
                              </a:rPr>
                              <m:t> </m:t>
                            </m:r>
                            <m:r>
                              <a:rPr lang="en-US" i="1" dirty="0">
                                <a:latin typeface="Cambria Math" charset="0"/>
                              </a:rPr>
                              <m:t>𝑖𝑓</m:t>
                            </m:r>
                            <m:r>
                              <a:rPr lang="en-US" i="1" dirty="0">
                                <a:latin typeface="Cambria Math" charset="0"/>
                              </a:rPr>
                              <m:t> </m:t>
                            </m:r>
                            <m:acc>
                              <m:accPr>
                                <m:chr m:val="̂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 dirty="0">
                                    <a:latin typeface="Cambria Math" charset="0"/>
                                  </a:rPr>
                                  <m:t>𝑣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i="1" dirty="0">
                                <a:latin typeface="Cambria Math" charset="0"/>
                              </a:rPr>
                              <m:t>=</m:t>
                            </m:r>
                            <m:r>
                              <a:rPr lang="en-US" i="1" dirty="0">
                                <a:latin typeface="Cambria Math" charset="0"/>
                              </a:rPr>
                              <m:t>𝑇</m:t>
                            </m:r>
                            <m:r>
                              <a:rPr lang="en-US" i="1" dirty="0">
                                <a:latin typeface="Cambria Math" charset="0"/>
                              </a:rPr>
                              <m:t> </m:t>
                            </m:r>
                            <m:r>
                              <a:rPr lang="en-US" b="0" i="1" dirty="0" smtClean="0">
                                <a:latin typeface="Cambria Math" charset="0"/>
                              </a:rPr>
                              <m:t>𝑜𝑟</m:t>
                            </m:r>
                            <m:r>
                              <a:rPr lang="en-US" i="1" dirty="0">
                                <a:latin typeface="Cambria Math" charset="0"/>
                              </a:rPr>
                              <m:t> </m:t>
                            </m:r>
                            <m:acc>
                              <m:accPr>
                                <m:chr m:val="̂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 dirty="0">
                                    <a:latin typeface="Cambria Math" charset="0"/>
                                  </a:rPr>
                                  <m:t>𝑣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i="1" dirty="0">
                                <a:latin typeface="Cambria Math" charset="0"/>
                              </a:rPr>
                              <m:t>=</m:t>
                            </m:r>
                            <m:r>
                              <a:rPr lang="en-US" i="1" dirty="0">
                                <a:latin typeface="Cambria Math" charset="0"/>
                              </a:rPr>
                              <m:t>𝑇</m:t>
                            </m:r>
                          </m:e>
                          <m:e>
                            <m:r>
                              <a:rPr lang="en-US" i="1" dirty="0">
                                <a:latin typeface="Cambria Math" charset="0"/>
                              </a:rPr>
                              <m:t>𝐹</m:t>
                            </m:r>
                            <m:r>
                              <a:rPr lang="en-US" i="1" dirty="0">
                                <a:latin typeface="Cambria Math" charset="0"/>
                              </a:rPr>
                              <m:t>                                </m:t>
                            </m:r>
                            <m:r>
                              <a:rPr lang="en-US" i="1" dirty="0">
                                <a:latin typeface="Cambria Math" charset="0"/>
                              </a:rPr>
                              <m:t>𝑜𝑡h𝑒𝑟𝑤𝑖𝑠𝑒</m:t>
                            </m:r>
                          </m:e>
                        </m:eqArr>
                      </m:e>
                    </m:d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92494" y="1825624"/>
                <a:ext cx="9761306" cy="5032375"/>
              </a:xfrm>
              <a:blipFill rotWithShape="0">
                <a:blip r:embed="rId3"/>
                <a:stretch>
                  <a:fillRect t="-1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713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00" y="29189"/>
            <a:ext cx="7582233" cy="1325563"/>
          </a:xfrm>
        </p:spPr>
        <p:txBody>
          <a:bodyPr/>
          <a:lstStyle/>
          <a:p>
            <a:r>
              <a:rPr lang="en-US" dirty="0" smtClean="0"/>
              <a:t>Propositional Logic: Semantics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92494" y="1825624"/>
                <a:ext cx="9761306" cy="5032375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charset="0"/>
                          </a:rPr>
                          <m:t>𝑣</m:t>
                        </m:r>
                      </m:e>
                    </m:acc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charset="0"/>
                          </a:rPr>
                          <m:t>𝛼</m:t>
                        </m:r>
                      </m:e>
                    </m:d>
                    <m:r>
                      <a:rPr lang="en-US" i="1" dirty="0">
                        <a:latin typeface="Cambria Math" charset="0"/>
                      </a:rPr>
                      <m:t>=</m:t>
                    </m:r>
                    <m:r>
                      <a:rPr lang="en-US" i="1" dirty="0">
                        <a:latin typeface="Cambria Math" charset="0"/>
                      </a:rPr>
                      <m:t>𝑇</m:t>
                    </m:r>
                  </m:oMath>
                </a14:m>
                <a:r>
                  <a:rPr lang="en-US" dirty="0" smtClean="0"/>
                  <a:t> is also denoted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𝑣</m:t>
                    </m:r>
                    <m:r>
                      <a:rPr lang="en-US" b="0" i="1" smtClean="0">
                        <a:latin typeface="Cambria Math" charset="0"/>
                      </a:rPr>
                      <m:t>⊨</m:t>
                    </m:r>
                    <m:r>
                      <a:rPr lang="en-US" b="0" i="1" smtClean="0">
                        <a:latin typeface="Cambria Math" charset="0"/>
                      </a:rPr>
                      <m:t>𝛼</m:t>
                    </m:r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A </a:t>
                </a:r>
                <a:r>
                  <a:rPr lang="en-US" dirty="0" err="1" smtClean="0"/>
                  <a:t>wff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𝛼</m:t>
                    </m:r>
                  </m:oMath>
                </a14:m>
                <a:r>
                  <a:rPr lang="en-US" dirty="0" smtClean="0"/>
                  <a:t> is a 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tautology</a:t>
                </a:r>
                <a:r>
                  <a:rPr lang="en-US" dirty="0" smtClean="0"/>
                  <a:t> if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charset="0"/>
                          </a:rPr>
                          <m:t>𝑣</m:t>
                        </m:r>
                      </m:e>
                    </m:acc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charset="0"/>
                          </a:rPr>
                          <m:t>𝛼</m:t>
                        </m:r>
                      </m:e>
                    </m:d>
                    <m:r>
                      <a:rPr lang="en-US" i="1" dirty="0">
                        <a:latin typeface="Cambria Math" charset="0"/>
                      </a:rPr>
                      <m:t>=</m:t>
                    </m:r>
                    <m:r>
                      <a:rPr lang="en-US" b="0" i="1" dirty="0" smtClean="0">
                        <a:latin typeface="Cambria Math" charset="0"/>
                      </a:rPr>
                      <m:t>𝑇</m:t>
                    </m:r>
                  </m:oMath>
                </a14:m>
                <a:r>
                  <a:rPr lang="en-US" dirty="0" smtClean="0"/>
                  <a:t> for 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every</a:t>
                </a:r>
                <a:r>
                  <a:rPr lang="en-US" dirty="0" smtClean="0"/>
                  <a:t> model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𝑣</m:t>
                    </m:r>
                  </m:oMath>
                </a14:m>
                <a:r>
                  <a:rPr lang="en-US" dirty="0" smtClean="0"/>
                  <a:t>,</a:t>
                </a:r>
              </a:p>
              <a:p>
                <a:r>
                  <a:rPr lang="en-US" dirty="0"/>
                  <a:t>d</a:t>
                </a:r>
                <a:r>
                  <a:rPr lang="en-US" dirty="0" smtClean="0"/>
                  <a:t>enoted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⊨</m:t>
                    </m:r>
                    <m:r>
                      <a:rPr lang="en-US" b="0" i="1" smtClean="0">
                        <a:latin typeface="Cambria Math" charset="0"/>
                      </a:rPr>
                      <m:t>𝛼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E.g.,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𝑝</m:t>
                    </m:r>
                    <m:r>
                      <a:rPr lang="en-US" b="0" i="1" smtClean="0">
                        <a:latin typeface="Cambria Math" charset="0"/>
                      </a:rPr>
                      <m:t>→</m:t>
                    </m:r>
                    <m:r>
                      <a:rPr lang="en-US" b="0" i="1" smtClean="0">
                        <a:latin typeface="Cambria Math" charset="0"/>
                      </a:rPr>
                      <m:t>𝑝</m:t>
                    </m:r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/>
                  <a:t>A </a:t>
                </a:r>
                <a:r>
                  <a:rPr lang="en-US" dirty="0" err="1"/>
                  <a:t>wff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𝛼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is </a:t>
                </a:r>
                <a:r>
                  <a:rPr lang="en-US" dirty="0" err="1" smtClean="0">
                    <a:solidFill>
                      <a:schemeClr val="accent2"/>
                    </a:solidFill>
                  </a:rPr>
                  <a:t>satisfiable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charset="0"/>
                          </a:rPr>
                          <m:t>𝑣</m:t>
                        </m:r>
                      </m:e>
                    </m:acc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charset="0"/>
                          </a:rPr>
                          <m:t>𝛼</m:t>
                        </m:r>
                      </m:e>
                    </m:d>
                    <m:r>
                      <a:rPr lang="en-US" i="1" dirty="0">
                        <a:latin typeface="Cambria Math" charset="0"/>
                      </a:rPr>
                      <m:t>=</m:t>
                    </m:r>
                    <m:r>
                      <a:rPr lang="en-US" i="1" dirty="0">
                        <a:latin typeface="Cambria Math" charset="0"/>
                      </a:rPr>
                      <m:t>𝑇</m:t>
                    </m:r>
                  </m:oMath>
                </a14:m>
                <a:r>
                  <a:rPr lang="en-US" dirty="0"/>
                  <a:t> for 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some</a:t>
                </a:r>
                <a:r>
                  <a:rPr lang="en-US" dirty="0" smtClean="0"/>
                  <a:t> model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𝑣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E.g.,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𝑝</m:t>
                    </m:r>
                    <m:r>
                      <a:rPr lang="en-US" b="0" i="1" smtClean="0">
                        <a:latin typeface="Cambria Math" charset="0"/>
                      </a:rPr>
                      <m:t>∧¬</m:t>
                    </m:r>
                    <m:r>
                      <a:rPr lang="en-US" b="0" i="1" smtClean="0">
                        <a:latin typeface="Cambria Math" charset="0"/>
                      </a:rPr>
                      <m:t>𝑞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b="1" dirty="0" smtClean="0"/>
                  <a:t>Theorem: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𝛼</m:t>
                    </m:r>
                  </m:oMath>
                </a14:m>
                <a:r>
                  <a:rPr lang="en-US" dirty="0" smtClean="0"/>
                  <a:t> is a tautology </a:t>
                </a:r>
                <a:r>
                  <a:rPr lang="en-US" dirty="0" err="1" smtClean="0"/>
                  <a:t>iff</a:t>
                </a:r>
                <a:r>
                  <a:rPr lang="en-US" dirty="0" smtClean="0"/>
                  <a:t>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¬</m:t>
                    </m:r>
                    <m:r>
                      <a:rPr lang="en-US" b="0" i="1" smtClean="0">
                        <a:latin typeface="Cambria Math" charset="0"/>
                      </a:rPr>
                      <m:t>𝛼</m:t>
                    </m:r>
                  </m:oMath>
                </a14:m>
                <a:r>
                  <a:rPr lang="en-US" dirty="0" smtClean="0"/>
                  <a:t> is </a:t>
                </a:r>
                <a:r>
                  <a:rPr lang="en-US" dirty="0" err="1" smtClean="0"/>
                  <a:t>unsatisfiable</a:t>
                </a:r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92494" y="1825624"/>
                <a:ext cx="9761306" cy="5032375"/>
              </a:xfrm>
              <a:blipFill>
                <a:blip r:embed="rId2"/>
                <a:stretch>
                  <a:fillRect t="-1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295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00" y="29189"/>
            <a:ext cx="7582233" cy="1325563"/>
          </a:xfrm>
        </p:spPr>
        <p:txBody>
          <a:bodyPr/>
          <a:lstStyle/>
          <a:p>
            <a:r>
              <a:rPr lang="en-US" dirty="0" smtClean="0"/>
              <a:t>Propositional Logic: Inference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92494" y="1825624"/>
                <a:ext cx="9761306" cy="5032375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How to check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𝛼</m:t>
                    </m:r>
                  </m:oMath>
                </a14:m>
                <a:r>
                  <a:rPr lang="en-US" dirty="0"/>
                  <a:t> is a tautology </a:t>
                </a:r>
                <a:r>
                  <a:rPr lang="en-US" dirty="0" err="1" smtClean="0"/>
                  <a:t>(</a:t>
                </a:r>
                <a:r>
                  <a:rPr lang="en-US" dirty="0" smtClean="0"/>
                  <a:t>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¬</m:t>
                    </m:r>
                    <m:r>
                      <a:rPr lang="en-US" i="1">
                        <a:latin typeface="Cambria Math" charset="0"/>
                      </a:rPr>
                      <m:t>𝛼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 err="1" smtClean="0"/>
                  <a:t>satisfiable</a:t>
                </a:r>
                <a:r>
                  <a:rPr lang="en-US" dirty="0" smtClean="0"/>
                  <a:t>) ?</a:t>
                </a:r>
              </a:p>
              <a:p>
                <a:endParaRPr lang="en-US" dirty="0"/>
              </a:p>
              <a:p>
                <a:r>
                  <a:rPr lang="en-US" dirty="0" smtClean="0"/>
                  <a:t>Many procedures have been developed:</a:t>
                </a:r>
              </a:p>
              <a:p>
                <a:pPr lvl="1"/>
                <a:r>
                  <a:rPr lang="en-US" dirty="0" smtClean="0"/>
                  <a:t>Hilbert System</a:t>
                </a:r>
              </a:p>
              <a:p>
                <a:pPr lvl="1"/>
                <a:r>
                  <a:rPr lang="en-US" dirty="0" smtClean="0"/>
                  <a:t>Tableaux</a:t>
                </a:r>
              </a:p>
              <a:p>
                <a:pPr lvl="1"/>
                <a:r>
                  <a:rPr lang="en-US" dirty="0" smtClean="0"/>
                  <a:t>Resolution</a:t>
                </a:r>
              </a:p>
              <a:p>
                <a:pPr lvl="1"/>
                <a:r>
                  <a:rPr lang="en-US" dirty="0" smtClean="0"/>
                  <a:t>DPLL</a:t>
                </a:r>
              </a:p>
              <a:p>
                <a:pPr lvl="1"/>
                <a:r>
                  <a:rPr lang="en-US" dirty="0" smtClean="0"/>
                  <a:t>Natural Deduction</a:t>
                </a:r>
              </a:p>
              <a:p>
                <a:pPr lvl="1"/>
                <a:r>
                  <a:rPr lang="en-US" dirty="0" smtClean="0"/>
                  <a:t>Sequent Calculus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92494" y="1825624"/>
                <a:ext cx="9761306" cy="5032375"/>
              </a:xfrm>
              <a:blipFill rotWithShape="0">
                <a:blip r:embed="rId2"/>
                <a:stretch>
                  <a:fillRect t="-1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760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Forms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92494" y="1825624"/>
                <a:ext cx="9761306" cy="5032375"/>
              </a:xfrm>
            </p:spPr>
            <p:txBody>
              <a:bodyPr/>
              <a:lstStyle/>
              <a:p>
                <a:r>
                  <a:rPr lang="en-US" dirty="0" smtClean="0"/>
                  <a:t>Negation Normal Form (NNF)</a:t>
                </a:r>
              </a:p>
              <a:p>
                <a:pPr lvl="1"/>
                <a:r>
                  <a:rPr lang="en-US" dirty="0" smtClean="0"/>
                  <a:t>Every negation is used only on propositions</a:t>
                </a:r>
              </a:p>
              <a:p>
                <a:pPr lvl="1"/>
                <a:r>
                  <a:rPr lang="en-US" b="0" dirty="0" smtClean="0"/>
                  <a:t>E.g.,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¬</m:t>
                    </m:r>
                    <m:r>
                      <a:rPr lang="en-US" b="0" i="1" smtClean="0">
                        <a:latin typeface="Cambria Math" charset="0"/>
                      </a:rPr>
                      <m:t>𝑝</m:t>
                    </m:r>
                    <m:r>
                      <a:rPr lang="en-US" b="0" i="1" smtClean="0">
                        <a:latin typeface="Cambria Math" charset="0"/>
                      </a:rPr>
                      <m:t>∨¬</m:t>
                    </m:r>
                    <m:r>
                      <a:rPr lang="en-US" b="0" i="1" smtClean="0">
                        <a:latin typeface="Cambria Math" charset="0"/>
                      </a:rPr>
                      <m:t>𝑞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b="0" dirty="0" smtClean="0"/>
                  <a:t>Atomic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𝑝</m:t>
                    </m:r>
                  </m:oMath>
                </a14:m>
                <a:r>
                  <a:rPr lang="en-US" dirty="0" smtClean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¬</m:t>
                    </m:r>
                    <m:r>
                      <a:rPr lang="en-US" i="1">
                        <a:latin typeface="Cambria Math" charset="0"/>
                      </a:rPr>
                      <m:t>𝑝</m:t>
                    </m:r>
                  </m:oMath>
                </a14:m>
                <a:r>
                  <a:rPr lang="en-US" dirty="0" smtClean="0"/>
                  <a:t> is called a 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literal</a:t>
                </a:r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Conjunctive Normal Form (CNF)</a:t>
                </a:r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chr m:val="⋀"/>
                        <m:ctrlPr>
                          <a:rPr lang="is-I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charset="0"/>
                          </a:rPr>
                          <m:t>𝑚</m:t>
                        </m:r>
                      </m:sup>
                      <m:e>
                        <m:r>
                          <a:rPr lang="en-US" b="0" i="1" smtClean="0">
                            <a:latin typeface="Cambria Math" charset="0"/>
                          </a:rPr>
                          <m:t>(</m:t>
                        </m:r>
                        <m:nary>
                          <m:naryPr>
                            <m:chr m:val="⋁"/>
                            <m:ctrlPr>
                              <a:rPr lang="is-I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nary>
                        <m:r>
                          <a:rPr lang="en-US" b="0" i="1" smtClean="0">
                            <a:latin typeface="Cambria Math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E.g.,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1" smtClean="0">
                                <a:latin typeface="Cambria Math" charset="0"/>
                              </a:rPr>
                              <m:t>p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</a:rPr>
                          <m:t>∨¬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¬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1" smtClean="0">
                                <a:latin typeface="Cambria Math" charset="0"/>
                              </a:rPr>
                              <m:t>p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Disjunctive Normal Form (DNF)</a:t>
                </a:r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chr m:val="⋁"/>
                        <m:ctrlPr>
                          <a:rPr lang="is-I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charset="0"/>
                          </a:rPr>
                          <m:t>𝑚</m:t>
                        </m:r>
                      </m:sup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⋀"/>
                                <m:ctrlPr>
                                  <a:rPr lang="is-I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b="0" i="1" smtClean="0">
                                    <a:latin typeface="Cambria Math" charset="0"/>
                                  </a:rPr>
                                  <m:t>𝑗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𝑛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𝑖</m:t>
                                    </m:r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nary>
                          </m:e>
                        </m:d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92494" y="1825624"/>
                <a:ext cx="9761306" cy="5032375"/>
              </a:xfrm>
              <a:blipFill rotWithShape="0">
                <a:blip r:embed="rId2"/>
                <a:stretch>
                  <a:fillRect t="-1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073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Theorem: </a:t>
            </a:r>
            <a:r>
              <a:rPr lang="en-US" dirty="0" smtClean="0"/>
              <a:t>there is no polynomial blow-up translation from </a:t>
            </a:r>
            <a:r>
              <a:rPr lang="en-US" dirty="0" err="1" smtClean="0"/>
              <a:t>wff</a:t>
            </a:r>
            <a:r>
              <a:rPr lang="en-US" dirty="0" smtClean="0"/>
              <a:t> to CNF/DNF.</a:t>
            </a:r>
          </a:p>
          <a:p>
            <a:endParaRPr lang="en-US" dirty="0"/>
          </a:p>
          <a:p>
            <a:r>
              <a:rPr lang="en-US" b="1" dirty="0" smtClean="0"/>
              <a:t>Theorem: </a:t>
            </a:r>
            <a:r>
              <a:rPr lang="en-US" dirty="0" smtClean="0"/>
              <a:t>SAT can be reduced to CNF-SAT in polynomial time.</a:t>
            </a:r>
          </a:p>
          <a:p>
            <a:pPr lvl="1"/>
            <a:r>
              <a:rPr lang="en-US" dirty="0" smtClean="0"/>
              <a:t>Idea: introduce a fresh variable for each </a:t>
            </a:r>
            <a:r>
              <a:rPr lang="en-US" dirty="0" err="1" smtClean="0"/>
              <a:t>subformula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b="1" dirty="0" smtClean="0"/>
              <a:t>Cook’s Theorem: </a:t>
            </a:r>
            <a:r>
              <a:rPr lang="en-US" dirty="0" smtClean="0"/>
              <a:t>CNF-SAT is NP-complete.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3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Resolution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34321" y="1825624"/>
                <a:ext cx="10572961" cy="5032375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𝛼</m:t>
                    </m:r>
                  </m:oMath>
                </a14:m>
                <a:r>
                  <a:rPr lang="en-US" dirty="0" smtClean="0"/>
                  <a:t> a tautology? </a:t>
                </a:r>
                <a:r>
                  <a:rPr lang="en-US" dirty="0" smtClean="0">
                    <a:sym typeface="Wingdings"/>
                  </a:rPr>
                  <a:t>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  <a:sym typeface="Wingdings"/>
                      </a:rPr>
                      <m:t>¬</m:t>
                    </m:r>
                    <m:r>
                      <a:rPr lang="en-US" b="0" i="1" smtClean="0">
                        <a:latin typeface="Cambria Math" charset="0"/>
                        <a:sym typeface="Wingdings"/>
                      </a:rPr>
                      <m:t>𝛼</m:t>
                    </m:r>
                  </m:oMath>
                </a14:m>
                <a:r>
                  <a:rPr lang="en-US" dirty="0" smtClean="0"/>
                  <a:t> unsatisfiable?</a:t>
                </a:r>
              </a:p>
              <a:p>
                <a:r>
                  <a:rPr lang="en-US" dirty="0" smtClean="0"/>
                  <a:t>                               </a:t>
                </a:r>
                <a:r>
                  <a:rPr lang="en-US" dirty="0" smtClean="0">
                    <a:sym typeface="Wingdings"/>
                  </a:rPr>
                  <a:t> Is the equivalent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  <a:sym typeface="Wingdings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  <a:sym typeface="Wingdings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  <a:sym typeface="Wingdings"/>
                      </a:rPr>
                      <m:t>∧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  <a:sym typeface="Wingdings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  <a:sym typeface="Wingdings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  <a:sym typeface="Wingdings"/>
                      </a:rPr>
                      <m:t>∧…∧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  <a:sym typeface="Wingdings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  <a:sym typeface="Wingdings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 smtClean="0"/>
                  <a:t>unsatisfiable</a:t>
                </a:r>
                <a:r>
                  <a:rPr lang="en-US" dirty="0" smtClean="0"/>
                  <a:t>?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Resolution: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mr-IN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charset="0"/>
                          </a:rPr>
                          <m:t>𝐷</m:t>
                        </m:r>
                        <m:r>
                          <a:rPr lang="en-US" sz="4000" b="0" i="1" smtClean="0">
                            <a:latin typeface="Cambria Math" charset="0"/>
                          </a:rPr>
                          <m:t>∨</m:t>
                        </m:r>
                        <m:r>
                          <a:rPr lang="en-US" sz="4000" b="0" i="1" smtClean="0">
                            <a:latin typeface="Cambria Math" charset="0"/>
                          </a:rPr>
                          <m:t>𝑝</m:t>
                        </m:r>
                        <m:r>
                          <a:rPr lang="en-US" sz="4000" b="0" i="1" smtClean="0">
                            <a:latin typeface="Cambria Math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4000" b="0" i="1" smtClean="0">
                            <a:latin typeface="Cambria Math" charset="0"/>
                          </a:rPr>
                          <m:t>∨¬</m:t>
                        </m:r>
                        <m:r>
                          <a:rPr lang="en-US" sz="4000" b="0" i="1" smtClean="0">
                            <a:latin typeface="Cambria Math" charset="0"/>
                          </a:rPr>
                          <m:t>𝑝</m:t>
                        </m:r>
                      </m:num>
                      <m:den>
                        <m:r>
                          <a:rPr lang="en-US" sz="4000" b="0" i="1" smtClean="0">
                            <a:latin typeface="Cambria Math" charset="0"/>
                          </a:rPr>
                          <m:t>𝐷</m:t>
                        </m:r>
                        <m:r>
                          <a:rPr lang="en-US" sz="4000" b="0" i="1" smtClean="0">
                            <a:latin typeface="Cambria Math" charset="0"/>
                          </a:rPr>
                          <m:t>∨</m:t>
                        </m:r>
                        <m:sSup>
                          <m:sSup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 charset="0"/>
                              </a:rPr>
                              <m:t>′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 smtClean="0"/>
                  <a:t>	</a:t>
                </a:r>
                <a:r>
                  <a:rPr lang="en-US" dirty="0"/>
                  <a:t> </a:t>
                </a:r>
                <a:endParaRPr lang="en-US" dirty="0" smtClean="0"/>
              </a:p>
              <a:p>
                <a:pPr lvl="1"/>
                <a:endParaRPr lang="en-US" i="1" dirty="0" smtClean="0">
                  <a:latin typeface="Cambria Math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𝐷</m:t>
                    </m:r>
                    <m:r>
                      <a:rPr lang="en-US" b="0" i="1" smtClean="0">
                        <a:latin typeface="Cambria Math" charset="0"/>
                      </a:rPr>
                      <m:t>∨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𝐷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/>
                  <a:t> is added as a new disjunction</a:t>
                </a:r>
              </a:p>
              <a:p>
                <a:pPr lvl="1"/>
                <a:r>
                  <a:rPr lang="en-US" dirty="0" smtClean="0"/>
                  <a:t>Repeat until no more resolution can be done</a:t>
                </a:r>
              </a:p>
              <a:p>
                <a:pPr lvl="1"/>
                <a:r>
                  <a:rPr lang="en-US" dirty="0" smtClean="0"/>
                  <a:t>Resolution is </a:t>
                </a:r>
                <a:r>
                  <a:rPr lang="en-US" i="1" dirty="0" smtClean="0"/>
                  <a:t>closed</a:t>
                </a:r>
                <a:r>
                  <a:rPr lang="en-US" dirty="0" smtClean="0"/>
                  <a:t> if the empty clause is contained</a:t>
                </a:r>
              </a:p>
              <a:p>
                <a:pPr lvl="1"/>
                <a:r>
                  <a:rPr lang="en-US" dirty="0" err="1" smtClean="0"/>
                  <a:t>Unsatisfiable</a:t>
                </a:r>
                <a:r>
                  <a:rPr lang="en-US" dirty="0" smtClean="0"/>
                  <a:t>   </a:t>
                </a:r>
                <a:r>
                  <a:rPr lang="en-US" dirty="0" err="1" smtClean="0"/>
                  <a:t>iff</a:t>
                </a:r>
                <a:r>
                  <a:rPr lang="en-US" dirty="0" smtClean="0"/>
                  <a:t>.   Closed</a:t>
                </a:r>
              </a:p>
              <a:p>
                <a:pPr lvl="1"/>
                <a:r>
                  <a:rPr lang="en-US" dirty="0" smtClean="0"/>
                  <a:t>Example: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∧(¬</m:t>
                    </m:r>
                    <m:r>
                      <a:rPr lang="en-US" b="0" i="1" smtClean="0">
                        <a:latin typeface="Cambria Math" charset="0"/>
                      </a:rPr>
                      <m:t>𝑟</m:t>
                    </m:r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34321" y="1825624"/>
                <a:ext cx="10572961" cy="5032375"/>
              </a:xfrm>
              <a:blipFill>
                <a:blip r:embed="rId2"/>
                <a:stretch>
                  <a:fillRect t="-2300" r="-1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84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Resolution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34321" y="1825625"/>
                <a:ext cx="10319479" cy="4830008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 smtClean="0"/>
                  <a:t>Theorem: </a:t>
                </a:r>
                <a:r>
                  <a:rPr lang="en-US" dirty="0" smtClean="0"/>
                  <a:t>resolution is sound. </a:t>
                </a:r>
              </a:p>
              <a:p>
                <a:endParaRPr lang="en-US" dirty="0"/>
              </a:p>
              <a:p>
                <a:pPr lvl="1"/>
                <a:r>
                  <a:rPr lang="en-US" altLang="zh-CN" dirty="0" smtClean="0"/>
                  <a:t>If</a:t>
                </a:r>
                <a:r>
                  <a:rPr lang="en-US" dirty="0" smtClean="0"/>
                  <a:t> the resolution is closed,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𝛼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 err="1"/>
                  <a:t>unsat</a:t>
                </a:r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Easy to prove.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34321" y="1825625"/>
                <a:ext cx="10319479" cy="4830008"/>
              </a:xfrm>
              <a:blipFill rotWithShape="0">
                <a:blip r:embed="rId2"/>
                <a:stretch>
                  <a:fillRect t="-2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75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Resolution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34321" y="1825625"/>
                <a:ext cx="10319479" cy="4830008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 smtClean="0"/>
                  <a:t>Theorem: </a:t>
                </a:r>
                <a:r>
                  <a:rPr lang="en-US" dirty="0" smtClean="0"/>
                  <a:t>resolution is complete. </a:t>
                </a:r>
                <a:endParaRPr lang="en-US" dirty="0"/>
              </a:p>
              <a:p>
                <a:pPr lvl="1"/>
                <a:r>
                  <a:rPr lang="en-US" dirty="0"/>
                  <a:t>I</a:t>
                </a:r>
                <a:r>
                  <a:rPr lang="en-US" dirty="0" smtClean="0"/>
                  <a:t>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𝛼</m:t>
                    </m:r>
                  </m:oMath>
                </a14:m>
                <a:r>
                  <a:rPr lang="en-US" dirty="0" smtClean="0"/>
                  <a:t> is </a:t>
                </a:r>
                <a:r>
                  <a:rPr lang="en-US" dirty="0" err="1" smtClean="0"/>
                  <a:t>unsat</a:t>
                </a:r>
                <a:r>
                  <a:rPr lang="en-US" dirty="0" smtClean="0"/>
                  <a:t>, show the resolution will be closed.</a:t>
                </a:r>
              </a:p>
              <a:p>
                <a:pPr lvl="1"/>
                <a:r>
                  <a:rPr lang="en-US" dirty="0" smtClean="0"/>
                  <a:t>Resolution will continue if there are both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𝑝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¬</m:t>
                    </m:r>
                    <m:r>
                      <a:rPr lang="en-US" b="0" i="1" smtClean="0">
                        <a:latin typeface="Cambria Math" charset="0"/>
                      </a:rPr>
                      <m:t>𝑝</m:t>
                    </m:r>
                  </m:oMath>
                </a14:m>
                <a:r>
                  <a:rPr lang="en-US" dirty="0" smtClean="0"/>
                  <a:t>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Γ</m:t>
                    </m:r>
                  </m:oMath>
                </a14:m>
                <a:r>
                  <a:rPr lang="en-US" dirty="0" smtClean="0"/>
                  <a:t>, and preserves the </a:t>
                </a:r>
                <a:r>
                  <a:rPr lang="en-US" dirty="0" smtClean="0"/>
                  <a:t>satisfiability</a:t>
                </a:r>
                <a:r>
                  <a:rPr lang="en-US" dirty="0" smtClean="0"/>
                  <a:t>.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Γ</m:t>
                    </m:r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</a:rPr>
                          <m:t>Γ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∧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</a:rPr>
                          <m:t>Γ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∧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</a:rPr>
                          <m:t>Γ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3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</a:rPr>
                          <m:t>Γ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are conjuncts containing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𝑝</m:t>
                    </m:r>
                  </m:oMath>
                </a14:m>
                <a:r>
                  <a:rPr lang="en-US" dirty="0" smtClean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</a:rPr>
                          <m:t>Γ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are conjuncts containing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¬</m:t>
                    </m:r>
                    <m:r>
                      <a:rPr lang="en-US" i="1">
                        <a:latin typeface="Cambria Math" charset="0"/>
                      </a:rPr>
                      <m:t>𝑝</m:t>
                    </m:r>
                  </m:oMath>
                </a14:m>
                <a:r>
                  <a:rPr lang="en-US" dirty="0" smtClean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charset="0"/>
                          </a:rPr>
                          <m:t>Γ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are conjuncts </a:t>
                </a:r>
                <a:r>
                  <a:rPr lang="en-US" dirty="0" smtClean="0"/>
                  <a:t>containing neither.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</a:rPr>
                          <m:t>Γ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nary>
                      <m:naryPr>
                        <m:chr m:val="⋀"/>
                        <m:ctrlPr>
                          <a:rPr lang="is-I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charset="0"/>
                          </a:rPr>
                          <m:t>𝑚</m:t>
                        </m:r>
                      </m:sup>
                      <m:e>
                        <m:d>
                          <m:dPr>
                            <m:ctrlPr>
                              <a:rPr lang="mr-I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charset="0"/>
                              </a:rPr>
                              <m:t>∨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𝑝</m:t>
                            </m:r>
                          </m:e>
                        </m:d>
                      </m:e>
                    </m:nary>
                  </m:oMath>
                </a14:m>
                <a:r>
                  <a:rPr lang="en-US" dirty="0" smtClean="0"/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charset="0"/>
                          </a:rPr>
                          <m:t>Γ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=</m:t>
                    </m:r>
                    <m:nary>
                      <m:naryPr>
                        <m:chr m:val="⋀"/>
                        <m:ctrlPr>
                          <a:rPr lang="is-I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charset="0"/>
                          </a:rPr>
                          <m:t>𝑗</m:t>
                        </m:r>
                        <m:r>
                          <a:rPr lang="en-US" i="1">
                            <a:latin typeface="Cambria Math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charset="0"/>
                          </a:rPr>
                          <m:t>𝑛</m:t>
                        </m:r>
                      </m:sup>
                      <m:e>
                        <m:d>
                          <m:dPr>
                            <m:ctrlPr>
                              <a:rPr lang="mr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i="1">
                                <a:latin typeface="Cambria Math" charset="0"/>
                              </a:rPr>
                              <m:t>∨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¬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𝑝</m:t>
                            </m:r>
                          </m:e>
                        </m:d>
                      </m:e>
                    </m:nary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</a:rPr>
                          <m:t>Γ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</a:rPr>
                          <m:t>Γ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nary>
                      <m:naryPr>
                        <m:chr m:val="⋀"/>
                        <m:ctrlPr>
                          <a:rPr lang="is-I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=1,1</m:t>
                        </m:r>
                      </m:sub>
                      <m:sup>
                        <m:r>
                          <a:rPr lang="en-US" b="0" i="1" smtClean="0">
                            <a:latin typeface="Cambria Math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𝑛</m:t>
                        </m:r>
                      </m:sup>
                      <m:e>
                        <m:d>
                          <m:dPr>
                            <m:ctrlPr>
                              <a:rPr lang="mr-I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charset="0"/>
                              </a:rPr>
                              <m:t>∨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charset="0"/>
                          </a:rPr>
                          <m:t>Γ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charset="0"/>
                          </a:rPr>
                          <m:t>Γ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charset="0"/>
                          </a:rPr>
                          <m:t>Γ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∧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charset="0"/>
                          </a:rPr>
                          <m:t>Γ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 smtClean="0"/>
                  <a:t>.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charset="0"/>
                      </a:rPr>
                      <m:t>Γ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is </a:t>
                </a:r>
                <a:r>
                  <a:rPr lang="en-US" dirty="0" err="1" smtClean="0"/>
                  <a:t>satisfiable</a:t>
                </a:r>
                <a:r>
                  <a:rPr lang="en-US" dirty="0" smtClean="0"/>
                  <a:t>, so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charset="0"/>
                          </a:rPr>
                          <m:t>Γ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L</a:t>
                </a:r>
                <a:r>
                  <a:rPr lang="en-US" dirty="0" smtClean="0"/>
                  <a:t>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𝑣</m:t>
                    </m:r>
                    <m:r>
                      <a:rPr lang="en-US" b="0" i="1" smtClean="0">
                        <a:latin typeface="Cambria Math" charset="0"/>
                      </a:rPr>
                      <m:t>⊨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Γ</m:t>
                    </m:r>
                  </m:oMath>
                </a14:m>
                <a:r>
                  <a:rPr lang="en-US" dirty="0" smtClean="0"/>
                  <a:t>. </a:t>
                </a: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𝑣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latin typeface="Cambria Math" charset="0"/>
                      </a:rPr>
                      <m:t>𝑇</m:t>
                    </m:r>
                  </m:oMath>
                </a14:m>
                <a:r>
                  <a:rPr lang="en-US" dirty="0" smtClean="0"/>
                  <a:t>,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are </a:t>
                </a:r>
                <a:r>
                  <a:rPr lang="en-US" dirty="0" err="1" smtClean="0"/>
                  <a:t>satisfiable</a:t>
                </a:r>
                <a:r>
                  <a:rPr lang="en-US" dirty="0" smtClean="0"/>
                  <a:t>. </a:t>
                </a:r>
                <a:r>
                  <a:rPr lang="en-US" dirty="0" smtClean="0"/>
                  <a:t>So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𝑣</m:t>
                    </m:r>
                    <m:r>
                      <a:rPr lang="en-US" i="1">
                        <a:latin typeface="Cambria Math" charset="0"/>
                      </a:rPr>
                      <m:t>⊨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Similarly </a:t>
                </a: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𝑣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𝑝</m:t>
                        </m:r>
                      </m:e>
                    </m:d>
                    <m:r>
                      <a:rPr lang="en-US" i="1"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latin typeface="Cambria Math" charset="0"/>
                      </a:rPr>
                      <m:t>𝐹</m:t>
                    </m:r>
                  </m:oMath>
                </a14:m>
                <a:endParaRPr lang="en-US" dirty="0"/>
              </a:p>
              <a:p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34321" y="1825625"/>
                <a:ext cx="10319479" cy="4830008"/>
              </a:xfrm>
              <a:blipFill>
                <a:blip r:embed="rId2"/>
                <a:stretch>
                  <a:fillRect t="-2018" b="-2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121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DPLL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Backtracking based search</a:t>
            </a:r>
          </a:p>
          <a:p>
            <a:pPr lvl="1"/>
            <a:r>
              <a:rPr lang="en-US" dirty="0" smtClean="0"/>
              <a:t>Assign a value to a variable to simplify the CNF</a:t>
            </a:r>
          </a:p>
          <a:p>
            <a:pPr lvl="1"/>
            <a:r>
              <a:rPr lang="en-US" dirty="0" smtClean="0"/>
              <a:t>Stop if all variables are assigned</a:t>
            </a:r>
          </a:p>
          <a:p>
            <a:pPr lvl="1"/>
            <a:r>
              <a:rPr lang="en-US" dirty="0" smtClean="0"/>
              <a:t>Backtrack if </a:t>
            </a:r>
            <a:r>
              <a:rPr lang="en-US" dirty="0" err="1" smtClean="0"/>
              <a:t>unsatisfiable</a:t>
            </a:r>
            <a:endParaRPr lang="en-US" dirty="0" smtClean="0"/>
          </a:p>
          <a:p>
            <a:pPr lvl="1"/>
            <a:r>
              <a:rPr lang="en-US" dirty="0" smtClean="0"/>
              <a:t>Variables are chosen heuristically</a:t>
            </a:r>
          </a:p>
          <a:p>
            <a:endParaRPr lang="en-US" dirty="0"/>
          </a:p>
          <a:p>
            <a:r>
              <a:rPr lang="en-US" dirty="0" smtClean="0"/>
              <a:t>Most efficient SAT solving procedure since 1960s</a:t>
            </a:r>
          </a:p>
          <a:p>
            <a:pPr lvl="1"/>
            <a:r>
              <a:rPr lang="en-US" dirty="0" smtClean="0"/>
              <a:t>Implementations: </a:t>
            </a:r>
            <a:r>
              <a:rPr lang="en-US" dirty="0" err="1" smtClean="0"/>
              <a:t>zChaff</a:t>
            </a:r>
            <a:r>
              <a:rPr lang="en-US" dirty="0" smtClean="0"/>
              <a:t>, </a:t>
            </a:r>
            <a:r>
              <a:rPr lang="en-US" dirty="0" err="1" smtClean="0"/>
              <a:t>Minisat</a:t>
            </a:r>
            <a:r>
              <a:rPr lang="en-US" dirty="0" smtClean="0"/>
              <a:t>, etc.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31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brief history of logic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Beginnings</a:t>
            </a:r>
          </a:p>
          <a:p>
            <a:pPr lvl="1"/>
            <a:r>
              <a:rPr lang="en-US" dirty="0" smtClean="0"/>
              <a:t>Aristotle  (~300  B CE)</a:t>
            </a:r>
          </a:p>
          <a:p>
            <a:pPr lvl="2"/>
            <a:r>
              <a:rPr lang="en-US" dirty="0" smtClean="0"/>
              <a:t>Earliest formal study of logic</a:t>
            </a:r>
          </a:p>
          <a:p>
            <a:pPr lvl="2"/>
            <a:r>
              <a:rPr lang="en-US" dirty="0" smtClean="0"/>
              <a:t>Rhetoric, syllogism, philosophy, geometry</a:t>
            </a:r>
          </a:p>
          <a:p>
            <a:pPr lvl="2"/>
            <a:r>
              <a:rPr lang="en-US" dirty="0" smtClean="0"/>
              <a:t>Furthered by Islamic logicians</a:t>
            </a:r>
          </a:p>
          <a:p>
            <a:pPr lvl="1"/>
            <a:r>
              <a:rPr lang="en-US" dirty="0" smtClean="0"/>
              <a:t>Logic in India</a:t>
            </a:r>
          </a:p>
          <a:p>
            <a:pPr lvl="2"/>
            <a:r>
              <a:rPr lang="en-US" dirty="0" smtClean="0"/>
              <a:t>Nyaya and </a:t>
            </a:r>
            <a:r>
              <a:rPr lang="en-US" dirty="0" err="1" smtClean="0"/>
              <a:t>Vaisheshika</a:t>
            </a:r>
            <a:r>
              <a:rPr lang="en-US" dirty="0" smtClean="0"/>
              <a:t>  (2 CE)</a:t>
            </a:r>
          </a:p>
          <a:p>
            <a:pPr lvl="2"/>
            <a:r>
              <a:rPr lang="en-US" dirty="0" smtClean="0"/>
              <a:t>Ontology; obtaining valid knowledge</a:t>
            </a:r>
          </a:p>
          <a:p>
            <a:pPr lvl="1"/>
            <a:r>
              <a:rPr lang="en-US" dirty="0" smtClean="0"/>
              <a:t> Logic in China</a:t>
            </a:r>
          </a:p>
          <a:p>
            <a:pPr lvl="2"/>
            <a:r>
              <a:rPr lang="en-US" dirty="0" err="1" smtClean="0"/>
              <a:t>Mozi</a:t>
            </a:r>
            <a:r>
              <a:rPr lang="en-US" dirty="0" smtClean="0"/>
              <a:t> school  (~400 B CE)   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4" name="Picture 3" descr="Sanzio_01_Plato_Aristot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42868" y="1410494"/>
            <a:ext cx="2145792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63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Compactness Theorem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 smtClean="0"/>
                  <a:t>Theorem: </a:t>
                </a:r>
                <a:r>
                  <a:rPr lang="en-US" dirty="0" smtClean="0"/>
                  <a:t>An infinite set of formulas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Γ</m:t>
                    </m:r>
                  </m:oMath>
                </a14:m>
                <a:r>
                  <a:rPr lang="en-US" dirty="0" smtClean="0"/>
                  <a:t> is </a:t>
                </a:r>
                <a:r>
                  <a:rPr lang="en-US" dirty="0" err="1" smtClean="0"/>
                  <a:t>satisfiable</a:t>
                </a:r>
                <a:r>
                  <a:rPr lang="en-US" dirty="0" smtClean="0"/>
                  <a:t>  </a:t>
                </a:r>
                <a:r>
                  <a:rPr lang="en-US" dirty="0" err="1" smtClean="0"/>
                  <a:t>iff</a:t>
                </a:r>
                <a:r>
                  <a:rPr lang="en-US" dirty="0" smtClean="0"/>
                  <a:t>.  every finite subset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Γ</m:t>
                    </m:r>
                  </m:oMath>
                </a14:m>
                <a:r>
                  <a:rPr lang="en-US" dirty="0" smtClean="0"/>
                  <a:t> is </a:t>
                </a:r>
                <a:r>
                  <a:rPr lang="en-US" dirty="0" err="1" smtClean="0"/>
                  <a:t>satisfiable</a:t>
                </a:r>
                <a:r>
                  <a:rPr lang="en-US" dirty="0" smtClean="0"/>
                  <a:t>.</a:t>
                </a:r>
              </a:p>
              <a:p>
                <a:endParaRPr lang="en-US" dirty="0"/>
              </a:p>
              <a:p>
                <a:r>
                  <a:rPr lang="en-US" dirty="0" smtClean="0"/>
                  <a:t>Proof: skipped.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101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00" y="29189"/>
            <a:ext cx="8759516" cy="1325563"/>
          </a:xfrm>
        </p:spPr>
        <p:txBody>
          <a:bodyPr/>
          <a:lstStyle/>
          <a:p>
            <a:r>
              <a:rPr lang="en-US" dirty="0" smtClean="0"/>
              <a:t>Application: Four-Color Theorem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56799" y="1825625"/>
            <a:ext cx="7032465" cy="43513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75358" y="6278504"/>
            <a:ext cx="4960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en.wikipedia.org</a:t>
            </a:r>
            <a:r>
              <a:rPr lang="en-US" dirty="0"/>
              <a:t>/wiki/</a:t>
            </a:r>
            <a:r>
              <a:rPr lang="en-US" dirty="0" err="1"/>
              <a:t>Four_color_theorem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0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brief history of logic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Syllogism</a:t>
            </a:r>
          </a:p>
          <a:p>
            <a:pPr lvl="1"/>
            <a:r>
              <a:rPr lang="en-US" dirty="0" smtClean="0"/>
              <a:t>Major premise: Every man is mortal</a:t>
            </a:r>
          </a:p>
          <a:p>
            <a:pPr lvl="1"/>
            <a:r>
              <a:rPr lang="en-US" dirty="0" smtClean="0"/>
              <a:t>Minor premise: Socrates is a man</a:t>
            </a:r>
          </a:p>
          <a:p>
            <a:pPr lvl="1"/>
            <a:r>
              <a:rPr lang="en-US" dirty="0" smtClean="0"/>
              <a:t>Conclusion: Socrates is mortal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“man”, “mortal”, “Socrates” – not important</a:t>
            </a:r>
          </a:p>
          <a:p>
            <a:pPr lvl="1"/>
            <a:r>
              <a:rPr lang="en-US" dirty="0" smtClean="0"/>
              <a:t>Every M is D                             </a:t>
            </a:r>
          </a:p>
          <a:p>
            <a:pPr lvl="1"/>
            <a:r>
              <a:rPr lang="en-US" dirty="0" smtClean="0"/>
              <a:t>S is an M</a:t>
            </a:r>
          </a:p>
          <a:p>
            <a:pPr lvl="1"/>
            <a:r>
              <a:rPr lang="en-US" dirty="0" smtClean="0"/>
              <a:t>Conclude: S is D</a:t>
            </a:r>
          </a:p>
          <a:p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4" name="Picture 3" descr="Sanzio_01_Plato_Aristot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42867" y="1410494"/>
            <a:ext cx="2145792" cy="2590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421459" y="4719981"/>
                <a:ext cx="4267200" cy="1736646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charset="0"/>
                          <a:sym typeface="Symbol"/>
                        </a:rPr>
                        <m:t>∀</m:t>
                      </m:r>
                      <m:r>
                        <a:rPr lang="en-US" sz="3200" b="0" i="1" smtClean="0">
                          <a:latin typeface="Cambria Math" charset="0"/>
                          <a:sym typeface="Symbol"/>
                        </a:rPr>
                        <m:t>𝑥</m:t>
                      </m:r>
                      <m:r>
                        <a:rPr lang="en-US" sz="3200" b="0" i="1" smtClean="0">
                          <a:latin typeface="Cambria Math" charset="0"/>
                          <a:sym typeface="Symbol"/>
                        </a:rPr>
                        <m:t>. </m:t>
                      </m:r>
                      <m:r>
                        <a:rPr lang="en-US" sz="3200" b="0" i="1" smtClean="0">
                          <a:latin typeface="Cambria Math" charset="0"/>
                          <a:sym typeface="Symbol"/>
                        </a:rPr>
                        <m:t>𝑀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charset="0"/>
                              <a:sym typeface="Symbol"/>
                            </a:rPr>
                            <m:t>𝑥</m:t>
                          </m:r>
                        </m:e>
                      </m:d>
                      <m:r>
                        <a:rPr lang="en-US" sz="3200" b="0" i="1" smtClean="0">
                          <a:latin typeface="Cambria Math" charset="0"/>
                          <a:sym typeface="Symbol"/>
                        </a:rPr>
                        <m:t>→</m:t>
                      </m:r>
                      <m:r>
                        <a:rPr lang="en-US" sz="3200" b="0" i="1" smtClean="0">
                          <a:latin typeface="Cambria Math" charset="0"/>
                          <a:sym typeface="Symbol"/>
                        </a:rPr>
                        <m:t>𝐷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charset="0"/>
                              <a:sym typeface="Symbol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3200" b="0" i="1" dirty="0" smtClean="0">
                  <a:latin typeface="Cambria Math" charset="0"/>
                  <a:sym typeface="Symbol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charset="0"/>
                          <a:sym typeface="Symbol"/>
                        </a:rPr>
                        <m:t>𝑀</m:t>
                      </m:r>
                      <m:r>
                        <a:rPr lang="en-US" sz="3200" b="0" i="1" smtClean="0">
                          <a:latin typeface="Cambria Math" charset="0"/>
                          <a:sym typeface="Symbol"/>
                        </a:rPr>
                        <m:t>(</m:t>
                      </m:r>
                      <m:r>
                        <a:rPr lang="en-US" sz="3200" b="0" i="1" smtClean="0">
                          <a:latin typeface="Cambria Math" charset="0"/>
                          <a:sym typeface="Symbol"/>
                        </a:rPr>
                        <m:t>𝑆</m:t>
                      </m:r>
                      <m:r>
                        <a:rPr lang="en-US" sz="3200" b="0" i="1" smtClean="0">
                          <a:latin typeface="Cambria Math" charset="0"/>
                          <a:sym typeface="Symbol"/>
                        </a:rPr>
                        <m:t>)</m:t>
                      </m:r>
                    </m:oMath>
                  </m:oMathPara>
                </a14:m>
                <a:endParaRPr lang="en-US" sz="3200" dirty="0">
                  <a:sym typeface="Symbol"/>
                </a:endParaRPr>
              </a:p>
              <a:p>
                <a:pPr algn="ctr"/>
                <a:r>
                  <a:rPr lang="en-US" sz="3200" dirty="0">
                    <a:sym typeface="Symbol"/>
                  </a:rPr>
                  <a:t>So,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charset="0"/>
                        <a:sym typeface="Symbol"/>
                      </a:rPr>
                      <m:t>𝐷</m:t>
                    </m:r>
                    <m:r>
                      <a:rPr lang="en-US" sz="3200" b="0" i="1" smtClean="0">
                        <a:latin typeface="Cambria Math" charset="0"/>
                        <a:sym typeface="Symbol"/>
                      </a:rPr>
                      <m:t>(</m:t>
                    </m:r>
                    <m:r>
                      <a:rPr lang="en-US" sz="3200" b="0" i="1" smtClean="0">
                        <a:latin typeface="Cambria Math" charset="0"/>
                        <a:sym typeface="Symbol"/>
                      </a:rPr>
                      <m:t>𝑆</m:t>
                    </m:r>
                    <m:r>
                      <a:rPr lang="en-US" sz="3200" b="0" i="1" smtClean="0">
                        <a:latin typeface="Cambria Math" charset="0"/>
                        <a:sym typeface="Symbol"/>
                      </a:rPr>
                      <m:t>)</m:t>
                    </m:r>
                  </m:oMath>
                </a14:m>
                <a:r>
                  <a:rPr lang="en-US" sz="3200" dirty="0" smtClean="0">
                    <a:sym typeface="Symbol"/>
                  </a:rPr>
                  <a:t>.</a:t>
                </a:r>
                <a:endParaRPr lang="en-US" sz="3200" dirty="0">
                  <a:sym typeface="Symbol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1459" y="4719981"/>
                <a:ext cx="4267200" cy="1736646"/>
              </a:xfrm>
              <a:prstGeom prst="roundRect">
                <a:avLst/>
              </a:prstGeom>
              <a:blipFill rotWithShape="0">
                <a:blip r:embed="rId4"/>
                <a:stretch>
                  <a:fillRect b="-5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666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brief history of logic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695" y="1825625"/>
            <a:ext cx="9761306" cy="4351338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The algebraic school</a:t>
            </a:r>
          </a:p>
          <a:p>
            <a:pPr lvl="1"/>
            <a:r>
              <a:rPr lang="en-US" sz="2000" dirty="0" smtClean="0"/>
              <a:t>George Boole </a:t>
            </a:r>
            <a:r>
              <a:rPr lang="en-US" sz="2000" dirty="0"/>
              <a:t>and others (end of 19</a:t>
            </a:r>
            <a:r>
              <a:rPr lang="en-US" sz="2000" baseline="30000" dirty="0"/>
              <a:t>th</a:t>
            </a:r>
            <a:r>
              <a:rPr lang="en-US" sz="2000" dirty="0"/>
              <a:t> century)</a:t>
            </a:r>
          </a:p>
          <a:p>
            <a:pPr lvl="1"/>
            <a:r>
              <a:rPr lang="en-US" sz="2000" dirty="0"/>
              <a:t>Algebraic structure of formulas; Boolean algebra</a:t>
            </a:r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  <a:p>
            <a:endParaRPr lang="en-US" sz="2400" dirty="0"/>
          </a:p>
          <a:p>
            <a:r>
              <a:rPr lang="en-US" sz="2400" dirty="0"/>
              <a:t>The </a:t>
            </a:r>
            <a:r>
              <a:rPr lang="en-US" sz="2400" dirty="0" err="1"/>
              <a:t>logicist</a:t>
            </a:r>
            <a:r>
              <a:rPr lang="en-US" sz="2400" dirty="0"/>
              <a:t> school </a:t>
            </a:r>
          </a:p>
          <a:p>
            <a:pPr>
              <a:buNone/>
            </a:pPr>
            <a:r>
              <a:rPr lang="en-US" sz="2400" dirty="0"/>
              <a:t>     (Russel</a:t>
            </a:r>
            <a:r>
              <a:rPr lang="en-US" sz="2400" dirty="0" smtClean="0"/>
              <a:t>, Wittgenstein, </a:t>
            </a:r>
            <a:r>
              <a:rPr lang="en-US" sz="2400" dirty="0" err="1" smtClean="0"/>
              <a:t>Frege</a:t>
            </a:r>
            <a:r>
              <a:rPr lang="en-US" sz="2400" dirty="0"/>
              <a:t>)</a:t>
            </a:r>
          </a:p>
          <a:p>
            <a:pPr lvl="1"/>
            <a:r>
              <a:rPr lang="en-US" sz="2000" dirty="0" err="1" smtClean="0"/>
              <a:t>Frege</a:t>
            </a:r>
            <a:r>
              <a:rPr lang="en-US" sz="2000" dirty="0" smtClean="0"/>
              <a:t>: book of “</a:t>
            </a:r>
            <a:r>
              <a:rPr lang="en-US" sz="2000" dirty="0" err="1" smtClean="0"/>
              <a:t>Begriffsschrift</a:t>
            </a:r>
            <a:r>
              <a:rPr lang="en-US" sz="2000" dirty="0" smtClean="0"/>
              <a:t>” developed </a:t>
            </a:r>
            <a:r>
              <a:rPr lang="en-US" sz="2000" dirty="0"/>
              <a:t>an elaborate formal language</a:t>
            </a:r>
          </a:p>
          <a:p>
            <a:pPr marL="457200" lvl="1" indent="0">
              <a:buNone/>
            </a:pPr>
            <a:r>
              <a:rPr lang="en-US" sz="1800" dirty="0"/>
              <a:t>Quantifiers, “predicate calculus”, number-theory -&gt;  logic</a:t>
            </a:r>
          </a:p>
          <a:p>
            <a:pPr lvl="1"/>
            <a:r>
              <a:rPr lang="en-US" sz="2000" dirty="0" err="1"/>
              <a:t>Russel’s</a:t>
            </a:r>
            <a:r>
              <a:rPr lang="en-US" sz="2000" dirty="0"/>
              <a:t> paradox</a:t>
            </a:r>
          </a:p>
          <a:p>
            <a:pPr lvl="1"/>
            <a:r>
              <a:rPr lang="en-US" sz="2000" dirty="0" smtClean="0"/>
              <a:t>Book of “Principia Mathematica” </a:t>
            </a:r>
            <a:r>
              <a:rPr lang="en-US" sz="2000" dirty="0"/>
              <a:t>(</a:t>
            </a:r>
            <a:r>
              <a:rPr lang="en-US" sz="2000" dirty="0" smtClean="0"/>
              <a:t>Russel-Whitehead, 1910-1913</a:t>
            </a:r>
            <a:r>
              <a:rPr lang="en-US" sz="2000" dirty="0"/>
              <a:t>)</a:t>
            </a:r>
          </a:p>
        </p:txBody>
      </p:sp>
      <p:pic>
        <p:nvPicPr>
          <p:cNvPr id="4" name="Picture 3" descr="George_Boo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2933" y="1281113"/>
            <a:ext cx="2331460" cy="2286000"/>
          </a:xfrm>
          <a:prstGeom prst="rect">
            <a:avLst/>
          </a:prstGeom>
        </p:spPr>
      </p:pic>
      <p:pic>
        <p:nvPicPr>
          <p:cNvPr id="5" name="Picture 4" descr="200px-Young_freg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8667" y="3891936"/>
            <a:ext cx="2287054" cy="2755900"/>
          </a:xfrm>
          <a:prstGeom prst="rect">
            <a:avLst/>
          </a:prstGeom>
        </p:spPr>
      </p:pic>
      <p:pic>
        <p:nvPicPr>
          <p:cNvPr id="6" name="Picture 5" descr="150px-Russell1907-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49173" y="1395413"/>
            <a:ext cx="1566548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88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 brief history of logic                                                         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6667" y="1891345"/>
            <a:ext cx="8229600" cy="4495800"/>
          </a:xfrm>
        </p:spPr>
        <p:txBody>
          <a:bodyPr>
            <a:normAutofit/>
          </a:bodyPr>
          <a:lstStyle/>
          <a:p>
            <a:r>
              <a:rPr lang="en-US" sz="2400" dirty="0"/>
              <a:t>The mathematical school  (early 20</a:t>
            </a:r>
            <a:r>
              <a:rPr lang="en-US" sz="2400" baseline="30000" dirty="0"/>
              <a:t>th</a:t>
            </a:r>
            <a:r>
              <a:rPr lang="en-US" sz="2400" dirty="0"/>
              <a:t> century)</a:t>
            </a:r>
          </a:p>
          <a:p>
            <a:pPr lvl="1"/>
            <a:r>
              <a:rPr lang="en-US" sz="2000" dirty="0"/>
              <a:t>Dedekind, </a:t>
            </a:r>
            <a:r>
              <a:rPr lang="en-US" sz="2000" dirty="0" err="1"/>
              <a:t>Peano</a:t>
            </a:r>
            <a:r>
              <a:rPr lang="en-US" sz="2000" dirty="0"/>
              <a:t>, Hilbert, </a:t>
            </a:r>
            <a:r>
              <a:rPr lang="en-US" sz="2000" dirty="0" err="1"/>
              <a:t>Heyton</a:t>
            </a:r>
            <a:r>
              <a:rPr lang="en-US" sz="2000" dirty="0"/>
              <a:t>, </a:t>
            </a:r>
            <a:r>
              <a:rPr lang="en-US" sz="2000" dirty="0" err="1"/>
              <a:t>Zermelo</a:t>
            </a:r>
            <a:r>
              <a:rPr lang="en-US" sz="2000" dirty="0"/>
              <a:t>, </a:t>
            </a:r>
            <a:r>
              <a:rPr lang="en-US" sz="2000" dirty="0" err="1"/>
              <a:t>Tarski</a:t>
            </a:r>
            <a:endParaRPr lang="en-US" sz="2000" dirty="0"/>
          </a:p>
          <a:p>
            <a:pPr lvl="1"/>
            <a:r>
              <a:rPr lang="en-US" sz="2000" dirty="0" err="1" smtClean="0"/>
              <a:t>Axiomatize</a:t>
            </a:r>
            <a:r>
              <a:rPr lang="en-US" sz="2000" dirty="0" smtClean="0"/>
              <a:t> </a:t>
            </a:r>
            <a:r>
              <a:rPr lang="en-US" sz="2000" dirty="0"/>
              <a:t>branches of math (geometry</a:t>
            </a:r>
            <a:r>
              <a:rPr lang="en-US" sz="2000" dirty="0" smtClean="0"/>
              <a:t>,</a:t>
            </a:r>
            <a:r>
              <a:rPr lang="zh-CN" altLang="en-US" sz="2000" dirty="0" smtClean="0"/>
              <a:t> </a:t>
            </a:r>
            <a:r>
              <a:rPr lang="en-US" sz="2000" dirty="0" smtClean="0"/>
              <a:t>arithmetic,</a:t>
            </a:r>
            <a:r>
              <a:rPr lang="zh-CN" altLang="en-US" sz="2000" dirty="0" smtClean="0"/>
              <a:t> </a:t>
            </a:r>
            <a:r>
              <a:rPr lang="en-US" sz="2000" dirty="0" smtClean="0"/>
              <a:t>set-theory</a:t>
            </a:r>
            <a:r>
              <a:rPr lang="en-US" sz="2000" dirty="0"/>
              <a:t>)</a:t>
            </a:r>
          </a:p>
          <a:p>
            <a:pPr lvl="1"/>
            <a:r>
              <a:rPr lang="en-US" sz="2000" dirty="0" err="1" smtClean="0"/>
              <a:t>Zermelo</a:t>
            </a:r>
            <a:r>
              <a:rPr lang="en-US" sz="2000" dirty="0"/>
              <a:t>: Axiomatization of set-theory</a:t>
            </a:r>
          </a:p>
          <a:p>
            <a:pPr lvl="1"/>
            <a:r>
              <a:rPr lang="en-US" sz="2000" dirty="0"/>
              <a:t>The Hilbert program: formalization of all of mathematics in axiomatic</a:t>
            </a:r>
          </a:p>
          <a:p>
            <a:pPr lvl="1">
              <a:buNone/>
            </a:pPr>
            <a:r>
              <a:rPr lang="en-US" sz="2000" dirty="0"/>
              <a:t>       form, with a proof of consistency using </a:t>
            </a:r>
            <a:r>
              <a:rPr lang="en-US" sz="2000" dirty="0">
                <a:solidFill>
                  <a:srgbClr val="C00000"/>
                </a:solidFill>
              </a:rPr>
              <a:t>“</a:t>
            </a:r>
            <a:r>
              <a:rPr lang="en-US" sz="2000" dirty="0" err="1">
                <a:solidFill>
                  <a:srgbClr val="C00000"/>
                </a:solidFill>
              </a:rPr>
              <a:t>finitary</a:t>
            </a:r>
            <a:r>
              <a:rPr lang="en-US" sz="2000" dirty="0">
                <a:solidFill>
                  <a:srgbClr val="C00000"/>
                </a:solidFill>
              </a:rPr>
              <a:t>” methods</a:t>
            </a:r>
            <a:r>
              <a:rPr lang="en-US" sz="2000" dirty="0"/>
              <a:t>.</a:t>
            </a:r>
          </a:p>
          <a:p>
            <a:pPr lvl="1"/>
            <a:r>
              <a:rPr lang="en-US" sz="2000" dirty="0" err="1"/>
              <a:t>Godel’s</a:t>
            </a:r>
            <a:r>
              <a:rPr lang="en-US" sz="2000" dirty="0"/>
              <a:t>  theorems:</a:t>
            </a:r>
          </a:p>
          <a:p>
            <a:pPr lvl="2"/>
            <a:r>
              <a:rPr lang="en-US" sz="1600" dirty="0"/>
              <a:t>PhD: Every F O  sentence can be deduced </a:t>
            </a:r>
            <a:r>
              <a:rPr lang="en-US" sz="1600" dirty="0" smtClean="0"/>
              <a:t>in </a:t>
            </a:r>
            <a:r>
              <a:rPr lang="en-US" sz="1600" dirty="0"/>
              <a:t>common deductive systems.</a:t>
            </a:r>
          </a:p>
          <a:p>
            <a:pPr lvl="2">
              <a:buNone/>
            </a:pPr>
            <a:r>
              <a:rPr lang="en-US" sz="1600" dirty="0"/>
              <a:t>      </a:t>
            </a:r>
            <a:r>
              <a:rPr lang="en-US" sz="1600" dirty="0" err="1"/>
              <a:t>Godel’s</a:t>
            </a:r>
            <a:r>
              <a:rPr lang="en-US" sz="1600" dirty="0"/>
              <a:t> completeness theorem</a:t>
            </a:r>
          </a:p>
          <a:p>
            <a:pPr lvl="2"/>
            <a:r>
              <a:rPr lang="en-US" sz="1600" dirty="0"/>
              <a:t>Any axiomatization that  </a:t>
            </a:r>
            <a:r>
              <a:rPr lang="en-US" sz="1600" dirty="0" smtClean="0"/>
              <a:t>includes arithmetic must </a:t>
            </a:r>
            <a:r>
              <a:rPr lang="en-US" sz="1600" dirty="0"/>
              <a:t>either </a:t>
            </a:r>
            <a:r>
              <a:rPr lang="en-US" sz="1600" dirty="0" smtClean="0"/>
              <a:t>be unsound or incomplete   </a:t>
            </a:r>
            <a:r>
              <a:rPr lang="en-US" sz="1600" dirty="0"/>
              <a:t>(i.e. there is a sentence neither  provable  nor  disprovable) </a:t>
            </a:r>
          </a:p>
          <a:p>
            <a:pPr lvl="2">
              <a:buNone/>
            </a:pPr>
            <a:r>
              <a:rPr lang="en-US" sz="1600" dirty="0"/>
              <a:t>       </a:t>
            </a:r>
            <a:r>
              <a:rPr lang="en-US" sz="1600" dirty="0" err="1"/>
              <a:t>Godel’s</a:t>
            </a:r>
            <a:r>
              <a:rPr lang="en-US" sz="1600" dirty="0"/>
              <a:t> </a:t>
            </a:r>
            <a:r>
              <a:rPr lang="en-US" sz="1600" dirty="0" smtClean="0"/>
              <a:t>incompleteness </a:t>
            </a:r>
            <a:r>
              <a:rPr lang="en-US" sz="1600" dirty="0"/>
              <a:t>theorem</a:t>
            </a:r>
            <a:r>
              <a:rPr lang="en-US" sz="1200" dirty="0"/>
              <a:t>.</a:t>
            </a:r>
            <a:endParaRPr lang="en-US" sz="2400" dirty="0"/>
          </a:p>
        </p:txBody>
      </p:sp>
      <p:pic>
        <p:nvPicPr>
          <p:cNvPr id="4" name="Picture 3" descr="Hilbert19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1" y="228600"/>
            <a:ext cx="1527619" cy="2057400"/>
          </a:xfrm>
          <a:prstGeom prst="rect">
            <a:avLst/>
          </a:prstGeom>
        </p:spPr>
      </p:pic>
      <p:pic>
        <p:nvPicPr>
          <p:cNvPr id="5" name="Picture 4" descr="Godel_Einstein_195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1900" y="685801"/>
            <a:ext cx="1816100" cy="234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7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 brief history of logic                                                         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36148"/>
            <a:ext cx="6781800" cy="4495800"/>
          </a:xfrm>
        </p:spPr>
        <p:txBody>
          <a:bodyPr>
            <a:normAutofit/>
          </a:bodyPr>
          <a:lstStyle/>
          <a:p>
            <a:r>
              <a:rPr lang="en-US" sz="2400" dirty="0"/>
              <a:t>The mathematical school  (20</a:t>
            </a:r>
            <a:r>
              <a:rPr lang="en-US" sz="2400" baseline="30000" dirty="0"/>
              <a:t>th</a:t>
            </a:r>
            <a:r>
              <a:rPr lang="en-US" sz="2400" dirty="0"/>
              <a:t> century)</a:t>
            </a:r>
          </a:p>
          <a:p>
            <a:endParaRPr lang="en-US" sz="2400" dirty="0"/>
          </a:p>
          <a:p>
            <a:pPr lvl="1"/>
            <a:r>
              <a:rPr lang="en-US" sz="2000" dirty="0"/>
              <a:t>Tarski: Logician </a:t>
            </a:r>
            <a:r>
              <a:rPr lang="en-US" sz="2000" dirty="0" err="1"/>
              <a:t>extraoradinaire</a:t>
            </a:r>
            <a:r>
              <a:rPr lang="en-US" sz="2000" dirty="0"/>
              <a:t> ( ~ 2500 </a:t>
            </a:r>
            <a:r>
              <a:rPr lang="en-US" sz="2000" dirty="0" smtClean="0"/>
              <a:t>pages!)</a:t>
            </a:r>
            <a:endParaRPr lang="en-US" sz="2000" dirty="0"/>
          </a:p>
          <a:p>
            <a:pPr lvl="1"/>
            <a:r>
              <a:rPr lang="en-US" sz="2000" dirty="0"/>
              <a:t>Completeness, truth, definability, </a:t>
            </a:r>
            <a:r>
              <a:rPr lang="en-US" sz="2000" dirty="0">
                <a:solidFill>
                  <a:srgbClr val="C00000"/>
                </a:solidFill>
              </a:rPr>
              <a:t>decidability</a:t>
            </a:r>
          </a:p>
          <a:p>
            <a:pPr lvl="1"/>
            <a:r>
              <a:rPr lang="en-US" sz="2000" dirty="0"/>
              <a:t>Alonzo Church, and students </a:t>
            </a:r>
            <a:r>
              <a:rPr lang="en-US" sz="2000" dirty="0" err="1"/>
              <a:t>Kleene</a:t>
            </a:r>
            <a:r>
              <a:rPr lang="en-US" sz="2000" dirty="0"/>
              <a:t> and </a:t>
            </a:r>
            <a:r>
              <a:rPr lang="en-US" sz="2000" dirty="0" err="1"/>
              <a:t>Henkin</a:t>
            </a:r>
            <a:endParaRPr lang="en-US" sz="2000" dirty="0"/>
          </a:p>
          <a:p>
            <a:pPr lvl="2"/>
            <a:r>
              <a:rPr lang="en-US" sz="1600" dirty="0"/>
              <a:t>Church’s thesis of computability</a:t>
            </a:r>
          </a:p>
          <a:p>
            <a:pPr lvl="2"/>
            <a:r>
              <a:rPr lang="en-US" sz="1600" dirty="0"/>
              <a:t>First-order logic is </a:t>
            </a:r>
            <a:r>
              <a:rPr lang="en-US" sz="1600" dirty="0" err="1"/>
              <a:t>undecidable</a:t>
            </a:r>
            <a:endParaRPr lang="en-US" sz="1600" dirty="0"/>
          </a:p>
          <a:p>
            <a:pPr lvl="2"/>
            <a:endParaRPr lang="en-US" sz="1600" dirty="0"/>
          </a:p>
          <a:p>
            <a:pPr lvl="1"/>
            <a:endParaRPr lang="en-US" sz="2000" dirty="0"/>
          </a:p>
          <a:p>
            <a:pPr lvl="2"/>
            <a:endParaRPr lang="en-US" sz="1600" dirty="0"/>
          </a:p>
        </p:txBody>
      </p:sp>
      <p:pic>
        <p:nvPicPr>
          <p:cNvPr id="6" name="Picture 5" descr="Alfred_Tarsk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800" y="740679"/>
            <a:ext cx="2362200" cy="2390938"/>
          </a:xfrm>
          <a:prstGeom prst="rect">
            <a:avLst/>
          </a:prstGeom>
        </p:spPr>
      </p:pic>
      <p:pic>
        <p:nvPicPr>
          <p:cNvPr id="7" name="Picture 6" descr="450px-Alonzo_Churc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8600" y="3352800"/>
            <a:ext cx="25146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7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WW-II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0933" y="1825625"/>
            <a:ext cx="9812867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model theory</a:t>
            </a:r>
          </a:p>
          <a:p>
            <a:pPr lvl="1"/>
            <a:r>
              <a:rPr lang="en-US" dirty="0" smtClean="0"/>
              <a:t>Study of mathematical structures (groups, etc.) using logic</a:t>
            </a:r>
          </a:p>
          <a:p>
            <a:r>
              <a:rPr lang="en-US" dirty="0"/>
              <a:t>p</a:t>
            </a:r>
            <a:r>
              <a:rPr lang="en-US" dirty="0" smtClean="0"/>
              <a:t>roof theory</a:t>
            </a:r>
          </a:p>
          <a:p>
            <a:pPr lvl="1"/>
            <a:r>
              <a:rPr lang="en-US" dirty="0" smtClean="0"/>
              <a:t>Study of axiom systems, inference systems, proofs</a:t>
            </a:r>
          </a:p>
          <a:p>
            <a:r>
              <a:rPr lang="en-US" dirty="0" smtClean="0"/>
              <a:t>computability theory</a:t>
            </a:r>
          </a:p>
          <a:p>
            <a:pPr lvl="1"/>
            <a:r>
              <a:rPr lang="en-US" dirty="0" smtClean="0"/>
              <a:t>Relationship of logic to computability/complexity</a:t>
            </a:r>
          </a:p>
          <a:p>
            <a:r>
              <a:rPr lang="en-US" dirty="0"/>
              <a:t>s</a:t>
            </a:r>
            <a:r>
              <a:rPr lang="en-US" dirty="0" smtClean="0"/>
              <a:t>et theory</a:t>
            </a:r>
          </a:p>
          <a:p>
            <a:pPr lvl="1"/>
            <a:r>
              <a:rPr lang="en-US" dirty="0" smtClean="0"/>
              <a:t>foundations of mathematics, axiomatic set theory</a:t>
            </a:r>
          </a:p>
          <a:p>
            <a:pPr lvl="1"/>
            <a:r>
              <a:rPr lang="en-US" dirty="0" smtClean="0"/>
              <a:t>Cohen: independence of continuum hypo and independence of axiom of choice from ZF axioms.</a:t>
            </a:r>
          </a:p>
          <a:p>
            <a:pPr lvl="1"/>
            <a:r>
              <a:rPr lang="en-US" dirty="0" smtClean="0"/>
              <a:t>constructivism</a:t>
            </a:r>
          </a:p>
          <a:p>
            <a:r>
              <a:rPr lang="en-US" dirty="0" smtClean="0"/>
              <a:t>applications of logic in computer science</a:t>
            </a:r>
          </a:p>
          <a:p>
            <a:pPr lvl="1"/>
            <a:r>
              <a:rPr lang="en-US" dirty="0" smtClean="0"/>
              <a:t>applied logic to AI, databases, verification, aided by tools</a:t>
            </a:r>
            <a:br>
              <a:rPr lang="en-US" dirty="0" smtClean="0"/>
            </a:br>
            <a:r>
              <a:rPr lang="en-US" dirty="0" smtClean="0"/>
              <a:t>like automated and semi-automated theorem </a:t>
            </a:r>
            <a:r>
              <a:rPr lang="en-US" dirty="0" err="1" smtClean="0"/>
              <a:t>provers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22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Propositional Logic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56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Propositional Logic: Syntax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92494" y="1825624"/>
                <a:ext cx="9761306" cy="4879975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>
                    <a:latin typeface="Cambria Math" charset="0"/>
                  </a:rPr>
                  <a:t>Propositions</a:t>
                </a:r>
              </a:p>
              <a:p>
                <a:pPr lvl="1"/>
                <a:r>
                  <a:rPr lang="en-US" dirty="0" smtClean="0">
                    <a:latin typeface="Cambria Math" charset="0"/>
                  </a:rPr>
                  <a:t>S</a:t>
                </a:r>
                <a:r>
                  <a:rPr lang="en-US" b="0" dirty="0" smtClean="0">
                    <a:latin typeface="Cambria Math" charset="0"/>
                  </a:rPr>
                  <a:t>entences that can be determined as true or false</a:t>
                </a:r>
              </a:p>
              <a:p>
                <a:pPr lvl="1"/>
                <a:r>
                  <a:rPr lang="en-US" dirty="0">
                    <a:latin typeface="Cambria Math" charset="0"/>
                  </a:rPr>
                  <a:t>p</a:t>
                </a:r>
                <a:r>
                  <a:rPr lang="en-US" dirty="0" smtClean="0">
                    <a:latin typeface="Cambria Math" charset="0"/>
                  </a:rPr>
                  <a:t> = “Tomorrow is raining.”</a:t>
                </a:r>
              </a:p>
              <a:p>
                <a:pPr lvl="1"/>
                <a:r>
                  <a:rPr lang="en-US" dirty="0">
                    <a:latin typeface="Cambria Math" charset="0"/>
                  </a:rPr>
                  <a:t>q</a:t>
                </a:r>
                <a:r>
                  <a:rPr lang="en-US" b="0" dirty="0" smtClean="0">
                    <a:latin typeface="Cambria Math" charset="0"/>
                  </a:rPr>
                  <a:t> = “U.S. has 50 states.”</a:t>
                </a:r>
                <a:endParaRPr lang="en-US" b="0" i="1" dirty="0" smtClean="0">
                  <a:latin typeface="Cambria Math" charset="0"/>
                </a:endParaRPr>
              </a:p>
              <a:p>
                <a:endParaRPr lang="en-US" b="0" i="1" dirty="0" smtClean="0">
                  <a:latin typeface="Cambria Math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𝑃</m:t>
                    </m:r>
                  </m:oMath>
                </a14:m>
                <a:r>
                  <a:rPr lang="en-US" dirty="0" smtClean="0"/>
                  <a:t>: a countably infinite set of 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propositions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</a:rPr>
                          <m:t>,…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Well Formed Formulae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𝑊𝐹𝐹</m:t>
                    </m:r>
                  </m:oMath>
                </a14:m>
                <a:r>
                  <a:rPr lang="en-US" dirty="0" smtClean="0"/>
                  <a:t>) is the 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smallest</a:t>
                </a:r>
                <a:r>
                  <a:rPr lang="en-US" dirty="0" smtClean="0"/>
                  <a:t> set that satisfies: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⊤,⊥∈</m:t>
                    </m:r>
                    <m:r>
                      <a:rPr lang="en-US" b="0" i="1" smtClean="0">
                        <a:latin typeface="Cambria Math" charset="0"/>
                      </a:rPr>
                      <m:t>𝑊𝐹𝐹</m:t>
                    </m:r>
                    <m:r>
                      <a:rPr lang="en-US" b="0" i="1" smtClean="0">
                        <a:latin typeface="Cambria Math" charset="0"/>
                      </a:rPr>
                      <m:t>,  </m:t>
                    </m:r>
                    <m:r>
                      <a:rPr lang="en-US" b="0" i="1" smtClean="0">
                        <a:latin typeface="Cambria Math" charset="0"/>
                      </a:rPr>
                      <m:t>𝑝</m:t>
                    </m:r>
                    <m:r>
                      <a:rPr lang="en-US" b="0" i="1" smtClean="0">
                        <a:latin typeface="Cambria Math" charset="0"/>
                      </a:rPr>
                      <m:t>∈</m:t>
                    </m:r>
                    <m:r>
                      <a:rPr lang="en-US" b="0" i="1" smtClean="0">
                        <a:latin typeface="Cambria Math" charset="0"/>
                      </a:rPr>
                      <m:t>𝑊𝐹𝐹</m:t>
                    </m:r>
                  </m:oMath>
                </a14:m>
                <a:r>
                  <a:rPr lang="en-US" dirty="0" smtClean="0"/>
                  <a:t> 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𝑝</m:t>
                    </m:r>
                    <m:r>
                      <a:rPr lang="en-US" b="0" i="1" smtClean="0">
                        <a:latin typeface="Cambria Math" charset="0"/>
                      </a:rPr>
                      <m:t>∈</m:t>
                    </m:r>
                    <m:r>
                      <a:rPr lang="en-US" b="0" i="1" smtClean="0">
                        <a:latin typeface="Cambria Math" charset="0"/>
                      </a:rPr>
                      <m:t>𝑃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𝛼</m:t>
                    </m:r>
                    <m:r>
                      <a:rPr lang="en-US" b="0" i="1" smtClean="0">
                        <a:latin typeface="Cambria Math" charset="0"/>
                      </a:rPr>
                      <m:t>∈</m:t>
                    </m:r>
                    <m:r>
                      <a:rPr lang="en-US" b="0" i="1" smtClean="0">
                        <a:latin typeface="Cambria Math" charset="0"/>
                      </a:rPr>
                      <m:t>𝑊𝐹𝐹</m:t>
                    </m:r>
                  </m:oMath>
                </a14:m>
                <a:r>
                  <a:rPr lang="en-US" dirty="0" smtClean="0"/>
                  <a:t>, then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𝛼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∈</m:t>
                    </m:r>
                    <m:r>
                      <a:rPr lang="en-US" b="0" i="1" smtClean="0">
                        <a:latin typeface="Cambria Math" charset="0"/>
                      </a:rPr>
                      <m:t>𝑊𝐹𝐹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∈</m:t>
                    </m:r>
                    <m:r>
                      <a:rPr lang="en-US" i="1">
                        <a:latin typeface="Cambria Math" charset="0"/>
                      </a:rPr>
                      <m:t>𝑊𝐹𝐹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smtClean="0"/>
                  <a:t>then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</a:rPr>
                          <m:t>∼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∈</m:t>
                    </m:r>
                    <m:r>
                      <a:rPr lang="en-US" b="0" i="1" smtClean="0">
                        <a:latin typeface="Cambria Math" charset="0"/>
                      </a:rPr>
                      <m:t>𝑊𝐹𝐹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∼</m:t>
                    </m:r>
                  </m:oMath>
                </a14:m>
                <a:r>
                  <a:rPr lang="en-US" dirty="0" smtClean="0"/>
                  <a:t> is a connective, e.g.,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∧, ∨, →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92494" y="1825624"/>
                <a:ext cx="9761306" cy="4879975"/>
              </a:xfrm>
              <a:blipFill rotWithShape="0">
                <a:blip r:embed="rId2"/>
                <a:stretch>
                  <a:fillRect t="-2122" b="-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147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xperimental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75B73"/>
      </a:accent1>
      <a:accent2>
        <a:srgbClr val="CD0909"/>
      </a:accent2>
      <a:accent3>
        <a:srgbClr val="3F7830"/>
      </a:accent3>
      <a:accent4>
        <a:srgbClr val="08110B"/>
      </a:accent4>
      <a:accent5>
        <a:srgbClr val="DCA800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Berlin Sans FB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21448</TotalTime>
  <Words>808</Words>
  <Application>Microsoft Office PowerPoint</Application>
  <PresentationFormat>Widescreen</PresentationFormat>
  <Paragraphs>198</Paragraphs>
  <Slides>21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Berlin Sans FB</vt:lpstr>
      <vt:lpstr>Calibri</vt:lpstr>
      <vt:lpstr>Cambria Math</vt:lpstr>
      <vt:lpstr>Symbol</vt:lpstr>
      <vt:lpstr>Wingdings</vt:lpstr>
      <vt:lpstr>office theme</vt:lpstr>
      <vt:lpstr>Lecture 2  Propositional Logic</vt:lpstr>
      <vt:lpstr>A brief history of logic</vt:lpstr>
      <vt:lpstr>A brief history of logic</vt:lpstr>
      <vt:lpstr>A brief history of logic</vt:lpstr>
      <vt:lpstr>A brief history of logic                                                               </vt:lpstr>
      <vt:lpstr>A brief history of logic                                                               </vt:lpstr>
      <vt:lpstr>Post WW-II</vt:lpstr>
      <vt:lpstr>Propositional Logic</vt:lpstr>
      <vt:lpstr>Propositional Logic: Syntax</vt:lpstr>
      <vt:lpstr>Propositional Logic: Syntax</vt:lpstr>
      <vt:lpstr>Propositional Logic: Semantics</vt:lpstr>
      <vt:lpstr>Propositional Logic: Semantics</vt:lpstr>
      <vt:lpstr>Propositional Logic: Inference</vt:lpstr>
      <vt:lpstr>Normal Forms</vt:lpstr>
      <vt:lpstr>Normal Forms</vt:lpstr>
      <vt:lpstr>Resolution</vt:lpstr>
      <vt:lpstr>Resolution</vt:lpstr>
      <vt:lpstr>Resolution</vt:lpstr>
      <vt:lpstr>DPLL Procedure</vt:lpstr>
      <vt:lpstr>Compactness Theorem</vt:lpstr>
      <vt:lpstr>Application: Four-Color Theorem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Armando Solar-Lezama</dc:creator>
  <cp:lastModifiedBy>Qiu, Xiaokang</cp:lastModifiedBy>
  <cp:revision>757</cp:revision>
  <cp:lastPrinted>2014-10-05T11:58:39Z</cp:lastPrinted>
  <dcterms:created xsi:type="dcterms:W3CDTF">2014-09-23T19:26:18Z</dcterms:created>
  <dcterms:modified xsi:type="dcterms:W3CDTF">2018-01-10T16:48:32Z</dcterms:modified>
</cp:coreProperties>
</file>