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30" r:id="rId3"/>
    <p:sldId id="309" r:id="rId4"/>
    <p:sldId id="310" r:id="rId5"/>
    <p:sldId id="313" r:id="rId6"/>
    <p:sldId id="311" r:id="rId7"/>
    <p:sldId id="312" r:id="rId8"/>
    <p:sldId id="315" r:id="rId9"/>
    <p:sldId id="316" r:id="rId10"/>
    <p:sldId id="314" r:id="rId11"/>
    <p:sldId id="317" r:id="rId12"/>
    <p:sldId id="281" r:id="rId13"/>
    <p:sldId id="321" r:id="rId14"/>
    <p:sldId id="318" r:id="rId15"/>
    <p:sldId id="323" r:id="rId16"/>
    <p:sldId id="320" r:id="rId17"/>
    <p:sldId id="322" r:id="rId18"/>
    <p:sldId id="319" r:id="rId19"/>
    <p:sldId id="326" r:id="rId20"/>
    <p:sldId id="329" r:id="rId21"/>
    <p:sldId id="328" r:id="rId22"/>
    <p:sldId id="325" r:id="rId23"/>
    <p:sldId id="271" r:id="rId24"/>
    <p:sldId id="324" r:id="rId25"/>
    <p:sldId id="292" r:id="rId26"/>
    <p:sldId id="293" r:id="rId27"/>
    <p:sldId id="302" r:id="rId28"/>
    <p:sldId id="304" r:id="rId29"/>
    <p:sldId id="305" r:id="rId30"/>
    <p:sldId id="306" r:id="rId31"/>
    <p:sldId id="307" r:id="rId3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3" autoAdjust="0"/>
    <p:restoredTop sz="66484" autoAdjust="0"/>
  </p:normalViewPr>
  <p:slideViewPr>
    <p:cSldViewPr snapToGrid="0" snapToObjects="1">
      <p:cViewPr varScale="1">
        <p:scale>
          <a:sx n="60" d="100"/>
          <a:sy n="60" d="100"/>
        </p:scale>
        <p:origin x="176" y="6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2A-4B85-42F8-9DAB-045267C8EA91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27D7-FD64-41C9-B5AB-C385B0FB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5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HashPipe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recirc.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authors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recirculation,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dismissed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being</a:t>
            </a:r>
            <a:r>
              <a:rPr lang="zh-CN" altLang="en-US" dirty="0"/>
              <a:t> </a:t>
            </a:r>
            <a:r>
              <a:rPr lang="en-US" altLang="zh-CN" dirty="0"/>
              <a:t>impractical;</a:t>
            </a:r>
            <a:r>
              <a:rPr lang="zh-CN" altLang="en-US" dirty="0"/>
              <a:t> </a:t>
            </a:r>
            <a:r>
              <a:rPr lang="en-US" altLang="zh-CN" dirty="0"/>
              <a:t>hurts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throughput.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recirc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bit…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probability?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can’t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 err="1"/>
              <a:t>aribtrary</a:t>
            </a:r>
            <a:r>
              <a:rPr lang="zh-CN" altLang="en-US" dirty="0"/>
              <a:t> </a:t>
            </a:r>
            <a:r>
              <a:rPr lang="en-US" altLang="zh-CN" dirty="0" err="1"/>
              <a:t>probabilty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RAP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first…</a:t>
            </a:r>
          </a:p>
          <a:p>
            <a:pPr lvl="2"/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AutoNum type="arabicPeriod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equal?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AutoNum type="arabicPeriod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stage.</a:t>
            </a:r>
          </a:p>
          <a:p>
            <a:pPr marL="1143000" lvl="2" indent="-228600">
              <a:buAutoNum type="arabicPeriod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</a:t>
            </a:r>
          </a:p>
          <a:p>
            <a:pPr marL="1143000" lvl="2" indent="-228600">
              <a:buAutoNum type="arabicPeriod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latency/reordering),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recirc</a:t>
            </a:r>
          </a:p>
          <a:p>
            <a:pPr marL="1143000" lvl="2" indent="-228600">
              <a:buAutoNum type="arabicPeriod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</a:p>
          <a:p>
            <a:pPr marL="685800" lvl="1" indent="-228600">
              <a:buAutoNum type="arabicPeriod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everyone?</a:t>
            </a:r>
          </a:p>
          <a:p>
            <a:pPr marL="685800" lvl="1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CAIDA</a:t>
            </a:r>
            <a:r>
              <a:rPr lang="zh-CN" altLang="en-US" dirty="0"/>
              <a:t> </a:t>
            </a:r>
            <a:r>
              <a:rPr lang="en-US" altLang="zh-CN" dirty="0"/>
              <a:t>trace,</a:t>
            </a:r>
            <a:r>
              <a:rPr lang="zh-CN" altLang="en-US" dirty="0"/>
              <a:t> </a:t>
            </a:r>
            <a:r>
              <a:rPr lang="en-US" altLang="zh-CN" dirty="0"/>
              <a:t>collected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r>
              <a:rPr lang="zh-CN" altLang="en-US" dirty="0"/>
              <a:t> </a:t>
            </a:r>
            <a:r>
              <a:rPr lang="en-US" altLang="zh-CN" dirty="0"/>
              <a:t>backbone.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packets.</a:t>
            </a:r>
          </a:p>
          <a:p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CAIDA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heavy-tailed,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flows.</a:t>
            </a:r>
          </a:p>
          <a:p>
            <a:endParaRPr lang="en-US" dirty="0"/>
          </a:p>
          <a:p>
            <a:r>
              <a:rPr lang="en-US" altLang="zh-CN" dirty="0"/>
              <a:t>RAP,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be.</a:t>
            </a:r>
            <a:r>
              <a:rPr lang="zh-CN" altLang="en-US" dirty="0"/>
              <a:t> </a:t>
            </a:r>
            <a:r>
              <a:rPr lang="en-US" altLang="zh-CN" dirty="0"/>
              <a:t>(remind: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software;</a:t>
            </a:r>
            <a:r>
              <a:rPr lang="zh-CN" altLang="en-US" dirty="0"/>
              <a:t> </a:t>
            </a:r>
            <a:r>
              <a:rPr lang="en-US" altLang="zh-CN" dirty="0"/>
              <a:t>PRECISION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precision).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5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successfully</a:t>
            </a:r>
            <a:r>
              <a:rPr lang="zh-CN" altLang="en-US" dirty="0"/>
              <a:t> </a:t>
            </a:r>
            <a:r>
              <a:rPr lang="en-US" altLang="zh-CN" dirty="0"/>
              <a:t>compiled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Barefoot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Tofino.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1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Someone</a:t>
            </a:r>
            <a:r>
              <a:rPr lang="zh-CN" altLang="en-US" dirty="0"/>
              <a:t> </a:t>
            </a:r>
            <a:r>
              <a:rPr lang="en-US" altLang="zh-CN" dirty="0"/>
              <a:t>told</a:t>
            </a:r>
            <a:r>
              <a:rPr lang="zh-CN" altLang="en-US" dirty="0"/>
              <a:t> </a:t>
            </a:r>
            <a:r>
              <a:rPr lang="en-US" altLang="zh-CN" dirty="0"/>
              <a:t>me: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worst</a:t>
            </a:r>
            <a:r>
              <a:rPr lang="zh-CN" altLang="en-US" dirty="0"/>
              <a:t> </a:t>
            </a:r>
            <a:r>
              <a:rPr lang="en-US" altLang="zh-CN" dirty="0"/>
              <a:t>thing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conference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hungry</a:t>
            </a:r>
            <a:r>
              <a:rPr lang="zh-CN" altLang="en-US" dirty="0"/>
              <a:t> </a:t>
            </a:r>
            <a:r>
              <a:rPr lang="en-US" altLang="zh-CN" dirty="0"/>
              <a:t>listeners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lunch.</a:t>
            </a:r>
          </a:p>
          <a:p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conclude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questions,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enjoy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lunch</a:t>
            </a:r>
            <a:r>
              <a:rPr lang="zh-CN" altLang="en-US" dirty="0"/>
              <a:t> </a:t>
            </a:r>
            <a:r>
              <a:rPr lang="en-US" altLang="zh-CN" dirty="0"/>
              <a:t>break.</a:t>
            </a:r>
          </a:p>
          <a:p>
            <a:endParaRPr lang="en-US" dirty="0"/>
          </a:p>
          <a:p>
            <a:r>
              <a:rPr lang="en-US" altLang="zh-CN" dirty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measurement?</a:t>
            </a:r>
          </a:p>
          <a:p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down.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security: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DDoS</a:t>
            </a:r>
            <a:r>
              <a:rPr lang="zh-CN" altLang="en-US" dirty="0"/>
              <a:t> </a:t>
            </a:r>
            <a:r>
              <a:rPr lang="en-US" altLang="zh-CN" dirty="0"/>
              <a:t>attack.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Improve</a:t>
            </a:r>
            <a:r>
              <a:rPr lang="zh-CN" altLang="en-US" dirty="0"/>
              <a:t> </a:t>
            </a:r>
            <a:r>
              <a:rPr lang="en-US" altLang="zh-CN" dirty="0"/>
              <a:t>performance: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bottlenecks</a:t>
            </a:r>
            <a:r>
              <a:rPr lang="zh-CN" altLang="en-US" dirty="0"/>
              <a:t> 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microburst,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 err="1"/>
              <a:t>Danfeng</a:t>
            </a:r>
            <a:r>
              <a:rPr lang="zh-CN" altLang="en-US" dirty="0"/>
              <a:t> </a:t>
            </a:r>
            <a:r>
              <a:rPr lang="en-US" altLang="zh-CN" dirty="0"/>
              <a:t>presented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  <a:r>
              <a:rPr lang="zh-CN" altLang="en-US" dirty="0"/>
              <a:t> </a:t>
            </a:r>
            <a:r>
              <a:rPr lang="en-US" altLang="zh-CN" dirty="0"/>
              <a:t>mentioned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heavy</a:t>
            </a:r>
            <a:r>
              <a:rPr lang="zh-CN" altLang="en-US" dirty="0"/>
              <a:t> </a:t>
            </a:r>
            <a:r>
              <a:rPr lang="en-US" altLang="zh-CN" dirty="0"/>
              <a:t>flows</a:t>
            </a:r>
            <a:r>
              <a:rPr lang="zh-CN" altLang="en-US" dirty="0"/>
              <a:t> </a:t>
            </a:r>
            <a:r>
              <a:rPr lang="en-US" altLang="zh-CN" dirty="0"/>
              <a:t>“beforehand”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queuing.)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Predict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demand,</a:t>
            </a:r>
            <a:r>
              <a:rPr lang="zh-CN" altLang="en-US" dirty="0"/>
              <a:t> </a:t>
            </a:r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links?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characteristic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NFV</a:t>
            </a:r>
            <a:r>
              <a:rPr lang="zh-CN" altLang="en-US" dirty="0"/>
              <a:t> </a:t>
            </a:r>
            <a:r>
              <a:rPr lang="en-US" altLang="zh-CN" dirty="0"/>
              <a:t>deployment?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Traditionally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catch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rate.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today’s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Terabytes</a:t>
            </a:r>
            <a:r>
              <a:rPr lang="zh-CN" altLang="en-US" dirty="0"/>
              <a:t> </a:t>
            </a:r>
            <a:r>
              <a:rPr lang="en-US" altLang="zh-CN" dirty="0"/>
              <a:t>aggregated</a:t>
            </a:r>
            <a:r>
              <a:rPr lang="zh-CN" altLang="en-US" dirty="0"/>
              <a:t> </a:t>
            </a:r>
            <a:r>
              <a:rPr lang="en-US" altLang="zh-CN" dirty="0"/>
              <a:t>throughput,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1/1000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(needs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bandwidth,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rate,</a:t>
            </a:r>
            <a:r>
              <a:rPr lang="zh-CN" altLang="en-US" dirty="0"/>
              <a:t> </a:t>
            </a:r>
            <a:r>
              <a:rPr lang="en-US" altLang="zh-CN" dirty="0"/>
              <a:t>hurts</a:t>
            </a:r>
            <a:r>
              <a:rPr lang="zh-CN" altLang="en-US" dirty="0"/>
              <a:t> </a:t>
            </a:r>
            <a:r>
              <a:rPr lang="en-US" altLang="zh-CN" dirty="0"/>
              <a:t>accuracy).</a:t>
            </a:r>
          </a:p>
          <a:p>
            <a:endParaRPr lang="en-US" altLang="zh-CN" dirty="0"/>
          </a:p>
          <a:p>
            <a:r>
              <a:rPr lang="en-US" altLang="zh-CN" dirty="0"/>
              <a:t>Recently,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embed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plane,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rate,</a:t>
            </a:r>
          </a:p>
          <a:p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commodity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becomes</a:t>
            </a:r>
            <a:r>
              <a:rPr lang="zh-CN" altLang="en-US" dirty="0"/>
              <a:t> </a:t>
            </a:r>
            <a:r>
              <a:rPr lang="en-US" altLang="zh-CN" dirty="0"/>
              <a:t>available.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opportunity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accurate,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sampling;</a:t>
            </a:r>
          </a:p>
          <a:p>
            <a:r>
              <a:rPr lang="en-US" altLang="zh-CN" dirty="0"/>
              <a:t>Immediate</a:t>
            </a:r>
            <a:r>
              <a:rPr lang="zh-CN" altLang="en-US" dirty="0"/>
              <a:t> </a:t>
            </a:r>
            <a:r>
              <a:rPr lang="en-US" altLang="zh-CN" dirty="0"/>
              <a:t>per-</a:t>
            </a:r>
            <a:r>
              <a:rPr lang="en-US" altLang="zh-CN" dirty="0" err="1"/>
              <a:t>pkt</a:t>
            </a:r>
            <a:r>
              <a:rPr lang="zh-CN" altLang="en-US" dirty="0"/>
              <a:t> </a:t>
            </a:r>
            <a:r>
              <a:rPr lang="en-US" altLang="zh-CN" dirty="0"/>
              <a:t>action,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challenges:</a:t>
            </a:r>
            <a:r>
              <a:rPr lang="zh-CN" altLang="en-US" dirty="0"/>
              <a:t> </a:t>
            </a:r>
            <a:r>
              <a:rPr lang="en-US" altLang="zh-CN" dirty="0"/>
              <a:t>restrictive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operation,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(need</a:t>
            </a:r>
            <a:r>
              <a:rPr lang="zh-CN" altLang="en-US" dirty="0"/>
              <a:t> </a:t>
            </a:r>
            <a:r>
              <a:rPr lang="en-US" altLang="zh-CN" dirty="0"/>
              <a:t>sketch)</a:t>
            </a:r>
          </a:p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prob.</a:t>
            </a:r>
            <a:r>
              <a:rPr lang="zh-CN" altLang="en-US" dirty="0"/>
              <a:t> </a:t>
            </a:r>
            <a:r>
              <a:rPr lang="en-US" altLang="zh-CN" dirty="0"/>
              <a:t>recirc.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recirculate,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recirculation?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back…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expensive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throughput.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Recirculation: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real, “practical”, on the market, already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today in data centers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functionality)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Barefoot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Tofino.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Recirculation can help a lot (simplified operation in each pass), but hurts throughput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 may have a small reserved capacity for recirc. No penalty.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80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Elephant vs Mice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directly in data-plane is important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 action on elephant flows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2800" dirty="0"/>
          </a:p>
          <a:p>
            <a:pPr lvl="1"/>
            <a:r>
              <a:rPr lang="en-US" altLang="zh-CN" sz="2400" dirty="0"/>
              <a:t>	Reroute?</a:t>
            </a:r>
            <a:r>
              <a:rPr lang="zh-CN" altLang="en-US" sz="2400" dirty="0"/>
              <a:t> </a:t>
            </a:r>
            <a:r>
              <a:rPr lang="en-US" altLang="zh-CN" sz="2400" dirty="0"/>
              <a:t>Load-balance?</a:t>
            </a:r>
            <a:r>
              <a:rPr lang="zh-CN" altLang="en-US" sz="2400" dirty="0"/>
              <a:t> </a:t>
            </a:r>
            <a:r>
              <a:rPr lang="en-US" altLang="zh-CN" sz="2400" dirty="0"/>
              <a:t>Drop?</a:t>
            </a:r>
          </a:p>
          <a:p>
            <a:pPr lvl="1"/>
            <a:endParaRPr lang="en-US" altLang="zh-CN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altLang="zh-CN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zh-CN" alt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zh-CN" alt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zh-CN" alt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#packets.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 top-128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On-arrival MSE / some called it “AAR”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1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 suffers when too many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traffic has too many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4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7" y="2327890"/>
            <a:ext cx="12192000" cy="260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99769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6318486" y="1636664"/>
            <a:ext cx="5270269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9C2E-C95E-45C1-A9EE-C523982883D9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89186" y="1645920"/>
            <a:ext cx="5380329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6271683" y="1645920"/>
            <a:ext cx="5317071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476249" y="2659063"/>
            <a:ext cx="5393267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6271683" y="2659063"/>
            <a:ext cx="5317071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6761B-2A0F-49AD-A2AE-3E04AAEF9C0E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6238051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86834" y="1644651"/>
            <a:ext cx="5329767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370E0-0BDF-41BA-8259-ED0D032C3C16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520937" y="1644651"/>
            <a:ext cx="5380567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6337300" y="1644650"/>
            <a:ext cx="5251453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337300" y="3945672"/>
            <a:ext cx="5251453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AB08-A7CC-49ED-B59D-429C1C5A5E0F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494650" y="1645920"/>
            <a:ext cx="532359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6347054" y="1645920"/>
            <a:ext cx="5241701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464386" y="3920063"/>
            <a:ext cx="532359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6316790" y="3920063"/>
            <a:ext cx="5271965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681" y="135133"/>
            <a:ext cx="11101073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BC69-644A-438B-851B-07932CA786E9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964263" y="5397501"/>
            <a:ext cx="7586135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64267" y="1670050"/>
            <a:ext cx="7586133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6C8E-5FBD-44C0-961C-25A25354F43A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84D6-F3CF-47E6-B42A-3E206FF8B302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493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" y="6311900"/>
            <a:ext cx="1356360" cy="365125"/>
          </a:xfrm>
          <a:prstGeom prst="rect">
            <a:avLst/>
          </a:prstGeom>
        </p:spPr>
        <p:txBody>
          <a:bodyPr/>
          <a:lstStyle/>
          <a:p>
            <a:fld id="{E4F193FC-9524-4ED8-8DDD-5D27B8C3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17" y="1"/>
            <a:ext cx="12227984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0933" y="1"/>
            <a:ext cx="30310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884" y="1"/>
            <a:ext cx="3028949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117" y="1"/>
            <a:ext cx="3028949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CA30-866E-48EB-983B-DB9AB4583634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304800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1"/>
            <a:ext cx="3048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8304-58DE-4A6B-9D1C-866699DC85AA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227984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69CF-548F-402B-8DEC-D5AE0AB3A5AA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4817" y="1"/>
            <a:ext cx="12230101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809875"/>
            <a:ext cx="1223221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3029185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048000" y="1"/>
            <a:ext cx="3029185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3029185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144000" y="1"/>
            <a:ext cx="3087577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0F8E-2FCC-4525-84BE-377744A6A642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8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0A64-C892-4E27-8470-F0592B733390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41789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DFD7-5E1F-4FF1-9C7F-43DE2295801C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1153584" y="6356351"/>
            <a:ext cx="21907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E86A-F897-4EF5-A94C-BE0FA07A4185}" type="datetime1">
              <a:rPr lang="en-US" smtClean="0"/>
              <a:t>10/25/18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486834" y="134939"/>
            <a:ext cx="1110191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667" y="6356351"/>
            <a:ext cx="4783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12884416" y="5910799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86834" y="1646238"/>
            <a:ext cx="1110191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hyperlink" Target="https://www.google.com/url?sa=i&amp;rct=j&amp;q=&amp;esrc=s&amp;source=images&amp;cd=&amp;ved=2ahUKEwjygK-BuNjdAhVSQRoKHawQCD4QjRx6BAgBEAU&amp;url=https://www.mooxye.com/blog/en/top-10-private-universities-in-the-united-states/harvard_university-logo-1-2/&amp;psig=AOvVaw2TwRqq3hgxtYXXXmZV2k05&amp;ust=15380432973344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microsoft.com/office/2007/relationships/media" Target="../media/media2.mp4"/><Relationship Id="rId7" Type="http://schemas.openxmlformats.org/officeDocument/2006/relationships/image" Target="../media/image23.jpeg"/><Relationship Id="rId12" Type="http://schemas.openxmlformats.org/officeDocument/2006/relationships/image" Target="../media/image30.png"/><Relationship Id="rId2" Type="http://schemas.microsoft.com/office/2007/relationships/media" Target="../media/media1.mp4"/><Relationship Id="rId16" Type="http://schemas.openxmlformats.org/officeDocument/2006/relationships/image" Target="../media/image33.png"/><Relationship Id="rId1" Type="http://schemas.openxmlformats.org/officeDocument/2006/relationships/video" Target="NULL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9.jpe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32.png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977" y="2519872"/>
            <a:ext cx="11716718" cy="120799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3600" dirty="0"/>
              <a:t>PRECISION:</a:t>
            </a:r>
            <a:br>
              <a:rPr lang="en-US" sz="3600" dirty="0"/>
            </a:br>
            <a:r>
              <a:rPr lang="en-US" sz="3600" dirty="0"/>
              <a:t>Efficient Measurement on Programmable Switches Using Probabilistic Recirculation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18349" y="4020964"/>
            <a:ext cx="7916862" cy="766484"/>
          </a:xfrm>
        </p:spPr>
        <p:txBody>
          <a:bodyPr/>
          <a:lstStyle/>
          <a:p>
            <a:pPr algn="ctr"/>
            <a:r>
              <a:rPr lang="en-US" altLang="zh-Han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Ran</a:t>
            </a:r>
            <a:r>
              <a:rPr lang="zh-Hans" altLang="en-U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</a:t>
            </a:r>
            <a:r>
              <a:rPr lang="en-US" altLang="zh-Han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Ben</a:t>
            </a:r>
            <a:r>
              <a:rPr lang="zh-Hans" altLang="en-U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</a:t>
            </a:r>
            <a:r>
              <a:rPr lang="en-US" altLang="zh-Hans" sz="200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Basat</a:t>
            </a:r>
            <a:r>
              <a:rPr lang="en-US" altLang="zh-Han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,</a:t>
            </a:r>
            <a:r>
              <a:rPr lang="zh-Hans" altLang="en-U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</a:t>
            </a:r>
            <a:r>
              <a:rPr lang="en-US" sz="2000" u="sng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Xiaoqi</a:t>
            </a:r>
            <a:r>
              <a:rPr lang="en-US" sz="2000" u="sng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Chen</a:t>
            </a:r>
            <a:r>
              <a:rPr lang="en-U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, </a:t>
            </a:r>
            <a:br>
              <a:rPr lang="en-US" altLang="zh-Han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</a:br>
            <a:r>
              <a:rPr lang="en-US" altLang="zh-Han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Gil</a:t>
            </a:r>
            <a:r>
              <a:rPr lang="zh-Hans" altLang="en-U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</a:t>
            </a:r>
            <a:r>
              <a:rPr lang="en-US" altLang="zh-Hans" sz="200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Einziger</a:t>
            </a:r>
            <a:r>
              <a:rPr lang="en-US" altLang="zh-Hans" sz="200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, Ori </a:t>
            </a:r>
            <a:r>
              <a:rPr lang="en-US" altLang="zh-Hans" sz="200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Rottenstreich</a:t>
            </a:r>
            <a:endParaRPr lang="en-US" sz="2000" dirty="0">
              <a:latin typeface="Lucida Grande" panose="020B0600040502020204" pitchFamily="34" charset="0"/>
              <a:ea typeface="Al Bayan Plain" charset="-78"/>
              <a:cs typeface="Lucida Grande" panose="020B06000405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A590BE-5BC3-4682-96C2-1AEC274789B0}"/>
              </a:ext>
            </a:extLst>
          </p:cNvPr>
          <p:cNvGrpSpPr/>
          <p:nvPr/>
        </p:nvGrpSpPr>
        <p:grpSpPr>
          <a:xfrm>
            <a:off x="3723764" y="5485405"/>
            <a:ext cx="1918560" cy="521716"/>
            <a:chOff x="3614146" y="5385282"/>
            <a:chExt cx="1918560" cy="52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415B9E-0722-4EDF-BE63-8964DD2D5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3034" y="5467832"/>
              <a:ext cx="1439672" cy="3566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55221A-3DE6-40B2-B891-2476C93E9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4146" y="5385282"/>
              <a:ext cx="409448" cy="5217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91FCC5-B9C1-40A8-9333-BA62BC2FDE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34" y="5388390"/>
            <a:ext cx="1656056" cy="707675"/>
          </a:xfrm>
          <a:prstGeom prst="rect">
            <a:avLst/>
          </a:prstGeom>
        </p:spPr>
      </p:pic>
      <p:pic>
        <p:nvPicPr>
          <p:cNvPr id="15" name="Picture 4" descr="「nokia bell labs logo」的圖片搜尋結果">
            <a:extLst>
              <a:ext uri="{FF2B5EF4-FFF2-40B4-BE49-F238E27FC236}">
                <a16:creationId xmlns:a16="http://schemas.microsoft.com/office/drawing/2014/main" id="{B0136252-C858-4E95-A96E-4072BB77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15" y="5596117"/>
            <a:ext cx="2501047" cy="2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「harvard university logo」的圖片搜尋結果">
            <a:hlinkClick r:id="rId7"/>
            <a:extLst>
              <a:ext uri="{FF2B5EF4-FFF2-40B4-BE49-F238E27FC236}">
                <a16:creationId xmlns:a16="http://schemas.microsoft.com/office/drawing/2014/main" id="{162E13E7-1BFE-FD4F-801F-1B2BEEE8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390" y="5481370"/>
            <a:ext cx="2079411" cy="5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031506-2FCE-804F-BD91-FC2E3F184183}"/>
              </a:ext>
            </a:extLst>
          </p:cNvPr>
          <p:cNvSpPr/>
          <p:nvPr/>
        </p:nvSpPr>
        <p:spPr>
          <a:xfrm>
            <a:off x="8069390" y="4364491"/>
            <a:ext cx="3325581" cy="422154"/>
          </a:xfrm>
          <a:custGeom>
            <a:avLst/>
            <a:gdLst>
              <a:gd name="connsiteX0" fmla="*/ 260382 w 3634894"/>
              <a:gd name="connsiteY0" fmla="*/ 29308 h 471749"/>
              <a:gd name="connsiteX1" fmla="*/ 331718 w 3634894"/>
              <a:gd name="connsiteY1" fmla="*/ 42278 h 471749"/>
              <a:gd name="connsiteX2" fmla="*/ 545727 w 3634894"/>
              <a:gd name="connsiteY2" fmla="*/ 120099 h 471749"/>
              <a:gd name="connsiteX3" fmla="*/ 1064535 w 3634894"/>
              <a:gd name="connsiteY3" fmla="*/ 217376 h 471749"/>
              <a:gd name="connsiteX4" fmla="*/ 2543139 w 3634894"/>
              <a:gd name="connsiteY4" fmla="*/ 321137 h 471749"/>
              <a:gd name="connsiteX5" fmla="*/ 3548331 w 3634894"/>
              <a:gd name="connsiteY5" fmla="*/ 379503 h 471749"/>
              <a:gd name="connsiteX6" fmla="*/ 3580756 w 3634894"/>
              <a:gd name="connsiteY6" fmla="*/ 405444 h 471749"/>
              <a:gd name="connsiteX7" fmla="*/ 3541846 w 3634894"/>
              <a:gd name="connsiteY7" fmla="*/ 444355 h 471749"/>
              <a:gd name="connsiteX8" fmla="*/ 240927 w 3634894"/>
              <a:gd name="connsiteY8" fmla="*/ 437869 h 471749"/>
              <a:gd name="connsiteX9" fmla="*/ 260382 w 3634894"/>
              <a:gd name="connsiteY9" fmla="*/ 29308 h 471749"/>
              <a:gd name="connsiteX0" fmla="*/ 260382 w 3634894"/>
              <a:gd name="connsiteY0" fmla="*/ 295 h 442736"/>
              <a:gd name="connsiteX1" fmla="*/ 331718 w 3634894"/>
              <a:gd name="connsiteY1" fmla="*/ 13265 h 442736"/>
              <a:gd name="connsiteX2" fmla="*/ 545727 w 3634894"/>
              <a:gd name="connsiteY2" fmla="*/ 91086 h 442736"/>
              <a:gd name="connsiteX3" fmla="*/ 1064535 w 3634894"/>
              <a:gd name="connsiteY3" fmla="*/ 188363 h 442736"/>
              <a:gd name="connsiteX4" fmla="*/ 2543139 w 3634894"/>
              <a:gd name="connsiteY4" fmla="*/ 292124 h 442736"/>
              <a:gd name="connsiteX5" fmla="*/ 3548331 w 3634894"/>
              <a:gd name="connsiteY5" fmla="*/ 350490 h 442736"/>
              <a:gd name="connsiteX6" fmla="*/ 3580756 w 3634894"/>
              <a:gd name="connsiteY6" fmla="*/ 376431 h 442736"/>
              <a:gd name="connsiteX7" fmla="*/ 3541846 w 3634894"/>
              <a:gd name="connsiteY7" fmla="*/ 415342 h 442736"/>
              <a:gd name="connsiteX8" fmla="*/ 240927 w 3634894"/>
              <a:gd name="connsiteY8" fmla="*/ 408856 h 442736"/>
              <a:gd name="connsiteX9" fmla="*/ 260382 w 3634894"/>
              <a:gd name="connsiteY9" fmla="*/ 295 h 442736"/>
              <a:gd name="connsiteX0" fmla="*/ 19455 w 3393967"/>
              <a:gd name="connsiteY0" fmla="*/ 240 h 415287"/>
              <a:gd name="connsiteX1" fmla="*/ 90791 w 3393967"/>
              <a:gd name="connsiteY1" fmla="*/ 13210 h 415287"/>
              <a:gd name="connsiteX2" fmla="*/ 304800 w 3393967"/>
              <a:gd name="connsiteY2" fmla="*/ 91031 h 415287"/>
              <a:gd name="connsiteX3" fmla="*/ 823608 w 3393967"/>
              <a:gd name="connsiteY3" fmla="*/ 188308 h 415287"/>
              <a:gd name="connsiteX4" fmla="*/ 2302212 w 3393967"/>
              <a:gd name="connsiteY4" fmla="*/ 292069 h 415287"/>
              <a:gd name="connsiteX5" fmla="*/ 3307404 w 3393967"/>
              <a:gd name="connsiteY5" fmla="*/ 350435 h 415287"/>
              <a:gd name="connsiteX6" fmla="*/ 3339829 w 3393967"/>
              <a:gd name="connsiteY6" fmla="*/ 376376 h 415287"/>
              <a:gd name="connsiteX7" fmla="*/ 3300919 w 3393967"/>
              <a:gd name="connsiteY7" fmla="*/ 415287 h 415287"/>
              <a:gd name="connsiteX8" fmla="*/ 0 w 3393967"/>
              <a:gd name="connsiteY8" fmla="*/ 408801 h 415287"/>
              <a:gd name="connsiteX9" fmla="*/ 19455 w 3393967"/>
              <a:gd name="connsiteY9" fmla="*/ 240 h 415287"/>
              <a:gd name="connsiteX0" fmla="*/ 247909 w 3641877"/>
              <a:gd name="connsiteY0" fmla="*/ 282 h 461735"/>
              <a:gd name="connsiteX1" fmla="*/ 338701 w 3641877"/>
              <a:gd name="connsiteY1" fmla="*/ 32707 h 461735"/>
              <a:gd name="connsiteX2" fmla="*/ 552710 w 3641877"/>
              <a:gd name="connsiteY2" fmla="*/ 110528 h 461735"/>
              <a:gd name="connsiteX3" fmla="*/ 1071518 w 3641877"/>
              <a:gd name="connsiteY3" fmla="*/ 207805 h 461735"/>
              <a:gd name="connsiteX4" fmla="*/ 2550122 w 3641877"/>
              <a:gd name="connsiteY4" fmla="*/ 311566 h 461735"/>
              <a:gd name="connsiteX5" fmla="*/ 3555314 w 3641877"/>
              <a:gd name="connsiteY5" fmla="*/ 369932 h 461735"/>
              <a:gd name="connsiteX6" fmla="*/ 3587739 w 3641877"/>
              <a:gd name="connsiteY6" fmla="*/ 395873 h 461735"/>
              <a:gd name="connsiteX7" fmla="*/ 3548829 w 3641877"/>
              <a:gd name="connsiteY7" fmla="*/ 434784 h 461735"/>
              <a:gd name="connsiteX8" fmla="*/ 247910 w 3641877"/>
              <a:gd name="connsiteY8" fmla="*/ 428298 h 461735"/>
              <a:gd name="connsiteX9" fmla="*/ 247909 w 3641877"/>
              <a:gd name="connsiteY9" fmla="*/ 282 h 461735"/>
              <a:gd name="connsiteX0" fmla="*/ 239389 w 3646327"/>
              <a:gd name="connsiteY0" fmla="*/ 270 h 482616"/>
              <a:gd name="connsiteX1" fmla="*/ 343151 w 3646327"/>
              <a:gd name="connsiteY1" fmla="*/ 52150 h 482616"/>
              <a:gd name="connsiteX2" fmla="*/ 557160 w 3646327"/>
              <a:gd name="connsiteY2" fmla="*/ 129971 h 482616"/>
              <a:gd name="connsiteX3" fmla="*/ 1075968 w 3646327"/>
              <a:gd name="connsiteY3" fmla="*/ 227248 h 482616"/>
              <a:gd name="connsiteX4" fmla="*/ 2554572 w 3646327"/>
              <a:gd name="connsiteY4" fmla="*/ 331009 h 482616"/>
              <a:gd name="connsiteX5" fmla="*/ 3559764 w 3646327"/>
              <a:gd name="connsiteY5" fmla="*/ 389375 h 482616"/>
              <a:gd name="connsiteX6" fmla="*/ 3592189 w 3646327"/>
              <a:gd name="connsiteY6" fmla="*/ 415316 h 482616"/>
              <a:gd name="connsiteX7" fmla="*/ 3553279 w 3646327"/>
              <a:gd name="connsiteY7" fmla="*/ 454227 h 482616"/>
              <a:gd name="connsiteX8" fmla="*/ 252360 w 3646327"/>
              <a:gd name="connsiteY8" fmla="*/ 447741 h 482616"/>
              <a:gd name="connsiteX9" fmla="*/ 239389 w 3646327"/>
              <a:gd name="connsiteY9" fmla="*/ 270 h 482616"/>
              <a:gd name="connsiteX0" fmla="*/ 243638 w 3644091"/>
              <a:gd name="connsiteY0" fmla="*/ 279 h 468695"/>
              <a:gd name="connsiteX1" fmla="*/ 340915 w 3644091"/>
              <a:gd name="connsiteY1" fmla="*/ 39188 h 468695"/>
              <a:gd name="connsiteX2" fmla="*/ 554924 w 3644091"/>
              <a:gd name="connsiteY2" fmla="*/ 117009 h 468695"/>
              <a:gd name="connsiteX3" fmla="*/ 1073732 w 3644091"/>
              <a:gd name="connsiteY3" fmla="*/ 214286 h 468695"/>
              <a:gd name="connsiteX4" fmla="*/ 2552336 w 3644091"/>
              <a:gd name="connsiteY4" fmla="*/ 318047 h 468695"/>
              <a:gd name="connsiteX5" fmla="*/ 3557528 w 3644091"/>
              <a:gd name="connsiteY5" fmla="*/ 376413 h 468695"/>
              <a:gd name="connsiteX6" fmla="*/ 3589953 w 3644091"/>
              <a:gd name="connsiteY6" fmla="*/ 402354 h 468695"/>
              <a:gd name="connsiteX7" fmla="*/ 3551043 w 3644091"/>
              <a:gd name="connsiteY7" fmla="*/ 441265 h 468695"/>
              <a:gd name="connsiteX8" fmla="*/ 250124 w 3644091"/>
              <a:gd name="connsiteY8" fmla="*/ 434779 h 468695"/>
              <a:gd name="connsiteX9" fmla="*/ 243638 w 3644091"/>
              <a:gd name="connsiteY9" fmla="*/ 279 h 468695"/>
              <a:gd name="connsiteX0" fmla="*/ 252205 w 3639688"/>
              <a:gd name="connsiteY0" fmla="*/ 287 h 454774"/>
              <a:gd name="connsiteX1" fmla="*/ 336512 w 3639688"/>
              <a:gd name="connsiteY1" fmla="*/ 26226 h 454774"/>
              <a:gd name="connsiteX2" fmla="*/ 550521 w 3639688"/>
              <a:gd name="connsiteY2" fmla="*/ 104047 h 454774"/>
              <a:gd name="connsiteX3" fmla="*/ 1069329 w 3639688"/>
              <a:gd name="connsiteY3" fmla="*/ 201324 h 454774"/>
              <a:gd name="connsiteX4" fmla="*/ 2547933 w 3639688"/>
              <a:gd name="connsiteY4" fmla="*/ 305085 h 454774"/>
              <a:gd name="connsiteX5" fmla="*/ 3553125 w 3639688"/>
              <a:gd name="connsiteY5" fmla="*/ 363451 h 454774"/>
              <a:gd name="connsiteX6" fmla="*/ 3585550 w 3639688"/>
              <a:gd name="connsiteY6" fmla="*/ 389392 h 454774"/>
              <a:gd name="connsiteX7" fmla="*/ 3546640 w 3639688"/>
              <a:gd name="connsiteY7" fmla="*/ 428303 h 454774"/>
              <a:gd name="connsiteX8" fmla="*/ 245721 w 3639688"/>
              <a:gd name="connsiteY8" fmla="*/ 421817 h 454774"/>
              <a:gd name="connsiteX9" fmla="*/ 252205 w 3639688"/>
              <a:gd name="connsiteY9" fmla="*/ 287 h 454774"/>
              <a:gd name="connsiteX0" fmla="*/ 8613 w 3396096"/>
              <a:gd name="connsiteY0" fmla="*/ 239 h 428255"/>
              <a:gd name="connsiteX1" fmla="*/ 92920 w 3396096"/>
              <a:gd name="connsiteY1" fmla="*/ 26178 h 428255"/>
              <a:gd name="connsiteX2" fmla="*/ 306929 w 3396096"/>
              <a:gd name="connsiteY2" fmla="*/ 103999 h 428255"/>
              <a:gd name="connsiteX3" fmla="*/ 825737 w 3396096"/>
              <a:gd name="connsiteY3" fmla="*/ 201276 h 428255"/>
              <a:gd name="connsiteX4" fmla="*/ 2304341 w 3396096"/>
              <a:gd name="connsiteY4" fmla="*/ 305037 h 428255"/>
              <a:gd name="connsiteX5" fmla="*/ 3309533 w 3396096"/>
              <a:gd name="connsiteY5" fmla="*/ 363403 h 428255"/>
              <a:gd name="connsiteX6" fmla="*/ 3341958 w 3396096"/>
              <a:gd name="connsiteY6" fmla="*/ 389344 h 428255"/>
              <a:gd name="connsiteX7" fmla="*/ 3303048 w 3396096"/>
              <a:gd name="connsiteY7" fmla="*/ 428255 h 428255"/>
              <a:gd name="connsiteX8" fmla="*/ 2129 w 3396096"/>
              <a:gd name="connsiteY8" fmla="*/ 421769 h 428255"/>
              <a:gd name="connsiteX9" fmla="*/ 8613 w 3396096"/>
              <a:gd name="connsiteY9" fmla="*/ 239 h 428255"/>
              <a:gd name="connsiteX0" fmla="*/ 9093 w 3396576"/>
              <a:gd name="connsiteY0" fmla="*/ 23062 h 451078"/>
              <a:gd name="connsiteX1" fmla="*/ 100407 w 3396576"/>
              <a:gd name="connsiteY1" fmla="*/ 63015 h 451078"/>
              <a:gd name="connsiteX2" fmla="*/ 307409 w 3396576"/>
              <a:gd name="connsiteY2" fmla="*/ 126822 h 451078"/>
              <a:gd name="connsiteX3" fmla="*/ 826217 w 3396576"/>
              <a:gd name="connsiteY3" fmla="*/ 224099 h 451078"/>
              <a:gd name="connsiteX4" fmla="*/ 2304821 w 3396576"/>
              <a:gd name="connsiteY4" fmla="*/ 327860 h 451078"/>
              <a:gd name="connsiteX5" fmla="*/ 3310013 w 3396576"/>
              <a:gd name="connsiteY5" fmla="*/ 386226 h 451078"/>
              <a:gd name="connsiteX6" fmla="*/ 3342438 w 3396576"/>
              <a:gd name="connsiteY6" fmla="*/ 412167 h 451078"/>
              <a:gd name="connsiteX7" fmla="*/ 3303528 w 3396576"/>
              <a:gd name="connsiteY7" fmla="*/ 451078 h 451078"/>
              <a:gd name="connsiteX8" fmla="*/ 2609 w 3396576"/>
              <a:gd name="connsiteY8" fmla="*/ 444592 h 451078"/>
              <a:gd name="connsiteX9" fmla="*/ 9093 w 3396576"/>
              <a:gd name="connsiteY9" fmla="*/ 23062 h 451078"/>
              <a:gd name="connsiteX0" fmla="*/ 9093 w 3396576"/>
              <a:gd name="connsiteY0" fmla="*/ 19775 h 447791"/>
              <a:gd name="connsiteX1" fmla="*/ 100407 w 3396576"/>
              <a:gd name="connsiteY1" fmla="*/ 59728 h 447791"/>
              <a:gd name="connsiteX2" fmla="*/ 307409 w 3396576"/>
              <a:gd name="connsiteY2" fmla="*/ 123535 h 447791"/>
              <a:gd name="connsiteX3" fmla="*/ 826217 w 3396576"/>
              <a:gd name="connsiteY3" fmla="*/ 220812 h 447791"/>
              <a:gd name="connsiteX4" fmla="*/ 2304821 w 3396576"/>
              <a:gd name="connsiteY4" fmla="*/ 324573 h 447791"/>
              <a:gd name="connsiteX5" fmla="*/ 3310013 w 3396576"/>
              <a:gd name="connsiteY5" fmla="*/ 382939 h 447791"/>
              <a:gd name="connsiteX6" fmla="*/ 3342438 w 3396576"/>
              <a:gd name="connsiteY6" fmla="*/ 408880 h 447791"/>
              <a:gd name="connsiteX7" fmla="*/ 3303528 w 3396576"/>
              <a:gd name="connsiteY7" fmla="*/ 447791 h 447791"/>
              <a:gd name="connsiteX8" fmla="*/ 2609 w 3396576"/>
              <a:gd name="connsiteY8" fmla="*/ 441305 h 447791"/>
              <a:gd name="connsiteX9" fmla="*/ 9093 w 3396576"/>
              <a:gd name="connsiteY9" fmla="*/ 19775 h 447791"/>
              <a:gd name="connsiteX0" fmla="*/ 6484 w 3393967"/>
              <a:gd name="connsiteY0" fmla="*/ 228 h 428244"/>
              <a:gd name="connsiteX1" fmla="*/ 97798 w 3393967"/>
              <a:gd name="connsiteY1" fmla="*/ 40181 h 428244"/>
              <a:gd name="connsiteX2" fmla="*/ 304800 w 3393967"/>
              <a:gd name="connsiteY2" fmla="*/ 103988 h 428244"/>
              <a:gd name="connsiteX3" fmla="*/ 823608 w 3393967"/>
              <a:gd name="connsiteY3" fmla="*/ 201265 h 428244"/>
              <a:gd name="connsiteX4" fmla="*/ 2302212 w 3393967"/>
              <a:gd name="connsiteY4" fmla="*/ 305026 h 428244"/>
              <a:gd name="connsiteX5" fmla="*/ 3307404 w 3393967"/>
              <a:gd name="connsiteY5" fmla="*/ 363392 h 428244"/>
              <a:gd name="connsiteX6" fmla="*/ 3339829 w 3393967"/>
              <a:gd name="connsiteY6" fmla="*/ 389333 h 428244"/>
              <a:gd name="connsiteX7" fmla="*/ 3300919 w 3393967"/>
              <a:gd name="connsiteY7" fmla="*/ 428244 h 428244"/>
              <a:gd name="connsiteX8" fmla="*/ 0 w 3393967"/>
              <a:gd name="connsiteY8" fmla="*/ 421758 h 428244"/>
              <a:gd name="connsiteX9" fmla="*/ 6484 w 3393967"/>
              <a:gd name="connsiteY9" fmla="*/ 228 h 428244"/>
              <a:gd name="connsiteX0" fmla="*/ 236914 w 3641914"/>
              <a:gd name="connsiteY0" fmla="*/ 509 h 447471"/>
              <a:gd name="connsiteX1" fmla="*/ 345745 w 3641914"/>
              <a:gd name="connsiteY1" fmla="*/ 33455 h 447471"/>
              <a:gd name="connsiteX2" fmla="*/ 552747 w 3641914"/>
              <a:gd name="connsiteY2" fmla="*/ 97262 h 447471"/>
              <a:gd name="connsiteX3" fmla="*/ 1071555 w 3641914"/>
              <a:gd name="connsiteY3" fmla="*/ 194539 h 447471"/>
              <a:gd name="connsiteX4" fmla="*/ 2550159 w 3641914"/>
              <a:gd name="connsiteY4" fmla="*/ 298300 h 447471"/>
              <a:gd name="connsiteX5" fmla="*/ 3555351 w 3641914"/>
              <a:gd name="connsiteY5" fmla="*/ 356666 h 447471"/>
              <a:gd name="connsiteX6" fmla="*/ 3587776 w 3641914"/>
              <a:gd name="connsiteY6" fmla="*/ 382607 h 447471"/>
              <a:gd name="connsiteX7" fmla="*/ 3548866 w 3641914"/>
              <a:gd name="connsiteY7" fmla="*/ 421518 h 447471"/>
              <a:gd name="connsiteX8" fmla="*/ 247947 w 3641914"/>
              <a:gd name="connsiteY8" fmla="*/ 415032 h 447471"/>
              <a:gd name="connsiteX9" fmla="*/ 236914 w 3641914"/>
              <a:gd name="connsiteY9" fmla="*/ 509 h 447471"/>
              <a:gd name="connsiteX0" fmla="*/ 20 w 3405020"/>
              <a:gd name="connsiteY0" fmla="*/ 509 h 421518"/>
              <a:gd name="connsiteX1" fmla="*/ 108851 w 3405020"/>
              <a:gd name="connsiteY1" fmla="*/ 33455 h 421518"/>
              <a:gd name="connsiteX2" fmla="*/ 315853 w 3405020"/>
              <a:gd name="connsiteY2" fmla="*/ 97262 h 421518"/>
              <a:gd name="connsiteX3" fmla="*/ 834661 w 3405020"/>
              <a:gd name="connsiteY3" fmla="*/ 194539 h 421518"/>
              <a:gd name="connsiteX4" fmla="*/ 2313265 w 3405020"/>
              <a:gd name="connsiteY4" fmla="*/ 298300 h 421518"/>
              <a:gd name="connsiteX5" fmla="*/ 3318457 w 3405020"/>
              <a:gd name="connsiteY5" fmla="*/ 356666 h 421518"/>
              <a:gd name="connsiteX6" fmla="*/ 3350882 w 3405020"/>
              <a:gd name="connsiteY6" fmla="*/ 382607 h 421518"/>
              <a:gd name="connsiteX7" fmla="*/ 3311972 w 3405020"/>
              <a:gd name="connsiteY7" fmla="*/ 421518 h 421518"/>
              <a:gd name="connsiteX8" fmla="*/ 11053 w 3405020"/>
              <a:gd name="connsiteY8" fmla="*/ 415032 h 421518"/>
              <a:gd name="connsiteX9" fmla="*/ 20 w 3405020"/>
              <a:gd name="connsiteY9" fmla="*/ 509 h 421518"/>
              <a:gd name="connsiteX0" fmla="*/ 20 w 3600475"/>
              <a:gd name="connsiteY0" fmla="*/ 509 h 421518"/>
              <a:gd name="connsiteX1" fmla="*/ 108851 w 3600475"/>
              <a:gd name="connsiteY1" fmla="*/ 33455 h 421518"/>
              <a:gd name="connsiteX2" fmla="*/ 315853 w 3600475"/>
              <a:gd name="connsiteY2" fmla="*/ 97262 h 421518"/>
              <a:gd name="connsiteX3" fmla="*/ 834661 w 3600475"/>
              <a:gd name="connsiteY3" fmla="*/ 194539 h 421518"/>
              <a:gd name="connsiteX4" fmla="*/ 2313265 w 3600475"/>
              <a:gd name="connsiteY4" fmla="*/ 298300 h 421518"/>
              <a:gd name="connsiteX5" fmla="*/ 3318457 w 3600475"/>
              <a:gd name="connsiteY5" fmla="*/ 356666 h 421518"/>
              <a:gd name="connsiteX6" fmla="*/ 3311972 w 3600475"/>
              <a:gd name="connsiteY6" fmla="*/ 421518 h 421518"/>
              <a:gd name="connsiteX7" fmla="*/ 11053 w 3600475"/>
              <a:gd name="connsiteY7" fmla="*/ 415032 h 421518"/>
              <a:gd name="connsiteX8" fmla="*/ 20 w 3600475"/>
              <a:gd name="connsiteY8" fmla="*/ 509 h 421518"/>
              <a:gd name="connsiteX0" fmla="*/ 20 w 3559852"/>
              <a:gd name="connsiteY0" fmla="*/ 509 h 421518"/>
              <a:gd name="connsiteX1" fmla="*/ 108851 w 3559852"/>
              <a:gd name="connsiteY1" fmla="*/ 33455 h 421518"/>
              <a:gd name="connsiteX2" fmla="*/ 315853 w 3559852"/>
              <a:gd name="connsiteY2" fmla="*/ 97262 h 421518"/>
              <a:gd name="connsiteX3" fmla="*/ 834661 w 3559852"/>
              <a:gd name="connsiteY3" fmla="*/ 194539 h 421518"/>
              <a:gd name="connsiteX4" fmla="*/ 2313265 w 3559852"/>
              <a:gd name="connsiteY4" fmla="*/ 298300 h 421518"/>
              <a:gd name="connsiteX5" fmla="*/ 3318457 w 3559852"/>
              <a:gd name="connsiteY5" fmla="*/ 356666 h 421518"/>
              <a:gd name="connsiteX6" fmla="*/ 3311972 w 3559852"/>
              <a:gd name="connsiteY6" fmla="*/ 421518 h 421518"/>
              <a:gd name="connsiteX7" fmla="*/ 11053 w 3559852"/>
              <a:gd name="connsiteY7" fmla="*/ 415032 h 421518"/>
              <a:gd name="connsiteX8" fmla="*/ 20 w 3559852"/>
              <a:gd name="connsiteY8" fmla="*/ 509 h 421518"/>
              <a:gd name="connsiteX0" fmla="*/ 20 w 3325581"/>
              <a:gd name="connsiteY0" fmla="*/ 509 h 422154"/>
              <a:gd name="connsiteX1" fmla="*/ 108851 w 3325581"/>
              <a:gd name="connsiteY1" fmla="*/ 33455 h 422154"/>
              <a:gd name="connsiteX2" fmla="*/ 315853 w 3325581"/>
              <a:gd name="connsiteY2" fmla="*/ 97262 h 422154"/>
              <a:gd name="connsiteX3" fmla="*/ 834661 w 3325581"/>
              <a:gd name="connsiteY3" fmla="*/ 194539 h 422154"/>
              <a:gd name="connsiteX4" fmla="*/ 2313265 w 3325581"/>
              <a:gd name="connsiteY4" fmla="*/ 298300 h 422154"/>
              <a:gd name="connsiteX5" fmla="*/ 3318457 w 3325581"/>
              <a:gd name="connsiteY5" fmla="*/ 356666 h 422154"/>
              <a:gd name="connsiteX6" fmla="*/ 3311972 w 3325581"/>
              <a:gd name="connsiteY6" fmla="*/ 421518 h 422154"/>
              <a:gd name="connsiteX7" fmla="*/ 11053 w 3325581"/>
              <a:gd name="connsiteY7" fmla="*/ 415032 h 422154"/>
              <a:gd name="connsiteX8" fmla="*/ 20 w 3325581"/>
              <a:gd name="connsiteY8" fmla="*/ 509 h 42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81" h="422154">
                <a:moveTo>
                  <a:pt x="20" y="509"/>
                </a:moveTo>
                <a:cubicBezTo>
                  <a:pt x="-1197" y="-3528"/>
                  <a:pt x="56212" y="17330"/>
                  <a:pt x="108851" y="33455"/>
                </a:cubicBezTo>
                <a:cubicBezTo>
                  <a:pt x="161490" y="49581"/>
                  <a:pt x="194885" y="70415"/>
                  <a:pt x="315853" y="97262"/>
                </a:cubicBezTo>
                <a:cubicBezTo>
                  <a:pt x="436821" y="124109"/>
                  <a:pt x="501759" y="161033"/>
                  <a:pt x="834661" y="194539"/>
                </a:cubicBezTo>
                <a:cubicBezTo>
                  <a:pt x="1167563" y="228045"/>
                  <a:pt x="2313265" y="298300"/>
                  <a:pt x="2313265" y="298300"/>
                </a:cubicBezTo>
                <a:lnTo>
                  <a:pt x="3318457" y="356666"/>
                </a:lnTo>
                <a:cubicBezTo>
                  <a:pt x="3323750" y="363188"/>
                  <a:pt x="3334186" y="429307"/>
                  <a:pt x="3311972" y="421518"/>
                </a:cubicBezTo>
                <a:lnTo>
                  <a:pt x="11053" y="415032"/>
                </a:lnTo>
                <a:cubicBezTo>
                  <a:pt x="9102" y="421940"/>
                  <a:pt x="1237" y="4546"/>
                  <a:pt x="20" y="5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4638-EB70-6B44-B5C3-79176DD8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Space-Saving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57CD-771D-C34C-A3F2-EBEBCAB639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5752482" cy="4389120"/>
          </a:xfrm>
        </p:spPr>
        <p:txBody>
          <a:bodyPr/>
          <a:lstStyle/>
          <a:p>
            <a:r>
              <a:rPr lang="en-US" altLang="zh-CN" sz="3600" dirty="0"/>
              <a:t>Widely</a:t>
            </a:r>
            <a:r>
              <a:rPr lang="zh-CN" altLang="en-US" sz="3600" dirty="0"/>
              <a:t> </a:t>
            </a:r>
            <a:r>
              <a:rPr lang="en-US" altLang="zh-CN" sz="3600" dirty="0"/>
              <a:t>used,</a:t>
            </a:r>
            <a:r>
              <a:rPr lang="zh-CN" altLang="en-US" sz="3600" dirty="0"/>
              <a:t> </a:t>
            </a:r>
            <a:r>
              <a:rPr lang="en-US" altLang="zh-CN" sz="3600" dirty="0"/>
              <a:t>easy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implement</a:t>
            </a:r>
          </a:p>
          <a:p>
            <a:endParaRPr lang="en-US" altLang="zh-CN" sz="3600" dirty="0"/>
          </a:p>
          <a:p>
            <a:r>
              <a:rPr lang="en-US" altLang="zh-CN" sz="3600" dirty="0"/>
              <a:t>Performance</a:t>
            </a:r>
            <a:r>
              <a:rPr lang="zh-CN" altLang="en-US" sz="3600" dirty="0"/>
              <a:t> </a:t>
            </a:r>
            <a:r>
              <a:rPr lang="en-US" altLang="zh-CN" sz="3600" dirty="0"/>
              <a:t>suffers</a:t>
            </a:r>
            <a:r>
              <a:rPr lang="zh-CN" altLang="en-US" sz="3600" dirty="0"/>
              <a:t> </a:t>
            </a:r>
            <a:r>
              <a:rPr lang="en-US" altLang="zh-CN" sz="3600" dirty="0"/>
              <a:t>when</a:t>
            </a:r>
            <a:r>
              <a:rPr lang="zh-CN" altLang="en-US" sz="3600" dirty="0"/>
              <a:t> </a:t>
            </a:r>
            <a:r>
              <a:rPr lang="en-US" altLang="zh-CN" sz="3600" dirty="0"/>
              <a:t>there</a:t>
            </a:r>
            <a:r>
              <a:rPr lang="zh-CN" altLang="en-US" sz="3600" dirty="0"/>
              <a:t> </a:t>
            </a:r>
            <a:r>
              <a:rPr lang="en-US" altLang="zh-CN" sz="3600" dirty="0"/>
              <a:t>are</a:t>
            </a:r>
            <a:r>
              <a:rPr lang="zh-CN" altLang="en-US" sz="3600" dirty="0"/>
              <a:t> </a:t>
            </a:r>
            <a:r>
              <a:rPr lang="en-US" altLang="zh-CN" sz="3600" b="1" dirty="0"/>
              <a:t>too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many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small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2D215-B171-BA49-9AFC-5B82DC9F7A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3F493-FA41-4A45-B7D6-711C986E101A}"/>
              </a:ext>
            </a:extLst>
          </p:cNvPr>
          <p:cNvGrpSpPr/>
          <p:nvPr/>
        </p:nvGrpSpPr>
        <p:grpSpPr>
          <a:xfrm>
            <a:off x="6945905" y="2097311"/>
            <a:ext cx="5338431" cy="3116654"/>
            <a:chOff x="6772911" y="2752219"/>
            <a:chExt cx="5338431" cy="311665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BA31616-594D-BC44-A8CF-CF08977E97E0}"/>
                </a:ext>
              </a:extLst>
            </p:cNvPr>
            <p:cNvSpPr/>
            <p:nvPr/>
          </p:nvSpPr>
          <p:spPr>
            <a:xfrm>
              <a:off x="7357453" y="3594298"/>
              <a:ext cx="540463" cy="1837844"/>
            </a:xfrm>
            <a:custGeom>
              <a:avLst/>
              <a:gdLst>
                <a:gd name="connsiteX0" fmla="*/ 210019 w 635024"/>
                <a:gd name="connsiteY0" fmla="*/ 2747 h 1839762"/>
                <a:gd name="connsiteX1" fmla="*/ 210019 w 635024"/>
                <a:gd name="connsiteY1" fmla="*/ 2747 h 1839762"/>
                <a:gd name="connsiteX2" fmla="*/ 222130 w 635024"/>
                <a:gd name="connsiteY2" fmla="*/ 123859 h 1839762"/>
                <a:gd name="connsiteX3" fmla="*/ 234242 w 635024"/>
                <a:gd name="connsiteY3" fmla="*/ 160193 h 1839762"/>
                <a:gd name="connsiteX4" fmla="*/ 240297 w 635024"/>
                <a:gd name="connsiteY4" fmla="*/ 178360 h 1839762"/>
                <a:gd name="connsiteX5" fmla="*/ 252408 w 635024"/>
                <a:gd name="connsiteY5" fmla="*/ 305528 h 1839762"/>
                <a:gd name="connsiteX6" fmla="*/ 258464 w 635024"/>
                <a:gd name="connsiteY6" fmla="*/ 414529 h 1839762"/>
                <a:gd name="connsiteX7" fmla="*/ 264520 w 635024"/>
                <a:gd name="connsiteY7" fmla="*/ 444808 h 1839762"/>
                <a:gd name="connsiteX8" fmla="*/ 276631 w 635024"/>
                <a:gd name="connsiteY8" fmla="*/ 493253 h 1839762"/>
                <a:gd name="connsiteX9" fmla="*/ 288742 w 635024"/>
                <a:gd name="connsiteY9" fmla="*/ 771812 h 1839762"/>
                <a:gd name="connsiteX10" fmla="*/ 306909 w 635024"/>
                <a:gd name="connsiteY10" fmla="*/ 814201 h 1839762"/>
                <a:gd name="connsiteX11" fmla="*/ 312965 w 635024"/>
                <a:gd name="connsiteY11" fmla="*/ 838424 h 1839762"/>
                <a:gd name="connsiteX12" fmla="*/ 319020 w 635024"/>
                <a:gd name="connsiteY12" fmla="*/ 856590 h 1839762"/>
                <a:gd name="connsiteX13" fmla="*/ 355354 w 635024"/>
                <a:gd name="connsiteY13" fmla="*/ 953480 h 1839762"/>
                <a:gd name="connsiteX14" fmla="*/ 361410 w 635024"/>
                <a:gd name="connsiteY14" fmla="*/ 971647 h 1839762"/>
                <a:gd name="connsiteX15" fmla="*/ 373521 w 635024"/>
                <a:gd name="connsiteY15" fmla="*/ 1026148 h 1839762"/>
                <a:gd name="connsiteX16" fmla="*/ 385632 w 635024"/>
                <a:gd name="connsiteY16" fmla="*/ 1135149 h 1839762"/>
                <a:gd name="connsiteX17" fmla="*/ 397743 w 635024"/>
                <a:gd name="connsiteY17" fmla="*/ 1177539 h 1839762"/>
                <a:gd name="connsiteX18" fmla="*/ 409855 w 635024"/>
                <a:gd name="connsiteY18" fmla="*/ 1195706 h 1839762"/>
                <a:gd name="connsiteX19" fmla="*/ 415910 w 635024"/>
                <a:gd name="connsiteY19" fmla="*/ 1213873 h 1839762"/>
                <a:gd name="connsiteX20" fmla="*/ 428022 w 635024"/>
                <a:gd name="connsiteY20" fmla="*/ 1225984 h 1839762"/>
                <a:gd name="connsiteX21" fmla="*/ 440133 w 635024"/>
                <a:gd name="connsiteY21" fmla="*/ 1244151 h 1839762"/>
                <a:gd name="connsiteX22" fmla="*/ 458300 w 635024"/>
                <a:gd name="connsiteY22" fmla="*/ 1268373 h 1839762"/>
                <a:gd name="connsiteX23" fmla="*/ 470411 w 635024"/>
                <a:gd name="connsiteY23" fmla="*/ 1286540 h 1839762"/>
                <a:gd name="connsiteX24" fmla="*/ 476467 w 635024"/>
                <a:gd name="connsiteY24" fmla="*/ 1304707 h 1839762"/>
                <a:gd name="connsiteX25" fmla="*/ 512800 w 635024"/>
                <a:gd name="connsiteY25" fmla="*/ 1328929 h 1839762"/>
                <a:gd name="connsiteX26" fmla="*/ 543079 w 635024"/>
                <a:gd name="connsiteY26" fmla="*/ 1353152 h 1839762"/>
                <a:gd name="connsiteX27" fmla="*/ 561245 w 635024"/>
                <a:gd name="connsiteY27" fmla="*/ 1365263 h 1839762"/>
                <a:gd name="connsiteX28" fmla="*/ 573357 w 635024"/>
                <a:gd name="connsiteY28" fmla="*/ 1377375 h 1839762"/>
                <a:gd name="connsiteX29" fmla="*/ 591524 w 635024"/>
                <a:gd name="connsiteY29" fmla="*/ 1389486 h 1839762"/>
                <a:gd name="connsiteX30" fmla="*/ 627857 w 635024"/>
                <a:gd name="connsiteY30" fmla="*/ 1425820 h 1839762"/>
                <a:gd name="connsiteX31" fmla="*/ 627857 w 635024"/>
                <a:gd name="connsiteY31" fmla="*/ 1819435 h 1839762"/>
                <a:gd name="connsiteX32" fmla="*/ 403799 w 635024"/>
                <a:gd name="connsiteY32" fmla="*/ 1813380 h 1839762"/>
                <a:gd name="connsiteX33" fmla="*/ 288742 w 635024"/>
                <a:gd name="connsiteY33" fmla="*/ 1795213 h 1839762"/>
                <a:gd name="connsiteX34" fmla="*/ 216075 w 635024"/>
                <a:gd name="connsiteY34" fmla="*/ 1789157 h 1839762"/>
                <a:gd name="connsiteX35" fmla="*/ 113129 w 635024"/>
                <a:gd name="connsiteY35" fmla="*/ 1777046 h 1839762"/>
                <a:gd name="connsiteX36" fmla="*/ 101018 w 635024"/>
                <a:gd name="connsiteY36" fmla="*/ 1686212 h 1839762"/>
                <a:gd name="connsiteX37" fmla="*/ 94962 w 635024"/>
                <a:gd name="connsiteY37" fmla="*/ 1661989 h 1839762"/>
                <a:gd name="connsiteX38" fmla="*/ 88906 w 635024"/>
                <a:gd name="connsiteY38" fmla="*/ 1619600 h 1839762"/>
                <a:gd name="connsiteX39" fmla="*/ 76795 w 635024"/>
                <a:gd name="connsiteY39" fmla="*/ 1577210 h 1839762"/>
                <a:gd name="connsiteX40" fmla="*/ 64684 w 635024"/>
                <a:gd name="connsiteY40" fmla="*/ 1498487 h 1839762"/>
                <a:gd name="connsiteX41" fmla="*/ 70740 w 635024"/>
                <a:gd name="connsiteY41" fmla="*/ 1383430 h 1839762"/>
                <a:gd name="connsiteX42" fmla="*/ 76795 w 635024"/>
                <a:gd name="connsiteY42" fmla="*/ 1359208 h 1839762"/>
                <a:gd name="connsiteX43" fmla="*/ 94962 w 635024"/>
                <a:gd name="connsiteY43" fmla="*/ 1244151 h 1839762"/>
                <a:gd name="connsiteX44" fmla="*/ 88906 w 635024"/>
                <a:gd name="connsiteY44" fmla="*/ 814201 h 1839762"/>
                <a:gd name="connsiteX45" fmla="*/ 76795 w 635024"/>
                <a:gd name="connsiteY45" fmla="*/ 753645 h 1839762"/>
                <a:gd name="connsiteX46" fmla="*/ 58628 w 635024"/>
                <a:gd name="connsiteY46" fmla="*/ 578031 h 1839762"/>
                <a:gd name="connsiteX47" fmla="*/ 46517 w 635024"/>
                <a:gd name="connsiteY47" fmla="*/ 444808 h 1839762"/>
                <a:gd name="connsiteX48" fmla="*/ 88906 w 635024"/>
                <a:gd name="connsiteY48" fmla="*/ 2747 h 1839762"/>
                <a:gd name="connsiteX49" fmla="*/ 210019 w 635024"/>
                <a:gd name="connsiteY49" fmla="*/ 2747 h 1839762"/>
                <a:gd name="connsiteX0" fmla="*/ 163502 w 588507"/>
                <a:gd name="connsiteY0" fmla="*/ 2747 h 1839762"/>
                <a:gd name="connsiteX1" fmla="*/ 163502 w 588507"/>
                <a:gd name="connsiteY1" fmla="*/ 2747 h 1839762"/>
                <a:gd name="connsiteX2" fmla="*/ 175613 w 588507"/>
                <a:gd name="connsiteY2" fmla="*/ 123859 h 1839762"/>
                <a:gd name="connsiteX3" fmla="*/ 187725 w 588507"/>
                <a:gd name="connsiteY3" fmla="*/ 160193 h 1839762"/>
                <a:gd name="connsiteX4" fmla="*/ 193780 w 588507"/>
                <a:gd name="connsiteY4" fmla="*/ 178360 h 1839762"/>
                <a:gd name="connsiteX5" fmla="*/ 205891 w 588507"/>
                <a:gd name="connsiteY5" fmla="*/ 305528 h 1839762"/>
                <a:gd name="connsiteX6" fmla="*/ 211947 w 588507"/>
                <a:gd name="connsiteY6" fmla="*/ 414529 h 1839762"/>
                <a:gd name="connsiteX7" fmla="*/ 218003 w 588507"/>
                <a:gd name="connsiteY7" fmla="*/ 444808 h 1839762"/>
                <a:gd name="connsiteX8" fmla="*/ 230114 w 588507"/>
                <a:gd name="connsiteY8" fmla="*/ 493253 h 1839762"/>
                <a:gd name="connsiteX9" fmla="*/ 242225 w 588507"/>
                <a:gd name="connsiteY9" fmla="*/ 771812 h 1839762"/>
                <a:gd name="connsiteX10" fmla="*/ 260392 w 588507"/>
                <a:gd name="connsiteY10" fmla="*/ 814201 h 1839762"/>
                <a:gd name="connsiteX11" fmla="*/ 266448 w 588507"/>
                <a:gd name="connsiteY11" fmla="*/ 838424 h 1839762"/>
                <a:gd name="connsiteX12" fmla="*/ 272503 w 588507"/>
                <a:gd name="connsiteY12" fmla="*/ 856590 h 1839762"/>
                <a:gd name="connsiteX13" fmla="*/ 308837 w 588507"/>
                <a:gd name="connsiteY13" fmla="*/ 953480 h 1839762"/>
                <a:gd name="connsiteX14" fmla="*/ 314893 w 588507"/>
                <a:gd name="connsiteY14" fmla="*/ 971647 h 1839762"/>
                <a:gd name="connsiteX15" fmla="*/ 327004 w 588507"/>
                <a:gd name="connsiteY15" fmla="*/ 1026148 h 1839762"/>
                <a:gd name="connsiteX16" fmla="*/ 339115 w 588507"/>
                <a:gd name="connsiteY16" fmla="*/ 1135149 h 1839762"/>
                <a:gd name="connsiteX17" fmla="*/ 351226 w 588507"/>
                <a:gd name="connsiteY17" fmla="*/ 1177539 h 1839762"/>
                <a:gd name="connsiteX18" fmla="*/ 363338 w 588507"/>
                <a:gd name="connsiteY18" fmla="*/ 1195706 h 1839762"/>
                <a:gd name="connsiteX19" fmla="*/ 369393 w 588507"/>
                <a:gd name="connsiteY19" fmla="*/ 1213873 h 1839762"/>
                <a:gd name="connsiteX20" fmla="*/ 381505 w 588507"/>
                <a:gd name="connsiteY20" fmla="*/ 1225984 h 1839762"/>
                <a:gd name="connsiteX21" fmla="*/ 393616 w 588507"/>
                <a:gd name="connsiteY21" fmla="*/ 1244151 h 1839762"/>
                <a:gd name="connsiteX22" fmla="*/ 411783 w 588507"/>
                <a:gd name="connsiteY22" fmla="*/ 1268373 h 1839762"/>
                <a:gd name="connsiteX23" fmla="*/ 423894 w 588507"/>
                <a:gd name="connsiteY23" fmla="*/ 1286540 h 1839762"/>
                <a:gd name="connsiteX24" fmla="*/ 429950 w 588507"/>
                <a:gd name="connsiteY24" fmla="*/ 1304707 h 1839762"/>
                <a:gd name="connsiteX25" fmla="*/ 466283 w 588507"/>
                <a:gd name="connsiteY25" fmla="*/ 1328929 h 1839762"/>
                <a:gd name="connsiteX26" fmla="*/ 496562 w 588507"/>
                <a:gd name="connsiteY26" fmla="*/ 1353152 h 1839762"/>
                <a:gd name="connsiteX27" fmla="*/ 514728 w 588507"/>
                <a:gd name="connsiteY27" fmla="*/ 1365263 h 1839762"/>
                <a:gd name="connsiteX28" fmla="*/ 526840 w 588507"/>
                <a:gd name="connsiteY28" fmla="*/ 1377375 h 1839762"/>
                <a:gd name="connsiteX29" fmla="*/ 545007 w 588507"/>
                <a:gd name="connsiteY29" fmla="*/ 1389486 h 1839762"/>
                <a:gd name="connsiteX30" fmla="*/ 581340 w 588507"/>
                <a:gd name="connsiteY30" fmla="*/ 1425820 h 1839762"/>
                <a:gd name="connsiteX31" fmla="*/ 581340 w 588507"/>
                <a:gd name="connsiteY31" fmla="*/ 1819435 h 1839762"/>
                <a:gd name="connsiteX32" fmla="*/ 357282 w 588507"/>
                <a:gd name="connsiteY32" fmla="*/ 1813380 h 1839762"/>
                <a:gd name="connsiteX33" fmla="*/ 242225 w 588507"/>
                <a:gd name="connsiteY33" fmla="*/ 1795213 h 1839762"/>
                <a:gd name="connsiteX34" fmla="*/ 169558 w 588507"/>
                <a:gd name="connsiteY34" fmla="*/ 1789157 h 1839762"/>
                <a:gd name="connsiteX35" fmla="*/ 66612 w 588507"/>
                <a:gd name="connsiteY35" fmla="*/ 1777046 h 1839762"/>
                <a:gd name="connsiteX36" fmla="*/ 54501 w 588507"/>
                <a:gd name="connsiteY36" fmla="*/ 1686212 h 1839762"/>
                <a:gd name="connsiteX37" fmla="*/ 48445 w 588507"/>
                <a:gd name="connsiteY37" fmla="*/ 1661989 h 1839762"/>
                <a:gd name="connsiteX38" fmla="*/ 42389 w 588507"/>
                <a:gd name="connsiteY38" fmla="*/ 1619600 h 1839762"/>
                <a:gd name="connsiteX39" fmla="*/ 30278 w 588507"/>
                <a:gd name="connsiteY39" fmla="*/ 1577210 h 1839762"/>
                <a:gd name="connsiteX40" fmla="*/ 18167 w 588507"/>
                <a:gd name="connsiteY40" fmla="*/ 1498487 h 1839762"/>
                <a:gd name="connsiteX41" fmla="*/ 24223 w 588507"/>
                <a:gd name="connsiteY41" fmla="*/ 1383430 h 1839762"/>
                <a:gd name="connsiteX42" fmla="*/ 30278 w 588507"/>
                <a:gd name="connsiteY42" fmla="*/ 1359208 h 1839762"/>
                <a:gd name="connsiteX43" fmla="*/ 48445 w 588507"/>
                <a:gd name="connsiteY43" fmla="*/ 1244151 h 1839762"/>
                <a:gd name="connsiteX44" fmla="*/ 42389 w 588507"/>
                <a:gd name="connsiteY44" fmla="*/ 814201 h 1839762"/>
                <a:gd name="connsiteX45" fmla="*/ 30278 w 588507"/>
                <a:gd name="connsiteY45" fmla="*/ 753645 h 1839762"/>
                <a:gd name="connsiteX46" fmla="*/ 12111 w 588507"/>
                <a:gd name="connsiteY46" fmla="*/ 578031 h 1839762"/>
                <a:gd name="connsiteX47" fmla="*/ 0 w 588507"/>
                <a:gd name="connsiteY47" fmla="*/ 444808 h 1839762"/>
                <a:gd name="connsiteX48" fmla="*/ 42389 w 588507"/>
                <a:gd name="connsiteY48" fmla="*/ 2747 h 1839762"/>
                <a:gd name="connsiteX49" fmla="*/ 163502 w 588507"/>
                <a:gd name="connsiteY49" fmla="*/ 2747 h 1839762"/>
                <a:gd name="connsiteX0" fmla="*/ 151584 w 576589"/>
                <a:gd name="connsiteY0" fmla="*/ 2747 h 1839762"/>
                <a:gd name="connsiteX1" fmla="*/ 151584 w 576589"/>
                <a:gd name="connsiteY1" fmla="*/ 2747 h 1839762"/>
                <a:gd name="connsiteX2" fmla="*/ 163695 w 576589"/>
                <a:gd name="connsiteY2" fmla="*/ 123859 h 1839762"/>
                <a:gd name="connsiteX3" fmla="*/ 175807 w 576589"/>
                <a:gd name="connsiteY3" fmla="*/ 160193 h 1839762"/>
                <a:gd name="connsiteX4" fmla="*/ 181862 w 576589"/>
                <a:gd name="connsiteY4" fmla="*/ 178360 h 1839762"/>
                <a:gd name="connsiteX5" fmla="*/ 193973 w 576589"/>
                <a:gd name="connsiteY5" fmla="*/ 305528 h 1839762"/>
                <a:gd name="connsiteX6" fmla="*/ 200029 w 576589"/>
                <a:gd name="connsiteY6" fmla="*/ 414529 h 1839762"/>
                <a:gd name="connsiteX7" fmla="*/ 206085 w 576589"/>
                <a:gd name="connsiteY7" fmla="*/ 444808 h 1839762"/>
                <a:gd name="connsiteX8" fmla="*/ 218196 w 576589"/>
                <a:gd name="connsiteY8" fmla="*/ 493253 h 1839762"/>
                <a:gd name="connsiteX9" fmla="*/ 230307 w 576589"/>
                <a:gd name="connsiteY9" fmla="*/ 771812 h 1839762"/>
                <a:gd name="connsiteX10" fmla="*/ 248474 w 576589"/>
                <a:gd name="connsiteY10" fmla="*/ 814201 h 1839762"/>
                <a:gd name="connsiteX11" fmla="*/ 254530 w 576589"/>
                <a:gd name="connsiteY11" fmla="*/ 838424 h 1839762"/>
                <a:gd name="connsiteX12" fmla="*/ 260585 w 576589"/>
                <a:gd name="connsiteY12" fmla="*/ 856590 h 1839762"/>
                <a:gd name="connsiteX13" fmla="*/ 296919 w 576589"/>
                <a:gd name="connsiteY13" fmla="*/ 953480 h 1839762"/>
                <a:gd name="connsiteX14" fmla="*/ 302975 w 576589"/>
                <a:gd name="connsiteY14" fmla="*/ 971647 h 1839762"/>
                <a:gd name="connsiteX15" fmla="*/ 315086 w 576589"/>
                <a:gd name="connsiteY15" fmla="*/ 1026148 h 1839762"/>
                <a:gd name="connsiteX16" fmla="*/ 327197 w 576589"/>
                <a:gd name="connsiteY16" fmla="*/ 1135149 h 1839762"/>
                <a:gd name="connsiteX17" fmla="*/ 339308 w 576589"/>
                <a:gd name="connsiteY17" fmla="*/ 1177539 h 1839762"/>
                <a:gd name="connsiteX18" fmla="*/ 351420 w 576589"/>
                <a:gd name="connsiteY18" fmla="*/ 1195706 h 1839762"/>
                <a:gd name="connsiteX19" fmla="*/ 357475 w 576589"/>
                <a:gd name="connsiteY19" fmla="*/ 1213873 h 1839762"/>
                <a:gd name="connsiteX20" fmla="*/ 369587 w 576589"/>
                <a:gd name="connsiteY20" fmla="*/ 1225984 h 1839762"/>
                <a:gd name="connsiteX21" fmla="*/ 381698 w 576589"/>
                <a:gd name="connsiteY21" fmla="*/ 1244151 h 1839762"/>
                <a:gd name="connsiteX22" fmla="*/ 399865 w 576589"/>
                <a:gd name="connsiteY22" fmla="*/ 1268373 h 1839762"/>
                <a:gd name="connsiteX23" fmla="*/ 411976 w 576589"/>
                <a:gd name="connsiteY23" fmla="*/ 1286540 h 1839762"/>
                <a:gd name="connsiteX24" fmla="*/ 418032 w 576589"/>
                <a:gd name="connsiteY24" fmla="*/ 1304707 h 1839762"/>
                <a:gd name="connsiteX25" fmla="*/ 454365 w 576589"/>
                <a:gd name="connsiteY25" fmla="*/ 1328929 h 1839762"/>
                <a:gd name="connsiteX26" fmla="*/ 484644 w 576589"/>
                <a:gd name="connsiteY26" fmla="*/ 1353152 h 1839762"/>
                <a:gd name="connsiteX27" fmla="*/ 502810 w 576589"/>
                <a:gd name="connsiteY27" fmla="*/ 1365263 h 1839762"/>
                <a:gd name="connsiteX28" fmla="*/ 514922 w 576589"/>
                <a:gd name="connsiteY28" fmla="*/ 1377375 h 1839762"/>
                <a:gd name="connsiteX29" fmla="*/ 533089 w 576589"/>
                <a:gd name="connsiteY29" fmla="*/ 1389486 h 1839762"/>
                <a:gd name="connsiteX30" fmla="*/ 569422 w 576589"/>
                <a:gd name="connsiteY30" fmla="*/ 1425820 h 1839762"/>
                <a:gd name="connsiteX31" fmla="*/ 569422 w 576589"/>
                <a:gd name="connsiteY31" fmla="*/ 1819435 h 1839762"/>
                <a:gd name="connsiteX32" fmla="*/ 345364 w 576589"/>
                <a:gd name="connsiteY32" fmla="*/ 1813380 h 1839762"/>
                <a:gd name="connsiteX33" fmla="*/ 230307 w 576589"/>
                <a:gd name="connsiteY33" fmla="*/ 1795213 h 1839762"/>
                <a:gd name="connsiteX34" fmla="*/ 157640 w 576589"/>
                <a:gd name="connsiteY34" fmla="*/ 1789157 h 1839762"/>
                <a:gd name="connsiteX35" fmla="*/ 54694 w 576589"/>
                <a:gd name="connsiteY35" fmla="*/ 1777046 h 1839762"/>
                <a:gd name="connsiteX36" fmla="*/ 42583 w 576589"/>
                <a:gd name="connsiteY36" fmla="*/ 1686212 h 1839762"/>
                <a:gd name="connsiteX37" fmla="*/ 36527 w 576589"/>
                <a:gd name="connsiteY37" fmla="*/ 1661989 h 1839762"/>
                <a:gd name="connsiteX38" fmla="*/ 30471 w 576589"/>
                <a:gd name="connsiteY38" fmla="*/ 1619600 h 1839762"/>
                <a:gd name="connsiteX39" fmla="*/ 18360 w 576589"/>
                <a:gd name="connsiteY39" fmla="*/ 1577210 h 1839762"/>
                <a:gd name="connsiteX40" fmla="*/ 6249 w 576589"/>
                <a:gd name="connsiteY40" fmla="*/ 1498487 h 1839762"/>
                <a:gd name="connsiteX41" fmla="*/ 12305 w 576589"/>
                <a:gd name="connsiteY41" fmla="*/ 1383430 h 1839762"/>
                <a:gd name="connsiteX42" fmla="*/ 18360 w 576589"/>
                <a:gd name="connsiteY42" fmla="*/ 1359208 h 1839762"/>
                <a:gd name="connsiteX43" fmla="*/ 36527 w 576589"/>
                <a:gd name="connsiteY43" fmla="*/ 1244151 h 1839762"/>
                <a:gd name="connsiteX44" fmla="*/ 30471 w 576589"/>
                <a:gd name="connsiteY44" fmla="*/ 814201 h 1839762"/>
                <a:gd name="connsiteX45" fmla="*/ 18360 w 576589"/>
                <a:gd name="connsiteY45" fmla="*/ 753645 h 1839762"/>
                <a:gd name="connsiteX46" fmla="*/ 193 w 576589"/>
                <a:gd name="connsiteY46" fmla="*/ 578031 h 1839762"/>
                <a:gd name="connsiteX47" fmla="*/ 30471 w 576589"/>
                <a:gd name="connsiteY47" fmla="*/ 2747 h 1839762"/>
                <a:gd name="connsiteX48" fmla="*/ 151584 w 576589"/>
                <a:gd name="connsiteY48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12111 w 570340"/>
                <a:gd name="connsiteY45" fmla="*/ 753645 h 1839762"/>
                <a:gd name="connsiteX46" fmla="*/ 24222 w 570340"/>
                <a:gd name="connsiteY46" fmla="*/ 2747 h 1839762"/>
                <a:gd name="connsiteX47" fmla="*/ 145335 w 570340"/>
                <a:gd name="connsiteY47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24222 w 570340"/>
                <a:gd name="connsiteY45" fmla="*/ 2747 h 1839762"/>
                <a:gd name="connsiteX46" fmla="*/ 145335 w 570340"/>
                <a:gd name="connsiteY46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30278 w 570340"/>
                <a:gd name="connsiteY42" fmla="*/ 1244151 h 1839762"/>
                <a:gd name="connsiteX43" fmla="*/ 24222 w 570340"/>
                <a:gd name="connsiteY43" fmla="*/ 814201 h 1839762"/>
                <a:gd name="connsiteX44" fmla="*/ 24222 w 570340"/>
                <a:gd name="connsiteY44" fmla="*/ 2747 h 1839762"/>
                <a:gd name="connsiteX45" fmla="*/ 145335 w 570340"/>
                <a:gd name="connsiteY45" fmla="*/ 2747 h 1839762"/>
                <a:gd name="connsiteX0" fmla="*/ 145777 w 570782"/>
                <a:gd name="connsiteY0" fmla="*/ 2747 h 1839762"/>
                <a:gd name="connsiteX1" fmla="*/ 145777 w 570782"/>
                <a:gd name="connsiteY1" fmla="*/ 2747 h 1839762"/>
                <a:gd name="connsiteX2" fmla="*/ 157888 w 570782"/>
                <a:gd name="connsiteY2" fmla="*/ 123859 h 1839762"/>
                <a:gd name="connsiteX3" fmla="*/ 170000 w 570782"/>
                <a:gd name="connsiteY3" fmla="*/ 160193 h 1839762"/>
                <a:gd name="connsiteX4" fmla="*/ 176055 w 570782"/>
                <a:gd name="connsiteY4" fmla="*/ 178360 h 1839762"/>
                <a:gd name="connsiteX5" fmla="*/ 188166 w 570782"/>
                <a:gd name="connsiteY5" fmla="*/ 305528 h 1839762"/>
                <a:gd name="connsiteX6" fmla="*/ 194222 w 570782"/>
                <a:gd name="connsiteY6" fmla="*/ 414529 h 1839762"/>
                <a:gd name="connsiteX7" fmla="*/ 200278 w 570782"/>
                <a:gd name="connsiteY7" fmla="*/ 444808 h 1839762"/>
                <a:gd name="connsiteX8" fmla="*/ 212389 w 570782"/>
                <a:gd name="connsiteY8" fmla="*/ 493253 h 1839762"/>
                <a:gd name="connsiteX9" fmla="*/ 224500 w 570782"/>
                <a:gd name="connsiteY9" fmla="*/ 771812 h 1839762"/>
                <a:gd name="connsiteX10" fmla="*/ 242667 w 570782"/>
                <a:gd name="connsiteY10" fmla="*/ 814201 h 1839762"/>
                <a:gd name="connsiteX11" fmla="*/ 248723 w 570782"/>
                <a:gd name="connsiteY11" fmla="*/ 838424 h 1839762"/>
                <a:gd name="connsiteX12" fmla="*/ 254778 w 570782"/>
                <a:gd name="connsiteY12" fmla="*/ 856590 h 1839762"/>
                <a:gd name="connsiteX13" fmla="*/ 291112 w 570782"/>
                <a:gd name="connsiteY13" fmla="*/ 953480 h 1839762"/>
                <a:gd name="connsiteX14" fmla="*/ 297168 w 570782"/>
                <a:gd name="connsiteY14" fmla="*/ 971647 h 1839762"/>
                <a:gd name="connsiteX15" fmla="*/ 309279 w 570782"/>
                <a:gd name="connsiteY15" fmla="*/ 1026148 h 1839762"/>
                <a:gd name="connsiteX16" fmla="*/ 321390 w 570782"/>
                <a:gd name="connsiteY16" fmla="*/ 1135149 h 1839762"/>
                <a:gd name="connsiteX17" fmla="*/ 333501 w 570782"/>
                <a:gd name="connsiteY17" fmla="*/ 1177539 h 1839762"/>
                <a:gd name="connsiteX18" fmla="*/ 345613 w 570782"/>
                <a:gd name="connsiteY18" fmla="*/ 1195706 h 1839762"/>
                <a:gd name="connsiteX19" fmla="*/ 351668 w 570782"/>
                <a:gd name="connsiteY19" fmla="*/ 1213873 h 1839762"/>
                <a:gd name="connsiteX20" fmla="*/ 363780 w 570782"/>
                <a:gd name="connsiteY20" fmla="*/ 1225984 h 1839762"/>
                <a:gd name="connsiteX21" fmla="*/ 375891 w 570782"/>
                <a:gd name="connsiteY21" fmla="*/ 1244151 h 1839762"/>
                <a:gd name="connsiteX22" fmla="*/ 394058 w 570782"/>
                <a:gd name="connsiteY22" fmla="*/ 1268373 h 1839762"/>
                <a:gd name="connsiteX23" fmla="*/ 406169 w 570782"/>
                <a:gd name="connsiteY23" fmla="*/ 1286540 h 1839762"/>
                <a:gd name="connsiteX24" fmla="*/ 412225 w 570782"/>
                <a:gd name="connsiteY24" fmla="*/ 1304707 h 1839762"/>
                <a:gd name="connsiteX25" fmla="*/ 448558 w 570782"/>
                <a:gd name="connsiteY25" fmla="*/ 1328929 h 1839762"/>
                <a:gd name="connsiteX26" fmla="*/ 478837 w 570782"/>
                <a:gd name="connsiteY26" fmla="*/ 1353152 h 1839762"/>
                <a:gd name="connsiteX27" fmla="*/ 497003 w 570782"/>
                <a:gd name="connsiteY27" fmla="*/ 1365263 h 1839762"/>
                <a:gd name="connsiteX28" fmla="*/ 509115 w 570782"/>
                <a:gd name="connsiteY28" fmla="*/ 1377375 h 1839762"/>
                <a:gd name="connsiteX29" fmla="*/ 527282 w 570782"/>
                <a:gd name="connsiteY29" fmla="*/ 1389486 h 1839762"/>
                <a:gd name="connsiteX30" fmla="*/ 563615 w 570782"/>
                <a:gd name="connsiteY30" fmla="*/ 1425820 h 1839762"/>
                <a:gd name="connsiteX31" fmla="*/ 563615 w 570782"/>
                <a:gd name="connsiteY31" fmla="*/ 1819435 h 1839762"/>
                <a:gd name="connsiteX32" fmla="*/ 339557 w 570782"/>
                <a:gd name="connsiteY32" fmla="*/ 1813380 h 1839762"/>
                <a:gd name="connsiteX33" fmla="*/ 224500 w 570782"/>
                <a:gd name="connsiteY33" fmla="*/ 1795213 h 1839762"/>
                <a:gd name="connsiteX34" fmla="*/ 151833 w 570782"/>
                <a:gd name="connsiteY34" fmla="*/ 1789157 h 1839762"/>
                <a:gd name="connsiteX35" fmla="*/ 48887 w 570782"/>
                <a:gd name="connsiteY35" fmla="*/ 1777046 h 1839762"/>
                <a:gd name="connsiteX36" fmla="*/ 36776 w 570782"/>
                <a:gd name="connsiteY36" fmla="*/ 1686212 h 1839762"/>
                <a:gd name="connsiteX37" fmla="*/ 30720 w 570782"/>
                <a:gd name="connsiteY37" fmla="*/ 1661989 h 1839762"/>
                <a:gd name="connsiteX38" fmla="*/ 24664 w 570782"/>
                <a:gd name="connsiteY38" fmla="*/ 1619600 h 1839762"/>
                <a:gd name="connsiteX39" fmla="*/ 12553 w 570782"/>
                <a:gd name="connsiteY39" fmla="*/ 1577210 h 1839762"/>
                <a:gd name="connsiteX40" fmla="*/ 442 w 570782"/>
                <a:gd name="connsiteY40" fmla="*/ 1498487 h 1839762"/>
                <a:gd name="connsiteX41" fmla="*/ 30720 w 570782"/>
                <a:gd name="connsiteY41" fmla="*/ 1244151 h 1839762"/>
                <a:gd name="connsiteX42" fmla="*/ 24664 w 570782"/>
                <a:gd name="connsiteY42" fmla="*/ 814201 h 1839762"/>
                <a:gd name="connsiteX43" fmla="*/ 24664 w 570782"/>
                <a:gd name="connsiteY43" fmla="*/ 2747 h 1839762"/>
                <a:gd name="connsiteX44" fmla="*/ 145777 w 570782"/>
                <a:gd name="connsiteY44" fmla="*/ 2747 h 1839762"/>
                <a:gd name="connsiteX0" fmla="*/ 133224 w 558229"/>
                <a:gd name="connsiteY0" fmla="*/ 2747 h 1839762"/>
                <a:gd name="connsiteX1" fmla="*/ 133224 w 558229"/>
                <a:gd name="connsiteY1" fmla="*/ 2747 h 1839762"/>
                <a:gd name="connsiteX2" fmla="*/ 145335 w 558229"/>
                <a:gd name="connsiteY2" fmla="*/ 123859 h 1839762"/>
                <a:gd name="connsiteX3" fmla="*/ 157447 w 558229"/>
                <a:gd name="connsiteY3" fmla="*/ 160193 h 1839762"/>
                <a:gd name="connsiteX4" fmla="*/ 163502 w 558229"/>
                <a:gd name="connsiteY4" fmla="*/ 178360 h 1839762"/>
                <a:gd name="connsiteX5" fmla="*/ 175613 w 558229"/>
                <a:gd name="connsiteY5" fmla="*/ 305528 h 1839762"/>
                <a:gd name="connsiteX6" fmla="*/ 181669 w 558229"/>
                <a:gd name="connsiteY6" fmla="*/ 414529 h 1839762"/>
                <a:gd name="connsiteX7" fmla="*/ 187725 w 558229"/>
                <a:gd name="connsiteY7" fmla="*/ 444808 h 1839762"/>
                <a:gd name="connsiteX8" fmla="*/ 199836 w 558229"/>
                <a:gd name="connsiteY8" fmla="*/ 493253 h 1839762"/>
                <a:gd name="connsiteX9" fmla="*/ 211947 w 558229"/>
                <a:gd name="connsiteY9" fmla="*/ 771812 h 1839762"/>
                <a:gd name="connsiteX10" fmla="*/ 230114 w 558229"/>
                <a:gd name="connsiteY10" fmla="*/ 814201 h 1839762"/>
                <a:gd name="connsiteX11" fmla="*/ 236170 w 558229"/>
                <a:gd name="connsiteY11" fmla="*/ 838424 h 1839762"/>
                <a:gd name="connsiteX12" fmla="*/ 242225 w 558229"/>
                <a:gd name="connsiteY12" fmla="*/ 856590 h 1839762"/>
                <a:gd name="connsiteX13" fmla="*/ 278559 w 558229"/>
                <a:gd name="connsiteY13" fmla="*/ 953480 h 1839762"/>
                <a:gd name="connsiteX14" fmla="*/ 284615 w 558229"/>
                <a:gd name="connsiteY14" fmla="*/ 971647 h 1839762"/>
                <a:gd name="connsiteX15" fmla="*/ 296726 w 558229"/>
                <a:gd name="connsiteY15" fmla="*/ 1026148 h 1839762"/>
                <a:gd name="connsiteX16" fmla="*/ 308837 w 558229"/>
                <a:gd name="connsiteY16" fmla="*/ 1135149 h 1839762"/>
                <a:gd name="connsiteX17" fmla="*/ 320948 w 558229"/>
                <a:gd name="connsiteY17" fmla="*/ 1177539 h 1839762"/>
                <a:gd name="connsiteX18" fmla="*/ 333060 w 558229"/>
                <a:gd name="connsiteY18" fmla="*/ 1195706 h 1839762"/>
                <a:gd name="connsiteX19" fmla="*/ 339115 w 558229"/>
                <a:gd name="connsiteY19" fmla="*/ 1213873 h 1839762"/>
                <a:gd name="connsiteX20" fmla="*/ 351227 w 558229"/>
                <a:gd name="connsiteY20" fmla="*/ 1225984 h 1839762"/>
                <a:gd name="connsiteX21" fmla="*/ 363338 w 558229"/>
                <a:gd name="connsiteY21" fmla="*/ 1244151 h 1839762"/>
                <a:gd name="connsiteX22" fmla="*/ 381505 w 558229"/>
                <a:gd name="connsiteY22" fmla="*/ 1268373 h 1839762"/>
                <a:gd name="connsiteX23" fmla="*/ 393616 w 558229"/>
                <a:gd name="connsiteY23" fmla="*/ 1286540 h 1839762"/>
                <a:gd name="connsiteX24" fmla="*/ 399672 w 558229"/>
                <a:gd name="connsiteY24" fmla="*/ 1304707 h 1839762"/>
                <a:gd name="connsiteX25" fmla="*/ 436005 w 558229"/>
                <a:gd name="connsiteY25" fmla="*/ 1328929 h 1839762"/>
                <a:gd name="connsiteX26" fmla="*/ 466284 w 558229"/>
                <a:gd name="connsiteY26" fmla="*/ 1353152 h 1839762"/>
                <a:gd name="connsiteX27" fmla="*/ 484450 w 558229"/>
                <a:gd name="connsiteY27" fmla="*/ 1365263 h 1839762"/>
                <a:gd name="connsiteX28" fmla="*/ 496562 w 558229"/>
                <a:gd name="connsiteY28" fmla="*/ 1377375 h 1839762"/>
                <a:gd name="connsiteX29" fmla="*/ 514729 w 558229"/>
                <a:gd name="connsiteY29" fmla="*/ 1389486 h 1839762"/>
                <a:gd name="connsiteX30" fmla="*/ 551062 w 558229"/>
                <a:gd name="connsiteY30" fmla="*/ 1425820 h 1839762"/>
                <a:gd name="connsiteX31" fmla="*/ 551062 w 558229"/>
                <a:gd name="connsiteY31" fmla="*/ 1819435 h 1839762"/>
                <a:gd name="connsiteX32" fmla="*/ 327004 w 558229"/>
                <a:gd name="connsiteY32" fmla="*/ 1813380 h 1839762"/>
                <a:gd name="connsiteX33" fmla="*/ 211947 w 558229"/>
                <a:gd name="connsiteY33" fmla="*/ 1795213 h 1839762"/>
                <a:gd name="connsiteX34" fmla="*/ 139280 w 558229"/>
                <a:gd name="connsiteY34" fmla="*/ 1789157 h 1839762"/>
                <a:gd name="connsiteX35" fmla="*/ 36334 w 558229"/>
                <a:gd name="connsiteY35" fmla="*/ 1777046 h 1839762"/>
                <a:gd name="connsiteX36" fmla="*/ 24223 w 558229"/>
                <a:gd name="connsiteY36" fmla="*/ 1686212 h 1839762"/>
                <a:gd name="connsiteX37" fmla="*/ 18167 w 558229"/>
                <a:gd name="connsiteY37" fmla="*/ 1661989 h 1839762"/>
                <a:gd name="connsiteX38" fmla="*/ 12111 w 558229"/>
                <a:gd name="connsiteY38" fmla="*/ 1619600 h 1839762"/>
                <a:gd name="connsiteX39" fmla="*/ 0 w 558229"/>
                <a:gd name="connsiteY39" fmla="*/ 1577210 h 1839762"/>
                <a:gd name="connsiteX40" fmla="*/ 18167 w 558229"/>
                <a:gd name="connsiteY40" fmla="*/ 1244151 h 1839762"/>
                <a:gd name="connsiteX41" fmla="*/ 12111 w 558229"/>
                <a:gd name="connsiteY41" fmla="*/ 814201 h 1839762"/>
                <a:gd name="connsiteX42" fmla="*/ 12111 w 558229"/>
                <a:gd name="connsiteY42" fmla="*/ 2747 h 1839762"/>
                <a:gd name="connsiteX43" fmla="*/ 133224 w 558229"/>
                <a:gd name="connsiteY43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9201 w 555319"/>
                <a:gd name="connsiteY38" fmla="*/ 1619600 h 1839762"/>
                <a:gd name="connsiteX39" fmla="*/ 15257 w 555319"/>
                <a:gd name="connsiteY39" fmla="*/ 1244151 h 1839762"/>
                <a:gd name="connsiteX40" fmla="*/ 9201 w 555319"/>
                <a:gd name="connsiteY40" fmla="*/ 814201 h 1839762"/>
                <a:gd name="connsiteX41" fmla="*/ 9201 w 555319"/>
                <a:gd name="connsiteY41" fmla="*/ 2747 h 1839762"/>
                <a:gd name="connsiteX42" fmla="*/ 130314 w 555319"/>
                <a:gd name="connsiteY42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15257 w 555319"/>
                <a:gd name="connsiteY38" fmla="*/ 1244151 h 1839762"/>
                <a:gd name="connsiteX39" fmla="*/ 9201 w 555319"/>
                <a:gd name="connsiteY39" fmla="*/ 814201 h 1839762"/>
                <a:gd name="connsiteX40" fmla="*/ 9201 w 555319"/>
                <a:gd name="connsiteY40" fmla="*/ 2747 h 1839762"/>
                <a:gd name="connsiteX41" fmla="*/ 130314 w 555319"/>
                <a:gd name="connsiteY41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244151 h 1839762"/>
                <a:gd name="connsiteX38" fmla="*/ 9201 w 555319"/>
                <a:gd name="connsiteY38" fmla="*/ 814201 h 1839762"/>
                <a:gd name="connsiteX39" fmla="*/ 9201 w 555319"/>
                <a:gd name="connsiteY39" fmla="*/ 2747 h 1839762"/>
                <a:gd name="connsiteX40" fmla="*/ 130314 w 555319"/>
                <a:gd name="connsiteY40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15257 w 555319"/>
                <a:gd name="connsiteY36" fmla="*/ 1244151 h 1839762"/>
                <a:gd name="connsiteX37" fmla="*/ 9201 w 555319"/>
                <a:gd name="connsiteY37" fmla="*/ 814201 h 1839762"/>
                <a:gd name="connsiteX38" fmla="*/ 9201 w 555319"/>
                <a:gd name="connsiteY38" fmla="*/ 2747 h 1839762"/>
                <a:gd name="connsiteX39" fmla="*/ 130314 w 555319"/>
                <a:gd name="connsiteY39" fmla="*/ 2747 h 1839762"/>
                <a:gd name="connsiteX0" fmla="*/ 130314 w 555319"/>
                <a:gd name="connsiteY0" fmla="*/ 2747 h 1862003"/>
                <a:gd name="connsiteX1" fmla="*/ 130314 w 555319"/>
                <a:gd name="connsiteY1" fmla="*/ 2747 h 1862003"/>
                <a:gd name="connsiteX2" fmla="*/ 142425 w 555319"/>
                <a:gd name="connsiteY2" fmla="*/ 123859 h 1862003"/>
                <a:gd name="connsiteX3" fmla="*/ 154537 w 555319"/>
                <a:gd name="connsiteY3" fmla="*/ 160193 h 1862003"/>
                <a:gd name="connsiteX4" fmla="*/ 160592 w 555319"/>
                <a:gd name="connsiteY4" fmla="*/ 178360 h 1862003"/>
                <a:gd name="connsiteX5" fmla="*/ 172703 w 555319"/>
                <a:gd name="connsiteY5" fmla="*/ 305528 h 1862003"/>
                <a:gd name="connsiteX6" fmla="*/ 178759 w 555319"/>
                <a:gd name="connsiteY6" fmla="*/ 414529 h 1862003"/>
                <a:gd name="connsiteX7" fmla="*/ 184815 w 555319"/>
                <a:gd name="connsiteY7" fmla="*/ 444808 h 1862003"/>
                <a:gd name="connsiteX8" fmla="*/ 196926 w 555319"/>
                <a:gd name="connsiteY8" fmla="*/ 493253 h 1862003"/>
                <a:gd name="connsiteX9" fmla="*/ 209037 w 555319"/>
                <a:gd name="connsiteY9" fmla="*/ 771812 h 1862003"/>
                <a:gd name="connsiteX10" fmla="*/ 227204 w 555319"/>
                <a:gd name="connsiteY10" fmla="*/ 814201 h 1862003"/>
                <a:gd name="connsiteX11" fmla="*/ 233260 w 555319"/>
                <a:gd name="connsiteY11" fmla="*/ 838424 h 1862003"/>
                <a:gd name="connsiteX12" fmla="*/ 239315 w 555319"/>
                <a:gd name="connsiteY12" fmla="*/ 856590 h 1862003"/>
                <a:gd name="connsiteX13" fmla="*/ 275649 w 555319"/>
                <a:gd name="connsiteY13" fmla="*/ 953480 h 1862003"/>
                <a:gd name="connsiteX14" fmla="*/ 281705 w 555319"/>
                <a:gd name="connsiteY14" fmla="*/ 971647 h 1862003"/>
                <a:gd name="connsiteX15" fmla="*/ 293816 w 555319"/>
                <a:gd name="connsiteY15" fmla="*/ 1026148 h 1862003"/>
                <a:gd name="connsiteX16" fmla="*/ 305927 w 555319"/>
                <a:gd name="connsiteY16" fmla="*/ 1135149 h 1862003"/>
                <a:gd name="connsiteX17" fmla="*/ 318038 w 555319"/>
                <a:gd name="connsiteY17" fmla="*/ 1177539 h 1862003"/>
                <a:gd name="connsiteX18" fmla="*/ 330150 w 555319"/>
                <a:gd name="connsiteY18" fmla="*/ 1195706 h 1862003"/>
                <a:gd name="connsiteX19" fmla="*/ 336205 w 555319"/>
                <a:gd name="connsiteY19" fmla="*/ 1213873 h 1862003"/>
                <a:gd name="connsiteX20" fmla="*/ 348317 w 555319"/>
                <a:gd name="connsiteY20" fmla="*/ 1225984 h 1862003"/>
                <a:gd name="connsiteX21" fmla="*/ 360428 w 555319"/>
                <a:gd name="connsiteY21" fmla="*/ 1244151 h 1862003"/>
                <a:gd name="connsiteX22" fmla="*/ 378595 w 555319"/>
                <a:gd name="connsiteY22" fmla="*/ 1268373 h 1862003"/>
                <a:gd name="connsiteX23" fmla="*/ 390706 w 555319"/>
                <a:gd name="connsiteY23" fmla="*/ 1286540 h 1862003"/>
                <a:gd name="connsiteX24" fmla="*/ 396762 w 555319"/>
                <a:gd name="connsiteY24" fmla="*/ 1304707 h 1862003"/>
                <a:gd name="connsiteX25" fmla="*/ 433095 w 555319"/>
                <a:gd name="connsiteY25" fmla="*/ 1328929 h 1862003"/>
                <a:gd name="connsiteX26" fmla="*/ 463374 w 555319"/>
                <a:gd name="connsiteY26" fmla="*/ 1353152 h 1862003"/>
                <a:gd name="connsiteX27" fmla="*/ 481540 w 555319"/>
                <a:gd name="connsiteY27" fmla="*/ 1365263 h 1862003"/>
                <a:gd name="connsiteX28" fmla="*/ 493652 w 555319"/>
                <a:gd name="connsiteY28" fmla="*/ 1377375 h 1862003"/>
                <a:gd name="connsiteX29" fmla="*/ 511819 w 555319"/>
                <a:gd name="connsiteY29" fmla="*/ 1389486 h 1862003"/>
                <a:gd name="connsiteX30" fmla="*/ 548152 w 555319"/>
                <a:gd name="connsiteY30" fmla="*/ 1425820 h 1862003"/>
                <a:gd name="connsiteX31" fmla="*/ 548152 w 555319"/>
                <a:gd name="connsiteY31" fmla="*/ 1819435 h 1862003"/>
                <a:gd name="connsiteX32" fmla="*/ 324094 w 555319"/>
                <a:gd name="connsiteY32" fmla="*/ 1813380 h 1862003"/>
                <a:gd name="connsiteX33" fmla="*/ 209037 w 555319"/>
                <a:gd name="connsiteY33" fmla="*/ 1795213 h 1862003"/>
                <a:gd name="connsiteX34" fmla="*/ 136370 w 555319"/>
                <a:gd name="connsiteY34" fmla="*/ 1789157 h 1862003"/>
                <a:gd name="connsiteX35" fmla="*/ 21312 w 555319"/>
                <a:gd name="connsiteY35" fmla="*/ 1861825 h 1862003"/>
                <a:gd name="connsiteX36" fmla="*/ 15257 w 555319"/>
                <a:gd name="connsiteY36" fmla="*/ 1244151 h 1862003"/>
                <a:gd name="connsiteX37" fmla="*/ 9201 w 555319"/>
                <a:gd name="connsiteY37" fmla="*/ 814201 h 1862003"/>
                <a:gd name="connsiteX38" fmla="*/ 9201 w 555319"/>
                <a:gd name="connsiteY38" fmla="*/ 2747 h 1862003"/>
                <a:gd name="connsiteX39" fmla="*/ 130314 w 555319"/>
                <a:gd name="connsiteY39" fmla="*/ 2747 h 1862003"/>
                <a:gd name="connsiteX0" fmla="*/ 130314 w 555319"/>
                <a:gd name="connsiteY0" fmla="*/ 2747 h 1862055"/>
                <a:gd name="connsiteX1" fmla="*/ 130314 w 555319"/>
                <a:gd name="connsiteY1" fmla="*/ 2747 h 1862055"/>
                <a:gd name="connsiteX2" fmla="*/ 142425 w 555319"/>
                <a:gd name="connsiteY2" fmla="*/ 123859 h 1862055"/>
                <a:gd name="connsiteX3" fmla="*/ 154537 w 555319"/>
                <a:gd name="connsiteY3" fmla="*/ 160193 h 1862055"/>
                <a:gd name="connsiteX4" fmla="*/ 160592 w 555319"/>
                <a:gd name="connsiteY4" fmla="*/ 178360 h 1862055"/>
                <a:gd name="connsiteX5" fmla="*/ 172703 w 555319"/>
                <a:gd name="connsiteY5" fmla="*/ 305528 h 1862055"/>
                <a:gd name="connsiteX6" fmla="*/ 178759 w 555319"/>
                <a:gd name="connsiteY6" fmla="*/ 414529 h 1862055"/>
                <a:gd name="connsiteX7" fmla="*/ 184815 w 555319"/>
                <a:gd name="connsiteY7" fmla="*/ 444808 h 1862055"/>
                <a:gd name="connsiteX8" fmla="*/ 196926 w 555319"/>
                <a:gd name="connsiteY8" fmla="*/ 493253 h 1862055"/>
                <a:gd name="connsiteX9" fmla="*/ 209037 w 555319"/>
                <a:gd name="connsiteY9" fmla="*/ 771812 h 1862055"/>
                <a:gd name="connsiteX10" fmla="*/ 227204 w 555319"/>
                <a:gd name="connsiteY10" fmla="*/ 814201 h 1862055"/>
                <a:gd name="connsiteX11" fmla="*/ 233260 w 555319"/>
                <a:gd name="connsiteY11" fmla="*/ 838424 h 1862055"/>
                <a:gd name="connsiteX12" fmla="*/ 239315 w 555319"/>
                <a:gd name="connsiteY12" fmla="*/ 856590 h 1862055"/>
                <a:gd name="connsiteX13" fmla="*/ 275649 w 555319"/>
                <a:gd name="connsiteY13" fmla="*/ 953480 h 1862055"/>
                <a:gd name="connsiteX14" fmla="*/ 281705 w 555319"/>
                <a:gd name="connsiteY14" fmla="*/ 971647 h 1862055"/>
                <a:gd name="connsiteX15" fmla="*/ 293816 w 555319"/>
                <a:gd name="connsiteY15" fmla="*/ 1026148 h 1862055"/>
                <a:gd name="connsiteX16" fmla="*/ 305927 w 555319"/>
                <a:gd name="connsiteY16" fmla="*/ 1135149 h 1862055"/>
                <a:gd name="connsiteX17" fmla="*/ 318038 w 555319"/>
                <a:gd name="connsiteY17" fmla="*/ 1177539 h 1862055"/>
                <a:gd name="connsiteX18" fmla="*/ 330150 w 555319"/>
                <a:gd name="connsiteY18" fmla="*/ 1195706 h 1862055"/>
                <a:gd name="connsiteX19" fmla="*/ 336205 w 555319"/>
                <a:gd name="connsiteY19" fmla="*/ 1213873 h 1862055"/>
                <a:gd name="connsiteX20" fmla="*/ 348317 w 555319"/>
                <a:gd name="connsiteY20" fmla="*/ 1225984 h 1862055"/>
                <a:gd name="connsiteX21" fmla="*/ 360428 w 555319"/>
                <a:gd name="connsiteY21" fmla="*/ 1244151 h 1862055"/>
                <a:gd name="connsiteX22" fmla="*/ 378595 w 555319"/>
                <a:gd name="connsiteY22" fmla="*/ 1268373 h 1862055"/>
                <a:gd name="connsiteX23" fmla="*/ 390706 w 555319"/>
                <a:gd name="connsiteY23" fmla="*/ 1286540 h 1862055"/>
                <a:gd name="connsiteX24" fmla="*/ 396762 w 555319"/>
                <a:gd name="connsiteY24" fmla="*/ 1304707 h 1862055"/>
                <a:gd name="connsiteX25" fmla="*/ 433095 w 555319"/>
                <a:gd name="connsiteY25" fmla="*/ 1328929 h 1862055"/>
                <a:gd name="connsiteX26" fmla="*/ 463374 w 555319"/>
                <a:gd name="connsiteY26" fmla="*/ 1353152 h 1862055"/>
                <a:gd name="connsiteX27" fmla="*/ 481540 w 555319"/>
                <a:gd name="connsiteY27" fmla="*/ 1365263 h 1862055"/>
                <a:gd name="connsiteX28" fmla="*/ 493652 w 555319"/>
                <a:gd name="connsiteY28" fmla="*/ 1377375 h 1862055"/>
                <a:gd name="connsiteX29" fmla="*/ 511819 w 555319"/>
                <a:gd name="connsiteY29" fmla="*/ 1389486 h 1862055"/>
                <a:gd name="connsiteX30" fmla="*/ 548152 w 555319"/>
                <a:gd name="connsiteY30" fmla="*/ 1425820 h 1862055"/>
                <a:gd name="connsiteX31" fmla="*/ 548152 w 555319"/>
                <a:gd name="connsiteY31" fmla="*/ 1819435 h 1862055"/>
                <a:gd name="connsiteX32" fmla="*/ 324094 w 555319"/>
                <a:gd name="connsiteY32" fmla="*/ 1813380 h 1862055"/>
                <a:gd name="connsiteX33" fmla="*/ 209037 w 555319"/>
                <a:gd name="connsiteY33" fmla="*/ 1795213 h 1862055"/>
                <a:gd name="connsiteX34" fmla="*/ 136370 w 555319"/>
                <a:gd name="connsiteY34" fmla="*/ 1789157 h 1862055"/>
                <a:gd name="connsiteX35" fmla="*/ 21312 w 555319"/>
                <a:gd name="connsiteY35" fmla="*/ 1861825 h 1862055"/>
                <a:gd name="connsiteX36" fmla="*/ 15257 w 555319"/>
                <a:gd name="connsiteY36" fmla="*/ 1244151 h 1862055"/>
                <a:gd name="connsiteX37" fmla="*/ 9201 w 555319"/>
                <a:gd name="connsiteY37" fmla="*/ 814201 h 1862055"/>
                <a:gd name="connsiteX38" fmla="*/ 9201 w 555319"/>
                <a:gd name="connsiteY38" fmla="*/ 2747 h 1862055"/>
                <a:gd name="connsiteX39" fmla="*/ 130314 w 555319"/>
                <a:gd name="connsiteY39" fmla="*/ 2747 h 1862055"/>
                <a:gd name="connsiteX0" fmla="*/ 130314 w 555319"/>
                <a:gd name="connsiteY0" fmla="*/ 2747 h 1862796"/>
                <a:gd name="connsiteX1" fmla="*/ 130314 w 555319"/>
                <a:gd name="connsiteY1" fmla="*/ 2747 h 1862796"/>
                <a:gd name="connsiteX2" fmla="*/ 142425 w 555319"/>
                <a:gd name="connsiteY2" fmla="*/ 123859 h 1862796"/>
                <a:gd name="connsiteX3" fmla="*/ 154537 w 555319"/>
                <a:gd name="connsiteY3" fmla="*/ 160193 h 1862796"/>
                <a:gd name="connsiteX4" fmla="*/ 160592 w 555319"/>
                <a:gd name="connsiteY4" fmla="*/ 178360 h 1862796"/>
                <a:gd name="connsiteX5" fmla="*/ 172703 w 555319"/>
                <a:gd name="connsiteY5" fmla="*/ 305528 h 1862796"/>
                <a:gd name="connsiteX6" fmla="*/ 178759 w 555319"/>
                <a:gd name="connsiteY6" fmla="*/ 414529 h 1862796"/>
                <a:gd name="connsiteX7" fmla="*/ 184815 w 555319"/>
                <a:gd name="connsiteY7" fmla="*/ 444808 h 1862796"/>
                <a:gd name="connsiteX8" fmla="*/ 196926 w 555319"/>
                <a:gd name="connsiteY8" fmla="*/ 493253 h 1862796"/>
                <a:gd name="connsiteX9" fmla="*/ 209037 w 555319"/>
                <a:gd name="connsiteY9" fmla="*/ 771812 h 1862796"/>
                <a:gd name="connsiteX10" fmla="*/ 227204 w 555319"/>
                <a:gd name="connsiteY10" fmla="*/ 814201 h 1862796"/>
                <a:gd name="connsiteX11" fmla="*/ 233260 w 555319"/>
                <a:gd name="connsiteY11" fmla="*/ 838424 h 1862796"/>
                <a:gd name="connsiteX12" fmla="*/ 239315 w 555319"/>
                <a:gd name="connsiteY12" fmla="*/ 856590 h 1862796"/>
                <a:gd name="connsiteX13" fmla="*/ 275649 w 555319"/>
                <a:gd name="connsiteY13" fmla="*/ 953480 h 1862796"/>
                <a:gd name="connsiteX14" fmla="*/ 281705 w 555319"/>
                <a:gd name="connsiteY14" fmla="*/ 971647 h 1862796"/>
                <a:gd name="connsiteX15" fmla="*/ 293816 w 555319"/>
                <a:gd name="connsiteY15" fmla="*/ 1026148 h 1862796"/>
                <a:gd name="connsiteX16" fmla="*/ 305927 w 555319"/>
                <a:gd name="connsiteY16" fmla="*/ 1135149 h 1862796"/>
                <a:gd name="connsiteX17" fmla="*/ 318038 w 555319"/>
                <a:gd name="connsiteY17" fmla="*/ 1177539 h 1862796"/>
                <a:gd name="connsiteX18" fmla="*/ 330150 w 555319"/>
                <a:gd name="connsiteY18" fmla="*/ 1195706 h 1862796"/>
                <a:gd name="connsiteX19" fmla="*/ 336205 w 555319"/>
                <a:gd name="connsiteY19" fmla="*/ 1213873 h 1862796"/>
                <a:gd name="connsiteX20" fmla="*/ 348317 w 555319"/>
                <a:gd name="connsiteY20" fmla="*/ 1225984 h 1862796"/>
                <a:gd name="connsiteX21" fmla="*/ 360428 w 555319"/>
                <a:gd name="connsiteY21" fmla="*/ 1244151 h 1862796"/>
                <a:gd name="connsiteX22" fmla="*/ 378595 w 555319"/>
                <a:gd name="connsiteY22" fmla="*/ 1268373 h 1862796"/>
                <a:gd name="connsiteX23" fmla="*/ 390706 w 555319"/>
                <a:gd name="connsiteY23" fmla="*/ 1286540 h 1862796"/>
                <a:gd name="connsiteX24" fmla="*/ 396762 w 555319"/>
                <a:gd name="connsiteY24" fmla="*/ 1304707 h 1862796"/>
                <a:gd name="connsiteX25" fmla="*/ 433095 w 555319"/>
                <a:gd name="connsiteY25" fmla="*/ 1328929 h 1862796"/>
                <a:gd name="connsiteX26" fmla="*/ 463374 w 555319"/>
                <a:gd name="connsiteY26" fmla="*/ 1353152 h 1862796"/>
                <a:gd name="connsiteX27" fmla="*/ 481540 w 555319"/>
                <a:gd name="connsiteY27" fmla="*/ 1365263 h 1862796"/>
                <a:gd name="connsiteX28" fmla="*/ 493652 w 555319"/>
                <a:gd name="connsiteY28" fmla="*/ 1377375 h 1862796"/>
                <a:gd name="connsiteX29" fmla="*/ 511819 w 555319"/>
                <a:gd name="connsiteY29" fmla="*/ 1389486 h 1862796"/>
                <a:gd name="connsiteX30" fmla="*/ 548152 w 555319"/>
                <a:gd name="connsiteY30" fmla="*/ 1425820 h 1862796"/>
                <a:gd name="connsiteX31" fmla="*/ 548152 w 555319"/>
                <a:gd name="connsiteY31" fmla="*/ 1819435 h 1862796"/>
                <a:gd name="connsiteX32" fmla="*/ 324094 w 555319"/>
                <a:gd name="connsiteY32" fmla="*/ 1813380 h 1862796"/>
                <a:gd name="connsiteX33" fmla="*/ 209037 w 555319"/>
                <a:gd name="connsiteY33" fmla="*/ 1795213 h 1862796"/>
                <a:gd name="connsiteX34" fmla="*/ 136370 w 555319"/>
                <a:gd name="connsiteY34" fmla="*/ 1789157 h 1862796"/>
                <a:gd name="connsiteX35" fmla="*/ 21312 w 555319"/>
                <a:gd name="connsiteY35" fmla="*/ 1861825 h 1862796"/>
                <a:gd name="connsiteX36" fmla="*/ 15257 w 555319"/>
                <a:gd name="connsiteY36" fmla="*/ 1244151 h 1862796"/>
                <a:gd name="connsiteX37" fmla="*/ 9201 w 555319"/>
                <a:gd name="connsiteY37" fmla="*/ 814201 h 1862796"/>
                <a:gd name="connsiteX38" fmla="*/ 9201 w 555319"/>
                <a:gd name="connsiteY38" fmla="*/ 2747 h 1862796"/>
                <a:gd name="connsiteX39" fmla="*/ 130314 w 555319"/>
                <a:gd name="connsiteY39" fmla="*/ 2747 h 1862796"/>
                <a:gd name="connsiteX0" fmla="*/ 130314 w 555319"/>
                <a:gd name="connsiteY0" fmla="*/ 2747 h 1891437"/>
                <a:gd name="connsiteX1" fmla="*/ 130314 w 555319"/>
                <a:gd name="connsiteY1" fmla="*/ 2747 h 1891437"/>
                <a:gd name="connsiteX2" fmla="*/ 142425 w 555319"/>
                <a:gd name="connsiteY2" fmla="*/ 123859 h 1891437"/>
                <a:gd name="connsiteX3" fmla="*/ 154537 w 555319"/>
                <a:gd name="connsiteY3" fmla="*/ 160193 h 1891437"/>
                <a:gd name="connsiteX4" fmla="*/ 160592 w 555319"/>
                <a:gd name="connsiteY4" fmla="*/ 178360 h 1891437"/>
                <a:gd name="connsiteX5" fmla="*/ 172703 w 555319"/>
                <a:gd name="connsiteY5" fmla="*/ 305528 h 1891437"/>
                <a:gd name="connsiteX6" fmla="*/ 178759 w 555319"/>
                <a:gd name="connsiteY6" fmla="*/ 414529 h 1891437"/>
                <a:gd name="connsiteX7" fmla="*/ 184815 w 555319"/>
                <a:gd name="connsiteY7" fmla="*/ 444808 h 1891437"/>
                <a:gd name="connsiteX8" fmla="*/ 196926 w 555319"/>
                <a:gd name="connsiteY8" fmla="*/ 493253 h 1891437"/>
                <a:gd name="connsiteX9" fmla="*/ 209037 w 555319"/>
                <a:gd name="connsiteY9" fmla="*/ 771812 h 1891437"/>
                <a:gd name="connsiteX10" fmla="*/ 227204 w 555319"/>
                <a:gd name="connsiteY10" fmla="*/ 814201 h 1891437"/>
                <a:gd name="connsiteX11" fmla="*/ 233260 w 555319"/>
                <a:gd name="connsiteY11" fmla="*/ 838424 h 1891437"/>
                <a:gd name="connsiteX12" fmla="*/ 239315 w 555319"/>
                <a:gd name="connsiteY12" fmla="*/ 856590 h 1891437"/>
                <a:gd name="connsiteX13" fmla="*/ 275649 w 555319"/>
                <a:gd name="connsiteY13" fmla="*/ 953480 h 1891437"/>
                <a:gd name="connsiteX14" fmla="*/ 281705 w 555319"/>
                <a:gd name="connsiteY14" fmla="*/ 971647 h 1891437"/>
                <a:gd name="connsiteX15" fmla="*/ 293816 w 555319"/>
                <a:gd name="connsiteY15" fmla="*/ 1026148 h 1891437"/>
                <a:gd name="connsiteX16" fmla="*/ 305927 w 555319"/>
                <a:gd name="connsiteY16" fmla="*/ 1135149 h 1891437"/>
                <a:gd name="connsiteX17" fmla="*/ 318038 w 555319"/>
                <a:gd name="connsiteY17" fmla="*/ 1177539 h 1891437"/>
                <a:gd name="connsiteX18" fmla="*/ 330150 w 555319"/>
                <a:gd name="connsiteY18" fmla="*/ 1195706 h 1891437"/>
                <a:gd name="connsiteX19" fmla="*/ 336205 w 555319"/>
                <a:gd name="connsiteY19" fmla="*/ 1213873 h 1891437"/>
                <a:gd name="connsiteX20" fmla="*/ 348317 w 555319"/>
                <a:gd name="connsiteY20" fmla="*/ 1225984 h 1891437"/>
                <a:gd name="connsiteX21" fmla="*/ 360428 w 555319"/>
                <a:gd name="connsiteY21" fmla="*/ 1244151 h 1891437"/>
                <a:gd name="connsiteX22" fmla="*/ 378595 w 555319"/>
                <a:gd name="connsiteY22" fmla="*/ 1268373 h 1891437"/>
                <a:gd name="connsiteX23" fmla="*/ 390706 w 555319"/>
                <a:gd name="connsiteY23" fmla="*/ 1286540 h 1891437"/>
                <a:gd name="connsiteX24" fmla="*/ 396762 w 555319"/>
                <a:gd name="connsiteY24" fmla="*/ 1304707 h 1891437"/>
                <a:gd name="connsiteX25" fmla="*/ 433095 w 555319"/>
                <a:gd name="connsiteY25" fmla="*/ 1328929 h 1891437"/>
                <a:gd name="connsiteX26" fmla="*/ 463374 w 555319"/>
                <a:gd name="connsiteY26" fmla="*/ 1353152 h 1891437"/>
                <a:gd name="connsiteX27" fmla="*/ 481540 w 555319"/>
                <a:gd name="connsiteY27" fmla="*/ 1365263 h 1891437"/>
                <a:gd name="connsiteX28" fmla="*/ 493652 w 555319"/>
                <a:gd name="connsiteY28" fmla="*/ 1377375 h 1891437"/>
                <a:gd name="connsiteX29" fmla="*/ 511819 w 555319"/>
                <a:gd name="connsiteY29" fmla="*/ 1389486 h 1891437"/>
                <a:gd name="connsiteX30" fmla="*/ 548152 w 555319"/>
                <a:gd name="connsiteY30" fmla="*/ 1425820 h 1891437"/>
                <a:gd name="connsiteX31" fmla="*/ 548152 w 555319"/>
                <a:gd name="connsiteY31" fmla="*/ 1819435 h 1891437"/>
                <a:gd name="connsiteX32" fmla="*/ 324094 w 555319"/>
                <a:gd name="connsiteY32" fmla="*/ 1813380 h 1891437"/>
                <a:gd name="connsiteX33" fmla="*/ 209037 w 555319"/>
                <a:gd name="connsiteY33" fmla="*/ 1795213 h 1891437"/>
                <a:gd name="connsiteX34" fmla="*/ 21312 w 555319"/>
                <a:gd name="connsiteY34" fmla="*/ 1861825 h 1891437"/>
                <a:gd name="connsiteX35" fmla="*/ 15257 w 555319"/>
                <a:gd name="connsiteY35" fmla="*/ 1244151 h 1891437"/>
                <a:gd name="connsiteX36" fmla="*/ 9201 w 555319"/>
                <a:gd name="connsiteY36" fmla="*/ 814201 h 1891437"/>
                <a:gd name="connsiteX37" fmla="*/ 9201 w 555319"/>
                <a:gd name="connsiteY37" fmla="*/ 2747 h 1891437"/>
                <a:gd name="connsiteX38" fmla="*/ 130314 w 555319"/>
                <a:gd name="connsiteY38" fmla="*/ 2747 h 1891437"/>
                <a:gd name="connsiteX0" fmla="*/ 130314 w 555319"/>
                <a:gd name="connsiteY0" fmla="*/ 2747 h 1895290"/>
                <a:gd name="connsiteX1" fmla="*/ 130314 w 555319"/>
                <a:gd name="connsiteY1" fmla="*/ 2747 h 1895290"/>
                <a:gd name="connsiteX2" fmla="*/ 142425 w 555319"/>
                <a:gd name="connsiteY2" fmla="*/ 123859 h 1895290"/>
                <a:gd name="connsiteX3" fmla="*/ 154537 w 555319"/>
                <a:gd name="connsiteY3" fmla="*/ 160193 h 1895290"/>
                <a:gd name="connsiteX4" fmla="*/ 160592 w 555319"/>
                <a:gd name="connsiteY4" fmla="*/ 178360 h 1895290"/>
                <a:gd name="connsiteX5" fmla="*/ 172703 w 555319"/>
                <a:gd name="connsiteY5" fmla="*/ 305528 h 1895290"/>
                <a:gd name="connsiteX6" fmla="*/ 178759 w 555319"/>
                <a:gd name="connsiteY6" fmla="*/ 414529 h 1895290"/>
                <a:gd name="connsiteX7" fmla="*/ 184815 w 555319"/>
                <a:gd name="connsiteY7" fmla="*/ 444808 h 1895290"/>
                <a:gd name="connsiteX8" fmla="*/ 196926 w 555319"/>
                <a:gd name="connsiteY8" fmla="*/ 493253 h 1895290"/>
                <a:gd name="connsiteX9" fmla="*/ 209037 w 555319"/>
                <a:gd name="connsiteY9" fmla="*/ 771812 h 1895290"/>
                <a:gd name="connsiteX10" fmla="*/ 227204 w 555319"/>
                <a:gd name="connsiteY10" fmla="*/ 814201 h 1895290"/>
                <a:gd name="connsiteX11" fmla="*/ 233260 w 555319"/>
                <a:gd name="connsiteY11" fmla="*/ 838424 h 1895290"/>
                <a:gd name="connsiteX12" fmla="*/ 239315 w 555319"/>
                <a:gd name="connsiteY12" fmla="*/ 856590 h 1895290"/>
                <a:gd name="connsiteX13" fmla="*/ 275649 w 555319"/>
                <a:gd name="connsiteY13" fmla="*/ 953480 h 1895290"/>
                <a:gd name="connsiteX14" fmla="*/ 281705 w 555319"/>
                <a:gd name="connsiteY14" fmla="*/ 971647 h 1895290"/>
                <a:gd name="connsiteX15" fmla="*/ 293816 w 555319"/>
                <a:gd name="connsiteY15" fmla="*/ 1026148 h 1895290"/>
                <a:gd name="connsiteX16" fmla="*/ 305927 w 555319"/>
                <a:gd name="connsiteY16" fmla="*/ 1135149 h 1895290"/>
                <a:gd name="connsiteX17" fmla="*/ 318038 w 555319"/>
                <a:gd name="connsiteY17" fmla="*/ 1177539 h 1895290"/>
                <a:gd name="connsiteX18" fmla="*/ 330150 w 555319"/>
                <a:gd name="connsiteY18" fmla="*/ 1195706 h 1895290"/>
                <a:gd name="connsiteX19" fmla="*/ 336205 w 555319"/>
                <a:gd name="connsiteY19" fmla="*/ 1213873 h 1895290"/>
                <a:gd name="connsiteX20" fmla="*/ 348317 w 555319"/>
                <a:gd name="connsiteY20" fmla="*/ 1225984 h 1895290"/>
                <a:gd name="connsiteX21" fmla="*/ 360428 w 555319"/>
                <a:gd name="connsiteY21" fmla="*/ 1244151 h 1895290"/>
                <a:gd name="connsiteX22" fmla="*/ 378595 w 555319"/>
                <a:gd name="connsiteY22" fmla="*/ 1268373 h 1895290"/>
                <a:gd name="connsiteX23" fmla="*/ 390706 w 555319"/>
                <a:gd name="connsiteY23" fmla="*/ 1286540 h 1895290"/>
                <a:gd name="connsiteX24" fmla="*/ 396762 w 555319"/>
                <a:gd name="connsiteY24" fmla="*/ 1304707 h 1895290"/>
                <a:gd name="connsiteX25" fmla="*/ 433095 w 555319"/>
                <a:gd name="connsiteY25" fmla="*/ 1328929 h 1895290"/>
                <a:gd name="connsiteX26" fmla="*/ 463374 w 555319"/>
                <a:gd name="connsiteY26" fmla="*/ 1353152 h 1895290"/>
                <a:gd name="connsiteX27" fmla="*/ 481540 w 555319"/>
                <a:gd name="connsiteY27" fmla="*/ 1365263 h 1895290"/>
                <a:gd name="connsiteX28" fmla="*/ 493652 w 555319"/>
                <a:gd name="connsiteY28" fmla="*/ 1377375 h 1895290"/>
                <a:gd name="connsiteX29" fmla="*/ 511819 w 555319"/>
                <a:gd name="connsiteY29" fmla="*/ 1389486 h 1895290"/>
                <a:gd name="connsiteX30" fmla="*/ 548152 w 555319"/>
                <a:gd name="connsiteY30" fmla="*/ 1425820 h 1895290"/>
                <a:gd name="connsiteX31" fmla="*/ 548152 w 555319"/>
                <a:gd name="connsiteY31" fmla="*/ 1819435 h 1895290"/>
                <a:gd name="connsiteX32" fmla="*/ 324094 w 555319"/>
                <a:gd name="connsiteY32" fmla="*/ 1813380 h 1895290"/>
                <a:gd name="connsiteX33" fmla="*/ 21312 w 555319"/>
                <a:gd name="connsiteY33" fmla="*/ 1861825 h 1895290"/>
                <a:gd name="connsiteX34" fmla="*/ 15257 w 555319"/>
                <a:gd name="connsiteY34" fmla="*/ 1244151 h 1895290"/>
                <a:gd name="connsiteX35" fmla="*/ 9201 w 555319"/>
                <a:gd name="connsiteY35" fmla="*/ 814201 h 1895290"/>
                <a:gd name="connsiteX36" fmla="*/ 9201 w 555319"/>
                <a:gd name="connsiteY36" fmla="*/ 2747 h 1895290"/>
                <a:gd name="connsiteX37" fmla="*/ 130314 w 555319"/>
                <a:gd name="connsiteY37" fmla="*/ 2747 h 1895290"/>
                <a:gd name="connsiteX0" fmla="*/ 130314 w 587295"/>
                <a:gd name="connsiteY0" fmla="*/ 2747 h 1909796"/>
                <a:gd name="connsiteX1" fmla="*/ 130314 w 587295"/>
                <a:gd name="connsiteY1" fmla="*/ 2747 h 1909796"/>
                <a:gd name="connsiteX2" fmla="*/ 142425 w 587295"/>
                <a:gd name="connsiteY2" fmla="*/ 123859 h 1909796"/>
                <a:gd name="connsiteX3" fmla="*/ 154537 w 587295"/>
                <a:gd name="connsiteY3" fmla="*/ 160193 h 1909796"/>
                <a:gd name="connsiteX4" fmla="*/ 160592 w 587295"/>
                <a:gd name="connsiteY4" fmla="*/ 178360 h 1909796"/>
                <a:gd name="connsiteX5" fmla="*/ 172703 w 587295"/>
                <a:gd name="connsiteY5" fmla="*/ 305528 h 1909796"/>
                <a:gd name="connsiteX6" fmla="*/ 178759 w 587295"/>
                <a:gd name="connsiteY6" fmla="*/ 414529 h 1909796"/>
                <a:gd name="connsiteX7" fmla="*/ 184815 w 587295"/>
                <a:gd name="connsiteY7" fmla="*/ 444808 h 1909796"/>
                <a:gd name="connsiteX8" fmla="*/ 196926 w 587295"/>
                <a:gd name="connsiteY8" fmla="*/ 493253 h 1909796"/>
                <a:gd name="connsiteX9" fmla="*/ 209037 w 587295"/>
                <a:gd name="connsiteY9" fmla="*/ 771812 h 1909796"/>
                <a:gd name="connsiteX10" fmla="*/ 227204 w 587295"/>
                <a:gd name="connsiteY10" fmla="*/ 814201 h 1909796"/>
                <a:gd name="connsiteX11" fmla="*/ 233260 w 587295"/>
                <a:gd name="connsiteY11" fmla="*/ 838424 h 1909796"/>
                <a:gd name="connsiteX12" fmla="*/ 239315 w 587295"/>
                <a:gd name="connsiteY12" fmla="*/ 856590 h 1909796"/>
                <a:gd name="connsiteX13" fmla="*/ 275649 w 587295"/>
                <a:gd name="connsiteY13" fmla="*/ 953480 h 1909796"/>
                <a:gd name="connsiteX14" fmla="*/ 281705 w 587295"/>
                <a:gd name="connsiteY14" fmla="*/ 971647 h 1909796"/>
                <a:gd name="connsiteX15" fmla="*/ 293816 w 587295"/>
                <a:gd name="connsiteY15" fmla="*/ 1026148 h 1909796"/>
                <a:gd name="connsiteX16" fmla="*/ 305927 w 587295"/>
                <a:gd name="connsiteY16" fmla="*/ 1135149 h 1909796"/>
                <a:gd name="connsiteX17" fmla="*/ 318038 w 587295"/>
                <a:gd name="connsiteY17" fmla="*/ 1177539 h 1909796"/>
                <a:gd name="connsiteX18" fmla="*/ 330150 w 587295"/>
                <a:gd name="connsiteY18" fmla="*/ 1195706 h 1909796"/>
                <a:gd name="connsiteX19" fmla="*/ 336205 w 587295"/>
                <a:gd name="connsiteY19" fmla="*/ 1213873 h 1909796"/>
                <a:gd name="connsiteX20" fmla="*/ 348317 w 587295"/>
                <a:gd name="connsiteY20" fmla="*/ 1225984 h 1909796"/>
                <a:gd name="connsiteX21" fmla="*/ 360428 w 587295"/>
                <a:gd name="connsiteY21" fmla="*/ 1244151 h 1909796"/>
                <a:gd name="connsiteX22" fmla="*/ 378595 w 587295"/>
                <a:gd name="connsiteY22" fmla="*/ 1268373 h 1909796"/>
                <a:gd name="connsiteX23" fmla="*/ 390706 w 587295"/>
                <a:gd name="connsiteY23" fmla="*/ 1286540 h 1909796"/>
                <a:gd name="connsiteX24" fmla="*/ 396762 w 587295"/>
                <a:gd name="connsiteY24" fmla="*/ 1304707 h 1909796"/>
                <a:gd name="connsiteX25" fmla="*/ 433095 w 587295"/>
                <a:gd name="connsiteY25" fmla="*/ 1328929 h 1909796"/>
                <a:gd name="connsiteX26" fmla="*/ 463374 w 587295"/>
                <a:gd name="connsiteY26" fmla="*/ 1353152 h 1909796"/>
                <a:gd name="connsiteX27" fmla="*/ 481540 w 587295"/>
                <a:gd name="connsiteY27" fmla="*/ 1365263 h 1909796"/>
                <a:gd name="connsiteX28" fmla="*/ 493652 w 587295"/>
                <a:gd name="connsiteY28" fmla="*/ 1377375 h 1909796"/>
                <a:gd name="connsiteX29" fmla="*/ 511819 w 587295"/>
                <a:gd name="connsiteY29" fmla="*/ 1389486 h 1909796"/>
                <a:gd name="connsiteX30" fmla="*/ 548152 w 587295"/>
                <a:gd name="connsiteY30" fmla="*/ 1425820 h 1909796"/>
                <a:gd name="connsiteX31" fmla="*/ 548152 w 587295"/>
                <a:gd name="connsiteY31" fmla="*/ 1819435 h 1909796"/>
                <a:gd name="connsiteX32" fmla="*/ 21312 w 587295"/>
                <a:gd name="connsiteY32" fmla="*/ 1861825 h 1909796"/>
                <a:gd name="connsiteX33" fmla="*/ 15257 w 587295"/>
                <a:gd name="connsiteY33" fmla="*/ 1244151 h 1909796"/>
                <a:gd name="connsiteX34" fmla="*/ 9201 w 587295"/>
                <a:gd name="connsiteY34" fmla="*/ 814201 h 1909796"/>
                <a:gd name="connsiteX35" fmla="*/ 9201 w 587295"/>
                <a:gd name="connsiteY35" fmla="*/ 2747 h 1909796"/>
                <a:gd name="connsiteX36" fmla="*/ 130314 w 587295"/>
                <a:gd name="connsiteY36" fmla="*/ 2747 h 1909796"/>
                <a:gd name="connsiteX0" fmla="*/ 130314 w 587295"/>
                <a:gd name="connsiteY0" fmla="*/ 2747 h 1892417"/>
                <a:gd name="connsiteX1" fmla="*/ 130314 w 587295"/>
                <a:gd name="connsiteY1" fmla="*/ 2747 h 1892417"/>
                <a:gd name="connsiteX2" fmla="*/ 142425 w 587295"/>
                <a:gd name="connsiteY2" fmla="*/ 123859 h 1892417"/>
                <a:gd name="connsiteX3" fmla="*/ 154537 w 587295"/>
                <a:gd name="connsiteY3" fmla="*/ 160193 h 1892417"/>
                <a:gd name="connsiteX4" fmla="*/ 160592 w 587295"/>
                <a:gd name="connsiteY4" fmla="*/ 178360 h 1892417"/>
                <a:gd name="connsiteX5" fmla="*/ 172703 w 587295"/>
                <a:gd name="connsiteY5" fmla="*/ 305528 h 1892417"/>
                <a:gd name="connsiteX6" fmla="*/ 178759 w 587295"/>
                <a:gd name="connsiteY6" fmla="*/ 414529 h 1892417"/>
                <a:gd name="connsiteX7" fmla="*/ 184815 w 587295"/>
                <a:gd name="connsiteY7" fmla="*/ 444808 h 1892417"/>
                <a:gd name="connsiteX8" fmla="*/ 196926 w 587295"/>
                <a:gd name="connsiteY8" fmla="*/ 493253 h 1892417"/>
                <a:gd name="connsiteX9" fmla="*/ 209037 w 587295"/>
                <a:gd name="connsiteY9" fmla="*/ 771812 h 1892417"/>
                <a:gd name="connsiteX10" fmla="*/ 227204 w 587295"/>
                <a:gd name="connsiteY10" fmla="*/ 814201 h 1892417"/>
                <a:gd name="connsiteX11" fmla="*/ 233260 w 587295"/>
                <a:gd name="connsiteY11" fmla="*/ 838424 h 1892417"/>
                <a:gd name="connsiteX12" fmla="*/ 239315 w 587295"/>
                <a:gd name="connsiteY12" fmla="*/ 856590 h 1892417"/>
                <a:gd name="connsiteX13" fmla="*/ 275649 w 587295"/>
                <a:gd name="connsiteY13" fmla="*/ 953480 h 1892417"/>
                <a:gd name="connsiteX14" fmla="*/ 281705 w 587295"/>
                <a:gd name="connsiteY14" fmla="*/ 971647 h 1892417"/>
                <a:gd name="connsiteX15" fmla="*/ 293816 w 587295"/>
                <a:gd name="connsiteY15" fmla="*/ 1026148 h 1892417"/>
                <a:gd name="connsiteX16" fmla="*/ 305927 w 587295"/>
                <a:gd name="connsiteY16" fmla="*/ 1135149 h 1892417"/>
                <a:gd name="connsiteX17" fmla="*/ 318038 w 587295"/>
                <a:gd name="connsiteY17" fmla="*/ 1177539 h 1892417"/>
                <a:gd name="connsiteX18" fmla="*/ 330150 w 587295"/>
                <a:gd name="connsiteY18" fmla="*/ 1195706 h 1892417"/>
                <a:gd name="connsiteX19" fmla="*/ 336205 w 587295"/>
                <a:gd name="connsiteY19" fmla="*/ 1213873 h 1892417"/>
                <a:gd name="connsiteX20" fmla="*/ 348317 w 587295"/>
                <a:gd name="connsiteY20" fmla="*/ 1225984 h 1892417"/>
                <a:gd name="connsiteX21" fmla="*/ 360428 w 587295"/>
                <a:gd name="connsiteY21" fmla="*/ 1244151 h 1892417"/>
                <a:gd name="connsiteX22" fmla="*/ 378595 w 587295"/>
                <a:gd name="connsiteY22" fmla="*/ 1268373 h 1892417"/>
                <a:gd name="connsiteX23" fmla="*/ 390706 w 587295"/>
                <a:gd name="connsiteY23" fmla="*/ 1286540 h 1892417"/>
                <a:gd name="connsiteX24" fmla="*/ 396762 w 587295"/>
                <a:gd name="connsiteY24" fmla="*/ 1304707 h 1892417"/>
                <a:gd name="connsiteX25" fmla="*/ 433095 w 587295"/>
                <a:gd name="connsiteY25" fmla="*/ 1328929 h 1892417"/>
                <a:gd name="connsiteX26" fmla="*/ 463374 w 587295"/>
                <a:gd name="connsiteY26" fmla="*/ 1353152 h 1892417"/>
                <a:gd name="connsiteX27" fmla="*/ 481540 w 587295"/>
                <a:gd name="connsiteY27" fmla="*/ 1365263 h 1892417"/>
                <a:gd name="connsiteX28" fmla="*/ 493652 w 587295"/>
                <a:gd name="connsiteY28" fmla="*/ 1377375 h 1892417"/>
                <a:gd name="connsiteX29" fmla="*/ 511819 w 587295"/>
                <a:gd name="connsiteY29" fmla="*/ 1389486 h 1892417"/>
                <a:gd name="connsiteX30" fmla="*/ 548152 w 587295"/>
                <a:gd name="connsiteY30" fmla="*/ 1425820 h 1892417"/>
                <a:gd name="connsiteX31" fmla="*/ 548152 w 587295"/>
                <a:gd name="connsiteY31" fmla="*/ 1819435 h 1892417"/>
                <a:gd name="connsiteX32" fmla="*/ 21312 w 587295"/>
                <a:gd name="connsiteY32" fmla="*/ 1837602 h 1892417"/>
                <a:gd name="connsiteX33" fmla="*/ 15257 w 587295"/>
                <a:gd name="connsiteY33" fmla="*/ 1244151 h 1892417"/>
                <a:gd name="connsiteX34" fmla="*/ 9201 w 587295"/>
                <a:gd name="connsiteY34" fmla="*/ 814201 h 1892417"/>
                <a:gd name="connsiteX35" fmla="*/ 9201 w 587295"/>
                <a:gd name="connsiteY35" fmla="*/ 2747 h 1892417"/>
                <a:gd name="connsiteX36" fmla="*/ 130314 w 587295"/>
                <a:gd name="connsiteY36" fmla="*/ 2747 h 1892417"/>
                <a:gd name="connsiteX0" fmla="*/ 130314 w 587295"/>
                <a:gd name="connsiteY0" fmla="*/ 2747 h 1855187"/>
                <a:gd name="connsiteX1" fmla="*/ 130314 w 587295"/>
                <a:gd name="connsiteY1" fmla="*/ 2747 h 1855187"/>
                <a:gd name="connsiteX2" fmla="*/ 142425 w 587295"/>
                <a:gd name="connsiteY2" fmla="*/ 123859 h 1855187"/>
                <a:gd name="connsiteX3" fmla="*/ 154537 w 587295"/>
                <a:gd name="connsiteY3" fmla="*/ 160193 h 1855187"/>
                <a:gd name="connsiteX4" fmla="*/ 160592 w 587295"/>
                <a:gd name="connsiteY4" fmla="*/ 178360 h 1855187"/>
                <a:gd name="connsiteX5" fmla="*/ 172703 w 587295"/>
                <a:gd name="connsiteY5" fmla="*/ 305528 h 1855187"/>
                <a:gd name="connsiteX6" fmla="*/ 178759 w 587295"/>
                <a:gd name="connsiteY6" fmla="*/ 414529 h 1855187"/>
                <a:gd name="connsiteX7" fmla="*/ 184815 w 587295"/>
                <a:gd name="connsiteY7" fmla="*/ 444808 h 1855187"/>
                <a:gd name="connsiteX8" fmla="*/ 196926 w 587295"/>
                <a:gd name="connsiteY8" fmla="*/ 493253 h 1855187"/>
                <a:gd name="connsiteX9" fmla="*/ 209037 w 587295"/>
                <a:gd name="connsiteY9" fmla="*/ 771812 h 1855187"/>
                <a:gd name="connsiteX10" fmla="*/ 227204 w 587295"/>
                <a:gd name="connsiteY10" fmla="*/ 814201 h 1855187"/>
                <a:gd name="connsiteX11" fmla="*/ 233260 w 587295"/>
                <a:gd name="connsiteY11" fmla="*/ 838424 h 1855187"/>
                <a:gd name="connsiteX12" fmla="*/ 239315 w 587295"/>
                <a:gd name="connsiteY12" fmla="*/ 856590 h 1855187"/>
                <a:gd name="connsiteX13" fmla="*/ 275649 w 587295"/>
                <a:gd name="connsiteY13" fmla="*/ 953480 h 1855187"/>
                <a:gd name="connsiteX14" fmla="*/ 281705 w 587295"/>
                <a:gd name="connsiteY14" fmla="*/ 971647 h 1855187"/>
                <a:gd name="connsiteX15" fmla="*/ 293816 w 587295"/>
                <a:gd name="connsiteY15" fmla="*/ 1026148 h 1855187"/>
                <a:gd name="connsiteX16" fmla="*/ 305927 w 587295"/>
                <a:gd name="connsiteY16" fmla="*/ 1135149 h 1855187"/>
                <a:gd name="connsiteX17" fmla="*/ 318038 w 587295"/>
                <a:gd name="connsiteY17" fmla="*/ 1177539 h 1855187"/>
                <a:gd name="connsiteX18" fmla="*/ 330150 w 587295"/>
                <a:gd name="connsiteY18" fmla="*/ 1195706 h 1855187"/>
                <a:gd name="connsiteX19" fmla="*/ 336205 w 587295"/>
                <a:gd name="connsiteY19" fmla="*/ 1213873 h 1855187"/>
                <a:gd name="connsiteX20" fmla="*/ 348317 w 587295"/>
                <a:gd name="connsiteY20" fmla="*/ 1225984 h 1855187"/>
                <a:gd name="connsiteX21" fmla="*/ 360428 w 587295"/>
                <a:gd name="connsiteY21" fmla="*/ 1244151 h 1855187"/>
                <a:gd name="connsiteX22" fmla="*/ 378595 w 587295"/>
                <a:gd name="connsiteY22" fmla="*/ 1268373 h 1855187"/>
                <a:gd name="connsiteX23" fmla="*/ 390706 w 587295"/>
                <a:gd name="connsiteY23" fmla="*/ 1286540 h 1855187"/>
                <a:gd name="connsiteX24" fmla="*/ 396762 w 587295"/>
                <a:gd name="connsiteY24" fmla="*/ 1304707 h 1855187"/>
                <a:gd name="connsiteX25" fmla="*/ 433095 w 587295"/>
                <a:gd name="connsiteY25" fmla="*/ 1328929 h 1855187"/>
                <a:gd name="connsiteX26" fmla="*/ 463374 w 587295"/>
                <a:gd name="connsiteY26" fmla="*/ 1353152 h 1855187"/>
                <a:gd name="connsiteX27" fmla="*/ 481540 w 587295"/>
                <a:gd name="connsiteY27" fmla="*/ 1365263 h 1855187"/>
                <a:gd name="connsiteX28" fmla="*/ 493652 w 587295"/>
                <a:gd name="connsiteY28" fmla="*/ 1377375 h 1855187"/>
                <a:gd name="connsiteX29" fmla="*/ 511819 w 587295"/>
                <a:gd name="connsiteY29" fmla="*/ 1389486 h 1855187"/>
                <a:gd name="connsiteX30" fmla="*/ 548152 w 587295"/>
                <a:gd name="connsiteY30" fmla="*/ 1425820 h 1855187"/>
                <a:gd name="connsiteX31" fmla="*/ 548152 w 587295"/>
                <a:gd name="connsiteY31" fmla="*/ 1819435 h 1855187"/>
                <a:gd name="connsiteX32" fmla="*/ 21312 w 587295"/>
                <a:gd name="connsiteY32" fmla="*/ 1837602 h 1855187"/>
                <a:gd name="connsiteX33" fmla="*/ 15257 w 587295"/>
                <a:gd name="connsiteY33" fmla="*/ 1244151 h 1855187"/>
                <a:gd name="connsiteX34" fmla="*/ 9201 w 587295"/>
                <a:gd name="connsiteY34" fmla="*/ 814201 h 1855187"/>
                <a:gd name="connsiteX35" fmla="*/ 9201 w 587295"/>
                <a:gd name="connsiteY35" fmla="*/ 2747 h 1855187"/>
                <a:gd name="connsiteX36" fmla="*/ 130314 w 587295"/>
                <a:gd name="connsiteY36" fmla="*/ 2747 h 1855187"/>
                <a:gd name="connsiteX0" fmla="*/ 130314 w 565667"/>
                <a:gd name="connsiteY0" fmla="*/ 2747 h 1837844"/>
                <a:gd name="connsiteX1" fmla="*/ 130314 w 565667"/>
                <a:gd name="connsiteY1" fmla="*/ 2747 h 1837844"/>
                <a:gd name="connsiteX2" fmla="*/ 142425 w 565667"/>
                <a:gd name="connsiteY2" fmla="*/ 123859 h 1837844"/>
                <a:gd name="connsiteX3" fmla="*/ 154537 w 565667"/>
                <a:gd name="connsiteY3" fmla="*/ 160193 h 1837844"/>
                <a:gd name="connsiteX4" fmla="*/ 160592 w 565667"/>
                <a:gd name="connsiteY4" fmla="*/ 178360 h 1837844"/>
                <a:gd name="connsiteX5" fmla="*/ 172703 w 565667"/>
                <a:gd name="connsiteY5" fmla="*/ 305528 h 1837844"/>
                <a:gd name="connsiteX6" fmla="*/ 178759 w 565667"/>
                <a:gd name="connsiteY6" fmla="*/ 414529 h 1837844"/>
                <a:gd name="connsiteX7" fmla="*/ 184815 w 565667"/>
                <a:gd name="connsiteY7" fmla="*/ 444808 h 1837844"/>
                <a:gd name="connsiteX8" fmla="*/ 196926 w 565667"/>
                <a:gd name="connsiteY8" fmla="*/ 493253 h 1837844"/>
                <a:gd name="connsiteX9" fmla="*/ 209037 w 565667"/>
                <a:gd name="connsiteY9" fmla="*/ 771812 h 1837844"/>
                <a:gd name="connsiteX10" fmla="*/ 227204 w 565667"/>
                <a:gd name="connsiteY10" fmla="*/ 814201 h 1837844"/>
                <a:gd name="connsiteX11" fmla="*/ 233260 w 565667"/>
                <a:gd name="connsiteY11" fmla="*/ 838424 h 1837844"/>
                <a:gd name="connsiteX12" fmla="*/ 239315 w 565667"/>
                <a:gd name="connsiteY12" fmla="*/ 856590 h 1837844"/>
                <a:gd name="connsiteX13" fmla="*/ 275649 w 565667"/>
                <a:gd name="connsiteY13" fmla="*/ 953480 h 1837844"/>
                <a:gd name="connsiteX14" fmla="*/ 281705 w 565667"/>
                <a:gd name="connsiteY14" fmla="*/ 971647 h 1837844"/>
                <a:gd name="connsiteX15" fmla="*/ 293816 w 565667"/>
                <a:gd name="connsiteY15" fmla="*/ 1026148 h 1837844"/>
                <a:gd name="connsiteX16" fmla="*/ 305927 w 565667"/>
                <a:gd name="connsiteY16" fmla="*/ 1135149 h 1837844"/>
                <a:gd name="connsiteX17" fmla="*/ 318038 w 565667"/>
                <a:gd name="connsiteY17" fmla="*/ 1177539 h 1837844"/>
                <a:gd name="connsiteX18" fmla="*/ 330150 w 565667"/>
                <a:gd name="connsiteY18" fmla="*/ 1195706 h 1837844"/>
                <a:gd name="connsiteX19" fmla="*/ 336205 w 565667"/>
                <a:gd name="connsiteY19" fmla="*/ 1213873 h 1837844"/>
                <a:gd name="connsiteX20" fmla="*/ 348317 w 565667"/>
                <a:gd name="connsiteY20" fmla="*/ 1225984 h 1837844"/>
                <a:gd name="connsiteX21" fmla="*/ 360428 w 565667"/>
                <a:gd name="connsiteY21" fmla="*/ 1244151 h 1837844"/>
                <a:gd name="connsiteX22" fmla="*/ 378595 w 565667"/>
                <a:gd name="connsiteY22" fmla="*/ 1268373 h 1837844"/>
                <a:gd name="connsiteX23" fmla="*/ 390706 w 565667"/>
                <a:gd name="connsiteY23" fmla="*/ 1286540 h 1837844"/>
                <a:gd name="connsiteX24" fmla="*/ 396762 w 565667"/>
                <a:gd name="connsiteY24" fmla="*/ 1304707 h 1837844"/>
                <a:gd name="connsiteX25" fmla="*/ 433095 w 565667"/>
                <a:gd name="connsiteY25" fmla="*/ 1328929 h 1837844"/>
                <a:gd name="connsiteX26" fmla="*/ 463374 w 565667"/>
                <a:gd name="connsiteY26" fmla="*/ 1353152 h 1837844"/>
                <a:gd name="connsiteX27" fmla="*/ 481540 w 565667"/>
                <a:gd name="connsiteY27" fmla="*/ 1365263 h 1837844"/>
                <a:gd name="connsiteX28" fmla="*/ 493652 w 565667"/>
                <a:gd name="connsiteY28" fmla="*/ 1377375 h 1837844"/>
                <a:gd name="connsiteX29" fmla="*/ 511819 w 565667"/>
                <a:gd name="connsiteY29" fmla="*/ 1389486 h 1837844"/>
                <a:gd name="connsiteX30" fmla="*/ 548152 w 565667"/>
                <a:gd name="connsiteY30" fmla="*/ 1425820 h 1837844"/>
                <a:gd name="connsiteX31" fmla="*/ 548152 w 565667"/>
                <a:gd name="connsiteY31" fmla="*/ 1819435 h 1837844"/>
                <a:gd name="connsiteX32" fmla="*/ 21312 w 565667"/>
                <a:gd name="connsiteY32" fmla="*/ 1837602 h 1837844"/>
                <a:gd name="connsiteX33" fmla="*/ 15257 w 565667"/>
                <a:gd name="connsiteY33" fmla="*/ 1244151 h 1837844"/>
                <a:gd name="connsiteX34" fmla="*/ 9201 w 565667"/>
                <a:gd name="connsiteY34" fmla="*/ 814201 h 1837844"/>
                <a:gd name="connsiteX35" fmla="*/ 9201 w 565667"/>
                <a:gd name="connsiteY35" fmla="*/ 2747 h 1837844"/>
                <a:gd name="connsiteX36" fmla="*/ 130314 w 565667"/>
                <a:gd name="connsiteY36" fmla="*/ 2747 h 1837844"/>
                <a:gd name="connsiteX0" fmla="*/ 130314 w 549527"/>
                <a:gd name="connsiteY0" fmla="*/ 2747 h 1837844"/>
                <a:gd name="connsiteX1" fmla="*/ 130314 w 549527"/>
                <a:gd name="connsiteY1" fmla="*/ 2747 h 1837844"/>
                <a:gd name="connsiteX2" fmla="*/ 142425 w 549527"/>
                <a:gd name="connsiteY2" fmla="*/ 123859 h 1837844"/>
                <a:gd name="connsiteX3" fmla="*/ 154537 w 549527"/>
                <a:gd name="connsiteY3" fmla="*/ 160193 h 1837844"/>
                <a:gd name="connsiteX4" fmla="*/ 160592 w 549527"/>
                <a:gd name="connsiteY4" fmla="*/ 178360 h 1837844"/>
                <a:gd name="connsiteX5" fmla="*/ 172703 w 549527"/>
                <a:gd name="connsiteY5" fmla="*/ 305528 h 1837844"/>
                <a:gd name="connsiteX6" fmla="*/ 178759 w 549527"/>
                <a:gd name="connsiteY6" fmla="*/ 414529 h 1837844"/>
                <a:gd name="connsiteX7" fmla="*/ 184815 w 549527"/>
                <a:gd name="connsiteY7" fmla="*/ 444808 h 1837844"/>
                <a:gd name="connsiteX8" fmla="*/ 196926 w 549527"/>
                <a:gd name="connsiteY8" fmla="*/ 493253 h 1837844"/>
                <a:gd name="connsiteX9" fmla="*/ 209037 w 549527"/>
                <a:gd name="connsiteY9" fmla="*/ 771812 h 1837844"/>
                <a:gd name="connsiteX10" fmla="*/ 227204 w 549527"/>
                <a:gd name="connsiteY10" fmla="*/ 814201 h 1837844"/>
                <a:gd name="connsiteX11" fmla="*/ 233260 w 549527"/>
                <a:gd name="connsiteY11" fmla="*/ 838424 h 1837844"/>
                <a:gd name="connsiteX12" fmla="*/ 239315 w 549527"/>
                <a:gd name="connsiteY12" fmla="*/ 856590 h 1837844"/>
                <a:gd name="connsiteX13" fmla="*/ 275649 w 549527"/>
                <a:gd name="connsiteY13" fmla="*/ 953480 h 1837844"/>
                <a:gd name="connsiteX14" fmla="*/ 281705 w 549527"/>
                <a:gd name="connsiteY14" fmla="*/ 971647 h 1837844"/>
                <a:gd name="connsiteX15" fmla="*/ 293816 w 549527"/>
                <a:gd name="connsiteY15" fmla="*/ 1026148 h 1837844"/>
                <a:gd name="connsiteX16" fmla="*/ 305927 w 549527"/>
                <a:gd name="connsiteY16" fmla="*/ 1135149 h 1837844"/>
                <a:gd name="connsiteX17" fmla="*/ 318038 w 549527"/>
                <a:gd name="connsiteY17" fmla="*/ 1177539 h 1837844"/>
                <a:gd name="connsiteX18" fmla="*/ 330150 w 549527"/>
                <a:gd name="connsiteY18" fmla="*/ 1195706 h 1837844"/>
                <a:gd name="connsiteX19" fmla="*/ 336205 w 549527"/>
                <a:gd name="connsiteY19" fmla="*/ 1213873 h 1837844"/>
                <a:gd name="connsiteX20" fmla="*/ 348317 w 549527"/>
                <a:gd name="connsiteY20" fmla="*/ 1225984 h 1837844"/>
                <a:gd name="connsiteX21" fmla="*/ 360428 w 549527"/>
                <a:gd name="connsiteY21" fmla="*/ 1244151 h 1837844"/>
                <a:gd name="connsiteX22" fmla="*/ 378595 w 549527"/>
                <a:gd name="connsiteY22" fmla="*/ 1268373 h 1837844"/>
                <a:gd name="connsiteX23" fmla="*/ 390706 w 549527"/>
                <a:gd name="connsiteY23" fmla="*/ 1286540 h 1837844"/>
                <a:gd name="connsiteX24" fmla="*/ 396762 w 549527"/>
                <a:gd name="connsiteY24" fmla="*/ 1304707 h 1837844"/>
                <a:gd name="connsiteX25" fmla="*/ 433095 w 549527"/>
                <a:gd name="connsiteY25" fmla="*/ 1328929 h 1837844"/>
                <a:gd name="connsiteX26" fmla="*/ 463374 w 549527"/>
                <a:gd name="connsiteY26" fmla="*/ 1353152 h 1837844"/>
                <a:gd name="connsiteX27" fmla="*/ 481540 w 549527"/>
                <a:gd name="connsiteY27" fmla="*/ 1365263 h 1837844"/>
                <a:gd name="connsiteX28" fmla="*/ 493652 w 549527"/>
                <a:gd name="connsiteY28" fmla="*/ 1377375 h 1837844"/>
                <a:gd name="connsiteX29" fmla="*/ 511819 w 549527"/>
                <a:gd name="connsiteY29" fmla="*/ 1389486 h 1837844"/>
                <a:gd name="connsiteX30" fmla="*/ 548152 w 549527"/>
                <a:gd name="connsiteY30" fmla="*/ 1425820 h 1837844"/>
                <a:gd name="connsiteX31" fmla="*/ 548152 w 549527"/>
                <a:gd name="connsiteY31" fmla="*/ 1819435 h 1837844"/>
                <a:gd name="connsiteX32" fmla="*/ 21312 w 549527"/>
                <a:gd name="connsiteY32" fmla="*/ 1837602 h 1837844"/>
                <a:gd name="connsiteX33" fmla="*/ 15257 w 549527"/>
                <a:gd name="connsiteY33" fmla="*/ 1244151 h 1837844"/>
                <a:gd name="connsiteX34" fmla="*/ 9201 w 549527"/>
                <a:gd name="connsiteY34" fmla="*/ 814201 h 1837844"/>
                <a:gd name="connsiteX35" fmla="*/ 9201 w 549527"/>
                <a:gd name="connsiteY35" fmla="*/ 2747 h 1837844"/>
                <a:gd name="connsiteX36" fmla="*/ 130314 w 549527"/>
                <a:gd name="connsiteY36" fmla="*/ 2747 h 1837844"/>
                <a:gd name="connsiteX0" fmla="*/ 121250 w 540463"/>
                <a:gd name="connsiteY0" fmla="*/ 2747 h 1837844"/>
                <a:gd name="connsiteX1" fmla="*/ 121250 w 540463"/>
                <a:gd name="connsiteY1" fmla="*/ 2747 h 1837844"/>
                <a:gd name="connsiteX2" fmla="*/ 133361 w 540463"/>
                <a:gd name="connsiteY2" fmla="*/ 123859 h 1837844"/>
                <a:gd name="connsiteX3" fmla="*/ 145473 w 540463"/>
                <a:gd name="connsiteY3" fmla="*/ 160193 h 1837844"/>
                <a:gd name="connsiteX4" fmla="*/ 151528 w 540463"/>
                <a:gd name="connsiteY4" fmla="*/ 178360 h 1837844"/>
                <a:gd name="connsiteX5" fmla="*/ 163639 w 540463"/>
                <a:gd name="connsiteY5" fmla="*/ 305528 h 1837844"/>
                <a:gd name="connsiteX6" fmla="*/ 169695 w 540463"/>
                <a:gd name="connsiteY6" fmla="*/ 414529 h 1837844"/>
                <a:gd name="connsiteX7" fmla="*/ 175751 w 540463"/>
                <a:gd name="connsiteY7" fmla="*/ 444808 h 1837844"/>
                <a:gd name="connsiteX8" fmla="*/ 187862 w 540463"/>
                <a:gd name="connsiteY8" fmla="*/ 493253 h 1837844"/>
                <a:gd name="connsiteX9" fmla="*/ 199973 w 540463"/>
                <a:gd name="connsiteY9" fmla="*/ 771812 h 1837844"/>
                <a:gd name="connsiteX10" fmla="*/ 218140 w 540463"/>
                <a:gd name="connsiteY10" fmla="*/ 814201 h 1837844"/>
                <a:gd name="connsiteX11" fmla="*/ 224196 w 540463"/>
                <a:gd name="connsiteY11" fmla="*/ 838424 h 1837844"/>
                <a:gd name="connsiteX12" fmla="*/ 230251 w 540463"/>
                <a:gd name="connsiteY12" fmla="*/ 856590 h 1837844"/>
                <a:gd name="connsiteX13" fmla="*/ 266585 w 540463"/>
                <a:gd name="connsiteY13" fmla="*/ 953480 h 1837844"/>
                <a:gd name="connsiteX14" fmla="*/ 272641 w 540463"/>
                <a:gd name="connsiteY14" fmla="*/ 971647 h 1837844"/>
                <a:gd name="connsiteX15" fmla="*/ 284752 w 540463"/>
                <a:gd name="connsiteY15" fmla="*/ 1026148 h 1837844"/>
                <a:gd name="connsiteX16" fmla="*/ 296863 w 540463"/>
                <a:gd name="connsiteY16" fmla="*/ 1135149 h 1837844"/>
                <a:gd name="connsiteX17" fmla="*/ 308974 w 540463"/>
                <a:gd name="connsiteY17" fmla="*/ 1177539 h 1837844"/>
                <a:gd name="connsiteX18" fmla="*/ 321086 w 540463"/>
                <a:gd name="connsiteY18" fmla="*/ 1195706 h 1837844"/>
                <a:gd name="connsiteX19" fmla="*/ 327141 w 540463"/>
                <a:gd name="connsiteY19" fmla="*/ 1213873 h 1837844"/>
                <a:gd name="connsiteX20" fmla="*/ 339253 w 540463"/>
                <a:gd name="connsiteY20" fmla="*/ 1225984 h 1837844"/>
                <a:gd name="connsiteX21" fmla="*/ 351364 w 540463"/>
                <a:gd name="connsiteY21" fmla="*/ 1244151 h 1837844"/>
                <a:gd name="connsiteX22" fmla="*/ 369531 w 540463"/>
                <a:gd name="connsiteY22" fmla="*/ 1268373 h 1837844"/>
                <a:gd name="connsiteX23" fmla="*/ 381642 w 540463"/>
                <a:gd name="connsiteY23" fmla="*/ 1286540 h 1837844"/>
                <a:gd name="connsiteX24" fmla="*/ 387698 w 540463"/>
                <a:gd name="connsiteY24" fmla="*/ 1304707 h 1837844"/>
                <a:gd name="connsiteX25" fmla="*/ 424031 w 540463"/>
                <a:gd name="connsiteY25" fmla="*/ 1328929 h 1837844"/>
                <a:gd name="connsiteX26" fmla="*/ 454310 w 540463"/>
                <a:gd name="connsiteY26" fmla="*/ 1353152 h 1837844"/>
                <a:gd name="connsiteX27" fmla="*/ 472476 w 540463"/>
                <a:gd name="connsiteY27" fmla="*/ 1365263 h 1837844"/>
                <a:gd name="connsiteX28" fmla="*/ 484588 w 540463"/>
                <a:gd name="connsiteY28" fmla="*/ 1377375 h 1837844"/>
                <a:gd name="connsiteX29" fmla="*/ 502755 w 540463"/>
                <a:gd name="connsiteY29" fmla="*/ 1389486 h 1837844"/>
                <a:gd name="connsiteX30" fmla="*/ 539088 w 540463"/>
                <a:gd name="connsiteY30" fmla="*/ 1425820 h 1837844"/>
                <a:gd name="connsiteX31" fmla="*/ 539088 w 540463"/>
                <a:gd name="connsiteY31" fmla="*/ 1819435 h 1837844"/>
                <a:gd name="connsiteX32" fmla="*/ 12248 w 540463"/>
                <a:gd name="connsiteY32" fmla="*/ 1837602 h 1837844"/>
                <a:gd name="connsiteX33" fmla="*/ 6193 w 540463"/>
                <a:gd name="connsiteY33" fmla="*/ 1244151 h 1837844"/>
                <a:gd name="connsiteX34" fmla="*/ 137 w 540463"/>
                <a:gd name="connsiteY34" fmla="*/ 814201 h 1837844"/>
                <a:gd name="connsiteX35" fmla="*/ 137 w 540463"/>
                <a:gd name="connsiteY35" fmla="*/ 2747 h 1837844"/>
                <a:gd name="connsiteX36" fmla="*/ 121250 w 540463"/>
                <a:gd name="connsiteY36" fmla="*/ 2747 h 183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0463" h="1837844">
                  <a:moveTo>
                    <a:pt x="121250" y="2747"/>
                  </a:moveTo>
                  <a:lnTo>
                    <a:pt x="121250" y="2747"/>
                  </a:lnTo>
                  <a:cubicBezTo>
                    <a:pt x="125287" y="43118"/>
                    <a:pt x="120530" y="85369"/>
                    <a:pt x="133361" y="123859"/>
                  </a:cubicBezTo>
                  <a:lnTo>
                    <a:pt x="145473" y="160193"/>
                  </a:lnTo>
                  <a:lnTo>
                    <a:pt x="151528" y="178360"/>
                  </a:lnTo>
                  <a:cubicBezTo>
                    <a:pt x="157422" y="231404"/>
                    <a:pt x="159851" y="248707"/>
                    <a:pt x="163639" y="305528"/>
                  </a:cubicBezTo>
                  <a:cubicBezTo>
                    <a:pt x="166060" y="341837"/>
                    <a:pt x="166542" y="378276"/>
                    <a:pt x="169695" y="414529"/>
                  </a:cubicBezTo>
                  <a:cubicBezTo>
                    <a:pt x="170587" y="424783"/>
                    <a:pt x="173437" y="434779"/>
                    <a:pt x="175751" y="444808"/>
                  </a:cubicBezTo>
                  <a:cubicBezTo>
                    <a:pt x="179494" y="461027"/>
                    <a:pt x="187862" y="493253"/>
                    <a:pt x="187862" y="493253"/>
                  </a:cubicBezTo>
                  <a:cubicBezTo>
                    <a:pt x="204646" y="644295"/>
                    <a:pt x="183302" y="438390"/>
                    <a:pt x="199973" y="771812"/>
                  </a:cubicBezTo>
                  <a:cubicBezTo>
                    <a:pt x="200551" y="783375"/>
                    <a:pt x="214960" y="805720"/>
                    <a:pt x="218140" y="814201"/>
                  </a:cubicBezTo>
                  <a:cubicBezTo>
                    <a:pt x="221062" y="821994"/>
                    <a:pt x="221910" y="830421"/>
                    <a:pt x="224196" y="838424"/>
                  </a:cubicBezTo>
                  <a:cubicBezTo>
                    <a:pt x="225949" y="844561"/>
                    <a:pt x="227960" y="850633"/>
                    <a:pt x="230251" y="856590"/>
                  </a:cubicBezTo>
                  <a:cubicBezTo>
                    <a:pt x="266464" y="950744"/>
                    <a:pt x="243343" y="883754"/>
                    <a:pt x="266585" y="953480"/>
                  </a:cubicBezTo>
                  <a:cubicBezTo>
                    <a:pt x="268604" y="959536"/>
                    <a:pt x="271389" y="965388"/>
                    <a:pt x="272641" y="971647"/>
                  </a:cubicBezTo>
                  <a:cubicBezTo>
                    <a:pt x="280328" y="1010087"/>
                    <a:pt x="276199" y="991941"/>
                    <a:pt x="284752" y="1026148"/>
                  </a:cubicBezTo>
                  <a:cubicBezTo>
                    <a:pt x="294466" y="1171854"/>
                    <a:pt x="280533" y="1077991"/>
                    <a:pt x="296863" y="1135149"/>
                  </a:cubicBezTo>
                  <a:cubicBezTo>
                    <a:pt x="299448" y="1144195"/>
                    <a:pt x="304137" y="1167865"/>
                    <a:pt x="308974" y="1177539"/>
                  </a:cubicBezTo>
                  <a:cubicBezTo>
                    <a:pt x="312229" y="1184049"/>
                    <a:pt x="317049" y="1189650"/>
                    <a:pt x="321086" y="1195706"/>
                  </a:cubicBezTo>
                  <a:cubicBezTo>
                    <a:pt x="323104" y="1201762"/>
                    <a:pt x="323857" y="1208399"/>
                    <a:pt x="327141" y="1213873"/>
                  </a:cubicBezTo>
                  <a:cubicBezTo>
                    <a:pt x="330078" y="1218769"/>
                    <a:pt x="335686" y="1221526"/>
                    <a:pt x="339253" y="1225984"/>
                  </a:cubicBezTo>
                  <a:cubicBezTo>
                    <a:pt x="343800" y="1231667"/>
                    <a:pt x="347134" y="1238229"/>
                    <a:pt x="351364" y="1244151"/>
                  </a:cubicBezTo>
                  <a:cubicBezTo>
                    <a:pt x="357230" y="1252364"/>
                    <a:pt x="363665" y="1260160"/>
                    <a:pt x="369531" y="1268373"/>
                  </a:cubicBezTo>
                  <a:cubicBezTo>
                    <a:pt x="373761" y="1274295"/>
                    <a:pt x="378387" y="1280030"/>
                    <a:pt x="381642" y="1286540"/>
                  </a:cubicBezTo>
                  <a:cubicBezTo>
                    <a:pt x="384497" y="1292249"/>
                    <a:pt x="383184" y="1300193"/>
                    <a:pt x="387698" y="1304707"/>
                  </a:cubicBezTo>
                  <a:cubicBezTo>
                    <a:pt x="397990" y="1314999"/>
                    <a:pt x="411920" y="1320855"/>
                    <a:pt x="424031" y="1328929"/>
                  </a:cubicBezTo>
                  <a:cubicBezTo>
                    <a:pt x="479940" y="1366202"/>
                    <a:pt x="411171" y="1318641"/>
                    <a:pt x="454310" y="1353152"/>
                  </a:cubicBezTo>
                  <a:cubicBezTo>
                    <a:pt x="459993" y="1357698"/>
                    <a:pt x="466793" y="1360717"/>
                    <a:pt x="472476" y="1365263"/>
                  </a:cubicBezTo>
                  <a:cubicBezTo>
                    <a:pt x="476934" y="1368830"/>
                    <a:pt x="480129" y="1373808"/>
                    <a:pt x="484588" y="1377375"/>
                  </a:cubicBezTo>
                  <a:cubicBezTo>
                    <a:pt x="490271" y="1381921"/>
                    <a:pt x="497315" y="1384651"/>
                    <a:pt x="502755" y="1389486"/>
                  </a:cubicBezTo>
                  <a:cubicBezTo>
                    <a:pt x="515556" y="1400865"/>
                    <a:pt x="539088" y="1425820"/>
                    <a:pt x="539088" y="1425820"/>
                  </a:cubicBezTo>
                  <a:cubicBezTo>
                    <a:pt x="539617" y="1442736"/>
                    <a:pt x="541900" y="1818036"/>
                    <a:pt x="539088" y="1819435"/>
                  </a:cubicBezTo>
                  <a:cubicBezTo>
                    <a:pt x="531367" y="1823276"/>
                    <a:pt x="16285" y="1836593"/>
                    <a:pt x="12248" y="1837602"/>
                  </a:cubicBezTo>
                  <a:cubicBezTo>
                    <a:pt x="16286" y="1849714"/>
                    <a:pt x="10230" y="1404625"/>
                    <a:pt x="6193" y="1244151"/>
                  </a:cubicBezTo>
                  <a:cubicBezTo>
                    <a:pt x="4174" y="1100834"/>
                    <a:pt x="3811" y="957485"/>
                    <a:pt x="137" y="814201"/>
                  </a:cubicBezTo>
                  <a:cubicBezTo>
                    <a:pt x="-872" y="607300"/>
                    <a:pt x="4197" y="16762"/>
                    <a:pt x="137" y="2747"/>
                  </a:cubicBezTo>
                  <a:cubicBezTo>
                    <a:pt x="45471" y="-3435"/>
                    <a:pt x="101065" y="2747"/>
                    <a:pt x="121250" y="274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69A5F9-7F34-9D46-9C37-2100F8F43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3073" y="3125165"/>
              <a:ext cx="0" cy="23033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A89CDB-67F9-224F-B197-3BD0A108656D}"/>
                </a:ext>
              </a:extLst>
            </p:cNvPr>
            <p:cNvCxnSpPr>
              <a:cxnSpLocks/>
            </p:cNvCxnSpPr>
            <p:nvPr/>
          </p:nvCxnSpPr>
          <p:spPr>
            <a:xfrm>
              <a:off x="7373073" y="5428527"/>
              <a:ext cx="4097438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1EF60BC-A2D4-D143-9B81-4D225A40F083}"/>
                </a:ext>
              </a:extLst>
            </p:cNvPr>
            <p:cNvSpPr/>
            <p:nvPr/>
          </p:nvSpPr>
          <p:spPr>
            <a:xfrm>
              <a:off x="7477246" y="3518704"/>
              <a:ext cx="3773347" cy="1863524"/>
            </a:xfrm>
            <a:custGeom>
              <a:avLst/>
              <a:gdLst>
                <a:gd name="connsiteX0" fmla="*/ 0 w 3761772"/>
                <a:gd name="connsiteY0" fmla="*/ 0 h 1835558"/>
                <a:gd name="connsiteX1" fmla="*/ 196769 w 3761772"/>
                <a:gd name="connsiteY1" fmla="*/ 1354238 h 1835558"/>
                <a:gd name="connsiteX2" fmla="*/ 520860 w 3761772"/>
                <a:gd name="connsiteY2" fmla="*/ 1713053 h 1835558"/>
                <a:gd name="connsiteX3" fmla="*/ 3761772 w 3761772"/>
                <a:gd name="connsiteY3" fmla="*/ 1794076 h 1835558"/>
                <a:gd name="connsiteX0" fmla="*/ 0 w 3761772"/>
                <a:gd name="connsiteY0" fmla="*/ 0 h 1824821"/>
                <a:gd name="connsiteX1" fmla="*/ 196769 w 3761772"/>
                <a:gd name="connsiteY1" fmla="*/ 1354238 h 1824821"/>
                <a:gd name="connsiteX2" fmla="*/ 925974 w 3761772"/>
                <a:gd name="connsiteY2" fmla="*/ 1643605 h 1824821"/>
                <a:gd name="connsiteX3" fmla="*/ 3761772 w 3761772"/>
                <a:gd name="connsiteY3" fmla="*/ 1794076 h 1824821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0968"/>
                <a:gd name="connsiteX1" fmla="*/ 196769 w 3761772"/>
                <a:gd name="connsiteY1" fmla="*/ 1250066 h 1820968"/>
                <a:gd name="connsiteX2" fmla="*/ 925974 w 3761772"/>
                <a:gd name="connsiteY2" fmla="*/ 1643605 h 1820968"/>
                <a:gd name="connsiteX3" fmla="*/ 3761772 w 3761772"/>
                <a:gd name="connsiteY3" fmla="*/ 1794076 h 1820968"/>
                <a:gd name="connsiteX0" fmla="*/ 0 w 3773347"/>
                <a:gd name="connsiteY0" fmla="*/ 0 h 1889987"/>
                <a:gd name="connsiteX1" fmla="*/ 196769 w 3773347"/>
                <a:gd name="connsiteY1" fmla="*/ 1250066 h 1889987"/>
                <a:gd name="connsiteX2" fmla="*/ 925974 w 3773347"/>
                <a:gd name="connsiteY2" fmla="*/ 1643605 h 1889987"/>
                <a:gd name="connsiteX3" fmla="*/ 3773347 w 3773347"/>
                <a:gd name="connsiteY3" fmla="*/ 1863524 h 1889987"/>
                <a:gd name="connsiteX0" fmla="*/ 0 w 3773347"/>
                <a:gd name="connsiteY0" fmla="*/ 0 h 1868107"/>
                <a:gd name="connsiteX1" fmla="*/ 196769 w 3773347"/>
                <a:gd name="connsiteY1" fmla="*/ 1250066 h 1868107"/>
                <a:gd name="connsiteX2" fmla="*/ 925974 w 3773347"/>
                <a:gd name="connsiteY2" fmla="*/ 1643605 h 1868107"/>
                <a:gd name="connsiteX3" fmla="*/ 3773347 w 3773347"/>
                <a:gd name="connsiteY3" fmla="*/ 1863524 h 1868107"/>
                <a:gd name="connsiteX0" fmla="*/ 0 w 3773347"/>
                <a:gd name="connsiteY0" fmla="*/ 0 h 1863524"/>
                <a:gd name="connsiteX1" fmla="*/ 196769 w 3773347"/>
                <a:gd name="connsiteY1" fmla="*/ 1250066 h 1863524"/>
                <a:gd name="connsiteX2" fmla="*/ 925974 w 3773347"/>
                <a:gd name="connsiteY2" fmla="*/ 1643605 h 1863524"/>
                <a:gd name="connsiteX3" fmla="*/ 3773347 w 3773347"/>
                <a:gd name="connsiteY3" fmla="*/ 1863524 h 18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3347" h="1863524">
                  <a:moveTo>
                    <a:pt x="0" y="0"/>
                  </a:moveTo>
                  <a:cubicBezTo>
                    <a:pt x="54979" y="534364"/>
                    <a:pt x="100313" y="1091878"/>
                    <a:pt x="196769" y="1250066"/>
                  </a:cubicBezTo>
                  <a:cubicBezTo>
                    <a:pt x="293225" y="1408254"/>
                    <a:pt x="329878" y="1541362"/>
                    <a:pt x="925974" y="1643605"/>
                  </a:cubicBezTo>
                  <a:cubicBezTo>
                    <a:pt x="1522070" y="1745848"/>
                    <a:pt x="3335439" y="1826871"/>
                    <a:pt x="3773347" y="1863524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18B1F-F63E-9543-AA1F-B2CA24E89606}"/>
                </a:ext>
              </a:extLst>
            </p:cNvPr>
            <p:cNvSpPr txBox="1"/>
            <p:nvPr/>
          </p:nvSpPr>
          <p:spPr>
            <a:xfrm>
              <a:off x="6772911" y="2752219"/>
              <a:ext cx="1408670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Flow</a:t>
              </a:r>
              <a:r>
                <a:rPr lang="zh-CN" altLang="en-US" i="1" dirty="0"/>
                <a:t> </a:t>
              </a:r>
              <a:r>
                <a:rPr lang="en-US" altLang="zh-CN" i="1" dirty="0"/>
                <a:t>size</a:t>
              </a:r>
              <a:endParaRPr lang="en-US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A63D0-5FAB-9F49-8738-AC3013267E20}"/>
                </a:ext>
              </a:extLst>
            </p:cNvPr>
            <p:cNvSpPr txBox="1"/>
            <p:nvPr/>
          </p:nvSpPr>
          <p:spPr>
            <a:xfrm>
              <a:off x="10829680" y="5499541"/>
              <a:ext cx="1281662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All</a:t>
              </a:r>
              <a:r>
                <a:rPr lang="zh-CN" altLang="en-US" i="1" dirty="0"/>
                <a:t> </a:t>
              </a:r>
              <a:r>
                <a:rPr lang="en-US" altLang="zh-CN" i="1" dirty="0"/>
                <a:t>flows</a:t>
              </a:r>
              <a:endParaRPr lang="en-US" i="1" dirty="0"/>
            </a:p>
          </p:txBody>
        </p:sp>
      </p:grpSp>
      <p:sp>
        <p:nvSpPr>
          <p:cNvPr id="13" name="Left Brace 12">
            <a:extLst>
              <a:ext uri="{FF2B5EF4-FFF2-40B4-BE49-F238E27FC236}">
                <a16:creationId xmlns:a16="http://schemas.microsoft.com/office/drawing/2014/main" id="{FCB7656A-F992-F64B-B8F0-E72C0A24028B}"/>
              </a:ext>
            </a:extLst>
          </p:cNvPr>
          <p:cNvSpPr/>
          <p:nvPr/>
        </p:nvSpPr>
        <p:spPr>
          <a:xfrm rot="5782380">
            <a:off x="9592517" y="2694457"/>
            <a:ext cx="356277" cy="33374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4E029-905B-2D4E-8CA8-AF0503495A11}"/>
              </a:ext>
            </a:extLst>
          </p:cNvPr>
          <p:cNvSpPr txBox="1"/>
          <p:nvPr/>
        </p:nvSpPr>
        <p:spPr>
          <a:xfrm rot="346137">
            <a:off x="9060141" y="3812656"/>
            <a:ext cx="142102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many!</a:t>
            </a:r>
            <a:endParaRPr lang="en-US" dirty="0"/>
          </a:p>
        </p:txBody>
      </p:sp>
      <p:pic>
        <p:nvPicPr>
          <p:cNvPr id="17" name="Picture 4" descr="相關圖片">
            <a:extLst>
              <a:ext uri="{FF2B5EF4-FFF2-40B4-BE49-F238E27FC236}">
                <a16:creationId xmlns:a16="http://schemas.microsoft.com/office/drawing/2014/main" id="{33BE5279-956F-104E-89A0-FE494285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9287" y="2888675"/>
            <a:ext cx="924873" cy="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6994295A-A4B7-C04B-89D3-0C40E800F988}"/>
              </a:ext>
            </a:extLst>
          </p:cNvPr>
          <p:cNvSpPr/>
          <p:nvPr/>
        </p:nvSpPr>
        <p:spPr>
          <a:xfrm rot="16200000">
            <a:off x="7687917" y="4800854"/>
            <a:ext cx="262681" cy="54638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26772D-C7DA-F444-A347-162C91133072}"/>
              </a:ext>
            </a:extLst>
          </p:cNvPr>
          <p:cNvSpPr txBox="1"/>
          <p:nvPr/>
        </p:nvSpPr>
        <p:spPr>
          <a:xfrm>
            <a:off x="6945906" y="5382667"/>
            <a:ext cx="185705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E359-3721-5C48-ACB8-4C8018D0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Randomized Admission Policy </a:t>
            </a:r>
            <a:r>
              <a:rPr lang="en-US" altLang="zh-CN" dirty="0">
                <a:latin typeface="Verdana" charset="0"/>
              </a:rPr>
              <a:t>(</a:t>
            </a:r>
            <a:r>
              <a:rPr lang="en-US" altLang="zh-CN" dirty="0"/>
              <a:t>RAP)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altLang="zh-CN" b="0" dirty="0">
                <a:latin typeface="Verdana" charset="0"/>
              </a:rPr>
              <a:t>Ben</a:t>
            </a:r>
            <a:r>
              <a:rPr lang="zh-CN" altLang="en-US" b="0" dirty="0">
                <a:latin typeface="Verdana" charset="0"/>
              </a:rPr>
              <a:t> </a:t>
            </a:r>
            <a:r>
              <a:rPr lang="en-US" altLang="zh-CN" b="0" dirty="0" err="1"/>
              <a:t>Basat</a:t>
            </a:r>
            <a:r>
              <a:rPr lang="en-US" b="0" dirty="0"/>
              <a:t> et al.)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B30B-A73A-FC4F-9982-50A745A022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z="3600" dirty="0"/>
              <a:t>What</a:t>
            </a:r>
            <a:r>
              <a:rPr lang="zh-CN" altLang="en-US" sz="3600" dirty="0"/>
              <a:t> </a:t>
            </a:r>
            <a:r>
              <a:rPr lang="en-US" altLang="zh-CN" sz="3600" dirty="0"/>
              <a:t>if</a:t>
            </a:r>
            <a:r>
              <a:rPr lang="zh-CN" altLang="en-US" sz="3600" dirty="0"/>
              <a:t> </a:t>
            </a:r>
            <a:r>
              <a:rPr lang="en-US" altLang="zh-CN" sz="3600" dirty="0"/>
              <a:t>we</a:t>
            </a:r>
            <a:r>
              <a:rPr lang="zh-CN" altLang="en-US" sz="3600" dirty="0"/>
              <a:t> </a:t>
            </a:r>
            <a:r>
              <a:rPr lang="en-US" altLang="zh-CN" sz="3600" dirty="0"/>
              <a:t>don’t</a:t>
            </a:r>
            <a:r>
              <a:rPr lang="zh-CN" altLang="en-US" sz="3600" dirty="0"/>
              <a:t> </a:t>
            </a:r>
            <a:r>
              <a:rPr lang="en-US" altLang="zh-CN" sz="3600" dirty="0"/>
              <a:t>always</a:t>
            </a:r>
            <a:r>
              <a:rPr lang="zh-CN" altLang="en-US" sz="3600" dirty="0"/>
              <a:t> </a:t>
            </a:r>
            <a:r>
              <a:rPr lang="en-US" altLang="zh-CN" sz="3600" dirty="0"/>
              <a:t>replace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minimum?</a:t>
            </a:r>
          </a:p>
          <a:p>
            <a:endParaRPr lang="en-US" altLang="zh-CN" sz="3600" dirty="0"/>
          </a:p>
          <a:p>
            <a:r>
              <a:rPr lang="en-US" altLang="zh-CN" sz="3600" dirty="0"/>
              <a:t>When</a:t>
            </a:r>
            <a:r>
              <a:rPr lang="zh-CN" altLang="en-US" sz="3600" dirty="0"/>
              <a:t> </a:t>
            </a:r>
            <a:r>
              <a:rPr lang="en-US" altLang="zh-CN" sz="3600" dirty="0"/>
              <a:t>minimum</a:t>
            </a:r>
            <a:r>
              <a:rPr lang="zh-CN" altLang="en-US" sz="3600" dirty="0"/>
              <a:t> </a:t>
            </a:r>
            <a:r>
              <a:rPr lang="en-US" altLang="zh-CN" sz="3600" dirty="0"/>
              <a:t>counter</a:t>
            </a:r>
            <a:r>
              <a:rPr lang="zh-CN" altLang="en-US" sz="3600" dirty="0"/>
              <a:t> </a:t>
            </a:r>
            <a:r>
              <a:rPr lang="en-US" altLang="zh-CN" sz="3600" dirty="0"/>
              <a:t>is</a:t>
            </a:r>
            <a:r>
              <a:rPr lang="zh-CN" altLang="en-US" sz="3600" dirty="0"/>
              <a:t> </a:t>
            </a:r>
            <a:r>
              <a:rPr lang="en-US" altLang="zh-CN" sz="3600" i="1" dirty="0" err="1"/>
              <a:t>c</a:t>
            </a:r>
            <a:r>
              <a:rPr lang="en-US" altLang="zh-CN" sz="3600" i="1" baseline="-25000" dirty="0" err="1"/>
              <a:t>min</a:t>
            </a:r>
            <a:r>
              <a:rPr lang="en-US" altLang="zh-CN" sz="3600" dirty="0"/>
              <a:t>,</a:t>
            </a:r>
            <a:r>
              <a:rPr lang="zh-CN" altLang="en-US" sz="3600" dirty="0"/>
              <a:t> </a:t>
            </a:r>
            <a:r>
              <a:rPr lang="en-US" altLang="zh-CN" sz="3600" dirty="0"/>
              <a:t>replace</a:t>
            </a:r>
            <a:r>
              <a:rPr lang="zh-CN" altLang="en-US" sz="3600" dirty="0"/>
              <a:t> </a:t>
            </a:r>
            <a:r>
              <a:rPr lang="en-US" altLang="zh-CN" sz="3600" dirty="0"/>
              <a:t>it</a:t>
            </a:r>
            <a:r>
              <a:rPr lang="zh-CN" altLang="en-US" sz="3600" dirty="0"/>
              <a:t> </a:t>
            </a:r>
            <a:r>
              <a:rPr lang="en-US" altLang="zh-CN" sz="3600" dirty="0"/>
              <a:t>with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small</a:t>
            </a:r>
            <a:r>
              <a:rPr lang="zh-CN" altLang="en-US" sz="3600" dirty="0"/>
              <a:t> </a:t>
            </a:r>
            <a:r>
              <a:rPr lang="en-US" altLang="zh-CN" sz="3600" dirty="0"/>
              <a:t>probability</a:t>
            </a:r>
          </a:p>
          <a:p>
            <a:r>
              <a:rPr lang="en-US" altLang="zh-CN" sz="3600" i="1" dirty="0"/>
              <a:t>“Increment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1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in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expectation”:</a:t>
            </a:r>
            <a:r>
              <a:rPr lang="zh-CN" altLang="en-US" sz="3600" i="1" dirty="0"/>
              <a:t>  </a:t>
            </a:r>
            <a:r>
              <a:rPr lang="en-US" altLang="zh-CN" sz="3600" i="1" dirty="0"/>
              <a:t>P=1/(c</a:t>
            </a:r>
            <a:r>
              <a:rPr lang="en-US" altLang="zh-CN" sz="3600" i="1" baseline="-25000" dirty="0"/>
              <a:t>min</a:t>
            </a:r>
            <a:r>
              <a:rPr lang="en-US" altLang="zh-CN" sz="3600" i="1" dirty="0"/>
              <a:t>+1)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5AC47-051E-2545-9DDA-BE70E0DA9C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B9E3-776E-9443-8C75-EEA5E30F4785}"/>
              </a:ext>
            </a:extLst>
          </p:cNvPr>
          <p:cNvSpPr txBox="1"/>
          <p:nvPr/>
        </p:nvSpPr>
        <p:spPr>
          <a:xfrm>
            <a:off x="6160635" y="6255939"/>
            <a:ext cx="6137291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Ben </a:t>
            </a:r>
            <a:r>
              <a:rPr lang="en-US" sz="1600" dirty="0" err="1"/>
              <a:t>Basa</a:t>
            </a:r>
            <a:r>
              <a:rPr lang="en-US" altLang="zh-CN" sz="1600" dirty="0" err="1"/>
              <a:t>t</a:t>
            </a:r>
            <a:r>
              <a:rPr lang="en-US" sz="1600" dirty="0"/>
              <a:t>, et al. </a:t>
            </a:r>
            <a:r>
              <a:rPr lang="en-US" sz="1600" i="1" dirty="0"/>
              <a:t>Randomized admission policy for efficient top-k and frequency estimation.</a:t>
            </a:r>
            <a:r>
              <a:rPr lang="en-US" sz="1600" dirty="0"/>
              <a:t> INFOCOM 2017</a:t>
            </a:r>
          </a:p>
        </p:txBody>
      </p:sp>
    </p:spTree>
    <p:extLst>
      <p:ext uri="{BB962C8B-B14F-4D97-AF65-F5344CB8AC3E}">
        <p14:creationId xmlns:p14="http://schemas.microsoft.com/office/powerpoint/2010/main" val="108081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6360" y="2103120"/>
            <a:ext cx="2006641" cy="2743200"/>
            <a:chOff x="3115476" y="1910688"/>
            <a:chExt cx="2745781" cy="2743200"/>
          </a:xfrm>
        </p:grpSpPr>
        <p:sp>
          <p:nvSpPr>
            <p:cNvPr id="63" name="Rectangle 62"/>
            <p:cNvSpPr/>
            <p:nvPr/>
          </p:nvSpPr>
          <p:spPr>
            <a:xfrm>
              <a:off x="3118057" y="1910688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115476" y="3330969"/>
              <a:ext cx="2743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9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83440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50215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2" name="Picture 2" descr="Image result for futurama party worm,"/>
          <p:cNvPicPr>
            <a:picLocks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94665" y="514366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uturama toad"/>
          <p:cNvPicPr>
            <a:picLocks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50465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uturama morbo"/>
          <p:cNvPicPr>
            <a:picLocks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40640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55365" y="501205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38998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8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65936" y="520293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9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1104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0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25472" y="519379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09136" y="470401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2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4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3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89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4" name="Picture 2" descr="Image result for futurama party worm,"/>
          <p:cNvPicPr>
            <a:picLocks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6517" y="4617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futurama toad"/>
          <p:cNvPicPr>
            <a:picLocks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49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futurama morbo"/>
          <p:cNvPicPr>
            <a:picLocks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17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elated image"/>
          <p:cNvPicPr>
            <a:picLocks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9317" y="4617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3317" y="461772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0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0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1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77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2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2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55" name="3D Coin Fli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19199" y="1635147"/>
            <a:ext cx="2496743" cy="1664495"/>
          </a:xfrm>
          <a:prstGeom prst="rect">
            <a:avLst/>
          </a:prstGeom>
        </p:spPr>
      </p:pic>
      <p:pic>
        <p:nvPicPr>
          <p:cNvPr id="56" name="Picture 2" descr="http://previews.123rf.com/images/dirkercken/dirkercken1306/dirkercken130600105/20125643-access-denied-no-entrance-password-control-restricted-areamembers-only-red-label-icon-or-stamp-Stock-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5434" y1="83537" x2="10611" y2="82317"/>
                        <a14:foregroundMark x1="92605" y1="12805" x2="87138" y2="10061"/>
                        <a14:foregroundMark x1="93248" y1="28049" x2="93248" y2="25915"/>
                        <a14:foregroundMark x1="8360" y1="74085" x2="7395" y2="73476"/>
                        <a14:foregroundMark x1="78778" y1="12500" x2="78457" y2="11280"/>
                        <a14:backgroundMark x1="26688" y1="85061" x2="49196" y2="9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291" y="1728566"/>
            <a:ext cx="1292602" cy="13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uturama - Best of Zoidberg - YouTube.flv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159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01918" y="1497061"/>
            <a:ext cx="2727893" cy="2045920"/>
          </a:xfrm>
          <a:prstGeom prst="rect">
            <a:avLst/>
          </a:prstGeom>
        </p:spPr>
      </p:pic>
      <p:pic>
        <p:nvPicPr>
          <p:cNvPr id="57" name="Picture 2" descr="Image result for access granted approved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8"/>
          <a:stretch/>
        </p:blipFill>
        <p:spPr bwMode="auto">
          <a:xfrm>
            <a:off x="3708693" y="4942008"/>
            <a:ext cx="1714500" cy="17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6384" y="3438144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5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39" y="3869334"/>
            <a:ext cx="457200" cy="457200"/>
          </a:xfrm>
          <a:prstGeom prst="rect">
            <a:avLst/>
          </a:prstGeom>
          <a:noFill/>
          <a:ex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922482E-5C34-3142-BD59-0462D7C0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Randomized Admission Policy </a:t>
            </a:r>
            <a:r>
              <a:rPr lang="en-US" altLang="zh-CN" dirty="0">
                <a:latin typeface="Verdana" charset="0"/>
              </a:rPr>
              <a:t>(</a:t>
            </a:r>
            <a:r>
              <a:rPr lang="en-US" altLang="zh-CN" dirty="0"/>
              <a:t>RAP)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altLang="zh-CN" b="0" dirty="0">
                <a:latin typeface="Verdana" charset="0"/>
              </a:rPr>
              <a:t>Ben</a:t>
            </a:r>
            <a:r>
              <a:rPr lang="zh-CN" altLang="en-US" b="0" dirty="0">
                <a:latin typeface="Verdana" charset="0"/>
              </a:rPr>
              <a:t> </a:t>
            </a:r>
            <a:r>
              <a:rPr lang="en-US" altLang="zh-CN" b="0" dirty="0" err="1"/>
              <a:t>Basat</a:t>
            </a:r>
            <a:r>
              <a:rPr lang="en-US" b="0" dirty="0"/>
              <a:t> et al.)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C816A-F6F9-5C41-B08E-3E4A30419AB5}"/>
              </a:ext>
            </a:extLst>
          </p:cNvPr>
          <p:cNvSpPr txBox="1"/>
          <p:nvPr/>
        </p:nvSpPr>
        <p:spPr>
          <a:xfrm>
            <a:off x="290033" y="5063957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/>
              <a:t>P</a:t>
            </a:r>
            <a:r>
              <a:rPr lang="en-US" altLang="zh-CN" dirty="0"/>
              <a:t>=1/2</a:t>
            </a:r>
            <a:r>
              <a:rPr lang="zh-CN" altLang="en-US" dirty="0"/>
              <a:t>  </a:t>
            </a:r>
            <a:r>
              <a:rPr lang="en-US" altLang="zh-CN" dirty="0"/>
              <a:t>(</a:t>
            </a:r>
            <a:r>
              <a:rPr lang="en-US" altLang="zh-CN" i="1" dirty="0" err="1"/>
              <a:t>c</a:t>
            </a:r>
            <a:r>
              <a:rPr lang="en-US" altLang="zh-CN" i="1" baseline="-25000" dirty="0" err="1"/>
              <a:t>min</a:t>
            </a:r>
            <a:r>
              <a:rPr lang="en-US" altLang="zh-CN" dirty="0"/>
              <a:t>=1)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D29BEB-77A3-8840-A0A4-004BAD636A7A}"/>
              </a:ext>
            </a:extLst>
          </p:cNvPr>
          <p:cNvSpPr txBox="1"/>
          <p:nvPr/>
        </p:nvSpPr>
        <p:spPr>
          <a:xfrm>
            <a:off x="272559" y="5080720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/>
              <a:t>P</a:t>
            </a:r>
            <a:r>
              <a:rPr lang="en-US" altLang="zh-CN" dirty="0"/>
              <a:t>=1/3</a:t>
            </a:r>
            <a:r>
              <a:rPr lang="zh-CN" altLang="en-US" dirty="0"/>
              <a:t>  </a:t>
            </a:r>
            <a:r>
              <a:rPr lang="en-US" altLang="zh-CN" dirty="0"/>
              <a:t>(</a:t>
            </a:r>
            <a:r>
              <a:rPr lang="en-US" altLang="zh-CN" i="1" dirty="0" err="1"/>
              <a:t>c</a:t>
            </a:r>
            <a:r>
              <a:rPr lang="en-US" altLang="zh-CN" i="1" baseline="-25000" dirty="0" err="1"/>
              <a:t>min</a:t>
            </a:r>
            <a:r>
              <a:rPr lang="en-US" altLang="zh-CN" dirty="0"/>
              <a:t>=2)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94CF6E-92A1-BC49-BFA6-3844BF3A4FA3}"/>
              </a:ext>
            </a:extLst>
          </p:cNvPr>
          <p:cNvSpPr txBox="1"/>
          <p:nvPr/>
        </p:nvSpPr>
        <p:spPr>
          <a:xfrm>
            <a:off x="293884" y="5059930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/>
              <a:t>P</a:t>
            </a:r>
            <a:r>
              <a:rPr lang="en-US" altLang="zh-CN" dirty="0"/>
              <a:t>=1/4</a:t>
            </a:r>
            <a:r>
              <a:rPr lang="zh-CN" altLang="en-US" dirty="0"/>
              <a:t>  </a:t>
            </a:r>
            <a:r>
              <a:rPr lang="en-US" altLang="zh-CN" dirty="0"/>
              <a:t>(</a:t>
            </a:r>
            <a:r>
              <a:rPr lang="en-US" altLang="zh-CN" i="1" dirty="0" err="1"/>
              <a:t>c</a:t>
            </a:r>
            <a:r>
              <a:rPr lang="en-US" altLang="zh-CN" i="1" baseline="-25000" dirty="0" err="1"/>
              <a:t>min</a:t>
            </a:r>
            <a:r>
              <a:rPr lang="en-US" altLang="zh-CN" dirty="0"/>
              <a:t>=3)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D5647B-1850-A54E-8E61-033D481A1381}"/>
              </a:ext>
            </a:extLst>
          </p:cNvPr>
          <p:cNvSpPr txBox="1"/>
          <p:nvPr/>
        </p:nvSpPr>
        <p:spPr>
          <a:xfrm>
            <a:off x="293884" y="5076693"/>
            <a:ext cx="2317005" cy="37620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i="1" dirty="0"/>
              <a:t>P</a:t>
            </a:r>
            <a:r>
              <a:rPr lang="en-US" altLang="zh-CN" dirty="0"/>
              <a:t>=1/4</a:t>
            </a:r>
            <a:r>
              <a:rPr lang="zh-CN" altLang="en-US" dirty="0"/>
              <a:t>  </a:t>
            </a:r>
            <a:r>
              <a:rPr lang="en-US" altLang="zh-CN" dirty="0"/>
              <a:t>(</a:t>
            </a:r>
            <a:r>
              <a:rPr lang="en-US" altLang="zh-CN" i="1" dirty="0" err="1"/>
              <a:t>c</a:t>
            </a:r>
            <a:r>
              <a:rPr lang="en-US" altLang="zh-CN" i="1" baseline="-25000" dirty="0" err="1"/>
              <a:t>min</a:t>
            </a:r>
            <a:r>
              <a:rPr lang="en-US" altLang="zh-CN" dirty="0"/>
              <a:t>=3)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98633 -0.4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23" y="-2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1.02109 -0.1967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5" y="-98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77309 -0.265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63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97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94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1.0592 -0.4087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69" y="-204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86215 -0.2550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8" y="-127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7 -2.22222E-6 L -0.31562 0.0613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1.09653 -0.40879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6" y="-20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139 L -1.08985 -0.40671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75" y="-2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98941 -0.258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1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0.00486 L -1.272 -0.1236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81" y="-643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3.7037E-7 L -1.10851 -0.2294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9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3.33333E-6 L -1.13455 -0.24861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0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2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  <p:bldP spid="8" grpId="1"/>
      <p:bldP spid="8" grpId="2"/>
      <p:bldP spid="8" grpId="3"/>
      <p:bldP spid="41" grpId="0"/>
      <p:bldP spid="41" grpId="1"/>
      <p:bldP spid="42" grpId="0"/>
      <p:bldP spid="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4258-83A6-F841-8686-641B08DB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Adapting</a:t>
            </a:r>
            <a:r>
              <a:rPr lang="zh-CN" altLang="en-US" dirty="0"/>
              <a:t> </a:t>
            </a:r>
            <a:r>
              <a:rPr lang="en-US" altLang="zh-CN" dirty="0"/>
              <a:t>RAP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D8AF-F440-F54E-9C61-92E829B0C2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dirty="0"/>
              <a:t>Space-Saving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RAP</a:t>
            </a:r>
            <a:r>
              <a:rPr lang="zh-CN" altLang="en-US" sz="3200" dirty="0"/>
              <a:t> </a:t>
            </a:r>
            <a:r>
              <a:rPr lang="en-US" altLang="zh-CN" sz="3200" dirty="0"/>
              <a:t>are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b="1" dirty="0"/>
              <a:t>software</a:t>
            </a:r>
            <a:r>
              <a:rPr lang="en-US" altLang="zh-CN" sz="3200" dirty="0"/>
              <a:t>!</a:t>
            </a:r>
          </a:p>
          <a:p>
            <a:pPr marL="0" indent="0">
              <a:buNone/>
            </a:pPr>
            <a:r>
              <a:rPr lang="en-US" altLang="zh-CN" sz="3200" dirty="0"/>
              <a:t>Constraints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b="1" dirty="0"/>
              <a:t>programmable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switches</a:t>
            </a:r>
            <a:r>
              <a:rPr lang="en-US" altLang="zh-CN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Cannot</a:t>
            </a:r>
            <a:r>
              <a:rPr lang="zh-CN" altLang="en-US" sz="3200" dirty="0"/>
              <a:t> </a:t>
            </a:r>
            <a:r>
              <a:rPr lang="en-US" altLang="zh-CN" sz="3200" dirty="0"/>
              <a:t>know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global</a:t>
            </a:r>
            <a:r>
              <a:rPr lang="zh-CN" altLang="en-US" sz="3200" dirty="0"/>
              <a:t> </a:t>
            </a:r>
            <a:r>
              <a:rPr lang="en-US" altLang="zh-CN" sz="3200" dirty="0"/>
              <a:t>minimum</a:t>
            </a:r>
            <a:r>
              <a:rPr lang="zh-CN" altLang="en-US" sz="3200" dirty="0"/>
              <a:t> </a:t>
            </a:r>
            <a:r>
              <a:rPr lang="en-US" altLang="zh-CN" sz="3200" dirty="0"/>
              <a:t>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Partitioned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–</a:t>
            </a:r>
            <a:r>
              <a:rPr lang="zh-CN" altLang="en-US" sz="3200" dirty="0"/>
              <a:t> </a:t>
            </a:r>
            <a:r>
              <a:rPr lang="en-US" altLang="zh-CN" sz="3200" dirty="0"/>
              <a:t>too</a:t>
            </a:r>
            <a:r>
              <a:rPr lang="zh-CN" altLang="en-US" sz="3200" dirty="0"/>
              <a:t> </a:t>
            </a:r>
            <a:r>
              <a:rPr lang="en-US" altLang="zh-CN" sz="3200" dirty="0"/>
              <a:t>late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How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flip</a:t>
            </a:r>
            <a:r>
              <a:rPr lang="zh-CN" altLang="en-US" sz="3200" dirty="0"/>
              <a:t> </a:t>
            </a:r>
            <a:r>
              <a:rPr lang="en-US" altLang="zh-CN" sz="3200" dirty="0"/>
              <a:t>coin?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Recirculation</a:t>
            </a:r>
            <a:r>
              <a:rPr lang="zh-CN" altLang="en-US" sz="3200" dirty="0"/>
              <a:t> </a:t>
            </a:r>
            <a:r>
              <a:rPr lang="en-US" altLang="zh-CN" sz="3200" dirty="0"/>
              <a:t>hurts</a:t>
            </a:r>
            <a:r>
              <a:rPr lang="zh-CN" altLang="en-US" sz="3200" dirty="0"/>
              <a:t> </a:t>
            </a:r>
            <a:r>
              <a:rPr lang="en-US" altLang="zh-CN" sz="3200" dirty="0"/>
              <a:t>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11A36-EC8B-6041-B010-1D97DD6AD4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C14C-DD18-2344-AE85-FA7AEB24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r>
              <a:rPr lang="zh-CN" altLang="en-US" sz="2800" dirty="0"/>
              <a:t> </a:t>
            </a:r>
            <a:br>
              <a:rPr lang="en-US" altLang="zh-CN" dirty="0"/>
            </a:b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Minimum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9ED6-E2CD-7943-A1C1-8F85A38C7C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79" y="1645920"/>
            <a:ext cx="6321842" cy="4389120"/>
          </a:xfrm>
        </p:spPr>
        <p:txBody>
          <a:bodyPr/>
          <a:lstStyle/>
          <a:p>
            <a:r>
              <a:rPr lang="en-US" altLang="zh-CN" sz="2800" dirty="0"/>
              <a:t>What</a:t>
            </a:r>
            <a:r>
              <a:rPr lang="zh-CN" altLang="en-US" sz="2800" dirty="0"/>
              <a:t> </a:t>
            </a:r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can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R/W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few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addresses?</a:t>
            </a:r>
          </a:p>
          <a:p>
            <a:r>
              <a:rPr lang="en-US" altLang="zh-CN" sz="2800" dirty="0"/>
              <a:t>Can’t</a:t>
            </a:r>
            <a:r>
              <a:rPr lang="zh-CN" altLang="en-US" sz="2800" dirty="0"/>
              <a:t> </a:t>
            </a:r>
            <a:r>
              <a:rPr lang="en-US" altLang="zh-CN" sz="2800" dirty="0"/>
              <a:t>find</a:t>
            </a:r>
            <a:r>
              <a:rPr lang="zh-CN" altLang="en-US" sz="2800" dirty="0"/>
              <a:t> </a:t>
            </a:r>
            <a:r>
              <a:rPr lang="en-US" altLang="zh-CN" sz="2800" dirty="0"/>
              <a:t>global</a:t>
            </a:r>
            <a:r>
              <a:rPr lang="zh-CN" altLang="en-US" sz="2800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dirty="0"/>
              <a:t> </a:t>
            </a:r>
            <a:r>
              <a:rPr lang="en-US" altLang="zh-CN" sz="2800" i="1" dirty="0" err="1"/>
              <a:t>c</a:t>
            </a:r>
            <a:r>
              <a:rPr lang="en-US" altLang="zh-CN" sz="2800" i="1" baseline="-25000" dirty="0" err="1"/>
              <a:t>min</a:t>
            </a:r>
            <a:endParaRPr lang="en-US" altLang="zh-CN" sz="2800" i="1" baseline="-25000" dirty="0"/>
          </a:p>
          <a:p>
            <a:r>
              <a:rPr lang="en-US" altLang="zh-CN" sz="2800" dirty="0"/>
              <a:t>Find</a:t>
            </a:r>
            <a:r>
              <a:rPr lang="zh-CN" altLang="en-US" sz="2800" dirty="0"/>
              <a:t> </a:t>
            </a:r>
            <a:r>
              <a:rPr lang="en-US" altLang="zh-CN" sz="2800" dirty="0"/>
              <a:t>approximate</a:t>
            </a:r>
            <a:r>
              <a:rPr lang="zh-CN" altLang="en-US" sz="2800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dirty="0"/>
              <a:t> </a:t>
            </a:r>
            <a:r>
              <a:rPr lang="en-US" altLang="zh-CN" sz="2800" i="1" dirty="0" err="1"/>
              <a:t>c’</a:t>
            </a:r>
            <a:r>
              <a:rPr lang="en-US" altLang="zh-CN" sz="2800" i="1" baseline="-25000" dirty="0" err="1"/>
              <a:t>min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by</a:t>
            </a:r>
            <a:r>
              <a:rPr lang="zh-CN" altLang="en-US" sz="2800" dirty="0"/>
              <a:t> </a:t>
            </a:r>
            <a:r>
              <a:rPr lang="en-US" altLang="zh-CN" sz="2800" dirty="0"/>
              <a:t>randomly</a:t>
            </a:r>
            <a:r>
              <a:rPr lang="zh-CN" altLang="en-US" sz="2800" dirty="0"/>
              <a:t> </a:t>
            </a:r>
            <a:r>
              <a:rPr lang="en-US" altLang="zh-CN" sz="2800" dirty="0"/>
              <a:t>querying</a:t>
            </a:r>
            <a:r>
              <a:rPr lang="zh-CN" altLang="en-US" sz="2800" dirty="0"/>
              <a:t> </a:t>
            </a:r>
            <a:r>
              <a:rPr lang="en-US" altLang="zh-CN" sz="2800" dirty="0"/>
              <a:t>4</a:t>
            </a:r>
            <a:r>
              <a:rPr lang="zh-CN" altLang="en-US" sz="2800" dirty="0"/>
              <a:t> </a:t>
            </a:r>
            <a:r>
              <a:rPr lang="en-US" altLang="zh-CN" sz="2800" dirty="0"/>
              <a:t>addresses</a:t>
            </a:r>
            <a:r>
              <a:rPr lang="zh-CN" altLang="en-US" sz="2800" dirty="0"/>
              <a:t> </a:t>
            </a:r>
            <a:r>
              <a:rPr lang="en-US" altLang="zh-CN" sz="2800" dirty="0"/>
              <a:t>(based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flow</a:t>
            </a:r>
            <a:r>
              <a:rPr lang="zh-CN" altLang="en-US" sz="2800" dirty="0"/>
              <a:t> </a:t>
            </a:r>
            <a:r>
              <a:rPr lang="en-US" altLang="zh-CN" sz="2800" dirty="0"/>
              <a:t>ID)</a:t>
            </a:r>
          </a:p>
          <a:p>
            <a:r>
              <a:rPr lang="en-US" altLang="zh-CN" dirty="0"/>
              <a:t>Count-Min</a:t>
            </a:r>
            <a:r>
              <a:rPr lang="zh-CN" altLang="en-US" dirty="0"/>
              <a:t> </a:t>
            </a:r>
            <a:r>
              <a:rPr lang="en-US" altLang="zh-CN" dirty="0"/>
              <a:t>Sketch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 err="1"/>
              <a:t>Cormode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 err="1"/>
              <a:t>Muthukrishnan</a:t>
            </a:r>
            <a:r>
              <a:rPr lang="en-US" altLang="zh-CN" dirty="0"/>
              <a:t>),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 err="1"/>
              <a:t>HashPipe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 err="1"/>
              <a:t>Sivaraman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AA8A-C4B0-644C-B329-21361247E6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9841A1-D7F0-1240-9FAA-C0E91136B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15796"/>
              </p:ext>
            </p:extLst>
          </p:nvPr>
        </p:nvGraphicFramePr>
        <p:xfrm>
          <a:off x="7985745" y="2207734"/>
          <a:ext cx="3316635" cy="225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05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</a:tblGrid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4</a:t>
                      </a:r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F4A-A1AC-8C4C-95C8-C92D3F7EC8F7}"/>
              </a:ext>
            </a:extLst>
          </p:cNvPr>
          <p:cNvCxnSpPr/>
          <p:nvPr/>
        </p:nvCxnSpPr>
        <p:spPr>
          <a:xfrm>
            <a:off x="7707138" y="2915721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E77D29-DDA2-964E-A7D3-4E766964A41D}"/>
              </a:ext>
            </a:extLst>
          </p:cNvPr>
          <p:cNvCxnSpPr>
            <a:cxnSpLocks/>
          </p:cNvCxnSpPr>
          <p:nvPr/>
        </p:nvCxnSpPr>
        <p:spPr>
          <a:xfrm>
            <a:off x="8264351" y="2923807"/>
            <a:ext cx="959999" cy="926227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192DDD-F187-4C46-9C45-EE85FACEDB6D}"/>
              </a:ext>
            </a:extLst>
          </p:cNvPr>
          <p:cNvCxnSpPr>
            <a:cxnSpLocks/>
          </p:cNvCxnSpPr>
          <p:nvPr/>
        </p:nvCxnSpPr>
        <p:spPr>
          <a:xfrm flipV="1">
            <a:off x="9224350" y="2899846"/>
            <a:ext cx="860486" cy="937657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81671A-9A9E-8F43-B419-F3CCB3D618A0}"/>
              </a:ext>
            </a:extLst>
          </p:cNvPr>
          <p:cNvCxnSpPr>
            <a:cxnSpLocks/>
          </p:cNvCxnSpPr>
          <p:nvPr/>
        </p:nvCxnSpPr>
        <p:spPr>
          <a:xfrm>
            <a:off x="10142024" y="2895570"/>
            <a:ext cx="902811" cy="1349299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4AF4EA-AEC7-0547-86B2-57D7E51247EF}"/>
              </a:ext>
            </a:extLst>
          </p:cNvPr>
          <p:cNvCxnSpPr/>
          <p:nvPr/>
        </p:nvCxnSpPr>
        <p:spPr>
          <a:xfrm>
            <a:off x="11076741" y="4278389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06CD4A-616A-154C-AC25-5F00FC1CD156}"/>
              </a:ext>
            </a:extLst>
          </p:cNvPr>
          <p:cNvCxnSpPr/>
          <p:nvPr/>
        </p:nvCxnSpPr>
        <p:spPr>
          <a:xfrm>
            <a:off x="7707138" y="4266767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D8737B-96C0-0D4B-9EE1-A23266694A3F}"/>
              </a:ext>
            </a:extLst>
          </p:cNvPr>
          <p:cNvCxnSpPr>
            <a:cxnSpLocks/>
          </p:cNvCxnSpPr>
          <p:nvPr/>
        </p:nvCxnSpPr>
        <p:spPr>
          <a:xfrm flipV="1">
            <a:off x="8297725" y="3850034"/>
            <a:ext cx="926625" cy="416734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A5EC1C-05AB-754A-A835-EE24965E77D6}"/>
              </a:ext>
            </a:extLst>
          </p:cNvPr>
          <p:cNvCxnSpPr>
            <a:cxnSpLocks/>
          </p:cNvCxnSpPr>
          <p:nvPr/>
        </p:nvCxnSpPr>
        <p:spPr>
          <a:xfrm>
            <a:off x="9225922" y="3864887"/>
            <a:ext cx="855228" cy="459786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1D4D6C-1604-994F-BA65-439C00CF8B96}"/>
              </a:ext>
            </a:extLst>
          </p:cNvPr>
          <p:cNvCxnSpPr>
            <a:cxnSpLocks/>
          </p:cNvCxnSpPr>
          <p:nvPr/>
        </p:nvCxnSpPr>
        <p:spPr>
          <a:xfrm flipV="1">
            <a:off x="10108650" y="3329110"/>
            <a:ext cx="903266" cy="949279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38027-5A5F-B244-89DD-521723715BF9}"/>
              </a:ext>
            </a:extLst>
          </p:cNvPr>
          <p:cNvCxnSpPr/>
          <p:nvPr/>
        </p:nvCxnSpPr>
        <p:spPr>
          <a:xfrm>
            <a:off x="11076740" y="3340437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E76618"/>
            </a:solidFill>
            <a:prstDash val="soli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10BEC4-C5A6-5B47-8B66-34696F1CB45C}"/>
              </a:ext>
            </a:extLst>
          </p:cNvPr>
          <p:cNvSpPr txBox="1"/>
          <p:nvPr/>
        </p:nvSpPr>
        <p:spPr>
          <a:xfrm>
            <a:off x="6160635" y="6001109"/>
            <a:ext cx="6137291" cy="86177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Graham </a:t>
            </a:r>
            <a:r>
              <a:rPr lang="en-US" sz="1600" dirty="0" err="1"/>
              <a:t>Cormode</a:t>
            </a:r>
            <a:r>
              <a:rPr lang="en-US" sz="1600" dirty="0"/>
              <a:t> and Shan </a:t>
            </a:r>
            <a:r>
              <a:rPr lang="en-US" sz="1600" dirty="0" err="1"/>
              <a:t>Muthukrishnan</a:t>
            </a:r>
            <a:r>
              <a:rPr lang="en-US" sz="1600" dirty="0"/>
              <a:t>. </a:t>
            </a:r>
            <a:r>
              <a:rPr lang="en-US" sz="1600" i="1" dirty="0"/>
              <a:t>An improved data stream summary: the count-min sketch and its applications</a:t>
            </a:r>
            <a:r>
              <a:rPr lang="en-US" sz="1600" dirty="0"/>
              <a:t>. J</a:t>
            </a:r>
            <a:r>
              <a:rPr lang="en-US" altLang="zh-CN" sz="1600" dirty="0"/>
              <a:t>ournal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en-US" sz="1600" dirty="0"/>
              <a:t> Algorithms</a:t>
            </a:r>
            <a:r>
              <a:rPr lang="zh-CN" altLang="en-US" sz="1600" dirty="0"/>
              <a:t> </a:t>
            </a:r>
            <a:r>
              <a:rPr lang="en-US" sz="1600" dirty="0"/>
              <a:t>55.1 (2005): 58-75.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E0F12-7257-FD49-AFB2-21E97B1AB113}"/>
              </a:ext>
            </a:extLst>
          </p:cNvPr>
          <p:cNvSpPr txBox="1"/>
          <p:nvPr/>
        </p:nvSpPr>
        <p:spPr>
          <a:xfrm>
            <a:off x="6160634" y="5408745"/>
            <a:ext cx="6137291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Sivaraman</a:t>
            </a:r>
            <a:r>
              <a:rPr lang="en-US" sz="1600" dirty="0"/>
              <a:t> et al. </a:t>
            </a:r>
            <a:r>
              <a:rPr lang="en-US" sz="1600" i="1" dirty="0"/>
              <a:t>Heavy-hitter detection entirely in the data plane. </a:t>
            </a:r>
            <a:r>
              <a:rPr lang="en-US" sz="1600" dirty="0"/>
              <a:t>SOSR 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B229AC-C79B-9D4A-B309-FF200121C7FE}"/>
              </a:ext>
            </a:extLst>
          </p:cNvPr>
          <p:cNvSpPr txBox="1"/>
          <p:nvPr/>
        </p:nvSpPr>
        <p:spPr>
          <a:xfrm>
            <a:off x="7294297" y="1547711"/>
            <a:ext cx="4738845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ID: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h</a:t>
            </a:r>
            <a:r>
              <a:rPr lang="en-US" altLang="zh-CN" baseline="-25000" dirty="0"/>
              <a:t>1</a:t>
            </a:r>
            <a:r>
              <a:rPr lang="en-US" altLang="zh-CN" dirty="0"/>
              <a:t>(x)=0</a:t>
            </a:r>
            <a:r>
              <a:rPr lang="zh-CN" altLang="en-US" dirty="0"/>
              <a:t>  </a:t>
            </a:r>
            <a:r>
              <a:rPr lang="en-US" altLang="zh-CN" dirty="0"/>
              <a:t>h</a:t>
            </a:r>
            <a:r>
              <a:rPr lang="en-US" altLang="zh-CN" baseline="-25000" dirty="0"/>
              <a:t>2</a:t>
            </a:r>
            <a:r>
              <a:rPr lang="en-US" altLang="zh-CN" dirty="0"/>
              <a:t>(x)=2</a:t>
            </a:r>
            <a:r>
              <a:rPr lang="zh-CN" altLang="en-US" dirty="0"/>
              <a:t>  </a:t>
            </a:r>
            <a:r>
              <a:rPr lang="en-US" altLang="zh-CN" dirty="0"/>
              <a:t>h</a:t>
            </a:r>
            <a:r>
              <a:rPr lang="en-US" altLang="zh-CN" baseline="-25000" dirty="0"/>
              <a:t>3</a:t>
            </a:r>
            <a:r>
              <a:rPr lang="en-US" altLang="zh-CN" dirty="0"/>
              <a:t>(x)=0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en-US" altLang="zh-CN" baseline="-25000" dirty="0"/>
              <a:t>4</a:t>
            </a:r>
            <a:r>
              <a:rPr lang="en-US" altLang="zh-CN" dirty="0"/>
              <a:t>(x)=3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709BC-B944-7045-B0AD-449E84DE820A}"/>
              </a:ext>
            </a:extLst>
          </p:cNvPr>
          <p:cNvSpPr txBox="1"/>
          <p:nvPr/>
        </p:nvSpPr>
        <p:spPr>
          <a:xfrm>
            <a:off x="7274638" y="4485260"/>
            <a:ext cx="4738845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ID: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h</a:t>
            </a:r>
            <a:r>
              <a:rPr lang="en-US" altLang="zh-CN" baseline="-25000" dirty="0"/>
              <a:t>1</a:t>
            </a:r>
            <a:r>
              <a:rPr lang="en-US" altLang="zh-CN" dirty="0"/>
              <a:t>(y)=3</a:t>
            </a:r>
            <a:r>
              <a:rPr lang="zh-CN" altLang="en-US" dirty="0"/>
              <a:t>  </a:t>
            </a:r>
            <a:r>
              <a:rPr lang="en-US" altLang="zh-CN" dirty="0"/>
              <a:t>h</a:t>
            </a:r>
            <a:r>
              <a:rPr lang="en-US" altLang="zh-CN" baseline="-25000" dirty="0"/>
              <a:t>2</a:t>
            </a:r>
            <a:r>
              <a:rPr lang="en-US" altLang="zh-CN" dirty="0"/>
              <a:t>(y)=2</a:t>
            </a:r>
            <a:r>
              <a:rPr lang="zh-CN" altLang="en-US" dirty="0"/>
              <a:t>  </a:t>
            </a:r>
            <a:r>
              <a:rPr lang="en-US" altLang="zh-CN" dirty="0"/>
              <a:t>h</a:t>
            </a:r>
            <a:r>
              <a:rPr lang="en-US" altLang="zh-CN" baseline="-25000" dirty="0"/>
              <a:t>3</a:t>
            </a:r>
            <a:r>
              <a:rPr lang="en-US" altLang="zh-CN" dirty="0"/>
              <a:t>(y)=3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en-US" altLang="zh-CN" baseline="-25000" dirty="0"/>
              <a:t>4</a:t>
            </a:r>
            <a:r>
              <a:rPr lang="en-US" altLang="zh-CN" dirty="0"/>
              <a:t>(y)=1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F9B4-96AC-F143-9BA9-04FDF042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br>
              <a:rPr lang="en-US" altLang="zh-CN" dirty="0"/>
            </a:b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Late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1C38-EB4A-E443-B968-1517DBCE0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6601023" cy="4389120"/>
          </a:xfrm>
        </p:spPr>
        <p:txBody>
          <a:bodyPr/>
          <a:lstStyle/>
          <a:p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know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approximate</a:t>
            </a:r>
            <a:r>
              <a:rPr lang="zh-CN" altLang="en-US" sz="2800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dirty="0"/>
              <a:t> </a:t>
            </a:r>
            <a:r>
              <a:rPr lang="en-US" altLang="zh-CN" sz="2800" dirty="0"/>
              <a:t>count</a:t>
            </a:r>
            <a:r>
              <a:rPr lang="zh-CN" altLang="en-US" sz="2800" i="1" dirty="0"/>
              <a:t> </a:t>
            </a:r>
            <a:r>
              <a:rPr lang="en-US" altLang="zh-CN" sz="2800" i="1" dirty="0" err="1"/>
              <a:t>c’</a:t>
            </a:r>
            <a:r>
              <a:rPr lang="en-US" altLang="zh-CN" sz="2800" i="1" baseline="-25000" dirty="0" err="1"/>
              <a:t>min</a:t>
            </a:r>
            <a:r>
              <a:rPr lang="zh-CN" altLang="en-US" sz="2800" i="1" baseline="-25000" dirty="0"/>
              <a:t> </a:t>
            </a:r>
            <a:r>
              <a:rPr lang="zh-CN" altLang="en-US" sz="2800" baseline="-250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end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pipeline.</a:t>
            </a:r>
            <a:r>
              <a:rPr lang="zh-CN" altLang="en-US" sz="2800" dirty="0"/>
              <a:t> </a:t>
            </a:r>
            <a:r>
              <a:rPr lang="en-US" altLang="zh-CN" sz="2800" dirty="0"/>
              <a:t>Too</a:t>
            </a:r>
            <a:r>
              <a:rPr lang="zh-CN" altLang="en-US" sz="2800" dirty="0"/>
              <a:t> </a:t>
            </a:r>
            <a:r>
              <a:rPr lang="en-US" altLang="zh-CN" sz="2800" dirty="0"/>
              <a:t>late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update!</a:t>
            </a:r>
          </a:p>
          <a:p>
            <a:endParaRPr lang="en-US" altLang="zh-CN" sz="2800" dirty="0"/>
          </a:p>
          <a:p>
            <a:r>
              <a:rPr lang="en-US" altLang="zh-CN" sz="2800" dirty="0"/>
              <a:t>Solution:</a:t>
            </a: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little</a:t>
            </a:r>
            <a:r>
              <a:rPr lang="zh-CN" altLang="en-US" sz="2800" dirty="0"/>
              <a:t> </a:t>
            </a:r>
            <a:r>
              <a:rPr lang="en-US" altLang="zh-CN" sz="2800" dirty="0"/>
              <a:t>recirculation</a:t>
            </a:r>
          </a:p>
          <a:p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coin</a:t>
            </a:r>
            <a:r>
              <a:rPr lang="zh-CN" altLang="en-US" sz="2800" dirty="0"/>
              <a:t> </a:t>
            </a:r>
            <a:r>
              <a:rPr lang="en-US" altLang="zh-CN" sz="2800" dirty="0"/>
              <a:t>flip</a:t>
            </a:r>
            <a:r>
              <a:rPr lang="zh-CN" altLang="en-US" sz="2800" dirty="0"/>
              <a:t> </a:t>
            </a:r>
            <a:r>
              <a:rPr lang="en-US" altLang="zh-CN" sz="2800" dirty="0"/>
              <a:t>succeeded,</a:t>
            </a:r>
            <a:r>
              <a:rPr lang="zh-CN" altLang="en-US" sz="2800" dirty="0"/>
              <a:t> </a:t>
            </a:r>
            <a:r>
              <a:rPr lang="en-US" altLang="zh-CN" sz="2800" dirty="0"/>
              <a:t>recirculate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i="1" dirty="0"/>
              <a:t>(</a:t>
            </a:r>
            <a:r>
              <a:rPr lang="en-US" altLang="zh-CN" sz="2800" dirty="0"/>
              <a:t>Flow</a:t>
            </a:r>
            <a:r>
              <a:rPr lang="zh-CN" altLang="en-US" sz="2800" dirty="0"/>
              <a:t> </a:t>
            </a:r>
            <a:r>
              <a:rPr lang="en-US" altLang="zh-CN" sz="2800" dirty="0"/>
              <a:t>ID</a:t>
            </a:r>
            <a:r>
              <a:rPr lang="en-US" altLang="zh-CN" sz="2800" i="1" dirty="0"/>
              <a:t>,</a:t>
            </a:r>
            <a:r>
              <a:rPr lang="zh-CN" altLang="en-US" sz="2800" i="1" dirty="0"/>
              <a:t> </a:t>
            </a:r>
            <a:r>
              <a:rPr lang="en-US" altLang="zh-CN" sz="2800" dirty="0"/>
              <a:t>minimum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stage</a:t>
            </a:r>
            <a:r>
              <a:rPr lang="zh-CN" altLang="en-US" sz="2800" i="1" dirty="0"/>
              <a:t> </a:t>
            </a:r>
            <a:r>
              <a:rPr lang="en-US" altLang="zh-CN" sz="2800" i="1" dirty="0"/>
              <a:t>#)</a:t>
            </a:r>
          </a:p>
          <a:p>
            <a:endParaRPr lang="en-US" altLang="zh-CN" sz="2800" dirty="0"/>
          </a:p>
          <a:p>
            <a:endParaRPr lang="en-US" sz="28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A42-1533-2A41-87AF-8024D2C44A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E83443-407C-C34B-99FB-C268EE9FF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12798"/>
              </p:ext>
            </p:extLst>
          </p:nvPr>
        </p:nvGraphicFramePr>
        <p:xfrm>
          <a:off x="7988687" y="2053969"/>
          <a:ext cx="3316635" cy="225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05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473805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</a:tblGrid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en-US" altLang="zh-CN" baseline="-25000" dirty="0"/>
                        <a:t>4</a:t>
                      </a:r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2533B-AE5C-1C42-A21F-06E6334FD164}"/>
              </a:ext>
            </a:extLst>
          </p:cNvPr>
          <p:cNvCxnSpPr/>
          <p:nvPr/>
        </p:nvCxnSpPr>
        <p:spPr>
          <a:xfrm>
            <a:off x="7586863" y="2741805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DC1DE9-F8B0-F948-8B3A-A70443E4353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29485" y="2741805"/>
            <a:ext cx="503689" cy="887932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715CA2-2BD8-6B46-AB9F-EB37A56031F9}"/>
              </a:ext>
            </a:extLst>
          </p:cNvPr>
          <p:cNvCxnSpPr>
            <a:cxnSpLocks/>
          </p:cNvCxnSpPr>
          <p:nvPr/>
        </p:nvCxnSpPr>
        <p:spPr>
          <a:xfrm flipV="1">
            <a:off x="9397951" y="2741805"/>
            <a:ext cx="503654" cy="887933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7FA43E-22E1-D54E-88FB-DB24C20C76B3}"/>
              </a:ext>
            </a:extLst>
          </p:cNvPr>
          <p:cNvCxnSpPr>
            <a:cxnSpLocks/>
          </p:cNvCxnSpPr>
          <p:nvPr/>
        </p:nvCxnSpPr>
        <p:spPr>
          <a:xfrm>
            <a:off x="10349077" y="2741805"/>
            <a:ext cx="512323" cy="1357384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712605-A319-B247-A8F9-96E145CD53FF}"/>
              </a:ext>
            </a:extLst>
          </p:cNvPr>
          <p:cNvCxnSpPr/>
          <p:nvPr/>
        </p:nvCxnSpPr>
        <p:spPr>
          <a:xfrm>
            <a:off x="11305322" y="4120191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sp>
        <p:nvSpPr>
          <p:cNvPr id="11" name="Donut 10">
            <a:extLst>
              <a:ext uri="{FF2B5EF4-FFF2-40B4-BE49-F238E27FC236}">
                <a16:creationId xmlns:a16="http://schemas.microsoft.com/office/drawing/2014/main" id="{BE02FA9D-C3FA-884A-A924-37A92AB42712}"/>
              </a:ext>
            </a:extLst>
          </p:cNvPr>
          <p:cNvSpPr/>
          <p:nvPr/>
        </p:nvSpPr>
        <p:spPr>
          <a:xfrm>
            <a:off x="8756447" y="3416454"/>
            <a:ext cx="827314" cy="464457"/>
          </a:xfrm>
          <a:prstGeom prst="donut">
            <a:avLst>
              <a:gd name="adj" fmla="val 124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A2707AB-73F0-7A4C-8F57-52B9704AE1A1}"/>
              </a:ext>
            </a:extLst>
          </p:cNvPr>
          <p:cNvSpPr/>
          <p:nvPr/>
        </p:nvSpPr>
        <p:spPr>
          <a:xfrm>
            <a:off x="7423368" y="4099189"/>
            <a:ext cx="4404180" cy="930503"/>
          </a:xfrm>
          <a:custGeom>
            <a:avLst/>
            <a:gdLst>
              <a:gd name="connsiteX0" fmla="*/ 7024328 w 7646875"/>
              <a:gd name="connsiteY0" fmla="*/ 24714 h 1186594"/>
              <a:gd name="connsiteX1" fmla="*/ 7395030 w 7646875"/>
              <a:gd name="connsiteY1" fmla="*/ 432487 h 1186594"/>
              <a:gd name="connsiteX2" fmla="*/ 3712717 w 7646875"/>
              <a:gd name="connsiteY2" fmla="*/ 1186249 h 1186594"/>
              <a:gd name="connsiteX3" fmla="*/ 215755 w 7646875"/>
              <a:gd name="connsiteY3" fmla="*/ 333633 h 1186594"/>
              <a:gd name="connsiteX4" fmla="*/ 672955 w 7646875"/>
              <a:gd name="connsiteY4" fmla="*/ 0 h 1186594"/>
              <a:gd name="connsiteX0" fmla="*/ 7024328 w 7443962"/>
              <a:gd name="connsiteY0" fmla="*/ 24714 h 1186885"/>
              <a:gd name="connsiteX1" fmla="*/ 7395030 w 7443962"/>
              <a:gd name="connsiteY1" fmla="*/ 432487 h 1186885"/>
              <a:gd name="connsiteX2" fmla="*/ 3712717 w 7443962"/>
              <a:gd name="connsiteY2" fmla="*/ 1186249 h 1186885"/>
              <a:gd name="connsiteX3" fmla="*/ 215755 w 7443962"/>
              <a:gd name="connsiteY3" fmla="*/ 333633 h 1186885"/>
              <a:gd name="connsiteX4" fmla="*/ 672955 w 7443962"/>
              <a:gd name="connsiteY4" fmla="*/ 0 h 1186885"/>
              <a:gd name="connsiteX0" fmla="*/ 7024328 w 7416686"/>
              <a:gd name="connsiteY0" fmla="*/ 24714 h 1186594"/>
              <a:gd name="connsiteX1" fmla="*/ 7395030 w 7416686"/>
              <a:gd name="connsiteY1" fmla="*/ 432487 h 1186594"/>
              <a:gd name="connsiteX2" fmla="*/ 3712717 w 7416686"/>
              <a:gd name="connsiteY2" fmla="*/ 1186249 h 1186594"/>
              <a:gd name="connsiteX3" fmla="*/ 215755 w 7416686"/>
              <a:gd name="connsiteY3" fmla="*/ 333633 h 1186594"/>
              <a:gd name="connsiteX4" fmla="*/ 672955 w 7416686"/>
              <a:gd name="connsiteY4" fmla="*/ 0 h 1186594"/>
              <a:gd name="connsiteX0" fmla="*/ 7024328 w 7416686"/>
              <a:gd name="connsiteY0" fmla="*/ 24714 h 1186271"/>
              <a:gd name="connsiteX1" fmla="*/ 7395030 w 7416686"/>
              <a:gd name="connsiteY1" fmla="*/ 432487 h 1186271"/>
              <a:gd name="connsiteX2" fmla="*/ 3712717 w 7416686"/>
              <a:gd name="connsiteY2" fmla="*/ 1186249 h 1186271"/>
              <a:gd name="connsiteX3" fmla="*/ 215755 w 7416686"/>
              <a:gd name="connsiteY3" fmla="*/ 333633 h 1186271"/>
              <a:gd name="connsiteX4" fmla="*/ 672955 w 7416686"/>
              <a:gd name="connsiteY4" fmla="*/ 0 h 1186271"/>
              <a:gd name="connsiteX0" fmla="*/ 6808707 w 7201065"/>
              <a:gd name="connsiteY0" fmla="*/ 24714 h 1186271"/>
              <a:gd name="connsiteX1" fmla="*/ 7179409 w 7201065"/>
              <a:gd name="connsiteY1" fmla="*/ 432487 h 1186271"/>
              <a:gd name="connsiteX2" fmla="*/ 3497096 w 7201065"/>
              <a:gd name="connsiteY2" fmla="*/ 1186249 h 1186271"/>
              <a:gd name="connsiteX3" fmla="*/ 134 w 7201065"/>
              <a:gd name="connsiteY3" fmla="*/ 333633 h 1186271"/>
              <a:gd name="connsiteX4" fmla="*/ 457334 w 7201065"/>
              <a:gd name="connsiteY4" fmla="*/ 0 h 1186271"/>
              <a:gd name="connsiteX0" fmla="*/ 6808707 w 7179602"/>
              <a:gd name="connsiteY0" fmla="*/ 24714 h 1186270"/>
              <a:gd name="connsiteX1" fmla="*/ 7179409 w 7179602"/>
              <a:gd name="connsiteY1" fmla="*/ 432487 h 1186270"/>
              <a:gd name="connsiteX2" fmla="*/ 3497096 w 7179602"/>
              <a:gd name="connsiteY2" fmla="*/ 1186249 h 1186270"/>
              <a:gd name="connsiteX3" fmla="*/ 134 w 7179602"/>
              <a:gd name="connsiteY3" fmla="*/ 333633 h 1186270"/>
              <a:gd name="connsiteX4" fmla="*/ 457334 w 7179602"/>
              <a:gd name="connsiteY4" fmla="*/ 0 h 1186270"/>
              <a:gd name="connsiteX0" fmla="*/ 6808707 w 7184823"/>
              <a:gd name="connsiteY0" fmla="*/ 24714 h 1186269"/>
              <a:gd name="connsiteX1" fmla="*/ 7179409 w 7184823"/>
              <a:gd name="connsiteY1" fmla="*/ 432487 h 1186269"/>
              <a:gd name="connsiteX2" fmla="*/ 3497096 w 7184823"/>
              <a:gd name="connsiteY2" fmla="*/ 1186249 h 1186269"/>
              <a:gd name="connsiteX3" fmla="*/ 134 w 7184823"/>
              <a:gd name="connsiteY3" fmla="*/ 333633 h 1186269"/>
              <a:gd name="connsiteX4" fmla="*/ 457334 w 7184823"/>
              <a:gd name="connsiteY4" fmla="*/ 0 h 1186269"/>
              <a:gd name="connsiteX0" fmla="*/ 6808707 w 7179421"/>
              <a:gd name="connsiteY0" fmla="*/ 24714 h 1186269"/>
              <a:gd name="connsiteX1" fmla="*/ 7179409 w 7179421"/>
              <a:gd name="connsiteY1" fmla="*/ 432487 h 1186269"/>
              <a:gd name="connsiteX2" fmla="*/ 3497096 w 7179421"/>
              <a:gd name="connsiteY2" fmla="*/ 1186249 h 1186269"/>
              <a:gd name="connsiteX3" fmla="*/ 134 w 7179421"/>
              <a:gd name="connsiteY3" fmla="*/ 333633 h 1186269"/>
              <a:gd name="connsiteX4" fmla="*/ 457334 w 7179421"/>
              <a:gd name="connsiteY4" fmla="*/ 0 h 11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21" h="1186269">
                <a:moveTo>
                  <a:pt x="6808707" y="24714"/>
                </a:moveTo>
                <a:cubicBezTo>
                  <a:pt x="7109387" y="94736"/>
                  <a:pt x="7175291" y="288326"/>
                  <a:pt x="7179409" y="432487"/>
                </a:cubicBezTo>
                <a:cubicBezTo>
                  <a:pt x="7183527" y="576648"/>
                  <a:pt x="6164096" y="1190368"/>
                  <a:pt x="3497096" y="1186249"/>
                </a:cubicBezTo>
                <a:cubicBezTo>
                  <a:pt x="830096" y="1182130"/>
                  <a:pt x="-12223" y="543698"/>
                  <a:pt x="134" y="333633"/>
                </a:cubicBezTo>
                <a:cubicBezTo>
                  <a:pt x="12491" y="123568"/>
                  <a:pt x="-24580" y="67962"/>
                  <a:pt x="457334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2" tIns="54001" rIns="108002" bIns="54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12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DCAC2-DC5D-E841-A149-EE35A3BE3CAC}"/>
              </a:ext>
            </a:extLst>
          </p:cNvPr>
          <p:cNvSpPr txBox="1"/>
          <p:nvPr/>
        </p:nvSpPr>
        <p:spPr>
          <a:xfrm>
            <a:off x="7854044" y="5110268"/>
            <a:ext cx="3451278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Flow</a:t>
            </a:r>
            <a:r>
              <a:rPr lang="zh-CN" altLang="en-US" sz="2400" dirty="0"/>
              <a:t> </a:t>
            </a:r>
            <a:r>
              <a:rPr lang="en-US" altLang="zh-CN" sz="2400" dirty="0"/>
              <a:t>ID=x</a:t>
            </a:r>
          </a:p>
          <a:p>
            <a:pPr algn="ctr"/>
            <a:r>
              <a:rPr lang="en-US" altLang="zh-CN" sz="2400" dirty="0"/>
              <a:t>Stage#=2,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c’</a:t>
            </a:r>
            <a:r>
              <a:rPr lang="en-US" altLang="zh-CN" sz="2400" baseline="-25000" dirty="0" err="1"/>
              <a:t>min</a:t>
            </a:r>
            <a:r>
              <a:rPr lang="en-US" altLang="zh-CN" sz="2400" dirty="0"/>
              <a:t>=3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E9873-1033-B040-B52F-F2B264778BD8}"/>
              </a:ext>
            </a:extLst>
          </p:cNvPr>
          <p:cNvSpPr txBox="1"/>
          <p:nvPr/>
        </p:nvSpPr>
        <p:spPr>
          <a:xfrm>
            <a:off x="8933174" y="3445071"/>
            <a:ext cx="464777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4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C2D6A-B8E2-A048-979B-18A613E49AEE}"/>
              </a:ext>
            </a:extLst>
          </p:cNvPr>
          <p:cNvSpPr txBox="1"/>
          <p:nvPr/>
        </p:nvSpPr>
        <p:spPr>
          <a:xfrm>
            <a:off x="6285380" y="6311651"/>
            <a:ext cx="6137291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Sivaraman</a:t>
            </a:r>
            <a:r>
              <a:rPr lang="en-US" sz="1600" dirty="0"/>
              <a:t> et al. </a:t>
            </a:r>
            <a:r>
              <a:rPr lang="en-US" sz="1600" i="1" dirty="0"/>
              <a:t>Heavy-hitter detection entirely in the data plane. </a:t>
            </a:r>
            <a:r>
              <a:rPr lang="en-US" sz="1600" dirty="0"/>
              <a:t>SOSR 2017</a:t>
            </a:r>
          </a:p>
        </p:txBody>
      </p:sp>
    </p:spTree>
    <p:extLst>
      <p:ext uri="{BB962C8B-B14F-4D97-AF65-F5344CB8AC3E}">
        <p14:creationId xmlns:p14="http://schemas.microsoft.com/office/powerpoint/2010/main" val="20737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F9B4-96AC-F143-9BA9-04FDF042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br>
              <a:rPr lang="en-US" altLang="zh-CN" dirty="0"/>
            </a:b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flip</a:t>
            </a:r>
            <a:r>
              <a:rPr lang="zh-CN" altLang="en-US" dirty="0"/>
              <a:t> </a:t>
            </a:r>
            <a:r>
              <a:rPr lang="en-US" altLang="zh-CN" dirty="0"/>
              <a:t>coin?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1C38-EB4A-E443-B968-1517DBCE0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5941" y="1623436"/>
            <a:ext cx="6632648" cy="4389120"/>
          </a:xfrm>
        </p:spPr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flip</a:t>
            </a:r>
            <a:r>
              <a:rPr lang="zh-CN" altLang="en-US" dirty="0"/>
              <a:t> </a:t>
            </a:r>
            <a:r>
              <a:rPr lang="en-US" altLang="zh-CN" dirty="0"/>
              <a:t>coin</a:t>
            </a:r>
            <a:r>
              <a:rPr lang="zh-CN" altLang="en-US" dirty="0"/>
              <a:t> </a:t>
            </a:r>
            <a:r>
              <a:rPr lang="en-US" altLang="zh-CN" dirty="0" err="1"/>
              <a:t>w.p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i="1" dirty="0"/>
              <a:t>P</a:t>
            </a:r>
            <a:r>
              <a:rPr lang="en-US" altLang="zh-CN" dirty="0"/>
              <a:t>=1/(</a:t>
            </a:r>
            <a:r>
              <a:rPr lang="en-US" altLang="zh-CN" i="1" dirty="0"/>
              <a:t>c’</a:t>
            </a:r>
            <a:r>
              <a:rPr lang="en-US" altLang="zh-CN" i="1" baseline="-25000" dirty="0"/>
              <a:t>min</a:t>
            </a:r>
            <a:r>
              <a:rPr lang="en-US" altLang="zh-CN" dirty="0"/>
              <a:t>+1)</a:t>
            </a:r>
            <a:endParaRPr lang="en-US" altLang="zh-CN" baseline="-25000" dirty="0"/>
          </a:p>
          <a:p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flip!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flips</a:t>
            </a:r>
          </a:p>
          <a:p>
            <a:r>
              <a:rPr lang="en-US" altLang="zh-CN" dirty="0"/>
              <a:t>Naïve</a:t>
            </a:r>
            <a:r>
              <a:rPr lang="zh-CN" altLang="en-US" dirty="0"/>
              <a:t> </a:t>
            </a:r>
            <a:r>
              <a:rPr lang="en-US" altLang="zh-CN" dirty="0"/>
              <a:t>solution:</a:t>
            </a:r>
          </a:p>
          <a:p>
            <a:pPr marL="704850" lvl="1" indent="-457200">
              <a:buFont typeface="+mj-lt"/>
              <a:buAutoNum type="arabicPeriod"/>
            </a:pPr>
            <a:r>
              <a:rPr lang="en-US" altLang="zh-CN" sz="2400" dirty="0"/>
              <a:t>Find</a:t>
            </a:r>
            <a:r>
              <a:rPr lang="zh-CN" altLang="en-US" sz="2400" dirty="0"/>
              <a:t> </a:t>
            </a:r>
            <a:r>
              <a:rPr lang="en-US" altLang="zh-CN" sz="2400" i="1" dirty="0"/>
              <a:t>2</a:t>
            </a:r>
            <a:r>
              <a:rPr lang="en-US" altLang="zh-CN" sz="2400" i="1" baseline="30000" dirty="0"/>
              <a:t>-N</a:t>
            </a:r>
            <a:r>
              <a:rPr lang="zh-CN" altLang="en-US" sz="2400" i="1" dirty="0"/>
              <a:t> </a:t>
            </a:r>
            <a:r>
              <a:rPr lang="en-US" dirty="0"/>
              <a:t>≥ </a:t>
            </a:r>
            <a:r>
              <a:rPr lang="en-US" altLang="zh-CN" sz="2400" i="1" dirty="0"/>
              <a:t>P</a:t>
            </a:r>
            <a:r>
              <a:rPr lang="zh-CN" altLang="en-US" i="1" dirty="0"/>
              <a:t> </a:t>
            </a:r>
            <a:r>
              <a:rPr lang="en-US" dirty="0"/>
              <a:t>&gt; </a:t>
            </a:r>
            <a:r>
              <a:rPr lang="en-US" altLang="zh-CN" sz="2400" i="1" dirty="0"/>
              <a:t>2</a:t>
            </a:r>
            <a:r>
              <a:rPr lang="en-US" altLang="zh-CN" sz="2400" i="1" baseline="30000" dirty="0"/>
              <a:t>-(N+1)</a:t>
            </a:r>
          </a:p>
          <a:p>
            <a:pPr marL="704850" lvl="1" indent="-457200">
              <a:buFont typeface="+mj-lt"/>
              <a:buAutoNum type="arabicPeriod"/>
            </a:pPr>
            <a:r>
              <a:rPr lang="en-US" altLang="zh-CN" sz="2400" dirty="0"/>
              <a:t>Flip</a:t>
            </a:r>
            <a:r>
              <a:rPr lang="zh-CN" altLang="en-US" sz="2400" dirty="0"/>
              <a:t> </a:t>
            </a:r>
            <a:r>
              <a:rPr lang="en-US" altLang="zh-CN" sz="2400" i="1" dirty="0"/>
              <a:t>N</a:t>
            </a:r>
            <a:r>
              <a:rPr lang="zh-CN" altLang="en-US" sz="2400" dirty="0"/>
              <a:t> </a:t>
            </a:r>
            <a:r>
              <a:rPr lang="en-US" altLang="zh-CN" sz="2400" dirty="0"/>
              <a:t>binary</a:t>
            </a:r>
            <a:r>
              <a:rPr lang="zh-CN" altLang="en-US" sz="2400" dirty="0"/>
              <a:t> </a:t>
            </a:r>
            <a:r>
              <a:rPr lang="en-US" altLang="zh-CN" sz="2400" dirty="0"/>
              <a:t>coins,</a:t>
            </a:r>
            <a:r>
              <a:rPr lang="zh-CN" altLang="en-US" sz="2400" dirty="0"/>
              <a:t> </a:t>
            </a:r>
            <a:r>
              <a:rPr lang="en-US" altLang="zh-CN" sz="2400" dirty="0"/>
              <a:t>get</a:t>
            </a:r>
            <a:r>
              <a:rPr lang="zh-CN" altLang="en-US" sz="2400" dirty="0"/>
              <a:t> </a:t>
            </a:r>
            <a:r>
              <a:rPr lang="en-US" altLang="zh-CN" sz="2400" i="1" dirty="0"/>
              <a:t>P’=2</a:t>
            </a:r>
            <a:r>
              <a:rPr lang="en-US" altLang="zh-CN" sz="2400" i="1" baseline="30000" dirty="0"/>
              <a:t>-N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dirty="0"/>
              <a:t>(2-approximation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i="1" dirty="0"/>
              <a:t>P)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solution: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Match-Action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br>
              <a:rPr lang="en-US" altLang="zh-CN" dirty="0"/>
            </a:br>
            <a:r>
              <a:rPr lang="en-US" altLang="zh-CN" dirty="0"/>
              <a:t>(1.125-approx.,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paper)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A42-1533-2A41-87AF-8024D2C44A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B13FF7-0BCA-9B41-B5AB-49A93695B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9554"/>
              </p:ext>
            </p:extLst>
          </p:nvPr>
        </p:nvGraphicFramePr>
        <p:xfrm>
          <a:off x="7014445" y="1364343"/>
          <a:ext cx="5058009" cy="535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13558081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998638276"/>
                    </a:ext>
                  </a:extLst>
                </a:gridCol>
                <a:gridCol w="3546009">
                  <a:extLst>
                    <a:ext uri="{9D8B030D-6E8A-4147-A177-3AD203B41FA5}">
                      <a16:colId xmlns:a16="http://schemas.microsoft.com/office/drawing/2014/main" val="2162922068"/>
                    </a:ext>
                  </a:extLst>
                </a:gridCol>
              </a:tblGrid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/>
                        <a:t>P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/>
                        <a:t>P’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How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many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binary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coins?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2002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841298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271579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77612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022313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798000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306142"/>
                  </a:ext>
                </a:extLst>
              </a:tr>
              <a:tr h="669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1808"/>
                  </a:ext>
                </a:extLst>
              </a:tr>
            </a:tbl>
          </a:graphicData>
        </a:graphic>
      </p:graphicFrame>
      <p:pic>
        <p:nvPicPr>
          <p:cNvPr id="3074" name="Picture 2" descr="相關圖片">
            <a:extLst>
              <a:ext uri="{FF2B5EF4-FFF2-40B4-BE49-F238E27FC236}">
                <a16:creationId xmlns:a16="http://schemas.microsoft.com/office/drawing/2014/main" id="{8CB7C84C-ECE9-2941-88A5-A438E39B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2108199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相關圖片">
            <a:extLst>
              <a:ext uri="{FF2B5EF4-FFF2-40B4-BE49-F238E27FC236}">
                <a16:creationId xmlns:a16="http://schemas.microsoft.com/office/drawing/2014/main" id="{B944BB73-9EBA-D14F-BB86-346D3FCC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2728687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相關圖片">
            <a:extLst>
              <a:ext uri="{FF2B5EF4-FFF2-40B4-BE49-F238E27FC236}">
                <a16:creationId xmlns:a16="http://schemas.microsoft.com/office/drawing/2014/main" id="{9A1D5DAD-F3E4-BA4C-805E-A739F015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628" y="2728687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相關圖片">
            <a:extLst>
              <a:ext uri="{FF2B5EF4-FFF2-40B4-BE49-F238E27FC236}">
                <a16:creationId xmlns:a16="http://schemas.microsoft.com/office/drawing/2014/main" id="{7FEBB7DD-BEF3-AE44-99E3-8FAA7639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3407228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相關圖片">
            <a:extLst>
              <a:ext uri="{FF2B5EF4-FFF2-40B4-BE49-F238E27FC236}">
                <a16:creationId xmlns:a16="http://schemas.microsoft.com/office/drawing/2014/main" id="{02869B10-66B0-F647-9639-65DDA5C5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628" y="3407228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相關圖片">
            <a:extLst>
              <a:ext uri="{FF2B5EF4-FFF2-40B4-BE49-F238E27FC236}">
                <a16:creationId xmlns:a16="http://schemas.microsoft.com/office/drawing/2014/main" id="{B0530247-C5E5-9242-A734-26D9099F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4064003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相關圖片">
            <a:extLst>
              <a:ext uri="{FF2B5EF4-FFF2-40B4-BE49-F238E27FC236}">
                <a16:creationId xmlns:a16="http://schemas.microsoft.com/office/drawing/2014/main" id="{1FECB226-2824-4C43-A4CF-5D189C6F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628" y="4064003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相關圖片">
            <a:extLst>
              <a:ext uri="{FF2B5EF4-FFF2-40B4-BE49-F238E27FC236}">
                <a16:creationId xmlns:a16="http://schemas.microsoft.com/office/drawing/2014/main" id="{868E2A91-C9BF-2340-A541-8E9102D9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056" y="4064003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相關圖片">
            <a:extLst>
              <a:ext uri="{FF2B5EF4-FFF2-40B4-BE49-F238E27FC236}">
                <a16:creationId xmlns:a16="http://schemas.microsoft.com/office/drawing/2014/main" id="{226BC573-7EAB-8F4D-8BC5-1A0D5223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4738920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相關圖片">
            <a:extLst>
              <a:ext uri="{FF2B5EF4-FFF2-40B4-BE49-F238E27FC236}">
                <a16:creationId xmlns:a16="http://schemas.microsoft.com/office/drawing/2014/main" id="{21CABEC6-91A8-994E-8CFE-24D8E18B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628" y="4738920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相關圖片">
            <a:extLst>
              <a:ext uri="{FF2B5EF4-FFF2-40B4-BE49-F238E27FC236}">
                <a16:creationId xmlns:a16="http://schemas.microsoft.com/office/drawing/2014/main" id="{6A95303D-8865-D440-8EDF-7E5F473A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056" y="4738920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相關圖片">
            <a:extLst>
              <a:ext uri="{FF2B5EF4-FFF2-40B4-BE49-F238E27FC236}">
                <a16:creationId xmlns:a16="http://schemas.microsoft.com/office/drawing/2014/main" id="{589F4E8D-C825-8A45-81FD-85CAC8FF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5417464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相關圖片">
            <a:extLst>
              <a:ext uri="{FF2B5EF4-FFF2-40B4-BE49-F238E27FC236}">
                <a16:creationId xmlns:a16="http://schemas.microsoft.com/office/drawing/2014/main" id="{9CFE06E1-9DE9-914C-A2AA-557B6622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628" y="5417464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相關圖片">
            <a:extLst>
              <a:ext uri="{FF2B5EF4-FFF2-40B4-BE49-F238E27FC236}">
                <a16:creationId xmlns:a16="http://schemas.microsoft.com/office/drawing/2014/main" id="{3278D4C2-9795-3A4E-ABCC-0A8A68F2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056" y="5417464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相關圖片">
            <a:extLst>
              <a:ext uri="{FF2B5EF4-FFF2-40B4-BE49-F238E27FC236}">
                <a16:creationId xmlns:a16="http://schemas.microsoft.com/office/drawing/2014/main" id="{5C892F57-CC01-CC42-99A5-951E31A3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相關圖片">
            <a:extLst>
              <a:ext uri="{FF2B5EF4-FFF2-40B4-BE49-F238E27FC236}">
                <a16:creationId xmlns:a16="http://schemas.microsoft.com/office/drawing/2014/main" id="{9A6CE0E2-1C16-E64D-B3F1-E69F589C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628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相關圖片">
            <a:extLst>
              <a:ext uri="{FF2B5EF4-FFF2-40B4-BE49-F238E27FC236}">
                <a16:creationId xmlns:a16="http://schemas.microsoft.com/office/drawing/2014/main" id="{CF2899BB-DC01-D547-8B8D-7F8314F0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056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相關圖片">
            <a:extLst>
              <a:ext uri="{FF2B5EF4-FFF2-40B4-BE49-F238E27FC236}">
                <a16:creationId xmlns:a16="http://schemas.microsoft.com/office/drawing/2014/main" id="{B7B0804B-9EA4-B249-9E64-B6EF0B71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2071" y="6070612"/>
            <a:ext cx="576930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F9B4-96AC-F143-9BA9-04FDF042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4" y="134939"/>
            <a:ext cx="11101917" cy="1076325"/>
          </a:xfrm>
        </p:spPr>
        <p:txBody>
          <a:bodyPr/>
          <a:lstStyle/>
          <a:p>
            <a:r>
              <a:rPr lang="en-US" altLang="zh-CN" sz="2800" dirty="0"/>
              <a:t>Adapting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Plane:</a:t>
            </a:r>
            <a:br>
              <a:rPr lang="en-US" altLang="zh-CN" dirty="0"/>
            </a:br>
            <a:r>
              <a:rPr lang="en-US" altLang="zh-CN" dirty="0"/>
              <a:t>Recirculation</a:t>
            </a:r>
            <a:r>
              <a:rPr lang="zh-CN" altLang="en-US" dirty="0"/>
              <a:t> </a:t>
            </a:r>
            <a:r>
              <a:rPr lang="en-US" altLang="zh-CN" dirty="0"/>
              <a:t>Hurts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1C38-EB4A-E443-B968-1517DBCE0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1" y="1645920"/>
            <a:ext cx="6331573" cy="4389120"/>
          </a:xfrm>
        </p:spPr>
        <p:txBody>
          <a:bodyPr/>
          <a:lstStyle/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reordering</a:t>
            </a:r>
          </a:p>
          <a:p>
            <a:pPr lvl="1"/>
            <a:r>
              <a:rPr lang="en-US" altLang="zh-CN" sz="2400" dirty="0"/>
              <a:t>Send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(preserve</a:t>
            </a:r>
            <a:r>
              <a:rPr lang="zh-CN" altLang="en-US" sz="2400" dirty="0"/>
              <a:t> </a:t>
            </a:r>
            <a:r>
              <a:rPr lang="en-US" altLang="zh-CN" sz="2400" dirty="0"/>
              <a:t>ordering)</a:t>
            </a:r>
          </a:p>
          <a:p>
            <a:pPr lvl="1"/>
            <a:r>
              <a:rPr lang="en-US" altLang="zh-CN" sz="2400" dirty="0"/>
              <a:t>Copy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packet,</a:t>
            </a:r>
            <a:r>
              <a:rPr lang="zh-CN" altLang="en-US" sz="2400" dirty="0"/>
              <a:t> </a:t>
            </a:r>
            <a:r>
              <a:rPr lang="en-US" altLang="zh-CN" sz="2400" dirty="0"/>
              <a:t>then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recirc+drop</a:t>
            </a:r>
            <a:endParaRPr lang="en-US" altLang="zh-CN" dirty="0"/>
          </a:p>
          <a:p>
            <a:r>
              <a:rPr lang="en-US" altLang="zh-CN" dirty="0"/>
              <a:t>Upper-bound</a:t>
            </a:r>
            <a:r>
              <a:rPr lang="zh-CN" altLang="en-US" dirty="0"/>
              <a:t> </a:t>
            </a:r>
            <a:r>
              <a:rPr lang="en-US" altLang="zh-CN" dirty="0"/>
              <a:t>recirc.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percentage,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1%</a:t>
            </a:r>
          </a:p>
          <a:p>
            <a:pPr lvl="1"/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initializing</a:t>
            </a:r>
            <a:r>
              <a:rPr lang="zh-CN" altLang="en-US" sz="2400" dirty="0"/>
              <a:t> </a:t>
            </a:r>
            <a:r>
              <a:rPr lang="en-US" altLang="zh-CN" sz="2400" dirty="0"/>
              <a:t>counters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100</a:t>
            </a:r>
          </a:p>
          <a:p>
            <a:pPr lvl="1"/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have</a:t>
            </a:r>
            <a:r>
              <a:rPr lang="zh-CN" altLang="en-US" sz="2400" dirty="0"/>
              <a:t> </a:t>
            </a:r>
            <a:r>
              <a:rPr lang="en-US" altLang="zh-CN" sz="2400" dirty="0"/>
              <a:t>reserved</a:t>
            </a:r>
            <a:r>
              <a:rPr lang="zh-CN" altLang="en-US" sz="2400" dirty="0"/>
              <a:t> </a:t>
            </a:r>
            <a:r>
              <a:rPr lang="en-US" altLang="zh-CN" sz="2400" dirty="0"/>
              <a:t>capacity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recirc;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performance</a:t>
            </a:r>
            <a:r>
              <a:rPr lang="zh-CN" altLang="en-US" sz="2400" dirty="0"/>
              <a:t> </a:t>
            </a:r>
            <a:r>
              <a:rPr lang="en-US" altLang="zh-CN" sz="2400" dirty="0"/>
              <a:t>penalty.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FA42-1533-2A41-87AF-8024D2C44A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2667" y="6356351"/>
            <a:ext cx="478367" cy="365125"/>
          </a:xfrm>
        </p:spPr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0E3D95-A6D8-EC40-A469-2339B8F05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79747"/>
              </p:ext>
            </p:extLst>
          </p:nvPr>
        </p:nvGraphicFramePr>
        <p:xfrm>
          <a:off x="7129221" y="1645920"/>
          <a:ext cx="4664990" cy="415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29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  <a:gridCol w="688729">
                  <a:extLst>
                    <a:ext uri="{9D8B030D-6E8A-4147-A177-3AD203B41FA5}">
                      <a16:colId xmlns:a16="http://schemas.microsoft.com/office/drawing/2014/main" val="3903358686"/>
                    </a:ext>
                  </a:extLst>
                </a:gridCol>
              </a:tblGrid>
              <a:tr h="50617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1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3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164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101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105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F18880-BBAD-B34B-8F5A-31FF6518DFD2}"/>
              </a:ext>
            </a:extLst>
          </p:cNvPr>
          <p:cNvSpPr txBox="1"/>
          <p:nvPr/>
        </p:nvSpPr>
        <p:spPr>
          <a:xfrm>
            <a:off x="7656672" y="6035040"/>
            <a:ext cx="3610088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err="1"/>
              <a:t>c’</a:t>
            </a:r>
            <a:r>
              <a:rPr lang="en-US" altLang="zh-CN" sz="2800" i="1" baseline="-25000" dirty="0" err="1"/>
              <a:t>min</a:t>
            </a:r>
            <a:r>
              <a:rPr lang="en-US" sz="2800" dirty="0"/>
              <a:t>≥</a:t>
            </a:r>
            <a:r>
              <a:rPr lang="zh-CN" altLang="en-US" sz="2800" dirty="0"/>
              <a:t> </a:t>
            </a:r>
            <a:r>
              <a:rPr lang="en-US" altLang="zh-CN" sz="2800" dirty="0"/>
              <a:t>100,</a:t>
            </a:r>
            <a:r>
              <a:rPr lang="zh-CN" altLang="en-US" sz="2800" dirty="0"/>
              <a:t> </a:t>
            </a:r>
            <a:r>
              <a:rPr lang="en-US" altLang="zh-CN" sz="2800" i="1" dirty="0"/>
              <a:t>P</a:t>
            </a:r>
            <a:r>
              <a:rPr lang="en-US" altLang="zh-CN" sz="2800" dirty="0"/>
              <a:t>&lt;1%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1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9BA-48DE-494F-9C3D-B5EA735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PRECISION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169A-B760-8D43-8576-6E26E3FFFB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1" y="1645920"/>
            <a:ext cx="5091710" cy="43891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d=3</a:t>
            </a:r>
            <a:r>
              <a:rPr lang="zh-CN" altLang="en-US" i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entries,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matched,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</a:t>
            </a:r>
            <a:r>
              <a:rPr lang="zh-CN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1!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Otherwise,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</a:t>
            </a:r>
            <a:r>
              <a:rPr lang="en-US" altLang="zh-CN" sz="2400" i="1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endParaRPr lang="en-US" altLang="zh-CN" sz="2400" i="1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Flip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coin,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P=1/(c’</a:t>
            </a:r>
            <a:r>
              <a:rPr lang="en-US" altLang="zh-CN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r>
              <a:rPr lang="en-US" altLang="zh-CN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cs typeface="Verdana" panose="020B0604030504040204" pitchFamily="34" charset="0"/>
              </a:rPr>
              <a:t>coin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zh-CN" altLang="en-US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head: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recirculate</a:t>
            </a:r>
          </a:p>
          <a:p>
            <a:pPr marL="704850" lvl="1" indent="-457200"/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</a:t>
            </a:r>
            <a:r>
              <a:rPr lang="zh-CN" altLang="en-US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8FC2-E4B0-D542-BA74-CDBC8FB3B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C90D2F-1FEF-E141-A84D-8EB911B76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28560"/>
              </p:ext>
            </p:extLst>
          </p:nvPr>
        </p:nvGraphicFramePr>
        <p:xfrm>
          <a:off x="6803755" y="1428945"/>
          <a:ext cx="4339526" cy="415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678">
                  <a:extLst>
                    <a:ext uri="{9D8B030D-6E8A-4147-A177-3AD203B41FA5}">
                      <a16:colId xmlns:a16="http://schemas.microsoft.com/office/drawing/2014/main" val="1631066076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1815860959"/>
                    </a:ext>
                  </a:extLst>
                </a:gridCol>
                <a:gridCol w="247729">
                  <a:extLst>
                    <a:ext uri="{9D8B030D-6E8A-4147-A177-3AD203B41FA5}">
                      <a16:colId xmlns:a16="http://schemas.microsoft.com/office/drawing/2014/main" val="1131461291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1108818495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2567681951"/>
                    </a:ext>
                  </a:extLst>
                </a:gridCol>
                <a:gridCol w="247729">
                  <a:extLst>
                    <a:ext uri="{9D8B030D-6E8A-4147-A177-3AD203B41FA5}">
                      <a16:colId xmlns:a16="http://schemas.microsoft.com/office/drawing/2014/main" val="1297256743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1518708470"/>
                    </a:ext>
                  </a:extLst>
                </a:gridCol>
                <a:gridCol w="640678">
                  <a:extLst>
                    <a:ext uri="{9D8B030D-6E8A-4147-A177-3AD203B41FA5}">
                      <a16:colId xmlns:a16="http://schemas.microsoft.com/office/drawing/2014/main" val="3903358686"/>
                    </a:ext>
                  </a:extLst>
                </a:gridCol>
              </a:tblGrid>
              <a:tr h="50617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1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</a:t>
                      </a:r>
                      <a:r>
                        <a:rPr lang="en-US" altLang="zh-CN" sz="2400" baseline="-25000" dirty="0"/>
                        <a:t>3</a:t>
                      </a:r>
                      <a:endParaRPr lang="en-US" sz="24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4424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-25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ID</a:t>
                      </a:r>
                      <a:endParaRPr lang="en-US" sz="28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aseline="-25000" dirty="0"/>
                        <a:t>#</a:t>
                      </a:r>
                      <a:endParaRPr lang="en-US" sz="28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164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710888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729044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923131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36419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3B983A-DDE4-2748-ACAE-8B3AA9C51431}"/>
              </a:ext>
            </a:extLst>
          </p:cNvPr>
          <p:cNvSpPr/>
          <p:nvPr/>
        </p:nvSpPr>
        <p:spPr>
          <a:xfrm>
            <a:off x="5797565" y="3156385"/>
            <a:ext cx="883402" cy="7023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Pkt</a:t>
            </a:r>
            <a:endParaRPr lang="en-US" altLang="zh-CN" dirty="0"/>
          </a:p>
          <a:p>
            <a:pPr algn="ctr"/>
            <a:r>
              <a:rPr lang="en-US" altLang="zh-CN" dirty="0"/>
              <a:t>ID=z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B09FAC-00FF-2347-BA2C-85171E4B575D}"/>
              </a:ext>
            </a:extLst>
          </p:cNvPr>
          <p:cNvCxnSpPr/>
          <p:nvPr/>
        </p:nvCxnSpPr>
        <p:spPr>
          <a:xfrm>
            <a:off x="6494991" y="4450362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9F6128-A2B9-7F4E-AFE4-10078EE8EDDE}"/>
              </a:ext>
            </a:extLst>
          </p:cNvPr>
          <p:cNvCxnSpPr>
            <a:cxnSpLocks/>
          </p:cNvCxnSpPr>
          <p:nvPr/>
        </p:nvCxnSpPr>
        <p:spPr>
          <a:xfrm flipV="1">
            <a:off x="7944725" y="3600599"/>
            <a:ext cx="557939" cy="860025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84AE78-4968-4E4B-B4DD-9B7553960DCB}"/>
              </a:ext>
            </a:extLst>
          </p:cNvPr>
          <p:cNvCxnSpPr>
            <a:cxnSpLocks/>
          </p:cNvCxnSpPr>
          <p:nvPr/>
        </p:nvCxnSpPr>
        <p:spPr>
          <a:xfrm>
            <a:off x="9551752" y="3608251"/>
            <a:ext cx="542441" cy="1648091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5DF658-3DBE-4E47-B832-7DD8BEA4393F}"/>
              </a:ext>
            </a:extLst>
          </p:cNvPr>
          <p:cNvCxnSpPr/>
          <p:nvPr/>
        </p:nvCxnSpPr>
        <p:spPr>
          <a:xfrm>
            <a:off x="11096787" y="5191698"/>
            <a:ext cx="557213" cy="0"/>
          </a:xfrm>
          <a:prstGeom prst="straightConnector1">
            <a:avLst/>
          </a:prstGeom>
          <a:noFill/>
          <a:ln w="76200" cap="rnd" cmpd="sng" algn="ctr">
            <a:solidFill>
              <a:srgbClr val="90C226"/>
            </a:solidFill>
            <a:prstDash val="solid"/>
            <a:tailEnd type="triangle"/>
          </a:ln>
          <a:effectLst/>
        </p:spPr>
      </p:cxnSp>
      <p:sp>
        <p:nvSpPr>
          <p:cNvPr id="14" name="Donut 13">
            <a:extLst>
              <a:ext uri="{FF2B5EF4-FFF2-40B4-BE49-F238E27FC236}">
                <a16:creationId xmlns:a16="http://schemas.microsoft.com/office/drawing/2014/main" id="{B4C6501F-4E71-974C-BB1E-449C4F8C6C2C}"/>
              </a:ext>
            </a:extLst>
          </p:cNvPr>
          <p:cNvSpPr/>
          <p:nvPr/>
        </p:nvSpPr>
        <p:spPr>
          <a:xfrm>
            <a:off x="8899714" y="3376023"/>
            <a:ext cx="827314" cy="464457"/>
          </a:xfrm>
          <a:prstGeom prst="donut">
            <a:avLst>
              <a:gd name="adj" fmla="val 124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9802D-7F49-BA41-A803-71ED68732001}"/>
              </a:ext>
            </a:extLst>
          </p:cNvPr>
          <p:cNvSpPr txBox="1"/>
          <p:nvPr/>
        </p:nvSpPr>
        <p:spPr>
          <a:xfrm>
            <a:off x="6803755" y="6043572"/>
            <a:ext cx="4339525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 err="1"/>
              <a:t>c’</a:t>
            </a:r>
            <a:r>
              <a:rPr lang="en-US" altLang="zh-CN" sz="2400" i="1" baseline="-25000" dirty="0" err="1"/>
              <a:t>min</a:t>
            </a:r>
            <a:r>
              <a:rPr lang="en-US" altLang="zh-CN" sz="2400" dirty="0"/>
              <a:t>=102</a:t>
            </a:r>
          </a:p>
          <a:p>
            <a:pPr algn="ctr"/>
            <a:r>
              <a:rPr lang="en-US" altLang="zh-CN" sz="2400" i="1" dirty="0"/>
              <a:t>Coin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flip: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P</a:t>
            </a:r>
            <a:r>
              <a:rPr lang="en-US" altLang="zh-CN" sz="2400" dirty="0"/>
              <a:t>=1/103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086927A-BA42-9745-A559-F7602ED3F52E}"/>
              </a:ext>
            </a:extLst>
          </p:cNvPr>
          <p:cNvSpPr/>
          <p:nvPr/>
        </p:nvSpPr>
        <p:spPr>
          <a:xfrm>
            <a:off x="6338807" y="5247301"/>
            <a:ext cx="5113238" cy="764834"/>
          </a:xfrm>
          <a:custGeom>
            <a:avLst/>
            <a:gdLst>
              <a:gd name="connsiteX0" fmla="*/ 7024328 w 7646875"/>
              <a:gd name="connsiteY0" fmla="*/ 24714 h 1186594"/>
              <a:gd name="connsiteX1" fmla="*/ 7395030 w 7646875"/>
              <a:gd name="connsiteY1" fmla="*/ 432487 h 1186594"/>
              <a:gd name="connsiteX2" fmla="*/ 3712717 w 7646875"/>
              <a:gd name="connsiteY2" fmla="*/ 1186249 h 1186594"/>
              <a:gd name="connsiteX3" fmla="*/ 215755 w 7646875"/>
              <a:gd name="connsiteY3" fmla="*/ 333633 h 1186594"/>
              <a:gd name="connsiteX4" fmla="*/ 672955 w 7646875"/>
              <a:gd name="connsiteY4" fmla="*/ 0 h 1186594"/>
              <a:gd name="connsiteX0" fmla="*/ 7024328 w 7443962"/>
              <a:gd name="connsiteY0" fmla="*/ 24714 h 1186885"/>
              <a:gd name="connsiteX1" fmla="*/ 7395030 w 7443962"/>
              <a:gd name="connsiteY1" fmla="*/ 432487 h 1186885"/>
              <a:gd name="connsiteX2" fmla="*/ 3712717 w 7443962"/>
              <a:gd name="connsiteY2" fmla="*/ 1186249 h 1186885"/>
              <a:gd name="connsiteX3" fmla="*/ 215755 w 7443962"/>
              <a:gd name="connsiteY3" fmla="*/ 333633 h 1186885"/>
              <a:gd name="connsiteX4" fmla="*/ 672955 w 7443962"/>
              <a:gd name="connsiteY4" fmla="*/ 0 h 1186885"/>
              <a:gd name="connsiteX0" fmla="*/ 7024328 w 7416686"/>
              <a:gd name="connsiteY0" fmla="*/ 24714 h 1186594"/>
              <a:gd name="connsiteX1" fmla="*/ 7395030 w 7416686"/>
              <a:gd name="connsiteY1" fmla="*/ 432487 h 1186594"/>
              <a:gd name="connsiteX2" fmla="*/ 3712717 w 7416686"/>
              <a:gd name="connsiteY2" fmla="*/ 1186249 h 1186594"/>
              <a:gd name="connsiteX3" fmla="*/ 215755 w 7416686"/>
              <a:gd name="connsiteY3" fmla="*/ 333633 h 1186594"/>
              <a:gd name="connsiteX4" fmla="*/ 672955 w 7416686"/>
              <a:gd name="connsiteY4" fmla="*/ 0 h 1186594"/>
              <a:gd name="connsiteX0" fmla="*/ 7024328 w 7416686"/>
              <a:gd name="connsiteY0" fmla="*/ 24714 h 1186271"/>
              <a:gd name="connsiteX1" fmla="*/ 7395030 w 7416686"/>
              <a:gd name="connsiteY1" fmla="*/ 432487 h 1186271"/>
              <a:gd name="connsiteX2" fmla="*/ 3712717 w 7416686"/>
              <a:gd name="connsiteY2" fmla="*/ 1186249 h 1186271"/>
              <a:gd name="connsiteX3" fmla="*/ 215755 w 7416686"/>
              <a:gd name="connsiteY3" fmla="*/ 333633 h 1186271"/>
              <a:gd name="connsiteX4" fmla="*/ 672955 w 7416686"/>
              <a:gd name="connsiteY4" fmla="*/ 0 h 1186271"/>
              <a:gd name="connsiteX0" fmla="*/ 6808707 w 7201065"/>
              <a:gd name="connsiteY0" fmla="*/ 24714 h 1186271"/>
              <a:gd name="connsiteX1" fmla="*/ 7179409 w 7201065"/>
              <a:gd name="connsiteY1" fmla="*/ 432487 h 1186271"/>
              <a:gd name="connsiteX2" fmla="*/ 3497096 w 7201065"/>
              <a:gd name="connsiteY2" fmla="*/ 1186249 h 1186271"/>
              <a:gd name="connsiteX3" fmla="*/ 134 w 7201065"/>
              <a:gd name="connsiteY3" fmla="*/ 333633 h 1186271"/>
              <a:gd name="connsiteX4" fmla="*/ 457334 w 7201065"/>
              <a:gd name="connsiteY4" fmla="*/ 0 h 1186271"/>
              <a:gd name="connsiteX0" fmla="*/ 6808707 w 7179602"/>
              <a:gd name="connsiteY0" fmla="*/ 24714 h 1186270"/>
              <a:gd name="connsiteX1" fmla="*/ 7179409 w 7179602"/>
              <a:gd name="connsiteY1" fmla="*/ 432487 h 1186270"/>
              <a:gd name="connsiteX2" fmla="*/ 3497096 w 7179602"/>
              <a:gd name="connsiteY2" fmla="*/ 1186249 h 1186270"/>
              <a:gd name="connsiteX3" fmla="*/ 134 w 7179602"/>
              <a:gd name="connsiteY3" fmla="*/ 333633 h 1186270"/>
              <a:gd name="connsiteX4" fmla="*/ 457334 w 7179602"/>
              <a:gd name="connsiteY4" fmla="*/ 0 h 1186270"/>
              <a:gd name="connsiteX0" fmla="*/ 6808707 w 7184823"/>
              <a:gd name="connsiteY0" fmla="*/ 24714 h 1186269"/>
              <a:gd name="connsiteX1" fmla="*/ 7179409 w 7184823"/>
              <a:gd name="connsiteY1" fmla="*/ 432487 h 1186269"/>
              <a:gd name="connsiteX2" fmla="*/ 3497096 w 7184823"/>
              <a:gd name="connsiteY2" fmla="*/ 1186249 h 1186269"/>
              <a:gd name="connsiteX3" fmla="*/ 134 w 7184823"/>
              <a:gd name="connsiteY3" fmla="*/ 333633 h 1186269"/>
              <a:gd name="connsiteX4" fmla="*/ 457334 w 7184823"/>
              <a:gd name="connsiteY4" fmla="*/ 0 h 1186269"/>
              <a:gd name="connsiteX0" fmla="*/ 6808707 w 7179421"/>
              <a:gd name="connsiteY0" fmla="*/ 24714 h 1186269"/>
              <a:gd name="connsiteX1" fmla="*/ 7179409 w 7179421"/>
              <a:gd name="connsiteY1" fmla="*/ 432487 h 1186269"/>
              <a:gd name="connsiteX2" fmla="*/ 3497096 w 7179421"/>
              <a:gd name="connsiteY2" fmla="*/ 1186249 h 1186269"/>
              <a:gd name="connsiteX3" fmla="*/ 134 w 7179421"/>
              <a:gd name="connsiteY3" fmla="*/ 333633 h 1186269"/>
              <a:gd name="connsiteX4" fmla="*/ 457334 w 7179421"/>
              <a:gd name="connsiteY4" fmla="*/ 0 h 11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21" h="1186269">
                <a:moveTo>
                  <a:pt x="6808707" y="24714"/>
                </a:moveTo>
                <a:cubicBezTo>
                  <a:pt x="7109387" y="94736"/>
                  <a:pt x="7175291" y="288326"/>
                  <a:pt x="7179409" y="432487"/>
                </a:cubicBezTo>
                <a:cubicBezTo>
                  <a:pt x="7183527" y="576648"/>
                  <a:pt x="6164096" y="1190368"/>
                  <a:pt x="3497096" y="1186249"/>
                </a:cubicBezTo>
                <a:cubicBezTo>
                  <a:pt x="830096" y="1182130"/>
                  <a:pt x="-12223" y="543698"/>
                  <a:pt x="134" y="333633"/>
                </a:cubicBezTo>
                <a:cubicBezTo>
                  <a:pt x="12491" y="123568"/>
                  <a:pt x="-24580" y="67962"/>
                  <a:pt x="457334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2" tIns="54001" rIns="108002" bIns="54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1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6E84D-67FA-E640-B732-676E34E17B6A}"/>
              </a:ext>
            </a:extLst>
          </p:cNvPr>
          <p:cNvSpPr txBox="1"/>
          <p:nvPr/>
        </p:nvSpPr>
        <p:spPr>
          <a:xfrm>
            <a:off x="8976950" y="3204599"/>
            <a:ext cx="626400" cy="79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103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7B8D7C-B1F9-6C40-8DDF-83F4AF7A4B23}"/>
              </a:ext>
            </a:extLst>
          </p:cNvPr>
          <p:cNvSpPr txBox="1"/>
          <p:nvPr/>
        </p:nvSpPr>
        <p:spPr>
          <a:xfrm>
            <a:off x="8346626" y="3204599"/>
            <a:ext cx="626400" cy="79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dirty="0"/>
              <a:t>z</a:t>
            </a:r>
            <a:endParaRPr lang="en-US" dirty="0"/>
          </a:p>
        </p:txBody>
      </p:sp>
      <p:pic>
        <p:nvPicPr>
          <p:cNvPr id="20" name="3D Coin Flip">
            <a:hlinkClick r:id="" action="ppaction://media"/>
            <a:extLst>
              <a:ext uri="{FF2B5EF4-FFF2-40B4-BE49-F238E27FC236}">
                <a16:creationId xmlns:a16="http://schemas.microsoft.com/office/drawing/2014/main" id="{F617D858-E853-124C-848B-28540CF572B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4876" y="3325401"/>
            <a:ext cx="2496743" cy="166449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7A001E9-2602-534F-B916-CD39661A854F}"/>
              </a:ext>
            </a:extLst>
          </p:cNvPr>
          <p:cNvSpPr/>
          <p:nvPr/>
        </p:nvSpPr>
        <p:spPr>
          <a:xfrm>
            <a:off x="10608830" y="5456640"/>
            <a:ext cx="1579621" cy="69449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S#=2</a:t>
            </a:r>
          </a:p>
          <a:p>
            <a:pPr algn="ctr"/>
            <a:r>
              <a:rPr lang="en-US" altLang="zh-CN" dirty="0"/>
              <a:t>ID=z</a:t>
            </a:r>
          </a:p>
        </p:txBody>
      </p:sp>
    </p:spTree>
    <p:extLst>
      <p:ext uri="{BB962C8B-B14F-4D97-AF65-F5344CB8AC3E}">
        <p14:creationId xmlns:p14="http://schemas.microsoft.com/office/powerpoint/2010/main" val="24529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-0.00052 0.05116 -0.00117 0.10255 0.00625 0.12431 C 0.01367 0.14607 0.02096 0.13148 0.0444 0.13102 C 0.06797 0.13079 0.12031 0.14468 0.14739 0.12199 C 0.17448 0.09954 0.18424 0.01551 0.20716 -0.00463 C 0.22995 -0.02453 0.26497 -0.03958 0.28463 0.00232 C 0.3043 0.04398 0.29987 0.20602 0.32539 0.2463 C 0.35078 0.28658 0.39401 0.26528 0.43724 0.24398 " pathEditMode="relative" rAng="0" ptsTypes="AAAAA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C 0.00703 0.00718 0.01419 0.01458 -0.01406 0.02917 C -0.04219 0.04398 -0.10664 0.08148 -0.16914 0.08796 C -0.23164 0.09444 -0.33828 0.08194 -0.38906 0.06759 C -0.43997 0.05324 -0.47005 0.03148 -0.47435 0.00208 C -0.47852 -0.02708 -0.44648 -0.06782 -0.41458 -0.10833 " pathEditMode="relative" rAng="0" ptsTypes="AAAA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59 -0.10834 L -0.20495 -0.2518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5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  <p:bldP spid="6" grpId="1" animBg="1"/>
      <p:bldP spid="6" grpId="2" animBg="1"/>
      <p:bldP spid="14" grpId="0" animBg="1"/>
      <p:bldP spid="14" grpId="1" animBg="1"/>
      <p:bldP spid="15" grpId="0"/>
      <p:bldP spid="16" grpId="0" animBg="1"/>
      <p:bldP spid="18" grpId="0" animBg="1"/>
      <p:bldP spid="19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FDE5-7C03-2944-83B4-9149007C452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99769" y="1644651"/>
            <a:ext cx="5518259" cy="4367213"/>
          </a:xfrm>
        </p:spPr>
        <p:txBody>
          <a:bodyPr/>
          <a:lstStyle/>
          <a:p>
            <a:pPr marL="0" lvl="0" indent="0">
              <a:lnSpc>
                <a:spcPct val="125000"/>
              </a:lnSpc>
              <a:buNone/>
            </a:pPr>
            <a:r>
              <a:rPr lang="en-US" altLang="zh-CN" sz="2800" dirty="0"/>
              <a:t>P</a:t>
            </a:r>
            <a:r>
              <a:rPr lang="en-US" sz="2800" dirty="0"/>
              <a:t>roblems of recirculation</a:t>
            </a:r>
            <a:r>
              <a:rPr lang="en-US" altLang="zh-CN" sz="2800" dirty="0"/>
              <a:t>: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Impact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throughput?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Bound</a:t>
            </a:r>
            <a:r>
              <a:rPr lang="zh-CN" altLang="en-US" sz="2800" dirty="0"/>
              <a:t> </a:t>
            </a:r>
            <a:r>
              <a:rPr lang="en-US" altLang="zh-CN" sz="2800" dirty="0"/>
              <a:t>probability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1%!</a:t>
            </a:r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accuracy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Delayed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update?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accuracy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</a:p>
          <a:p>
            <a:pPr marL="411162" lvl="1" indent="0">
              <a:lnSpc>
                <a:spcPct val="125000"/>
              </a:lnSpc>
              <a:buNone/>
            </a:pP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418D8A-CCD8-C64C-BA00-8C3414F18D44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CN" sz="2800" dirty="0"/>
              <a:t>Other</a:t>
            </a:r>
            <a:r>
              <a:rPr lang="zh-CN" altLang="en-US" sz="2800" dirty="0"/>
              <a:t> </a:t>
            </a:r>
            <a:r>
              <a:rPr lang="en-US" altLang="zh-CN" sz="2800" dirty="0"/>
              <a:t>potential</a:t>
            </a:r>
            <a:r>
              <a:rPr lang="zh-CN" altLang="en-US" sz="2800" dirty="0"/>
              <a:t> </a:t>
            </a:r>
            <a:r>
              <a:rPr lang="en-US" altLang="zh-CN" sz="2800" dirty="0"/>
              <a:t>problems: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Approximated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coin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flip?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2-approx.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good</a:t>
            </a:r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1.125-approx.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great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/>
              <a:t>Limited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stages?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 </a:t>
            </a:r>
            <a:r>
              <a:rPr lang="en-US" altLang="zh-CN" sz="2800" dirty="0"/>
              <a:t>stages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good</a:t>
            </a:r>
          </a:p>
          <a:p>
            <a:pPr lvl="2">
              <a:lnSpc>
                <a:spcPct val="125000"/>
              </a:lnSpc>
            </a:pPr>
            <a:r>
              <a:rPr lang="en-US" altLang="zh-CN" sz="2800" dirty="0"/>
              <a:t>4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great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B2FAD-4A93-8043-B77D-69D755A6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Evaluation</a:t>
            </a:r>
            <a:r>
              <a:rPr lang="zh-CN" altLang="en-US" sz="3600" dirty="0"/>
              <a:t> </a:t>
            </a:r>
            <a:r>
              <a:rPr lang="en-US" altLang="zh-CN" sz="3600" dirty="0"/>
              <a:t>Highlight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01FE8-BDC3-4247-8D02-B5EFA8BFCBA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97AD-827A-0946-8FD9-8F12F60D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57D0-A67F-C547-AF1C-8481578315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switches?</a:t>
            </a:r>
          </a:p>
          <a:p>
            <a:r>
              <a:rPr lang="en-US" altLang="zh-CN" dirty="0"/>
              <a:t>Heavy-hitter</a:t>
            </a:r>
            <a:r>
              <a:rPr lang="zh-CN" altLang="en-US" dirty="0"/>
              <a:t> </a:t>
            </a:r>
            <a:r>
              <a:rPr lang="en-US" altLang="zh-CN" dirty="0"/>
              <a:t>detection,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r>
              <a:rPr lang="en-US" altLang="zh-CN" dirty="0"/>
              <a:t>Adapting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</a:p>
          <a:p>
            <a:r>
              <a:rPr lang="en-US" altLang="zh-CN" dirty="0"/>
              <a:t>Evaluation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26A75-2FFC-B346-97C7-ECDD7F78DF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9BA-48DE-494F-9C3D-B5EA735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</a:t>
            </a:r>
            <a:r>
              <a:rPr lang="zh-CN" altLang="en-US" dirty="0"/>
              <a:t> </a:t>
            </a:r>
            <a:r>
              <a:rPr lang="en-US" altLang="zh-CN" dirty="0"/>
              <a:t>Mean-Square</a:t>
            </a:r>
            <a:r>
              <a:rPr lang="zh-CN" altLang="en-US" dirty="0"/>
              <a:t> </a:t>
            </a:r>
            <a:r>
              <a:rPr lang="en-US" altLang="zh-CN" dirty="0"/>
              <a:t>Error,</a:t>
            </a:r>
            <a:r>
              <a:rPr lang="zh-CN" altLang="en-US" dirty="0"/>
              <a:t> </a:t>
            </a:r>
            <a:r>
              <a:rPr lang="en-US" altLang="zh-CN" dirty="0"/>
              <a:t>CAIDA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8FC2-E4B0-D542-BA74-CDBC8FB3B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62663-3C5E-004A-BF0E-A8389745E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442" y="1645920"/>
            <a:ext cx="6694558" cy="521208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07EDB0AF-6861-9E4C-BF68-9BDF601558DB}"/>
              </a:ext>
            </a:extLst>
          </p:cNvPr>
          <p:cNvSpPr/>
          <p:nvPr/>
        </p:nvSpPr>
        <p:spPr>
          <a:xfrm>
            <a:off x="5258956" y="2378825"/>
            <a:ext cx="296141" cy="2923309"/>
          </a:xfrm>
          <a:prstGeom prst="downArrow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81000">
                <a:schemeClr val="accent3">
                  <a:tint val="15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A932D1-513F-2649-AE93-D991B15F04EC}"/>
              </a:ext>
            </a:extLst>
          </p:cNvPr>
          <p:cNvGrpSpPr/>
          <p:nvPr/>
        </p:nvGrpSpPr>
        <p:grpSpPr>
          <a:xfrm>
            <a:off x="271216" y="1794050"/>
            <a:ext cx="4119623" cy="584775"/>
            <a:chOff x="271216" y="1794050"/>
            <a:chExt cx="4119623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10284F-FBBE-4142-AC9A-DD9CEC6085D6}"/>
                </a:ext>
              </a:extLst>
            </p:cNvPr>
            <p:cNvSpPr txBox="1"/>
            <p:nvPr/>
          </p:nvSpPr>
          <p:spPr>
            <a:xfrm>
              <a:off x="271216" y="1794050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Space-Saving:</a:t>
              </a:r>
              <a:endParaRPr lang="en-US" sz="32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E2F698-BCE6-994C-A24B-764AE88B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7340" y="1834437"/>
              <a:ext cx="1003499" cy="504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97961E-A165-C349-9518-631A3073E28F}"/>
              </a:ext>
            </a:extLst>
          </p:cNvPr>
          <p:cNvGrpSpPr/>
          <p:nvPr/>
        </p:nvGrpSpPr>
        <p:grpSpPr>
          <a:xfrm>
            <a:off x="271216" y="2520795"/>
            <a:ext cx="5226226" cy="1298660"/>
            <a:chOff x="271216" y="4664825"/>
            <a:chExt cx="5226226" cy="12986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BE96BF-8A9A-2247-B2D0-9801D06F9588}"/>
                </a:ext>
              </a:extLst>
            </p:cNvPr>
            <p:cNvSpPr txBox="1"/>
            <p:nvPr/>
          </p:nvSpPr>
          <p:spPr>
            <a:xfrm>
              <a:off x="271216" y="4664825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/>
                <a:t>HashPipe</a:t>
              </a:r>
              <a:r>
                <a:rPr lang="en-US" altLang="zh-CN" sz="3200" dirty="0"/>
                <a:t>:</a:t>
              </a:r>
              <a:endParaRPr lang="en-US" sz="32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F470A9-504C-7745-A794-CAE03D28B317}"/>
                </a:ext>
              </a:extLst>
            </p:cNvPr>
            <p:cNvSpPr txBox="1"/>
            <p:nvPr/>
          </p:nvSpPr>
          <p:spPr>
            <a:xfrm>
              <a:off x="290926" y="5501820"/>
              <a:ext cx="5206516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2-stage</a:t>
              </a:r>
              <a:r>
                <a:rPr lang="zh-CN" altLang="en-US" sz="2400" dirty="0"/>
                <a:t>    </a:t>
              </a:r>
              <a:r>
                <a:rPr lang="en-US" altLang="zh-CN" sz="2400" dirty="0"/>
                <a:t>4-stage</a:t>
              </a:r>
              <a:r>
                <a:rPr lang="zh-CN" altLang="en-US" sz="2400" dirty="0"/>
                <a:t>    </a:t>
              </a:r>
              <a:r>
                <a:rPr lang="en-US" altLang="zh-CN" sz="2400" dirty="0"/>
                <a:t>8-stage</a:t>
              </a:r>
              <a:endParaRPr lang="en-US" sz="24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02FEBE-51FE-2047-98BC-7A32DB1EE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667" y="5214970"/>
              <a:ext cx="743764" cy="37927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AD94D2-79F6-7944-B9DF-93A912CB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0575" y="5189231"/>
              <a:ext cx="833882" cy="4307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DB8DDCF-5C05-644C-8491-194568D3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8601" y="5241109"/>
              <a:ext cx="703503" cy="37671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EEA359-C2BE-A94D-9D0D-F06382208117}"/>
              </a:ext>
            </a:extLst>
          </p:cNvPr>
          <p:cNvGrpSpPr/>
          <p:nvPr/>
        </p:nvGrpSpPr>
        <p:grpSpPr>
          <a:xfrm>
            <a:off x="271216" y="3863848"/>
            <a:ext cx="5206516" cy="2146842"/>
            <a:chOff x="290926" y="2481575"/>
            <a:chExt cx="5206516" cy="214684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4BB069-D81F-324A-B946-D272E01ED872}"/>
                </a:ext>
              </a:extLst>
            </p:cNvPr>
            <p:cNvSpPr txBox="1"/>
            <p:nvPr/>
          </p:nvSpPr>
          <p:spPr>
            <a:xfrm>
              <a:off x="290926" y="2481575"/>
              <a:ext cx="480228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PRECISION</a:t>
              </a:r>
              <a:r>
                <a:rPr lang="zh-CN" altLang="en-US" sz="3200" dirty="0"/>
                <a:t> </a:t>
              </a:r>
              <a:r>
                <a:rPr lang="en-US" altLang="zh-CN" sz="3200" dirty="0"/>
                <a:t>(2-stage):</a:t>
              </a:r>
              <a:endParaRPr lang="en-US" sz="32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FF76-22D9-494B-AF87-C0FD42F58EB7}"/>
                </a:ext>
              </a:extLst>
            </p:cNvPr>
            <p:cNvSpPr txBox="1"/>
            <p:nvPr/>
          </p:nvSpPr>
          <p:spPr>
            <a:xfrm>
              <a:off x="290926" y="2948790"/>
              <a:ext cx="5206516" cy="167962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/>
                <a:t>		2-approx.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coin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flip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/>
                <a:t>		1.125-approx.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coin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flip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		</a:t>
              </a:r>
              <a:r>
                <a:rPr lang="en-US" altLang="zh-CN" sz="2400" dirty="0"/>
                <a:t>ideal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flip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(RAP)</a:t>
              </a:r>
              <a:endParaRPr lang="en-US" sz="2400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6CEDFA4-D9F6-3C40-9678-F7D37669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832" y="3028483"/>
              <a:ext cx="926648" cy="47505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318F14-010E-7B48-9ECA-4254F47F1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772" y="3635320"/>
              <a:ext cx="842155" cy="41836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3B65980-8176-8440-91FA-D7E31C72B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834" y="4236039"/>
              <a:ext cx="694198" cy="367787"/>
            </a:xfrm>
            <a:prstGeom prst="rect">
              <a:avLst/>
            </a:prstGeom>
          </p:spPr>
        </p:pic>
      </p:grpSp>
      <p:sp>
        <p:nvSpPr>
          <p:cNvPr id="53" name="Smiley Face 52">
            <a:extLst>
              <a:ext uri="{FF2B5EF4-FFF2-40B4-BE49-F238E27FC236}">
                <a16:creationId xmlns:a16="http://schemas.microsoft.com/office/drawing/2014/main" id="{17FF6523-8C78-D14A-9A55-7889972AD375}"/>
              </a:ext>
            </a:extLst>
          </p:cNvPr>
          <p:cNvSpPr/>
          <p:nvPr/>
        </p:nvSpPr>
        <p:spPr>
          <a:xfrm>
            <a:off x="5198545" y="5340082"/>
            <a:ext cx="416961" cy="416961"/>
          </a:xfrm>
          <a:prstGeom prst="smileyFac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B1D7910-399A-6947-A74A-50A0D1ACEEE0}"/>
              </a:ext>
            </a:extLst>
          </p:cNvPr>
          <p:cNvSpPr/>
          <p:nvPr/>
        </p:nvSpPr>
        <p:spPr>
          <a:xfrm>
            <a:off x="6719777" y="3551274"/>
            <a:ext cx="5146158" cy="1616149"/>
          </a:xfrm>
          <a:custGeom>
            <a:avLst/>
            <a:gdLst>
              <a:gd name="connsiteX0" fmla="*/ 0 w 5146158"/>
              <a:gd name="connsiteY0" fmla="*/ 0 h 1616149"/>
              <a:gd name="connsiteX1" fmla="*/ 956930 w 5146158"/>
              <a:gd name="connsiteY1" fmla="*/ 42531 h 1616149"/>
              <a:gd name="connsiteX2" fmla="*/ 2041451 w 5146158"/>
              <a:gd name="connsiteY2" fmla="*/ 723014 h 1616149"/>
              <a:gd name="connsiteX3" fmla="*/ 3083442 w 5146158"/>
              <a:gd name="connsiteY3" fmla="*/ 914400 h 1616149"/>
              <a:gd name="connsiteX4" fmla="*/ 4146697 w 5146158"/>
              <a:gd name="connsiteY4" fmla="*/ 1339703 h 1616149"/>
              <a:gd name="connsiteX5" fmla="*/ 5146158 w 5146158"/>
              <a:gd name="connsiteY5" fmla="*/ 1616149 h 16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158" h="1616149">
                <a:moveTo>
                  <a:pt x="0" y="0"/>
                </a:moveTo>
                <a:lnTo>
                  <a:pt x="956930" y="42531"/>
                </a:lnTo>
                <a:lnTo>
                  <a:pt x="2041451" y="723014"/>
                </a:lnTo>
                <a:lnTo>
                  <a:pt x="3083442" y="914400"/>
                </a:lnTo>
                <a:lnTo>
                  <a:pt x="4146697" y="1339703"/>
                </a:lnTo>
                <a:lnTo>
                  <a:pt x="5146158" y="1616149"/>
                </a:lnTo>
              </a:path>
            </a:pathLst>
          </a:custGeom>
          <a:noFill/>
          <a:ln w="1016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2707D6B-F196-F14E-A09A-59F5B4BAF76E}"/>
              </a:ext>
            </a:extLst>
          </p:cNvPr>
          <p:cNvSpPr/>
          <p:nvPr/>
        </p:nvSpPr>
        <p:spPr>
          <a:xfrm>
            <a:off x="6464596" y="3357790"/>
            <a:ext cx="5642344" cy="506058"/>
          </a:xfrm>
          <a:prstGeom prst="roundRect">
            <a:avLst/>
          </a:prstGeom>
          <a:noFill/>
          <a:ln w="1016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C0EF72-05EF-1C4D-ADF3-144673D11B17}"/>
              </a:ext>
            </a:extLst>
          </p:cNvPr>
          <p:cNvGrpSpPr/>
          <p:nvPr/>
        </p:nvGrpSpPr>
        <p:grpSpPr>
          <a:xfrm>
            <a:off x="6694714" y="4000500"/>
            <a:ext cx="5159829" cy="1511905"/>
            <a:chOff x="6694714" y="4000500"/>
            <a:chExt cx="5159829" cy="1511905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2F00EB0D-F1C1-1C41-B77F-E55DF7540303}"/>
                </a:ext>
              </a:extLst>
            </p:cNvPr>
            <p:cNvSpPr/>
            <p:nvPr/>
          </p:nvSpPr>
          <p:spPr>
            <a:xfrm rot="17129398">
              <a:off x="7882405" y="4456434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F441A0-4EB3-3B43-9A7F-84B684C02262}"/>
                </a:ext>
              </a:extLst>
            </p:cNvPr>
            <p:cNvSpPr/>
            <p:nvPr/>
          </p:nvSpPr>
          <p:spPr>
            <a:xfrm>
              <a:off x="6694714" y="4000500"/>
              <a:ext cx="5159829" cy="1257300"/>
            </a:xfrm>
            <a:custGeom>
              <a:avLst/>
              <a:gdLst>
                <a:gd name="connsiteX0" fmla="*/ 0 w 5159829"/>
                <a:gd name="connsiteY0" fmla="*/ 0 h 1257300"/>
                <a:gd name="connsiteX1" fmla="*/ 1061357 w 5159829"/>
                <a:gd name="connsiteY1" fmla="*/ 195943 h 1257300"/>
                <a:gd name="connsiteX2" fmla="*/ 2041072 w 5159829"/>
                <a:gd name="connsiteY2" fmla="*/ 391886 h 1257300"/>
                <a:gd name="connsiteX3" fmla="*/ 3102429 w 5159829"/>
                <a:gd name="connsiteY3" fmla="*/ 620486 h 1257300"/>
                <a:gd name="connsiteX4" fmla="*/ 4147457 w 5159829"/>
                <a:gd name="connsiteY4" fmla="*/ 914400 h 1257300"/>
                <a:gd name="connsiteX5" fmla="*/ 5159829 w 5159829"/>
                <a:gd name="connsiteY5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829" h="1257300">
                  <a:moveTo>
                    <a:pt x="0" y="0"/>
                  </a:moveTo>
                  <a:lnTo>
                    <a:pt x="1061357" y="195943"/>
                  </a:lnTo>
                  <a:lnTo>
                    <a:pt x="2041072" y="391886"/>
                  </a:lnTo>
                  <a:lnTo>
                    <a:pt x="3102429" y="620486"/>
                  </a:lnTo>
                  <a:lnTo>
                    <a:pt x="4147457" y="914400"/>
                  </a:lnTo>
                  <a:lnTo>
                    <a:pt x="5159829" y="1257300"/>
                  </a:lnTo>
                </a:path>
              </a:pathLst>
            </a:custGeom>
            <a:noFill/>
            <a:ln w="1016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354AAD7A-E015-FA48-AC9F-0790F95B4050}"/>
                </a:ext>
              </a:extLst>
            </p:cNvPr>
            <p:cNvSpPr/>
            <p:nvPr/>
          </p:nvSpPr>
          <p:spPr>
            <a:xfrm rot="17129398">
              <a:off x="10103072" y="4935343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40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D9BA-48DE-494F-9C3D-B5EA735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</a:t>
            </a:r>
            <a:r>
              <a:rPr lang="zh-CN" altLang="en-US" dirty="0"/>
              <a:t> </a:t>
            </a:r>
            <a:r>
              <a:rPr lang="en-US" altLang="zh-CN" dirty="0"/>
              <a:t>top-32</a:t>
            </a:r>
            <a:r>
              <a:rPr lang="zh-CN" altLang="en-US" dirty="0"/>
              <a:t> </a:t>
            </a:r>
            <a:r>
              <a:rPr lang="en-US" altLang="zh-CN" dirty="0"/>
              <a:t>flows,</a:t>
            </a:r>
            <a:r>
              <a:rPr lang="zh-CN" altLang="en-US" dirty="0"/>
              <a:t> </a:t>
            </a:r>
            <a:r>
              <a:rPr lang="en-US" altLang="zh-CN" dirty="0"/>
              <a:t>CAIDA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8FC2-E4B0-D542-BA74-CDBC8FB3B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9147B-3F4F-2A4D-BB7C-65C23929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59" y="1645920"/>
            <a:ext cx="6817621" cy="5212080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0841E648-33C9-D542-812E-DC2A6C58DED1}"/>
              </a:ext>
            </a:extLst>
          </p:cNvPr>
          <p:cNvSpPr/>
          <p:nvPr/>
        </p:nvSpPr>
        <p:spPr>
          <a:xfrm flipV="1">
            <a:off x="5258559" y="2377080"/>
            <a:ext cx="291600" cy="2926800"/>
          </a:xfrm>
          <a:prstGeom prst="downArrow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81000">
                <a:schemeClr val="accent3">
                  <a:tint val="15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E73ED7CC-0CF8-CF4D-8763-CD99744DEFFC}"/>
              </a:ext>
            </a:extLst>
          </p:cNvPr>
          <p:cNvSpPr/>
          <p:nvPr/>
        </p:nvSpPr>
        <p:spPr>
          <a:xfrm>
            <a:off x="5195878" y="1912796"/>
            <a:ext cx="416961" cy="416961"/>
          </a:xfrm>
          <a:prstGeom prst="smileyFac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760AB6-2279-4440-8890-EDE5EF2D84A4}"/>
              </a:ext>
            </a:extLst>
          </p:cNvPr>
          <p:cNvGrpSpPr/>
          <p:nvPr/>
        </p:nvGrpSpPr>
        <p:grpSpPr>
          <a:xfrm>
            <a:off x="271216" y="1794050"/>
            <a:ext cx="4119623" cy="584775"/>
            <a:chOff x="271216" y="1794050"/>
            <a:chExt cx="4119623" cy="58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9A23D1-3499-3F47-A8AD-528149CFA556}"/>
                </a:ext>
              </a:extLst>
            </p:cNvPr>
            <p:cNvSpPr txBox="1"/>
            <p:nvPr/>
          </p:nvSpPr>
          <p:spPr>
            <a:xfrm>
              <a:off x="271216" y="1794050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Space-Saving:</a:t>
              </a:r>
              <a:endParaRPr lang="en-US" sz="3200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7AB82E1-F3DF-F348-BC97-7815078FE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7340" y="1834437"/>
              <a:ext cx="1003499" cy="504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C1F37-0F50-E44C-9A52-A24552B9D43C}"/>
              </a:ext>
            </a:extLst>
          </p:cNvPr>
          <p:cNvGrpSpPr/>
          <p:nvPr/>
        </p:nvGrpSpPr>
        <p:grpSpPr>
          <a:xfrm>
            <a:off x="271216" y="2520795"/>
            <a:ext cx="5226226" cy="1298660"/>
            <a:chOff x="271216" y="4664825"/>
            <a:chExt cx="5226226" cy="1298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596E18-C7B1-FD45-942A-870D8B96AE63}"/>
                </a:ext>
              </a:extLst>
            </p:cNvPr>
            <p:cNvSpPr txBox="1"/>
            <p:nvPr/>
          </p:nvSpPr>
          <p:spPr>
            <a:xfrm>
              <a:off x="271216" y="4664825"/>
              <a:ext cx="301302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/>
                <a:t>HashPipe</a:t>
              </a:r>
              <a:r>
                <a:rPr lang="en-US" altLang="zh-CN" sz="3200" dirty="0"/>
                <a:t>:</a:t>
              </a:r>
              <a:endParaRPr lang="en-US" sz="32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789E9E-4148-874B-A473-DBD0B0097F21}"/>
                </a:ext>
              </a:extLst>
            </p:cNvPr>
            <p:cNvSpPr txBox="1"/>
            <p:nvPr/>
          </p:nvSpPr>
          <p:spPr>
            <a:xfrm>
              <a:off x="290926" y="5501820"/>
              <a:ext cx="5206516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2-stage</a:t>
              </a:r>
              <a:r>
                <a:rPr lang="zh-CN" altLang="en-US" sz="2400" dirty="0"/>
                <a:t>    </a:t>
              </a:r>
              <a:r>
                <a:rPr lang="en-US" altLang="zh-CN" sz="2400" dirty="0"/>
                <a:t>4-stage</a:t>
              </a:r>
              <a:r>
                <a:rPr lang="zh-CN" altLang="en-US" sz="2400" dirty="0"/>
                <a:t>    </a:t>
              </a:r>
              <a:r>
                <a:rPr lang="en-US" altLang="zh-CN" sz="2400" dirty="0"/>
                <a:t>8-stage</a:t>
              </a:r>
              <a:endParaRPr lang="en-US" sz="2400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D69CF4-EF2E-2D43-B125-ABC54A15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667" y="5214970"/>
              <a:ext cx="743764" cy="37927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78DCEB-861D-A946-A422-D7E2E46B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575" y="5189231"/>
              <a:ext cx="833882" cy="4307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5E66136-4417-6247-8EFD-CEE9F589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8601" y="5241109"/>
              <a:ext cx="703503" cy="37671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C53D38F-91BC-454B-8D80-71B9E2BC904D}"/>
              </a:ext>
            </a:extLst>
          </p:cNvPr>
          <p:cNvGrpSpPr/>
          <p:nvPr/>
        </p:nvGrpSpPr>
        <p:grpSpPr>
          <a:xfrm>
            <a:off x="271216" y="3863848"/>
            <a:ext cx="5206516" cy="2146842"/>
            <a:chOff x="290926" y="2481575"/>
            <a:chExt cx="5206516" cy="214684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D2E964-37E3-B345-AEFC-42276592A8B2}"/>
                </a:ext>
              </a:extLst>
            </p:cNvPr>
            <p:cNvSpPr txBox="1"/>
            <p:nvPr/>
          </p:nvSpPr>
          <p:spPr>
            <a:xfrm>
              <a:off x="290926" y="2481575"/>
              <a:ext cx="4802282" cy="58477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/>
                <a:t>PRECISION</a:t>
              </a:r>
              <a:r>
                <a:rPr lang="zh-CN" altLang="en-US" sz="3200" dirty="0"/>
                <a:t> </a:t>
              </a:r>
              <a:r>
                <a:rPr lang="en-US" altLang="zh-CN" sz="3200" dirty="0"/>
                <a:t>(2-stage):</a:t>
              </a:r>
              <a:endParaRPr lang="en-US" sz="3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1F5358-D79F-7E42-BF2F-31627FE7DEC8}"/>
                </a:ext>
              </a:extLst>
            </p:cNvPr>
            <p:cNvSpPr txBox="1"/>
            <p:nvPr/>
          </p:nvSpPr>
          <p:spPr>
            <a:xfrm>
              <a:off x="290926" y="2948790"/>
              <a:ext cx="5206516" cy="167962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/>
                <a:t>		2-approx.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coin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flip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/>
                <a:t>		1.125-approx.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coin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flip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		</a:t>
              </a:r>
              <a:r>
                <a:rPr lang="en-US" altLang="zh-CN" sz="2400" dirty="0"/>
                <a:t>ideal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flip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(RAP)</a:t>
              </a:r>
              <a:endParaRPr lang="en-US" sz="2400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61E79D-177E-B243-AD0C-F20E7001D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832" y="3028483"/>
              <a:ext cx="926648" cy="47505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DDE2AAC-2C5A-FF4E-AAF4-F269F5E94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772" y="3635320"/>
              <a:ext cx="842155" cy="41836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5E55947-B07F-DF44-8DA2-1561BD0B0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834" y="4236039"/>
              <a:ext cx="694198" cy="367787"/>
            </a:xfrm>
            <a:prstGeom prst="rect">
              <a:avLst/>
            </a:prstGeom>
          </p:spPr>
        </p:pic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91E775A7-2330-2347-AB8C-7006B50EB755}"/>
              </a:ext>
            </a:extLst>
          </p:cNvPr>
          <p:cNvSpPr/>
          <p:nvPr/>
        </p:nvSpPr>
        <p:spPr>
          <a:xfrm>
            <a:off x="6518412" y="1927452"/>
            <a:ext cx="5319779" cy="3742930"/>
          </a:xfrm>
          <a:custGeom>
            <a:avLst/>
            <a:gdLst>
              <a:gd name="connsiteX0" fmla="*/ 0 w 5146158"/>
              <a:gd name="connsiteY0" fmla="*/ 0 h 1616149"/>
              <a:gd name="connsiteX1" fmla="*/ 956930 w 5146158"/>
              <a:gd name="connsiteY1" fmla="*/ 42531 h 1616149"/>
              <a:gd name="connsiteX2" fmla="*/ 2041451 w 5146158"/>
              <a:gd name="connsiteY2" fmla="*/ 723014 h 1616149"/>
              <a:gd name="connsiteX3" fmla="*/ 3083442 w 5146158"/>
              <a:gd name="connsiteY3" fmla="*/ 914400 h 1616149"/>
              <a:gd name="connsiteX4" fmla="*/ 4146697 w 5146158"/>
              <a:gd name="connsiteY4" fmla="*/ 1339703 h 1616149"/>
              <a:gd name="connsiteX5" fmla="*/ 5146158 w 5146158"/>
              <a:gd name="connsiteY5" fmla="*/ 1616149 h 1616149"/>
              <a:gd name="connsiteX0" fmla="*/ 0 w 5041986"/>
              <a:gd name="connsiteY0" fmla="*/ 444145 h 1783848"/>
              <a:gd name="connsiteX1" fmla="*/ 956930 w 5041986"/>
              <a:gd name="connsiteY1" fmla="*/ 486676 h 1783848"/>
              <a:gd name="connsiteX2" fmla="*/ 2041451 w 5041986"/>
              <a:gd name="connsiteY2" fmla="*/ 1167159 h 1783848"/>
              <a:gd name="connsiteX3" fmla="*/ 3083442 w 5041986"/>
              <a:gd name="connsiteY3" fmla="*/ 1358545 h 1783848"/>
              <a:gd name="connsiteX4" fmla="*/ 4146697 w 5041986"/>
              <a:gd name="connsiteY4" fmla="*/ 1783848 h 1783848"/>
              <a:gd name="connsiteX5" fmla="*/ 5041986 w 5041986"/>
              <a:gd name="connsiteY5" fmla="*/ 0 h 1783848"/>
              <a:gd name="connsiteX0" fmla="*/ 0 w 5041986"/>
              <a:gd name="connsiteY0" fmla="*/ 444145 h 1358545"/>
              <a:gd name="connsiteX1" fmla="*/ 956930 w 5041986"/>
              <a:gd name="connsiteY1" fmla="*/ 486676 h 1358545"/>
              <a:gd name="connsiteX2" fmla="*/ 2041451 w 5041986"/>
              <a:gd name="connsiteY2" fmla="*/ 1167159 h 1358545"/>
              <a:gd name="connsiteX3" fmla="*/ 3083442 w 5041986"/>
              <a:gd name="connsiteY3" fmla="*/ 1358545 h 1358545"/>
              <a:gd name="connsiteX4" fmla="*/ 4030950 w 5041986"/>
              <a:gd name="connsiteY4" fmla="*/ 163393 h 1358545"/>
              <a:gd name="connsiteX5" fmla="*/ 5041986 w 5041986"/>
              <a:gd name="connsiteY5" fmla="*/ 0 h 1358545"/>
              <a:gd name="connsiteX0" fmla="*/ 0 w 5041986"/>
              <a:gd name="connsiteY0" fmla="*/ 444145 h 1578464"/>
              <a:gd name="connsiteX1" fmla="*/ 956930 w 5041986"/>
              <a:gd name="connsiteY1" fmla="*/ 486676 h 1578464"/>
              <a:gd name="connsiteX2" fmla="*/ 2041451 w 5041986"/>
              <a:gd name="connsiteY2" fmla="*/ 1167159 h 1578464"/>
              <a:gd name="connsiteX3" fmla="*/ 2990845 w 5041986"/>
              <a:gd name="connsiteY3" fmla="*/ 1578464 h 1578464"/>
              <a:gd name="connsiteX4" fmla="*/ 4030950 w 5041986"/>
              <a:gd name="connsiteY4" fmla="*/ 163393 h 1578464"/>
              <a:gd name="connsiteX5" fmla="*/ 5041986 w 5041986"/>
              <a:gd name="connsiteY5" fmla="*/ 0 h 1578464"/>
              <a:gd name="connsiteX0" fmla="*/ 0 w 5041986"/>
              <a:gd name="connsiteY0" fmla="*/ 444145 h 2741316"/>
              <a:gd name="connsiteX1" fmla="*/ 956930 w 5041986"/>
              <a:gd name="connsiteY1" fmla="*/ 486676 h 2741316"/>
              <a:gd name="connsiteX2" fmla="*/ 1809958 w 5041986"/>
              <a:gd name="connsiteY2" fmla="*/ 2741316 h 2741316"/>
              <a:gd name="connsiteX3" fmla="*/ 2990845 w 5041986"/>
              <a:gd name="connsiteY3" fmla="*/ 1578464 h 2741316"/>
              <a:gd name="connsiteX4" fmla="*/ 4030950 w 5041986"/>
              <a:gd name="connsiteY4" fmla="*/ 163393 h 2741316"/>
              <a:gd name="connsiteX5" fmla="*/ 5041986 w 5041986"/>
              <a:gd name="connsiteY5" fmla="*/ 0 h 2741316"/>
              <a:gd name="connsiteX0" fmla="*/ 0 w 5041986"/>
              <a:gd name="connsiteY0" fmla="*/ 444145 h 3391922"/>
              <a:gd name="connsiteX1" fmla="*/ 771735 w 5041986"/>
              <a:gd name="connsiteY1" fmla="*/ 3391922 h 3391922"/>
              <a:gd name="connsiteX2" fmla="*/ 1809958 w 5041986"/>
              <a:gd name="connsiteY2" fmla="*/ 2741316 h 3391922"/>
              <a:gd name="connsiteX3" fmla="*/ 2990845 w 5041986"/>
              <a:gd name="connsiteY3" fmla="*/ 1578464 h 3391922"/>
              <a:gd name="connsiteX4" fmla="*/ 4030950 w 5041986"/>
              <a:gd name="connsiteY4" fmla="*/ 163393 h 3391922"/>
              <a:gd name="connsiteX5" fmla="*/ 5041986 w 5041986"/>
              <a:gd name="connsiteY5" fmla="*/ 0 h 3391922"/>
              <a:gd name="connsiteX0" fmla="*/ 0 w 5319779"/>
              <a:gd name="connsiteY0" fmla="*/ 3742930 h 3742930"/>
              <a:gd name="connsiteX1" fmla="*/ 1049528 w 5319779"/>
              <a:gd name="connsiteY1" fmla="*/ 3391922 h 3742930"/>
              <a:gd name="connsiteX2" fmla="*/ 2087751 w 5319779"/>
              <a:gd name="connsiteY2" fmla="*/ 2741316 h 3742930"/>
              <a:gd name="connsiteX3" fmla="*/ 3268638 w 5319779"/>
              <a:gd name="connsiteY3" fmla="*/ 1578464 h 3742930"/>
              <a:gd name="connsiteX4" fmla="*/ 4308743 w 5319779"/>
              <a:gd name="connsiteY4" fmla="*/ 163393 h 3742930"/>
              <a:gd name="connsiteX5" fmla="*/ 5319779 w 5319779"/>
              <a:gd name="connsiteY5" fmla="*/ 0 h 37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9779" h="3742930">
                <a:moveTo>
                  <a:pt x="0" y="3742930"/>
                </a:moveTo>
                <a:lnTo>
                  <a:pt x="1049528" y="3391922"/>
                </a:lnTo>
                <a:lnTo>
                  <a:pt x="2087751" y="2741316"/>
                </a:lnTo>
                <a:lnTo>
                  <a:pt x="3268638" y="1578464"/>
                </a:lnTo>
                <a:lnTo>
                  <a:pt x="4308743" y="163393"/>
                </a:lnTo>
                <a:lnTo>
                  <a:pt x="5319779" y="0"/>
                </a:lnTo>
              </a:path>
            </a:pathLst>
          </a:custGeom>
          <a:noFill/>
          <a:ln w="1016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C99C335-C743-0944-87D8-8868DD651FAB}"/>
              </a:ext>
            </a:extLst>
          </p:cNvPr>
          <p:cNvSpPr/>
          <p:nvPr/>
        </p:nvSpPr>
        <p:spPr>
          <a:xfrm rot="21168306">
            <a:off x="6253821" y="5396631"/>
            <a:ext cx="6156987" cy="529046"/>
          </a:xfrm>
          <a:prstGeom prst="roundRect">
            <a:avLst/>
          </a:prstGeom>
          <a:noFill/>
          <a:ln w="1016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262293-D407-0F4F-A9D9-C6A91F885E92}"/>
              </a:ext>
            </a:extLst>
          </p:cNvPr>
          <p:cNvGrpSpPr/>
          <p:nvPr/>
        </p:nvGrpSpPr>
        <p:grpSpPr>
          <a:xfrm rot="8084011">
            <a:off x="6134777" y="1844866"/>
            <a:ext cx="5687934" cy="2401101"/>
            <a:chOff x="6249738" y="2855360"/>
            <a:chExt cx="5687934" cy="2401101"/>
          </a:xfrm>
        </p:grpSpPr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82D884AD-67A7-1A40-AF02-E47A4C9AF93A}"/>
                </a:ext>
              </a:extLst>
            </p:cNvPr>
            <p:cNvSpPr/>
            <p:nvPr/>
          </p:nvSpPr>
          <p:spPr>
            <a:xfrm rot="17129398">
              <a:off x="7643372" y="4231031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B15108F-FFCB-5941-9A11-0BF6A777903D}"/>
                </a:ext>
              </a:extLst>
            </p:cNvPr>
            <p:cNvSpPr/>
            <p:nvPr/>
          </p:nvSpPr>
          <p:spPr>
            <a:xfrm>
              <a:off x="6249738" y="2855360"/>
              <a:ext cx="5687934" cy="1906343"/>
            </a:xfrm>
            <a:custGeom>
              <a:avLst/>
              <a:gdLst>
                <a:gd name="connsiteX0" fmla="*/ 0 w 5159829"/>
                <a:gd name="connsiteY0" fmla="*/ 0 h 1257300"/>
                <a:gd name="connsiteX1" fmla="*/ 1061357 w 5159829"/>
                <a:gd name="connsiteY1" fmla="*/ 195943 h 1257300"/>
                <a:gd name="connsiteX2" fmla="*/ 2041072 w 5159829"/>
                <a:gd name="connsiteY2" fmla="*/ 391886 h 1257300"/>
                <a:gd name="connsiteX3" fmla="*/ 3102429 w 5159829"/>
                <a:gd name="connsiteY3" fmla="*/ 620486 h 1257300"/>
                <a:gd name="connsiteX4" fmla="*/ 4147457 w 5159829"/>
                <a:gd name="connsiteY4" fmla="*/ 914400 h 1257300"/>
                <a:gd name="connsiteX5" fmla="*/ 5159829 w 5159829"/>
                <a:gd name="connsiteY5" fmla="*/ 1257300 h 1257300"/>
                <a:gd name="connsiteX0" fmla="*/ 0 w 5159829"/>
                <a:gd name="connsiteY0" fmla="*/ 0 h 1257300"/>
                <a:gd name="connsiteX1" fmla="*/ 1061357 w 5159829"/>
                <a:gd name="connsiteY1" fmla="*/ 195943 h 1257300"/>
                <a:gd name="connsiteX2" fmla="*/ 1419311 w 5159829"/>
                <a:gd name="connsiteY2" fmla="*/ 19518 h 1257300"/>
                <a:gd name="connsiteX3" fmla="*/ 3102429 w 5159829"/>
                <a:gd name="connsiteY3" fmla="*/ 620486 h 1257300"/>
                <a:gd name="connsiteX4" fmla="*/ 4147457 w 5159829"/>
                <a:gd name="connsiteY4" fmla="*/ 914400 h 1257300"/>
                <a:gd name="connsiteX5" fmla="*/ 5159829 w 5159829"/>
                <a:gd name="connsiteY5" fmla="*/ 1257300 h 1257300"/>
                <a:gd name="connsiteX0" fmla="*/ 0 w 5159829"/>
                <a:gd name="connsiteY0" fmla="*/ 511431 h 1768731"/>
                <a:gd name="connsiteX1" fmla="*/ 406516 w 5159829"/>
                <a:gd name="connsiteY1" fmla="*/ 13 h 1768731"/>
                <a:gd name="connsiteX2" fmla="*/ 1419311 w 5159829"/>
                <a:gd name="connsiteY2" fmla="*/ 530949 h 1768731"/>
                <a:gd name="connsiteX3" fmla="*/ 3102429 w 5159829"/>
                <a:gd name="connsiteY3" fmla="*/ 1131917 h 1768731"/>
                <a:gd name="connsiteX4" fmla="*/ 4147457 w 5159829"/>
                <a:gd name="connsiteY4" fmla="*/ 1425831 h 1768731"/>
                <a:gd name="connsiteX5" fmla="*/ 5159829 w 5159829"/>
                <a:gd name="connsiteY5" fmla="*/ 1768731 h 176873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547404 w 5604804"/>
                <a:gd name="connsiteY3" fmla="*/ 1765627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547404 w 5604804"/>
                <a:gd name="connsiteY3" fmla="*/ 1765627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040674 w 5604804"/>
                <a:gd name="connsiteY3" fmla="*/ 1486162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040674 w 5604804"/>
                <a:gd name="connsiteY3" fmla="*/ 1486162 h 2402441"/>
                <a:gd name="connsiteX4" fmla="*/ 4592432 w 5604804"/>
                <a:gd name="connsiteY4" fmla="*/ 2059541 h 2402441"/>
                <a:gd name="connsiteX5" fmla="*/ 5604804 w 5604804"/>
                <a:gd name="connsiteY5" fmla="*/ 2402441 h 2402441"/>
                <a:gd name="connsiteX0" fmla="*/ 0 w 5604804"/>
                <a:gd name="connsiteY0" fmla="*/ 0 h 2402441"/>
                <a:gd name="connsiteX1" fmla="*/ 851491 w 5604804"/>
                <a:gd name="connsiteY1" fmla="*/ 633723 h 2402441"/>
                <a:gd name="connsiteX2" fmla="*/ 1864286 w 5604804"/>
                <a:gd name="connsiteY2" fmla="*/ 1164659 h 2402441"/>
                <a:gd name="connsiteX3" fmla="*/ 3040674 w 5604804"/>
                <a:gd name="connsiteY3" fmla="*/ 1486162 h 2402441"/>
                <a:gd name="connsiteX4" fmla="*/ 4305663 w 5604804"/>
                <a:gd name="connsiteY4" fmla="*/ 1654092 h 2402441"/>
                <a:gd name="connsiteX5" fmla="*/ 5604804 w 5604804"/>
                <a:gd name="connsiteY5" fmla="*/ 2402441 h 2402441"/>
                <a:gd name="connsiteX0" fmla="*/ 0 w 5687934"/>
                <a:gd name="connsiteY0" fmla="*/ 0 h 1906343"/>
                <a:gd name="connsiteX1" fmla="*/ 851491 w 5687934"/>
                <a:gd name="connsiteY1" fmla="*/ 633723 h 1906343"/>
                <a:gd name="connsiteX2" fmla="*/ 1864286 w 5687934"/>
                <a:gd name="connsiteY2" fmla="*/ 1164659 h 1906343"/>
                <a:gd name="connsiteX3" fmla="*/ 3040674 w 5687934"/>
                <a:gd name="connsiteY3" fmla="*/ 1486162 h 1906343"/>
                <a:gd name="connsiteX4" fmla="*/ 4305663 w 5687934"/>
                <a:gd name="connsiteY4" fmla="*/ 1654092 h 1906343"/>
                <a:gd name="connsiteX5" fmla="*/ 5687934 w 5687934"/>
                <a:gd name="connsiteY5" fmla="*/ 1906343 h 190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7934" h="1906343">
                  <a:moveTo>
                    <a:pt x="0" y="0"/>
                  </a:moveTo>
                  <a:cubicBezTo>
                    <a:pt x="283973" y="180451"/>
                    <a:pt x="540777" y="439613"/>
                    <a:pt x="851491" y="633723"/>
                  </a:cubicBezTo>
                  <a:cubicBezTo>
                    <a:pt x="1162205" y="827833"/>
                    <a:pt x="1499422" y="1022586"/>
                    <a:pt x="1864286" y="1164659"/>
                  </a:cubicBezTo>
                  <a:cubicBezTo>
                    <a:pt x="2229150" y="1306732"/>
                    <a:pt x="2848352" y="1449200"/>
                    <a:pt x="3040674" y="1486162"/>
                  </a:cubicBezTo>
                  <a:lnTo>
                    <a:pt x="4305663" y="1654092"/>
                  </a:lnTo>
                  <a:lnTo>
                    <a:pt x="5687934" y="1906343"/>
                  </a:lnTo>
                </a:path>
              </a:pathLst>
            </a:custGeom>
            <a:noFill/>
            <a:ln w="1016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18B4A1F5-686C-D34D-8677-199071A6E509}"/>
                </a:ext>
              </a:extLst>
            </p:cNvPr>
            <p:cNvSpPr/>
            <p:nvPr/>
          </p:nvSpPr>
          <p:spPr>
            <a:xfrm rot="17129398">
              <a:off x="9681656" y="4679399"/>
              <a:ext cx="603978" cy="55014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09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D47F-E36D-DA48-BF06-BD1E0DB5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C2A0-96CF-B14C-BD6C-4F2E479A2B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0977489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/>
              <a:t>PRECISION:</a:t>
            </a:r>
            <a:br>
              <a:rPr lang="en-US" altLang="zh-CN" sz="3200" dirty="0"/>
            </a:br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i="1" dirty="0">
                <a:solidFill>
                  <a:srgbClr val="00B050"/>
                </a:solidFill>
              </a:rPr>
              <a:t>accurate</a:t>
            </a:r>
            <a:r>
              <a:rPr lang="en-US" altLang="zh-CN" sz="3200" dirty="0"/>
              <a:t>,</a:t>
            </a:r>
            <a:r>
              <a:rPr lang="zh-CN" altLang="en-US" sz="3200" dirty="0"/>
              <a:t> </a:t>
            </a:r>
            <a:r>
              <a:rPr lang="en-US" altLang="zh-CN" sz="3200" i="1" dirty="0">
                <a:solidFill>
                  <a:srgbClr val="00B050"/>
                </a:solidFill>
              </a:rPr>
              <a:t>hardware-friendly</a:t>
            </a:r>
            <a:r>
              <a:rPr lang="zh-CN" altLang="en-US" sz="3200" i="1" dirty="0"/>
              <a:t> </a:t>
            </a:r>
            <a:r>
              <a:rPr lang="en-US" altLang="zh-CN" sz="3200" dirty="0"/>
              <a:t>algorithm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heavy-hitter</a:t>
            </a:r>
            <a:r>
              <a:rPr lang="zh-CN" altLang="en-US" sz="3200" dirty="0"/>
              <a:t> </a:t>
            </a:r>
            <a:r>
              <a:rPr lang="en-US" altLang="zh-CN" sz="3200" dirty="0"/>
              <a:t>detection</a:t>
            </a:r>
            <a:r>
              <a:rPr lang="zh-CN" altLang="en-US" sz="3200" dirty="0"/>
              <a:t> </a:t>
            </a: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programmable</a:t>
            </a:r>
            <a:r>
              <a:rPr lang="zh-CN" altLang="en-US" sz="3200" dirty="0"/>
              <a:t> </a:t>
            </a:r>
            <a:r>
              <a:rPr lang="en-US" altLang="zh-CN" sz="3200" dirty="0"/>
              <a:t>switches.</a:t>
            </a:r>
          </a:p>
          <a:p>
            <a:pPr marL="0" indent="0">
              <a:buNone/>
            </a:pPr>
            <a:r>
              <a:rPr lang="en-US" altLang="zh-CN" sz="3200" dirty="0"/>
              <a:t>Takeaway:</a:t>
            </a:r>
            <a:r>
              <a:rPr lang="zh-CN" altLang="en-US" sz="3200" dirty="0"/>
              <a:t> </a:t>
            </a:r>
            <a:r>
              <a:rPr lang="en-US" altLang="zh-CN" sz="3200" i="1" dirty="0"/>
              <a:t>a</a:t>
            </a:r>
            <a:r>
              <a:rPr lang="en-US" sz="3200" i="1" dirty="0"/>
              <a:t>pproximate probabilistic recirculation</a:t>
            </a:r>
            <a:r>
              <a:rPr lang="en-US" altLang="zh-CN" sz="3200" b="1" i="1" dirty="0"/>
              <a:t>!</a:t>
            </a:r>
            <a:r>
              <a:rPr lang="en-US" sz="3200" b="1" dirty="0"/>
              <a:t> </a:t>
            </a:r>
          </a:p>
          <a:p>
            <a:r>
              <a:rPr lang="en-US" sz="3200" dirty="0"/>
              <a:t>Hardware Friendly.</a:t>
            </a:r>
          </a:p>
          <a:p>
            <a:r>
              <a:rPr lang="en-US" sz="3200" dirty="0"/>
              <a:t>Little Impact on throughput. </a:t>
            </a:r>
          </a:p>
          <a:p>
            <a:r>
              <a:rPr lang="en-US" sz="3200" dirty="0"/>
              <a:t>Better Accuracy.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50CF-CDA9-1F4A-A3DB-F46CC790B0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6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719" y="1584953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55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A17E-5AC0-5947-8E48-D11E0A0E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r>
              <a:rPr lang="zh-CN" altLang="en-US" dirty="0"/>
              <a:t> </a:t>
            </a:r>
            <a:r>
              <a:rPr lang="en-US" altLang="zh-CN" dirty="0"/>
              <a:t>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77D3-963B-AA45-B4BE-D10F724FC8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7CCCD-C178-844B-B251-F3CBEB4E04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1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908-6569-B245-B524-A7214D3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262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Hans" dirty="0"/>
              <a:t>No</a:t>
            </a:r>
            <a:r>
              <a:rPr lang="zh-Hans" altLang="en-US" dirty="0"/>
              <a:t> </a:t>
            </a:r>
            <a:r>
              <a:rPr lang="en-US" dirty="0"/>
              <a:t>Memory </a:t>
            </a:r>
            <a:r>
              <a:rPr lang="en-US" altLang="zh-Hans" dirty="0"/>
              <a:t>A</a:t>
            </a:r>
            <a:r>
              <a:rPr lang="en-US" dirty="0"/>
              <a:t>ccess </a:t>
            </a:r>
            <a:r>
              <a:rPr lang="en-US" altLang="zh-Hans" dirty="0"/>
              <a:t>A</a:t>
            </a:r>
            <a:r>
              <a:rPr lang="en-US" dirty="0"/>
              <a:t>cross </a:t>
            </a:r>
            <a:r>
              <a:rPr lang="en-US" altLang="zh-Hans" dirty="0"/>
              <a:t>S</a:t>
            </a:r>
            <a:r>
              <a:rPr lang="en-US" dirty="0"/>
              <a:t>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B77-52A6-834C-8DAF-2C9AED3C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503" y="4312407"/>
            <a:ext cx="8834645" cy="1639853"/>
          </a:xfrm>
        </p:spPr>
        <p:txBody>
          <a:bodyPr>
            <a:normAutofit/>
          </a:bodyPr>
          <a:lstStyle/>
          <a:p>
            <a:r>
              <a:rPr lang="en-US" altLang="zh-Hans" dirty="0"/>
              <a:t>Packets are processed in parallel (one in each stage)</a:t>
            </a:r>
            <a:r>
              <a:rPr lang="en-US" dirty="0"/>
              <a:t>.</a:t>
            </a:r>
          </a:p>
          <a:p>
            <a:r>
              <a:rPr lang="en-US" dirty="0"/>
              <a:t>To avoid memory hazard, each memory address is only accessible from a </a:t>
            </a:r>
            <a:r>
              <a:rPr lang="en-US" b="1" dirty="0"/>
              <a:t>single </a:t>
            </a:r>
            <a:r>
              <a:rPr lang="en-US" dirty="0"/>
              <a:t>stage.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16C5C-B2E5-3C4F-BEBA-401D6EAC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39" y="1827059"/>
            <a:ext cx="5466522" cy="2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4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908-6569-B245-B524-A7214D3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493" y="-5859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Hans" dirty="0"/>
              <a:t>Read</a:t>
            </a:r>
            <a:r>
              <a:rPr lang="zh-Hans" altLang="en-US" dirty="0"/>
              <a:t> </a:t>
            </a:r>
            <a:r>
              <a:rPr lang="en-US" altLang="zh-Hans" dirty="0"/>
              <a:t>One</a:t>
            </a:r>
            <a:r>
              <a:rPr lang="zh-Hans" altLang="en-US" dirty="0"/>
              <a:t> </a:t>
            </a:r>
            <a:r>
              <a:rPr lang="en-US" altLang="zh-Hans" dirty="0"/>
              <a:t>Location</a:t>
            </a:r>
            <a:r>
              <a:rPr lang="zh-Hans" altLang="en-US" dirty="0"/>
              <a:t> </a:t>
            </a:r>
            <a:r>
              <a:rPr lang="en-US" altLang="zh-Hans" dirty="0"/>
              <a:t>Per</a:t>
            </a:r>
            <a:r>
              <a:rPr lang="zh-Hans" altLang="en-US" dirty="0"/>
              <a:t> </a:t>
            </a:r>
            <a:r>
              <a:rPr lang="en-US" altLang="zh-Hans" dirty="0"/>
              <a:t>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B77-52A6-834C-8DAF-2C9AED3C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986" y="4224234"/>
            <a:ext cx="8455715" cy="3263504"/>
          </a:xfrm>
        </p:spPr>
        <p:txBody>
          <a:bodyPr>
            <a:normAutofit/>
          </a:bodyPr>
          <a:lstStyle/>
          <a:p>
            <a:r>
              <a:rPr lang="en-US" altLang="zh-Hans" sz="2000" dirty="0"/>
              <a:t>Can</a:t>
            </a:r>
            <a:r>
              <a:rPr lang="zh-Hans" altLang="en-US" sz="2000" dirty="0"/>
              <a:t> </a:t>
            </a:r>
            <a:r>
              <a:rPr lang="en-US" altLang="zh-Hans" sz="2000" dirty="0"/>
              <a:t>only</a:t>
            </a:r>
            <a:r>
              <a:rPr lang="zh-Hans" altLang="en-US" sz="2000" dirty="0"/>
              <a:t> </a:t>
            </a:r>
            <a:r>
              <a:rPr lang="en-US" altLang="zh-Hans" sz="2000" dirty="0"/>
              <a:t>specify</a:t>
            </a:r>
            <a:r>
              <a:rPr lang="zh-Hans" altLang="en-US" sz="2000" dirty="0"/>
              <a:t> </a:t>
            </a:r>
            <a:r>
              <a:rPr lang="en-US" altLang="zh-Hans" sz="2000" b="1" dirty="0"/>
              <a:t>one</a:t>
            </a:r>
            <a:r>
              <a:rPr lang="zh-Hans" altLang="en-US" sz="2000" dirty="0"/>
              <a:t> </a:t>
            </a:r>
            <a:r>
              <a:rPr lang="en-US" altLang="zh-Hans" sz="2000" dirty="0"/>
              <a:t>SRAM</a:t>
            </a:r>
            <a:r>
              <a:rPr lang="zh-Hans" altLang="en-US" sz="2000" dirty="0"/>
              <a:t> </a:t>
            </a:r>
            <a:r>
              <a:rPr lang="en-US" altLang="zh-Hans" sz="2000" dirty="0"/>
              <a:t>address,</a:t>
            </a:r>
            <a:r>
              <a:rPr lang="zh-Hans" altLang="en-US" sz="2000" dirty="0"/>
              <a:t> </a:t>
            </a:r>
            <a:r>
              <a:rPr lang="en-US" altLang="zh-Hans" sz="2000" dirty="0"/>
              <a:t>then</a:t>
            </a:r>
            <a:r>
              <a:rPr lang="zh-Hans" altLang="en-US" sz="2000" dirty="0"/>
              <a:t> </a:t>
            </a:r>
            <a:r>
              <a:rPr lang="en-US" altLang="zh-Hans" sz="2000" dirty="0"/>
              <a:t>read </a:t>
            </a:r>
            <a:r>
              <a:rPr lang="en-US" altLang="zh-Hans" sz="2000" b="1" dirty="0"/>
              <a:t>or</a:t>
            </a:r>
            <a:r>
              <a:rPr lang="en-US" altLang="zh-Hans" sz="2000" dirty="0"/>
              <a:t> write.</a:t>
            </a:r>
          </a:p>
          <a:p>
            <a:r>
              <a:rPr lang="en-US" altLang="zh-Hans" sz="2000" dirty="0"/>
              <a:t>Cannot</a:t>
            </a:r>
            <a:r>
              <a:rPr lang="zh-Hans" altLang="en-US" sz="2000" dirty="0"/>
              <a:t> </a:t>
            </a:r>
            <a:r>
              <a:rPr lang="en-US" altLang="zh-Hans" sz="2000" dirty="0"/>
              <a:t>access</a:t>
            </a:r>
            <a:r>
              <a:rPr lang="zh-Hans" altLang="en-US" sz="2000" dirty="0"/>
              <a:t> </a:t>
            </a:r>
            <a:r>
              <a:rPr lang="en-US" altLang="zh-Hans" sz="2000" dirty="0"/>
              <a:t>multiple</a:t>
            </a:r>
            <a:r>
              <a:rPr lang="zh-Hans" altLang="en-US" sz="2000" dirty="0"/>
              <a:t> </a:t>
            </a:r>
            <a:r>
              <a:rPr lang="en-US" altLang="zh-Hans" sz="2000" dirty="0"/>
              <a:t>locations. </a:t>
            </a:r>
          </a:p>
          <a:p>
            <a:r>
              <a:rPr lang="en-US" sz="2000" dirty="0"/>
              <a:t>The limitation is aimed at keeping per stage complexity low, resulting in high throughput.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B4EE7-27E6-184A-B062-8540AD43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61" y="1715417"/>
            <a:ext cx="5367131" cy="2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AB2B49-E15B-B74E-9A9B-F93F9135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493814"/>
            <a:ext cx="6273800" cy="486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D8A94-726F-0645-8D5A-B62A74895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46" y="1690690"/>
            <a:ext cx="2369038" cy="4045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551AE-65DA-A242-ADA7-BB02CB5A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</a:t>
            </a:r>
            <a:r>
              <a:rPr lang="en-US" dirty="0"/>
              <a:t> 1: How many stages?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03B3A-D99F-FC4E-B081-FDAC6303206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EFE1-3432-4A49-95FA-76F9D4E9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A3D-B8C2-3848-8986-220F7E51F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340" y="4973783"/>
            <a:ext cx="7886700" cy="11872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2-way associativity is sufficiently accurate 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2DA4A104-C536-4144-8109-BB5A14F503F5}"/>
              </a:ext>
            </a:extLst>
          </p:cNvPr>
          <p:cNvSpPr/>
          <p:nvPr/>
        </p:nvSpPr>
        <p:spPr>
          <a:xfrm>
            <a:off x="1646095" y="2251581"/>
            <a:ext cx="296141" cy="2923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1BD6-D1C7-BF41-BBAD-F7D3948E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</a:t>
            </a:r>
            <a:r>
              <a:rPr lang="en-US" dirty="0"/>
              <a:t> 2: delayed by recirculation?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ECED-B83B-4C47-BA14-4E27ACACD4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DC5A-F272-2047-B2A1-83139509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D8735-E4C6-2140-9E80-2FAEA51B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691066"/>
            <a:ext cx="5321300" cy="4124644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54C4924D-77F3-6D44-8077-94A6F2F24A46}"/>
              </a:ext>
            </a:extLst>
          </p:cNvPr>
          <p:cNvSpPr/>
          <p:nvPr/>
        </p:nvSpPr>
        <p:spPr>
          <a:xfrm>
            <a:off x="1646095" y="2251581"/>
            <a:ext cx="296141" cy="2923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9F19EE-5820-464F-8534-C1F57FA1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513" y="1930981"/>
            <a:ext cx="3380274" cy="356450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9B3AB-8148-BD48-87A0-F2410AA5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340" y="4973783"/>
            <a:ext cx="7886700" cy="11872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Recirculation delay (pipeline length) does not affect accuracy </a:t>
            </a:r>
          </a:p>
        </p:txBody>
      </p:sp>
    </p:spTree>
    <p:extLst>
      <p:ext uri="{BB962C8B-B14F-4D97-AF65-F5344CB8AC3E}">
        <p14:creationId xmlns:p14="http://schemas.microsoft.com/office/powerpoint/2010/main" val="14333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1BD6-D1C7-BF41-BBAD-F7D3948E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</a:t>
            </a:r>
            <a:r>
              <a:rPr lang="en-US" dirty="0"/>
              <a:t> 3: Bounded recirculation?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ECED-B83B-4C47-BA14-4E27ACACD4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DC5A-F272-2047-B2A1-83139509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FA94-B48A-B841-BBF2-02D7607B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13" y="1537405"/>
            <a:ext cx="5522043" cy="4287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4B254-CB9A-9C42-A2D1-92FDCDDCC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778" y="1967121"/>
            <a:ext cx="3251223" cy="34284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E1177-51A3-3344-9C80-1139D52D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340" y="4973783"/>
            <a:ext cx="7886700" cy="11872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Bounding recirculation to 1% does not affect accuracy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EB96EE25-E9DB-2445-A850-C6DEC32FBBE2}"/>
              </a:ext>
            </a:extLst>
          </p:cNvPr>
          <p:cNvSpPr/>
          <p:nvPr/>
        </p:nvSpPr>
        <p:spPr>
          <a:xfrm>
            <a:off x="1646095" y="2251581"/>
            <a:ext cx="296141" cy="2923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0B5A-8360-2D45-8818-0FCDA951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Measurement?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E294-3DBE-2748-BDEC-E1B92955B3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z="4000" dirty="0"/>
              <a:t>Collect</a:t>
            </a:r>
            <a:r>
              <a:rPr lang="zh-CN" altLang="en-US" sz="4000" dirty="0"/>
              <a:t> </a:t>
            </a:r>
            <a:r>
              <a:rPr lang="en-US" altLang="zh-CN" sz="4000" dirty="0"/>
              <a:t>statistics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network</a:t>
            </a:r>
            <a:r>
              <a:rPr lang="zh-CN" altLang="en-US" sz="4000" dirty="0"/>
              <a:t> </a:t>
            </a:r>
            <a:r>
              <a:rPr lang="en-US" altLang="zh-CN" sz="4000" dirty="0"/>
              <a:t>traffic,</a:t>
            </a:r>
            <a:r>
              <a:rPr lang="zh-CN" altLang="en-US" sz="4000" dirty="0"/>
              <a:t> </a:t>
            </a:r>
            <a:r>
              <a:rPr lang="en-US" altLang="zh-CN" sz="4000" dirty="0"/>
              <a:t>for...</a:t>
            </a:r>
          </a:p>
          <a:p>
            <a:pPr lvl="1"/>
            <a:r>
              <a:rPr lang="zh-CN" altLang="en-US" sz="3600" dirty="0"/>
              <a:t> </a:t>
            </a:r>
            <a:r>
              <a:rPr lang="en-US" altLang="zh-CN" sz="3600" dirty="0"/>
              <a:t>Security</a:t>
            </a:r>
          </a:p>
          <a:p>
            <a:pPr lvl="1"/>
            <a:r>
              <a:rPr lang="zh-CN" altLang="en-US" sz="3600" dirty="0"/>
              <a:t> </a:t>
            </a:r>
            <a:r>
              <a:rPr lang="en-US" altLang="zh-CN" sz="3600" dirty="0"/>
              <a:t>Performance</a:t>
            </a:r>
            <a:r>
              <a:rPr lang="zh-CN" altLang="en-US" sz="3600" dirty="0"/>
              <a:t> </a:t>
            </a:r>
            <a:r>
              <a:rPr lang="en-US" altLang="zh-CN" sz="3600" dirty="0"/>
              <a:t>diagnostics</a:t>
            </a:r>
          </a:p>
          <a:p>
            <a:pPr lvl="1"/>
            <a:r>
              <a:rPr lang="zh-CN" altLang="en-US" sz="3600" dirty="0"/>
              <a:t> </a:t>
            </a:r>
            <a:r>
              <a:rPr lang="en-US" altLang="zh-CN" sz="3600" dirty="0"/>
              <a:t>Capacity</a:t>
            </a:r>
            <a:r>
              <a:rPr lang="zh-CN" altLang="en-US" sz="3600" dirty="0"/>
              <a:t> </a:t>
            </a:r>
            <a:r>
              <a:rPr lang="en-US" altLang="zh-CN" sz="3600" dirty="0"/>
              <a:t>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63673-4487-3046-82F5-3C0E222167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9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1BD6-D1C7-BF41-BBAD-F7D3948E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</a:t>
            </a:r>
            <a:r>
              <a:rPr lang="en-US" dirty="0"/>
              <a:t> 4: approximate probability?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ECED-B83B-4C47-BA14-4E27ACACD4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DC5A-F272-2047-B2A1-83139509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200AD-7E29-FA4B-A4A8-07C2EDDC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4" y="1691277"/>
            <a:ext cx="5709227" cy="442496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413430-E007-E842-9A2A-B3C4D0F1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340" y="4447310"/>
            <a:ext cx="7886700" cy="17137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Approximate 1/x probability does not affect accuracy.</a:t>
            </a:r>
          </a:p>
          <a:p>
            <a:pPr marL="0" indent="0" algn="ctr">
              <a:buNone/>
            </a:pPr>
            <a:r>
              <a:rPr lang="en-US" sz="3200" dirty="0"/>
              <a:t>(Figure not ready yet…)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3892CF3-7A66-A340-84DF-31D6AD38870D}"/>
              </a:ext>
            </a:extLst>
          </p:cNvPr>
          <p:cNvSpPr/>
          <p:nvPr/>
        </p:nvSpPr>
        <p:spPr>
          <a:xfrm>
            <a:off x="1646095" y="2251581"/>
            <a:ext cx="296141" cy="2923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321D-2C03-D642-996C-A155C810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62FF-A60D-F943-86DB-086C7CBB4E1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152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4CD0A-6893-D943-9CA5-3E1AC871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F11D6-37FA-994F-A147-49CE6E6C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85" y="1394246"/>
            <a:ext cx="5781841" cy="4559249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4514F1F-A076-8447-9064-C5508AFF5251}"/>
              </a:ext>
            </a:extLst>
          </p:cNvPr>
          <p:cNvSpPr/>
          <p:nvPr/>
        </p:nvSpPr>
        <p:spPr>
          <a:xfrm>
            <a:off x="1646095" y="2251581"/>
            <a:ext cx="296141" cy="2923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81D316-3842-6444-8A46-2853BDC99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12" y="1898866"/>
            <a:ext cx="3284288" cy="352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436909-5926-584B-96D9-0335BA08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00" y="4138669"/>
            <a:ext cx="3237101" cy="40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ADBB05-5128-354D-A36B-63B7CABE0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954" y="2425101"/>
            <a:ext cx="3123046" cy="526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8B8D9-C20A-E044-BF22-C5EC3AC3E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055" y="2894058"/>
            <a:ext cx="2627124" cy="5946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E28431-AE5E-B74D-B06A-037A38BA68CD}"/>
              </a:ext>
            </a:extLst>
          </p:cNvPr>
          <p:cNvSpPr txBox="1"/>
          <p:nvPr/>
        </p:nvSpPr>
        <p:spPr>
          <a:xfrm>
            <a:off x="7959265" y="3773027"/>
            <a:ext cx="262712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PRECISION (d=2):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E0819A-6197-3543-98E5-386DE9D1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340" y="4973783"/>
            <a:ext cx="7886700" cy="11872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PRECISION is almost as accurate as Space-Saving</a:t>
            </a:r>
          </a:p>
        </p:txBody>
      </p:sp>
    </p:spTree>
    <p:extLst>
      <p:ext uri="{BB962C8B-B14F-4D97-AF65-F5344CB8AC3E}">
        <p14:creationId xmlns:p14="http://schemas.microsoft.com/office/powerpoint/2010/main" val="38209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400B-D8A0-8F48-A617-005511D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6368-CEB2-5647-B6C3-CCFE4B674B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Opportunity: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programmable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switches!</a:t>
            </a:r>
            <a:endParaRPr lang="en-US" altLang="zh-CN" sz="3600" dirty="0">
              <a:solidFill>
                <a:srgbClr val="00B050"/>
              </a:solidFill>
              <a:latin typeface="Verdana" charset="0"/>
            </a:endParaRPr>
          </a:p>
          <a:p>
            <a:pPr lvl="1"/>
            <a:r>
              <a:rPr lang="en-US" altLang="zh-CN" sz="2800" dirty="0">
                <a:latin typeface="Verdana" charset="0"/>
              </a:rPr>
              <a:t>Only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report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result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to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controller,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upon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demand</a:t>
            </a:r>
          </a:p>
          <a:p>
            <a:pPr lvl="1"/>
            <a:r>
              <a:rPr lang="en-US" altLang="zh-CN" sz="2800" dirty="0">
                <a:latin typeface="Verdana" charset="0"/>
              </a:rPr>
              <a:t>Immediate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per-packet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action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in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the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data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plane</a:t>
            </a:r>
            <a:endParaRPr lang="en-US" sz="2400" dirty="0">
              <a:solidFill>
                <a:srgbClr val="00B050"/>
              </a:solidFill>
              <a:latin typeface="Verdana" charset="0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Verdana" charset="0"/>
              </a:rPr>
              <a:t>Challenges</a:t>
            </a:r>
            <a:endParaRPr lang="en-US" altLang="zh-CN" sz="3600" dirty="0">
              <a:solidFill>
                <a:srgbClr val="FF0000"/>
              </a:solidFill>
              <a:latin typeface="Verdana" charset="0"/>
            </a:endParaRPr>
          </a:p>
          <a:p>
            <a:pPr lvl="1"/>
            <a:r>
              <a:rPr lang="en-US" altLang="zh-CN" sz="2800" dirty="0">
                <a:latin typeface="Verdana" charset="0"/>
              </a:rPr>
              <a:t>Restrictive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programming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model</a:t>
            </a:r>
          </a:p>
          <a:p>
            <a:pPr lvl="1"/>
            <a:r>
              <a:rPr lang="en-US" altLang="zh-CN" sz="2800" dirty="0">
                <a:latin typeface="Verdana" charset="0"/>
              </a:rPr>
              <a:t>Limited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state</a:t>
            </a:r>
            <a:r>
              <a:rPr lang="zh-CN" altLang="en-US" sz="2800" dirty="0">
                <a:latin typeface="Verdana" charset="0"/>
              </a:rPr>
              <a:t> </a:t>
            </a:r>
            <a:r>
              <a:rPr lang="en-US" altLang="zh-CN" sz="2800" dirty="0">
                <a:latin typeface="Verdana" charset="0"/>
              </a:rPr>
              <a:t>(memory)</a:t>
            </a:r>
            <a:endParaRPr lang="en-US" altLang="zh-CN" sz="2800" dirty="0">
              <a:solidFill>
                <a:srgbClr val="00B050"/>
              </a:solidFill>
              <a:latin typeface="Verdana" charset="0"/>
            </a:endParaRPr>
          </a:p>
          <a:p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Our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solution:</a:t>
            </a:r>
            <a:r>
              <a:rPr lang="zh-CN" altLang="en-US" sz="32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b="1" i="1" dirty="0">
                <a:solidFill>
                  <a:srgbClr val="00B050"/>
                </a:solidFill>
                <a:latin typeface="Verdana" charset="0"/>
              </a:rPr>
              <a:t>P</a:t>
            </a:r>
            <a:r>
              <a:rPr lang="en-US" altLang="zh-CN" sz="3200" i="1" dirty="0">
                <a:solidFill>
                  <a:srgbClr val="00B050"/>
                </a:solidFill>
                <a:latin typeface="Verdana" charset="0"/>
              </a:rPr>
              <a:t>robabilistic</a:t>
            </a:r>
            <a:r>
              <a:rPr lang="zh-CN" altLang="en-US" sz="3200" i="1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altLang="zh-CN" sz="3200" b="1" i="1" dirty="0">
                <a:solidFill>
                  <a:srgbClr val="00B050"/>
                </a:solidFill>
                <a:latin typeface="Verdana" charset="0"/>
              </a:rPr>
              <a:t>Rec</a:t>
            </a:r>
            <a:r>
              <a:rPr lang="en-US" altLang="zh-CN" sz="3200" i="1" dirty="0">
                <a:solidFill>
                  <a:srgbClr val="00B050"/>
                </a:solidFill>
                <a:latin typeface="Verdana" charset="0"/>
              </a:rPr>
              <a:t>irculation</a:t>
            </a:r>
            <a:br>
              <a:rPr lang="en-US" altLang="zh-CN" sz="3200" i="1" dirty="0">
                <a:solidFill>
                  <a:srgbClr val="00B050"/>
                </a:solidFill>
                <a:latin typeface="Verdana" charset="0"/>
              </a:rPr>
            </a:br>
            <a:r>
              <a:rPr lang="en-US" altLang="zh-CN" sz="3200" dirty="0">
                <a:solidFill>
                  <a:srgbClr val="00B050"/>
                </a:solidFill>
                <a:latin typeface="Verdana" charset="0"/>
              </a:rPr>
              <a:t>(PRECISION)</a:t>
            </a:r>
            <a:endParaRPr lang="en-US" sz="3200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E751B-9A2A-B24A-9458-FC1A002CCD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0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82D6-2AFF-A04C-8FE8-3737397A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PISA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br>
              <a:rPr lang="en-US" altLang="zh-CN" dirty="0"/>
            </a:br>
            <a:r>
              <a:rPr lang="en-US" altLang="zh-CN" b="0" dirty="0"/>
              <a:t>(</a:t>
            </a:r>
            <a:r>
              <a:rPr lang="en-US" altLang="zh-CN" b="0" i="1" dirty="0"/>
              <a:t>Protocol</a:t>
            </a:r>
            <a:r>
              <a:rPr lang="zh-CN" altLang="en-US" b="0" i="1" dirty="0"/>
              <a:t> </a:t>
            </a:r>
            <a:r>
              <a:rPr lang="en-US" altLang="zh-CN" b="0" i="1" dirty="0"/>
              <a:t>Independent</a:t>
            </a:r>
            <a:r>
              <a:rPr lang="zh-CN" altLang="en-US" b="0" i="1" dirty="0"/>
              <a:t> </a:t>
            </a:r>
            <a:r>
              <a:rPr lang="en-US" altLang="zh-CN" b="0" i="1" dirty="0"/>
              <a:t>Switching</a:t>
            </a:r>
            <a:r>
              <a:rPr lang="zh-CN" altLang="en-US" b="0" i="1" dirty="0"/>
              <a:t> </a:t>
            </a:r>
            <a:r>
              <a:rPr lang="en-US" altLang="zh-CN" b="0" i="1" dirty="0"/>
              <a:t>Architecture</a:t>
            </a:r>
            <a:r>
              <a:rPr lang="en-US" altLang="zh-CN" b="0" dirty="0"/>
              <a:t>)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7FDE1-37AA-6249-B52B-FB0190A36B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05A7492-D9C0-BA42-9A95-77233606FDA9}"/>
              </a:ext>
            </a:extLst>
          </p:cNvPr>
          <p:cNvSpPr/>
          <p:nvPr/>
        </p:nvSpPr>
        <p:spPr>
          <a:xfrm>
            <a:off x="2645401" y="1878425"/>
            <a:ext cx="986619" cy="3767088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16AD18F-57BF-F24C-B828-016F1B46672B}"/>
              </a:ext>
            </a:extLst>
          </p:cNvPr>
          <p:cNvSpPr/>
          <p:nvPr/>
        </p:nvSpPr>
        <p:spPr>
          <a:xfrm>
            <a:off x="4742274" y="2974172"/>
            <a:ext cx="986619" cy="267134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D8A8217-71CB-AB44-A86B-07B61EFDF416}"/>
              </a:ext>
            </a:extLst>
          </p:cNvPr>
          <p:cNvSpPr/>
          <p:nvPr/>
        </p:nvSpPr>
        <p:spPr>
          <a:xfrm>
            <a:off x="2664560" y="2838465"/>
            <a:ext cx="407115" cy="407115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4A8B6C3-21FC-5A42-9685-78EB37E39F67}"/>
              </a:ext>
            </a:extLst>
          </p:cNvPr>
          <p:cNvSpPr/>
          <p:nvPr/>
        </p:nvSpPr>
        <p:spPr>
          <a:xfrm>
            <a:off x="3216822" y="3191370"/>
            <a:ext cx="407115" cy="407115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5DA7AB8-3107-144A-AE19-5C3F898FA5ED}"/>
              </a:ext>
            </a:extLst>
          </p:cNvPr>
          <p:cNvSpPr/>
          <p:nvPr/>
        </p:nvSpPr>
        <p:spPr>
          <a:xfrm>
            <a:off x="2750964" y="3662627"/>
            <a:ext cx="407115" cy="407115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940D559-04C5-5644-A730-2B65D7C5D752}"/>
              </a:ext>
            </a:extLst>
          </p:cNvPr>
          <p:cNvSpPr/>
          <p:nvPr/>
        </p:nvSpPr>
        <p:spPr>
          <a:xfrm>
            <a:off x="3114079" y="4550402"/>
            <a:ext cx="407115" cy="407115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6" name="Curved Connector 125">
            <a:extLst>
              <a:ext uri="{FF2B5EF4-FFF2-40B4-BE49-F238E27FC236}">
                <a16:creationId xmlns:a16="http://schemas.microsoft.com/office/drawing/2014/main" id="{E6B6C06C-8273-8740-A084-1ADF858780A3}"/>
              </a:ext>
            </a:extLst>
          </p:cNvPr>
          <p:cNvCxnSpPr>
            <a:cxnSpLocks/>
            <a:stCxn id="122" idx="7"/>
            <a:endCxn id="123" idx="0"/>
          </p:cNvCxnSpPr>
          <p:nvPr/>
        </p:nvCxnSpPr>
        <p:spPr>
          <a:xfrm rot="16200000" flipH="1">
            <a:off x="3069575" y="2840565"/>
            <a:ext cx="293285" cy="408325"/>
          </a:xfrm>
          <a:prstGeom prst="curvedConnector3">
            <a:avLst>
              <a:gd name="adj1" fmla="val -22817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Curved Connector 126">
            <a:extLst>
              <a:ext uri="{FF2B5EF4-FFF2-40B4-BE49-F238E27FC236}">
                <a16:creationId xmlns:a16="http://schemas.microsoft.com/office/drawing/2014/main" id="{9E9B6D46-34AE-2D47-BDE8-663977E8761B}"/>
              </a:ext>
            </a:extLst>
          </p:cNvPr>
          <p:cNvCxnSpPr>
            <a:cxnSpLocks/>
            <a:stCxn id="122" idx="4"/>
            <a:endCxn id="124" idx="0"/>
          </p:cNvCxnSpPr>
          <p:nvPr/>
        </p:nvCxnSpPr>
        <p:spPr>
          <a:xfrm rot="16200000" flipH="1">
            <a:off x="2702796" y="3410901"/>
            <a:ext cx="417046" cy="8640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8" name="Curved Connector 127">
            <a:extLst>
              <a:ext uri="{FF2B5EF4-FFF2-40B4-BE49-F238E27FC236}">
                <a16:creationId xmlns:a16="http://schemas.microsoft.com/office/drawing/2014/main" id="{396E03AA-D327-5F41-A9AF-37C4732672A1}"/>
              </a:ext>
            </a:extLst>
          </p:cNvPr>
          <p:cNvCxnSpPr>
            <a:cxnSpLocks/>
            <a:stCxn id="123" idx="3"/>
            <a:endCxn id="124" idx="7"/>
          </p:cNvCxnSpPr>
          <p:nvPr/>
        </p:nvCxnSpPr>
        <p:spPr>
          <a:xfrm rot="5400000">
            <a:off x="3095761" y="3541565"/>
            <a:ext cx="183382" cy="17798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566E2CB2-39C3-5B40-8C88-2FBEB27707AB}"/>
              </a:ext>
            </a:extLst>
          </p:cNvPr>
          <p:cNvCxnSpPr>
            <a:cxnSpLocks/>
            <a:stCxn id="123" idx="4"/>
            <a:endCxn id="125" idx="0"/>
          </p:cNvCxnSpPr>
          <p:nvPr/>
        </p:nvCxnSpPr>
        <p:spPr>
          <a:xfrm rot="5400000">
            <a:off x="2893050" y="4023072"/>
            <a:ext cx="951916" cy="102743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705E01F8-B2F6-E548-9223-E092637126F2}"/>
              </a:ext>
            </a:extLst>
          </p:cNvPr>
          <p:cNvCxnSpPr>
            <a:cxnSpLocks/>
            <a:stCxn id="124" idx="4"/>
            <a:endCxn id="125" idx="3"/>
          </p:cNvCxnSpPr>
          <p:nvPr/>
        </p:nvCxnSpPr>
        <p:spPr>
          <a:xfrm rot="16200000" flipH="1">
            <a:off x="2650034" y="4374230"/>
            <a:ext cx="828155" cy="219178"/>
          </a:xfrm>
          <a:prstGeom prst="curvedConnector3">
            <a:avLst>
              <a:gd name="adj1" fmla="val 67547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753F2E5-BD76-784D-902B-FF2B9BEF924F}"/>
              </a:ext>
            </a:extLst>
          </p:cNvPr>
          <p:cNvSpPr/>
          <p:nvPr/>
        </p:nvSpPr>
        <p:spPr>
          <a:xfrm>
            <a:off x="4844184" y="3119986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417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Snip Same Side Corner Rectangle 131">
            <a:extLst>
              <a:ext uri="{FF2B5EF4-FFF2-40B4-BE49-F238E27FC236}">
                <a16:creationId xmlns:a16="http://schemas.microsoft.com/office/drawing/2014/main" id="{10E7C813-564B-2340-9974-DF7BA64B0FAC}"/>
              </a:ext>
            </a:extLst>
          </p:cNvPr>
          <p:cNvSpPr/>
          <p:nvPr/>
        </p:nvSpPr>
        <p:spPr>
          <a:xfrm rot="5400000">
            <a:off x="5324814" y="3172910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B872120-B6C2-5946-B790-D803B4E5C0D1}"/>
              </a:ext>
            </a:extLst>
          </p:cNvPr>
          <p:cNvSpPr/>
          <p:nvPr/>
        </p:nvSpPr>
        <p:spPr>
          <a:xfrm>
            <a:off x="4844184" y="3622391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Snip Same Side Corner Rectangle 133">
            <a:extLst>
              <a:ext uri="{FF2B5EF4-FFF2-40B4-BE49-F238E27FC236}">
                <a16:creationId xmlns:a16="http://schemas.microsoft.com/office/drawing/2014/main" id="{FFEB3245-3C51-DC45-B8BF-A894CD34BE53}"/>
              </a:ext>
            </a:extLst>
          </p:cNvPr>
          <p:cNvSpPr/>
          <p:nvPr/>
        </p:nvSpPr>
        <p:spPr>
          <a:xfrm rot="5400000">
            <a:off x="5324814" y="3675314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9E1E6EA-4655-7A47-A1F6-BCA48CE22824}"/>
              </a:ext>
            </a:extLst>
          </p:cNvPr>
          <p:cNvSpPr/>
          <p:nvPr/>
        </p:nvSpPr>
        <p:spPr>
          <a:xfrm>
            <a:off x="4844184" y="4124793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Snip Same Side Corner Rectangle 135">
            <a:extLst>
              <a:ext uri="{FF2B5EF4-FFF2-40B4-BE49-F238E27FC236}">
                <a16:creationId xmlns:a16="http://schemas.microsoft.com/office/drawing/2014/main" id="{666C2460-596E-154A-BC00-2F0791558D39}"/>
              </a:ext>
            </a:extLst>
          </p:cNvPr>
          <p:cNvSpPr/>
          <p:nvPr/>
        </p:nvSpPr>
        <p:spPr>
          <a:xfrm rot="5400000">
            <a:off x="5324814" y="4177716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069E00-D6B6-CF46-B366-1295AF680FCE}"/>
              </a:ext>
            </a:extLst>
          </p:cNvPr>
          <p:cNvSpPr/>
          <p:nvPr/>
        </p:nvSpPr>
        <p:spPr>
          <a:xfrm>
            <a:off x="4844184" y="4627193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Snip Same Side Corner Rectangle 137">
            <a:extLst>
              <a:ext uri="{FF2B5EF4-FFF2-40B4-BE49-F238E27FC236}">
                <a16:creationId xmlns:a16="http://schemas.microsoft.com/office/drawing/2014/main" id="{9900DD4A-FE06-9748-B0CB-DDE6B63915A2}"/>
              </a:ext>
            </a:extLst>
          </p:cNvPr>
          <p:cNvSpPr/>
          <p:nvPr/>
        </p:nvSpPr>
        <p:spPr>
          <a:xfrm rot="5400000">
            <a:off x="5324814" y="4680116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31A2AF2-7557-7848-8D9F-488CE5C3C6EB}"/>
              </a:ext>
            </a:extLst>
          </p:cNvPr>
          <p:cNvSpPr/>
          <p:nvPr/>
        </p:nvSpPr>
        <p:spPr>
          <a:xfrm>
            <a:off x="4844184" y="5129594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Snip Same Side Corner Rectangle 139">
            <a:extLst>
              <a:ext uri="{FF2B5EF4-FFF2-40B4-BE49-F238E27FC236}">
                <a16:creationId xmlns:a16="http://schemas.microsoft.com/office/drawing/2014/main" id="{3B4C53C9-6041-A24C-86BF-793EDE1137BC}"/>
              </a:ext>
            </a:extLst>
          </p:cNvPr>
          <p:cNvSpPr/>
          <p:nvPr/>
        </p:nvSpPr>
        <p:spPr>
          <a:xfrm rot="5400000">
            <a:off x="5324814" y="5182519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1" name="Table 140">
            <a:extLst>
              <a:ext uri="{FF2B5EF4-FFF2-40B4-BE49-F238E27FC236}">
                <a16:creationId xmlns:a16="http://schemas.microsoft.com/office/drawing/2014/main" id="{355B0A7C-0E30-A247-B152-1A4AC4654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35939"/>
              </p:ext>
            </p:extLst>
          </p:nvPr>
        </p:nvGraphicFramePr>
        <p:xfrm>
          <a:off x="4733646" y="1878420"/>
          <a:ext cx="995240" cy="824338"/>
        </p:xfrm>
        <a:graphic>
          <a:graphicData uri="http://schemas.openxmlformats.org/drawingml/2006/table">
            <a:tbl>
              <a:tblPr bandRow="1"/>
              <a:tblGrid>
                <a:gridCol w="248810">
                  <a:extLst>
                    <a:ext uri="{9D8B030D-6E8A-4147-A177-3AD203B41FA5}">
                      <a16:colId xmlns:a16="http://schemas.microsoft.com/office/drawing/2014/main" val="1013415417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155053163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425823527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28951762"/>
                    </a:ext>
                  </a:extLst>
                </a:gridCol>
              </a:tblGrid>
              <a:tr h="412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1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2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3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4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43056"/>
                  </a:ext>
                </a:extLst>
              </a:tr>
              <a:tr h="412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1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0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1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0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73721"/>
                  </a:ext>
                </a:extLst>
              </a:tr>
            </a:tbl>
          </a:graphicData>
        </a:graphic>
      </p:graphicFrame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0DD698C-951E-6E48-A7C4-682AE09739B9}"/>
              </a:ext>
            </a:extLst>
          </p:cNvPr>
          <p:cNvCxnSpPr>
            <a:cxnSpLocks/>
            <a:stCxn id="141" idx="2"/>
            <a:endCxn id="121" idx="0"/>
          </p:cNvCxnSpPr>
          <p:nvPr/>
        </p:nvCxnSpPr>
        <p:spPr>
          <a:xfrm>
            <a:off x="5231266" y="2702758"/>
            <a:ext cx="4318" cy="271414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C41008B3-A30F-0D41-8430-C997E5B574DD}"/>
              </a:ext>
            </a:extLst>
          </p:cNvPr>
          <p:cNvSpPr txBox="1"/>
          <p:nvPr/>
        </p:nvSpPr>
        <p:spPr>
          <a:xfrm>
            <a:off x="2528626" y="5757970"/>
            <a:ext cx="1206879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6724">
              <a:defRPr/>
            </a:pPr>
            <a:r>
              <a:rPr lang="en-US" altLang="zh-Hans" sz="1654" kern="0" dirty="0">
                <a:solidFill>
                  <a:prstClr val="black"/>
                </a:solidFill>
                <a:ea typeface="等线" panose="02010600030101010101" pitchFamily="2" charset="-122"/>
              </a:rPr>
              <a:t>Parser</a:t>
            </a:r>
            <a:endParaRPr lang="en-US" sz="1654" kern="0" dirty="0">
              <a:solidFill>
                <a:prstClr val="black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87B18D9-3EE1-4040-9DB0-395216C0D31A}"/>
              </a:ext>
            </a:extLst>
          </p:cNvPr>
          <p:cNvSpPr/>
          <p:nvPr/>
        </p:nvSpPr>
        <p:spPr>
          <a:xfrm>
            <a:off x="5875884" y="2974172"/>
            <a:ext cx="986619" cy="267134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705E331-334C-1D44-983B-8169E2518E94}"/>
              </a:ext>
            </a:extLst>
          </p:cNvPr>
          <p:cNvSpPr/>
          <p:nvPr/>
        </p:nvSpPr>
        <p:spPr>
          <a:xfrm>
            <a:off x="5977793" y="3119986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Snip Same Side Corner Rectangle 145">
            <a:extLst>
              <a:ext uri="{FF2B5EF4-FFF2-40B4-BE49-F238E27FC236}">
                <a16:creationId xmlns:a16="http://schemas.microsoft.com/office/drawing/2014/main" id="{2C660F1F-8702-5C4C-B543-ADB9006A1854}"/>
              </a:ext>
            </a:extLst>
          </p:cNvPr>
          <p:cNvSpPr/>
          <p:nvPr/>
        </p:nvSpPr>
        <p:spPr>
          <a:xfrm rot="5400000">
            <a:off x="6458422" y="3172910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DBAB2A6-47DD-E94F-90B5-3110739C3E2A}"/>
              </a:ext>
            </a:extLst>
          </p:cNvPr>
          <p:cNvSpPr/>
          <p:nvPr/>
        </p:nvSpPr>
        <p:spPr>
          <a:xfrm>
            <a:off x="5977793" y="3622391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Snip Same Side Corner Rectangle 147">
            <a:extLst>
              <a:ext uri="{FF2B5EF4-FFF2-40B4-BE49-F238E27FC236}">
                <a16:creationId xmlns:a16="http://schemas.microsoft.com/office/drawing/2014/main" id="{FFCD074F-C63D-5B46-96E2-C346E6897696}"/>
              </a:ext>
            </a:extLst>
          </p:cNvPr>
          <p:cNvSpPr/>
          <p:nvPr/>
        </p:nvSpPr>
        <p:spPr>
          <a:xfrm rot="5400000">
            <a:off x="6458422" y="3675314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94374C7-9958-0F4F-9BA8-298E1A61C373}"/>
              </a:ext>
            </a:extLst>
          </p:cNvPr>
          <p:cNvSpPr/>
          <p:nvPr/>
        </p:nvSpPr>
        <p:spPr>
          <a:xfrm>
            <a:off x="5977793" y="4124793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Snip Same Side Corner Rectangle 149">
            <a:extLst>
              <a:ext uri="{FF2B5EF4-FFF2-40B4-BE49-F238E27FC236}">
                <a16:creationId xmlns:a16="http://schemas.microsoft.com/office/drawing/2014/main" id="{5365845F-E7F0-A14A-997C-3D73089D01B9}"/>
              </a:ext>
            </a:extLst>
          </p:cNvPr>
          <p:cNvSpPr/>
          <p:nvPr/>
        </p:nvSpPr>
        <p:spPr>
          <a:xfrm rot="5400000">
            <a:off x="6458422" y="4177716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10FF946-DF7E-3B43-B425-7E568489E324}"/>
              </a:ext>
            </a:extLst>
          </p:cNvPr>
          <p:cNvSpPr/>
          <p:nvPr/>
        </p:nvSpPr>
        <p:spPr>
          <a:xfrm>
            <a:off x="5977793" y="4627193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Snip Same Side Corner Rectangle 151">
            <a:extLst>
              <a:ext uri="{FF2B5EF4-FFF2-40B4-BE49-F238E27FC236}">
                <a16:creationId xmlns:a16="http://schemas.microsoft.com/office/drawing/2014/main" id="{10751494-3756-F244-AB83-6B630C80F103}"/>
              </a:ext>
            </a:extLst>
          </p:cNvPr>
          <p:cNvSpPr/>
          <p:nvPr/>
        </p:nvSpPr>
        <p:spPr>
          <a:xfrm rot="5400000">
            <a:off x="6458422" y="4680116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775ED83-2AF4-8F46-9450-B260A2F49C3C}"/>
              </a:ext>
            </a:extLst>
          </p:cNvPr>
          <p:cNvSpPr/>
          <p:nvPr/>
        </p:nvSpPr>
        <p:spPr>
          <a:xfrm>
            <a:off x="5977793" y="5129594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Snip Same Side Corner Rectangle 153">
            <a:extLst>
              <a:ext uri="{FF2B5EF4-FFF2-40B4-BE49-F238E27FC236}">
                <a16:creationId xmlns:a16="http://schemas.microsoft.com/office/drawing/2014/main" id="{04C576BA-6593-F341-9DFC-BF4F8EB30B7C}"/>
              </a:ext>
            </a:extLst>
          </p:cNvPr>
          <p:cNvSpPr/>
          <p:nvPr/>
        </p:nvSpPr>
        <p:spPr>
          <a:xfrm rot="5400000">
            <a:off x="6458422" y="5182519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B79D9D66-E906-4E49-AA9C-BE1854EC8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55724"/>
              </p:ext>
            </p:extLst>
          </p:nvPr>
        </p:nvGraphicFramePr>
        <p:xfrm>
          <a:off x="5867255" y="1878420"/>
          <a:ext cx="995240" cy="824338"/>
        </p:xfrm>
        <a:graphic>
          <a:graphicData uri="http://schemas.openxmlformats.org/drawingml/2006/table">
            <a:tbl>
              <a:tblPr bandRow="1"/>
              <a:tblGrid>
                <a:gridCol w="248810">
                  <a:extLst>
                    <a:ext uri="{9D8B030D-6E8A-4147-A177-3AD203B41FA5}">
                      <a16:colId xmlns:a16="http://schemas.microsoft.com/office/drawing/2014/main" val="1013415417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155053163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425823527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28951762"/>
                    </a:ext>
                  </a:extLst>
                </a:gridCol>
              </a:tblGrid>
              <a:tr h="412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1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2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3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4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43056"/>
                  </a:ext>
                </a:extLst>
              </a:tr>
              <a:tr h="412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73721"/>
                  </a:ext>
                </a:extLst>
              </a:tr>
            </a:tbl>
          </a:graphicData>
        </a:graphic>
      </p:graphicFrame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10CB9BA-F79F-BF42-AADC-D683BC3EB18D}"/>
              </a:ext>
            </a:extLst>
          </p:cNvPr>
          <p:cNvCxnSpPr>
            <a:cxnSpLocks/>
            <a:stCxn id="155" idx="2"/>
            <a:endCxn id="144" idx="0"/>
          </p:cNvCxnSpPr>
          <p:nvPr/>
        </p:nvCxnSpPr>
        <p:spPr>
          <a:xfrm>
            <a:off x="6364875" y="2702758"/>
            <a:ext cx="4319" cy="271414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2EF0581-28D3-2E4E-89C6-D9949AC733D2}"/>
              </a:ext>
            </a:extLst>
          </p:cNvPr>
          <p:cNvSpPr/>
          <p:nvPr/>
        </p:nvSpPr>
        <p:spPr>
          <a:xfrm>
            <a:off x="7005179" y="2979226"/>
            <a:ext cx="986619" cy="267134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FB88322-868D-C243-9F1F-315F057C5D40}"/>
              </a:ext>
            </a:extLst>
          </p:cNvPr>
          <p:cNvSpPr/>
          <p:nvPr/>
        </p:nvSpPr>
        <p:spPr>
          <a:xfrm>
            <a:off x="7107087" y="3125040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9" name="Snip Same Side Corner Rectangle 158">
            <a:extLst>
              <a:ext uri="{FF2B5EF4-FFF2-40B4-BE49-F238E27FC236}">
                <a16:creationId xmlns:a16="http://schemas.microsoft.com/office/drawing/2014/main" id="{9D8DE634-ABCF-4A49-A2FC-4B04B6ACED93}"/>
              </a:ext>
            </a:extLst>
          </p:cNvPr>
          <p:cNvSpPr/>
          <p:nvPr/>
        </p:nvSpPr>
        <p:spPr>
          <a:xfrm rot="5400000">
            <a:off x="7587718" y="3177963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75A8E21-8462-664D-916B-ECC6F5A55CB6}"/>
              </a:ext>
            </a:extLst>
          </p:cNvPr>
          <p:cNvSpPr/>
          <p:nvPr/>
        </p:nvSpPr>
        <p:spPr>
          <a:xfrm>
            <a:off x="7107087" y="3627445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1" name="Snip Same Side Corner Rectangle 160">
            <a:extLst>
              <a:ext uri="{FF2B5EF4-FFF2-40B4-BE49-F238E27FC236}">
                <a16:creationId xmlns:a16="http://schemas.microsoft.com/office/drawing/2014/main" id="{DF49C3A5-1FA3-8246-B01C-97DD382E5A90}"/>
              </a:ext>
            </a:extLst>
          </p:cNvPr>
          <p:cNvSpPr/>
          <p:nvPr/>
        </p:nvSpPr>
        <p:spPr>
          <a:xfrm rot="5400000">
            <a:off x="7587718" y="3680367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BFE5891-4370-6349-BEE9-AEA20CB72557}"/>
              </a:ext>
            </a:extLst>
          </p:cNvPr>
          <p:cNvSpPr/>
          <p:nvPr/>
        </p:nvSpPr>
        <p:spPr>
          <a:xfrm>
            <a:off x="7107087" y="4129846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" name="Snip Same Side Corner Rectangle 162">
            <a:extLst>
              <a:ext uri="{FF2B5EF4-FFF2-40B4-BE49-F238E27FC236}">
                <a16:creationId xmlns:a16="http://schemas.microsoft.com/office/drawing/2014/main" id="{8903BB04-F9FC-7B49-B3FC-F1CC7C9D2B3B}"/>
              </a:ext>
            </a:extLst>
          </p:cNvPr>
          <p:cNvSpPr/>
          <p:nvPr/>
        </p:nvSpPr>
        <p:spPr>
          <a:xfrm rot="5400000">
            <a:off x="7587718" y="4182770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779180D-FBDB-444F-9F06-63633A3F6AD4}"/>
              </a:ext>
            </a:extLst>
          </p:cNvPr>
          <p:cNvSpPr/>
          <p:nvPr/>
        </p:nvSpPr>
        <p:spPr>
          <a:xfrm>
            <a:off x="7107087" y="4632246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Snip Same Side Corner Rectangle 164">
            <a:extLst>
              <a:ext uri="{FF2B5EF4-FFF2-40B4-BE49-F238E27FC236}">
                <a16:creationId xmlns:a16="http://schemas.microsoft.com/office/drawing/2014/main" id="{3AE05556-82E7-7740-8A51-122B6C229749}"/>
              </a:ext>
            </a:extLst>
          </p:cNvPr>
          <p:cNvSpPr/>
          <p:nvPr/>
        </p:nvSpPr>
        <p:spPr>
          <a:xfrm rot="5400000">
            <a:off x="7587718" y="4685170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FA498FC-AB4C-3047-97B6-11C6F2B1616C}"/>
              </a:ext>
            </a:extLst>
          </p:cNvPr>
          <p:cNvSpPr/>
          <p:nvPr/>
        </p:nvSpPr>
        <p:spPr>
          <a:xfrm>
            <a:off x="7107087" y="5134649"/>
            <a:ext cx="458906" cy="3739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7" name="Snip Same Side Corner Rectangle 166">
            <a:extLst>
              <a:ext uri="{FF2B5EF4-FFF2-40B4-BE49-F238E27FC236}">
                <a16:creationId xmlns:a16="http://schemas.microsoft.com/office/drawing/2014/main" id="{17F3F2CA-B196-0646-BE7A-2C1FF86A4971}"/>
              </a:ext>
            </a:extLst>
          </p:cNvPr>
          <p:cNvSpPr/>
          <p:nvPr/>
        </p:nvSpPr>
        <p:spPr>
          <a:xfrm rot="5400000">
            <a:off x="7587718" y="5187572"/>
            <a:ext cx="373932" cy="268087"/>
          </a:xfrm>
          <a:prstGeom prst="snip2SameRect">
            <a:avLst>
              <a:gd name="adj1" fmla="val 39447"/>
              <a:gd name="adj2" fmla="val 0"/>
            </a:avLst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8" name="Table 167">
            <a:extLst>
              <a:ext uri="{FF2B5EF4-FFF2-40B4-BE49-F238E27FC236}">
                <a16:creationId xmlns:a16="http://schemas.microsoft.com/office/drawing/2014/main" id="{B2779A0D-ABEA-6641-88A0-F1189933B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44870"/>
              </p:ext>
            </p:extLst>
          </p:nvPr>
        </p:nvGraphicFramePr>
        <p:xfrm>
          <a:off x="6996550" y="1883474"/>
          <a:ext cx="995240" cy="824338"/>
        </p:xfrm>
        <a:graphic>
          <a:graphicData uri="http://schemas.openxmlformats.org/drawingml/2006/table">
            <a:tbl>
              <a:tblPr bandRow="1"/>
              <a:tblGrid>
                <a:gridCol w="248810">
                  <a:extLst>
                    <a:ext uri="{9D8B030D-6E8A-4147-A177-3AD203B41FA5}">
                      <a16:colId xmlns:a16="http://schemas.microsoft.com/office/drawing/2014/main" val="1013415417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155053163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425823527"/>
                    </a:ext>
                  </a:extLst>
                </a:gridCol>
                <a:gridCol w="248810">
                  <a:extLst>
                    <a:ext uri="{9D8B030D-6E8A-4147-A177-3AD203B41FA5}">
                      <a16:colId xmlns:a16="http://schemas.microsoft.com/office/drawing/2014/main" val="128951762"/>
                    </a:ext>
                  </a:extLst>
                </a:gridCol>
              </a:tblGrid>
              <a:tr h="412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1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2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3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1500" dirty="0"/>
                        <a:t>4</a:t>
                      </a:r>
                      <a:endParaRPr lang="en-US" sz="15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43056"/>
                  </a:ext>
                </a:extLst>
              </a:tr>
              <a:tr h="412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73721"/>
                  </a:ext>
                </a:extLst>
              </a:tr>
            </a:tbl>
          </a:graphicData>
        </a:graphic>
      </p:graphicFrame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4B130360-5D3D-B44E-85CC-7AC66C23F9C8}"/>
              </a:ext>
            </a:extLst>
          </p:cNvPr>
          <p:cNvCxnSpPr>
            <a:cxnSpLocks/>
            <a:stCxn id="168" idx="2"/>
            <a:endCxn id="157" idx="0"/>
          </p:cNvCxnSpPr>
          <p:nvPr/>
        </p:nvCxnSpPr>
        <p:spPr>
          <a:xfrm>
            <a:off x="7494170" y="2707812"/>
            <a:ext cx="4319" cy="271414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CD7D3D0-60E7-1B44-9C8B-A9CD83245605}"/>
              </a:ext>
            </a:extLst>
          </p:cNvPr>
          <p:cNvSpPr/>
          <p:nvPr/>
        </p:nvSpPr>
        <p:spPr>
          <a:xfrm>
            <a:off x="9126402" y="1878425"/>
            <a:ext cx="986619" cy="3767088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56724">
              <a:defRPr/>
            </a:pPr>
            <a:endParaRPr lang="en-US" sz="188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806AC96-E0DB-C445-A733-577D37EDF06B}"/>
              </a:ext>
            </a:extLst>
          </p:cNvPr>
          <p:cNvSpPr txBox="1"/>
          <p:nvPr/>
        </p:nvSpPr>
        <p:spPr>
          <a:xfrm>
            <a:off x="4742275" y="5757970"/>
            <a:ext cx="3249519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6724">
              <a:defRPr/>
            </a:pPr>
            <a:r>
              <a:rPr lang="en-US" altLang="zh-Hans" sz="1654" kern="0" dirty="0">
                <a:solidFill>
                  <a:prstClr val="black"/>
                </a:solidFill>
                <a:ea typeface="等线" panose="02010600030101010101" pitchFamily="2" charset="-122"/>
              </a:rPr>
              <a:t>Match-Action</a:t>
            </a:r>
            <a:r>
              <a:rPr lang="zh-Hans" altLang="en-US" sz="1654" kern="0" dirty="0">
                <a:solidFill>
                  <a:prstClr val="black"/>
                </a:solidFill>
                <a:ea typeface="等线" panose="02010600030101010101" pitchFamily="2" charset="-122"/>
              </a:rPr>
              <a:t> </a:t>
            </a:r>
            <a:r>
              <a:rPr lang="en-US" altLang="zh-Hans" sz="1654" kern="0" dirty="0">
                <a:solidFill>
                  <a:prstClr val="black"/>
                </a:solidFill>
                <a:ea typeface="等线" panose="02010600030101010101" pitchFamily="2" charset="-122"/>
              </a:rPr>
              <a:t>pipeline</a:t>
            </a:r>
            <a:endParaRPr lang="en-US" sz="1654" kern="0" dirty="0">
              <a:solidFill>
                <a:prstClr val="black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5D3FC74-6E01-F140-AE55-F6995A9C4CB4}"/>
              </a:ext>
            </a:extLst>
          </p:cNvPr>
          <p:cNvSpPr txBox="1"/>
          <p:nvPr/>
        </p:nvSpPr>
        <p:spPr>
          <a:xfrm>
            <a:off x="9011153" y="5755783"/>
            <a:ext cx="1206879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6724">
              <a:defRPr/>
            </a:pPr>
            <a:r>
              <a:rPr lang="en-US" altLang="zh-Hans" sz="1654" kern="0" dirty="0" err="1">
                <a:solidFill>
                  <a:prstClr val="black"/>
                </a:solidFill>
                <a:ea typeface="等线" panose="02010600030101010101" pitchFamily="2" charset="-122"/>
              </a:rPr>
              <a:t>Deparser</a:t>
            </a:r>
            <a:endParaRPr lang="en-US" sz="1654" kern="0" dirty="0">
              <a:solidFill>
                <a:prstClr val="black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4614BDD-BBD0-DE40-8E23-83678687FFA9}"/>
              </a:ext>
            </a:extLst>
          </p:cNvPr>
          <p:cNvSpPr txBox="1"/>
          <p:nvPr/>
        </p:nvSpPr>
        <p:spPr>
          <a:xfrm>
            <a:off x="2645400" y="1910605"/>
            <a:ext cx="1124988" cy="28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6724">
              <a:defRPr/>
            </a:pPr>
            <a:r>
              <a:rPr lang="en-US" altLang="zh-Hans" sz="1256" kern="0" dirty="0">
                <a:solidFill>
                  <a:prstClr val="black"/>
                </a:solidFill>
                <a:ea typeface="等线" panose="02010600030101010101" pitchFamily="2" charset="-122"/>
              </a:rPr>
              <a:t>01011010…</a:t>
            </a:r>
            <a:endParaRPr lang="en-US" sz="1256" kern="0" dirty="0">
              <a:solidFill>
                <a:prstClr val="black"/>
              </a:solidFill>
            </a:endParaRPr>
          </a:p>
        </p:txBody>
      </p:sp>
      <p:cxnSp>
        <p:nvCxnSpPr>
          <p:cNvPr id="174" name="Curved Connector 173">
            <a:extLst>
              <a:ext uri="{FF2B5EF4-FFF2-40B4-BE49-F238E27FC236}">
                <a16:creationId xmlns:a16="http://schemas.microsoft.com/office/drawing/2014/main" id="{ED722976-F70C-4D48-BF95-199AF3CC9DED}"/>
              </a:ext>
            </a:extLst>
          </p:cNvPr>
          <p:cNvCxnSpPr>
            <a:cxnSpLocks/>
            <a:stCxn id="173" idx="2"/>
          </p:cNvCxnSpPr>
          <p:nvPr/>
        </p:nvCxnSpPr>
        <p:spPr>
          <a:xfrm rot="5400000">
            <a:off x="2702458" y="2420272"/>
            <a:ext cx="729512" cy="28136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94CE7F81-BA32-A848-9567-5D9856BDD041}"/>
              </a:ext>
            </a:extLst>
          </p:cNvPr>
          <p:cNvSpPr txBox="1"/>
          <p:nvPr/>
        </p:nvSpPr>
        <p:spPr>
          <a:xfrm>
            <a:off x="9126402" y="5338372"/>
            <a:ext cx="1026189" cy="28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6724">
              <a:defRPr/>
            </a:pPr>
            <a:r>
              <a:rPr lang="en-US" altLang="zh-Hans" sz="1256" kern="0" dirty="0">
                <a:solidFill>
                  <a:prstClr val="black"/>
                </a:solidFill>
                <a:ea typeface="等线" panose="02010600030101010101" pitchFamily="2" charset="-122"/>
              </a:rPr>
              <a:t>01011010…</a:t>
            </a:r>
            <a:endParaRPr lang="en-US" sz="1256" kern="0" dirty="0">
              <a:solidFill>
                <a:prstClr val="black"/>
              </a:solidFill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52B085A-F0E0-FD43-AB17-38CF81192F60}"/>
              </a:ext>
            </a:extLst>
          </p:cNvPr>
          <p:cNvGrpSpPr/>
          <p:nvPr/>
        </p:nvGrpSpPr>
        <p:grpSpPr>
          <a:xfrm>
            <a:off x="9429857" y="4576615"/>
            <a:ext cx="415022" cy="633157"/>
            <a:chOff x="10830203" y="4209163"/>
            <a:chExt cx="396662" cy="605149"/>
          </a:xfrm>
          <a:noFill/>
        </p:grpSpPr>
        <p:sp>
          <p:nvSpPr>
            <p:cNvPr id="177" name="Merge 176">
              <a:extLst>
                <a:ext uri="{FF2B5EF4-FFF2-40B4-BE49-F238E27FC236}">
                  <a16:creationId xmlns:a16="http://schemas.microsoft.com/office/drawing/2014/main" id="{4EE2C0D0-028F-E34A-9DA1-F84EDDFBD4B6}"/>
                </a:ext>
              </a:extLst>
            </p:cNvPr>
            <p:cNvSpPr/>
            <p:nvPr/>
          </p:nvSpPr>
          <p:spPr>
            <a:xfrm>
              <a:off x="10830203" y="4209163"/>
              <a:ext cx="360934" cy="360933"/>
            </a:xfrm>
            <a:prstGeom prst="flowChartMerge">
              <a:avLst/>
            </a:prstGeom>
            <a:gradFill rotWithShape="1">
              <a:gsLst>
                <a:gs pos="42000">
                  <a:srgbClr val="72AE4D"/>
                </a:gs>
                <a:gs pos="51000">
                  <a:srgbClr val="71AD4B"/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56724">
                <a:defRPr/>
              </a:pPr>
              <a:endParaRPr lang="en-US" sz="188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8" name="Diagonal Stripe 177">
              <a:extLst>
                <a:ext uri="{FF2B5EF4-FFF2-40B4-BE49-F238E27FC236}">
                  <a16:creationId xmlns:a16="http://schemas.microsoft.com/office/drawing/2014/main" id="{3C37BB01-C3DC-A64C-B295-88B0922A87F8}"/>
                </a:ext>
              </a:extLst>
            </p:cNvPr>
            <p:cNvSpPr/>
            <p:nvPr/>
          </p:nvSpPr>
          <p:spPr>
            <a:xfrm rot="18900000">
              <a:off x="10866778" y="4454224"/>
              <a:ext cx="360087" cy="360088"/>
            </a:xfrm>
            <a:prstGeom prst="diagStripe">
              <a:avLst>
                <a:gd name="adj" fmla="val 73343"/>
              </a:avLst>
            </a:prstGeom>
            <a:gradFill rotWithShape="1">
              <a:gsLst>
                <a:gs pos="44000">
                  <a:srgbClr val="71B346"/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56724">
                <a:defRPr/>
              </a:pPr>
              <a:endParaRPr lang="en-US" sz="188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79" name="Curved Connector 178">
            <a:extLst>
              <a:ext uri="{FF2B5EF4-FFF2-40B4-BE49-F238E27FC236}">
                <a16:creationId xmlns:a16="http://schemas.microsoft.com/office/drawing/2014/main" id="{E2907647-DB70-6A43-BF6B-4C885EFEE1F7}"/>
              </a:ext>
            </a:extLst>
          </p:cNvPr>
          <p:cNvCxnSpPr>
            <a:cxnSpLocks/>
            <a:stCxn id="186" idx="3"/>
            <a:endCxn id="177" idx="0"/>
          </p:cNvCxnSpPr>
          <p:nvPr/>
        </p:nvCxnSpPr>
        <p:spPr>
          <a:xfrm>
            <a:off x="9015898" y="4192510"/>
            <a:ext cx="602779" cy="384105"/>
          </a:xfrm>
          <a:prstGeom prst="curvedConnector2">
            <a:avLst/>
          </a:prstGeom>
          <a:noFill/>
          <a:ln w="317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B54DD678-9883-2E4F-AF99-41873E5AEBAF}"/>
              </a:ext>
            </a:extLst>
          </p:cNvPr>
          <p:cNvSpPr txBox="1"/>
          <p:nvPr/>
        </p:nvSpPr>
        <p:spPr>
          <a:xfrm>
            <a:off x="4741449" y="1486521"/>
            <a:ext cx="324951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6724">
              <a:defRPr/>
            </a:pPr>
            <a:r>
              <a:rPr lang="en-US" altLang="zh-Hans" sz="1883" kern="0" dirty="0">
                <a:solidFill>
                  <a:prstClr val="black"/>
                </a:solidFill>
                <a:ea typeface="等线" panose="02010600030101010101" pitchFamily="2" charset="-122"/>
              </a:rPr>
              <a:t>Stateful</a:t>
            </a:r>
            <a:r>
              <a:rPr lang="zh-Hans" altLang="en-US" sz="1883" kern="0" dirty="0">
                <a:solidFill>
                  <a:prstClr val="black"/>
                </a:solidFill>
                <a:ea typeface="等线" panose="02010600030101010101" pitchFamily="2" charset="-122"/>
              </a:rPr>
              <a:t> </a:t>
            </a:r>
            <a:r>
              <a:rPr lang="en-US" altLang="zh-Hans" sz="1883" kern="0" dirty="0">
                <a:solidFill>
                  <a:prstClr val="black"/>
                </a:solidFill>
                <a:ea typeface="等线" panose="02010600030101010101" pitchFamily="2" charset="-122"/>
              </a:rPr>
              <a:t>Memory</a:t>
            </a:r>
            <a:endParaRPr lang="en-US" sz="1883" kern="0" dirty="0">
              <a:solidFill>
                <a:prstClr val="black"/>
              </a:solidFill>
            </a:endParaRPr>
          </a:p>
        </p:txBody>
      </p:sp>
      <p:graphicFrame>
        <p:nvGraphicFramePr>
          <p:cNvPr id="181" name="Table 180">
            <a:extLst>
              <a:ext uri="{FF2B5EF4-FFF2-40B4-BE49-F238E27FC236}">
                <a16:creationId xmlns:a16="http://schemas.microsoft.com/office/drawing/2014/main" id="{8EAB44C4-3AB3-E847-9275-24D740EF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74507"/>
              </p:ext>
            </p:extLst>
          </p:nvPr>
        </p:nvGraphicFramePr>
        <p:xfrm>
          <a:off x="3752571" y="3501258"/>
          <a:ext cx="870178" cy="1394772"/>
        </p:xfrm>
        <a:graphic>
          <a:graphicData uri="http://schemas.openxmlformats.org/drawingml/2006/table">
            <a:tbl>
              <a:tblPr firstCol="1" bandRow="1"/>
              <a:tblGrid>
                <a:gridCol w="435089">
                  <a:extLst>
                    <a:ext uri="{9D8B030D-6E8A-4147-A177-3AD203B41FA5}">
                      <a16:colId xmlns:a16="http://schemas.microsoft.com/office/drawing/2014/main" val="1816390683"/>
                    </a:ext>
                  </a:extLst>
                </a:gridCol>
                <a:gridCol w="435089">
                  <a:extLst>
                    <a:ext uri="{9D8B030D-6E8A-4147-A177-3AD203B41FA5}">
                      <a16:colId xmlns:a16="http://schemas.microsoft.com/office/drawing/2014/main" val="1283397898"/>
                    </a:ext>
                  </a:extLst>
                </a:gridCol>
              </a:tblGrid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aseline="0" dirty="0"/>
                        <a:t>K</a:t>
                      </a:r>
                      <a:r>
                        <a:rPr lang="en-US" altLang="zh-CN" sz="2000" baseline="-25000" dirty="0"/>
                        <a:t>1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-25000" dirty="0"/>
                        <a:t>1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4628"/>
                  </a:ext>
                </a:extLst>
              </a:tr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K</a:t>
                      </a:r>
                      <a:r>
                        <a:rPr lang="en-US" altLang="zh-CN" sz="2000" baseline="-25000" dirty="0"/>
                        <a:t>2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-25000" dirty="0"/>
                        <a:t>2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76847"/>
                  </a:ext>
                </a:extLst>
              </a:tr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K</a:t>
                      </a:r>
                      <a:r>
                        <a:rPr lang="en-US" altLang="zh-CN" sz="2000" baseline="-25000" dirty="0"/>
                        <a:t>3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-25000" dirty="0"/>
                        <a:t>3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70523"/>
                  </a:ext>
                </a:extLst>
              </a:tr>
            </a:tbl>
          </a:graphicData>
        </a:graphic>
      </p:graphicFrame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AB017E41-499D-0C4A-8E26-AD39714D9AD9}"/>
              </a:ext>
            </a:extLst>
          </p:cNvPr>
          <p:cNvCxnSpPr>
            <a:cxnSpLocks/>
            <a:stCxn id="125" idx="5"/>
            <a:endCxn id="181" idx="1"/>
          </p:cNvCxnSpPr>
          <p:nvPr/>
        </p:nvCxnSpPr>
        <p:spPr>
          <a:xfrm rot="5400000" flipH="1" flipV="1">
            <a:off x="3257446" y="4402771"/>
            <a:ext cx="699252" cy="290998"/>
          </a:xfrm>
          <a:prstGeom prst="curvedConnector4">
            <a:avLst>
              <a:gd name="adj1" fmla="val -32692"/>
              <a:gd name="adj2" fmla="val 60244"/>
            </a:avLst>
          </a:prstGeom>
          <a:noFill/>
          <a:ln w="317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3" name="Curved Connector 182">
            <a:extLst>
              <a:ext uri="{FF2B5EF4-FFF2-40B4-BE49-F238E27FC236}">
                <a16:creationId xmlns:a16="http://schemas.microsoft.com/office/drawing/2014/main" id="{D5B62FE7-4C60-9649-BB63-E9964FB6E693}"/>
              </a:ext>
            </a:extLst>
          </p:cNvPr>
          <p:cNvCxnSpPr>
            <a:cxnSpLocks/>
          </p:cNvCxnSpPr>
          <p:nvPr/>
        </p:nvCxnSpPr>
        <p:spPr>
          <a:xfrm flipV="1">
            <a:off x="10113021" y="5217842"/>
            <a:ext cx="635460" cy="5053"/>
          </a:xfrm>
          <a:prstGeom prst="curvedConnector3">
            <a:avLst>
              <a:gd name="adj1" fmla="val 50000"/>
            </a:avLst>
          </a:prstGeom>
          <a:noFill/>
          <a:ln w="635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4" name="Curved Connector 183">
            <a:extLst>
              <a:ext uri="{FF2B5EF4-FFF2-40B4-BE49-F238E27FC236}">
                <a16:creationId xmlns:a16="http://schemas.microsoft.com/office/drawing/2014/main" id="{CACDFA38-543D-F845-83D2-E6A9DE683A69}"/>
              </a:ext>
            </a:extLst>
          </p:cNvPr>
          <p:cNvCxnSpPr>
            <a:cxnSpLocks/>
          </p:cNvCxnSpPr>
          <p:nvPr/>
        </p:nvCxnSpPr>
        <p:spPr>
          <a:xfrm flipV="1">
            <a:off x="1989397" y="2055512"/>
            <a:ext cx="635460" cy="5053"/>
          </a:xfrm>
          <a:prstGeom prst="curvedConnector3">
            <a:avLst>
              <a:gd name="adj1" fmla="val 50000"/>
            </a:avLst>
          </a:prstGeom>
          <a:noFill/>
          <a:ln w="635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0544B71-6D18-684F-93EB-4ED1CAD276B1}"/>
              </a:ext>
            </a:extLst>
          </p:cNvPr>
          <p:cNvSpPr txBox="1"/>
          <p:nvPr/>
        </p:nvSpPr>
        <p:spPr>
          <a:xfrm>
            <a:off x="5480747" y="2305603"/>
            <a:ext cx="244356" cy="382092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ctr" defTabSz="956724">
              <a:defRPr/>
            </a:pPr>
            <a:r>
              <a:rPr lang="en-US" altLang="zh-Hans" sz="1883" b="1" kern="0" dirty="0">
                <a:solidFill>
                  <a:prstClr val="black"/>
                </a:solidFill>
                <a:ea typeface="等线" panose="02010600030101010101" pitchFamily="2" charset="-122"/>
              </a:rPr>
              <a:t>1</a:t>
            </a:r>
            <a:endParaRPr lang="en-US" sz="1883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86" name="Table 185">
            <a:extLst>
              <a:ext uri="{FF2B5EF4-FFF2-40B4-BE49-F238E27FC236}">
                <a16:creationId xmlns:a16="http://schemas.microsoft.com/office/drawing/2014/main" id="{54A38797-1C1B-5F46-8E6A-47213003D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46105"/>
              </p:ext>
            </p:extLst>
          </p:nvPr>
        </p:nvGraphicFramePr>
        <p:xfrm>
          <a:off x="8125086" y="3030200"/>
          <a:ext cx="890812" cy="2324620"/>
        </p:xfrm>
        <a:graphic>
          <a:graphicData uri="http://schemas.openxmlformats.org/drawingml/2006/table">
            <a:tbl>
              <a:tblPr firstCol="1" bandRow="1"/>
              <a:tblGrid>
                <a:gridCol w="455723">
                  <a:extLst>
                    <a:ext uri="{9D8B030D-6E8A-4147-A177-3AD203B41FA5}">
                      <a16:colId xmlns:a16="http://schemas.microsoft.com/office/drawing/2014/main" val="1816390683"/>
                    </a:ext>
                  </a:extLst>
                </a:gridCol>
                <a:gridCol w="435089">
                  <a:extLst>
                    <a:ext uri="{9D8B030D-6E8A-4147-A177-3AD203B41FA5}">
                      <a16:colId xmlns:a16="http://schemas.microsoft.com/office/drawing/2014/main" val="1283397898"/>
                    </a:ext>
                  </a:extLst>
                </a:gridCol>
              </a:tblGrid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aseline="0" dirty="0"/>
                        <a:t>K</a:t>
                      </a:r>
                      <a:r>
                        <a:rPr lang="en-US" altLang="zh-CN" sz="2000" baseline="-25000" dirty="0"/>
                        <a:t>1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-25000" dirty="0"/>
                        <a:t>1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4628"/>
                  </a:ext>
                </a:extLst>
              </a:tr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K</a:t>
                      </a:r>
                      <a:r>
                        <a:rPr lang="en-US" altLang="zh-CN" sz="2000" baseline="-25000" dirty="0"/>
                        <a:t>2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-25000" dirty="0"/>
                        <a:t>2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76847"/>
                  </a:ext>
                </a:extLst>
              </a:tr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K</a:t>
                      </a:r>
                      <a:r>
                        <a:rPr lang="en-US" altLang="zh-CN" sz="2000" baseline="-25000" dirty="0"/>
                        <a:t>3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0" dirty="0"/>
                        <a:t>’</a:t>
                      </a:r>
                      <a:endParaRPr lang="en-US" altLang="zh-CN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70523"/>
                  </a:ext>
                </a:extLst>
              </a:tr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K</a:t>
                      </a:r>
                      <a:r>
                        <a:rPr lang="en-US" altLang="zh-CN" sz="2000" baseline="-25000" dirty="0"/>
                        <a:t>4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0" dirty="0"/>
                        <a:t>”</a:t>
                      </a:r>
                      <a:endParaRPr lang="en-US" altLang="zh-CN" sz="2000" baseline="-25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05496"/>
                  </a:ext>
                </a:extLst>
              </a:tr>
              <a:tr h="46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K</a:t>
                      </a:r>
                      <a:r>
                        <a:rPr lang="en-US" altLang="zh-CN" sz="2000" baseline="-25000" dirty="0"/>
                        <a:t>5</a:t>
                      </a:r>
                      <a:endParaRPr lang="en-US" sz="2000" baseline="-25000" dirty="0"/>
                    </a:p>
                  </a:txBody>
                  <a:tcPr marL="95672" marR="95672" marT="47837" marB="4783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Hans" sz="2000" baseline="0" dirty="0"/>
                        <a:t>V</a:t>
                      </a:r>
                      <a:r>
                        <a:rPr lang="en-US" altLang="zh-CN" sz="2000" baseline="0" dirty="0"/>
                        <a:t>”</a:t>
                      </a:r>
                      <a:endParaRPr lang="en-US" altLang="zh-CN" sz="2000" baseline="-25000" dirty="0"/>
                    </a:p>
                  </a:txBody>
                  <a:tcPr marL="95672" marR="95672" marT="47837" marB="4783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77484"/>
                  </a:ext>
                </a:extLst>
              </a:tr>
            </a:tbl>
          </a:graphicData>
        </a:graphic>
      </p:graphicFrame>
      <p:sp>
        <p:nvSpPr>
          <p:cNvPr id="187" name="Freeform 186">
            <a:extLst>
              <a:ext uri="{FF2B5EF4-FFF2-40B4-BE49-F238E27FC236}">
                <a16:creationId xmlns:a16="http://schemas.microsoft.com/office/drawing/2014/main" id="{0A310A08-373D-C248-A00C-58BF141EBE8C}"/>
              </a:ext>
            </a:extLst>
          </p:cNvPr>
          <p:cNvSpPr/>
          <p:nvPr/>
        </p:nvSpPr>
        <p:spPr>
          <a:xfrm>
            <a:off x="2082800" y="5456874"/>
            <a:ext cx="8479756" cy="1122189"/>
          </a:xfrm>
          <a:custGeom>
            <a:avLst/>
            <a:gdLst>
              <a:gd name="connsiteX0" fmla="*/ 7024328 w 7646875"/>
              <a:gd name="connsiteY0" fmla="*/ 24714 h 1186594"/>
              <a:gd name="connsiteX1" fmla="*/ 7395030 w 7646875"/>
              <a:gd name="connsiteY1" fmla="*/ 432487 h 1186594"/>
              <a:gd name="connsiteX2" fmla="*/ 3712717 w 7646875"/>
              <a:gd name="connsiteY2" fmla="*/ 1186249 h 1186594"/>
              <a:gd name="connsiteX3" fmla="*/ 215755 w 7646875"/>
              <a:gd name="connsiteY3" fmla="*/ 333633 h 1186594"/>
              <a:gd name="connsiteX4" fmla="*/ 672955 w 7646875"/>
              <a:gd name="connsiteY4" fmla="*/ 0 h 1186594"/>
              <a:gd name="connsiteX0" fmla="*/ 7024328 w 7443962"/>
              <a:gd name="connsiteY0" fmla="*/ 24714 h 1186885"/>
              <a:gd name="connsiteX1" fmla="*/ 7395030 w 7443962"/>
              <a:gd name="connsiteY1" fmla="*/ 432487 h 1186885"/>
              <a:gd name="connsiteX2" fmla="*/ 3712717 w 7443962"/>
              <a:gd name="connsiteY2" fmla="*/ 1186249 h 1186885"/>
              <a:gd name="connsiteX3" fmla="*/ 215755 w 7443962"/>
              <a:gd name="connsiteY3" fmla="*/ 333633 h 1186885"/>
              <a:gd name="connsiteX4" fmla="*/ 672955 w 7443962"/>
              <a:gd name="connsiteY4" fmla="*/ 0 h 1186885"/>
              <a:gd name="connsiteX0" fmla="*/ 7024328 w 7416686"/>
              <a:gd name="connsiteY0" fmla="*/ 24714 h 1186594"/>
              <a:gd name="connsiteX1" fmla="*/ 7395030 w 7416686"/>
              <a:gd name="connsiteY1" fmla="*/ 432487 h 1186594"/>
              <a:gd name="connsiteX2" fmla="*/ 3712717 w 7416686"/>
              <a:gd name="connsiteY2" fmla="*/ 1186249 h 1186594"/>
              <a:gd name="connsiteX3" fmla="*/ 215755 w 7416686"/>
              <a:gd name="connsiteY3" fmla="*/ 333633 h 1186594"/>
              <a:gd name="connsiteX4" fmla="*/ 672955 w 7416686"/>
              <a:gd name="connsiteY4" fmla="*/ 0 h 1186594"/>
              <a:gd name="connsiteX0" fmla="*/ 7024328 w 7416686"/>
              <a:gd name="connsiteY0" fmla="*/ 24714 h 1186271"/>
              <a:gd name="connsiteX1" fmla="*/ 7395030 w 7416686"/>
              <a:gd name="connsiteY1" fmla="*/ 432487 h 1186271"/>
              <a:gd name="connsiteX2" fmla="*/ 3712717 w 7416686"/>
              <a:gd name="connsiteY2" fmla="*/ 1186249 h 1186271"/>
              <a:gd name="connsiteX3" fmla="*/ 215755 w 7416686"/>
              <a:gd name="connsiteY3" fmla="*/ 333633 h 1186271"/>
              <a:gd name="connsiteX4" fmla="*/ 672955 w 7416686"/>
              <a:gd name="connsiteY4" fmla="*/ 0 h 1186271"/>
              <a:gd name="connsiteX0" fmla="*/ 6808707 w 7201065"/>
              <a:gd name="connsiteY0" fmla="*/ 24714 h 1186271"/>
              <a:gd name="connsiteX1" fmla="*/ 7179409 w 7201065"/>
              <a:gd name="connsiteY1" fmla="*/ 432487 h 1186271"/>
              <a:gd name="connsiteX2" fmla="*/ 3497096 w 7201065"/>
              <a:gd name="connsiteY2" fmla="*/ 1186249 h 1186271"/>
              <a:gd name="connsiteX3" fmla="*/ 134 w 7201065"/>
              <a:gd name="connsiteY3" fmla="*/ 333633 h 1186271"/>
              <a:gd name="connsiteX4" fmla="*/ 457334 w 7201065"/>
              <a:gd name="connsiteY4" fmla="*/ 0 h 1186271"/>
              <a:gd name="connsiteX0" fmla="*/ 6808707 w 7179602"/>
              <a:gd name="connsiteY0" fmla="*/ 24714 h 1186270"/>
              <a:gd name="connsiteX1" fmla="*/ 7179409 w 7179602"/>
              <a:gd name="connsiteY1" fmla="*/ 432487 h 1186270"/>
              <a:gd name="connsiteX2" fmla="*/ 3497096 w 7179602"/>
              <a:gd name="connsiteY2" fmla="*/ 1186249 h 1186270"/>
              <a:gd name="connsiteX3" fmla="*/ 134 w 7179602"/>
              <a:gd name="connsiteY3" fmla="*/ 333633 h 1186270"/>
              <a:gd name="connsiteX4" fmla="*/ 457334 w 7179602"/>
              <a:gd name="connsiteY4" fmla="*/ 0 h 1186270"/>
              <a:gd name="connsiteX0" fmla="*/ 6808707 w 7184823"/>
              <a:gd name="connsiteY0" fmla="*/ 24714 h 1186269"/>
              <a:gd name="connsiteX1" fmla="*/ 7179409 w 7184823"/>
              <a:gd name="connsiteY1" fmla="*/ 432487 h 1186269"/>
              <a:gd name="connsiteX2" fmla="*/ 3497096 w 7184823"/>
              <a:gd name="connsiteY2" fmla="*/ 1186249 h 1186269"/>
              <a:gd name="connsiteX3" fmla="*/ 134 w 7184823"/>
              <a:gd name="connsiteY3" fmla="*/ 333633 h 1186269"/>
              <a:gd name="connsiteX4" fmla="*/ 457334 w 7184823"/>
              <a:gd name="connsiteY4" fmla="*/ 0 h 1186269"/>
              <a:gd name="connsiteX0" fmla="*/ 6808707 w 7179421"/>
              <a:gd name="connsiteY0" fmla="*/ 24714 h 1186269"/>
              <a:gd name="connsiteX1" fmla="*/ 7179409 w 7179421"/>
              <a:gd name="connsiteY1" fmla="*/ 432487 h 1186269"/>
              <a:gd name="connsiteX2" fmla="*/ 3497096 w 7179421"/>
              <a:gd name="connsiteY2" fmla="*/ 1186249 h 1186269"/>
              <a:gd name="connsiteX3" fmla="*/ 134 w 7179421"/>
              <a:gd name="connsiteY3" fmla="*/ 333633 h 1186269"/>
              <a:gd name="connsiteX4" fmla="*/ 457334 w 7179421"/>
              <a:gd name="connsiteY4" fmla="*/ 0 h 11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21" h="1186269">
                <a:moveTo>
                  <a:pt x="6808707" y="24714"/>
                </a:moveTo>
                <a:cubicBezTo>
                  <a:pt x="7109387" y="94736"/>
                  <a:pt x="7175291" y="288326"/>
                  <a:pt x="7179409" y="432487"/>
                </a:cubicBezTo>
                <a:cubicBezTo>
                  <a:pt x="7183527" y="576648"/>
                  <a:pt x="6164096" y="1190368"/>
                  <a:pt x="3497096" y="1186249"/>
                </a:cubicBezTo>
                <a:cubicBezTo>
                  <a:pt x="830096" y="1182130"/>
                  <a:pt x="-12223" y="543698"/>
                  <a:pt x="134" y="333633"/>
                </a:cubicBezTo>
                <a:cubicBezTo>
                  <a:pt x="12491" y="123568"/>
                  <a:pt x="-24580" y="67962"/>
                  <a:pt x="457334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2" tIns="54001" rIns="108002" bIns="540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12"/>
          </a:p>
        </p:txBody>
      </p:sp>
    </p:spTree>
    <p:extLst>
      <p:ext uri="{BB962C8B-B14F-4D97-AF65-F5344CB8AC3E}">
        <p14:creationId xmlns:p14="http://schemas.microsoft.com/office/powerpoint/2010/main" val="16811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85" grpId="0" animBg="1"/>
      <p:bldP spid="1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6339-EB98-C54E-A69B-30EA1FA9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Challenges of</a:t>
            </a:r>
            <a:r>
              <a:rPr lang="zh-CN" altLang="en-US" sz="3200" dirty="0"/>
              <a:t> </a:t>
            </a:r>
            <a:r>
              <a:rPr lang="en-US" altLang="zh-CN" sz="3200" dirty="0"/>
              <a:t>Running</a:t>
            </a:r>
            <a:r>
              <a:rPr lang="zh-CN" altLang="en-US" sz="3200" dirty="0"/>
              <a:t> </a:t>
            </a:r>
            <a:r>
              <a:rPr lang="en-US" altLang="zh-CN" sz="3200" dirty="0"/>
              <a:t>Algorithms</a:t>
            </a:r>
            <a:r>
              <a:rPr lang="zh-CN" altLang="en-US" sz="3200" dirty="0"/>
              <a:t> </a:t>
            </a: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PISA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D7D5-638C-1F48-BA12-9791CDBB6C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Constrained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access: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Partitioned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stages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R/W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address</a:t>
            </a:r>
            <a:r>
              <a:rPr lang="zh-CN" altLang="en-US" sz="2400" dirty="0"/>
              <a:t> </a:t>
            </a:r>
            <a:r>
              <a:rPr lang="en-US" altLang="zh-CN" sz="2400" dirty="0"/>
              <a:t>per</a:t>
            </a:r>
            <a:r>
              <a:rPr lang="zh-CN" altLang="en-US" sz="2400" dirty="0"/>
              <a:t> </a:t>
            </a:r>
            <a:r>
              <a:rPr lang="en-US" altLang="zh-CN" sz="2400" dirty="0"/>
              <a:t>stage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Computation: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basic</a:t>
            </a:r>
            <a:r>
              <a:rPr lang="zh-CN" altLang="en-US" sz="2800" dirty="0"/>
              <a:t> </a:t>
            </a:r>
            <a:r>
              <a:rPr lang="en-US" altLang="zh-CN" sz="2800" dirty="0"/>
              <a:t>arithmetic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Limited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size,</a:t>
            </a:r>
            <a:r>
              <a:rPr lang="zh-CN" altLang="en-US" sz="2800" dirty="0"/>
              <a:t> </a:t>
            </a:r>
            <a:r>
              <a:rPr lang="en-US" altLang="zh-CN" sz="2800" dirty="0"/>
              <a:t>limited</a:t>
            </a:r>
            <a:r>
              <a:rPr lang="zh-CN" altLang="en-US" sz="2800" dirty="0"/>
              <a:t> </a:t>
            </a:r>
            <a:r>
              <a:rPr lang="en-US" altLang="zh-CN" sz="2800" dirty="0"/>
              <a:t>#stages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Recirculation</a:t>
            </a:r>
            <a:r>
              <a:rPr lang="zh-CN" altLang="en-US" sz="2800" dirty="0"/>
              <a:t> </a:t>
            </a:r>
            <a:r>
              <a:rPr lang="en-US" altLang="zh-CN" sz="2800" dirty="0"/>
              <a:t>helps,</a:t>
            </a:r>
            <a:r>
              <a:rPr lang="zh-CN" altLang="en-US" sz="2800" dirty="0"/>
              <a:t> </a:t>
            </a:r>
            <a:r>
              <a:rPr lang="en-US" altLang="zh-CN" sz="2800" dirty="0"/>
              <a:t>but</a:t>
            </a:r>
            <a:r>
              <a:rPr lang="zh-CN" altLang="en-US" sz="2800" dirty="0"/>
              <a:t> </a:t>
            </a:r>
            <a:r>
              <a:rPr lang="en-US" altLang="zh-CN" sz="2800" dirty="0"/>
              <a:t>hurts</a:t>
            </a:r>
            <a:r>
              <a:rPr lang="zh-CN" altLang="en-US" sz="2800" dirty="0"/>
              <a:t> </a:t>
            </a:r>
            <a:r>
              <a:rPr lang="en-US" altLang="zh-CN" sz="2800" dirty="0"/>
              <a:t>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276D0-299D-064C-A761-9DF09A8BE8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EFE8-35D1-3642-8D62-64511E6A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Heavy-Hitter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D12F-E633-2546-BCA6-EB7C67817A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1" y="1645920"/>
            <a:ext cx="5826622" cy="4710431"/>
          </a:xfrm>
        </p:spPr>
        <p:txBody>
          <a:bodyPr/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few</a:t>
            </a:r>
            <a:r>
              <a:rPr lang="zh-CN" altLang="en-US" sz="2800" dirty="0"/>
              <a:t> </a:t>
            </a:r>
            <a:r>
              <a:rPr lang="en-US" altLang="zh-CN" sz="2800" dirty="0"/>
              <a:t>“Heavy-Hitters”,</a:t>
            </a:r>
            <a:r>
              <a:rPr lang="zh-CN" altLang="en-US" sz="2800" dirty="0"/>
              <a:t> </a:t>
            </a:r>
            <a:r>
              <a:rPr lang="en-US" altLang="zh-CN" sz="2800" dirty="0"/>
              <a:t>a.k.a.</a:t>
            </a:r>
            <a:r>
              <a:rPr lang="zh-CN" altLang="en-US" sz="2800" dirty="0"/>
              <a:t> </a:t>
            </a:r>
            <a:r>
              <a:rPr lang="en-US" altLang="zh-CN" sz="2800" dirty="0"/>
              <a:t>elephant</a:t>
            </a:r>
            <a:r>
              <a:rPr lang="zh-CN" altLang="en-US" sz="2800" dirty="0"/>
              <a:t> </a:t>
            </a:r>
            <a:r>
              <a:rPr lang="en-US" altLang="zh-CN" sz="2800" dirty="0"/>
              <a:t>flows,</a:t>
            </a:r>
            <a:r>
              <a:rPr lang="zh-CN" altLang="en-US" sz="2800" dirty="0"/>
              <a:t> </a:t>
            </a:r>
            <a:r>
              <a:rPr lang="en-US" altLang="zh-CN" sz="2800" dirty="0"/>
              <a:t>send</a:t>
            </a:r>
            <a:r>
              <a:rPr lang="zh-CN" altLang="en-US" sz="2800" dirty="0"/>
              <a:t> </a:t>
            </a:r>
            <a:r>
              <a:rPr lang="en-US" altLang="zh-CN" sz="2800" dirty="0"/>
              <a:t>most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packets.</a:t>
            </a:r>
          </a:p>
          <a:p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catch</a:t>
            </a:r>
            <a:r>
              <a:rPr lang="zh-CN" altLang="en-US" sz="2800" dirty="0"/>
              <a:t> </a:t>
            </a:r>
            <a:r>
              <a:rPr lang="en-US" altLang="zh-CN" sz="2800" dirty="0"/>
              <a:t>these</a:t>
            </a:r>
            <a:r>
              <a:rPr lang="zh-CN" altLang="en-US" sz="2800" dirty="0"/>
              <a:t> </a:t>
            </a:r>
            <a:r>
              <a:rPr lang="en-US" altLang="zh-CN" sz="2800" dirty="0"/>
              <a:t>elephants,</a:t>
            </a:r>
            <a:r>
              <a:rPr lang="zh-CN" altLang="en-US" sz="2800" dirty="0"/>
              <a:t> </a:t>
            </a:r>
            <a:r>
              <a:rPr lang="en-US" altLang="zh-CN" sz="2800" dirty="0"/>
              <a:t>we:</a:t>
            </a:r>
          </a:p>
          <a:p>
            <a:pPr lvl="1"/>
            <a:r>
              <a:rPr lang="en-US" altLang="zh-CN" sz="2400" dirty="0"/>
              <a:t>Report</a:t>
            </a:r>
            <a:r>
              <a:rPr lang="zh-CN" altLang="en-US" sz="2400" dirty="0"/>
              <a:t> </a:t>
            </a:r>
            <a:r>
              <a:rPr lang="en-US" altLang="zh-CN" sz="2400" dirty="0"/>
              <a:t>top-</a:t>
            </a:r>
            <a:r>
              <a:rPr lang="en-US" altLang="zh-CN" sz="2400" i="1" dirty="0"/>
              <a:t>k</a:t>
            </a:r>
            <a:r>
              <a:rPr lang="zh-CN" altLang="en-US" sz="2400" dirty="0"/>
              <a:t> </a:t>
            </a:r>
            <a:r>
              <a:rPr lang="en-US" altLang="zh-CN" sz="2400" dirty="0"/>
              <a:t>flows</a:t>
            </a:r>
          </a:p>
          <a:p>
            <a:pPr lvl="1"/>
            <a:r>
              <a:rPr lang="en-US" altLang="zh-CN" sz="2400" dirty="0"/>
              <a:t>Estimate</a:t>
            </a:r>
            <a:r>
              <a:rPr lang="zh-CN" altLang="en-US" sz="2400" dirty="0"/>
              <a:t> </a:t>
            </a:r>
            <a:r>
              <a:rPr lang="en-US" altLang="zh-CN" sz="2400" dirty="0"/>
              <a:t>flow</a:t>
            </a:r>
            <a:r>
              <a:rPr lang="zh-CN" altLang="en-US" sz="2400" dirty="0"/>
              <a:t> </a:t>
            </a:r>
            <a:r>
              <a:rPr lang="en-US" altLang="zh-CN" sz="2400" dirty="0"/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flow</a:t>
            </a:r>
          </a:p>
          <a:p>
            <a:r>
              <a:rPr lang="en-US" altLang="zh-CN" sz="2800" dirty="0"/>
              <a:t>Metrics:</a:t>
            </a:r>
          </a:p>
          <a:p>
            <a:pPr lvl="1"/>
            <a:r>
              <a:rPr lang="en-US" altLang="zh-CN" sz="2400" dirty="0"/>
              <a:t>Recall</a:t>
            </a:r>
          </a:p>
          <a:p>
            <a:pPr lvl="1"/>
            <a:r>
              <a:rPr lang="en-US" altLang="zh-CN" sz="2400" dirty="0"/>
              <a:t>On-arrival</a:t>
            </a:r>
            <a:r>
              <a:rPr lang="zh-CN" altLang="en-US" sz="2400" dirty="0"/>
              <a:t> </a:t>
            </a:r>
            <a:r>
              <a:rPr lang="en-US" altLang="zh-CN" sz="2400" dirty="0"/>
              <a:t>MSE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4890-C263-4047-96DE-631CE7F302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F70D3-D921-7A42-A240-6AEE2389C2C7}"/>
              </a:ext>
            </a:extLst>
          </p:cNvPr>
          <p:cNvGrpSpPr/>
          <p:nvPr/>
        </p:nvGrpSpPr>
        <p:grpSpPr>
          <a:xfrm>
            <a:off x="6945905" y="2097311"/>
            <a:ext cx="5338431" cy="3116654"/>
            <a:chOff x="6772911" y="2752219"/>
            <a:chExt cx="5338431" cy="31166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A87D4AD-29A6-ED4C-804A-451510F031EC}"/>
                </a:ext>
              </a:extLst>
            </p:cNvPr>
            <p:cNvSpPr/>
            <p:nvPr/>
          </p:nvSpPr>
          <p:spPr>
            <a:xfrm>
              <a:off x="7357453" y="3594298"/>
              <a:ext cx="540463" cy="1837844"/>
            </a:xfrm>
            <a:custGeom>
              <a:avLst/>
              <a:gdLst>
                <a:gd name="connsiteX0" fmla="*/ 210019 w 635024"/>
                <a:gd name="connsiteY0" fmla="*/ 2747 h 1839762"/>
                <a:gd name="connsiteX1" fmla="*/ 210019 w 635024"/>
                <a:gd name="connsiteY1" fmla="*/ 2747 h 1839762"/>
                <a:gd name="connsiteX2" fmla="*/ 222130 w 635024"/>
                <a:gd name="connsiteY2" fmla="*/ 123859 h 1839762"/>
                <a:gd name="connsiteX3" fmla="*/ 234242 w 635024"/>
                <a:gd name="connsiteY3" fmla="*/ 160193 h 1839762"/>
                <a:gd name="connsiteX4" fmla="*/ 240297 w 635024"/>
                <a:gd name="connsiteY4" fmla="*/ 178360 h 1839762"/>
                <a:gd name="connsiteX5" fmla="*/ 252408 w 635024"/>
                <a:gd name="connsiteY5" fmla="*/ 305528 h 1839762"/>
                <a:gd name="connsiteX6" fmla="*/ 258464 w 635024"/>
                <a:gd name="connsiteY6" fmla="*/ 414529 h 1839762"/>
                <a:gd name="connsiteX7" fmla="*/ 264520 w 635024"/>
                <a:gd name="connsiteY7" fmla="*/ 444808 h 1839762"/>
                <a:gd name="connsiteX8" fmla="*/ 276631 w 635024"/>
                <a:gd name="connsiteY8" fmla="*/ 493253 h 1839762"/>
                <a:gd name="connsiteX9" fmla="*/ 288742 w 635024"/>
                <a:gd name="connsiteY9" fmla="*/ 771812 h 1839762"/>
                <a:gd name="connsiteX10" fmla="*/ 306909 w 635024"/>
                <a:gd name="connsiteY10" fmla="*/ 814201 h 1839762"/>
                <a:gd name="connsiteX11" fmla="*/ 312965 w 635024"/>
                <a:gd name="connsiteY11" fmla="*/ 838424 h 1839762"/>
                <a:gd name="connsiteX12" fmla="*/ 319020 w 635024"/>
                <a:gd name="connsiteY12" fmla="*/ 856590 h 1839762"/>
                <a:gd name="connsiteX13" fmla="*/ 355354 w 635024"/>
                <a:gd name="connsiteY13" fmla="*/ 953480 h 1839762"/>
                <a:gd name="connsiteX14" fmla="*/ 361410 w 635024"/>
                <a:gd name="connsiteY14" fmla="*/ 971647 h 1839762"/>
                <a:gd name="connsiteX15" fmla="*/ 373521 w 635024"/>
                <a:gd name="connsiteY15" fmla="*/ 1026148 h 1839762"/>
                <a:gd name="connsiteX16" fmla="*/ 385632 w 635024"/>
                <a:gd name="connsiteY16" fmla="*/ 1135149 h 1839762"/>
                <a:gd name="connsiteX17" fmla="*/ 397743 w 635024"/>
                <a:gd name="connsiteY17" fmla="*/ 1177539 h 1839762"/>
                <a:gd name="connsiteX18" fmla="*/ 409855 w 635024"/>
                <a:gd name="connsiteY18" fmla="*/ 1195706 h 1839762"/>
                <a:gd name="connsiteX19" fmla="*/ 415910 w 635024"/>
                <a:gd name="connsiteY19" fmla="*/ 1213873 h 1839762"/>
                <a:gd name="connsiteX20" fmla="*/ 428022 w 635024"/>
                <a:gd name="connsiteY20" fmla="*/ 1225984 h 1839762"/>
                <a:gd name="connsiteX21" fmla="*/ 440133 w 635024"/>
                <a:gd name="connsiteY21" fmla="*/ 1244151 h 1839762"/>
                <a:gd name="connsiteX22" fmla="*/ 458300 w 635024"/>
                <a:gd name="connsiteY22" fmla="*/ 1268373 h 1839762"/>
                <a:gd name="connsiteX23" fmla="*/ 470411 w 635024"/>
                <a:gd name="connsiteY23" fmla="*/ 1286540 h 1839762"/>
                <a:gd name="connsiteX24" fmla="*/ 476467 w 635024"/>
                <a:gd name="connsiteY24" fmla="*/ 1304707 h 1839762"/>
                <a:gd name="connsiteX25" fmla="*/ 512800 w 635024"/>
                <a:gd name="connsiteY25" fmla="*/ 1328929 h 1839762"/>
                <a:gd name="connsiteX26" fmla="*/ 543079 w 635024"/>
                <a:gd name="connsiteY26" fmla="*/ 1353152 h 1839762"/>
                <a:gd name="connsiteX27" fmla="*/ 561245 w 635024"/>
                <a:gd name="connsiteY27" fmla="*/ 1365263 h 1839762"/>
                <a:gd name="connsiteX28" fmla="*/ 573357 w 635024"/>
                <a:gd name="connsiteY28" fmla="*/ 1377375 h 1839762"/>
                <a:gd name="connsiteX29" fmla="*/ 591524 w 635024"/>
                <a:gd name="connsiteY29" fmla="*/ 1389486 h 1839762"/>
                <a:gd name="connsiteX30" fmla="*/ 627857 w 635024"/>
                <a:gd name="connsiteY30" fmla="*/ 1425820 h 1839762"/>
                <a:gd name="connsiteX31" fmla="*/ 627857 w 635024"/>
                <a:gd name="connsiteY31" fmla="*/ 1819435 h 1839762"/>
                <a:gd name="connsiteX32" fmla="*/ 403799 w 635024"/>
                <a:gd name="connsiteY32" fmla="*/ 1813380 h 1839762"/>
                <a:gd name="connsiteX33" fmla="*/ 288742 w 635024"/>
                <a:gd name="connsiteY33" fmla="*/ 1795213 h 1839762"/>
                <a:gd name="connsiteX34" fmla="*/ 216075 w 635024"/>
                <a:gd name="connsiteY34" fmla="*/ 1789157 h 1839762"/>
                <a:gd name="connsiteX35" fmla="*/ 113129 w 635024"/>
                <a:gd name="connsiteY35" fmla="*/ 1777046 h 1839762"/>
                <a:gd name="connsiteX36" fmla="*/ 101018 w 635024"/>
                <a:gd name="connsiteY36" fmla="*/ 1686212 h 1839762"/>
                <a:gd name="connsiteX37" fmla="*/ 94962 w 635024"/>
                <a:gd name="connsiteY37" fmla="*/ 1661989 h 1839762"/>
                <a:gd name="connsiteX38" fmla="*/ 88906 w 635024"/>
                <a:gd name="connsiteY38" fmla="*/ 1619600 h 1839762"/>
                <a:gd name="connsiteX39" fmla="*/ 76795 w 635024"/>
                <a:gd name="connsiteY39" fmla="*/ 1577210 h 1839762"/>
                <a:gd name="connsiteX40" fmla="*/ 64684 w 635024"/>
                <a:gd name="connsiteY40" fmla="*/ 1498487 h 1839762"/>
                <a:gd name="connsiteX41" fmla="*/ 70740 w 635024"/>
                <a:gd name="connsiteY41" fmla="*/ 1383430 h 1839762"/>
                <a:gd name="connsiteX42" fmla="*/ 76795 w 635024"/>
                <a:gd name="connsiteY42" fmla="*/ 1359208 h 1839762"/>
                <a:gd name="connsiteX43" fmla="*/ 94962 w 635024"/>
                <a:gd name="connsiteY43" fmla="*/ 1244151 h 1839762"/>
                <a:gd name="connsiteX44" fmla="*/ 88906 w 635024"/>
                <a:gd name="connsiteY44" fmla="*/ 814201 h 1839762"/>
                <a:gd name="connsiteX45" fmla="*/ 76795 w 635024"/>
                <a:gd name="connsiteY45" fmla="*/ 753645 h 1839762"/>
                <a:gd name="connsiteX46" fmla="*/ 58628 w 635024"/>
                <a:gd name="connsiteY46" fmla="*/ 578031 h 1839762"/>
                <a:gd name="connsiteX47" fmla="*/ 46517 w 635024"/>
                <a:gd name="connsiteY47" fmla="*/ 444808 h 1839762"/>
                <a:gd name="connsiteX48" fmla="*/ 88906 w 635024"/>
                <a:gd name="connsiteY48" fmla="*/ 2747 h 1839762"/>
                <a:gd name="connsiteX49" fmla="*/ 210019 w 635024"/>
                <a:gd name="connsiteY49" fmla="*/ 2747 h 1839762"/>
                <a:gd name="connsiteX0" fmla="*/ 163502 w 588507"/>
                <a:gd name="connsiteY0" fmla="*/ 2747 h 1839762"/>
                <a:gd name="connsiteX1" fmla="*/ 163502 w 588507"/>
                <a:gd name="connsiteY1" fmla="*/ 2747 h 1839762"/>
                <a:gd name="connsiteX2" fmla="*/ 175613 w 588507"/>
                <a:gd name="connsiteY2" fmla="*/ 123859 h 1839762"/>
                <a:gd name="connsiteX3" fmla="*/ 187725 w 588507"/>
                <a:gd name="connsiteY3" fmla="*/ 160193 h 1839762"/>
                <a:gd name="connsiteX4" fmla="*/ 193780 w 588507"/>
                <a:gd name="connsiteY4" fmla="*/ 178360 h 1839762"/>
                <a:gd name="connsiteX5" fmla="*/ 205891 w 588507"/>
                <a:gd name="connsiteY5" fmla="*/ 305528 h 1839762"/>
                <a:gd name="connsiteX6" fmla="*/ 211947 w 588507"/>
                <a:gd name="connsiteY6" fmla="*/ 414529 h 1839762"/>
                <a:gd name="connsiteX7" fmla="*/ 218003 w 588507"/>
                <a:gd name="connsiteY7" fmla="*/ 444808 h 1839762"/>
                <a:gd name="connsiteX8" fmla="*/ 230114 w 588507"/>
                <a:gd name="connsiteY8" fmla="*/ 493253 h 1839762"/>
                <a:gd name="connsiteX9" fmla="*/ 242225 w 588507"/>
                <a:gd name="connsiteY9" fmla="*/ 771812 h 1839762"/>
                <a:gd name="connsiteX10" fmla="*/ 260392 w 588507"/>
                <a:gd name="connsiteY10" fmla="*/ 814201 h 1839762"/>
                <a:gd name="connsiteX11" fmla="*/ 266448 w 588507"/>
                <a:gd name="connsiteY11" fmla="*/ 838424 h 1839762"/>
                <a:gd name="connsiteX12" fmla="*/ 272503 w 588507"/>
                <a:gd name="connsiteY12" fmla="*/ 856590 h 1839762"/>
                <a:gd name="connsiteX13" fmla="*/ 308837 w 588507"/>
                <a:gd name="connsiteY13" fmla="*/ 953480 h 1839762"/>
                <a:gd name="connsiteX14" fmla="*/ 314893 w 588507"/>
                <a:gd name="connsiteY14" fmla="*/ 971647 h 1839762"/>
                <a:gd name="connsiteX15" fmla="*/ 327004 w 588507"/>
                <a:gd name="connsiteY15" fmla="*/ 1026148 h 1839762"/>
                <a:gd name="connsiteX16" fmla="*/ 339115 w 588507"/>
                <a:gd name="connsiteY16" fmla="*/ 1135149 h 1839762"/>
                <a:gd name="connsiteX17" fmla="*/ 351226 w 588507"/>
                <a:gd name="connsiteY17" fmla="*/ 1177539 h 1839762"/>
                <a:gd name="connsiteX18" fmla="*/ 363338 w 588507"/>
                <a:gd name="connsiteY18" fmla="*/ 1195706 h 1839762"/>
                <a:gd name="connsiteX19" fmla="*/ 369393 w 588507"/>
                <a:gd name="connsiteY19" fmla="*/ 1213873 h 1839762"/>
                <a:gd name="connsiteX20" fmla="*/ 381505 w 588507"/>
                <a:gd name="connsiteY20" fmla="*/ 1225984 h 1839762"/>
                <a:gd name="connsiteX21" fmla="*/ 393616 w 588507"/>
                <a:gd name="connsiteY21" fmla="*/ 1244151 h 1839762"/>
                <a:gd name="connsiteX22" fmla="*/ 411783 w 588507"/>
                <a:gd name="connsiteY22" fmla="*/ 1268373 h 1839762"/>
                <a:gd name="connsiteX23" fmla="*/ 423894 w 588507"/>
                <a:gd name="connsiteY23" fmla="*/ 1286540 h 1839762"/>
                <a:gd name="connsiteX24" fmla="*/ 429950 w 588507"/>
                <a:gd name="connsiteY24" fmla="*/ 1304707 h 1839762"/>
                <a:gd name="connsiteX25" fmla="*/ 466283 w 588507"/>
                <a:gd name="connsiteY25" fmla="*/ 1328929 h 1839762"/>
                <a:gd name="connsiteX26" fmla="*/ 496562 w 588507"/>
                <a:gd name="connsiteY26" fmla="*/ 1353152 h 1839762"/>
                <a:gd name="connsiteX27" fmla="*/ 514728 w 588507"/>
                <a:gd name="connsiteY27" fmla="*/ 1365263 h 1839762"/>
                <a:gd name="connsiteX28" fmla="*/ 526840 w 588507"/>
                <a:gd name="connsiteY28" fmla="*/ 1377375 h 1839762"/>
                <a:gd name="connsiteX29" fmla="*/ 545007 w 588507"/>
                <a:gd name="connsiteY29" fmla="*/ 1389486 h 1839762"/>
                <a:gd name="connsiteX30" fmla="*/ 581340 w 588507"/>
                <a:gd name="connsiteY30" fmla="*/ 1425820 h 1839762"/>
                <a:gd name="connsiteX31" fmla="*/ 581340 w 588507"/>
                <a:gd name="connsiteY31" fmla="*/ 1819435 h 1839762"/>
                <a:gd name="connsiteX32" fmla="*/ 357282 w 588507"/>
                <a:gd name="connsiteY32" fmla="*/ 1813380 h 1839762"/>
                <a:gd name="connsiteX33" fmla="*/ 242225 w 588507"/>
                <a:gd name="connsiteY33" fmla="*/ 1795213 h 1839762"/>
                <a:gd name="connsiteX34" fmla="*/ 169558 w 588507"/>
                <a:gd name="connsiteY34" fmla="*/ 1789157 h 1839762"/>
                <a:gd name="connsiteX35" fmla="*/ 66612 w 588507"/>
                <a:gd name="connsiteY35" fmla="*/ 1777046 h 1839762"/>
                <a:gd name="connsiteX36" fmla="*/ 54501 w 588507"/>
                <a:gd name="connsiteY36" fmla="*/ 1686212 h 1839762"/>
                <a:gd name="connsiteX37" fmla="*/ 48445 w 588507"/>
                <a:gd name="connsiteY37" fmla="*/ 1661989 h 1839762"/>
                <a:gd name="connsiteX38" fmla="*/ 42389 w 588507"/>
                <a:gd name="connsiteY38" fmla="*/ 1619600 h 1839762"/>
                <a:gd name="connsiteX39" fmla="*/ 30278 w 588507"/>
                <a:gd name="connsiteY39" fmla="*/ 1577210 h 1839762"/>
                <a:gd name="connsiteX40" fmla="*/ 18167 w 588507"/>
                <a:gd name="connsiteY40" fmla="*/ 1498487 h 1839762"/>
                <a:gd name="connsiteX41" fmla="*/ 24223 w 588507"/>
                <a:gd name="connsiteY41" fmla="*/ 1383430 h 1839762"/>
                <a:gd name="connsiteX42" fmla="*/ 30278 w 588507"/>
                <a:gd name="connsiteY42" fmla="*/ 1359208 h 1839762"/>
                <a:gd name="connsiteX43" fmla="*/ 48445 w 588507"/>
                <a:gd name="connsiteY43" fmla="*/ 1244151 h 1839762"/>
                <a:gd name="connsiteX44" fmla="*/ 42389 w 588507"/>
                <a:gd name="connsiteY44" fmla="*/ 814201 h 1839762"/>
                <a:gd name="connsiteX45" fmla="*/ 30278 w 588507"/>
                <a:gd name="connsiteY45" fmla="*/ 753645 h 1839762"/>
                <a:gd name="connsiteX46" fmla="*/ 12111 w 588507"/>
                <a:gd name="connsiteY46" fmla="*/ 578031 h 1839762"/>
                <a:gd name="connsiteX47" fmla="*/ 0 w 588507"/>
                <a:gd name="connsiteY47" fmla="*/ 444808 h 1839762"/>
                <a:gd name="connsiteX48" fmla="*/ 42389 w 588507"/>
                <a:gd name="connsiteY48" fmla="*/ 2747 h 1839762"/>
                <a:gd name="connsiteX49" fmla="*/ 163502 w 588507"/>
                <a:gd name="connsiteY49" fmla="*/ 2747 h 1839762"/>
                <a:gd name="connsiteX0" fmla="*/ 151584 w 576589"/>
                <a:gd name="connsiteY0" fmla="*/ 2747 h 1839762"/>
                <a:gd name="connsiteX1" fmla="*/ 151584 w 576589"/>
                <a:gd name="connsiteY1" fmla="*/ 2747 h 1839762"/>
                <a:gd name="connsiteX2" fmla="*/ 163695 w 576589"/>
                <a:gd name="connsiteY2" fmla="*/ 123859 h 1839762"/>
                <a:gd name="connsiteX3" fmla="*/ 175807 w 576589"/>
                <a:gd name="connsiteY3" fmla="*/ 160193 h 1839762"/>
                <a:gd name="connsiteX4" fmla="*/ 181862 w 576589"/>
                <a:gd name="connsiteY4" fmla="*/ 178360 h 1839762"/>
                <a:gd name="connsiteX5" fmla="*/ 193973 w 576589"/>
                <a:gd name="connsiteY5" fmla="*/ 305528 h 1839762"/>
                <a:gd name="connsiteX6" fmla="*/ 200029 w 576589"/>
                <a:gd name="connsiteY6" fmla="*/ 414529 h 1839762"/>
                <a:gd name="connsiteX7" fmla="*/ 206085 w 576589"/>
                <a:gd name="connsiteY7" fmla="*/ 444808 h 1839762"/>
                <a:gd name="connsiteX8" fmla="*/ 218196 w 576589"/>
                <a:gd name="connsiteY8" fmla="*/ 493253 h 1839762"/>
                <a:gd name="connsiteX9" fmla="*/ 230307 w 576589"/>
                <a:gd name="connsiteY9" fmla="*/ 771812 h 1839762"/>
                <a:gd name="connsiteX10" fmla="*/ 248474 w 576589"/>
                <a:gd name="connsiteY10" fmla="*/ 814201 h 1839762"/>
                <a:gd name="connsiteX11" fmla="*/ 254530 w 576589"/>
                <a:gd name="connsiteY11" fmla="*/ 838424 h 1839762"/>
                <a:gd name="connsiteX12" fmla="*/ 260585 w 576589"/>
                <a:gd name="connsiteY12" fmla="*/ 856590 h 1839762"/>
                <a:gd name="connsiteX13" fmla="*/ 296919 w 576589"/>
                <a:gd name="connsiteY13" fmla="*/ 953480 h 1839762"/>
                <a:gd name="connsiteX14" fmla="*/ 302975 w 576589"/>
                <a:gd name="connsiteY14" fmla="*/ 971647 h 1839762"/>
                <a:gd name="connsiteX15" fmla="*/ 315086 w 576589"/>
                <a:gd name="connsiteY15" fmla="*/ 1026148 h 1839762"/>
                <a:gd name="connsiteX16" fmla="*/ 327197 w 576589"/>
                <a:gd name="connsiteY16" fmla="*/ 1135149 h 1839762"/>
                <a:gd name="connsiteX17" fmla="*/ 339308 w 576589"/>
                <a:gd name="connsiteY17" fmla="*/ 1177539 h 1839762"/>
                <a:gd name="connsiteX18" fmla="*/ 351420 w 576589"/>
                <a:gd name="connsiteY18" fmla="*/ 1195706 h 1839762"/>
                <a:gd name="connsiteX19" fmla="*/ 357475 w 576589"/>
                <a:gd name="connsiteY19" fmla="*/ 1213873 h 1839762"/>
                <a:gd name="connsiteX20" fmla="*/ 369587 w 576589"/>
                <a:gd name="connsiteY20" fmla="*/ 1225984 h 1839762"/>
                <a:gd name="connsiteX21" fmla="*/ 381698 w 576589"/>
                <a:gd name="connsiteY21" fmla="*/ 1244151 h 1839762"/>
                <a:gd name="connsiteX22" fmla="*/ 399865 w 576589"/>
                <a:gd name="connsiteY22" fmla="*/ 1268373 h 1839762"/>
                <a:gd name="connsiteX23" fmla="*/ 411976 w 576589"/>
                <a:gd name="connsiteY23" fmla="*/ 1286540 h 1839762"/>
                <a:gd name="connsiteX24" fmla="*/ 418032 w 576589"/>
                <a:gd name="connsiteY24" fmla="*/ 1304707 h 1839762"/>
                <a:gd name="connsiteX25" fmla="*/ 454365 w 576589"/>
                <a:gd name="connsiteY25" fmla="*/ 1328929 h 1839762"/>
                <a:gd name="connsiteX26" fmla="*/ 484644 w 576589"/>
                <a:gd name="connsiteY26" fmla="*/ 1353152 h 1839762"/>
                <a:gd name="connsiteX27" fmla="*/ 502810 w 576589"/>
                <a:gd name="connsiteY27" fmla="*/ 1365263 h 1839762"/>
                <a:gd name="connsiteX28" fmla="*/ 514922 w 576589"/>
                <a:gd name="connsiteY28" fmla="*/ 1377375 h 1839762"/>
                <a:gd name="connsiteX29" fmla="*/ 533089 w 576589"/>
                <a:gd name="connsiteY29" fmla="*/ 1389486 h 1839762"/>
                <a:gd name="connsiteX30" fmla="*/ 569422 w 576589"/>
                <a:gd name="connsiteY30" fmla="*/ 1425820 h 1839762"/>
                <a:gd name="connsiteX31" fmla="*/ 569422 w 576589"/>
                <a:gd name="connsiteY31" fmla="*/ 1819435 h 1839762"/>
                <a:gd name="connsiteX32" fmla="*/ 345364 w 576589"/>
                <a:gd name="connsiteY32" fmla="*/ 1813380 h 1839762"/>
                <a:gd name="connsiteX33" fmla="*/ 230307 w 576589"/>
                <a:gd name="connsiteY33" fmla="*/ 1795213 h 1839762"/>
                <a:gd name="connsiteX34" fmla="*/ 157640 w 576589"/>
                <a:gd name="connsiteY34" fmla="*/ 1789157 h 1839762"/>
                <a:gd name="connsiteX35" fmla="*/ 54694 w 576589"/>
                <a:gd name="connsiteY35" fmla="*/ 1777046 h 1839762"/>
                <a:gd name="connsiteX36" fmla="*/ 42583 w 576589"/>
                <a:gd name="connsiteY36" fmla="*/ 1686212 h 1839762"/>
                <a:gd name="connsiteX37" fmla="*/ 36527 w 576589"/>
                <a:gd name="connsiteY37" fmla="*/ 1661989 h 1839762"/>
                <a:gd name="connsiteX38" fmla="*/ 30471 w 576589"/>
                <a:gd name="connsiteY38" fmla="*/ 1619600 h 1839762"/>
                <a:gd name="connsiteX39" fmla="*/ 18360 w 576589"/>
                <a:gd name="connsiteY39" fmla="*/ 1577210 h 1839762"/>
                <a:gd name="connsiteX40" fmla="*/ 6249 w 576589"/>
                <a:gd name="connsiteY40" fmla="*/ 1498487 h 1839762"/>
                <a:gd name="connsiteX41" fmla="*/ 12305 w 576589"/>
                <a:gd name="connsiteY41" fmla="*/ 1383430 h 1839762"/>
                <a:gd name="connsiteX42" fmla="*/ 18360 w 576589"/>
                <a:gd name="connsiteY42" fmla="*/ 1359208 h 1839762"/>
                <a:gd name="connsiteX43" fmla="*/ 36527 w 576589"/>
                <a:gd name="connsiteY43" fmla="*/ 1244151 h 1839762"/>
                <a:gd name="connsiteX44" fmla="*/ 30471 w 576589"/>
                <a:gd name="connsiteY44" fmla="*/ 814201 h 1839762"/>
                <a:gd name="connsiteX45" fmla="*/ 18360 w 576589"/>
                <a:gd name="connsiteY45" fmla="*/ 753645 h 1839762"/>
                <a:gd name="connsiteX46" fmla="*/ 193 w 576589"/>
                <a:gd name="connsiteY46" fmla="*/ 578031 h 1839762"/>
                <a:gd name="connsiteX47" fmla="*/ 30471 w 576589"/>
                <a:gd name="connsiteY47" fmla="*/ 2747 h 1839762"/>
                <a:gd name="connsiteX48" fmla="*/ 151584 w 576589"/>
                <a:gd name="connsiteY48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12111 w 570340"/>
                <a:gd name="connsiteY45" fmla="*/ 753645 h 1839762"/>
                <a:gd name="connsiteX46" fmla="*/ 24222 w 570340"/>
                <a:gd name="connsiteY46" fmla="*/ 2747 h 1839762"/>
                <a:gd name="connsiteX47" fmla="*/ 145335 w 570340"/>
                <a:gd name="connsiteY47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12111 w 570340"/>
                <a:gd name="connsiteY42" fmla="*/ 1359208 h 1839762"/>
                <a:gd name="connsiteX43" fmla="*/ 30278 w 570340"/>
                <a:gd name="connsiteY43" fmla="*/ 1244151 h 1839762"/>
                <a:gd name="connsiteX44" fmla="*/ 24222 w 570340"/>
                <a:gd name="connsiteY44" fmla="*/ 814201 h 1839762"/>
                <a:gd name="connsiteX45" fmla="*/ 24222 w 570340"/>
                <a:gd name="connsiteY45" fmla="*/ 2747 h 1839762"/>
                <a:gd name="connsiteX46" fmla="*/ 145335 w 570340"/>
                <a:gd name="connsiteY46" fmla="*/ 2747 h 1839762"/>
                <a:gd name="connsiteX0" fmla="*/ 145335 w 570340"/>
                <a:gd name="connsiteY0" fmla="*/ 2747 h 1839762"/>
                <a:gd name="connsiteX1" fmla="*/ 145335 w 570340"/>
                <a:gd name="connsiteY1" fmla="*/ 2747 h 1839762"/>
                <a:gd name="connsiteX2" fmla="*/ 157446 w 570340"/>
                <a:gd name="connsiteY2" fmla="*/ 123859 h 1839762"/>
                <a:gd name="connsiteX3" fmla="*/ 169558 w 570340"/>
                <a:gd name="connsiteY3" fmla="*/ 160193 h 1839762"/>
                <a:gd name="connsiteX4" fmla="*/ 175613 w 570340"/>
                <a:gd name="connsiteY4" fmla="*/ 178360 h 1839762"/>
                <a:gd name="connsiteX5" fmla="*/ 187724 w 570340"/>
                <a:gd name="connsiteY5" fmla="*/ 305528 h 1839762"/>
                <a:gd name="connsiteX6" fmla="*/ 193780 w 570340"/>
                <a:gd name="connsiteY6" fmla="*/ 414529 h 1839762"/>
                <a:gd name="connsiteX7" fmla="*/ 199836 w 570340"/>
                <a:gd name="connsiteY7" fmla="*/ 444808 h 1839762"/>
                <a:gd name="connsiteX8" fmla="*/ 211947 w 570340"/>
                <a:gd name="connsiteY8" fmla="*/ 493253 h 1839762"/>
                <a:gd name="connsiteX9" fmla="*/ 224058 w 570340"/>
                <a:gd name="connsiteY9" fmla="*/ 771812 h 1839762"/>
                <a:gd name="connsiteX10" fmla="*/ 242225 w 570340"/>
                <a:gd name="connsiteY10" fmla="*/ 814201 h 1839762"/>
                <a:gd name="connsiteX11" fmla="*/ 248281 w 570340"/>
                <a:gd name="connsiteY11" fmla="*/ 838424 h 1839762"/>
                <a:gd name="connsiteX12" fmla="*/ 254336 w 570340"/>
                <a:gd name="connsiteY12" fmla="*/ 856590 h 1839762"/>
                <a:gd name="connsiteX13" fmla="*/ 290670 w 570340"/>
                <a:gd name="connsiteY13" fmla="*/ 953480 h 1839762"/>
                <a:gd name="connsiteX14" fmla="*/ 296726 w 570340"/>
                <a:gd name="connsiteY14" fmla="*/ 971647 h 1839762"/>
                <a:gd name="connsiteX15" fmla="*/ 308837 w 570340"/>
                <a:gd name="connsiteY15" fmla="*/ 1026148 h 1839762"/>
                <a:gd name="connsiteX16" fmla="*/ 320948 w 570340"/>
                <a:gd name="connsiteY16" fmla="*/ 1135149 h 1839762"/>
                <a:gd name="connsiteX17" fmla="*/ 333059 w 570340"/>
                <a:gd name="connsiteY17" fmla="*/ 1177539 h 1839762"/>
                <a:gd name="connsiteX18" fmla="*/ 345171 w 570340"/>
                <a:gd name="connsiteY18" fmla="*/ 1195706 h 1839762"/>
                <a:gd name="connsiteX19" fmla="*/ 351226 w 570340"/>
                <a:gd name="connsiteY19" fmla="*/ 1213873 h 1839762"/>
                <a:gd name="connsiteX20" fmla="*/ 363338 w 570340"/>
                <a:gd name="connsiteY20" fmla="*/ 1225984 h 1839762"/>
                <a:gd name="connsiteX21" fmla="*/ 375449 w 570340"/>
                <a:gd name="connsiteY21" fmla="*/ 1244151 h 1839762"/>
                <a:gd name="connsiteX22" fmla="*/ 393616 w 570340"/>
                <a:gd name="connsiteY22" fmla="*/ 1268373 h 1839762"/>
                <a:gd name="connsiteX23" fmla="*/ 405727 w 570340"/>
                <a:gd name="connsiteY23" fmla="*/ 1286540 h 1839762"/>
                <a:gd name="connsiteX24" fmla="*/ 411783 w 570340"/>
                <a:gd name="connsiteY24" fmla="*/ 1304707 h 1839762"/>
                <a:gd name="connsiteX25" fmla="*/ 448116 w 570340"/>
                <a:gd name="connsiteY25" fmla="*/ 1328929 h 1839762"/>
                <a:gd name="connsiteX26" fmla="*/ 478395 w 570340"/>
                <a:gd name="connsiteY26" fmla="*/ 1353152 h 1839762"/>
                <a:gd name="connsiteX27" fmla="*/ 496561 w 570340"/>
                <a:gd name="connsiteY27" fmla="*/ 1365263 h 1839762"/>
                <a:gd name="connsiteX28" fmla="*/ 508673 w 570340"/>
                <a:gd name="connsiteY28" fmla="*/ 1377375 h 1839762"/>
                <a:gd name="connsiteX29" fmla="*/ 526840 w 570340"/>
                <a:gd name="connsiteY29" fmla="*/ 1389486 h 1839762"/>
                <a:gd name="connsiteX30" fmla="*/ 563173 w 570340"/>
                <a:gd name="connsiteY30" fmla="*/ 1425820 h 1839762"/>
                <a:gd name="connsiteX31" fmla="*/ 563173 w 570340"/>
                <a:gd name="connsiteY31" fmla="*/ 1819435 h 1839762"/>
                <a:gd name="connsiteX32" fmla="*/ 339115 w 570340"/>
                <a:gd name="connsiteY32" fmla="*/ 1813380 h 1839762"/>
                <a:gd name="connsiteX33" fmla="*/ 224058 w 570340"/>
                <a:gd name="connsiteY33" fmla="*/ 1795213 h 1839762"/>
                <a:gd name="connsiteX34" fmla="*/ 151391 w 570340"/>
                <a:gd name="connsiteY34" fmla="*/ 1789157 h 1839762"/>
                <a:gd name="connsiteX35" fmla="*/ 48445 w 570340"/>
                <a:gd name="connsiteY35" fmla="*/ 1777046 h 1839762"/>
                <a:gd name="connsiteX36" fmla="*/ 36334 w 570340"/>
                <a:gd name="connsiteY36" fmla="*/ 1686212 h 1839762"/>
                <a:gd name="connsiteX37" fmla="*/ 30278 w 570340"/>
                <a:gd name="connsiteY37" fmla="*/ 1661989 h 1839762"/>
                <a:gd name="connsiteX38" fmla="*/ 24222 w 570340"/>
                <a:gd name="connsiteY38" fmla="*/ 1619600 h 1839762"/>
                <a:gd name="connsiteX39" fmla="*/ 12111 w 570340"/>
                <a:gd name="connsiteY39" fmla="*/ 1577210 h 1839762"/>
                <a:gd name="connsiteX40" fmla="*/ 0 w 570340"/>
                <a:gd name="connsiteY40" fmla="*/ 1498487 h 1839762"/>
                <a:gd name="connsiteX41" fmla="*/ 6056 w 570340"/>
                <a:gd name="connsiteY41" fmla="*/ 1383430 h 1839762"/>
                <a:gd name="connsiteX42" fmla="*/ 30278 w 570340"/>
                <a:gd name="connsiteY42" fmla="*/ 1244151 h 1839762"/>
                <a:gd name="connsiteX43" fmla="*/ 24222 w 570340"/>
                <a:gd name="connsiteY43" fmla="*/ 814201 h 1839762"/>
                <a:gd name="connsiteX44" fmla="*/ 24222 w 570340"/>
                <a:gd name="connsiteY44" fmla="*/ 2747 h 1839762"/>
                <a:gd name="connsiteX45" fmla="*/ 145335 w 570340"/>
                <a:gd name="connsiteY45" fmla="*/ 2747 h 1839762"/>
                <a:gd name="connsiteX0" fmla="*/ 145777 w 570782"/>
                <a:gd name="connsiteY0" fmla="*/ 2747 h 1839762"/>
                <a:gd name="connsiteX1" fmla="*/ 145777 w 570782"/>
                <a:gd name="connsiteY1" fmla="*/ 2747 h 1839762"/>
                <a:gd name="connsiteX2" fmla="*/ 157888 w 570782"/>
                <a:gd name="connsiteY2" fmla="*/ 123859 h 1839762"/>
                <a:gd name="connsiteX3" fmla="*/ 170000 w 570782"/>
                <a:gd name="connsiteY3" fmla="*/ 160193 h 1839762"/>
                <a:gd name="connsiteX4" fmla="*/ 176055 w 570782"/>
                <a:gd name="connsiteY4" fmla="*/ 178360 h 1839762"/>
                <a:gd name="connsiteX5" fmla="*/ 188166 w 570782"/>
                <a:gd name="connsiteY5" fmla="*/ 305528 h 1839762"/>
                <a:gd name="connsiteX6" fmla="*/ 194222 w 570782"/>
                <a:gd name="connsiteY6" fmla="*/ 414529 h 1839762"/>
                <a:gd name="connsiteX7" fmla="*/ 200278 w 570782"/>
                <a:gd name="connsiteY7" fmla="*/ 444808 h 1839762"/>
                <a:gd name="connsiteX8" fmla="*/ 212389 w 570782"/>
                <a:gd name="connsiteY8" fmla="*/ 493253 h 1839762"/>
                <a:gd name="connsiteX9" fmla="*/ 224500 w 570782"/>
                <a:gd name="connsiteY9" fmla="*/ 771812 h 1839762"/>
                <a:gd name="connsiteX10" fmla="*/ 242667 w 570782"/>
                <a:gd name="connsiteY10" fmla="*/ 814201 h 1839762"/>
                <a:gd name="connsiteX11" fmla="*/ 248723 w 570782"/>
                <a:gd name="connsiteY11" fmla="*/ 838424 h 1839762"/>
                <a:gd name="connsiteX12" fmla="*/ 254778 w 570782"/>
                <a:gd name="connsiteY12" fmla="*/ 856590 h 1839762"/>
                <a:gd name="connsiteX13" fmla="*/ 291112 w 570782"/>
                <a:gd name="connsiteY13" fmla="*/ 953480 h 1839762"/>
                <a:gd name="connsiteX14" fmla="*/ 297168 w 570782"/>
                <a:gd name="connsiteY14" fmla="*/ 971647 h 1839762"/>
                <a:gd name="connsiteX15" fmla="*/ 309279 w 570782"/>
                <a:gd name="connsiteY15" fmla="*/ 1026148 h 1839762"/>
                <a:gd name="connsiteX16" fmla="*/ 321390 w 570782"/>
                <a:gd name="connsiteY16" fmla="*/ 1135149 h 1839762"/>
                <a:gd name="connsiteX17" fmla="*/ 333501 w 570782"/>
                <a:gd name="connsiteY17" fmla="*/ 1177539 h 1839762"/>
                <a:gd name="connsiteX18" fmla="*/ 345613 w 570782"/>
                <a:gd name="connsiteY18" fmla="*/ 1195706 h 1839762"/>
                <a:gd name="connsiteX19" fmla="*/ 351668 w 570782"/>
                <a:gd name="connsiteY19" fmla="*/ 1213873 h 1839762"/>
                <a:gd name="connsiteX20" fmla="*/ 363780 w 570782"/>
                <a:gd name="connsiteY20" fmla="*/ 1225984 h 1839762"/>
                <a:gd name="connsiteX21" fmla="*/ 375891 w 570782"/>
                <a:gd name="connsiteY21" fmla="*/ 1244151 h 1839762"/>
                <a:gd name="connsiteX22" fmla="*/ 394058 w 570782"/>
                <a:gd name="connsiteY22" fmla="*/ 1268373 h 1839762"/>
                <a:gd name="connsiteX23" fmla="*/ 406169 w 570782"/>
                <a:gd name="connsiteY23" fmla="*/ 1286540 h 1839762"/>
                <a:gd name="connsiteX24" fmla="*/ 412225 w 570782"/>
                <a:gd name="connsiteY24" fmla="*/ 1304707 h 1839762"/>
                <a:gd name="connsiteX25" fmla="*/ 448558 w 570782"/>
                <a:gd name="connsiteY25" fmla="*/ 1328929 h 1839762"/>
                <a:gd name="connsiteX26" fmla="*/ 478837 w 570782"/>
                <a:gd name="connsiteY26" fmla="*/ 1353152 h 1839762"/>
                <a:gd name="connsiteX27" fmla="*/ 497003 w 570782"/>
                <a:gd name="connsiteY27" fmla="*/ 1365263 h 1839762"/>
                <a:gd name="connsiteX28" fmla="*/ 509115 w 570782"/>
                <a:gd name="connsiteY28" fmla="*/ 1377375 h 1839762"/>
                <a:gd name="connsiteX29" fmla="*/ 527282 w 570782"/>
                <a:gd name="connsiteY29" fmla="*/ 1389486 h 1839762"/>
                <a:gd name="connsiteX30" fmla="*/ 563615 w 570782"/>
                <a:gd name="connsiteY30" fmla="*/ 1425820 h 1839762"/>
                <a:gd name="connsiteX31" fmla="*/ 563615 w 570782"/>
                <a:gd name="connsiteY31" fmla="*/ 1819435 h 1839762"/>
                <a:gd name="connsiteX32" fmla="*/ 339557 w 570782"/>
                <a:gd name="connsiteY32" fmla="*/ 1813380 h 1839762"/>
                <a:gd name="connsiteX33" fmla="*/ 224500 w 570782"/>
                <a:gd name="connsiteY33" fmla="*/ 1795213 h 1839762"/>
                <a:gd name="connsiteX34" fmla="*/ 151833 w 570782"/>
                <a:gd name="connsiteY34" fmla="*/ 1789157 h 1839762"/>
                <a:gd name="connsiteX35" fmla="*/ 48887 w 570782"/>
                <a:gd name="connsiteY35" fmla="*/ 1777046 h 1839762"/>
                <a:gd name="connsiteX36" fmla="*/ 36776 w 570782"/>
                <a:gd name="connsiteY36" fmla="*/ 1686212 h 1839762"/>
                <a:gd name="connsiteX37" fmla="*/ 30720 w 570782"/>
                <a:gd name="connsiteY37" fmla="*/ 1661989 h 1839762"/>
                <a:gd name="connsiteX38" fmla="*/ 24664 w 570782"/>
                <a:gd name="connsiteY38" fmla="*/ 1619600 h 1839762"/>
                <a:gd name="connsiteX39" fmla="*/ 12553 w 570782"/>
                <a:gd name="connsiteY39" fmla="*/ 1577210 h 1839762"/>
                <a:gd name="connsiteX40" fmla="*/ 442 w 570782"/>
                <a:gd name="connsiteY40" fmla="*/ 1498487 h 1839762"/>
                <a:gd name="connsiteX41" fmla="*/ 30720 w 570782"/>
                <a:gd name="connsiteY41" fmla="*/ 1244151 h 1839762"/>
                <a:gd name="connsiteX42" fmla="*/ 24664 w 570782"/>
                <a:gd name="connsiteY42" fmla="*/ 814201 h 1839762"/>
                <a:gd name="connsiteX43" fmla="*/ 24664 w 570782"/>
                <a:gd name="connsiteY43" fmla="*/ 2747 h 1839762"/>
                <a:gd name="connsiteX44" fmla="*/ 145777 w 570782"/>
                <a:gd name="connsiteY44" fmla="*/ 2747 h 1839762"/>
                <a:gd name="connsiteX0" fmla="*/ 133224 w 558229"/>
                <a:gd name="connsiteY0" fmla="*/ 2747 h 1839762"/>
                <a:gd name="connsiteX1" fmla="*/ 133224 w 558229"/>
                <a:gd name="connsiteY1" fmla="*/ 2747 h 1839762"/>
                <a:gd name="connsiteX2" fmla="*/ 145335 w 558229"/>
                <a:gd name="connsiteY2" fmla="*/ 123859 h 1839762"/>
                <a:gd name="connsiteX3" fmla="*/ 157447 w 558229"/>
                <a:gd name="connsiteY3" fmla="*/ 160193 h 1839762"/>
                <a:gd name="connsiteX4" fmla="*/ 163502 w 558229"/>
                <a:gd name="connsiteY4" fmla="*/ 178360 h 1839762"/>
                <a:gd name="connsiteX5" fmla="*/ 175613 w 558229"/>
                <a:gd name="connsiteY5" fmla="*/ 305528 h 1839762"/>
                <a:gd name="connsiteX6" fmla="*/ 181669 w 558229"/>
                <a:gd name="connsiteY6" fmla="*/ 414529 h 1839762"/>
                <a:gd name="connsiteX7" fmla="*/ 187725 w 558229"/>
                <a:gd name="connsiteY7" fmla="*/ 444808 h 1839762"/>
                <a:gd name="connsiteX8" fmla="*/ 199836 w 558229"/>
                <a:gd name="connsiteY8" fmla="*/ 493253 h 1839762"/>
                <a:gd name="connsiteX9" fmla="*/ 211947 w 558229"/>
                <a:gd name="connsiteY9" fmla="*/ 771812 h 1839762"/>
                <a:gd name="connsiteX10" fmla="*/ 230114 w 558229"/>
                <a:gd name="connsiteY10" fmla="*/ 814201 h 1839762"/>
                <a:gd name="connsiteX11" fmla="*/ 236170 w 558229"/>
                <a:gd name="connsiteY11" fmla="*/ 838424 h 1839762"/>
                <a:gd name="connsiteX12" fmla="*/ 242225 w 558229"/>
                <a:gd name="connsiteY12" fmla="*/ 856590 h 1839762"/>
                <a:gd name="connsiteX13" fmla="*/ 278559 w 558229"/>
                <a:gd name="connsiteY13" fmla="*/ 953480 h 1839762"/>
                <a:gd name="connsiteX14" fmla="*/ 284615 w 558229"/>
                <a:gd name="connsiteY14" fmla="*/ 971647 h 1839762"/>
                <a:gd name="connsiteX15" fmla="*/ 296726 w 558229"/>
                <a:gd name="connsiteY15" fmla="*/ 1026148 h 1839762"/>
                <a:gd name="connsiteX16" fmla="*/ 308837 w 558229"/>
                <a:gd name="connsiteY16" fmla="*/ 1135149 h 1839762"/>
                <a:gd name="connsiteX17" fmla="*/ 320948 w 558229"/>
                <a:gd name="connsiteY17" fmla="*/ 1177539 h 1839762"/>
                <a:gd name="connsiteX18" fmla="*/ 333060 w 558229"/>
                <a:gd name="connsiteY18" fmla="*/ 1195706 h 1839762"/>
                <a:gd name="connsiteX19" fmla="*/ 339115 w 558229"/>
                <a:gd name="connsiteY19" fmla="*/ 1213873 h 1839762"/>
                <a:gd name="connsiteX20" fmla="*/ 351227 w 558229"/>
                <a:gd name="connsiteY20" fmla="*/ 1225984 h 1839762"/>
                <a:gd name="connsiteX21" fmla="*/ 363338 w 558229"/>
                <a:gd name="connsiteY21" fmla="*/ 1244151 h 1839762"/>
                <a:gd name="connsiteX22" fmla="*/ 381505 w 558229"/>
                <a:gd name="connsiteY22" fmla="*/ 1268373 h 1839762"/>
                <a:gd name="connsiteX23" fmla="*/ 393616 w 558229"/>
                <a:gd name="connsiteY23" fmla="*/ 1286540 h 1839762"/>
                <a:gd name="connsiteX24" fmla="*/ 399672 w 558229"/>
                <a:gd name="connsiteY24" fmla="*/ 1304707 h 1839762"/>
                <a:gd name="connsiteX25" fmla="*/ 436005 w 558229"/>
                <a:gd name="connsiteY25" fmla="*/ 1328929 h 1839762"/>
                <a:gd name="connsiteX26" fmla="*/ 466284 w 558229"/>
                <a:gd name="connsiteY26" fmla="*/ 1353152 h 1839762"/>
                <a:gd name="connsiteX27" fmla="*/ 484450 w 558229"/>
                <a:gd name="connsiteY27" fmla="*/ 1365263 h 1839762"/>
                <a:gd name="connsiteX28" fmla="*/ 496562 w 558229"/>
                <a:gd name="connsiteY28" fmla="*/ 1377375 h 1839762"/>
                <a:gd name="connsiteX29" fmla="*/ 514729 w 558229"/>
                <a:gd name="connsiteY29" fmla="*/ 1389486 h 1839762"/>
                <a:gd name="connsiteX30" fmla="*/ 551062 w 558229"/>
                <a:gd name="connsiteY30" fmla="*/ 1425820 h 1839762"/>
                <a:gd name="connsiteX31" fmla="*/ 551062 w 558229"/>
                <a:gd name="connsiteY31" fmla="*/ 1819435 h 1839762"/>
                <a:gd name="connsiteX32" fmla="*/ 327004 w 558229"/>
                <a:gd name="connsiteY32" fmla="*/ 1813380 h 1839762"/>
                <a:gd name="connsiteX33" fmla="*/ 211947 w 558229"/>
                <a:gd name="connsiteY33" fmla="*/ 1795213 h 1839762"/>
                <a:gd name="connsiteX34" fmla="*/ 139280 w 558229"/>
                <a:gd name="connsiteY34" fmla="*/ 1789157 h 1839762"/>
                <a:gd name="connsiteX35" fmla="*/ 36334 w 558229"/>
                <a:gd name="connsiteY35" fmla="*/ 1777046 h 1839762"/>
                <a:gd name="connsiteX36" fmla="*/ 24223 w 558229"/>
                <a:gd name="connsiteY36" fmla="*/ 1686212 h 1839762"/>
                <a:gd name="connsiteX37" fmla="*/ 18167 w 558229"/>
                <a:gd name="connsiteY37" fmla="*/ 1661989 h 1839762"/>
                <a:gd name="connsiteX38" fmla="*/ 12111 w 558229"/>
                <a:gd name="connsiteY38" fmla="*/ 1619600 h 1839762"/>
                <a:gd name="connsiteX39" fmla="*/ 0 w 558229"/>
                <a:gd name="connsiteY39" fmla="*/ 1577210 h 1839762"/>
                <a:gd name="connsiteX40" fmla="*/ 18167 w 558229"/>
                <a:gd name="connsiteY40" fmla="*/ 1244151 h 1839762"/>
                <a:gd name="connsiteX41" fmla="*/ 12111 w 558229"/>
                <a:gd name="connsiteY41" fmla="*/ 814201 h 1839762"/>
                <a:gd name="connsiteX42" fmla="*/ 12111 w 558229"/>
                <a:gd name="connsiteY42" fmla="*/ 2747 h 1839762"/>
                <a:gd name="connsiteX43" fmla="*/ 133224 w 558229"/>
                <a:gd name="connsiteY43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9201 w 555319"/>
                <a:gd name="connsiteY38" fmla="*/ 1619600 h 1839762"/>
                <a:gd name="connsiteX39" fmla="*/ 15257 w 555319"/>
                <a:gd name="connsiteY39" fmla="*/ 1244151 h 1839762"/>
                <a:gd name="connsiteX40" fmla="*/ 9201 w 555319"/>
                <a:gd name="connsiteY40" fmla="*/ 814201 h 1839762"/>
                <a:gd name="connsiteX41" fmla="*/ 9201 w 555319"/>
                <a:gd name="connsiteY41" fmla="*/ 2747 h 1839762"/>
                <a:gd name="connsiteX42" fmla="*/ 130314 w 555319"/>
                <a:gd name="connsiteY42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661989 h 1839762"/>
                <a:gd name="connsiteX38" fmla="*/ 15257 w 555319"/>
                <a:gd name="connsiteY38" fmla="*/ 1244151 h 1839762"/>
                <a:gd name="connsiteX39" fmla="*/ 9201 w 555319"/>
                <a:gd name="connsiteY39" fmla="*/ 814201 h 1839762"/>
                <a:gd name="connsiteX40" fmla="*/ 9201 w 555319"/>
                <a:gd name="connsiteY40" fmla="*/ 2747 h 1839762"/>
                <a:gd name="connsiteX41" fmla="*/ 130314 w 555319"/>
                <a:gd name="connsiteY41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21313 w 555319"/>
                <a:gd name="connsiteY36" fmla="*/ 1686212 h 1839762"/>
                <a:gd name="connsiteX37" fmla="*/ 15257 w 555319"/>
                <a:gd name="connsiteY37" fmla="*/ 1244151 h 1839762"/>
                <a:gd name="connsiteX38" fmla="*/ 9201 w 555319"/>
                <a:gd name="connsiteY38" fmla="*/ 814201 h 1839762"/>
                <a:gd name="connsiteX39" fmla="*/ 9201 w 555319"/>
                <a:gd name="connsiteY39" fmla="*/ 2747 h 1839762"/>
                <a:gd name="connsiteX40" fmla="*/ 130314 w 555319"/>
                <a:gd name="connsiteY40" fmla="*/ 2747 h 1839762"/>
                <a:gd name="connsiteX0" fmla="*/ 130314 w 555319"/>
                <a:gd name="connsiteY0" fmla="*/ 2747 h 1839762"/>
                <a:gd name="connsiteX1" fmla="*/ 130314 w 555319"/>
                <a:gd name="connsiteY1" fmla="*/ 2747 h 1839762"/>
                <a:gd name="connsiteX2" fmla="*/ 142425 w 555319"/>
                <a:gd name="connsiteY2" fmla="*/ 123859 h 1839762"/>
                <a:gd name="connsiteX3" fmla="*/ 154537 w 555319"/>
                <a:gd name="connsiteY3" fmla="*/ 160193 h 1839762"/>
                <a:gd name="connsiteX4" fmla="*/ 160592 w 555319"/>
                <a:gd name="connsiteY4" fmla="*/ 178360 h 1839762"/>
                <a:gd name="connsiteX5" fmla="*/ 172703 w 555319"/>
                <a:gd name="connsiteY5" fmla="*/ 305528 h 1839762"/>
                <a:gd name="connsiteX6" fmla="*/ 178759 w 555319"/>
                <a:gd name="connsiteY6" fmla="*/ 414529 h 1839762"/>
                <a:gd name="connsiteX7" fmla="*/ 184815 w 555319"/>
                <a:gd name="connsiteY7" fmla="*/ 444808 h 1839762"/>
                <a:gd name="connsiteX8" fmla="*/ 196926 w 555319"/>
                <a:gd name="connsiteY8" fmla="*/ 493253 h 1839762"/>
                <a:gd name="connsiteX9" fmla="*/ 209037 w 555319"/>
                <a:gd name="connsiteY9" fmla="*/ 771812 h 1839762"/>
                <a:gd name="connsiteX10" fmla="*/ 227204 w 555319"/>
                <a:gd name="connsiteY10" fmla="*/ 814201 h 1839762"/>
                <a:gd name="connsiteX11" fmla="*/ 233260 w 555319"/>
                <a:gd name="connsiteY11" fmla="*/ 838424 h 1839762"/>
                <a:gd name="connsiteX12" fmla="*/ 239315 w 555319"/>
                <a:gd name="connsiteY12" fmla="*/ 856590 h 1839762"/>
                <a:gd name="connsiteX13" fmla="*/ 275649 w 555319"/>
                <a:gd name="connsiteY13" fmla="*/ 953480 h 1839762"/>
                <a:gd name="connsiteX14" fmla="*/ 281705 w 555319"/>
                <a:gd name="connsiteY14" fmla="*/ 971647 h 1839762"/>
                <a:gd name="connsiteX15" fmla="*/ 293816 w 555319"/>
                <a:gd name="connsiteY15" fmla="*/ 1026148 h 1839762"/>
                <a:gd name="connsiteX16" fmla="*/ 305927 w 555319"/>
                <a:gd name="connsiteY16" fmla="*/ 1135149 h 1839762"/>
                <a:gd name="connsiteX17" fmla="*/ 318038 w 555319"/>
                <a:gd name="connsiteY17" fmla="*/ 1177539 h 1839762"/>
                <a:gd name="connsiteX18" fmla="*/ 330150 w 555319"/>
                <a:gd name="connsiteY18" fmla="*/ 1195706 h 1839762"/>
                <a:gd name="connsiteX19" fmla="*/ 336205 w 555319"/>
                <a:gd name="connsiteY19" fmla="*/ 1213873 h 1839762"/>
                <a:gd name="connsiteX20" fmla="*/ 348317 w 555319"/>
                <a:gd name="connsiteY20" fmla="*/ 1225984 h 1839762"/>
                <a:gd name="connsiteX21" fmla="*/ 360428 w 555319"/>
                <a:gd name="connsiteY21" fmla="*/ 1244151 h 1839762"/>
                <a:gd name="connsiteX22" fmla="*/ 378595 w 555319"/>
                <a:gd name="connsiteY22" fmla="*/ 1268373 h 1839762"/>
                <a:gd name="connsiteX23" fmla="*/ 390706 w 555319"/>
                <a:gd name="connsiteY23" fmla="*/ 1286540 h 1839762"/>
                <a:gd name="connsiteX24" fmla="*/ 396762 w 555319"/>
                <a:gd name="connsiteY24" fmla="*/ 1304707 h 1839762"/>
                <a:gd name="connsiteX25" fmla="*/ 433095 w 555319"/>
                <a:gd name="connsiteY25" fmla="*/ 1328929 h 1839762"/>
                <a:gd name="connsiteX26" fmla="*/ 463374 w 555319"/>
                <a:gd name="connsiteY26" fmla="*/ 1353152 h 1839762"/>
                <a:gd name="connsiteX27" fmla="*/ 481540 w 555319"/>
                <a:gd name="connsiteY27" fmla="*/ 1365263 h 1839762"/>
                <a:gd name="connsiteX28" fmla="*/ 493652 w 555319"/>
                <a:gd name="connsiteY28" fmla="*/ 1377375 h 1839762"/>
                <a:gd name="connsiteX29" fmla="*/ 511819 w 555319"/>
                <a:gd name="connsiteY29" fmla="*/ 1389486 h 1839762"/>
                <a:gd name="connsiteX30" fmla="*/ 548152 w 555319"/>
                <a:gd name="connsiteY30" fmla="*/ 1425820 h 1839762"/>
                <a:gd name="connsiteX31" fmla="*/ 548152 w 555319"/>
                <a:gd name="connsiteY31" fmla="*/ 1819435 h 1839762"/>
                <a:gd name="connsiteX32" fmla="*/ 324094 w 555319"/>
                <a:gd name="connsiteY32" fmla="*/ 1813380 h 1839762"/>
                <a:gd name="connsiteX33" fmla="*/ 209037 w 555319"/>
                <a:gd name="connsiteY33" fmla="*/ 1795213 h 1839762"/>
                <a:gd name="connsiteX34" fmla="*/ 136370 w 555319"/>
                <a:gd name="connsiteY34" fmla="*/ 1789157 h 1839762"/>
                <a:gd name="connsiteX35" fmla="*/ 33424 w 555319"/>
                <a:gd name="connsiteY35" fmla="*/ 1777046 h 1839762"/>
                <a:gd name="connsiteX36" fmla="*/ 15257 w 555319"/>
                <a:gd name="connsiteY36" fmla="*/ 1244151 h 1839762"/>
                <a:gd name="connsiteX37" fmla="*/ 9201 w 555319"/>
                <a:gd name="connsiteY37" fmla="*/ 814201 h 1839762"/>
                <a:gd name="connsiteX38" fmla="*/ 9201 w 555319"/>
                <a:gd name="connsiteY38" fmla="*/ 2747 h 1839762"/>
                <a:gd name="connsiteX39" fmla="*/ 130314 w 555319"/>
                <a:gd name="connsiteY39" fmla="*/ 2747 h 1839762"/>
                <a:gd name="connsiteX0" fmla="*/ 130314 w 555319"/>
                <a:gd name="connsiteY0" fmla="*/ 2747 h 1862003"/>
                <a:gd name="connsiteX1" fmla="*/ 130314 w 555319"/>
                <a:gd name="connsiteY1" fmla="*/ 2747 h 1862003"/>
                <a:gd name="connsiteX2" fmla="*/ 142425 w 555319"/>
                <a:gd name="connsiteY2" fmla="*/ 123859 h 1862003"/>
                <a:gd name="connsiteX3" fmla="*/ 154537 w 555319"/>
                <a:gd name="connsiteY3" fmla="*/ 160193 h 1862003"/>
                <a:gd name="connsiteX4" fmla="*/ 160592 w 555319"/>
                <a:gd name="connsiteY4" fmla="*/ 178360 h 1862003"/>
                <a:gd name="connsiteX5" fmla="*/ 172703 w 555319"/>
                <a:gd name="connsiteY5" fmla="*/ 305528 h 1862003"/>
                <a:gd name="connsiteX6" fmla="*/ 178759 w 555319"/>
                <a:gd name="connsiteY6" fmla="*/ 414529 h 1862003"/>
                <a:gd name="connsiteX7" fmla="*/ 184815 w 555319"/>
                <a:gd name="connsiteY7" fmla="*/ 444808 h 1862003"/>
                <a:gd name="connsiteX8" fmla="*/ 196926 w 555319"/>
                <a:gd name="connsiteY8" fmla="*/ 493253 h 1862003"/>
                <a:gd name="connsiteX9" fmla="*/ 209037 w 555319"/>
                <a:gd name="connsiteY9" fmla="*/ 771812 h 1862003"/>
                <a:gd name="connsiteX10" fmla="*/ 227204 w 555319"/>
                <a:gd name="connsiteY10" fmla="*/ 814201 h 1862003"/>
                <a:gd name="connsiteX11" fmla="*/ 233260 w 555319"/>
                <a:gd name="connsiteY11" fmla="*/ 838424 h 1862003"/>
                <a:gd name="connsiteX12" fmla="*/ 239315 w 555319"/>
                <a:gd name="connsiteY12" fmla="*/ 856590 h 1862003"/>
                <a:gd name="connsiteX13" fmla="*/ 275649 w 555319"/>
                <a:gd name="connsiteY13" fmla="*/ 953480 h 1862003"/>
                <a:gd name="connsiteX14" fmla="*/ 281705 w 555319"/>
                <a:gd name="connsiteY14" fmla="*/ 971647 h 1862003"/>
                <a:gd name="connsiteX15" fmla="*/ 293816 w 555319"/>
                <a:gd name="connsiteY15" fmla="*/ 1026148 h 1862003"/>
                <a:gd name="connsiteX16" fmla="*/ 305927 w 555319"/>
                <a:gd name="connsiteY16" fmla="*/ 1135149 h 1862003"/>
                <a:gd name="connsiteX17" fmla="*/ 318038 w 555319"/>
                <a:gd name="connsiteY17" fmla="*/ 1177539 h 1862003"/>
                <a:gd name="connsiteX18" fmla="*/ 330150 w 555319"/>
                <a:gd name="connsiteY18" fmla="*/ 1195706 h 1862003"/>
                <a:gd name="connsiteX19" fmla="*/ 336205 w 555319"/>
                <a:gd name="connsiteY19" fmla="*/ 1213873 h 1862003"/>
                <a:gd name="connsiteX20" fmla="*/ 348317 w 555319"/>
                <a:gd name="connsiteY20" fmla="*/ 1225984 h 1862003"/>
                <a:gd name="connsiteX21" fmla="*/ 360428 w 555319"/>
                <a:gd name="connsiteY21" fmla="*/ 1244151 h 1862003"/>
                <a:gd name="connsiteX22" fmla="*/ 378595 w 555319"/>
                <a:gd name="connsiteY22" fmla="*/ 1268373 h 1862003"/>
                <a:gd name="connsiteX23" fmla="*/ 390706 w 555319"/>
                <a:gd name="connsiteY23" fmla="*/ 1286540 h 1862003"/>
                <a:gd name="connsiteX24" fmla="*/ 396762 w 555319"/>
                <a:gd name="connsiteY24" fmla="*/ 1304707 h 1862003"/>
                <a:gd name="connsiteX25" fmla="*/ 433095 w 555319"/>
                <a:gd name="connsiteY25" fmla="*/ 1328929 h 1862003"/>
                <a:gd name="connsiteX26" fmla="*/ 463374 w 555319"/>
                <a:gd name="connsiteY26" fmla="*/ 1353152 h 1862003"/>
                <a:gd name="connsiteX27" fmla="*/ 481540 w 555319"/>
                <a:gd name="connsiteY27" fmla="*/ 1365263 h 1862003"/>
                <a:gd name="connsiteX28" fmla="*/ 493652 w 555319"/>
                <a:gd name="connsiteY28" fmla="*/ 1377375 h 1862003"/>
                <a:gd name="connsiteX29" fmla="*/ 511819 w 555319"/>
                <a:gd name="connsiteY29" fmla="*/ 1389486 h 1862003"/>
                <a:gd name="connsiteX30" fmla="*/ 548152 w 555319"/>
                <a:gd name="connsiteY30" fmla="*/ 1425820 h 1862003"/>
                <a:gd name="connsiteX31" fmla="*/ 548152 w 555319"/>
                <a:gd name="connsiteY31" fmla="*/ 1819435 h 1862003"/>
                <a:gd name="connsiteX32" fmla="*/ 324094 w 555319"/>
                <a:gd name="connsiteY32" fmla="*/ 1813380 h 1862003"/>
                <a:gd name="connsiteX33" fmla="*/ 209037 w 555319"/>
                <a:gd name="connsiteY33" fmla="*/ 1795213 h 1862003"/>
                <a:gd name="connsiteX34" fmla="*/ 136370 w 555319"/>
                <a:gd name="connsiteY34" fmla="*/ 1789157 h 1862003"/>
                <a:gd name="connsiteX35" fmla="*/ 21312 w 555319"/>
                <a:gd name="connsiteY35" fmla="*/ 1861825 h 1862003"/>
                <a:gd name="connsiteX36" fmla="*/ 15257 w 555319"/>
                <a:gd name="connsiteY36" fmla="*/ 1244151 h 1862003"/>
                <a:gd name="connsiteX37" fmla="*/ 9201 w 555319"/>
                <a:gd name="connsiteY37" fmla="*/ 814201 h 1862003"/>
                <a:gd name="connsiteX38" fmla="*/ 9201 w 555319"/>
                <a:gd name="connsiteY38" fmla="*/ 2747 h 1862003"/>
                <a:gd name="connsiteX39" fmla="*/ 130314 w 555319"/>
                <a:gd name="connsiteY39" fmla="*/ 2747 h 1862003"/>
                <a:gd name="connsiteX0" fmla="*/ 130314 w 555319"/>
                <a:gd name="connsiteY0" fmla="*/ 2747 h 1862055"/>
                <a:gd name="connsiteX1" fmla="*/ 130314 w 555319"/>
                <a:gd name="connsiteY1" fmla="*/ 2747 h 1862055"/>
                <a:gd name="connsiteX2" fmla="*/ 142425 w 555319"/>
                <a:gd name="connsiteY2" fmla="*/ 123859 h 1862055"/>
                <a:gd name="connsiteX3" fmla="*/ 154537 w 555319"/>
                <a:gd name="connsiteY3" fmla="*/ 160193 h 1862055"/>
                <a:gd name="connsiteX4" fmla="*/ 160592 w 555319"/>
                <a:gd name="connsiteY4" fmla="*/ 178360 h 1862055"/>
                <a:gd name="connsiteX5" fmla="*/ 172703 w 555319"/>
                <a:gd name="connsiteY5" fmla="*/ 305528 h 1862055"/>
                <a:gd name="connsiteX6" fmla="*/ 178759 w 555319"/>
                <a:gd name="connsiteY6" fmla="*/ 414529 h 1862055"/>
                <a:gd name="connsiteX7" fmla="*/ 184815 w 555319"/>
                <a:gd name="connsiteY7" fmla="*/ 444808 h 1862055"/>
                <a:gd name="connsiteX8" fmla="*/ 196926 w 555319"/>
                <a:gd name="connsiteY8" fmla="*/ 493253 h 1862055"/>
                <a:gd name="connsiteX9" fmla="*/ 209037 w 555319"/>
                <a:gd name="connsiteY9" fmla="*/ 771812 h 1862055"/>
                <a:gd name="connsiteX10" fmla="*/ 227204 w 555319"/>
                <a:gd name="connsiteY10" fmla="*/ 814201 h 1862055"/>
                <a:gd name="connsiteX11" fmla="*/ 233260 w 555319"/>
                <a:gd name="connsiteY11" fmla="*/ 838424 h 1862055"/>
                <a:gd name="connsiteX12" fmla="*/ 239315 w 555319"/>
                <a:gd name="connsiteY12" fmla="*/ 856590 h 1862055"/>
                <a:gd name="connsiteX13" fmla="*/ 275649 w 555319"/>
                <a:gd name="connsiteY13" fmla="*/ 953480 h 1862055"/>
                <a:gd name="connsiteX14" fmla="*/ 281705 w 555319"/>
                <a:gd name="connsiteY14" fmla="*/ 971647 h 1862055"/>
                <a:gd name="connsiteX15" fmla="*/ 293816 w 555319"/>
                <a:gd name="connsiteY15" fmla="*/ 1026148 h 1862055"/>
                <a:gd name="connsiteX16" fmla="*/ 305927 w 555319"/>
                <a:gd name="connsiteY16" fmla="*/ 1135149 h 1862055"/>
                <a:gd name="connsiteX17" fmla="*/ 318038 w 555319"/>
                <a:gd name="connsiteY17" fmla="*/ 1177539 h 1862055"/>
                <a:gd name="connsiteX18" fmla="*/ 330150 w 555319"/>
                <a:gd name="connsiteY18" fmla="*/ 1195706 h 1862055"/>
                <a:gd name="connsiteX19" fmla="*/ 336205 w 555319"/>
                <a:gd name="connsiteY19" fmla="*/ 1213873 h 1862055"/>
                <a:gd name="connsiteX20" fmla="*/ 348317 w 555319"/>
                <a:gd name="connsiteY20" fmla="*/ 1225984 h 1862055"/>
                <a:gd name="connsiteX21" fmla="*/ 360428 w 555319"/>
                <a:gd name="connsiteY21" fmla="*/ 1244151 h 1862055"/>
                <a:gd name="connsiteX22" fmla="*/ 378595 w 555319"/>
                <a:gd name="connsiteY22" fmla="*/ 1268373 h 1862055"/>
                <a:gd name="connsiteX23" fmla="*/ 390706 w 555319"/>
                <a:gd name="connsiteY23" fmla="*/ 1286540 h 1862055"/>
                <a:gd name="connsiteX24" fmla="*/ 396762 w 555319"/>
                <a:gd name="connsiteY24" fmla="*/ 1304707 h 1862055"/>
                <a:gd name="connsiteX25" fmla="*/ 433095 w 555319"/>
                <a:gd name="connsiteY25" fmla="*/ 1328929 h 1862055"/>
                <a:gd name="connsiteX26" fmla="*/ 463374 w 555319"/>
                <a:gd name="connsiteY26" fmla="*/ 1353152 h 1862055"/>
                <a:gd name="connsiteX27" fmla="*/ 481540 w 555319"/>
                <a:gd name="connsiteY27" fmla="*/ 1365263 h 1862055"/>
                <a:gd name="connsiteX28" fmla="*/ 493652 w 555319"/>
                <a:gd name="connsiteY28" fmla="*/ 1377375 h 1862055"/>
                <a:gd name="connsiteX29" fmla="*/ 511819 w 555319"/>
                <a:gd name="connsiteY29" fmla="*/ 1389486 h 1862055"/>
                <a:gd name="connsiteX30" fmla="*/ 548152 w 555319"/>
                <a:gd name="connsiteY30" fmla="*/ 1425820 h 1862055"/>
                <a:gd name="connsiteX31" fmla="*/ 548152 w 555319"/>
                <a:gd name="connsiteY31" fmla="*/ 1819435 h 1862055"/>
                <a:gd name="connsiteX32" fmla="*/ 324094 w 555319"/>
                <a:gd name="connsiteY32" fmla="*/ 1813380 h 1862055"/>
                <a:gd name="connsiteX33" fmla="*/ 209037 w 555319"/>
                <a:gd name="connsiteY33" fmla="*/ 1795213 h 1862055"/>
                <a:gd name="connsiteX34" fmla="*/ 136370 w 555319"/>
                <a:gd name="connsiteY34" fmla="*/ 1789157 h 1862055"/>
                <a:gd name="connsiteX35" fmla="*/ 21312 w 555319"/>
                <a:gd name="connsiteY35" fmla="*/ 1861825 h 1862055"/>
                <a:gd name="connsiteX36" fmla="*/ 15257 w 555319"/>
                <a:gd name="connsiteY36" fmla="*/ 1244151 h 1862055"/>
                <a:gd name="connsiteX37" fmla="*/ 9201 w 555319"/>
                <a:gd name="connsiteY37" fmla="*/ 814201 h 1862055"/>
                <a:gd name="connsiteX38" fmla="*/ 9201 w 555319"/>
                <a:gd name="connsiteY38" fmla="*/ 2747 h 1862055"/>
                <a:gd name="connsiteX39" fmla="*/ 130314 w 555319"/>
                <a:gd name="connsiteY39" fmla="*/ 2747 h 1862055"/>
                <a:gd name="connsiteX0" fmla="*/ 130314 w 555319"/>
                <a:gd name="connsiteY0" fmla="*/ 2747 h 1862796"/>
                <a:gd name="connsiteX1" fmla="*/ 130314 w 555319"/>
                <a:gd name="connsiteY1" fmla="*/ 2747 h 1862796"/>
                <a:gd name="connsiteX2" fmla="*/ 142425 w 555319"/>
                <a:gd name="connsiteY2" fmla="*/ 123859 h 1862796"/>
                <a:gd name="connsiteX3" fmla="*/ 154537 w 555319"/>
                <a:gd name="connsiteY3" fmla="*/ 160193 h 1862796"/>
                <a:gd name="connsiteX4" fmla="*/ 160592 w 555319"/>
                <a:gd name="connsiteY4" fmla="*/ 178360 h 1862796"/>
                <a:gd name="connsiteX5" fmla="*/ 172703 w 555319"/>
                <a:gd name="connsiteY5" fmla="*/ 305528 h 1862796"/>
                <a:gd name="connsiteX6" fmla="*/ 178759 w 555319"/>
                <a:gd name="connsiteY6" fmla="*/ 414529 h 1862796"/>
                <a:gd name="connsiteX7" fmla="*/ 184815 w 555319"/>
                <a:gd name="connsiteY7" fmla="*/ 444808 h 1862796"/>
                <a:gd name="connsiteX8" fmla="*/ 196926 w 555319"/>
                <a:gd name="connsiteY8" fmla="*/ 493253 h 1862796"/>
                <a:gd name="connsiteX9" fmla="*/ 209037 w 555319"/>
                <a:gd name="connsiteY9" fmla="*/ 771812 h 1862796"/>
                <a:gd name="connsiteX10" fmla="*/ 227204 w 555319"/>
                <a:gd name="connsiteY10" fmla="*/ 814201 h 1862796"/>
                <a:gd name="connsiteX11" fmla="*/ 233260 w 555319"/>
                <a:gd name="connsiteY11" fmla="*/ 838424 h 1862796"/>
                <a:gd name="connsiteX12" fmla="*/ 239315 w 555319"/>
                <a:gd name="connsiteY12" fmla="*/ 856590 h 1862796"/>
                <a:gd name="connsiteX13" fmla="*/ 275649 w 555319"/>
                <a:gd name="connsiteY13" fmla="*/ 953480 h 1862796"/>
                <a:gd name="connsiteX14" fmla="*/ 281705 w 555319"/>
                <a:gd name="connsiteY14" fmla="*/ 971647 h 1862796"/>
                <a:gd name="connsiteX15" fmla="*/ 293816 w 555319"/>
                <a:gd name="connsiteY15" fmla="*/ 1026148 h 1862796"/>
                <a:gd name="connsiteX16" fmla="*/ 305927 w 555319"/>
                <a:gd name="connsiteY16" fmla="*/ 1135149 h 1862796"/>
                <a:gd name="connsiteX17" fmla="*/ 318038 w 555319"/>
                <a:gd name="connsiteY17" fmla="*/ 1177539 h 1862796"/>
                <a:gd name="connsiteX18" fmla="*/ 330150 w 555319"/>
                <a:gd name="connsiteY18" fmla="*/ 1195706 h 1862796"/>
                <a:gd name="connsiteX19" fmla="*/ 336205 w 555319"/>
                <a:gd name="connsiteY19" fmla="*/ 1213873 h 1862796"/>
                <a:gd name="connsiteX20" fmla="*/ 348317 w 555319"/>
                <a:gd name="connsiteY20" fmla="*/ 1225984 h 1862796"/>
                <a:gd name="connsiteX21" fmla="*/ 360428 w 555319"/>
                <a:gd name="connsiteY21" fmla="*/ 1244151 h 1862796"/>
                <a:gd name="connsiteX22" fmla="*/ 378595 w 555319"/>
                <a:gd name="connsiteY22" fmla="*/ 1268373 h 1862796"/>
                <a:gd name="connsiteX23" fmla="*/ 390706 w 555319"/>
                <a:gd name="connsiteY23" fmla="*/ 1286540 h 1862796"/>
                <a:gd name="connsiteX24" fmla="*/ 396762 w 555319"/>
                <a:gd name="connsiteY24" fmla="*/ 1304707 h 1862796"/>
                <a:gd name="connsiteX25" fmla="*/ 433095 w 555319"/>
                <a:gd name="connsiteY25" fmla="*/ 1328929 h 1862796"/>
                <a:gd name="connsiteX26" fmla="*/ 463374 w 555319"/>
                <a:gd name="connsiteY26" fmla="*/ 1353152 h 1862796"/>
                <a:gd name="connsiteX27" fmla="*/ 481540 w 555319"/>
                <a:gd name="connsiteY27" fmla="*/ 1365263 h 1862796"/>
                <a:gd name="connsiteX28" fmla="*/ 493652 w 555319"/>
                <a:gd name="connsiteY28" fmla="*/ 1377375 h 1862796"/>
                <a:gd name="connsiteX29" fmla="*/ 511819 w 555319"/>
                <a:gd name="connsiteY29" fmla="*/ 1389486 h 1862796"/>
                <a:gd name="connsiteX30" fmla="*/ 548152 w 555319"/>
                <a:gd name="connsiteY30" fmla="*/ 1425820 h 1862796"/>
                <a:gd name="connsiteX31" fmla="*/ 548152 w 555319"/>
                <a:gd name="connsiteY31" fmla="*/ 1819435 h 1862796"/>
                <a:gd name="connsiteX32" fmla="*/ 324094 w 555319"/>
                <a:gd name="connsiteY32" fmla="*/ 1813380 h 1862796"/>
                <a:gd name="connsiteX33" fmla="*/ 209037 w 555319"/>
                <a:gd name="connsiteY33" fmla="*/ 1795213 h 1862796"/>
                <a:gd name="connsiteX34" fmla="*/ 136370 w 555319"/>
                <a:gd name="connsiteY34" fmla="*/ 1789157 h 1862796"/>
                <a:gd name="connsiteX35" fmla="*/ 21312 w 555319"/>
                <a:gd name="connsiteY35" fmla="*/ 1861825 h 1862796"/>
                <a:gd name="connsiteX36" fmla="*/ 15257 w 555319"/>
                <a:gd name="connsiteY36" fmla="*/ 1244151 h 1862796"/>
                <a:gd name="connsiteX37" fmla="*/ 9201 w 555319"/>
                <a:gd name="connsiteY37" fmla="*/ 814201 h 1862796"/>
                <a:gd name="connsiteX38" fmla="*/ 9201 w 555319"/>
                <a:gd name="connsiteY38" fmla="*/ 2747 h 1862796"/>
                <a:gd name="connsiteX39" fmla="*/ 130314 w 555319"/>
                <a:gd name="connsiteY39" fmla="*/ 2747 h 1862796"/>
                <a:gd name="connsiteX0" fmla="*/ 130314 w 555319"/>
                <a:gd name="connsiteY0" fmla="*/ 2747 h 1891437"/>
                <a:gd name="connsiteX1" fmla="*/ 130314 w 555319"/>
                <a:gd name="connsiteY1" fmla="*/ 2747 h 1891437"/>
                <a:gd name="connsiteX2" fmla="*/ 142425 w 555319"/>
                <a:gd name="connsiteY2" fmla="*/ 123859 h 1891437"/>
                <a:gd name="connsiteX3" fmla="*/ 154537 w 555319"/>
                <a:gd name="connsiteY3" fmla="*/ 160193 h 1891437"/>
                <a:gd name="connsiteX4" fmla="*/ 160592 w 555319"/>
                <a:gd name="connsiteY4" fmla="*/ 178360 h 1891437"/>
                <a:gd name="connsiteX5" fmla="*/ 172703 w 555319"/>
                <a:gd name="connsiteY5" fmla="*/ 305528 h 1891437"/>
                <a:gd name="connsiteX6" fmla="*/ 178759 w 555319"/>
                <a:gd name="connsiteY6" fmla="*/ 414529 h 1891437"/>
                <a:gd name="connsiteX7" fmla="*/ 184815 w 555319"/>
                <a:gd name="connsiteY7" fmla="*/ 444808 h 1891437"/>
                <a:gd name="connsiteX8" fmla="*/ 196926 w 555319"/>
                <a:gd name="connsiteY8" fmla="*/ 493253 h 1891437"/>
                <a:gd name="connsiteX9" fmla="*/ 209037 w 555319"/>
                <a:gd name="connsiteY9" fmla="*/ 771812 h 1891437"/>
                <a:gd name="connsiteX10" fmla="*/ 227204 w 555319"/>
                <a:gd name="connsiteY10" fmla="*/ 814201 h 1891437"/>
                <a:gd name="connsiteX11" fmla="*/ 233260 w 555319"/>
                <a:gd name="connsiteY11" fmla="*/ 838424 h 1891437"/>
                <a:gd name="connsiteX12" fmla="*/ 239315 w 555319"/>
                <a:gd name="connsiteY12" fmla="*/ 856590 h 1891437"/>
                <a:gd name="connsiteX13" fmla="*/ 275649 w 555319"/>
                <a:gd name="connsiteY13" fmla="*/ 953480 h 1891437"/>
                <a:gd name="connsiteX14" fmla="*/ 281705 w 555319"/>
                <a:gd name="connsiteY14" fmla="*/ 971647 h 1891437"/>
                <a:gd name="connsiteX15" fmla="*/ 293816 w 555319"/>
                <a:gd name="connsiteY15" fmla="*/ 1026148 h 1891437"/>
                <a:gd name="connsiteX16" fmla="*/ 305927 w 555319"/>
                <a:gd name="connsiteY16" fmla="*/ 1135149 h 1891437"/>
                <a:gd name="connsiteX17" fmla="*/ 318038 w 555319"/>
                <a:gd name="connsiteY17" fmla="*/ 1177539 h 1891437"/>
                <a:gd name="connsiteX18" fmla="*/ 330150 w 555319"/>
                <a:gd name="connsiteY18" fmla="*/ 1195706 h 1891437"/>
                <a:gd name="connsiteX19" fmla="*/ 336205 w 555319"/>
                <a:gd name="connsiteY19" fmla="*/ 1213873 h 1891437"/>
                <a:gd name="connsiteX20" fmla="*/ 348317 w 555319"/>
                <a:gd name="connsiteY20" fmla="*/ 1225984 h 1891437"/>
                <a:gd name="connsiteX21" fmla="*/ 360428 w 555319"/>
                <a:gd name="connsiteY21" fmla="*/ 1244151 h 1891437"/>
                <a:gd name="connsiteX22" fmla="*/ 378595 w 555319"/>
                <a:gd name="connsiteY22" fmla="*/ 1268373 h 1891437"/>
                <a:gd name="connsiteX23" fmla="*/ 390706 w 555319"/>
                <a:gd name="connsiteY23" fmla="*/ 1286540 h 1891437"/>
                <a:gd name="connsiteX24" fmla="*/ 396762 w 555319"/>
                <a:gd name="connsiteY24" fmla="*/ 1304707 h 1891437"/>
                <a:gd name="connsiteX25" fmla="*/ 433095 w 555319"/>
                <a:gd name="connsiteY25" fmla="*/ 1328929 h 1891437"/>
                <a:gd name="connsiteX26" fmla="*/ 463374 w 555319"/>
                <a:gd name="connsiteY26" fmla="*/ 1353152 h 1891437"/>
                <a:gd name="connsiteX27" fmla="*/ 481540 w 555319"/>
                <a:gd name="connsiteY27" fmla="*/ 1365263 h 1891437"/>
                <a:gd name="connsiteX28" fmla="*/ 493652 w 555319"/>
                <a:gd name="connsiteY28" fmla="*/ 1377375 h 1891437"/>
                <a:gd name="connsiteX29" fmla="*/ 511819 w 555319"/>
                <a:gd name="connsiteY29" fmla="*/ 1389486 h 1891437"/>
                <a:gd name="connsiteX30" fmla="*/ 548152 w 555319"/>
                <a:gd name="connsiteY30" fmla="*/ 1425820 h 1891437"/>
                <a:gd name="connsiteX31" fmla="*/ 548152 w 555319"/>
                <a:gd name="connsiteY31" fmla="*/ 1819435 h 1891437"/>
                <a:gd name="connsiteX32" fmla="*/ 324094 w 555319"/>
                <a:gd name="connsiteY32" fmla="*/ 1813380 h 1891437"/>
                <a:gd name="connsiteX33" fmla="*/ 209037 w 555319"/>
                <a:gd name="connsiteY33" fmla="*/ 1795213 h 1891437"/>
                <a:gd name="connsiteX34" fmla="*/ 21312 w 555319"/>
                <a:gd name="connsiteY34" fmla="*/ 1861825 h 1891437"/>
                <a:gd name="connsiteX35" fmla="*/ 15257 w 555319"/>
                <a:gd name="connsiteY35" fmla="*/ 1244151 h 1891437"/>
                <a:gd name="connsiteX36" fmla="*/ 9201 w 555319"/>
                <a:gd name="connsiteY36" fmla="*/ 814201 h 1891437"/>
                <a:gd name="connsiteX37" fmla="*/ 9201 w 555319"/>
                <a:gd name="connsiteY37" fmla="*/ 2747 h 1891437"/>
                <a:gd name="connsiteX38" fmla="*/ 130314 w 555319"/>
                <a:gd name="connsiteY38" fmla="*/ 2747 h 1891437"/>
                <a:gd name="connsiteX0" fmla="*/ 130314 w 555319"/>
                <a:gd name="connsiteY0" fmla="*/ 2747 h 1895290"/>
                <a:gd name="connsiteX1" fmla="*/ 130314 w 555319"/>
                <a:gd name="connsiteY1" fmla="*/ 2747 h 1895290"/>
                <a:gd name="connsiteX2" fmla="*/ 142425 w 555319"/>
                <a:gd name="connsiteY2" fmla="*/ 123859 h 1895290"/>
                <a:gd name="connsiteX3" fmla="*/ 154537 w 555319"/>
                <a:gd name="connsiteY3" fmla="*/ 160193 h 1895290"/>
                <a:gd name="connsiteX4" fmla="*/ 160592 w 555319"/>
                <a:gd name="connsiteY4" fmla="*/ 178360 h 1895290"/>
                <a:gd name="connsiteX5" fmla="*/ 172703 w 555319"/>
                <a:gd name="connsiteY5" fmla="*/ 305528 h 1895290"/>
                <a:gd name="connsiteX6" fmla="*/ 178759 w 555319"/>
                <a:gd name="connsiteY6" fmla="*/ 414529 h 1895290"/>
                <a:gd name="connsiteX7" fmla="*/ 184815 w 555319"/>
                <a:gd name="connsiteY7" fmla="*/ 444808 h 1895290"/>
                <a:gd name="connsiteX8" fmla="*/ 196926 w 555319"/>
                <a:gd name="connsiteY8" fmla="*/ 493253 h 1895290"/>
                <a:gd name="connsiteX9" fmla="*/ 209037 w 555319"/>
                <a:gd name="connsiteY9" fmla="*/ 771812 h 1895290"/>
                <a:gd name="connsiteX10" fmla="*/ 227204 w 555319"/>
                <a:gd name="connsiteY10" fmla="*/ 814201 h 1895290"/>
                <a:gd name="connsiteX11" fmla="*/ 233260 w 555319"/>
                <a:gd name="connsiteY11" fmla="*/ 838424 h 1895290"/>
                <a:gd name="connsiteX12" fmla="*/ 239315 w 555319"/>
                <a:gd name="connsiteY12" fmla="*/ 856590 h 1895290"/>
                <a:gd name="connsiteX13" fmla="*/ 275649 w 555319"/>
                <a:gd name="connsiteY13" fmla="*/ 953480 h 1895290"/>
                <a:gd name="connsiteX14" fmla="*/ 281705 w 555319"/>
                <a:gd name="connsiteY14" fmla="*/ 971647 h 1895290"/>
                <a:gd name="connsiteX15" fmla="*/ 293816 w 555319"/>
                <a:gd name="connsiteY15" fmla="*/ 1026148 h 1895290"/>
                <a:gd name="connsiteX16" fmla="*/ 305927 w 555319"/>
                <a:gd name="connsiteY16" fmla="*/ 1135149 h 1895290"/>
                <a:gd name="connsiteX17" fmla="*/ 318038 w 555319"/>
                <a:gd name="connsiteY17" fmla="*/ 1177539 h 1895290"/>
                <a:gd name="connsiteX18" fmla="*/ 330150 w 555319"/>
                <a:gd name="connsiteY18" fmla="*/ 1195706 h 1895290"/>
                <a:gd name="connsiteX19" fmla="*/ 336205 w 555319"/>
                <a:gd name="connsiteY19" fmla="*/ 1213873 h 1895290"/>
                <a:gd name="connsiteX20" fmla="*/ 348317 w 555319"/>
                <a:gd name="connsiteY20" fmla="*/ 1225984 h 1895290"/>
                <a:gd name="connsiteX21" fmla="*/ 360428 w 555319"/>
                <a:gd name="connsiteY21" fmla="*/ 1244151 h 1895290"/>
                <a:gd name="connsiteX22" fmla="*/ 378595 w 555319"/>
                <a:gd name="connsiteY22" fmla="*/ 1268373 h 1895290"/>
                <a:gd name="connsiteX23" fmla="*/ 390706 w 555319"/>
                <a:gd name="connsiteY23" fmla="*/ 1286540 h 1895290"/>
                <a:gd name="connsiteX24" fmla="*/ 396762 w 555319"/>
                <a:gd name="connsiteY24" fmla="*/ 1304707 h 1895290"/>
                <a:gd name="connsiteX25" fmla="*/ 433095 w 555319"/>
                <a:gd name="connsiteY25" fmla="*/ 1328929 h 1895290"/>
                <a:gd name="connsiteX26" fmla="*/ 463374 w 555319"/>
                <a:gd name="connsiteY26" fmla="*/ 1353152 h 1895290"/>
                <a:gd name="connsiteX27" fmla="*/ 481540 w 555319"/>
                <a:gd name="connsiteY27" fmla="*/ 1365263 h 1895290"/>
                <a:gd name="connsiteX28" fmla="*/ 493652 w 555319"/>
                <a:gd name="connsiteY28" fmla="*/ 1377375 h 1895290"/>
                <a:gd name="connsiteX29" fmla="*/ 511819 w 555319"/>
                <a:gd name="connsiteY29" fmla="*/ 1389486 h 1895290"/>
                <a:gd name="connsiteX30" fmla="*/ 548152 w 555319"/>
                <a:gd name="connsiteY30" fmla="*/ 1425820 h 1895290"/>
                <a:gd name="connsiteX31" fmla="*/ 548152 w 555319"/>
                <a:gd name="connsiteY31" fmla="*/ 1819435 h 1895290"/>
                <a:gd name="connsiteX32" fmla="*/ 324094 w 555319"/>
                <a:gd name="connsiteY32" fmla="*/ 1813380 h 1895290"/>
                <a:gd name="connsiteX33" fmla="*/ 21312 w 555319"/>
                <a:gd name="connsiteY33" fmla="*/ 1861825 h 1895290"/>
                <a:gd name="connsiteX34" fmla="*/ 15257 w 555319"/>
                <a:gd name="connsiteY34" fmla="*/ 1244151 h 1895290"/>
                <a:gd name="connsiteX35" fmla="*/ 9201 w 555319"/>
                <a:gd name="connsiteY35" fmla="*/ 814201 h 1895290"/>
                <a:gd name="connsiteX36" fmla="*/ 9201 w 555319"/>
                <a:gd name="connsiteY36" fmla="*/ 2747 h 1895290"/>
                <a:gd name="connsiteX37" fmla="*/ 130314 w 555319"/>
                <a:gd name="connsiteY37" fmla="*/ 2747 h 1895290"/>
                <a:gd name="connsiteX0" fmla="*/ 130314 w 587295"/>
                <a:gd name="connsiteY0" fmla="*/ 2747 h 1909796"/>
                <a:gd name="connsiteX1" fmla="*/ 130314 w 587295"/>
                <a:gd name="connsiteY1" fmla="*/ 2747 h 1909796"/>
                <a:gd name="connsiteX2" fmla="*/ 142425 w 587295"/>
                <a:gd name="connsiteY2" fmla="*/ 123859 h 1909796"/>
                <a:gd name="connsiteX3" fmla="*/ 154537 w 587295"/>
                <a:gd name="connsiteY3" fmla="*/ 160193 h 1909796"/>
                <a:gd name="connsiteX4" fmla="*/ 160592 w 587295"/>
                <a:gd name="connsiteY4" fmla="*/ 178360 h 1909796"/>
                <a:gd name="connsiteX5" fmla="*/ 172703 w 587295"/>
                <a:gd name="connsiteY5" fmla="*/ 305528 h 1909796"/>
                <a:gd name="connsiteX6" fmla="*/ 178759 w 587295"/>
                <a:gd name="connsiteY6" fmla="*/ 414529 h 1909796"/>
                <a:gd name="connsiteX7" fmla="*/ 184815 w 587295"/>
                <a:gd name="connsiteY7" fmla="*/ 444808 h 1909796"/>
                <a:gd name="connsiteX8" fmla="*/ 196926 w 587295"/>
                <a:gd name="connsiteY8" fmla="*/ 493253 h 1909796"/>
                <a:gd name="connsiteX9" fmla="*/ 209037 w 587295"/>
                <a:gd name="connsiteY9" fmla="*/ 771812 h 1909796"/>
                <a:gd name="connsiteX10" fmla="*/ 227204 w 587295"/>
                <a:gd name="connsiteY10" fmla="*/ 814201 h 1909796"/>
                <a:gd name="connsiteX11" fmla="*/ 233260 w 587295"/>
                <a:gd name="connsiteY11" fmla="*/ 838424 h 1909796"/>
                <a:gd name="connsiteX12" fmla="*/ 239315 w 587295"/>
                <a:gd name="connsiteY12" fmla="*/ 856590 h 1909796"/>
                <a:gd name="connsiteX13" fmla="*/ 275649 w 587295"/>
                <a:gd name="connsiteY13" fmla="*/ 953480 h 1909796"/>
                <a:gd name="connsiteX14" fmla="*/ 281705 w 587295"/>
                <a:gd name="connsiteY14" fmla="*/ 971647 h 1909796"/>
                <a:gd name="connsiteX15" fmla="*/ 293816 w 587295"/>
                <a:gd name="connsiteY15" fmla="*/ 1026148 h 1909796"/>
                <a:gd name="connsiteX16" fmla="*/ 305927 w 587295"/>
                <a:gd name="connsiteY16" fmla="*/ 1135149 h 1909796"/>
                <a:gd name="connsiteX17" fmla="*/ 318038 w 587295"/>
                <a:gd name="connsiteY17" fmla="*/ 1177539 h 1909796"/>
                <a:gd name="connsiteX18" fmla="*/ 330150 w 587295"/>
                <a:gd name="connsiteY18" fmla="*/ 1195706 h 1909796"/>
                <a:gd name="connsiteX19" fmla="*/ 336205 w 587295"/>
                <a:gd name="connsiteY19" fmla="*/ 1213873 h 1909796"/>
                <a:gd name="connsiteX20" fmla="*/ 348317 w 587295"/>
                <a:gd name="connsiteY20" fmla="*/ 1225984 h 1909796"/>
                <a:gd name="connsiteX21" fmla="*/ 360428 w 587295"/>
                <a:gd name="connsiteY21" fmla="*/ 1244151 h 1909796"/>
                <a:gd name="connsiteX22" fmla="*/ 378595 w 587295"/>
                <a:gd name="connsiteY22" fmla="*/ 1268373 h 1909796"/>
                <a:gd name="connsiteX23" fmla="*/ 390706 w 587295"/>
                <a:gd name="connsiteY23" fmla="*/ 1286540 h 1909796"/>
                <a:gd name="connsiteX24" fmla="*/ 396762 w 587295"/>
                <a:gd name="connsiteY24" fmla="*/ 1304707 h 1909796"/>
                <a:gd name="connsiteX25" fmla="*/ 433095 w 587295"/>
                <a:gd name="connsiteY25" fmla="*/ 1328929 h 1909796"/>
                <a:gd name="connsiteX26" fmla="*/ 463374 w 587295"/>
                <a:gd name="connsiteY26" fmla="*/ 1353152 h 1909796"/>
                <a:gd name="connsiteX27" fmla="*/ 481540 w 587295"/>
                <a:gd name="connsiteY27" fmla="*/ 1365263 h 1909796"/>
                <a:gd name="connsiteX28" fmla="*/ 493652 w 587295"/>
                <a:gd name="connsiteY28" fmla="*/ 1377375 h 1909796"/>
                <a:gd name="connsiteX29" fmla="*/ 511819 w 587295"/>
                <a:gd name="connsiteY29" fmla="*/ 1389486 h 1909796"/>
                <a:gd name="connsiteX30" fmla="*/ 548152 w 587295"/>
                <a:gd name="connsiteY30" fmla="*/ 1425820 h 1909796"/>
                <a:gd name="connsiteX31" fmla="*/ 548152 w 587295"/>
                <a:gd name="connsiteY31" fmla="*/ 1819435 h 1909796"/>
                <a:gd name="connsiteX32" fmla="*/ 21312 w 587295"/>
                <a:gd name="connsiteY32" fmla="*/ 1861825 h 1909796"/>
                <a:gd name="connsiteX33" fmla="*/ 15257 w 587295"/>
                <a:gd name="connsiteY33" fmla="*/ 1244151 h 1909796"/>
                <a:gd name="connsiteX34" fmla="*/ 9201 w 587295"/>
                <a:gd name="connsiteY34" fmla="*/ 814201 h 1909796"/>
                <a:gd name="connsiteX35" fmla="*/ 9201 w 587295"/>
                <a:gd name="connsiteY35" fmla="*/ 2747 h 1909796"/>
                <a:gd name="connsiteX36" fmla="*/ 130314 w 587295"/>
                <a:gd name="connsiteY36" fmla="*/ 2747 h 1909796"/>
                <a:gd name="connsiteX0" fmla="*/ 130314 w 587295"/>
                <a:gd name="connsiteY0" fmla="*/ 2747 h 1892417"/>
                <a:gd name="connsiteX1" fmla="*/ 130314 w 587295"/>
                <a:gd name="connsiteY1" fmla="*/ 2747 h 1892417"/>
                <a:gd name="connsiteX2" fmla="*/ 142425 w 587295"/>
                <a:gd name="connsiteY2" fmla="*/ 123859 h 1892417"/>
                <a:gd name="connsiteX3" fmla="*/ 154537 w 587295"/>
                <a:gd name="connsiteY3" fmla="*/ 160193 h 1892417"/>
                <a:gd name="connsiteX4" fmla="*/ 160592 w 587295"/>
                <a:gd name="connsiteY4" fmla="*/ 178360 h 1892417"/>
                <a:gd name="connsiteX5" fmla="*/ 172703 w 587295"/>
                <a:gd name="connsiteY5" fmla="*/ 305528 h 1892417"/>
                <a:gd name="connsiteX6" fmla="*/ 178759 w 587295"/>
                <a:gd name="connsiteY6" fmla="*/ 414529 h 1892417"/>
                <a:gd name="connsiteX7" fmla="*/ 184815 w 587295"/>
                <a:gd name="connsiteY7" fmla="*/ 444808 h 1892417"/>
                <a:gd name="connsiteX8" fmla="*/ 196926 w 587295"/>
                <a:gd name="connsiteY8" fmla="*/ 493253 h 1892417"/>
                <a:gd name="connsiteX9" fmla="*/ 209037 w 587295"/>
                <a:gd name="connsiteY9" fmla="*/ 771812 h 1892417"/>
                <a:gd name="connsiteX10" fmla="*/ 227204 w 587295"/>
                <a:gd name="connsiteY10" fmla="*/ 814201 h 1892417"/>
                <a:gd name="connsiteX11" fmla="*/ 233260 w 587295"/>
                <a:gd name="connsiteY11" fmla="*/ 838424 h 1892417"/>
                <a:gd name="connsiteX12" fmla="*/ 239315 w 587295"/>
                <a:gd name="connsiteY12" fmla="*/ 856590 h 1892417"/>
                <a:gd name="connsiteX13" fmla="*/ 275649 w 587295"/>
                <a:gd name="connsiteY13" fmla="*/ 953480 h 1892417"/>
                <a:gd name="connsiteX14" fmla="*/ 281705 w 587295"/>
                <a:gd name="connsiteY14" fmla="*/ 971647 h 1892417"/>
                <a:gd name="connsiteX15" fmla="*/ 293816 w 587295"/>
                <a:gd name="connsiteY15" fmla="*/ 1026148 h 1892417"/>
                <a:gd name="connsiteX16" fmla="*/ 305927 w 587295"/>
                <a:gd name="connsiteY16" fmla="*/ 1135149 h 1892417"/>
                <a:gd name="connsiteX17" fmla="*/ 318038 w 587295"/>
                <a:gd name="connsiteY17" fmla="*/ 1177539 h 1892417"/>
                <a:gd name="connsiteX18" fmla="*/ 330150 w 587295"/>
                <a:gd name="connsiteY18" fmla="*/ 1195706 h 1892417"/>
                <a:gd name="connsiteX19" fmla="*/ 336205 w 587295"/>
                <a:gd name="connsiteY19" fmla="*/ 1213873 h 1892417"/>
                <a:gd name="connsiteX20" fmla="*/ 348317 w 587295"/>
                <a:gd name="connsiteY20" fmla="*/ 1225984 h 1892417"/>
                <a:gd name="connsiteX21" fmla="*/ 360428 w 587295"/>
                <a:gd name="connsiteY21" fmla="*/ 1244151 h 1892417"/>
                <a:gd name="connsiteX22" fmla="*/ 378595 w 587295"/>
                <a:gd name="connsiteY22" fmla="*/ 1268373 h 1892417"/>
                <a:gd name="connsiteX23" fmla="*/ 390706 w 587295"/>
                <a:gd name="connsiteY23" fmla="*/ 1286540 h 1892417"/>
                <a:gd name="connsiteX24" fmla="*/ 396762 w 587295"/>
                <a:gd name="connsiteY24" fmla="*/ 1304707 h 1892417"/>
                <a:gd name="connsiteX25" fmla="*/ 433095 w 587295"/>
                <a:gd name="connsiteY25" fmla="*/ 1328929 h 1892417"/>
                <a:gd name="connsiteX26" fmla="*/ 463374 w 587295"/>
                <a:gd name="connsiteY26" fmla="*/ 1353152 h 1892417"/>
                <a:gd name="connsiteX27" fmla="*/ 481540 w 587295"/>
                <a:gd name="connsiteY27" fmla="*/ 1365263 h 1892417"/>
                <a:gd name="connsiteX28" fmla="*/ 493652 w 587295"/>
                <a:gd name="connsiteY28" fmla="*/ 1377375 h 1892417"/>
                <a:gd name="connsiteX29" fmla="*/ 511819 w 587295"/>
                <a:gd name="connsiteY29" fmla="*/ 1389486 h 1892417"/>
                <a:gd name="connsiteX30" fmla="*/ 548152 w 587295"/>
                <a:gd name="connsiteY30" fmla="*/ 1425820 h 1892417"/>
                <a:gd name="connsiteX31" fmla="*/ 548152 w 587295"/>
                <a:gd name="connsiteY31" fmla="*/ 1819435 h 1892417"/>
                <a:gd name="connsiteX32" fmla="*/ 21312 w 587295"/>
                <a:gd name="connsiteY32" fmla="*/ 1837602 h 1892417"/>
                <a:gd name="connsiteX33" fmla="*/ 15257 w 587295"/>
                <a:gd name="connsiteY33" fmla="*/ 1244151 h 1892417"/>
                <a:gd name="connsiteX34" fmla="*/ 9201 w 587295"/>
                <a:gd name="connsiteY34" fmla="*/ 814201 h 1892417"/>
                <a:gd name="connsiteX35" fmla="*/ 9201 w 587295"/>
                <a:gd name="connsiteY35" fmla="*/ 2747 h 1892417"/>
                <a:gd name="connsiteX36" fmla="*/ 130314 w 587295"/>
                <a:gd name="connsiteY36" fmla="*/ 2747 h 1892417"/>
                <a:gd name="connsiteX0" fmla="*/ 130314 w 587295"/>
                <a:gd name="connsiteY0" fmla="*/ 2747 h 1855187"/>
                <a:gd name="connsiteX1" fmla="*/ 130314 w 587295"/>
                <a:gd name="connsiteY1" fmla="*/ 2747 h 1855187"/>
                <a:gd name="connsiteX2" fmla="*/ 142425 w 587295"/>
                <a:gd name="connsiteY2" fmla="*/ 123859 h 1855187"/>
                <a:gd name="connsiteX3" fmla="*/ 154537 w 587295"/>
                <a:gd name="connsiteY3" fmla="*/ 160193 h 1855187"/>
                <a:gd name="connsiteX4" fmla="*/ 160592 w 587295"/>
                <a:gd name="connsiteY4" fmla="*/ 178360 h 1855187"/>
                <a:gd name="connsiteX5" fmla="*/ 172703 w 587295"/>
                <a:gd name="connsiteY5" fmla="*/ 305528 h 1855187"/>
                <a:gd name="connsiteX6" fmla="*/ 178759 w 587295"/>
                <a:gd name="connsiteY6" fmla="*/ 414529 h 1855187"/>
                <a:gd name="connsiteX7" fmla="*/ 184815 w 587295"/>
                <a:gd name="connsiteY7" fmla="*/ 444808 h 1855187"/>
                <a:gd name="connsiteX8" fmla="*/ 196926 w 587295"/>
                <a:gd name="connsiteY8" fmla="*/ 493253 h 1855187"/>
                <a:gd name="connsiteX9" fmla="*/ 209037 w 587295"/>
                <a:gd name="connsiteY9" fmla="*/ 771812 h 1855187"/>
                <a:gd name="connsiteX10" fmla="*/ 227204 w 587295"/>
                <a:gd name="connsiteY10" fmla="*/ 814201 h 1855187"/>
                <a:gd name="connsiteX11" fmla="*/ 233260 w 587295"/>
                <a:gd name="connsiteY11" fmla="*/ 838424 h 1855187"/>
                <a:gd name="connsiteX12" fmla="*/ 239315 w 587295"/>
                <a:gd name="connsiteY12" fmla="*/ 856590 h 1855187"/>
                <a:gd name="connsiteX13" fmla="*/ 275649 w 587295"/>
                <a:gd name="connsiteY13" fmla="*/ 953480 h 1855187"/>
                <a:gd name="connsiteX14" fmla="*/ 281705 w 587295"/>
                <a:gd name="connsiteY14" fmla="*/ 971647 h 1855187"/>
                <a:gd name="connsiteX15" fmla="*/ 293816 w 587295"/>
                <a:gd name="connsiteY15" fmla="*/ 1026148 h 1855187"/>
                <a:gd name="connsiteX16" fmla="*/ 305927 w 587295"/>
                <a:gd name="connsiteY16" fmla="*/ 1135149 h 1855187"/>
                <a:gd name="connsiteX17" fmla="*/ 318038 w 587295"/>
                <a:gd name="connsiteY17" fmla="*/ 1177539 h 1855187"/>
                <a:gd name="connsiteX18" fmla="*/ 330150 w 587295"/>
                <a:gd name="connsiteY18" fmla="*/ 1195706 h 1855187"/>
                <a:gd name="connsiteX19" fmla="*/ 336205 w 587295"/>
                <a:gd name="connsiteY19" fmla="*/ 1213873 h 1855187"/>
                <a:gd name="connsiteX20" fmla="*/ 348317 w 587295"/>
                <a:gd name="connsiteY20" fmla="*/ 1225984 h 1855187"/>
                <a:gd name="connsiteX21" fmla="*/ 360428 w 587295"/>
                <a:gd name="connsiteY21" fmla="*/ 1244151 h 1855187"/>
                <a:gd name="connsiteX22" fmla="*/ 378595 w 587295"/>
                <a:gd name="connsiteY22" fmla="*/ 1268373 h 1855187"/>
                <a:gd name="connsiteX23" fmla="*/ 390706 w 587295"/>
                <a:gd name="connsiteY23" fmla="*/ 1286540 h 1855187"/>
                <a:gd name="connsiteX24" fmla="*/ 396762 w 587295"/>
                <a:gd name="connsiteY24" fmla="*/ 1304707 h 1855187"/>
                <a:gd name="connsiteX25" fmla="*/ 433095 w 587295"/>
                <a:gd name="connsiteY25" fmla="*/ 1328929 h 1855187"/>
                <a:gd name="connsiteX26" fmla="*/ 463374 w 587295"/>
                <a:gd name="connsiteY26" fmla="*/ 1353152 h 1855187"/>
                <a:gd name="connsiteX27" fmla="*/ 481540 w 587295"/>
                <a:gd name="connsiteY27" fmla="*/ 1365263 h 1855187"/>
                <a:gd name="connsiteX28" fmla="*/ 493652 w 587295"/>
                <a:gd name="connsiteY28" fmla="*/ 1377375 h 1855187"/>
                <a:gd name="connsiteX29" fmla="*/ 511819 w 587295"/>
                <a:gd name="connsiteY29" fmla="*/ 1389486 h 1855187"/>
                <a:gd name="connsiteX30" fmla="*/ 548152 w 587295"/>
                <a:gd name="connsiteY30" fmla="*/ 1425820 h 1855187"/>
                <a:gd name="connsiteX31" fmla="*/ 548152 w 587295"/>
                <a:gd name="connsiteY31" fmla="*/ 1819435 h 1855187"/>
                <a:gd name="connsiteX32" fmla="*/ 21312 w 587295"/>
                <a:gd name="connsiteY32" fmla="*/ 1837602 h 1855187"/>
                <a:gd name="connsiteX33" fmla="*/ 15257 w 587295"/>
                <a:gd name="connsiteY33" fmla="*/ 1244151 h 1855187"/>
                <a:gd name="connsiteX34" fmla="*/ 9201 w 587295"/>
                <a:gd name="connsiteY34" fmla="*/ 814201 h 1855187"/>
                <a:gd name="connsiteX35" fmla="*/ 9201 w 587295"/>
                <a:gd name="connsiteY35" fmla="*/ 2747 h 1855187"/>
                <a:gd name="connsiteX36" fmla="*/ 130314 w 587295"/>
                <a:gd name="connsiteY36" fmla="*/ 2747 h 1855187"/>
                <a:gd name="connsiteX0" fmla="*/ 130314 w 565667"/>
                <a:gd name="connsiteY0" fmla="*/ 2747 h 1837844"/>
                <a:gd name="connsiteX1" fmla="*/ 130314 w 565667"/>
                <a:gd name="connsiteY1" fmla="*/ 2747 h 1837844"/>
                <a:gd name="connsiteX2" fmla="*/ 142425 w 565667"/>
                <a:gd name="connsiteY2" fmla="*/ 123859 h 1837844"/>
                <a:gd name="connsiteX3" fmla="*/ 154537 w 565667"/>
                <a:gd name="connsiteY3" fmla="*/ 160193 h 1837844"/>
                <a:gd name="connsiteX4" fmla="*/ 160592 w 565667"/>
                <a:gd name="connsiteY4" fmla="*/ 178360 h 1837844"/>
                <a:gd name="connsiteX5" fmla="*/ 172703 w 565667"/>
                <a:gd name="connsiteY5" fmla="*/ 305528 h 1837844"/>
                <a:gd name="connsiteX6" fmla="*/ 178759 w 565667"/>
                <a:gd name="connsiteY6" fmla="*/ 414529 h 1837844"/>
                <a:gd name="connsiteX7" fmla="*/ 184815 w 565667"/>
                <a:gd name="connsiteY7" fmla="*/ 444808 h 1837844"/>
                <a:gd name="connsiteX8" fmla="*/ 196926 w 565667"/>
                <a:gd name="connsiteY8" fmla="*/ 493253 h 1837844"/>
                <a:gd name="connsiteX9" fmla="*/ 209037 w 565667"/>
                <a:gd name="connsiteY9" fmla="*/ 771812 h 1837844"/>
                <a:gd name="connsiteX10" fmla="*/ 227204 w 565667"/>
                <a:gd name="connsiteY10" fmla="*/ 814201 h 1837844"/>
                <a:gd name="connsiteX11" fmla="*/ 233260 w 565667"/>
                <a:gd name="connsiteY11" fmla="*/ 838424 h 1837844"/>
                <a:gd name="connsiteX12" fmla="*/ 239315 w 565667"/>
                <a:gd name="connsiteY12" fmla="*/ 856590 h 1837844"/>
                <a:gd name="connsiteX13" fmla="*/ 275649 w 565667"/>
                <a:gd name="connsiteY13" fmla="*/ 953480 h 1837844"/>
                <a:gd name="connsiteX14" fmla="*/ 281705 w 565667"/>
                <a:gd name="connsiteY14" fmla="*/ 971647 h 1837844"/>
                <a:gd name="connsiteX15" fmla="*/ 293816 w 565667"/>
                <a:gd name="connsiteY15" fmla="*/ 1026148 h 1837844"/>
                <a:gd name="connsiteX16" fmla="*/ 305927 w 565667"/>
                <a:gd name="connsiteY16" fmla="*/ 1135149 h 1837844"/>
                <a:gd name="connsiteX17" fmla="*/ 318038 w 565667"/>
                <a:gd name="connsiteY17" fmla="*/ 1177539 h 1837844"/>
                <a:gd name="connsiteX18" fmla="*/ 330150 w 565667"/>
                <a:gd name="connsiteY18" fmla="*/ 1195706 h 1837844"/>
                <a:gd name="connsiteX19" fmla="*/ 336205 w 565667"/>
                <a:gd name="connsiteY19" fmla="*/ 1213873 h 1837844"/>
                <a:gd name="connsiteX20" fmla="*/ 348317 w 565667"/>
                <a:gd name="connsiteY20" fmla="*/ 1225984 h 1837844"/>
                <a:gd name="connsiteX21" fmla="*/ 360428 w 565667"/>
                <a:gd name="connsiteY21" fmla="*/ 1244151 h 1837844"/>
                <a:gd name="connsiteX22" fmla="*/ 378595 w 565667"/>
                <a:gd name="connsiteY22" fmla="*/ 1268373 h 1837844"/>
                <a:gd name="connsiteX23" fmla="*/ 390706 w 565667"/>
                <a:gd name="connsiteY23" fmla="*/ 1286540 h 1837844"/>
                <a:gd name="connsiteX24" fmla="*/ 396762 w 565667"/>
                <a:gd name="connsiteY24" fmla="*/ 1304707 h 1837844"/>
                <a:gd name="connsiteX25" fmla="*/ 433095 w 565667"/>
                <a:gd name="connsiteY25" fmla="*/ 1328929 h 1837844"/>
                <a:gd name="connsiteX26" fmla="*/ 463374 w 565667"/>
                <a:gd name="connsiteY26" fmla="*/ 1353152 h 1837844"/>
                <a:gd name="connsiteX27" fmla="*/ 481540 w 565667"/>
                <a:gd name="connsiteY27" fmla="*/ 1365263 h 1837844"/>
                <a:gd name="connsiteX28" fmla="*/ 493652 w 565667"/>
                <a:gd name="connsiteY28" fmla="*/ 1377375 h 1837844"/>
                <a:gd name="connsiteX29" fmla="*/ 511819 w 565667"/>
                <a:gd name="connsiteY29" fmla="*/ 1389486 h 1837844"/>
                <a:gd name="connsiteX30" fmla="*/ 548152 w 565667"/>
                <a:gd name="connsiteY30" fmla="*/ 1425820 h 1837844"/>
                <a:gd name="connsiteX31" fmla="*/ 548152 w 565667"/>
                <a:gd name="connsiteY31" fmla="*/ 1819435 h 1837844"/>
                <a:gd name="connsiteX32" fmla="*/ 21312 w 565667"/>
                <a:gd name="connsiteY32" fmla="*/ 1837602 h 1837844"/>
                <a:gd name="connsiteX33" fmla="*/ 15257 w 565667"/>
                <a:gd name="connsiteY33" fmla="*/ 1244151 h 1837844"/>
                <a:gd name="connsiteX34" fmla="*/ 9201 w 565667"/>
                <a:gd name="connsiteY34" fmla="*/ 814201 h 1837844"/>
                <a:gd name="connsiteX35" fmla="*/ 9201 w 565667"/>
                <a:gd name="connsiteY35" fmla="*/ 2747 h 1837844"/>
                <a:gd name="connsiteX36" fmla="*/ 130314 w 565667"/>
                <a:gd name="connsiteY36" fmla="*/ 2747 h 1837844"/>
                <a:gd name="connsiteX0" fmla="*/ 130314 w 549527"/>
                <a:gd name="connsiteY0" fmla="*/ 2747 h 1837844"/>
                <a:gd name="connsiteX1" fmla="*/ 130314 w 549527"/>
                <a:gd name="connsiteY1" fmla="*/ 2747 h 1837844"/>
                <a:gd name="connsiteX2" fmla="*/ 142425 w 549527"/>
                <a:gd name="connsiteY2" fmla="*/ 123859 h 1837844"/>
                <a:gd name="connsiteX3" fmla="*/ 154537 w 549527"/>
                <a:gd name="connsiteY3" fmla="*/ 160193 h 1837844"/>
                <a:gd name="connsiteX4" fmla="*/ 160592 w 549527"/>
                <a:gd name="connsiteY4" fmla="*/ 178360 h 1837844"/>
                <a:gd name="connsiteX5" fmla="*/ 172703 w 549527"/>
                <a:gd name="connsiteY5" fmla="*/ 305528 h 1837844"/>
                <a:gd name="connsiteX6" fmla="*/ 178759 w 549527"/>
                <a:gd name="connsiteY6" fmla="*/ 414529 h 1837844"/>
                <a:gd name="connsiteX7" fmla="*/ 184815 w 549527"/>
                <a:gd name="connsiteY7" fmla="*/ 444808 h 1837844"/>
                <a:gd name="connsiteX8" fmla="*/ 196926 w 549527"/>
                <a:gd name="connsiteY8" fmla="*/ 493253 h 1837844"/>
                <a:gd name="connsiteX9" fmla="*/ 209037 w 549527"/>
                <a:gd name="connsiteY9" fmla="*/ 771812 h 1837844"/>
                <a:gd name="connsiteX10" fmla="*/ 227204 w 549527"/>
                <a:gd name="connsiteY10" fmla="*/ 814201 h 1837844"/>
                <a:gd name="connsiteX11" fmla="*/ 233260 w 549527"/>
                <a:gd name="connsiteY11" fmla="*/ 838424 h 1837844"/>
                <a:gd name="connsiteX12" fmla="*/ 239315 w 549527"/>
                <a:gd name="connsiteY12" fmla="*/ 856590 h 1837844"/>
                <a:gd name="connsiteX13" fmla="*/ 275649 w 549527"/>
                <a:gd name="connsiteY13" fmla="*/ 953480 h 1837844"/>
                <a:gd name="connsiteX14" fmla="*/ 281705 w 549527"/>
                <a:gd name="connsiteY14" fmla="*/ 971647 h 1837844"/>
                <a:gd name="connsiteX15" fmla="*/ 293816 w 549527"/>
                <a:gd name="connsiteY15" fmla="*/ 1026148 h 1837844"/>
                <a:gd name="connsiteX16" fmla="*/ 305927 w 549527"/>
                <a:gd name="connsiteY16" fmla="*/ 1135149 h 1837844"/>
                <a:gd name="connsiteX17" fmla="*/ 318038 w 549527"/>
                <a:gd name="connsiteY17" fmla="*/ 1177539 h 1837844"/>
                <a:gd name="connsiteX18" fmla="*/ 330150 w 549527"/>
                <a:gd name="connsiteY18" fmla="*/ 1195706 h 1837844"/>
                <a:gd name="connsiteX19" fmla="*/ 336205 w 549527"/>
                <a:gd name="connsiteY19" fmla="*/ 1213873 h 1837844"/>
                <a:gd name="connsiteX20" fmla="*/ 348317 w 549527"/>
                <a:gd name="connsiteY20" fmla="*/ 1225984 h 1837844"/>
                <a:gd name="connsiteX21" fmla="*/ 360428 w 549527"/>
                <a:gd name="connsiteY21" fmla="*/ 1244151 h 1837844"/>
                <a:gd name="connsiteX22" fmla="*/ 378595 w 549527"/>
                <a:gd name="connsiteY22" fmla="*/ 1268373 h 1837844"/>
                <a:gd name="connsiteX23" fmla="*/ 390706 w 549527"/>
                <a:gd name="connsiteY23" fmla="*/ 1286540 h 1837844"/>
                <a:gd name="connsiteX24" fmla="*/ 396762 w 549527"/>
                <a:gd name="connsiteY24" fmla="*/ 1304707 h 1837844"/>
                <a:gd name="connsiteX25" fmla="*/ 433095 w 549527"/>
                <a:gd name="connsiteY25" fmla="*/ 1328929 h 1837844"/>
                <a:gd name="connsiteX26" fmla="*/ 463374 w 549527"/>
                <a:gd name="connsiteY26" fmla="*/ 1353152 h 1837844"/>
                <a:gd name="connsiteX27" fmla="*/ 481540 w 549527"/>
                <a:gd name="connsiteY27" fmla="*/ 1365263 h 1837844"/>
                <a:gd name="connsiteX28" fmla="*/ 493652 w 549527"/>
                <a:gd name="connsiteY28" fmla="*/ 1377375 h 1837844"/>
                <a:gd name="connsiteX29" fmla="*/ 511819 w 549527"/>
                <a:gd name="connsiteY29" fmla="*/ 1389486 h 1837844"/>
                <a:gd name="connsiteX30" fmla="*/ 548152 w 549527"/>
                <a:gd name="connsiteY30" fmla="*/ 1425820 h 1837844"/>
                <a:gd name="connsiteX31" fmla="*/ 548152 w 549527"/>
                <a:gd name="connsiteY31" fmla="*/ 1819435 h 1837844"/>
                <a:gd name="connsiteX32" fmla="*/ 21312 w 549527"/>
                <a:gd name="connsiteY32" fmla="*/ 1837602 h 1837844"/>
                <a:gd name="connsiteX33" fmla="*/ 15257 w 549527"/>
                <a:gd name="connsiteY33" fmla="*/ 1244151 h 1837844"/>
                <a:gd name="connsiteX34" fmla="*/ 9201 w 549527"/>
                <a:gd name="connsiteY34" fmla="*/ 814201 h 1837844"/>
                <a:gd name="connsiteX35" fmla="*/ 9201 w 549527"/>
                <a:gd name="connsiteY35" fmla="*/ 2747 h 1837844"/>
                <a:gd name="connsiteX36" fmla="*/ 130314 w 549527"/>
                <a:gd name="connsiteY36" fmla="*/ 2747 h 1837844"/>
                <a:gd name="connsiteX0" fmla="*/ 121250 w 540463"/>
                <a:gd name="connsiteY0" fmla="*/ 2747 h 1837844"/>
                <a:gd name="connsiteX1" fmla="*/ 121250 w 540463"/>
                <a:gd name="connsiteY1" fmla="*/ 2747 h 1837844"/>
                <a:gd name="connsiteX2" fmla="*/ 133361 w 540463"/>
                <a:gd name="connsiteY2" fmla="*/ 123859 h 1837844"/>
                <a:gd name="connsiteX3" fmla="*/ 145473 w 540463"/>
                <a:gd name="connsiteY3" fmla="*/ 160193 h 1837844"/>
                <a:gd name="connsiteX4" fmla="*/ 151528 w 540463"/>
                <a:gd name="connsiteY4" fmla="*/ 178360 h 1837844"/>
                <a:gd name="connsiteX5" fmla="*/ 163639 w 540463"/>
                <a:gd name="connsiteY5" fmla="*/ 305528 h 1837844"/>
                <a:gd name="connsiteX6" fmla="*/ 169695 w 540463"/>
                <a:gd name="connsiteY6" fmla="*/ 414529 h 1837844"/>
                <a:gd name="connsiteX7" fmla="*/ 175751 w 540463"/>
                <a:gd name="connsiteY7" fmla="*/ 444808 h 1837844"/>
                <a:gd name="connsiteX8" fmla="*/ 187862 w 540463"/>
                <a:gd name="connsiteY8" fmla="*/ 493253 h 1837844"/>
                <a:gd name="connsiteX9" fmla="*/ 199973 w 540463"/>
                <a:gd name="connsiteY9" fmla="*/ 771812 h 1837844"/>
                <a:gd name="connsiteX10" fmla="*/ 218140 w 540463"/>
                <a:gd name="connsiteY10" fmla="*/ 814201 h 1837844"/>
                <a:gd name="connsiteX11" fmla="*/ 224196 w 540463"/>
                <a:gd name="connsiteY11" fmla="*/ 838424 h 1837844"/>
                <a:gd name="connsiteX12" fmla="*/ 230251 w 540463"/>
                <a:gd name="connsiteY12" fmla="*/ 856590 h 1837844"/>
                <a:gd name="connsiteX13" fmla="*/ 266585 w 540463"/>
                <a:gd name="connsiteY13" fmla="*/ 953480 h 1837844"/>
                <a:gd name="connsiteX14" fmla="*/ 272641 w 540463"/>
                <a:gd name="connsiteY14" fmla="*/ 971647 h 1837844"/>
                <a:gd name="connsiteX15" fmla="*/ 284752 w 540463"/>
                <a:gd name="connsiteY15" fmla="*/ 1026148 h 1837844"/>
                <a:gd name="connsiteX16" fmla="*/ 296863 w 540463"/>
                <a:gd name="connsiteY16" fmla="*/ 1135149 h 1837844"/>
                <a:gd name="connsiteX17" fmla="*/ 308974 w 540463"/>
                <a:gd name="connsiteY17" fmla="*/ 1177539 h 1837844"/>
                <a:gd name="connsiteX18" fmla="*/ 321086 w 540463"/>
                <a:gd name="connsiteY18" fmla="*/ 1195706 h 1837844"/>
                <a:gd name="connsiteX19" fmla="*/ 327141 w 540463"/>
                <a:gd name="connsiteY19" fmla="*/ 1213873 h 1837844"/>
                <a:gd name="connsiteX20" fmla="*/ 339253 w 540463"/>
                <a:gd name="connsiteY20" fmla="*/ 1225984 h 1837844"/>
                <a:gd name="connsiteX21" fmla="*/ 351364 w 540463"/>
                <a:gd name="connsiteY21" fmla="*/ 1244151 h 1837844"/>
                <a:gd name="connsiteX22" fmla="*/ 369531 w 540463"/>
                <a:gd name="connsiteY22" fmla="*/ 1268373 h 1837844"/>
                <a:gd name="connsiteX23" fmla="*/ 381642 w 540463"/>
                <a:gd name="connsiteY23" fmla="*/ 1286540 h 1837844"/>
                <a:gd name="connsiteX24" fmla="*/ 387698 w 540463"/>
                <a:gd name="connsiteY24" fmla="*/ 1304707 h 1837844"/>
                <a:gd name="connsiteX25" fmla="*/ 424031 w 540463"/>
                <a:gd name="connsiteY25" fmla="*/ 1328929 h 1837844"/>
                <a:gd name="connsiteX26" fmla="*/ 454310 w 540463"/>
                <a:gd name="connsiteY26" fmla="*/ 1353152 h 1837844"/>
                <a:gd name="connsiteX27" fmla="*/ 472476 w 540463"/>
                <a:gd name="connsiteY27" fmla="*/ 1365263 h 1837844"/>
                <a:gd name="connsiteX28" fmla="*/ 484588 w 540463"/>
                <a:gd name="connsiteY28" fmla="*/ 1377375 h 1837844"/>
                <a:gd name="connsiteX29" fmla="*/ 502755 w 540463"/>
                <a:gd name="connsiteY29" fmla="*/ 1389486 h 1837844"/>
                <a:gd name="connsiteX30" fmla="*/ 539088 w 540463"/>
                <a:gd name="connsiteY30" fmla="*/ 1425820 h 1837844"/>
                <a:gd name="connsiteX31" fmla="*/ 539088 w 540463"/>
                <a:gd name="connsiteY31" fmla="*/ 1819435 h 1837844"/>
                <a:gd name="connsiteX32" fmla="*/ 12248 w 540463"/>
                <a:gd name="connsiteY32" fmla="*/ 1837602 h 1837844"/>
                <a:gd name="connsiteX33" fmla="*/ 6193 w 540463"/>
                <a:gd name="connsiteY33" fmla="*/ 1244151 h 1837844"/>
                <a:gd name="connsiteX34" fmla="*/ 137 w 540463"/>
                <a:gd name="connsiteY34" fmla="*/ 814201 h 1837844"/>
                <a:gd name="connsiteX35" fmla="*/ 137 w 540463"/>
                <a:gd name="connsiteY35" fmla="*/ 2747 h 1837844"/>
                <a:gd name="connsiteX36" fmla="*/ 121250 w 540463"/>
                <a:gd name="connsiteY36" fmla="*/ 2747 h 183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0463" h="1837844">
                  <a:moveTo>
                    <a:pt x="121250" y="2747"/>
                  </a:moveTo>
                  <a:lnTo>
                    <a:pt x="121250" y="2747"/>
                  </a:lnTo>
                  <a:cubicBezTo>
                    <a:pt x="125287" y="43118"/>
                    <a:pt x="120530" y="85369"/>
                    <a:pt x="133361" y="123859"/>
                  </a:cubicBezTo>
                  <a:lnTo>
                    <a:pt x="145473" y="160193"/>
                  </a:lnTo>
                  <a:lnTo>
                    <a:pt x="151528" y="178360"/>
                  </a:lnTo>
                  <a:cubicBezTo>
                    <a:pt x="157422" y="231404"/>
                    <a:pt x="159851" y="248707"/>
                    <a:pt x="163639" y="305528"/>
                  </a:cubicBezTo>
                  <a:cubicBezTo>
                    <a:pt x="166060" y="341837"/>
                    <a:pt x="166542" y="378276"/>
                    <a:pt x="169695" y="414529"/>
                  </a:cubicBezTo>
                  <a:cubicBezTo>
                    <a:pt x="170587" y="424783"/>
                    <a:pt x="173437" y="434779"/>
                    <a:pt x="175751" y="444808"/>
                  </a:cubicBezTo>
                  <a:cubicBezTo>
                    <a:pt x="179494" y="461027"/>
                    <a:pt x="187862" y="493253"/>
                    <a:pt x="187862" y="493253"/>
                  </a:cubicBezTo>
                  <a:cubicBezTo>
                    <a:pt x="204646" y="644295"/>
                    <a:pt x="183302" y="438390"/>
                    <a:pt x="199973" y="771812"/>
                  </a:cubicBezTo>
                  <a:cubicBezTo>
                    <a:pt x="200551" y="783375"/>
                    <a:pt x="214960" y="805720"/>
                    <a:pt x="218140" y="814201"/>
                  </a:cubicBezTo>
                  <a:cubicBezTo>
                    <a:pt x="221062" y="821994"/>
                    <a:pt x="221910" y="830421"/>
                    <a:pt x="224196" y="838424"/>
                  </a:cubicBezTo>
                  <a:cubicBezTo>
                    <a:pt x="225949" y="844561"/>
                    <a:pt x="227960" y="850633"/>
                    <a:pt x="230251" y="856590"/>
                  </a:cubicBezTo>
                  <a:cubicBezTo>
                    <a:pt x="266464" y="950744"/>
                    <a:pt x="243343" y="883754"/>
                    <a:pt x="266585" y="953480"/>
                  </a:cubicBezTo>
                  <a:cubicBezTo>
                    <a:pt x="268604" y="959536"/>
                    <a:pt x="271389" y="965388"/>
                    <a:pt x="272641" y="971647"/>
                  </a:cubicBezTo>
                  <a:cubicBezTo>
                    <a:pt x="280328" y="1010087"/>
                    <a:pt x="276199" y="991941"/>
                    <a:pt x="284752" y="1026148"/>
                  </a:cubicBezTo>
                  <a:cubicBezTo>
                    <a:pt x="294466" y="1171854"/>
                    <a:pt x="280533" y="1077991"/>
                    <a:pt x="296863" y="1135149"/>
                  </a:cubicBezTo>
                  <a:cubicBezTo>
                    <a:pt x="299448" y="1144195"/>
                    <a:pt x="304137" y="1167865"/>
                    <a:pt x="308974" y="1177539"/>
                  </a:cubicBezTo>
                  <a:cubicBezTo>
                    <a:pt x="312229" y="1184049"/>
                    <a:pt x="317049" y="1189650"/>
                    <a:pt x="321086" y="1195706"/>
                  </a:cubicBezTo>
                  <a:cubicBezTo>
                    <a:pt x="323104" y="1201762"/>
                    <a:pt x="323857" y="1208399"/>
                    <a:pt x="327141" y="1213873"/>
                  </a:cubicBezTo>
                  <a:cubicBezTo>
                    <a:pt x="330078" y="1218769"/>
                    <a:pt x="335686" y="1221526"/>
                    <a:pt x="339253" y="1225984"/>
                  </a:cubicBezTo>
                  <a:cubicBezTo>
                    <a:pt x="343800" y="1231667"/>
                    <a:pt x="347134" y="1238229"/>
                    <a:pt x="351364" y="1244151"/>
                  </a:cubicBezTo>
                  <a:cubicBezTo>
                    <a:pt x="357230" y="1252364"/>
                    <a:pt x="363665" y="1260160"/>
                    <a:pt x="369531" y="1268373"/>
                  </a:cubicBezTo>
                  <a:cubicBezTo>
                    <a:pt x="373761" y="1274295"/>
                    <a:pt x="378387" y="1280030"/>
                    <a:pt x="381642" y="1286540"/>
                  </a:cubicBezTo>
                  <a:cubicBezTo>
                    <a:pt x="384497" y="1292249"/>
                    <a:pt x="383184" y="1300193"/>
                    <a:pt x="387698" y="1304707"/>
                  </a:cubicBezTo>
                  <a:cubicBezTo>
                    <a:pt x="397990" y="1314999"/>
                    <a:pt x="411920" y="1320855"/>
                    <a:pt x="424031" y="1328929"/>
                  </a:cubicBezTo>
                  <a:cubicBezTo>
                    <a:pt x="479940" y="1366202"/>
                    <a:pt x="411171" y="1318641"/>
                    <a:pt x="454310" y="1353152"/>
                  </a:cubicBezTo>
                  <a:cubicBezTo>
                    <a:pt x="459993" y="1357698"/>
                    <a:pt x="466793" y="1360717"/>
                    <a:pt x="472476" y="1365263"/>
                  </a:cubicBezTo>
                  <a:cubicBezTo>
                    <a:pt x="476934" y="1368830"/>
                    <a:pt x="480129" y="1373808"/>
                    <a:pt x="484588" y="1377375"/>
                  </a:cubicBezTo>
                  <a:cubicBezTo>
                    <a:pt x="490271" y="1381921"/>
                    <a:pt x="497315" y="1384651"/>
                    <a:pt x="502755" y="1389486"/>
                  </a:cubicBezTo>
                  <a:cubicBezTo>
                    <a:pt x="515556" y="1400865"/>
                    <a:pt x="539088" y="1425820"/>
                    <a:pt x="539088" y="1425820"/>
                  </a:cubicBezTo>
                  <a:cubicBezTo>
                    <a:pt x="539617" y="1442736"/>
                    <a:pt x="541900" y="1818036"/>
                    <a:pt x="539088" y="1819435"/>
                  </a:cubicBezTo>
                  <a:cubicBezTo>
                    <a:pt x="531367" y="1823276"/>
                    <a:pt x="16285" y="1836593"/>
                    <a:pt x="12248" y="1837602"/>
                  </a:cubicBezTo>
                  <a:cubicBezTo>
                    <a:pt x="16286" y="1849714"/>
                    <a:pt x="10230" y="1404625"/>
                    <a:pt x="6193" y="1244151"/>
                  </a:cubicBezTo>
                  <a:cubicBezTo>
                    <a:pt x="4174" y="1100834"/>
                    <a:pt x="3811" y="957485"/>
                    <a:pt x="137" y="814201"/>
                  </a:cubicBezTo>
                  <a:cubicBezTo>
                    <a:pt x="-872" y="607300"/>
                    <a:pt x="4197" y="16762"/>
                    <a:pt x="137" y="2747"/>
                  </a:cubicBezTo>
                  <a:cubicBezTo>
                    <a:pt x="45471" y="-3435"/>
                    <a:pt x="101065" y="2747"/>
                    <a:pt x="121250" y="274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974BA2-B136-5845-A30A-33BEC7A93A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3073" y="3125165"/>
              <a:ext cx="0" cy="23033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8FB94C-AFE7-744D-BD5A-81438EF50766}"/>
                </a:ext>
              </a:extLst>
            </p:cNvPr>
            <p:cNvCxnSpPr>
              <a:cxnSpLocks/>
            </p:cNvCxnSpPr>
            <p:nvPr/>
          </p:nvCxnSpPr>
          <p:spPr>
            <a:xfrm>
              <a:off x="7373073" y="5428527"/>
              <a:ext cx="4097438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B94503-7640-CF4E-8627-3616AEC41FFA}"/>
                </a:ext>
              </a:extLst>
            </p:cNvPr>
            <p:cNvSpPr/>
            <p:nvPr/>
          </p:nvSpPr>
          <p:spPr>
            <a:xfrm>
              <a:off x="7477246" y="3518704"/>
              <a:ext cx="3773347" cy="1863524"/>
            </a:xfrm>
            <a:custGeom>
              <a:avLst/>
              <a:gdLst>
                <a:gd name="connsiteX0" fmla="*/ 0 w 3761772"/>
                <a:gd name="connsiteY0" fmla="*/ 0 h 1835558"/>
                <a:gd name="connsiteX1" fmla="*/ 196769 w 3761772"/>
                <a:gd name="connsiteY1" fmla="*/ 1354238 h 1835558"/>
                <a:gd name="connsiteX2" fmla="*/ 520860 w 3761772"/>
                <a:gd name="connsiteY2" fmla="*/ 1713053 h 1835558"/>
                <a:gd name="connsiteX3" fmla="*/ 3761772 w 3761772"/>
                <a:gd name="connsiteY3" fmla="*/ 1794076 h 1835558"/>
                <a:gd name="connsiteX0" fmla="*/ 0 w 3761772"/>
                <a:gd name="connsiteY0" fmla="*/ 0 h 1824821"/>
                <a:gd name="connsiteX1" fmla="*/ 196769 w 3761772"/>
                <a:gd name="connsiteY1" fmla="*/ 1354238 h 1824821"/>
                <a:gd name="connsiteX2" fmla="*/ 925974 w 3761772"/>
                <a:gd name="connsiteY2" fmla="*/ 1643605 h 1824821"/>
                <a:gd name="connsiteX3" fmla="*/ 3761772 w 3761772"/>
                <a:gd name="connsiteY3" fmla="*/ 1794076 h 1824821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6774"/>
                <a:gd name="connsiteX1" fmla="*/ 196769 w 3761772"/>
                <a:gd name="connsiteY1" fmla="*/ 1250066 h 1826774"/>
                <a:gd name="connsiteX2" fmla="*/ 925974 w 3761772"/>
                <a:gd name="connsiteY2" fmla="*/ 1643605 h 1826774"/>
                <a:gd name="connsiteX3" fmla="*/ 3761772 w 3761772"/>
                <a:gd name="connsiteY3" fmla="*/ 1794076 h 1826774"/>
                <a:gd name="connsiteX0" fmla="*/ 0 w 3761772"/>
                <a:gd name="connsiteY0" fmla="*/ 0 h 1820968"/>
                <a:gd name="connsiteX1" fmla="*/ 196769 w 3761772"/>
                <a:gd name="connsiteY1" fmla="*/ 1250066 h 1820968"/>
                <a:gd name="connsiteX2" fmla="*/ 925974 w 3761772"/>
                <a:gd name="connsiteY2" fmla="*/ 1643605 h 1820968"/>
                <a:gd name="connsiteX3" fmla="*/ 3761772 w 3761772"/>
                <a:gd name="connsiteY3" fmla="*/ 1794076 h 1820968"/>
                <a:gd name="connsiteX0" fmla="*/ 0 w 3773347"/>
                <a:gd name="connsiteY0" fmla="*/ 0 h 1889987"/>
                <a:gd name="connsiteX1" fmla="*/ 196769 w 3773347"/>
                <a:gd name="connsiteY1" fmla="*/ 1250066 h 1889987"/>
                <a:gd name="connsiteX2" fmla="*/ 925974 w 3773347"/>
                <a:gd name="connsiteY2" fmla="*/ 1643605 h 1889987"/>
                <a:gd name="connsiteX3" fmla="*/ 3773347 w 3773347"/>
                <a:gd name="connsiteY3" fmla="*/ 1863524 h 1889987"/>
                <a:gd name="connsiteX0" fmla="*/ 0 w 3773347"/>
                <a:gd name="connsiteY0" fmla="*/ 0 h 1868107"/>
                <a:gd name="connsiteX1" fmla="*/ 196769 w 3773347"/>
                <a:gd name="connsiteY1" fmla="*/ 1250066 h 1868107"/>
                <a:gd name="connsiteX2" fmla="*/ 925974 w 3773347"/>
                <a:gd name="connsiteY2" fmla="*/ 1643605 h 1868107"/>
                <a:gd name="connsiteX3" fmla="*/ 3773347 w 3773347"/>
                <a:gd name="connsiteY3" fmla="*/ 1863524 h 1868107"/>
                <a:gd name="connsiteX0" fmla="*/ 0 w 3773347"/>
                <a:gd name="connsiteY0" fmla="*/ 0 h 1863524"/>
                <a:gd name="connsiteX1" fmla="*/ 196769 w 3773347"/>
                <a:gd name="connsiteY1" fmla="*/ 1250066 h 1863524"/>
                <a:gd name="connsiteX2" fmla="*/ 925974 w 3773347"/>
                <a:gd name="connsiteY2" fmla="*/ 1643605 h 1863524"/>
                <a:gd name="connsiteX3" fmla="*/ 3773347 w 3773347"/>
                <a:gd name="connsiteY3" fmla="*/ 1863524 h 18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3347" h="1863524">
                  <a:moveTo>
                    <a:pt x="0" y="0"/>
                  </a:moveTo>
                  <a:cubicBezTo>
                    <a:pt x="54979" y="534364"/>
                    <a:pt x="100313" y="1091878"/>
                    <a:pt x="196769" y="1250066"/>
                  </a:cubicBezTo>
                  <a:cubicBezTo>
                    <a:pt x="293225" y="1408254"/>
                    <a:pt x="329878" y="1541362"/>
                    <a:pt x="925974" y="1643605"/>
                  </a:cubicBezTo>
                  <a:cubicBezTo>
                    <a:pt x="1522070" y="1745848"/>
                    <a:pt x="3335439" y="1826871"/>
                    <a:pt x="3773347" y="1863524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AA6D44-BF1E-FE48-91A7-949F6870171C}"/>
                </a:ext>
              </a:extLst>
            </p:cNvPr>
            <p:cNvSpPr txBox="1"/>
            <p:nvPr/>
          </p:nvSpPr>
          <p:spPr>
            <a:xfrm>
              <a:off x="6772911" y="2752219"/>
              <a:ext cx="1408670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Flow</a:t>
              </a:r>
              <a:r>
                <a:rPr lang="zh-CN" altLang="en-US" i="1" dirty="0"/>
                <a:t> </a:t>
              </a:r>
              <a:r>
                <a:rPr lang="en-US" altLang="zh-CN" i="1" dirty="0"/>
                <a:t>size</a:t>
              </a:r>
              <a:endParaRPr lang="en-US" i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A54BB3-A627-CA4E-BA2D-6BBF20D80D3F}"/>
                </a:ext>
              </a:extLst>
            </p:cNvPr>
            <p:cNvSpPr txBox="1"/>
            <p:nvPr/>
          </p:nvSpPr>
          <p:spPr>
            <a:xfrm>
              <a:off x="10829680" y="5499541"/>
              <a:ext cx="1281662" cy="369332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/>
                <a:t>All</a:t>
              </a:r>
              <a:r>
                <a:rPr lang="zh-CN" altLang="en-US" i="1" dirty="0"/>
                <a:t> </a:t>
              </a:r>
              <a:r>
                <a:rPr lang="en-US" altLang="zh-CN" i="1" dirty="0"/>
                <a:t>flows</a:t>
              </a:r>
              <a:endParaRPr lang="en-US" i="1" dirty="0"/>
            </a:p>
          </p:txBody>
        </p:sp>
      </p:grpSp>
      <p:pic>
        <p:nvPicPr>
          <p:cNvPr id="1026" name="Picture 2" descr="「elephant clip art」的圖片搜尋結果">
            <a:extLst>
              <a:ext uri="{FF2B5EF4-FFF2-40B4-BE49-F238E27FC236}">
                <a16:creationId xmlns:a16="http://schemas.microsoft.com/office/drawing/2014/main" id="{C4FC35E7-8EB2-D843-9BD9-641F7CED4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011" y="4855082"/>
            <a:ext cx="1388442" cy="11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相關圖片">
            <a:extLst>
              <a:ext uri="{FF2B5EF4-FFF2-40B4-BE49-F238E27FC236}">
                <a16:creationId xmlns:a16="http://schemas.microsoft.com/office/drawing/2014/main" id="{BF75B737-D2FA-E04E-A6A1-32BB08A2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134" y="4873295"/>
            <a:ext cx="924873" cy="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1724652" y="1645921"/>
            <a:ext cx="8326438" cy="4389437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Keep a set of </a:t>
            </a:r>
            <a:r>
              <a:rPr lang="en-US" i="1" dirty="0">
                <a:latin typeface="Verdana" charset="0"/>
              </a:rPr>
              <a:t>m</a:t>
            </a:r>
            <a:r>
              <a:rPr lang="en-US" dirty="0">
                <a:latin typeface="Verdana" charset="0"/>
              </a:rPr>
              <a:t> counters.</a:t>
            </a:r>
          </a:p>
          <a:p>
            <a:pPr lvl="1"/>
            <a:r>
              <a:rPr lang="en-US" dirty="0">
                <a:latin typeface="Verdana" charset="0"/>
              </a:rPr>
              <a:t>Each counter keeps the ID of the associated item.</a:t>
            </a:r>
          </a:p>
          <a:p>
            <a:r>
              <a:rPr lang="en-US" dirty="0">
                <a:latin typeface="Verdana" charset="0"/>
              </a:rPr>
              <a:t>If an element that had a counter arrives, increase its value by one.</a:t>
            </a:r>
          </a:p>
          <a:p>
            <a:r>
              <a:rPr lang="en-US" dirty="0">
                <a:latin typeface="Verdana" charset="0"/>
              </a:rPr>
              <a:t>If an element without a counter arrive, allocate it with the minimal counter and increment.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Space-Saving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b="0" dirty="0" err="1"/>
              <a:t>Metwally</a:t>
            </a:r>
            <a:r>
              <a:rPr lang="en-US" b="0" dirty="0"/>
              <a:t> et al.)</a:t>
            </a:r>
            <a:endParaRPr lang="en-US" dirty="0">
              <a:latin typeface="Verdan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1900" y="4592828"/>
            <a:ext cx="1887372" cy="1763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/>
          <p:cNvCxnSpPr/>
          <p:nvPr/>
        </p:nvCxnSpPr>
        <p:spPr>
          <a:xfrm>
            <a:off x="3771900" y="4981575"/>
            <a:ext cx="1887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3771900" y="5675153"/>
            <a:ext cx="1887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584530" y="4598596"/>
            <a:ext cx="0" cy="17635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5003" y="4584948"/>
            <a:ext cx="1322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916839" y="4592755"/>
            <a:ext cx="1322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887265" y="5081876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4881707" y="5772356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4887265" y="5081876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887265" y="5772356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4881310" y="5070700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4872978" y="5762519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870531" y="5083558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3" name="Content Placeholder 4"/>
          <p:cNvSpPr txBox="1">
            <a:spLocks/>
          </p:cNvSpPr>
          <p:nvPr/>
        </p:nvSpPr>
        <p:spPr bwMode="auto">
          <a:xfrm>
            <a:off x="1889125" y="1643076"/>
            <a:ext cx="8326438" cy="28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charset="0"/>
              </a:rPr>
              <a:t>When queried for an element that has a counter, we return its value.</a:t>
            </a:r>
          </a:p>
          <a:p>
            <a:pPr lvl="1"/>
            <a:r>
              <a:rPr lang="en-US" i="1" dirty="0">
                <a:latin typeface="Verdana" charset="0"/>
              </a:rPr>
              <a:t>Query</a:t>
            </a:r>
            <a:r>
              <a:rPr lang="en-US" sz="2800" i="1" dirty="0">
                <a:latin typeface="Verdana" charset="0"/>
              </a:rPr>
              <a:t>(    )</a:t>
            </a:r>
            <a:r>
              <a:rPr lang="en-US" i="1" dirty="0">
                <a:latin typeface="Verdana" charset="0"/>
              </a:rPr>
              <a:t> </a:t>
            </a:r>
            <a:r>
              <a:rPr lang="en-US" dirty="0">
                <a:latin typeface="Verdana" charset="0"/>
              </a:rPr>
              <a:t>returns </a:t>
            </a:r>
            <a:r>
              <a:rPr lang="en-US" i="1" dirty="0">
                <a:latin typeface="Verdana" charset="0"/>
              </a:rPr>
              <a:t>3</a:t>
            </a:r>
          </a:p>
          <a:p>
            <a:r>
              <a:rPr lang="en-US" dirty="0">
                <a:latin typeface="Verdana" charset="0"/>
              </a:rPr>
              <a:t>When queried for unmonitored element, return the value of the minimal counter.</a:t>
            </a:r>
          </a:p>
          <a:p>
            <a:pPr lvl="1"/>
            <a:r>
              <a:rPr lang="en-US" i="1" dirty="0">
                <a:latin typeface="Verdana" charset="0"/>
              </a:rPr>
              <a:t>Query </a:t>
            </a:r>
            <a:r>
              <a:rPr lang="en-US" sz="2800" i="1" dirty="0">
                <a:latin typeface="Verdana" charset="0"/>
              </a:rPr>
              <a:t>(    )</a:t>
            </a:r>
            <a:r>
              <a:rPr lang="en-US" dirty="0">
                <a:latin typeface="Verdana" charset="0"/>
              </a:rPr>
              <a:t> returns 2</a:t>
            </a:r>
            <a:endParaRPr lang="en-US" i="1" dirty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Content Placeholder 4"/>
              <p:cNvSpPr txBox="1">
                <a:spLocks/>
              </p:cNvSpPr>
              <p:nvPr/>
            </p:nvSpPr>
            <p:spPr bwMode="auto">
              <a:xfrm>
                <a:off x="1655762" y="1645921"/>
                <a:ext cx="8326438" cy="289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Verdana" charset="0"/>
                  </a:rPr>
                  <a:t>For a N-sized stream, when allocated with </a:t>
                </a:r>
                <a:r>
                  <a:rPr lang="en-US" i="1" dirty="0">
                    <a:latin typeface="Verdana" charset="0"/>
                  </a:rPr>
                  <a:t>m</a:t>
                </a:r>
                <a:r>
                  <a:rPr lang="en-US" dirty="0">
                    <a:latin typeface="Verdana" charset="0"/>
                  </a:rPr>
                  <a:t> counters, Space Saving guarantees: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𝑄𝑢𝑒𝑟𝑦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Verdana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23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5762" y="1645921"/>
                <a:ext cx="8326438" cy="2891173"/>
              </a:xfrm>
              <a:prstGeom prst="rect">
                <a:avLst/>
              </a:prstGeom>
              <a:blipFill>
                <a:blip r:embed="rId4"/>
                <a:stretch>
                  <a:fillRect t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4"/>
              <p:cNvSpPr txBox="1">
                <a:spLocks/>
              </p:cNvSpPr>
              <p:nvPr/>
            </p:nvSpPr>
            <p:spPr bwMode="auto">
              <a:xfrm>
                <a:off x="1793542" y="3621025"/>
                <a:ext cx="8326438" cy="856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Verdana" charset="0"/>
                  </a:rPr>
                  <a:t>For achieving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Verdana" charset="0"/>
                  </a:rPr>
                  <a:t>approximation,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⌈1/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latin typeface="Verdana" charset="0"/>
                  </a:rPr>
                  <a:t> counters are needed.</a:t>
                </a:r>
              </a:p>
            </p:txBody>
          </p:sp>
        </mc:Choice>
        <mc:Fallback xmlns="">
          <p:sp>
            <p:nvSpPr>
              <p:cNvPr id="3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542" y="3621025"/>
                <a:ext cx="8326438" cy="856131"/>
              </a:xfrm>
              <a:prstGeom prst="rect">
                <a:avLst/>
              </a:prstGeom>
              <a:blipFill>
                <a:blip r:embed="rId5"/>
                <a:stretch>
                  <a:fillRect t="-4348" r="-152" b="-11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4"/>
          <p:cNvSpPr txBox="1">
            <a:spLocks/>
          </p:cNvSpPr>
          <p:nvPr/>
        </p:nvSpPr>
        <p:spPr bwMode="auto">
          <a:xfrm>
            <a:off x="1724652" y="2249425"/>
            <a:ext cx="8326438" cy="85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Verdana" charset="0"/>
              </a:rPr>
              <a:t>For top-</a:t>
            </a:r>
            <a:r>
              <a:rPr lang="en-US" i="1" dirty="0">
                <a:latin typeface="Verdana" charset="0"/>
              </a:rPr>
              <a:t>k</a:t>
            </a:r>
            <a:r>
              <a:rPr lang="en-US" dirty="0">
                <a:latin typeface="Verdana" charset="0"/>
              </a:rPr>
              <a:t>, simply return the IDs of the largest counters (e.g., guess the most frequent element to be     ).</a:t>
            </a:r>
          </a:p>
        </p:txBody>
      </p:sp>
      <p:pic>
        <p:nvPicPr>
          <p:cNvPr id="32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97256" y="522802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3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87893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6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9200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7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2880" y="510235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8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2880" y="577436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63600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026" name="Picture 2" descr="Image result for futurama party worm,"/>
          <p:cNvPicPr>
            <a:picLocks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20800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futurama party worm,"/>
          <p:cNvPicPr>
            <a:picLocks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2880" y="577436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9763" y="2548745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44" name="Picture 18" descr="Image result for futurama bender black"/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8812" y="403066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4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576" y="3527913"/>
            <a:ext cx="365760" cy="365760"/>
          </a:xfrm>
          <a:prstGeom prst="rect">
            <a:avLst/>
          </a:prstGeom>
          <a:noFill/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42581-927F-184D-8148-9BA974724473}"/>
              </a:ext>
            </a:extLst>
          </p:cNvPr>
          <p:cNvSpPr txBox="1"/>
          <p:nvPr/>
        </p:nvSpPr>
        <p:spPr>
          <a:xfrm>
            <a:off x="6471902" y="6234834"/>
            <a:ext cx="5741555" cy="86177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Metwally</a:t>
            </a:r>
            <a:r>
              <a:rPr lang="en-US" sz="1600" dirty="0"/>
              <a:t>,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</a:t>
            </a:r>
            <a:r>
              <a:rPr lang="en-US" sz="1600" dirty="0"/>
              <a:t>. </a:t>
            </a:r>
            <a:r>
              <a:rPr lang="en-US" sz="1600" i="1" dirty="0"/>
              <a:t>Efficient computation of frequent and top-k elements in data streams. </a:t>
            </a:r>
            <a:r>
              <a:rPr lang="en-US" altLang="zh-CN" sz="1600" dirty="0"/>
              <a:t>ICDT</a:t>
            </a:r>
            <a:r>
              <a:rPr lang="zh-CN" altLang="en-US" sz="1600" dirty="0"/>
              <a:t> </a:t>
            </a:r>
            <a:r>
              <a:rPr lang="en-US" sz="1600" dirty="0"/>
              <a:t>2005.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C6496-BDA7-1A4F-B372-F96433AF0825}"/>
              </a:ext>
            </a:extLst>
          </p:cNvPr>
          <p:cNvSpPr txBox="1"/>
          <p:nvPr/>
        </p:nvSpPr>
        <p:spPr>
          <a:xfrm>
            <a:off x="809469" y="5321508"/>
            <a:ext cx="235192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Fix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animation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49844 0.002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9844 0.0023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49722 0.0016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9844 0.0023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07407E-6 L -0.49844 0.004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1" grpId="0"/>
      <p:bldP spid="212" grpId="0"/>
      <p:bldP spid="212" grpId="1"/>
      <p:bldP spid="213" grpId="0"/>
      <p:bldP spid="213" grpId="1"/>
      <p:bldP spid="215" grpId="0"/>
      <p:bldP spid="215" grpId="1"/>
      <p:bldP spid="219" grpId="0"/>
      <p:bldP spid="219" grpId="1"/>
      <p:bldP spid="226" grpId="0"/>
      <p:bldP spid="226" grpId="1"/>
      <p:bldP spid="229" grpId="0"/>
      <p:bldP spid="232" grpId="0"/>
      <p:bldP spid="233" grpId="0" uiExpand="1" build="allAtOnce"/>
      <p:bldP spid="234" grpId="0"/>
      <p:bldP spid="234" grpId="1"/>
      <p:bldP spid="31" grpId="0"/>
      <p:bldP spid="31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Space-Saving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b="0" dirty="0">
                <a:latin typeface="Verdana" charset="0"/>
              </a:rPr>
              <a:t>(</a:t>
            </a:r>
            <a:r>
              <a:rPr lang="en-US" b="0" dirty="0" err="1"/>
              <a:t>Metwally</a:t>
            </a:r>
            <a:r>
              <a:rPr lang="en-US" b="0" dirty="0"/>
              <a:t> et al.)</a:t>
            </a:r>
            <a:endParaRPr lang="en-US" dirty="0">
              <a:latin typeface="Verdana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3CF1D0-0C32-C747-BF71-61C59976092B}"/>
              </a:ext>
            </a:extLst>
          </p:cNvPr>
          <p:cNvSpPr txBox="1"/>
          <p:nvPr/>
        </p:nvSpPr>
        <p:spPr>
          <a:xfrm>
            <a:off x="6471902" y="6234834"/>
            <a:ext cx="5741555" cy="86177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Metwally</a:t>
            </a:r>
            <a:r>
              <a:rPr lang="en-US" sz="1600" dirty="0"/>
              <a:t>,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</a:t>
            </a:r>
            <a:r>
              <a:rPr lang="en-US" sz="1600" dirty="0"/>
              <a:t>. </a:t>
            </a:r>
            <a:r>
              <a:rPr lang="en-US" sz="1600" i="1" dirty="0"/>
              <a:t>Efficient computation of frequent and top-k elements in data streams. </a:t>
            </a:r>
            <a:r>
              <a:rPr lang="en-US" altLang="zh-CN" sz="1600" dirty="0"/>
              <a:t>ICDT</a:t>
            </a:r>
            <a:r>
              <a:rPr lang="zh-CN" altLang="en-US" sz="1600" dirty="0"/>
              <a:t> </a:t>
            </a:r>
            <a:r>
              <a:rPr lang="en-US" sz="1600" dirty="0"/>
              <a:t>2005.</a:t>
            </a:r>
          </a:p>
          <a:p>
            <a:endParaRPr lang="en-US" sz="1600" dirty="0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B6615C2-4B37-C44A-9FE1-A28B41C5743C}"/>
              </a:ext>
            </a:extLst>
          </p:cNvPr>
          <p:cNvGrpSpPr/>
          <p:nvPr/>
        </p:nvGrpSpPr>
        <p:grpSpPr>
          <a:xfrm>
            <a:off x="3607710" y="2241338"/>
            <a:ext cx="2006641" cy="2743200"/>
            <a:chOff x="3115476" y="1910688"/>
            <a:chExt cx="2745781" cy="274320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ECB6847-42B1-624A-8B93-E5F45147B683}"/>
                </a:ext>
              </a:extLst>
            </p:cNvPr>
            <p:cNvSpPr/>
            <p:nvPr/>
          </p:nvSpPr>
          <p:spPr>
            <a:xfrm>
              <a:off x="3118057" y="1910688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864F589-FCAA-8F45-BEA6-57473C837A9B}"/>
                </a:ext>
              </a:extLst>
            </p:cNvPr>
            <p:cNvCxnSpPr/>
            <p:nvPr/>
          </p:nvCxnSpPr>
          <p:spPr>
            <a:xfrm>
              <a:off x="3115476" y="3330969"/>
              <a:ext cx="2743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Picture 18" descr="Image result for futurama bender black">
            <a:extLst>
              <a:ext uri="{FF2B5EF4-FFF2-40B4-BE49-F238E27FC236}">
                <a16:creationId xmlns:a16="http://schemas.microsoft.com/office/drawing/2014/main" id="{2E451A9E-1FB3-EF4F-B926-A4FE0ADDAA3C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15674" y="525070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88" name="Picture 20" descr="Image result for futurama zoidberg">
            <a:extLst>
              <a:ext uri="{FF2B5EF4-FFF2-40B4-BE49-F238E27FC236}">
                <a16:creationId xmlns:a16="http://schemas.microsoft.com/office/drawing/2014/main" id="{AE5B3801-4092-9C4D-9C9E-94297C47D86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82449" y="5254611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89" name="Picture 2" descr="Image result for futurama party worm,">
            <a:extLst>
              <a:ext uri="{FF2B5EF4-FFF2-40B4-BE49-F238E27FC236}">
                <a16:creationId xmlns:a16="http://schemas.microsoft.com/office/drawing/2014/main" id="{A0931955-DC30-9A4E-B44F-01930EE35998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26899" y="518619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Image result for futurama toad">
            <a:extLst>
              <a:ext uri="{FF2B5EF4-FFF2-40B4-BE49-F238E27FC236}">
                <a16:creationId xmlns:a16="http://schemas.microsoft.com/office/drawing/2014/main" id="{2AD50E44-D419-DF40-AADC-4659837EED55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2699" y="525070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 descr="Image result for futurama morbo">
            <a:extLst>
              <a:ext uri="{FF2B5EF4-FFF2-40B4-BE49-F238E27FC236}">
                <a16:creationId xmlns:a16="http://schemas.microsoft.com/office/drawing/2014/main" id="{385DAA8E-13DF-8C46-ACF0-FC7EC2A41882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72874" y="525070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6" descr="Related image">
            <a:extLst>
              <a:ext uri="{FF2B5EF4-FFF2-40B4-BE49-F238E27FC236}">
                <a16:creationId xmlns:a16="http://schemas.microsoft.com/office/drawing/2014/main" id="{AD220B03-BDBC-7A4C-BE6D-19D6DEA56B09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7599" y="505458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8" descr="Image result for futurama bender black">
            <a:extLst>
              <a:ext uri="{FF2B5EF4-FFF2-40B4-BE49-F238E27FC236}">
                <a16:creationId xmlns:a16="http://schemas.microsoft.com/office/drawing/2014/main" id="{5EBE09C6-E63D-B54F-901A-C6063102C02E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71232" y="525070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4" name="Picture 20" descr="Image result for futurama zoidberg">
            <a:extLst>
              <a:ext uri="{FF2B5EF4-FFF2-40B4-BE49-F238E27FC236}">
                <a16:creationId xmlns:a16="http://schemas.microsoft.com/office/drawing/2014/main" id="{AC120DA1-692D-2349-941C-FE532CC08AD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8170" y="524546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5" name="Picture 18" descr="Image result for futurama bender black">
            <a:extLst>
              <a:ext uri="{FF2B5EF4-FFF2-40B4-BE49-F238E27FC236}">
                <a16:creationId xmlns:a16="http://schemas.microsoft.com/office/drawing/2014/main" id="{15293287-BF2F-1F47-85FF-C41A1F7883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73338" y="525070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6" name="Picture 18" descr="Image result for futurama bender black">
            <a:extLst>
              <a:ext uri="{FF2B5EF4-FFF2-40B4-BE49-F238E27FC236}">
                <a16:creationId xmlns:a16="http://schemas.microsoft.com/office/drawing/2014/main" id="{35FCF290-E326-474F-87CC-3E83503358D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57706" y="523632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7" name="Picture 20" descr="Image result for futurama zoidberg">
            <a:extLst>
              <a:ext uri="{FF2B5EF4-FFF2-40B4-BE49-F238E27FC236}">
                <a16:creationId xmlns:a16="http://schemas.microsoft.com/office/drawing/2014/main" id="{0C35951E-8049-7A42-A135-825BAB8899F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11544" y="5213383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8" name="Picture 18" descr="Image result for futurama bender black">
            <a:extLst>
              <a:ext uri="{FF2B5EF4-FFF2-40B4-BE49-F238E27FC236}">
                <a16:creationId xmlns:a16="http://schemas.microsoft.com/office/drawing/2014/main" id="{7F7165B4-C731-4A40-9A5C-DA581934BE9A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07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99" name="Picture 20" descr="Image result for futurama zoidberg">
            <a:extLst>
              <a:ext uri="{FF2B5EF4-FFF2-40B4-BE49-F238E27FC236}">
                <a16:creationId xmlns:a16="http://schemas.microsoft.com/office/drawing/2014/main" id="{3FC4125D-D2E5-6D47-90D7-81DDE09EEB5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51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0" name="Picture 2" descr="Image result for futurama party worm,">
            <a:extLst>
              <a:ext uri="{FF2B5EF4-FFF2-40B4-BE49-F238E27FC236}">
                <a16:creationId xmlns:a16="http://schemas.microsoft.com/office/drawing/2014/main" id="{59E6E42B-6FB5-5940-B8A6-D374704635D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72751" y="466459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Image result for futurama toad">
            <a:extLst>
              <a:ext uri="{FF2B5EF4-FFF2-40B4-BE49-F238E27FC236}">
                <a16:creationId xmlns:a16="http://schemas.microsoft.com/office/drawing/2014/main" id="{BE639A59-B3C3-7648-9EC8-615237A66210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1151" y="46606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Image result for futurama morbo">
            <a:extLst>
              <a:ext uri="{FF2B5EF4-FFF2-40B4-BE49-F238E27FC236}">
                <a16:creationId xmlns:a16="http://schemas.microsoft.com/office/drawing/2014/main" id="{5B29B9B7-1836-2B4C-BF29-89EDD10C93C3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7951" y="46606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6" descr="Related image">
            <a:extLst>
              <a:ext uri="{FF2B5EF4-FFF2-40B4-BE49-F238E27FC236}">
                <a16:creationId xmlns:a16="http://schemas.microsoft.com/office/drawing/2014/main" id="{AFF0FE10-66BF-2C44-8452-5CAF006D13AB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15551" y="466459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18" descr="Image result for futurama bender black">
            <a:extLst>
              <a:ext uri="{FF2B5EF4-FFF2-40B4-BE49-F238E27FC236}">
                <a16:creationId xmlns:a16="http://schemas.microsoft.com/office/drawing/2014/main" id="{F4A957E3-5DAC-934B-AD5A-27CF571434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23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5" name="Picture 20" descr="Image result for futurama zoidberg">
            <a:extLst>
              <a:ext uri="{FF2B5EF4-FFF2-40B4-BE49-F238E27FC236}">
                <a16:creationId xmlns:a16="http://schemas.microsoft.com/office/drawing/2014/main" id="{92346512-1755-8649-B9E9-1FBFE2DFD6A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9551" y="4660251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6" name="Picture 18" descr="Image result for futurama bender black">
            <a:extLst>
              <a:ext uri="{FF2B5EF4-FFF2-40B4-BE49-F238E27FC236}">
                <a16:creationId xmlns:a16="http://schemas.microsoft.com/office/drawing/2014/main" id="{F2BD03F5-81CB-0B43-8602-00F1DCE8C8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67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7" name="Picture 18" descr="Image result for futurama bender black">
            <a:extLst>
              <a:ext uri="{FF2B5EF4-FFF2-40B4-BE49-F238E27FC236}">
                <a16:creationId xmlns:a16="http://schemas.microsoft.com/office/drawing/2014/main" id="{4814B0A4-D637-2743-BE30-B3FFDECA4C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3951" y="466068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208" name="Picture 20" descr="Image result for futurama zoidberg">
            <a:extLst>
              <a:ext uri="{FF2B5EF4-FFF2-40B4-BE49-F238E27FC236}">
                <a16:creationId xmlns:a16="http://schemas.microsoft.com/office/drawing/2014/main" id="{795A9B59-E43A-7241-A5CA-D18AB38A7A2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8351" y="4660688"/>
            <a:ext cx="457200" cy="457200"/>
          </a:xfrm>
          <a:prstGeom prst="rect">
            <a:avLst/>
          </a:prstGeom>
          <a:noFill/>
          <a:extLst/>
        </p:spPr>
      </p:pic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98FFDA2-2677-E745-823D-3BF166C1067D}"/>
              </a:ext>
            </a:extLst>
          </p:cNvPr>
          <p:cNvGrpSpPr/>
          <p:nvPr/>
        </p:nvGrpSpPr>
        <p:grpSpPr>
          <a:xfrm>
            <a:off x="3708765" y="2449246"/>
            <a:ext cx="1857469" cy="457200"/>
            <a:chOff x="10294804" y="2332157"/>
            <a:chExt cx="1857469" cy="457200"/>
          </a:xfrm>
        </p:grpSpPr>
        <p:pic>
          <p:nvPicPr>
            <p:cNvPr id="210" name="Picture 6" descr="Related image">
              <a:extLst>
                <a:ext uri="{FF2B5EF4-FFF2-40B4-BE49-F238E27FC236}">
                  <a16:creationId xmlns:a16="http://schemas.microsoft.com/office/drawing/2014/main" id="{02FB1691-9281-024D-A6F1-AFDCC5728D1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94804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6" descr="Related image">
              <a:extLst>
                <a:ext uri="{FF2B5EF4-FFF2-40B4-BE49-F238E27FC236}">
                  <a16:creationId xmlns:a16="http://schemas.microsoft.com/office/drawing/2014/main" id="{D3DE10BB-C97C-BB4A-8233-2C03229DB4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62385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6" descr="Related image">
              <a:extLst>
                <a:ext uri="{FF2B5EF4-FFF2-40B4-BE49-F238E27FC236}">
                  <a16:creationId xmlns:a16="http://schemas.microsoft.com/office/drawing/2014/main" id="{973AFFF3-31B3-4C4A-A3E0-F3BC9192BE2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28729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6" descr="Related image">
              <a:extLst>
                <a:ext uri="{FF2B5EF4-FFF2-40B4-BE49-F238E27FC236}">
                  <a16:creationId xmlns:a16="http://schemas.microsoft.com/office/drawing/2014/main" id="{1DBACD53-C0E1-EE48-A5A0-6772D8FACDC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95073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4" name="Picture 20" descr="Image result for futurama zoidberg">
            <a:extLst>
              <a:ext uri="{FF2B5EF4-FFF2-40B4-BE49-F238E27FC236}">
                <a16:creationId xmlns:a16="http://schemas.microsoft.com/office/drawing/2014/main" id="{F029C315-D50F-3341-908F-FFB931CCEE6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2134" y="3898102"/>
            <a:ext cx="457200" cy="457200"/>
          </a:xfrm>
          <a:prstGeom prst="rect">
            <a:avLst/>
          </a:prstGeom>
          <a:noFill/>
          <a:extLst/>
        </p:spPr>
      </p:pic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2A15452-4245-A847-9409-8759D0274C26}"/>
              </a:ext>
            </a:extLst>
          </p:cNvPr>
          <p:cNvGrpSpPr/>
          <p:nvPr/>
        </p:nvGrpSpPr>
        <p:grpSpPr>
          <a:xfrm>
            <a:off x="3691714" y="3901299"/>
            <a:ext cx="1388935" cy="461308"/>
            <a:chOff x="12007025" y="3653492"/>
            <a:chExt cx="1388935" cy="461308"/>
          </a:xfrm>
        </p:grpSpPr>
        <p:pic>
          <p:nvPicPr>
            <p:cNvPr id="216" name="Picture 2" descr="Image result for futurama toad">
              <a:extLst>
                <a:ext uri="{FF2B5EF4-FFF2-40B4-BE49-F238E27FC236}">
                  <a16:creationId xmlns:a16="http://schemas.microsoft.com/office/drawing/2014/main" id="{727E9AD1-270B-2341-8E01-A2D4F8F8DB2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07025" y="36576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" descr="Image result for futurama toad">
              <a:extLst>
                <a:ext uri="{FF2B5EF4-FFF2-40B4-BE49-F238E27FC236}">
                  <a16:creationId xmlns:a16="http://schemas.microsoft.com/office/drawing/2014/main" id="{96970370-50F7-5140-87DA-4FDC4C80B3B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72416" y="36576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2" descr="Image result for futurama toad">
              <a:extLst>
                <a:ext uri="{FF2B5EF4-FFF2-40B4-BE49-F238E27FC236}">
                  <a16:creationId xmlns:a16="http://schemas.microsoft.com/office/drawing/2014/main" id="{4DBAADC2-9FF3-3C44-AC58-99AD318F01C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38760" y="365349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0C13920-3317-CB4C-93C9-0D5A610A18F0}"/>
              </a:ext>
            </a:extLst>
          </p:cNvPr>
          <p:cNvGrpSpPr/>
          <p:nvPr/>
        </p:nvGrpSpPr>
        <p:grpSpPr>
          <a:xfrm>
            <a:off x="3691714" y="3901299"/>
            <a:ext cx="1854168" cy="457637"/>
            <a:chOff x="4071144" y="3847320"/>
            <a:chExt cx="1854168" cy="457637"/>
          </a:xfrm>
        </p:grpSpPr>
        <p:pic>
          <p:nvPicPr>
            <p:cNvPr id="220" name="Picture 20" descr="Image result for futurama zoidberg">
              <a:extLst>
                <a:ext uri="{FF2B5EF4-FFF2-40B4-BE49-F238E27FC236}">
                  <a16:creationId xmlns:a16="http://schemas.microsoft.com/office/drawing/2014/main" id="{1C7D7435-A68A-734E-831F-96D7FB4E24B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71144" y="384775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21" name="Picture 20" descr="Image result for futurama zoidberg">
              <a:extLst>
                <a:ext uri="{FF2B5EF4-FFF2-40B4-BE49-F238E27FC236}">
                  <a16:creationId xmlns:a16="http://schemas.microsoft.com/office/drawing/2014/main" id="{3BC5B504-A8EF-1F43-A712-14F0910703D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5424" y="384775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22" name="Picture 20" descr="Image result for futurama zoidberg">
              <a:extLst>
                <a:ext uri="{FF2B5EF4-FFF2-40B4-BE49-F238E27FC236}">
                  <a16:creationId xmlns:a16="http://schemas.microsoft.com/office/drawing/2014/main" id="{CFA540AC-8631-7840-8725-5DCBDD7072A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1768" y="3847320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23" name="Picture 20" descr="Image result for futurama zoidberg">
              <a:extLst>
                <a:ext uri="{FF2B5EF4-FFF2-40B4-BE49-F238E27FC236}">
                  <a16:creationId xmlns:a16="http://schemas.microsoft.com/office/drawing/2014/main" id="{EB069512-650F-AE4E-A839-F833696743A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8112" y="3847320"/>
              <a:ext cx="457200" cy="457200"/>
            </a:xfrm>
            <a:prstGeom prst="rect">
              <a:avLst/>
            </a:prstGeom>
            <a:noFill/>
            <a:extLst/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7F653E7-2F90-534E-A714-94B24F047468}"/>
              </a:ext>
            </a:extLst>
          </p:cNvPr>
          <p:cNvGrpSpPr/>
          <p:nvPr/>
        </p:nvGrpSpPr>
        <p:grpSpPr>
          <a:xfrm>
            <a:off x="3691714" y="3901299"/>
            <a:ext cx="1855571" cy="926415"/>
            <a:chOff x="7992517" y="2584881"/>
            <a:chExt cx="1855571" cy="926415"/>
          </a:xfrm>
        </p:grpSpPr>
        <p:pic>
          <p:nvPicPr>
            <p:cNvPr id="225" name="Picture 2" descr="Image result for futurama party worm,">
              <a:extLst>
                <a:ext uri="{FF2B5EF4-FFF2-40B4-BE49-F238E27FC236}">
                  <a16:creationId xmlns:a16="http://schemas.microsoft.com/office/drawing/2014/main" id="{D4C0A1B3-727A-2B4F-A6C2-A7C316D31F6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92517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" descr="Image result for futurama party worm,">
              <a:extLst>
                <a:ext uri="{FF2B5EF4-FFF2-40B4-BE49-F238E27FC236}">
                  <a16:creationId xmlns:a16="http://schemas.microsoft.com/office/drawing/2014/main" id="{1BA43AC7-D325-EC41-B0FE-4126A1A7B53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58200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 descr="Image result for futurama party worm,">
              <a:extLst>
                <a:ext uri="{FF2B5EF4-FFF2-40B4-BE49-F238E27FC236}">
                  <a16:creationId xmlns:a16="http://schemas.microsoft.com/office/drawing/2014/main" id="{2D5C9C7C-D868-254A-B605-BFA99114985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24544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Image result for futurama party worm,">
              <a:extLst>
                <a:ext uri="{FF2B5EF4-FFF2-40B4-BE49-F238E27FC236}">
                  <a16:creationId xmlns:a16="http://schemas.microsoft.com/office/drawing/2014/main" id="{41986620-6B43-5F46-B1E1-976486A0FA6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90888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" descr="Image result for futurama party worm,">
              <a:extLst>
                <a:ext uri="{FF2B5EF4-FFF2-40B4-BE49-F238E27FC236}">
                  <a16:creationId xmlns:a16="http://schemas.microsoft.com/office/drawing/2014/main" id="{5CA1DDEE-1084-0143-A21C-513D289E2A1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92517" y="305409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54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72161 -0.4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81" y="-20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76054 -0.196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-9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75638 -0.1974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79544 -0.408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9" y="-204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8528 -0.1960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-981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82266 -0.408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33" y="-20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81485 -0.4060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42" y="-2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84414 -0.1969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1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01029 -0.1229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1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3.7037E-7 L -1.047 -0.3060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69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1.03073 -0.118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36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47227</TotalTime>
  <Words>1957</Words>
  <Application>Microsoft Macintosh PowerPoint</Application>
  <PresentationFormat>Widescreen</PresentationFormat>
  <Paragraphs>449</Paragraphs>
  <Slides>31</Slides>
  <Notes>16</Notes>
  <HiddenSlides>2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等线</vt:lpstr>
      <vt:lpstr>ＭＳ Ｐゴシック</vt:lpstr>
      <vt:lpstr>宋体</vt:lpstr>
      <vt:lpstr>Al Bayan Plain</vt:lpstr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PRECISION: Efficient Measurement on Programmable Switches Using Probabilistic Recirculation</vt:lpstr>
      <vt:lpstr>Outline</vt:lpstr>
      <vt:lpstr>Network Measurement?</vt:lpstr>
      <vt:lpstr>Measurement in the Data Plane?</vt:lpstr>
      <vt:lpstr>PISA Programmable Switch (Protocol Independent Switching Architecture)</vt:lpstr>
      <vt:lpstr>Challenges of Running Algorithms on PISA</vt:lpstr>
      <vt:lpstr>The Heavy-Hitter Detection Problem</vt:lpstr>
      <vt:lpstr>The Space-Saving Algorithm  (Metwally et al.)</vt:lpstr>
      <vt:lpstr>The Space-Saving Algorithm  (Metwally et al.)</vt:lpstr>
      <vt:lpstr>The Space-Saving Algorithm</vt:lpstr>
      <vt:lpstr>Randomized Admission Policy (RAP) (Ben Basat et al.)</vt:lpstr>
      <vt:lpstr>Randomized Admission Policy (RAP) (Ben Basat et al.)</vt:lpstr>
      <vt:lpstr>Adapting RAP to Programmable Switches</vt:lpstr>
      <vt:lpstr>Adapting to Data Plane:  Cannot Find Minimum</vt:lpstr>
      <vt:lpstr>Adapting to Data Plane: Too Late to Update</vt:lpstr>
      <vt:lpstr>Adapting to Data Plane: How to flip coin?</vt:lpstr>
      <vt:lpstr>Adapting to Data Plane: Recirculation Hurts Throughput</vt:lpstr>
      <vt:lpstr>PRECISION Algorithm</vt:lpstr>
      <vt:lpstr>Evaluation Highlight</vt:lpstr>
      <vt:lpstr>Evaluation: Mean-Square Error, CAIDA</vt:lpstr>
      <vt:lpstr>Evaluation: top-32 flows, CAIDA</vt:lpstr>
      <vt:lpstr>Summary</vt:lpstr>
      <vt:lpstr>Any Questions</vt:lpstr>
      <vt:lpstr>Backup Slides</vt:lpstr>
      <vt:lpstr>No Memory Access Across Stages</vt:lpstr>
      <vt:lpstr>Read One Location Per Stage</vt:lpstr>
      <vt:lpstr>Eval 1: How many stages?</vt:lpstr>
      <vt:lpstr>Eval 2: delayed by recirculation? </vt:lpstr>
      <vt:lpstr>Eval 3: Bounded recirculation? </vt:lpstr>
      <vt:lpstr>Eval 4: approximate probability? </vt:lpstr>
      <vt:lpstr>Comparison evaluation</vt:lpstr>
    </vt:vector>
  </TitlesOfParts>
  <Company>IEEE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Microsoft Office User</cp:lastModifiedBy>
  <cp:revision>554</cp:revision>
  <dcterms:created xsi:type="dcterms:W3CDTF">2012-11-14T18:53:32Z</dcterms:created>
  <dcterms:modified xsi:type="dcterms:W3CDTF">2018-10-25T20:37:57Z</dcterms:modified>
</cp:coreProperties>
</file>