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8" r:id="rId3"/>
    <p:sldId id="279" r:id="rId4"/>
    <p:sldId id="258" r:id="rId5"/>
    <p:sldId id="277" r:id="rId6"/>
    <p:sldId id="278" r:id="rId7"/>
    <p:sldId id="280" r:id="rId8"/>
    <p:sldId id="283" r:id="rId9"/>
    <p:sldId id="281" r:id="rId10"/>
    <p:sldId id="299" r:id="rId11"/>
    <p:sldId id="282" r:id="rId12"/>
    <p:sldId id="264" r:id="rId13"/>
    <p:sldId id="265" r:id="rId14"/>
    <p:sldId id="285" r:id="rId15"/>
    <p:sldId id="266" r:id="rId16"/>
    <p:sldId id="286" r:id="rId17"/>
    <p:sldId id="300" r:id="rId18"/>
    <p:sldId id="267" r:id="rId19"/>
    <p:sldId id="268" r:id="rId20"/>
    <p:sldId id="289" r:id="rId21"/>
    <p:sldId id="269" r:id="rId22"/>
    <p:sldId id="288" r:id="rId23"/>
    <p:sldId id="270" r:id="rId24"/>
    <p:sldId id="287" r:id="rId25"/>
    <p:sldId id="273" r:id="rId26"/>
    <p:sldId id="291" r:id="rId27"/>
    <p:sldId id="296" r:id="rId28"/>
    <p:sldId id="292" r:id="rId29"/>
    <p:sldId id="293" r:id="rId30"/>
    <p:sldId id="295" r:id="rId31"/>
    <p:sldId id="2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73626"/>
  </p:normalViewPr>
  <p:slideViewPr>
    <p:cSldViewPr snapToGrid="0" snapToObjects="1">
      <p:cViewPr varScale="1">
        <p:scale>
          <a:sx n="88" d="100"/>
          <a:sy n="88" d="100"/>
        </p:scale>
        <p:origin x="20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8394B7-1C6F-B14C-B9C9-315E95FB5A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FA6354-9C0A-2348-81AE-D6CF34ED7C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9BD0A-1D26-6842-BCD3-E16B8F41653C}" type="datetimeFigureOut">
              <a:rPr lang="en-US" smtClean="0"/>
              <a:t>2/15/20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6717D-584C-094F-A7B5-5A56338273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88B81-F0B0-8A4C-AB9B-352FCF469C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16FCF-DA37-AA49-9E59-67A0208F1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28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F16E4-794E-244E-B8D6-7C4C592997D6}" type="datetimeFigureOut">
              <a:rPr lang="en-US" smtClean="0"/>
              <a:t>2/15/20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A2D61-3BFC-9A44-B580-A3AD5397B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3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56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36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49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31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11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8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83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80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26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45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84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45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93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16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8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93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4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09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11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23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95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D2A0-EB2F-2843-B405-A9E01190A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69315-8561-1142-A0E9-6CB0E0B51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10AAA-D6AD-7B4D-A554-1FE210883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4C692-F5E9-0148-AD29-0F5EBC269C0C}" type="datetime1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D9116-787A-494C-B34E-D379E995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47D22-7476-DE4F-AAD0-C09C16EAD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22F55-F4CD-3F4A-96B7-BD00884C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6B323-1602-8744-91C7-53421E246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6C114-E9DE-2B4E-9F12-8939C19D8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1628-6104-9F4A-8191-AFEF8DE746B1}" type="datetime1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9729D-91A8-0C42-9726-FB580EC8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5BCCF-4440-3E4A-99A6-D68A813C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3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8D3E8-EB6F-E742-A256-BB8F6ED23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CC94-FBA4-EF4A-B970-98493AC1A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8E24E-6728-E047-B118-FD6CD630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1AAF-2F99-1643-AB69-4A8CB76F5D62}" type="datetime1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8DFBF-1796-CE4D-8022-F6D1647FE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968AC-44B8-2847-A073-35C7601A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6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79FB3-ECF5-E14A-B431-C408218D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F2524-94BA-CD48-9B91-3FDA0CF42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C3284-DB7F-8544-9F92-5ED305B4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7CB0-EABF-6645-A7B2-5F70A49AA501}" type="datetime1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15546-3A19-CB48-AFC1-E240DC03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8F141-27B0-E044-8258-6B4742C1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9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065A-AB82-6C4D-BFE6-8AF1926D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DC4E3-E3E8-8A41-AAEE-A5D82F83F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337B-46AF-4141-B988-CE066D67C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F771-5AD6-E543-93CA-A761A1009366}" type="datetime1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23F71-66CB-9542-9D96-F4020382A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33669-9E22-8F45-970D-465DC5856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0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F3FA0-7E24-B041-B791-1514A6D87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EF04F-B34D-0444-BC95-10E874788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96B9B-B09D-4A45-A0F9-8FEFFE190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975AD-C842-474D-A7F5-20ECE82F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77419-8EEB-624D-A2E5-A32BD4E52537}" type="datetime1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F71E0-D1CA-5C4A-9129-8C03ED46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562DF-A350-DC42-BE21-80F10999B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3613-8AB6-6A47-9F8A-6006FA2D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64C92-631E-0D48-8358-72BCF2D98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A39B1-9937-8544-ABF4-32FDDD7B4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26248-5896-A142-AC7A-9DAC71AF0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145222-C11B-C749-A655-807CB3F7C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AEFAB5-2B19-7744-9009-FF02D293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D00F-9BD1-624F-836D-4F5727407FB5}" type="datetime1">
              <a:rPr lang="en-US" smtClean="0"/>
              <a:t>2/15/20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630C1-9144-8749-ABCF-4E05285E9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8E692-3199-4349-A412-1C586CCB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4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85AF-3ECE-9E4F-B5A3-FC22C9C3A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6FB2D-43F3-5148-9F24-108711A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D2595-B649-3F4F-8F3E-22FEE44496F7}" type="datetime1">
              <a:rPr lang="en-US" smtClean="0"/>
              <a:t>2/15/20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B75DF-4FC0-3C41-B4F5-B7C74E27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B4C34-89BB-EF4B-B489-B7579D16C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6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8BE3F3-B70F-264B-838F-667F90F3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E604-02B5-6146-923C-02CCE1C6EA12}" type="datetime1">
              <a:rPr lang="en-US" smtClean="0"/>
              <a:t>2/15/20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ABDCB-CB32-2B40-AD74-A08184FD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27A68-F473-F741-9157-B0C9FE18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4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9575-8233-374E-AD2D-62B93F14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81797-96A2-7A43-A3B8-4D732F555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290C6-783E-474F-A7A9-CA5B331B3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AED35-D2FC-E142-A141-934A52AD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D8321-EF9F-A641-BCAD-F0BB082DD81B}" type="datetime1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FD0B4-C301-6547-8D7F-CFF3D7E29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23E98-873F-6D47-A11C-FF5BEB609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1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861F-9FFC-D746-8AF7-F9BD27AD8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EAAF3-ACF3-854E-A2CC-DD85151605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35761-E415-E740-9640-B4E04074A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ED407-5301-1F4F-9B47-30A44365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F682-AC4F-B946-8E38-6336D1EF8965}" type="datetime1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300F9-ACA0-F743-B0C2-EFCD7358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416C3-D051-FB4C-8786-47A202A70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6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72BD69-437D-E545-B524-9FACA414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43825-B20F-6C4E-9302-E843E0E2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1364D-70B1-6C49-8D3B-6E7D52555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A5A28-1267-2E4F-B610-17377446C3A3}" type="datetime1">
              <a:rPr lang="en-US" smtClean="0"/>
              <a:pPr/>
              <a:t>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3464B-12A7-CF4E-880A-31EE655CB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EF20C-B7FC-E042-AF88-8829DC73E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88AA-E86F-A54A-8056-CE0A3E8E47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9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https://www.google.com/url?sa=i&amp;rct=j&amp;q=&amp;esrc=s&amp;source=imgres&amp;cd=&amp;ved=2ahUKEwiMo6PcufvlAhXNsJ4KHcz1B9AQjRx6BAgBEAQ&amp;url=https%3A%2F%2Fstrategylab.ca%2F50-free-university-courses%2Ftechnion-logo-modular%2F&amp;psig=AOvVaw1r1F6Gp-YSDLo0iecC279J&amp;ust=157443074587756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www.google.com/url?sa=i&amp;rct=j&amp;q=&amp;esrc=s&amp;source=images&amp;cd=&amp;ved=2ahUKEwi7t_zYv_XlAhWMqp4KHRKjD-gQjRx6BAgBEAQ&amp;url=http%3A%2F%2Fwww.t-bar.gr%2Fshowroom%2Fhappy-smurf%2F&amp;psig=AOvVaw0ki7Hec9NGmPgaZl56Rgv7&amp;ust=157422618442624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google.com/url?sa=i&amp;rct=j&amp;q=&amp;esrc=s&amp;source=images&amp;cd=&amp;ved=2ahUKEwj8kdCN1_XlAhVFrZ4KHV4VD34QjRx6BAgBEAQ&amp;url=https%3A%2F%2Fgithub.com%2Fp4lang&amp;psig=AOvVaw2L16aZZTsUK40fZYLc2i-V&amp;ust=1574232474393005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hyperlink" Target="https://www.google.com/url?sa=i&amp;rct=j&amp;q=&amp;esrc=s&amp;source=images&amp;cd=&amp;ved=2ahUKEwj8kdCN1_XlAhVFrZ4KHV4VD34QjRx6BAgBEAQ&amp;url=https%3A%2F%2Fgithub.com%2Fp4lang&amp;psig=AOvVaw2L16aZZTsUK40fZYLc2i-V&amp;ust=157423247439300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hyperlink" Target="https://www.google.com/url?sa=i&amp;rct=j&amp;q=&amp;esrc=s&amp;source=images&amp;cd=&amp;ved=2ahUKEwj8kdCN1_XlAhVFrZ4KHV4VD34QjRx6BAgBEAQ&amp;url=https%3A%2F%2Fgithub.com%2Fp4lang&amp;psig=AOvVaw2L16aZZTsUK40fZYLc2i-V&amp;ust=157423247439300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imgur.com/a/KcmQhj6" TargetMode="External"/><Relationship Id="rId3" Type="http://schemas.openxmlformats.org/officeDocument/2006/relationships/hyperlink" Target="https://mockuphone.com/" TargetMode="External"/><Relationship Id="rId7" Type="http://schemas.openxmlformats.org/officeDocument/2006/relationships/hyperlink" Target="https://imgur.com/gallery/cdvqgwa" TargetMode="External"/><Relationship Id="rId2" Type="http://schemas.openxmlformats.org/officeDocument/2006/relationships/hyperlink" Target="https://techcrunch.com/2017/06/28/its-not-your-imagination-you-are-waiting-longer-for-an-uberpool-using-your-commuter-car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lipartmag.com/smurf-drawing#smurf-drawing-10.jpg" TargetMode="External"/><Relationship Id="rId5" Type="http://schemas.openxmlformats.org/officeDocument/2006/relationships/hyperlink" Target="http://pngimg.com/download/47420" TargetMode="External"/><Relationship Id="rId10" Type="http://schemas.openxmlformats.org/officeDocument/2006/relationships/hyperlink" Target="https://youtu.be/J0dICCF7B6A" TargetMode="External"/><Relationship Id="rId4" Type="http://schemas.openxmlformats.org/officeDocument/2006/relationships/hyperlink" Target="https://flickr.com/photos/heathershacienda/199507247/" TargetMode="External"/><Relationship Id="rId9" Type="http://schemas.openxmlformats.org/officeDocument/2006/relationships/hyperlink" Target="https://www.washingtonpost.com/video-games/reviews/unplayable-times-magical-others-stadias-dream-is-still-clouds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hyperlink" Target="https://www.google.com/url?sa=i&amp;rct=j&amp;q=&amp;esrc=s&amp;source=imgres&amp;cd=&amp;ved=2ahUKEwj286bqwvXlAhWYtZ4KHRh7CJ8QjRx6BAgBEAQ&amp;url=https%3A%2F%2Fwww.pipelinecomics.com%2Fbeginning-bd-smurfs-hats-origin%2F&amp;psig=AOvVaw2KUEEAt3WCU0WhKG0BTNcO&amp;ust=157422703284231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7AC9F-3785-4B4C-BBA1-B415C05B8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5877"/>
            <a:ext cx="12192000" cy="2387600"/>
          </a:xfrm>
        </p:spPr>
        <p:txBody>
          <a:bodyPr>
            <a:normAutofit/>
          </a:bodyPr>
          <a:lstStyle/>
          <a:p>
            <a:r>
              <a:rPr lang="en-US" altLang="zh-CN" sz="4000" b="1" i="1" dirty="0" err="1">
                <a:solidFill>
                  <a:schemeClr val="accent1"/>
                </a:solidFill>
                <a:latin typeface="Helvetica" pitchFamily="2" charset="0"/>
                <a:ea typeface="Heiti SC Medium" pitchFamily="2" charset="-128"/>
              </a:rPr>
              <a:t>ConQuest</a:t>
            </a:r>
            <a:r>
              <a:rPr lang="en-US" altLang="zh-CN" sz="4400" dirty="0"/>
              <a:t>:</a:t>
            </a:r>
            <a:r>
              <a:rPr lang="zh-CN" altLang="en-US" sz="4400" dirty="0"/>
              <a:t> </a:t>
            </a:r>
            <a:r>
              <a:rPr lang="en-US" altLang="zh-CN" sz="4400" dirty="0"/>
              <a:t>Queue</a:t>
            </a:r>
            <a:r>
              <a:rPr lang="zh-CN" altLang="en-US" sz="4400" dirty="0"/>
              <a:t> </a:t>
            </a:r>
            <a:r>
              <a:rPr lang="en-US" altLang="zh-CN" sz="4400" dirty="0"/>
              <a:t>Analysis</a:t>
            </a:r>
            <a:r>
              <a:rPr lang="zh-CN" altLang="en-US" sz="4400" dirty="0"/>
              <a:t> </a:t>
            </a:r>
            <a:r>
              <a:rPr lang="en-US" altLang="zh-CN" sz="4400" dirty="0"/>
              <a:t>in</a:t>
            </a:r>
            <a:r>
              <a:rPr lang="zh-CN" altLang="en-US" sz="4400" dirty="0"/>
              <a:t> </a:t>
            </a:r>
            <a:r>
              <a:rPr lang="en-US" altLang="zh-CN" sz="4400" dirty="0"/>
              <a:t>the</a:t>
            </a:r>
            <a:r>
              <a:rPr lang="zh-CN" altLang="en-US" sz="4400" dirty="0"/>
              <a:t> </a:t>
            </a:r>
            <a:r>
              <a:rPr lang="en-US" altLang="zh-CN" sz="4400" dirty="0"/>
              <a:t>Data</a:t>
            </a:r>
            <a:r>
              <a:rPr lang="zh-CN" altLang="en-US" sz="4400" dirty="0"/>
              <a:t> </a:t>
            </a:r>
            <a:r>
              <a:rPr lang="en-US" altLang="zh-CN" sz="4400" dirty="0"/>
              <a:t>Plane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B596A-4EE6-754D-9186-85F40F192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65552"/>
            <a:ext cx="9144000" cy="1655762"/>
          </a:xfrm>
        </p:spPr>
        <p:txBody>
          <a:bodyPr>
            <a:normAutofit/>
          </a:bodyPr>
          <a:lstStyle/>
          <a:p>
            <a:r>
              <a:rPr lang="en-US" sz="2700" u="sng" dirty="0" err="1"/>
              <a:t>Xiaoqi</a:t>
            </a:r>
            <a:r>
              <a:rPr lang="en-US" sz="2700" u="sng" dirty="0"/>
              <a:t> Chen</a:t>
            </a:r>
            <a:r>
              <a:rPr lang="en-US" sz="2700" dirty="0"/>
              <a:t>, </a:t>
            </a:r>
            <a:r>
              <a:rPr lang="en-US" sz="2700" dirty="0" err="1"/>
              <a:t>Shir</a:t>
            </a:r>
            <a:r>
              <a:rPr lang="en-US" sz="2700" dirty="0"/>
              <a:t> Landau </a:t>
            </a:r>
            <a:r>
              <a:rPr lang="en-US" sz="2700" dirty="0" err="1"/>
              <a:t>Feibish</a:t>
            </a:r>
            <a:r>
              <a:rPr lang="en-US" sz="2700" dirty="0"/>
              <a:t>, </a:t>
            </a:r>
            <a:r>
              <a:rPr lang="en-US" sz="2700" dirty="0" err="1"/>
              <a:t>Yaron</a:t>
            </a:r>
            <a:r>
              <a:rPr lang="en-US" sz="2700" dirty="0"/>
              <a:t> </a:t>
            </a:r>
            <a:r>
              <a:rPr lang="en-US" sz="2700" dirty="0" err="1"/>
              <a:t>Koral</a:t>
            </a:r>
            <a:r>
              <a:rPr lang="en-US" sz="2700" dirty="0"/>
              <a:t>, Jennifer Rexford, Ori </a:t>
            </a:r>
            <a:r>
              <a:rPr lang="en-US" sz="2700" dirty="0" err="1"/>
              <a:t>Rottenstreich</a:t>
            </a:r>
            <a:r>
              <a:rPr lang="en-US" sz="2700" dirty="0"/>
              <a:t>, Steven A </a:t>
            </a:r>
            <a:r>
              <a:rPr lang="en-US" sz="2700" dirty="0" err="1"/>
              <a:t>Monetti</a:t>
            </a:r>
            <a:r>
              <a:rPr lang="en-US" sz="2700" dirty="0"/>
              <a:t>, </a:t>
            </a:r>
            <a:r>
              <a:rPr lang="en-US" sz="2700" dirty="0" err="1"/>
              <a:t>Tzuu</a:t>
            </a:r>
            <a:r>
              <a:rPr lang="en-US" sz="2700" dirty="0"/>
              <a:t>-Yi Wang </a:t>
            </a:r>
          </a:p>
          <a:p>
            <a:endParaRPr lang="en-US" sz="2700" dirty="0"/>
          </a:p>
        </p:txBody>
      </p:sp>
      <p:pic>
        <p:nvPicPr>
          <p:cNvPr id="1028" name="Picture 4" descr="“princeton university logo”的图片搜索结果">
            <a:extLst>
              <a:ext uri="{FF2B5EF4-FFF2-40B4-BE49-F238E27FC236}">
                <a16:creationId xmlns:a16="http://schemas.microsoft.com/office/drawing/2014/main" id="{A44ECDAC-B554-F74E-9376-925782530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8" b="20527"/>
          <a:stretch/>
        </p:blipFill>
        <p:spPr bwMode="auto">
          <a:xfrm>
            <a:off x="4464971" y="5510771"/>
            <a:ext cx="3262057" cy="103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“at&amp;t logo”的图片搜索结果">
            <a:extLst>
              <a:ext uri="{FF2B5EF4-FFF2-40B4-BE49-F238E27FC236}">
                <a16:creationId xmlns:a16="http://schemas.microsoft.com/office/drawing/2014/main" id="{F14D4E4E-CC73-2245-89E0-EA4D86660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290" y="5541872"/>
            <a:ext cx="2503693" cy="10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trategylab.ca/wp-content/uploads/2018/07/technion-logo.jpg">
            <a:hlinkClick r:id="rId4"/>
            <a:extLst>
              <a:ext uri="{FF2B5EF4-FFF2-40B4-BE49-F238E27FC236}">
                <a16:creationId xmlns:a16="http://schemas.microsoft.com/office/drawing/2014/main" id="{8AE7EC2E-D384-B543-905B-77F85262D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6" y="5471718"/>
            <a:ext cx="2938334" cy="110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024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7FA2D6-DDEA-244C-8534-EC4CD9095944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26A62-5C8B-1A40-B131-CBC38ABE3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>
            <a:normAutofit/>
          </a:bodyPr>
          <a:lstStyle/>
          <a:p>
            <a:r>
              <a:rPr lang="en-US" altLang="zh-CN" sz="6200" b="1" i="1" dirty="0" err="1">
                <a:solidFill>
                  <a:schemeClr val="bg1"/>
                </a:solidFill>
                <a:latin typeface="Helvetica" pitchFamily="2" charset="0"/>
              </a:rPr>
              <a:t>ConQuest</a:t>
            </a:r>
            <a:r>
              <a:rPr lang="en-US" altLang="zh-CN" sz="7200" dirty="0">
                <a:solidFill>
                  <a:schemeClr val="bg1"/>
                </a:solidFill>
              </a:rPr>
              <a:t>: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why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am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I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waiting?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EBA97-A148-334A-8408-85E6E84C0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851BB-6E41-894D-93F4-6526707A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0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677EC8DD-A970-4A48-853E-BB79E2AF6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681215"/>
              </p:ext>
            </p:extLst>
          </p:nvPr>
        </p:nvGraphicFramePr>
        <p:xfrm>
          <a:off x="4618656" y="4338072"/>
          <a:ext cx="1760002" cy="20958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0001">
                  <a:extLst>
                    <a:ext uri="{9D8B030D-6E8A-4147-A177-3AD203B41FA5}">
                      <a16:colId xmlns:a16="http://schemas.microsoft.com/office/drawing/2014/main" val="3289167764"/>
                    </a:ext>
                  </a:extLst>
                </a:gridCol>
                <a:gridCol w="880001">
                  <a:extLst>
                    <a:ext uri="{9D8B030D-6E8A-4147-A177-3AD203B41FA5}">
                      <a16:colId xmlns:a16="http://schemas.microsoft.com/office/drawing/2014/main" val="337212777"/>
                    </a:ext>
                  </a:extLst>
                </a:gridCol>
              </a:tblGrid>
              <a:tr h="39878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Count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76888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10303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8824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5901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D46467B-7B4A-9444-A06C-02033240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strawman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7505-DEB2-C144-8735-1693A6E84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655395"/>
          </a:xfrm>
        </p:spPr>
        <p:txBody>
          <a:bodyPr>
            <a:normAutofit/>
          </a:bodyPr>
          <a:lstStyle/>
          <a:p>
            <a:r>
              <a:rPr lang="en-US" altLang="zh-CN" dirty="0"/>
              <a:t>Maintain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“flow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queue”</a:t>
            </a:r>
            <a:r>
              <a:rPr lang="zh-CN" altLang="en-US" dirty="0"/>
              <a:t> </a:t>
            </a:r>
            <a:r>
              <a:rPr lang="en-US" altLang="zh-CN" dirty="0"/>
              <a:t>table</a:t>
            </a:r>
          </a:p>
          <a:p>
            <a:r>
              <a:rPr lang="en-US" altLang="zh-CN" dirty="0"/>
              <a:t>Increment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</a:p>
          <a:p>
            <a:r>
              <a:rPr lang="en-US" altLang="zh-CN" b="1" dirty="0"/>
              <a:t>Subtracts</a:t>
            </a:r>
            <a:r>
              <a:rPr lang="zh-CN" altLang="en-US" b="1" dirty="0"/>
              <a:t> </a:t>
            </a:r>
            <a:r>
              <a:rPr lang="en-US" altLang="zh-CN" b="1" dirty="0"/>
              <a:t>when</a:t>
            </a:r>
            <a:r>
              <a:rPr lang="zh-CN" altLang="en-US" b="1" dirty="0"/>
              <a:t> </a:t>
            </a:r>
            <a:r>
              <a:rPr lang="en-US" altLang="zh-CN" b="1" dirty="0"/>
              <a:t>packet</a:t>
            </a:r>
            <a:r>
              <a:rPr lang="zh-CN" altLang="en-US" b="1" dirty="0"/>
              <a:t> </a:t>
            </a:r>
            <a:r>
              <a:rPr lang="en-US" altLang="zh-CN" b="1" dirty="0"/>
              <a:t>exits</a:t>
            </a:r>
            <a:endParaRPr lang="en-US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AC2C2A-ED13-6044-A8F1-C979B15D4DE8}"/>
              </a:ext>
            </a:extLst>
          </p:cNvPr>
          <p:cNvSpPr/>
          <p:nvPr/>
        </p:nvSpPr>
        <p:spPr>
          <a:xfrm>
            <a:off x="4863020" y="4871617"/>
            <a:ext cx="359184" cy="3124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A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CFC846-ECEA-1D46-ACB5-06694601A2B0}"/>
              </a:ext>
            </a:extLst>
          </p:cNvPr>
          <p:cNvSpPr txBox="1"/>
          <p:nvPr/>
        </p:nvSpPr>
        <p:spPr>
          <a:xfrm>
            <a:off x="5744816" y="4794126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16F8C2-5C27-354C-B165-5EA8D245084D}"/>
              </a:ext>
            </a:extLst>
          </p:cNvPr>
          <p:cNvSpPr/>
          <p:nvPr/>
        </p:nvSpPr>
        <p:spPr>
          <a:xfrm>
            <a:off x="4863020" y="5421950"/>
            <a:ext cx="385240" cy="36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B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1C3F7B-2440-D841-8F52-33C47F218B45}"/>
              </a:ext>
            </a:extLst>
          </p:cNvPr>
          <p:cNvSpPr txBox="1"/>
          <p:nvPr/>
        </p:nvSpPr>
        <p:spPr>
          <a:xfrm>
            <a:off x="5750343" y="5359166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997F39-BA25-7D40-81AE-64C36CC2E755}"/>
              </a:ext>
            </a:extLst>
          </p:cNvPr>
          <p:cNvSpPr/>
          <p:nvPr/>
        </p:nvSpPr>
        <p:spPr>
          <a:xfrm>
            <a:off x="4856861" y="5987936"/>
            <a:ext cx="365344" cy="355401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C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8A3097-1053-0B4A-B767-30696C9F3DF0}"/>
              </a:ext>
            </a:extLst>
          </p:cNvPr>
          <p:cNvSpPr txBox="1"/>
          <p:nvPr/>
        </p:nvSpPr>
        <p:spPr>
          <a:xfrm>
            <a:off x="5740759" y="5910719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0B3487-DD0D-C842-B899-C072EA39CC0D}"/>
              </a:ext>
            </a:extLst>
          </p:cNvPr>
          <p:cNvGrpSpPr/>
          <p:nvPr/>
        </p:nvGrpSpPr>
        <p:grpSpPr>
          <a:xfrm>
            <a:off x="3139286" y="3284675"/>
            <a:ext cx="6000741" cy="1274364"/>
            <a:chOff x="209864" y="1690688"/>
            <a:chExt cx="6000741" cy="12743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B694249-EDA7-3B42-8DE6-A36D767A7B6E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2AA55295-0F0D-6749-B44A-D64C8F963A21}"/>
                </a:ext>
              </a:extLst>
            </p:cNvPr>
            <p:cNvSpPr/>
            <p:nvPr/>
          </p:nvSpPr>
          <p:spPr>
            <a:xfrm>
              <a:off x="4855734" y="1690688"/>
              <a:ext cx="1354871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Egress</a:t>
              </a:r>
              <a:endParaRPr lang="en-US" sz="24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FD8CB6-0550-7C47-88E4-7F0DAD78755B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A0A2E27-0E54-C240-880F-67E84D6C9E3D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3746B0E-8444-A245-AFCA-B97591CED224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E424063-8CED-C34F-8451-7E644E6701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Cube 37">
            <a:extLst>
              <a:ext uri="{FF2B5EF4-FFF2-40B4-BE49-F238E27FC236}">
                <a16:creationId xmlns:a16="http://schemas.microsoft.com/office/drawing/2014/main" id="{B6B7F969-C2FC-D043-895F-3F2AE3A26FBC}"/>
              </a:ext>
            </a:extLst>
          </p:cNvPr>
          <p:cNvSpPr/>
          <p:nvPr/>
        </p:nvSpPr>
        <p:spPr>
          <a:xfrm>
            <a:off x="7138729" y="3641246"/>
            <a:ext cx="444263" cy="525638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A</a:t>
            </a:r>
            <a:endParaRPr lang="en-US" sz="2400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7700663E-C46D-4049-98C6-6E0101EA27F6}"/>
              </a:ext>
            </a:extLst>
          </p:cNvPr>
          <p:cNvSpPr/>
          <p:nvPr/>
        </p:nvSpPr>
        <p:spPr>
          <a:xfrm>
            <a:off x="6650577" y="3641246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FC4EC5C6-ACC9-2C4A-A8CA-9FF6C4889758}"/>
              </a:ext>
            </a:extLst>
          </p:cNvPr>
          <p:cNvSpPr/>
          <p:nvPr/>
        </p:nvSpPr>
        <p:spPr>
          <a:xfrm>
            <a:off x="6210044" y="3641246"/>
            <a:ext cx="444263" cy="525638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EC87E1-DCD0-B043-BACF-9B37A20465B7}"/>
              </a:ext>
            </a:extLst>
          </p:cNvPr>
          <p:cNvSpPr txBox="1"/>
          <p:nvPr/>
        </p:nvSpPr>
        <p:spPr>
          <a:xfrm>
            <a:off x="5747923" y="4797248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0</a:t>
            </a:r>
            <a:endParaRPr lang="en-US" sz="2800" dirty="0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94D32547-6BC0-324E-9E7F-CB6645A8019B}"/>
              </a:ext>
            </a:extLst>
          </p:cNvPr>
          <p:cNvSpPr/>
          <p:nvPr/>
        </p:nvSpPr>
        <p:spPr>
          <a:xfrm>
            <a:off x="6197692" y="3637449"/>
            <a:ext cx="444263" cy="525638"/>
          </a:xfrm>
          <a:prstGeom prst="cube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</a:t>
            </a:r>
            <a:endParaRPr lang="en-US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736791-D273-FA44-8643-A99C8022EC83}"/>
              </a:ext>
            </a:extLst>
          </p:cNvPr>
          <p:cNvSpPr txBox="1"/>
          <p:nvPr/>
        </p:nvSpPr>
        <p:spPr>
          <a:xfrm>
            <a:off x="5736147" y="5910719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2</a:t>
            </a:r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96AF7B-05B2-4642-AB1D-E9E842581179}"/>
              </a:ext>
            </a:extLst>
          </p:cNvPr>
          <p:cNvGrpSpPr/>
          <p:nvPr/>
        </p:nvGrpSpPr>
        <p:grpSpPr>
          <a:xfrm>
            <a:off x="2806527" y="4349759"/>
            <a:ext cx="1745564" cy="1998171"/>
            <a:chOff x="2806527" y="4349759"/>
            <a:chExt cx="1745564" cy="1998171"/>
          </a:xfrm>
        </p:grpSpPr>
        <p:sp>
          <p:nvSpPr>
            <p:cNvPr id="44" name="Bent Arrow 43">
              <a:extLst>
                <a:ext uri="{FF2B5EF4-FFF2-40B4-BE49-F238E27FC236}">
                  <a16:creationId xmlns:a16="http://schemas.microsoft.com/office/drawing/2014/main" id="{CE1ABB6C-9A8F-0544-8244-839AB3016207}"/>
                </a:ext>
              </a:extLst>
            </p:cNvPr>
            <p:cNvSpPr/>
            <p:nvPr/>
          </p:nvSpPr>
          <p:spPr>
            <a:xfrm flipV="1">
              <a:off x="3139165" y="4349759"/>
              <a:ext cx="1412926" cy="1281762"/>
            </a:xfrm>
            <a:prstGeom prst="bentArrow">
              <a:avLst>
                <a:gd name="adj1" fmla="val 14408"/>
                <a:gd name="adj2" fmla="val 17093"/>
                <a:gd name="adj3" fmla="val 25000"/>
                <a:gd name="adj4" fmla="val 43750"/>
              </a:avLst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8B6A30-B8B9-D04A-8377-F013B17FFBE1}"/>
                </a:ext>
              </a:extLst>
            </p:cNvPr>
            <p:cNvSpPr txBox="1"/>
            <p:nvPr/>
          </p:nvSpPr>
          <p:spPr>
            <a:xfrm>
              <a:off x="2806527" y="5516933"/>
              <a:ext cx="16849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Memory</a:t>
              </a:r>
              <a:r>
                <a:rPr lang="zh-CN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zh-CN" sz="2400" dirty="0">
                  <a:solidFill>
                    <a:srgbClr val="FF0000"/>
                  </a:solidFill>
                </a:rPr>
                <a:t>access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09D58E-C9E1-AD45-A0D8-34CC5456DB2D}"/>
              </a:ext>
            </a:extLst>
          </p:cNvPr>
          <p:cNvGrpSpPr/>
          <p:nvPr/>
        </p:nvGrpSpPr>
        <p:grpSpPr>
          <a:xfrm>
            <a:off x="6429457" y="4362696"/>
            <a:ext cx="1820266" cy="1993616"/>
            <a:chOff x="6429457" y="4362696"/>
            <a:chExt cx="1820266" cy="1993616"/>
          </a:xfrm>
        </p:grpSpPr>
        <p:sp>
          <p:nvSpPr>
            <p:cNvPr id="46" name="Bent Arrow 45">
              <a:extLst>
                <a:ext uri="{FF2B5EF4-FFF2-40B4-BE49-F238E27FC236}">
                  <a16:creationId xmlns:a16="http://schemas.microsoft.com/office/drawing/2014/main" id="{477D4E80-1D06-6F49-9366-6926899140C2}"/>
                </a:ext>
              </a:extLst>
            </p:cNvPr>
            <p:cNvSpPr/>
            <p:nvPr/>
          </p:nvSpPr>
          <p:spPr>
            <a:xfrm flipH="1" flipV="1">
              <a:off x="6429457" y="4362696"/>
              <a:ext cx="1331692" cy="1281762"/>
            </a:xfrm>
            <a:prstGeom prst="bentArrow">
              <a:avLst>
                <a:gd name="adj1" fmla="val 14408"/>
                <a:gd name="adj2" fmla="val 17093"/>
                <a:gd name="adj3" fmla="val 25000"/>
                <a:gd name="adj4" fmla="val 43750"/>
              </a:avLst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0CBD13-A034-4B4A-9225-626471A8B747}"/>
                </a:ext>
              </a:extLst>
            </p:cNvPr>
            <p:cNvSpPr txBox="1"/>
            <p:nvPr/>
          </p:nvSpPr>
          <p:spPr>
            <a:xfrm>
              <a:off x="6535188" y="5525315"/>
              <a:ext cx="17145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Memory</a:t>
              </a:r>
              <a:r>
                <a:rPr lang="zh-CN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zh-CN" sz="2400" dirty="0">
                  <a:solidFill>
                    <a:srgbClr val="FF0000"/>
                  </a:solidFill>
                </a:rPr>
                <a:t>access</a:t>
              </a:r>
            </a:p>
          </p:txBody>
        </p:sp>
      </p:grpSp>
      <p:sp>
        <p:nvSpPr>
          <p:cNvPr id="6" name="Explosion 2 5">
            <a:extLst>
              <a:ext uri="{FF2B5EF4-FFF2-40B4-BE49-F238E27FC236}">
                <a16:creationId xmlns:a16="http://schemas.microsoft.com/office/drawing/2014/main" id="{A6EC640A-D0BC-5E46-8C5C-816DB2F73AFA}"/>
              </a:ext>
            </a:extLst>
          </p:cNvPr>
          <p:cNvSpPr/>
          <p:nvPr/>
        </p:nvSpPr>
        <p:spPr>
          <a:xfrm rot="20662252">
            <a:off x="4313701" y="5069501"/>
            <a:ext cx="461983" cy="652244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1 6">
            <a:extLst>
              <a:ext uri="{FF2B5EF4-FFF2-40B4-BE49-F238E27FC236}">
                <a16:creationId xmlns:a16="http://schemas.microsoft.com/office/drawing/2014/main" id="{96815E68-4C3B-904B-9891-2A3122A9819F}"/>
              </a:ext>
            </a:extLst>
          </p:cNvPr>
          <p:cNvSpPr/>
          <p:nvPr/>
        </p:nvSpPr>
        <p:spPr>
          <a:xfrm>
            <a:off x="6300951" y="5129363"/>
            <a:ext cx="366876" cy="64583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9BCE14-B7DF-254E-919E-096F9814D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2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03841 0 " pathEditMode="relative" ptsTypes="AA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03841 0 " pathEditMode="relative" ptsTypes="AA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4" grpId="1"/>
      <p:bldP spid="25" grpId="0" animBg="1"/>
      <p:bldP spid="26" grpId="0"/>
      <p:bldP spid="27" grpId="0" animBg="1"/>
      <p:bldP spid="28" grpId="0"/>
      <p:bldP spid="28" grpId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  <p:bldP spid="42" grpId="0" animBg="1"/>
      <p:bldP spid="43" grpId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A800-B212-4247-BA08-17A22243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Challenge: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partitioned!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1E04D-7F0E-9F42-B971-EE4CD015D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3182"/>
          </a:xfrm>
        </p:spPr>
        <p:txBody>
          <a:bodyPr>
            <a:normAutofit/>
          </a:bodyPr>
          <a:lstStyle/>
          <a:p>
            <a:r>
              <a:rPr lang="en-US" altLang="zh-CN" dirty="0"/>
              <a:t>100</a:t>
            </a:r>
            <a:r>
              <a:rPr lang="zh-CN" altLang="en-US" dirty="0"/>
              <a:t> </a:t>
            </a:r>
            <a:r>
              <a:rPr lang="en-US" altLang="zh-CN" dirty="0"/>
              <a:t>Gbps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6.7</a:t>
            </a:r>
            <a:r>
              <a:rPr lang="zh-CN" altLang="en-US" dirty="0"/>
              <a:t> </a:t>
            </a:r>
            <a:r>
              <a:rPr lang="en-US" altLang="zh-CN" dirty="0"/>
              <a:t>nanoseconds</a:t>
            </a:r>
          </a:p>
          <a:p>
            <a:r>
              <a:rPr lang="en-US" altLang="zh-CN" dirty="0"/>
              <a:t>Concurrent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</a:p>
          <a:p>
            <a:pPr lvl="1"/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prevent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hazard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b="1" dirty="0"/>
              <a:t>partitioned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5F0D0-B932-9146-A262-F0C93808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12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C0ED72-C7AC-4844-881E-BB18D3C8F26E}"/>
              </a:ext>
            </a:extLst>
          </p:cNvPr>
          <p:cNvGrpSpPr/>
          <p:nvPr/>
        </p:nvGrpSpPr>
        <p:grpSpPr>
          <a:xfrm>
            <a:off x="3166995" y="4365329"/>
            <a:ext cx="6000741" cy="1274364"/>
            <a:chOff x="209864" y="1690688"/>
            <a:chExt cx="6000741" cy="12743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480CDC-2954-FD41-AAFC-E1C00CA9E439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DEB31362-A60A-2B4D-969B-5D3C803BAE16}"/>
                </a:ext>
              </a:extLst>
            </p:cNvPr>
            <p:cNvSpPr/>
            <p:nvPr/>
          </p:nvSpPr>
          <p:spPr>
            <a:xfrm>
              <a:off x="4855734" y="1690688"/>
              <a:ext cx="1354871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Egress</a:t>
              </a:r>
              <a:endParaRPr lang="en-US" sz="2400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F175B06-8D49-2E4E-897E-DC8B1B513826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88AC96B-E258-D840-89FF-E8E8F976EAE8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2FB19AC-A5A1-7347-9088-DAECBB06C63B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5E03073-D5B6-1D4F-9E60-AC4D50778B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Cube 22">
            <a:extLst>
              <a:ext uri="{FF2B5EF4-FFF2-40B4-BE49-F238E27FC236}">
                <a16:creationId xmlns:a16="http://schemas.microsoft.com/office/drawing/2014/main" id="{47518050-4C2C-A14A-9171-0272D5FEB7FA}"/>
              </a:ext>
            </a:extLst>
          </p:cNvPr>
          <p:cNvSpPr/>
          <p:nvPr/>
        </p:nvSpPr>
        <p:spPr>
          <a:xfrm>
            <a:off x="-1588056" y="4643784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7DE9C3-040E-B841-AAFE-CADE6EB1DE09}"/>
              </a:ext>
            </a:extLst>
          </p:cNvPr>
          <p:cNvSpPr/>
          <p:nvPr/>
        </p:nvSpPr>
        <p:spPr>
          <a:xfrm>
            <a:off x="4237759" y="5639693"/>
            <a:ext cx="2380211" cy="7166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Shared</a:t>
            </a:r>
            <a:r>
              <a:rPr lang="zh-CN" altLang="en-US" sz="2400" dirty="0"/>
              <a:t> </a:t>
            </a:r>
            <a:r>
              <a:rPr lang="en-US" altLang="zh-CN" sz="2400" dirty="0"/>
              <a:t>Memory</a:t>
            </a:r>
            <a:endParaRPr lang="en-US" sz="2400" dirty="0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18CEF93-FE87-AE4E-8AC4-AAEAAFB27050}"/>
              </a:ext>
            </a:extLst>
          </p:cNvPr>
          <p:cNvSpPr/>
          <p:nvPr/>
        </p:nvSpPr>
        <p:spPr>
          <a:xfrm rot="1800000">
            <a:off x="2963442" y="5480046"/>
            <a:ext cx="1474470" cy="45249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Write</a:t>
            </a:r>
            <a:endParaRPr lang="en-US" dirty="0"/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id="{510AB499-3DD0-4642-B753-B22F87086617}"/>
              </a:ext>
            </a:extLst>
          </p:cNvPr>
          <p:cNvSpPr/>
          <p:nvPr/>
        </p:nvSpPr>
        <p:spPr>
          <a:xfrm rot="19800000">
            <a:off x="6452465" y="5508037"/>
            <a:ext cx="1476000" cy="4536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Write</a:t>
            </a:r>
            <a:endParaRPr lang="en-US" dirty="0"/>
          </a:p>
        </p:txBody>
      </p:sp>
      <p:sp>
        <p:nvSpPr>
          <p:cNvPr id="27" name="Explosion 2 26">
            <a:extLst>
              <a:ext uri="{FF2B5EF4-FFF2-40B4-BE49-F238E27FC236}">
                <a16:creationId xmlns:a16="http://schemas.microsoft.com/office/drawing/2014/main" id="{2F292248-8F75-1149-91EB-F607D0E4E4A0}"/>
              </a:ext>
            </a:extLst>
          </p:cNvPr>
          <p:cNvSpPr/>
          <p:nvPr/>
        </p:nvSpPr>
        <p:spPr>
          <a:xfrm>
            <a:off x="3991216" y="5340796"/>
            <a:ext cx="3180311" cy="131445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B22CE20-B39B-2242-95AD-F49E3A0AB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882" y="4239016"/>
            <a:ext cx="4202031" cy="280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0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83 2.22222E-6 L 0.89714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18 -0.00417 L 0.89883 0.00347 " pathEditMode="relative" rAng="0" ptsTypes="AA">
                                      <p:cBhvr>
                                        <p:cTn id="10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7B818376-4307-5942-8B08-1C19A4D9F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43435"/>
              </p:ext>
            </p:extLst>
          </p:nvPr>
        </p:nvGraphicFramePr>
        <p:xfrm>
          <a:off x="1012935" y="4363282"/>
          <a:ext cx="3261875" cy="24284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2375">
                  <a:extLst>
                    <a:ext uri="{9D8B030D-6E8A-4147-A177-3AD203B41FA5}">
                      <a16:colId xmlns:a16="http://schemas.microsoft.com/office/drawing/2014/main" val="445816923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65671188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2892171753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3568334401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1306189522"/>
                    </a:ext>
                  </a:extLst>
                </a:gridCol>
              </a:tblGrid>
              <a:tr h="575987"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S1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S2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S3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S4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…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extLst>
                  <a:ext uri="{0D108BD9-81ED-4DB2-BD59-A6C34878D82A}">
                    <a16:rowId xmlns:a16="http://schemas.microsoft.com/office/drawing/2014/main" val="2850290950"/>
                  </a:ext>
                </a:extLst>
              </a:tr>
              <a:tr h="1852458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extLst>
                  <a:ext uri="{0D108BD9-81ED-4DB2-BD59-A6C34878D82A}">
                    <a16:rowId xmlns:a16="http://schemas.microsoft.com/office/drawing/2014/main" val="2391628074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BF75D183-0F7E-E648-B07F-7429F19AB0AE}"/>
              </a:ext>
            </a:extLst>
          </p:cNvPr>
          <p:cNvGrpSpPr/>
          <p:nvPr/>
        </p:nvGrpSpPr>
        <p:grpSpPr>
          <a:xfrm>
            <a:off x="3964896" y="3899583"/>
            <a:ext cx="1820266" cy="1993616"/>
            <a:chOff x="6429457" y="4362696"/>
            <a:chExt cx="1820266" cy="1993616"/>
          </a:xfrm>
        </p:grpSpPr>
        <p:sp>
          <p:nvSpPr>
            <p:cNvPr id="58" name="Bent Arrow 57">
              <a:extLst>
                <a:ext uri="{FF2B5EF4-FFF2-40B4-BE49-F238E27FC236}">
                  <a16:creationId xmlns:a16="http://schemas.microsoft.com/office/drawing/2014/main" id="{E3D13F0E-6B0D-2A4F-87FA-FB1D8A225961}"/>
                </a:ext>
              </a:extLst>
            </p:cNvPr>
            <p:cNvSpPr/>
            <p:nvPr/>
          </p:nvSpPr>
          <p:spPr>
            <a:xfrm flipH="1" flipV="1">
              <a:off x="6429457" y="4362696"/>
              <a:ext cx="1331692" cy="1281762"/>
            </a:xfrm>
            <a:prstGeom prst="bentArrow">
              <a:avLst>
                <a:gd name="adj1" fmla="val 14408"/>
                <a:gd name="adj2" fmla="val 17093"/>
                <a:gd name="adj3" fmla="val 25000"/>
                <a:gd name="adj4" fmla="val 43750"/>
              </a:avLst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83E993-DF68-6E4A-B40E-225648B09C05}"/>
                </a:ext>
              </a:extLst>
            </p:cNvPr>
            <p:cNvSpPr txBox="1"/>
            <p:nvPr/>
          </p:nvSpPr>
          <p:spPr>
            <a:xfrm>
              <a:off x="6535188" y="5525315"/>
              <a:ext cx="17145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Memory</a:t>
              </a:r>
              <a:r>
                <a:rPr lang="zh-CN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zh-CN" sz="2400" dirty="0">
                  <a:solidFill>
                    <a:srgbClr val="FF0000"/>
                  </a:solidFill>
                </a:rPr>
                <a:t>access</a:t>
              </a:r>
            </a:p>
          </p:txBody>
        </p:sp>
      </p:grp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9A461524-7AFC-FA47-9FC1-8F6315FE7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425144"/>
              </p:ext>
            </p:extLst>
          </p:nvPr>
        </p:nvGraphicFramePr>
        <p:xfrm>
          <a:off x="7787257" y="4069171"/>
          <a:ext cx="1760002" cy="266156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0001">
                  <a:extLst>
                    <a:ext uri="{9D8B030D-6E8A-4147-A177-3AD203B41FA5}">
                      <a16:colId xmlns:a16="http://schemas.microsoft.com/office/drawing/2014/main" val="3289167764"/>
                    </a:ext>
                  </a:extLst>
                </a:gridCol>
                <a:gridCol w="880001">
                  <a:extLst>
                    <a:ext uri="{9D8B030D-6E8A-4147-A177-3AD203B41FA5}">
                      <a16:colId xmlns:a16="http://schemas.microsoft.com/office/drawing/2014/main" val="337212777"/>
                    </a:ext>
                  </a:extLst>
                </a:gridCol>
              </a:tblGrid>
              <a:tr h="39878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~Count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76888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110303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5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18824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590112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119331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87B41E3-1DB3-5241-98F5-ACAA5D43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</a:t>
            </a:r>
            <a:r>
              <a:rPr lang="en-US" altLang="zh-CN" dirty="0"/>
              <a:t>s</a:t>
            </a:r>
            <a:r>
              <a:rPr lang="en-US" dirty="0"/>
              <a:t>napshots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1F1A9-DDA1-EA4A-80F6-8768BD3F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39718"/>
          </a:xfrm>
        </p:spPr>
        <p:txBody>
          <a:bodyPr/>
          <a:lstStyle/>
          <a:p>
            <a:r>
              <a:rPr lang="en-US" altLang="zh-CN" dirty="0"/>
              <a:t>Slice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windows</a:t>
            </a:r>
          </a:p>
          <a:p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snapshot</a:t>
            </a:r>
            <a:r>
              <a:rPr lang="zh-CN" altLang="en-US" dirty="0"/>
              <a:t> </a:t>
            </a:r>
            <a:r>
              <a:rPr lang="en-US" altLang="zh-CN" dirty="0"/>
              <a:t>records</a:t>
            </a:r>
            <a:r>
              <a:rPr lang="zh-CN" altLang="en-US" dirty="0"/>
              <a:t> </a:t>
            </a:r>
            <a:r>
              <a:rPr lang="en-US" altLang="zh-CN" dirty="0"/>
              <a:t>T=4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9E5576-CE36-5B48-AB7B-86BDE2F6A1C3}"/>
              </a:ext>
            </a:extLst>
          </p:cNvPr>
          <p:cNvGrpSpPr/>
          <p:nvPr/>
        </p:nvGrpSpPr>
        <p:grpSpPr>
          <a:xfrm>
            <a:off x="513064" y="2926563"/>
            <a:ext cx="5741803" cy="1274364"/>
            <a:chOff x="209864" y="1690688"/>
            <a:chExt cx="5741803" cy="12743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EAED7D-D8A5-3E42-B334-0540574D8ABA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AA000BC2-9AE6-D944-8BCE-31276482E20F}"/>
                </a:ext>
              </a:extLst>
            </p:cNvPr>
            <p:cNvSpPr/>
            <p:nvPr/>
          </p:nvSpPr>
          <p:spPr>
            <a:xfrm>
              <a:off x="4855734" y="1690688"/>
              <a:ext cx="1095933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Egress</a:t>
              </a:r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66E898-25EC-254E-BD67-B428D8D64ECC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6CB9E6D-ABE5-7245-AD3E-2EB0B739BB07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68BFBFE-8717-7B4E-8B7D-F4657CEBF5F0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0E73197-8593-3848-8F88-2C770EBFDB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B0A391F0-BB6D-9C46-BA8A-8815BD826478}"/>
              </a:ext>
            </a:extLst>
          </p:cNvPr>
          <p:cNvSpPr/>
          <p:nvPr/>
        </p:nvSpPr>
        <p:spPr>
          <a:xfrm>
            <a:off x="4530068" y="3297238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A9C23EE5-390E-6745-8D53-47A2243F310B}"/>
              </a:ext>
            </a:extLst>
          </p:cNvPr>
          <p:cNvSpPr/>
          <p:nvPr/>
        </p:nvSpPr>
        <p:spPr>
          <a:xfrm>
            <a:off x="455841" y="3292433"/>
            <a:ext cx="444263" cy="525638"/>
          </a:xfrm>
          <a:prstGeom prst="cub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</a:t>
            </a:r>
            <a:endParaRPr lang="en-US" sz="24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0876E4F-3ABA-E340-B17F-598E3A56C5D9}"/>
              </a:ext>
            </a:extLst>
          </p:cNvPr>
          <p:cNvSpPr/>
          <p:nvPr/>
        </p:nvSpPr>
        <p:spPr>
          <a:xfrm>
            <a:off x="1161538" y="5065103"/>
            <a:ext cx="337062" cy="3370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898A87E-06D9-544C-B64D-490712F8DDE2}"/>
              </a:ext>
            </a:extLst>
          </p:cNvPr>
          <p:cNvSpPr/>
          <p:nvPr/>
        </p:nvSpPr>
        <p:spPr>
          <a:xfrm>
            <a:off x="1161538" y="5504778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F50D0B9-761A-214D-8C75-83E2D8DB4F10}"/>
              </a:ext>
            </a:extLst>
          </p:cNvPr>
          <p:cNvSpPr/>
          <p:nvPr/>
        </p:nvSpPr>
        <p:spPr>
          <a:xfrm>
            <a:off x="1161536" y="5941688"/>
            <a:ext cx="337062" cy="3370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668BF6E-B5DD-C042-8D5E-008032139C09}"/>
              </a:ext>
            </a:extLst>
          </p:cNvPr>
          <p:cNvSpPr/>
          <p:nvPr/>
        </p:nvSpPr>
        <p:spPr>
          <a:xfrm>
            <a:off x="1805957" y="5069827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13D827-17D7-CA46-88FE-CFE20151AE82}"/>
              </a:ext>
            </a:extLst>
          </p:cNvPr>
          <p:cNvSpPr/>
          <p:nvPr/>
        </p:nvSpPr>
        <p:spPr>
          <a:xfrm>
            <a:off x="1805955" y="5508109"/>
            <a:ext cx="337062" cy="3370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B9358D-1CCF-F84A-9C6D-B8CBAA1F9557}"/>
              </a:ext>
            </a:extLst>
          </p:cNvPr>
          <p:cNvSpPr/>
          <p:nvPr/>
        </p:nvSpPr>
        <p:spPr>
          <a:xfrm>
            <a:off x="2466133" y="5500053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A126833-E945-9C40-A4A7-8C52516FF2A7}"/>
              </a:ext>
            </a:extLst>
          </p:cNvPr>
          <p:cNvSpPr/>
          <p:nvPr/>
        </p:nvSpPr>
        <p:spPr>
          <a:xfrm>
            <a:off x="2469993" y="5062890"/>
            <a:ext cx="337062" cy="3370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4B71FEF-D533-414B-BC3A-7836AB3970F6}"/>
              </a:ext>
            </a:extLst>
          </p:cNvPr>
          <p:cNvSpPr/>
          <p:nvPr/>
        </p:nvSpPr>
        <p:spPr>
          <a:xfrm>
            <a:off x="1798596" y="5931810"/>
            <a:ext cx="337062" cy="3370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0DCD9B5-887C-8845-A5D2-8D513D55857D}"/>
              </a:ext>
            </a:extLst>
          </p:cNvPr>
          <p:cNvSpPr/>
          <p:nvPr/>
        </p:nvSpPr>
        <p:spPr>
          <a:xfrm>
            <a:off x="2462247" y="5933609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F8E6A13-2FB5-5048-A1C1-DB761A768B3E}"/>
              </a:ext>
            </a:extLst>
          </p:cNvPr>
          <p:cNvSpPr/>
          <p:nvPr/>
        </p:nvSpPr>
        <p:spPr>
          <a:xfrm>
            <a:off x="3108837" y="5065101"/>
            <a:ext cx="337062" cy="3370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B8BF597-CF29-394E-A5CF-DC391293A4F4}"/>
              </a:ext>
            </a:extLst>
          </p:cNvPr>
          <p:cNvSpPr/>
          <p:nvPr/>
        </p:nvSpPr>
        <p:spPr>
          <a:xfrm>
            <a:off x="1722850" y="4970761"/>
            <a:ext cx="1165423" cy="1820966"/>
          </a:xfrm>
          <a:prstGeom prst="rect">
            <a:avLst/>
          </a:prstGeom>
          <a:noFill/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A1FFF5-E594-5B4A-94B2-CD85083F1A29}"/>
              </a:ext>
            </a:extLst>
          </p:cNvPr>
          <p:cNvSpPr/>
          <p:nvPr/>
        </p:nvSpPr>
        <p:spPr>
          <a:xfrm>
            <a:off x="3108836" y="5511040"/>
            <a:ext cx="323895" cy="315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1351" tIns="140676" rIns="281351" bIns="1406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77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D62C539-2BC4-5440-BBC5-7989EF1FFF63}"/>
              </a:ext>
            </a:extLst>
          </p:cNvPr>
          <p:cNvSpPr/>
          <p:nvPr/>
        </p:nvSpPr>
        <p:spPr>
          <a:xfrm>
            <a:off x="1161536" y="6364233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BBE15C1-A218-274B-AB37-49499A1DB540}"/>
              </a:ext>
            </a:extLst>
          </p:cNvPr>
          <p:cNvSpPr/>
          <p:nvPr/>
        </p:nvSpPr>
        <p:spPr>
          <a:xfrm>
            <a:off x="1811763" y="6386215"/>
            <a:ext cx="323895" cy="315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1351" tIns="140676" rIns="281351" bIns="1406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77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37CF7EA-7B45-BA4E-A659-54E53C08B54E}"/>
              </a:ext>
            </a:extLst>
          </p:cNvPr>
          <p:cNvSpPr/>
          <p:nvPr/>
        </p:nvSpPr>
        <p:spPr>
          <a:xfrm>
            <a:off x="2461914" y="6372715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A1EB1C3-D8E8-9041-A428-4039122EBB4B}"/>
              </a:ext>
            </a:extLst>
          </p:cNvPr>
          <p:cNvCxnSpPr>
            <a:cxnSpLocks/>
          </p:cNvCxnSpPr>
          <p:nvPr/>
        </p:nvCxnSpPr>
        <p:spPr>
          <a:xfrm>
            <a:off x="6422786" y="3838445"/>
            <a:ext cx="5403248" cy="0"/>
          </a:xfrm>
          <a:prstGeom prst="straightConnector1">
            <a:avLst/>
          </a:prstGeom>
          <a:ln w="50800" cmpd="dbl">
            <a:solidFill>
              <a:schemeClr val="accent1">
                <a:lumMod val="40000"/>
                <a:lumOff val="6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AFDF690-CAD0-7740-BFE4-FD6D329927B2}"/>
              </a:ext>
            </a:extLst>
          </p:cNvPr>
          <p:cNvSpPr txBox="1"/>
          <p:nvPr/>
        </p:nvSpPr>
        <p:spPr>
          <a:xfrm>
            <a:off x="10323662" y="3869610"/>
            <a:ext cx="2210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Historical</a:t>
            </a:r>
            <a:r>
              <a:rPr lang="zh-CN" altLang="en-US" sz="2400" dirty="0"/>
              <a:t> </a:t>
            </a:r>
            <a:r>
              <a:rPr lang="en-US" altLang="zh-CN" sz="2400" dirty="0"/>
              <a:t>Departures</a:t>
            </a:r>
            <a:endParaRPr lang="en-US" sz="2400" dirty="0"/>
          </a:p>
        </p:txBody>
      </p:sp>
      <p:sp>
        <p:nvSpPr>
          <p:cNvPr id="80" name="Cube 79">
            <a:extLst>
              <a:ext uri="{FF2B5EF4-FFF2-40B4-BE49-F238E27FC236}">
                <a16:creationId xmlns:a16="http://schemas.microsoft.com/office/drawing/2014/main" id="{A147CB34-737D-FD40-8D52-B03F76EE121E}"/>
              </a:ext>
            </a:extLst>
          </p:cNvPr>
          <p:cNvSpPr/>
          <p:nvPr/>
        </p:nvSpPr>
        <p:spPr>
          <a:xfrm>
            <a:off x="4530068" y="3296416"/>
            <a:ext cx="444263" cy="525638"/>
          </a:xfrm>
          <a:prstGeom prst="cube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</a:t>
            </a:r>
            <a:endParaRPr lang="en-US" sz="2400" dirty="0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12A58457-9EEA-6B41-819C-1FB2DB54E669}"/>
              </a:ext>
            </a:extLst>
          </p:cNvPr>
          <p:cNvSpPr/>
          <p:nvPr/>
        </p:nvSpPr>
        <p:spPr>
          <a:xfrm>
            <a:off x="4085805" y="3285934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A25E817C-6E67-084E-9C0A-2211DAEACF02}"/>
              </a:ext>
            </a:extLst>
          </p:cNvPr>
          <p:cNvSpPr/>
          <p:nvPr/>
        </p:nvSpPr>
        <p:spPr>
          <a:xfrm>
            <a:off x="4530992" y="3285934"/>
            <a:ext cx="444263" cy="525638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A</a:t>
            </a:r>
            <a:endParaRPr lang="en-US" sz="2400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9674000-59E8-3C4D-A79C-7605FDB7E128}"/>
              </a:ext>
            </a:extLst>
          </p:cNvPr>
          <p:cNvGrpSpPr/>
          <p:nvPr/>
        </p:nvGrpSpPr>
        <p:grpSpPr>
          <a:xfrm>
            <a:off x="893049" y="3282808"/>
            <a:ext cx="4081282" cy="542963"/>
            <a:chOff x="6626481" y="5533417"/>
            <a:chExt cx="4081282" cy="542963"/>
          </a:xfrm>
        </p:grpSpPr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0DCA4DD7-9793-214C-9421-93744AB661CC}"/>
                </a:ext>
              </a:extLst>
            </p:cNvPr>
            <p:cNvSpPr/>
            <p:nvPr/>
          </p:nvSpPr>
          <p:spPr>
            <a:xfrm>
              <a:off x="6626481" y="5543042"/>
              <a:ext cx="444263" cy="525638"/>
            </a:xfrm>
            <a:prstGeom prst="cube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</a:t>
              </a:r>
              <a:endParaRPr lang="en-US" sz="2400" dirty="0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54FAD0DA-FC34-C84C-B9C2-D075915FE68F}"/>
                </a:ext>
              </a:extLst>
            </p:cNvPr>
            <p:cNvSpPr/>
            <p:nvPr/>
          </p:nvSpPr>
          <p:spPr>
            <a:xfrm>
              <a:off x="9801537" y="5543392"/>
              <a:ext cx="444263" cy="525638"/>
            </a:xfrm>
            <a:prstGeom prst="cube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</a:t>
              </a:r>
              <a:endParaRPr lang="en-US" sz="2400" dirty="0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0C9006DF-4564-D64B-8A9F-5D52263A6710}"/>
                </a:ext>
              </a:extLst>
            </p:cNvPr>
            <p:cNvSpPr/>
            <p:nvPr/>
          </p:nvSpPr>
          <p:spPr>
            <a:xfrm>
              <a:off x="8438977" y="5549167"/>
              <a:ext cx="444263" cy="525638"/>
            </a:xfrm>
            <a:prstGeom prst="cube">
              <a:avLst/>
            </a:prstGeom>
            <a:solidFill>
              <a:srgbClr val="7030A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D</a:t>
              </a:r>
              <a:endParaRPr lang="en-US" sz="2400" dirty="0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C0A14256-F236-4C4C-817E-B5B90182B14E}"/>
                </a:ext>
              </a:extLst>
            </p:cNvPr>
            <p:cNvSpPr/>
            <p:nvPr/>
          </p:nvSpPr>
          <p:spPr>
            <a:xfrm>
              <a:off x="10263500" y="5533417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63CBEA96-AEB2-7142-8DEB-22737DF347B3}"/>
                </a:ext>
              </a:extLst>
            </p:cNvPr>
            <p:cNvSpPr/>
            <p:nvPr/>
          </p:nvSpPr>
          <p:spPr>
            <a:xfrm>
              <a:off x="7527033" y="554930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C4FBB256-1C5B-FE4A-8EF4-053F1A63631A}"/>
                </a:ext>
              </a:extLst>
            </p:cNvPr>
            <p:cNvSpPr/>
            <p:nvPr/>
          </p:nvSpPr>
          <p:spPr>
            <a:xfrm>
              <a:off x="7977649" y="555074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1CD73FA6-E6A2-5247-B70F-FC64A735CE27}"/>
                </a:ext>
              </a:extLst>
            </p:cNvPr>
            <p:cNvSpPr/>
            <p:nvPr/>
          </p:nvSpPr>
          <p:spPr>
            <a:xfrm>
              <a:off x="9342706" y="5550742"/>
              <a:ext cx="444263" cy="525638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A</a:t>
              </a:r>
              <a:endParaRPr lang="en-US" sz="2400" dirty="0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71F902F7-0F7E-BF49-A6D6-896F9842377D}"/>
                </a:ext>
              </a:extLst>
            </p:cNvPr>
            <p:cNvSpPr/>
            <p:nvPr/>
          </p:nvSpPr>
          <p:spPr>
            <a:xfrm>
              <a:off x="8889593" y="554339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76D400C8-D359-7040-B165-44E4CA6DF783}"/>
                </a:ext>
              </a:extLst>
            </p:cNvPr>
            <p:cNvSpPr/>
            <p:nvPr/>
          </p:nvSpPr>
          <p:spPr>
            <a:xfrm>
              <a:off x="7081522" y="554617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</p:grpSp>
      <p:sp>
        <p:nvSpPr>
          <p:cNvPr id="92" name="Rounded Rectangular Callout 91">
            <a:extLst>
              <a:ext uri="{FF2B5EF4-FFF2-40B4-BE49-F238E27FC236}">
                <a16:creationId xmlns:a16="http://schemas.microsoft.com/office/drawing/2014/main" id="{0D727CF8-7184-FB49-A90E-58EF0E2C25FC}"/>
              </a:ext>
            </a:extLst>
          </p:cNvPr>
          <p:cNvSpPr/>
          <p:nvPr/>
        </p:nvSpPr>
        <p:spPr>
          <a:xfrm>
            <a:off x="4974331" y="3970508"/>
            <a:ext cx="2133896" cy="748535"/>
          </a:xfrm>
          <a:prstGeom prst="wedgeRoundRectCallout">
            <a:avLst>
              <a:gd name="adj1" fmla="val -34199"/>
              <a:gd name="adj2" fmla="val -9791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enqueued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b="1" i="1" dirty="0"/>
              <a:t>t=5</a:t>
            </a:r>
          </a:p>
          <a:p>
            <a:pPr algn="ctr"/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dequeued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b="1" i="1" dirty="0"/>
              <a:t>t=14</a:t>
            </a:r>
            <a:endParaRPr lang="en-US" b="1" i="1" dirty="0"/>
          </a:p>
        </p:txBody>
      </p:sp>
      <p:sp>
        <p:nvSpPr>
          <p:cNvPr id="93" name="Cloud Callout 92">
            <a:extLst>
              <a:ext uri="{FF2B5EF4-FFF2-40B4-BE49-F238E27FC236}">
                <a16:creationId xmlns:a16="http://schemas.microsoft.com/office/drawing/2014/main" id="{4B593E83-977E-D149-B10D-02BBE6738CA4}"/>
              </a:ext>
            </a:extLst>
          </p:cNvPr>
          <p:cNvSpPr/>
          <p:nvPr/>
        </p:nvSpPr>
        <p:spPr>
          <a:xfrm>
            <a:off x="5717720" y="2611871"/>
            <a:ext cx="3718058" cy="1014298"/>
          </a:xfrm>
          <a:prstGeom prst="cloudCallout">
            <a:avLst>
              <a:gd name="adj1" fmla="val -53148"/>
              <a:gd name="adj2" fmla="val 3567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Why</a:t>
            </a:r>
            <a:r>
              <a:rPr lang="zh-CN" altLang="en-US" sz="2400" dirty="0"/>
              <a:t> </a:t>
            </a:r>
            <a:r>
              <a:rPr lang="en-US" altLang="zh-CN" sz="2400" dirty="0"/>
              <a:t>am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waiting?</a:t>
            </a:r>
            <a:endParaRPr lang="en-US" sz="2400" dirty="0"/>
          </a:p>
        </p:txBody>
      </p:sp>
      <p:sp>
        <p:nvSpPr>
          <p:cNvPr id="94" name="Right Brace 93">
            <a:extLst>
              <a:ext uri="{FF2B5EF4-FFF2-40B4-BE49-F238E27FC236}">
                <a16:creationId xmlns:a16="http://schemas.microsoft.com/office/drawing/2014/main" id="{F6891468-8447-6C49-919D-8034174B27CC}"/>
              </a:ext>
            </a:extLst>
          </p:cNvPr>
          <p:cNvSpPr/>
          <p:nvPr/>
        </p:nvSpPr>
        <p:spPr>
          <a:xfrm rot="5400000">
            <a:off x="8415398" y="2134709"/>
            <a:ext cx="174730" cy="407579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D22262B-0112-D14D-8F6D-638EE0C7CD01}"/>
              </a:ext>
            </a:extLst>
          </p:cNvPr>
          <p:cNvSpPr txBox="1"/>
          <p:nvPr/>
        </p:nvSpPr>
        <p:spPr>
          <a:xfrm>
            <a:off x="8340841" y="4159573"/>
            <a:ext cx="26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3200" dirty="0">
                <a:solidFill>
                  <a:schemeClr val="accent1"/>
                </a:solidFill>
              </a:rPr>
              <a:t>?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96" name="Right Brace 95">
            <a:extLst>
              <a:ext uri="{FF2B5EF4-FFF2-40B4-BE49-F238E27FC236}">
                <a16:creationId xmlns:a16="http://schemas.microsoft.com/office/drawing/2014/main" id="{54C297F7-539D-E043-A146-CF5528052042}"/>
              </a:ext>
            </a:extLst>
          </p:cNvPr>
          <p:cNvSpPr/>
          <p:nvPr/>
        </p:nvSpPr>
        <p:spPr>
          <a:xfrm rot="5400000">
            <a:off x="8578899" y="2133400"/>
            <a:ext cx="226383" cy="3674008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Brace 96">
            <a:extLst>
              <a:ext uri="{FF2B5EF4-FFF2-40B4-BE49-F238E27FC236}">
                <a16:creationId xmlns:a16="http://schemas.microsoft.com/office/drawing/2014/main" id="{CD9D364B-3FFB-C94A-8916-BE31266F9421}"/>
              </a:ext>
            </a:extLst>
          </p:cNvPr>
          <p:cNvSpPr/>
          <p:nvPr/>
        </p:nvSpPr>
        <p:spPr>
          <a:xfrm rot="16200000">
            <a:off x="2237882" y="3606334"/>
            <a:ext cx="211914" cy="1215342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64DC1FF-B62F-884F-BC4E-B7732D995B9F}"/>
              </a:ext>
            </a:extLst>
          </p:cNvPr>
          <p:cNvSpPr/>
          <p:nvPr/>
        </p:nvSpPr>
        <p:spPr>
          <a:xfrm>
            <a:off x="8061251" y="4566946"/>
            <a:ext cx="359184" cy="3124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A</a:t>
            </a:r>
            <a:endParaRPr lang="en-US" sz="2800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041682A-B186-BA4A-B892-EF9291EACFC4}"/>
              </a:ext>
            </a:extLst>
          </p:cNvPr>
          <p:cNvSpPr/>
          <p:nvPr/>
        </p:nvSpPr>
        <p:spPr>
          <a:xfrm>
            <a:off x="8044318" y="5117279"/>
            <a:ext cx="385240" cy="36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B</a:t>
            </a:r>
            <a:endParaRPr lang="en-US" sz="2800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71B7F5A-9A32-904B-B8AA-3BFD21A0A8CB}"/>
              </a:ext>
            </a:extLst>
          </p:cNvPr>
          <p:cNvSpPr/>
          <p:nvPr/>
        </p:nvSpPr>
        <p:spPr>
          <a:xfrm>
            <a:off x="8055092" y="5683265"/>
            <a:ext cx="365344" cy="3554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C</a:t>
            </a:r>
            <a:endParaRPr lang="en-US" sz="2800" dirty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83AE65F-4ABB-EF4F-AF02-1B9D733BC190}"/>
              </a:ext>
            </a:extLst>
          </p:cNvPr>
          <p:cNvSpPr/>
          <p:nvPr/>
        </p:nvSpPr>
        <p:spPr>
          <a:xfrm>
            <a:off x="8055092" y="6255817"/>
            <a:ext cx="365344" cy="35540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D</a:t>
            </a:r>
            <a:endParaRPr lang="en-US" sz="2800" dirty="0"/>
          </a:p>
        </p:txBody>
      </p: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F42C908A-B62F-6844-B2C0-AD23786CF11F}"/>
              </a:ext>
            </a:extLst>
          </p:cNvPr>
          <p:cNvSpPr/>
          <p:nvPr/>
        </p:nvSpPr>
        <p:spPr>
          <a:xfrm rot="10800000" flipH="1">
            <a:off x="7492475" y="5162388"/>
            <a:ext cx="376243" cy="27789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A100483-9901-6A45-A2D2-4224430F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13</a:t>
            </a:fld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4C9F5B3-6F10-D54C-BAA7-2FA38E76978E}"/>
              </a:ext>
            </a:extLst>
          </p:cNvPr>
          <p:cNvSpPr/>
          <p:nvPr/>
        </p:nvSpPr>
        <p:spPr>
          <a:xfrm>
            <a:off x="2981228" y="6218951"/>
            <a:ext cx="4783015" cy="429131"/>
          </a:xfrm>
          <a:custGeom>
            <a:avLst/>
            <a:gdLst>
              <a:gd name="connsiteX0" fmla="*/ 0 w 211016"/>
              <a:gd name="connsiteY0" fmla="*/ 0 h 14067"/>
              <a:gd name="connsiteX1" fmla="*/ 211016 w 211016"/>
              <a:gd name="connsiteY1" fmla="*/ 14067 h 14067"/>
              <a:gd name="connsiteX0" fmla="*/ 0 w 2926080"/>
              <a:gd name="connsiteY0" fmla="*/ 506437 h 506437"/>
              <a:gd name="connsiteX1" fmla="*/ 2926080 w 2926080"/>
              <a:gd name="connsiteY1" fmla="*/ 0 h 506437"/>
              <a:gd name="connsiteX0" fmla="*/ 0 w 4825218"/>
              <a:gd name="connsiteY0" fmla="*/ 351693 h 351693"/>
              <a:gd name="connsiteX1" fmla="*/ 4825218 w 4825218"/>
              <a:gd name="connsiteY1" fmla="*/ 0 h 351693"/>
              <a:gd name="connsiteX0" fmla="*/ 0 w 4825218"/>
              <a:gd name="connsiteY0" fmla="*/ 168813 h 168813"/>
              <a:gd name="connsiteX1" fmla="*/ 4825218 w 4825218"/>
              <a:gd name="connsiteY1" fmla="*/ 0 h 168813"/>
              <a:gd name="connsiteX0" fmla="*/ 0 w 4825218"/>
              <a:gd name="connsiteY0" fmla="*/ 168813 h 298567"/>
              <a:gd name="connsiteX1" fmla="*/ 4825218 w 4825218"/>
              <a:gd name="connsiteY1" fmla="*/ 0 h 298567"/>
              <a:gd name="connsiteX0" fmla="*/ 0 w 4825218"/>
              <a:gd name="connsiteY0" fmla="*/ 168813 h 512990"/>
              <a:gd name="connsiteX1" fmla="*/ 4825218 w 4825218"/>
              <a:gd name="connsiteY1" fmla="*/ 0 h 512990"/>
              <a:gd name="connsiteX0" fmla="*/ 0 w 4783015"/>
              <a:gd name="connsiteY0" fmla="*/ 0 h 592938"/>
              <a:gd name="connsiteX1" fmla="*/ 4783015 w 4783015"/>
              <a:gd name="connsiteY1" fmla="*/ 281353 h 592938"/>
              <a:gd name="connsiteX0" fmla="*/ 0 w 4783015"/>
              <a:gd name="connsiteY0" fmla="*/ 14069 h 429131"/>
              <a:gd name="connsiteX1" fmla="*/ 4783015 w 4783015"/>
              <a:gd name="connsiteY1" fmla="*/ 0 h 42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83015" h="429131">
                <a:moveTo>
                  <a:pt x="0" y="14069"/>
                </a:moveTo>
                <a:cubicBezTo>
                  <a:pt x="1622474" y="548641"/>
                  <a:pt x="3624776" y="590843"/>
                  <a:pt x="4783015" y="0"/>
                </a:cubicBezTo>
              </a:path>
            </a:pathLst>
          </a:custGeom>
          <a:noFill/>
          <a:ln w="63500">
            <a:solidFill>
              <a:schemeClr val="tx1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7579 -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03828 0 " pathEditMode="relative" ptsTypes="AA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1.11111E-6 L 0.58515 -1.1111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139 L 0.5155 -0.001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85 L 0.48763 -0.001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0093 L 0.45612 -0.00093 " pathEditMode="relative" rAng="0" ptsTypes="AA">
                                      <p:cBhvr>
                                        <p:cTn id="76" dur="2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45 0 " pathEditMode="relative" ptsTypes="AA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98 -0.00278 L 0.38203 -0.00278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9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9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9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9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1" animBg="1"/>
      <p:bldP spid="15" grpId="2" animBg="1"/>
      <p:bldP spid="15" grpId="3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5" grpId="0" animBg="1"/>
      <p:bldP spid="80" grpId="0" animBg="1"/>
      <p:bldP spid="80" grpId="1" animBg="1"/>
      <p:bldP spid="12" grpId="0" animBg="1"/>
      <p:bldP spid="12" grpId="1" animBg="1"/>
      <p:bldP spid="12" grpId="2" animBg="1"/>
      <p:bldP spid="11" grpId="0" animBg="1"/>
      <p:bldP spid="11" grpId="1" animBg="1"/>
      <p:bldP spid="92" grpId="0" animBg="1"/>
      <p:bldP spid="93" grpId="0" animBg="1"/>
      <p:bldP spid="94" grpId="0" animBg="1"/>
      <p:bldP spid="94" grpId="1" animBg="1"/>
      <p:bldP spid="95" grpId="0"/>
      <p:bldP spid="95" grpId="1"/>
      <p:bldP spid="96" grpId="0" animBg="1"/>
      <p:bldP spid="97" grpId="0" animBg="1"/>
      <p:bldP spid="116" grpId="0" animBg="1"/>
      <p:bldP spid="118" grpId="0" animBg="1"/>
      <p:bldP spid="120" grpId="0" animBg="1"/>
      <p:bldP spid="126" grpId="0" animBg="1"/>
      <p:bldP spid="135" grpId="1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88457A-4A62-C24F-BFD2-A02F3DE7388A}"/>
              </a:ext>
            </a:extLst>
          </p:cNvPr>
          <p:cNvSpPr/>
          <p:nvPr/>
        </p:nvSpPr>
        <p:spPr>
          <a:xfrm>
            <a:off x="6094800" y="0"/>
            <a:ext cx="6094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9C005-713D-5E44-94C4-D0D363F4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far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good?		</a:t>
            </a:r>
            <a:r>
              <a:rPr lang="zh-CN" altLang="en-US" dirty="0"/>
              <a:t>       </a:t>
            </a:r>
            <a:r>
              <a:rPr lang="en-US" altLang="zh-CN" dirty="0" err="1">
                <a:solidFill>
                  <a:schemeClr val="bg1"/>
                </a:solidFill>
              </a:rPr>
              <a:t>Gotta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reuse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them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E3277-F022-CB4A-B59F-C29DECFC69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snapshot</a:t>
            </a:r>
            <a:r>
              <a:rPr lang="zh-CN" altLang="en-US" dirty="0"/>
              <a:t> </a:t>
            </a:r>
            <a:r>
              <a:rPr lang="en-US" altLang="zh-CN" dirty="0"/>
              <a:t>records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b="1" dirty="0"/>
              <a:t>time</a:t>
            </a:r>
            <a:r>
              <a:rPr lang="zh-CN" altLang="en-US" b="1" dirty="0"/>
              <a:t> </a:t>
            </a:r>
            <a:r>
              <a:rPr lang="en-US" altLang="zh-CN" b="1" dirty="0"/>
              <a:t>window</a:t>
            </a:r>
            <a:r>
              <a:rPr lang="zh-CN" altLang="en-US" b="1" dirty="0"/>
              <a:t> </a:t>
            </a:r>
            <a:r>
              <a:rPr lang="en-US" altLang="zh-CN" b="1" dirty="0"/>
              <a:t>T</a:t>
            </a:r>
            <a:r>
              <a:rPr lang="zh-CN" altLang="en-US" b="1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br>
              <a:rPr lang="en-US" altLang="zh-CN" b="1" dirty="0"/>
            </a:br>
            <a:r>
              <a:rPr lang="en-US" altLang="zh-CN" dirty="0"/>
              <a:t>(using</a:t>
            </a:r>
            <a:r>
              <a:rPr lang="zh-CN" altLang="en-US" dirty="0"/>
              <a:t> </a:t>
            </a:r>
            <a:r>
              <a:rPr lang="en-US" altLang="zh-CN" dirty="0"/>
              <a:t>sketch)</a:t>
            </a:r>
          </a:p>
          <a:p>
            <a:r>
              <a:rPr lang="en-US" altLang="zh-CN" b="1" dirty="0"/>
              <a:t>Write</a:t>
            </a:r>
            <a:r>
              <a:rPr lang="zh-CN" altLang="en-US" b="1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snapshot</a:t>
            </a:r>
          </a:p>
          <a:p>
            <a:r>
              <a:rPr lang="en-US" altLang="zh-CN" b="1" dirty="0"/>
              <a:t>Read</a:t>
            </a:r>
            <a:r>
              <a:rPr lang="zh-CN" altLang="en-US" dirty="0"/>
              <a:t> </a:t>
            </a:r>
            <a:r>
              <a:rPr lang="en-US" altLang="zh-CN" dirty="0"/>
              <a:t>recent</a:t>
            </a:r>
            <a:r>
              <a:rPr lang="zh-CN" altLang="en-US" dirty="0"/>
              <a:t> </a:t>
            </a:r>
            <a:r>
              <a:rPr lang="en-US" altLang="zh-CN" dirty="0"/>
              <a:t>snapshots</a:t>
            </a:r>
          </a:p>
          <a:p>
            <a:endParaRPr lang="en-US" altLang="zh-CN" dirty="0"/>
          </a:p>
          <a:p>
            <a:r>
              <a:rPr lang="en-US" altLang="zh-CN" dirty="0"/>
              <a:t>#</a:t>
            </a:r>
            <a:r>
              <a:rPr lang="zh-CN" altLang="en-US" dirty="0"/>
              <a:t> </a:t>
            </a:r>
            <a:r>
              <a:rPr lang="en-US" altLang="zh-CN" dirty="0"/>
              <a:t>snapshots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read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(max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delay)/T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A5D8EA-B3AE-7E45-AFC6-7178456B13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Need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cleaning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every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 ≤ 1ms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Control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plane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is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too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slow!</a:t>
            </a:r>
          </a:p>
        </p:txBody>
      </p:sp>
      <p:pic>
        <p:nvPicPr>
          <p:cNvPr id="12290" name="Picture 2" descr="Papa Smurf juggling gif (is &quot;juggling gif&quot; alliteration?)">
            <a:extLst>
              <a:ext uri="{FF2B5EF4-FFF2-40B4-BE49-F238E27FC236}">
                <a16:creationId xmlns:a16="http://schemas.microsoft.com/office/drawing/2014/main" id="{DB62DBE2-BB8E-9842-B242-BA1110186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26" y="2952190"/>
            <a:ext cx="5207746" cy="390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77443D-E3FE-7C4F-BD05-B024821E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B41E3-1DB3-5241-98F5-ACAA5D43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</a:t>
            </a:r>
            <a:r>
              <a:rPr lang="en-US" altLang="zh-CN" dirty="0"/>
              <a:t>r</a:t>
            </a:r>
            <a:r>
              <a:rPr lang="en-US" dirty="0"/>
              <a:t>ound-</a:t>
            </a:r>
            <a:r>
              <a:rPr lang="en-US" altLang="zh-CN" dirty="0"/>
              <a:t>r</a:t>
            </a:r>
            <a:r>
              <a:rPr lang="en-US" dirty="0"/>
              <a:t>obin </a:t>
            </a:r>
            <a:r>
              <a:rPr lang="en-US" altLang="zh-CN" dirty="0"/>
              <a:t>s</a:t>
            </a:r>
            <a:r>
              <a:rPr lang="en-US" dirty="0"/>
              <a:t>napshots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1F1A9-DDA1-EA4A-80F6-8768BD3F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99042"/>
          </a:xfrm>
        </p:spPr>
        <p:txBody>
          <a:bodyPr/>
          <a:lstStyle/>
          <a:p>
            <a:r>
              <a:rPr lang="en-US" altLang="zh-CN" b="1" i="1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b="1" i="1" dirty="0"/>
              <a:t>Reuse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snapshots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plane!</a:t>
            </a:r>
            <a:endParaRPr lang="en-US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517EA87F-389D-3C40-93FE-96DE24B57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574"/>
          <a:stretch/>
        </p:blipFill>
        <p:spPr>
          <a:xfrm>
            <a:off x="3856259" y="2632337"/>
            <a:ext cx="4525202" cy="3025313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EA54DE28-A45A-A241-8345-2C537957AF07}"/>
              </a:ext>
            </a:extLst>
          </p:cNvPr>
          <p:cNvSpPr/>
          <p:nvPr/>
        </p:nvSpPr>
        <p:spPr>
          <a:xfrm>
            <a:off x="6154948" y="4512027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4B0421C-8CB0-A24F-9CEB-07535A6C9DF7}"/>
              </a:ext>
            </a:extLst>
          </p:cNvPr>
          <p:cNvSpPr/>
          <p:nvPr/>
        </p:nvSpPr>
        <p:spPr>
          <a:xfrm>
            <a:off x="6154948" y="4217185"/>
            <a:ext cx="214039" cy="2140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ABEC0BC-51AE-1C45-AB4B-28AE505A8B53}"/>
              </a:ext>
            </a:extLst>
          </p:cNvPr>
          <p:cNvSpPr/>
          <p:nvPr/>
        </p:nvSpPr>
        <p:spPr>
          <a:xfrm>
            <a:off x="6154948" y="3922343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86342C0-390A-C843-AD30-A66BEAFF5F7F}"/>
              </a:ext>
            </a:extLst>
          </p:cNvPr>
          <p:cNvSpPr/>
          <p:nvPr/>
        </p:nvSpPr>
        <p:spPr>
          <a:xfrm>
            <a:off x="6154948" y="3627501"/>
            <a:ext cx="214039" cy="2140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9AF95C5-0C5B-F042-8AE2-B7EBE80D7886}"/>
              </a:ext>
            </a:extLst>
          </p:cNvPr>
          <p:cNvGrpSpPr/>
          <p:nvPr/>
        </p:nvGrpSpPr>
        <p:grpSpPr>
          <a:xfrm>
            <a:off x="4321685" y="3627501"/>
            <a:ext cx="3590515" cy="1110597"/>
            <a:chOff x="2797684" y="2705978"/>
            <a:chExt cx="3590515" cy="111059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4A520AE-D491-2341-B962-EF9DCEEE5A09}"/>
                </a:ext>
              </a:extLst>
            </p:cNvPr>
            <p:cNvGrpSpPr/>
            <p:nvPr/>
          </p:nvGrpSpPr>
          <p:grpSpPr>
            <a:xfrm>
              <a:off x="2797684" y="2718010"/>
              <a:ext cx="214039" cy="1098565"/>
              <a:chOff x="1582494" y="4450511"/>
              <a:chExt cx="214039" cy="1098565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37D7D35-CF36-D54A-B53C-603308F223E1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C707620-6C4E-4745-8F85-F85CFD3BAA88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8990FA1-0172-8245-B7E4-CAB8F3322A57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C07E3C7-7615-C640-8240-26CAEE4FB68D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5489FAB-D1DF-8F40-BD65-D0DFCBE18690}"/>
                </a:ext>
              </a:extLst>
            </p:cNvPr>
            <p:cNvGrpSpPr/>
            <p:nvPr/>
          </p:nvGrpSpPr>
          <p:grpSpPr>
            <a:xfrm>
              <a:off x="3404956" y="2711073"/>
              <a:ext cx="214039" cy="1098565"/>
              <a:chOff x="1582494" y="4450511"/>
              <a:chExt cx="214039" cy="1098565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666B72E-1E6E-2745-B4C7-73981CD66813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32675B9-52A3-3645-A378-177B0D6739C7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9479D9A-6AC1-514B-887F-521A00FAF26B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6F4B1C4-DE86-F141-8367-16788AEA1B83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8325240-03CC-E643-8623-E6632914A0AC}"/>
                </a:ext>
              </a:extLst>
            </p:cNvPr>
            <p:cNvGrpSpPr/>
            <p:nvPr/>
          </p:nvGrpSpPr>
          <p:grpSpPr>
            <a:xfrm>
              <a:off x="5253809" y="2711073"/>
              <a:ext cx="214039" cy="1098565"/>
              <a:chOff x="1582494" y="4450511"/>
              <a:chExt cx="214039" cy="109856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C4A99A-084A-E941-975F-12E64D7DDDDD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49B14C7-E631-6649-8F43-413E4B8F3DED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B5846E0-2D34-AB44-A797-0FAEA0FD956F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57C2128-6BF3-5E47-9ECA-34E96D77EECA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61CE5AA-B2F4-1541-A118-FD21E4FFDB05}"/>
                </a:ext>
              </a:extLst>
            </p:cNvPr>
            <p:cNvGrpSpPr/>
            <p:nvPr/>
          </p:nvGrpSpPr>
          <p:grpSpPr>
            <a:xfrm>
              <a:off x="6174160" y="2705978"/>
              <a:ext cx="214039" cy="1098565"/>
              <a:chOff x="1582494" y="4450511"/>
              <a:chExt cx="214039" cy="109856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4879E72-635C-4D43-9BE3-23B5EC3412D2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84BEB55-8A54-8E4B-B964-880F3E8A471C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1868B91-6848-814D-921C-337D3B3849C9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8F5ECF7-F27D-9C4E-B2A7-32542C4A1F12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183CBC5-D842-FC4D-94C7-C7925FD3A91C}"/>
              </a:ext>
            </a:extLst>
          </p:cNvPr>
          <p:cNvSpPr/>
          <p:nvPr/>
        </p:nvSpPr>
        <p:spPr>
          <a:xfrm>
            <a:off x="5501401" y="4524059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9DD12C1-7D05-C44C-837B-3FEE8699DD89}"/>
              </a:ext>
            </a:extLst>
          </p:cNvPr>
          <p:cNvSpPr/>
          <p:nvPr/>
        </p:nvSpPr>
        <p:spPr>
          <a:xfrm>
            <a:off x="5501401" y="4229217"/>
            <a:ext cx="214039" cy="2140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18016DD-0148-334C-BA9B-E40B6A49E560}"/>
              </a:ext>
            </a:extLst>
          </p:cNvPr>
          <p:cNvSpPr/>
          <p:nvPr/>
        </p:nvSpPr>
        <p:spPr>
          <a:xfrm>
            <a:off x="5501401" y="3934375"/>
            <a:ext cx="214039" cy="2140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6821627-56B9-5047-93E4-B29B2D787A9D}"/>
              </a:ext>
            </a:extLst>
          </p:cNvPr>
          <p:cNvSpPr/>
          <p:nvPr/>
        </p:nvSpPr>
        <p:spPr>
          <a:xfrm>
            <a:off x="5501401" y="3639533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FDCAC96-8DE5-CE45-8194-7160F9810AB3}"/>
              </a:ext>
            </a:extLst>
          </p:cNvPr>
          <p:cNvSpPr txBox="1"/>
          <p:nvPr/>
        </p:nvSpPr>
        <p:spPr>
          <a:xfrm rot="16200000">
            <a:off x="4033206" y="5885960"/>
            <a:ext cx="8259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1846DA1-D397-194E-A09C-D432B93F3BD0}"/>
              </a:ext>
            </a:extLst>
          </p:cNvPr>
          <p:cNvSpPr txBox="1"/>
          <p:nvPr/>
        </p:nvSpPr>
        <p:spPr>
          <a:xfrm rot="16200000">
            <a:off x="4604491" y="5867374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7FA99-34B8-4849-AD06-B449B2AF1008}"/>
              </a:ext>
            </a:extLst>
          </p:cNvPr>
          <p:cNvSpPr txBox="1"/>
          <p:nvPr/>
        </p:nvSpPr>
        <p:spPr>
          <a:xfrm rot="16200000">
            <a:off x="5198992" y="5867374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b="1" dirty="0"/>
              <a:t>Write</a:t>
            </a:r>
            <a:endParaRPr lang="en-US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9F82F28-2E8F-6C42-9083-01331C23D8FC}"/>
              </a:ext>
            </a:extLst>
          </p:cNvPr>
          <p:cNvSpPr txBox="1"/>
          <p:nvPr/>
        </p:nvSpPr>
        <p:spPr>
          <a:xfrm rot="16200000">
            <a:off x="5797171" y="5867374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b="1" dirty="0"/>
              <a:t>Clean</a:t>
            </a:r>
            <a:endParaRPr lang="en-US" b="1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9CB56C0-7CB3-6148-9B35-1F7043558501}"/>
              </a:ext>
            </a:extLst>
          </p:cNvPr>
          <p:cNvSpPr txBox="1"/>
          <p:nvPr/>
        </p:nvSpPr>
        <p:spPr>
          <a:xfrm rot="16200000">
            <a:off x="6483123" y="5870905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95B1950-053A-084E-9C7F-BE93FCD5E187}"/>
              </a:ext>
            </a:extLst>
          </p:cNvPr>
          <p:cNvSpPr txBox="1"/>
          <p:nvPr/>
        </p:nvSpPr>
        <p:spPr>
          <a:xfrm rot="16200000">
            <a:off x="7373619" y="5868067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A98115D-E534-2849-88F9-A3CD05C9DCF1}"/>
              </a:ext>
            </a:extLst>
          </p:cNvPr>
          <p:cNvSpPr txBox="1"/>
          <p:nvPr/>
        </p:nvSpPr>
        <p:spPr>
          <a:xfrm rot="16200000">
            <a:off x="4032565" y="5885961"/>
            <a:ext cx="8259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</a:p>
        </p:txBody>
      </p:sp>
      <p:pic>
        <p:nvPicPr>
          <p:cNvPr id="13314" name="Picture 2" descr="“smurf happy”的图片搜索结果">
            <a:hlinkClick r:id="rId4"/>
            <a:extLst>
              <a:ext uri="{FF2B5EF4-FFF2-40B4-BE49-F238E27FC236}">
                <a16:creationId xmlns:a16="http://schemas.microsoft.com/office/drawing/2014/main" id="{A300FD2A-EFE5-1741-9D06-C01601C3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28" y="3151649"/>
            <a:ext cx="1167797" cy="11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00B02-6F66-6B45-BD65-77151518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0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5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04831 -0.0027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13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04883 2.59259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04896 2.59259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5599 0.0004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2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3.7037E-7 L 0.08073 0.0039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104" grpId="0" animBg="1"/>
      <p:bldP spid="105" grpId="0" animBg="1"/>
      <p:bldP spid="106" grpId="0" animBg="1"/>
      <p:bldP spid="107" grpId="0" animBg="1"/>
      <p:bldP spid="108" grpId="0"/>
      <p:bldP spid="109" grpId="0"/>
      <p:bldP spid="110" grpId="0"/>
      <p:bldP spid="111" grpId="0"/>
      <p:bldP spid="112" grpId="0"/>
      <p:bldP spid="113" grpId="0"/>
      <p:bldP spid="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A24C-B28C-3541-88A5-C2042F073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b="1" i="1" dirty="0" err="1">
                <a:solidFill>
                  <a:schemeClr val="accent1"/>
                </a:solidFill>
                <a:latin typeface="Helvetica" pitchFamily="2" charset="0"/>
                <a:ea typeface="Heiti SC Medium" pitchFamily="2" charset="-128"/>
              </a:rPr>
              <a:t>ConQuest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56DC5-DCD1-8C4A-A28F-AA0F4463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7098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Slice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windows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/>
              <a:t>dequeued: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en-US" altLang="zh-CN" sz="2800" b="1" dirty="0"/>
              <a:t>Write</a:t>
            </a:r>
            <a:r>
              <a:rPr lang="zh-CN" altLang="en-US" sz="2800" dirty="0"/>
              <a:t> </a:t>
            </a:r>
            <a:r>
              <a:rPr lang="en-US" altLang="zh-CN" sz="2800" dirty="0"/>
              <a:t>into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latest</a:t>
            </a:r>
            <a:r>
              <a:rPr lang="zh-CN" altLang="en-US" sz="2800" dirty="0"/>
              <a:t> </a:t>
            </a:r>
            <a:r>
              <a:rPr lang="en-US" altLang="zh-CN" sz="2800" dirty="0"/>
              <a:t>snapshot</a:t>
            </a:r>
          </a:p>
          <a:p>
            <a:pPr lvl="1">
              <a:lnSpc>
                <a:spcPct val="100000"/>
              </a:lnSpc>
            </a:pPr>
            <a:r>
              <a:rPr lang="en-US" altLang="zh-CN" sz="2800" b="1" dirty="0"/>
              <a:t>Read</a:t>
            </a:r>
            <a:r>
              <a:rPr lang="zh-CN" altLang="en-US" sz="2800" dirty="0"/>
              <a:t> </a:t>
            </a:r>
            <a:r>
              <a:rPr lang="en-US" altLang="zh-CN" sz="2800" dirty="0"/>
              <a:t>some</a:t>
            </a:r>
            <a:r>
              <a:rPr lang="zh-CN" altLang="en-US" sz="2800" dirty="0"/>
              <a:t> </a:t>
            </a:r>
            <a:r>
              <a:rPr lang="en-US" altLang="zh-CN" sz="2800" dirty="0"/>
              <a:t>recent</a:t>
            </a:r>
            <a:r>
              <a:rPr lang="zh-CN" altLang="en-US" sz="2800" dirty="0"/>
              <a:t> </a:t>
            </a:r>
            <a:r>
              <a:rPr lang="en-US" altLang="zh-CN" sz="2800" dirty="0"/>
              <a:t>snapshots</a:t>
            </a:r>
          </a:p>
          <a:p>
            <a:pPr lvl="1">
              <a:lnSpc>
                <a:spcPct val="100000"/>
              </a:lnSpc>
            </a:pPr>
            <a:r>
              <a:rPr lang="en-US" altLang="zh-CN" sz="2800" b="1" dirty="0"/>
              <a:t>Clean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oldest</a:t>
            </a:r>
            <a:r>
              <a:rPr lang="zh-CN" altLang="en-US" sz="2800" dirty="0"/>
              <a:t> </a:t>
            </a:r>
            <a:r>
              <a:rPr lang="en-US" altLang="zh-CN" sz="2800" dirty="0"/>
              <a:t>snapshot</a:t>
            </a:r>
            <a:r>
              <a:rPr lang="zh-CN" altLang="en-US" sz="2800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AA25F-39C9-534C-9035-280E28CE5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209"/>
          <a:stretch/>
        </p:blipFill>
        <p:spPr>
          <a:xfrm>
            <a:off x="7994255" y="1825625"/>
            <a:ext cx="3929171" cy="37957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8A079-9633-9645-BBE6-BF9D24E9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04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7FA2D6-DDEA-244C-8534-EC4CD9095944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26A62-5C8B-1A40-B131-CBC38ABE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7200" dirty="0">
                <a:solidFill>
                  <a:schemeClr val="bg1"/>
                </a:solidFill>
              </a:rPr>
              <a:t>Evaluation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EBA97-A148-334A-8408-85E6E84C0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851BB-6E41-894D-93F4-6526707A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42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9F64-4D48-8D42-81B8-36330C64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1: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b="1" i="1" dirty="0" err="1">
                <a:solidFill>
                  <a:schemeClr val="accent1"/>
                </a:solidFill>
                <a:latin typeface="Helvetica" pitchFamily="2" charset="0"/>
                <a:ea typeface="Heiti SC Medium" pitchFamily="2" charset="-128"/>
              </a:rPr>
              <a:t>ConQuest</a:t>
            </a:r>
            <a:r>
              <a:rPr lang="zh-CN" altLang="en-US" dirty="0"/>
              <a:t> </a:t>
            </a:r>
            <a:r>
              <a:rPr lang="en-US" altLang="zh-CN" dirty="0"/>
              <a:t>accurate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CC997-D81C-5849-88E9-7C68D03EA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07767" cy="4351338"/>
          </a:xfrm>
        </p:spPr>
        <p:txBody>
          <a:bodyPr/>
          <a:lstStyle/>
          <a:p>
            <a:r>
              <a:rPr lang="en-US" altLang="zh-CN" dirty="0"/>
              <a:t>Python-based</a:t>
            </a:r>
            <a:r>
              <a:rPr lang="zh-CN" altLang="en-US" dirty="0"/>
              <a:t> </a:t>
            </a:r>
            <a:r>
              <a:rPr lang="en-US" altLang="zh-CN" dirty="0"/>
              <a:t>Simulator</a:t>
            </a:r>
          </a:p>
          <a:p>
            <a:r>
              <a:rPr lang="en-US" altLang="zh-CN" dirty="0"/>
              <a:t>Trace:</a:t>
            </a:r>
            <a:r>
              <a:rPr lang="zh-CN" altLang="en-US" dirty="0"/>
              <a:t> </a:t>
            </a:r>
            <a:r>
              <a:rPr lang="en-US" dirty="0"/>
              <a:t>UWISC IMC’10 data center</a:t>
            </a:r>
            <a:endParaRPr lang="en-US" altLang="zh-CN" dirty="0"/>
          </a:p>
          <a:p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occupying</a:t>
            </a:r>
            <a:r>
              <a:rPr lang="zh-CN" altLang="en-US" dirty="0"/>
              <a:t> </a:t>
            </a:r>
            <a:r>
              <a:rPr lang="en-US" altLang="zh-CN" dirty="0"/>
              <a:t>&gt;</a:t>
            </a:r>
            <a:r>
              <a:rPr lang="el-GR" b="1" dirty="0"/>
              <a:t>α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</a:p>
          <a:p>
            <a:r>
              <a:rPr lang="en-US" altLang="zh-CN" dirty="0"/>
              <a:t>Metric:</a:t>
            </a:r>
            <a:r>
              <a:rPr lang="zh-CN" altLang="en-US" dirty="0"/>
              <a:t> </a:t>
            </a:r>
            <a:r>
              <a:rPr lang="en-US" altLang="zh-CN" i="1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i="1" dirty="0"/>
              <a:t>Recall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finding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congestion</a:t>
            </a:r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/>
              <a:t>Result:</a:t>
            </a:r>
            <a:r>
              <a:rPr lang="zh-CN" altLang="en-US" dirty="0"/>
              <a:t> </a:t>
            </a:r>
            <a:r>
              <a:rPr lang="en-US" altLang="zh-CN" dirty="0"/>
              <a:t>&gt;90%</a:t>
            </a:r>
            <a:r>
              <a:rPr lang="zh-CN" altLang="en-US" dirty="0"/>
              <a:t> </a:t>
            </a:r>
            <a:r>
              <a:rPr lang="en-US" altLang="zh-CN" i="1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i="1" dirty="0"/>
              <a:t>Recall</a:t>
            </a:r>
            <a:endParaRPr lang="en-US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0738CB-1A49-5042-82A9-E6A38822B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248" y="1690688"/>
            <a:ext cx="5760000" cy="43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3EEC80-FCE9-C04E-88BB-AFE415894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4864" y="1690688"/>
            <a:ext cx="5760000" cy="432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DF1BB-DBE5-0F41-B6C7-46B611B1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5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22C95-9672-D84E-9C52-4116D62FD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2: mitigate </a:t>
            </a:r>
            <a:r>
              <a:rPr lang="en-US" dirty="0" err="1"/>
              <a:t>bursty</a:t>
            </a:r>
            <a:r>
              <a:rPr lang="en-US" dirty="0"/>
              <a:t> flows?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1FDBE-3E3A-9A40-B5BB-A13B1D7C0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Testbed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P4-enabled</a:t>
            </a:r>
            <a:r>
              <a:rPr lang="zh-CN" altLang="en-US" dirty="0"/>
              <a:t> </a:t>
            </a:r>
            <a:r>
              <a:rPr lang="en-US" altLang="zh-CN" dirty="0"/>
              <a:t>Barefoot</a:t>
            </a:r>
            <a:r>
              <a:rPr lang="zh-CN" altLang="en-US" dirty="0"/>
              <a:t> </a:t>
            </a:r>
            <a:r>
              <a:rPr lang="en-US" altLang="zh-CN" dirty="0"/>
              <a:t>Tofino,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snapshots</a:t>
            </a:r>
          </a:p>
          <a:p>
            <a:r>
              <a:rPr lang="en-US" altLang="zh-CN" dirty="0"/>
              <a:t>Test</a:t>
            </a:r>
            <a:r>
              <a:rPr lang="en-US" dirty="0"/>
              <a:t>: flow-based ECN</a:t>
            </a:r>
            <a:r>
              <a:rPr lang="en-US" altLang="zh-CN" dirty="0"/>
              <a:t>,</a:t>
            </a:r>
            <a:r>
              <a:rPr lang="en-US" dirty="0"/>
              <a:t> </a:t>
            </a:r>
            <a:r>
              <a:rPr lang="en-US" altLang="zh-CN" dirty="0"/>
              <a:t>when</a:t>
            </a:r>
            <a:r>
              <a:rPr lang="en-US" dirty="0"/>
              <a:t> “a flow is causing others to wait”</a:t>
            </a:r>
          </a:p>
          <a:p>
            <a:pPr lvl="1"/>
            <a:r>
              <a:rPr lang="en-US" dirty="0"/>
              <a:t>Baseline: ECN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packets,</a:t>
            </a:r>
            <a:r>
              <a:rPr lang="zh-CN" altLang="en-US" dirty="0"/>
              <a:t> </a:t>
            </a:r>
            <a:r>
              <a:rPr lang="en-US" dirty="0"/>
              <a:t>when queue is long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86816-495A-AF46-BEDB-2363227C234F}"/>
              </a:ext>
            </a:extLst>
          </p:cNvPr>
          <p:cNvGrpSpPr/>
          <p:nvPr/>
        </p:nvGrpSpPr>
        <p:grpSpPr>
          <a:xfrm>
            <a:off x="4394543" y="4184667"/>
            <a:ext cx="3550263" cy="1562116"/>
            <a:chOff x="7112428" y="3699625"/>
            <a:chExt cx="3550263" cy="1562116"/>
          </a:xfrm>
        </p:grpSpPr>
        <p:pic>
          <p:nvPicPr>
            <p:cNvPr id="5" name="Picture 2" descr="http://www.clker.com/cliparts/y/g/m/i/k/E/switch-hi.png">
              <a:extLst>
                <a:ext uri="{FF2B5EF4-FFF2-40B4-BE49-F238E27FC236}">
                  <a16:creationId xmlns:a16="http://schemas.microsoft.com/office/drawing/2014/main" id="{9B53CECC-2CAD-9947-90C7-5F099730A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428" y="3699625"/>
              <a:ext cx="3550263" cy="1562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“p4.org logo”的图片搜索结果">
              <a:hlinkClick r:id="rId4"/>
              <a:extLst>
                <a:ext uri="{FF2B5EF4-FFF2-40B4-BE49-F238E27FC236}">
                  <a16:creationId xmlns:a16="http://schemas.microsoft.com/office/drawing/2014/main" id="{09D0AA83-8B87-6648-B30A-47239C2B7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7" y="3763462"/>
              <a:ext cx="943816" cy="943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id="{ACEE7994-F198-5640-942D-263039615B6C}"/>
              </a:ext>
            </a:extLst>
          </p:cNvPr>
          <p:cNvSpPr/>
          <p:nvPr/>
        </p:nvSpPr>
        <p:spPr>
          <a:xfrm>
            <a:off x="3465906" y="4148545"/>
            <a:ext cx="1589314" cy="1221419"/>
          </a:xfrm>
          <a:prstGeom prst="notch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100G</a:t>
            </a:r>
          </a:p>
        </p:txBody>
      </p:sp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E247B8B2-FC05-A744-84E1-494044046CD8}"/>
              </a:ext>
            </a:extLst>
          </p:cNvPr>
          <p:cNvSpPr/>
          <p:nvPr/>
        </p:nvSpPr>
        <p:spPr>
          <a:xfrm>
            <a:off x="7239895" y="4412998"/>
            <a:ext cx="1589314" cy="692514"/>
          </a:xfrm>
          <a:prstGeom prst="notch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10G</a:t>
            </a:r>
          </a:p>
        </p:txBody>
      </p:sp>
      <p:pic>
        <p:nvPicPr>
          <p:cNvPr id="18433" name="Picture 1" descr="Free Clipart: Simple computer icon | klaasdc">
            <a:extLst>
              <a:ext uri="{FF2B5EF4-FFF2-40B4-BE49-F238E27FC236}">
                <a16:creationId xmlns:a16="http://schemas.microsoft.com/office/drawing/2014/main" id="{49A3646B-739D-704D-808A-191264A41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09" y="4248504"/>
            <a:ext cx="1488728" cy="12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8E5A9B-BF25-564B-93DC-91BBC051E976}"/>
              </a:ext>
            </a:extLst>
          </p:cNvPr>
          <p:cNvSpPr txBox="1"/>
          <p:nvPr/>
        </p:nvSpPr>
        <p:spPr>
          <a:xfrm>
            <a:off x="2028210" y="5469923"/>
            <a:ext cx="148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Sender</a:t>
            </a:r>
          </a:p>
        </p:txBody>
      </p:sp>
      <p:pic>
        <p:nvPicPr>
          <p:cNvPr id="11" name="Picture 1" descr="Free Clipart: Simple computer icon | klaasdc">
            <a:extLst>
              <a:ext uri="{FF2B5EF4-FFF2-40B4-BE49-F238E27FC236}">
                <a16:creationId xmlns:a16="http://schemas.microsoft.com/office/drawing/2014/main" id="{C504D4E5-A1CC-7D47-A76F-E378C6C2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098" y="4248504"/>
            <a:ext cx="1488728" cy="12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DAF1A3-94A6-4347-8D28-39C76E5A014D}"/>
              </a:ext>
            </a:extLst>
          </p:cNvPr>
          <p:cNvSpPr txBox="1"/>
          <p:nvPr/>
        </p:nvSpPr>
        <p:spPr>
          <a:xfrm>
            <a:off x="8703099" y="5469923"/>
            <a:ext cx="148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Receiver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B85DB-514B-5B43-A523-DCB50E2C8255}"/>
              </a:ext>
            </a:extLst>
          </p:cNvPr>
          <p:cNvSpPr txBox="1"/>
          <p:nvPr/>
        </p:nvSpPr>
        <p:spPr>
          <a:xfrm>
            <a:off x="1412298" y="3487671"/>
            <a:ext cx="2720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Send</a:t>
            </a:r>
            <a:r>
              <a:rPr lang="zh-CN" altLang="en-US" sz="2400" dirty="0"/>
              <a:t> </a:t>
            </a:r>
            <a:r>
              <a:rPr lang="en-US" altLang="zh-CN" sz="2400" dirty="0"/>
              <a:t>1M</a:t>
            </a:r>
            <a:r>
              <a:rPr lang="zh-CN" altLang="en-US" sz="2400" dirty="0"/>
              <a:t> </a:t>
            </a:r>
            <a:r>
              <a:rPr lang="en-US" altLang="zh-CN" sz="2400" dirty="0"/>
              <a:t>TCP</a:t>
            </a:r>
            <a:r>
              <a:rPr lang="zh-CN" altLang="en-US" sz="2400" dirty="0"/>
              <a:t> </a:t>
            </a:r>
            <a:r>
              <a:rPr lang="en-US" altLang="zh-CN" sz="2400" dirty="0"/>
              <a:t>flows</a:t>
            </a:r>
          </a:p>
          <a:p>
            <a:pPr algn="ctr"/>
            <a:r>
              <a:rPr lang="en-US" altLang="zh-CN" sz="2400" dirty="0"/>
              <a:t>+</a:t>
            </a:r>
            <a:r>
              <a:rPr lang="zh-CN" altLang="en-US" sz="2400" dirty="0"/>
              <a:t> </a:t>
            </a:r>
            <a:r>
              <a:rPr lang="en-US" altLang="zh-CN" sz="2400" dirty="0"/>
              <a:t>synthetic</a:t>
            </a:r>
            <a:r>
              <a:rPr lang="zh-CN" altLang="en-US" sz="2400" dirty="0"/>
              <a:t> </a:t>
            </a:r>
            <a:r>
              <a:rPr lang="en-US" altLang="zh-CN" sz="2400" dirty="0"/>
              <a:t>bursts</a:t>
            </a:r>
            <a:endParaRPr lang="en-US" sz="24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22F43FF-E080-5C42-9109-74178273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2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7FA2D6-DDEA-244C-8534-EC4CD9095944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26A62-5C8B-1A40-B131-CBC38ABE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7200" dirty="0">
                <a:solidFill>
                  <a:schemeClr val="bg1"/>
                </a:solidFill>
              </a:rPr>
              <a:t>Everyone</a:t>
            </a:r>
            <a:r>
              <a:rPr lang="zh-CN" altLang="en-US" sz="7200" dirty="0">
                <a:solidFill>
                  <a:schemeClr val="bg1"/>
                </a:solidFill>
              </a:rPr>
              <a:t> </a:t>
            </a:r>
            <a:r>
              <a:rPr lang="en-US" altLang="zh-CN" sz="7200" dirty="0">
                <a:solidFill>
                  <a:schemeClr val="bg1"/>
                </a:solidFill>
              </a:rPr>
              <a:t>hates…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EBA97-A148-334A-8408-85E6E84C0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851BB-6E41-894D-93F4-6526707A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76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B49FDE-62CC-9F41-9C9A-2B52F484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582" y="1690688"/>
            <a:ext cx="7200000" cy="45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96336-E9B9-2F44-84D7-C0E6FB98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2: mitigate </a:t>
            </a:r>
            <a:r>
              <a:rPr lang="en-US" dirty="0" err="1"/>
              <a:t>bursty</a:t>
            </a:r>
            <a:r>
              <a:rPr lang="en-US" dirty="0"/>
              <a:t> flows?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B4FD3-0984-814A-905C-1CF062079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237383" cy="4351338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altLang="zh-CN" dirty="0"/>
              <a:t>Flow-based</a:t>
            </a:r>
            <a:r>
              <a:rPr lang="zh-CN" altLang="en-US" dirty="0"/>
              <a:t> </a:t>
            </a:r>
            <a:r>
              <a:rPr lang="en-US" dirty="0"/>
              <a:t>ECN</a:t>
            </a:r>
            <a:r>
              <a:rPr lang="zh-CN" altLang="en-US" dirty="0"/>
              <a:t> </a:t>
            </a:r>
            <a:r>
              <a:rPr lang="en-US" altLang="zh-CN" dirty="0"/>
              <a:t>reduces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Completion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</a:p>
          <a:p>
            <a:pPr>
              <a:buFont typeface="Wingdings" pitchFamily="2" charset="2"/>
              <a:buChar char="ü"/>
            </a:pPr>
            <a:endParaRPr lang="en-US" altLang="zh-CN" dirty="0"/>
          </a:p>
          <a:p>
            <a:pPr>
              <a:buFont typeface="Wingdings" pitchFamily="2" charset="2"/>
              <a:buChar char="ü"/>
            </a:pP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remains</a:t>
            </a:r>
            <a:r>
              <a:rPr lang="zh-CN" altLang="en-US" dirty="0"/>
              <a:t> </a:t>
            </a:r>
            <a:r>
              <a:rPr lang="en-US" altLang="zh-CN" dirty="0"/>
              <a:t>short,</a:t>
            </a:r>
            <a:r>
              <a:rPr lang="zh-CN" altLang="en-US" dirty="0"/>
              <a:t> </a:t>
            </a:r>
            <a:r>
              <a:rPr lang="en-US" altLang="zh-CN" dirty="0" err="1"/>
              <a:t>bursty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effectively</a:t>
            </a:r>
            <a:r>
              <a:rPr lang="zh-CN" altLang="en-US" dirty="0"/>
              <a:t> </a:t>
            </a:r>
            <a:r>
              <a:rPr lang="en-US" altLang="zh-CN" dirty="0"/>
              <a:t>suppressed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41AA1-540D-6048-8C53-95C8A4292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000" y="1676963"/>
            <a:ext cx="7200000" cy="450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5D25F-59FB-7F45-AB00-E85D1440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AD03B-F9C3-A243-A71B-F73A340C951A}"/>
              </a:ext>
            </a:extLst>
          </p:cNvPr>
          <p:cNvGrpSpPr/>
          <p:nvPr/>
        </p:nvGrpSpPr>
        <p:grpSpPr>
          <a:xfrm>
            <a:off x="10760836" y="2781589"/>
            <a:ext cx="870934" cy="1159099"/>
            <a:chOff x="10760836" y="2781589"/>
            <a:chExt cx="870934" cy="1159099"/>
          </a:xfrm>
        </p:grpSpPr>
        <p:sp>
          <p:nvSpPr>
            <p:cNvPr id="6" name="Up-Down Arrow 5">
              <a:extLst>
                <a:ext uri="{FF2B5EF4-FFF2-40B4-BE49-F238E27FC236}">
                  <a16:creationId xmlns:a16="http://schemas.microsoft.com/office/drawing/2014/main" id="{9D134AB1-5836-3945-845B-8522BBE9E429}"/>
                </a:ext>
              </a:extLst>
            </p:cNvPr>
            <p:cNvSpPr/>
            <p:nvPr/>
          </p:nvSpPr>
          <p:spPr>
            <a:xfrm>
              <a:off x="11191741" y="2781589"/>
              <a:ext cx="440029" cy="1159099"/>
            </a:xfrm>
            <a:prstGeom prst="upDownArrow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9FEFAA-4E05-A24E-9134-B5570397D145}"/>
                </a:ext>
              </a:extLst>
            </p:cNvPr>
            <p:cNvSpPr txBox="1"/>
            <p:nvPr/>
          </p:nvSpPr>
          <p:spPr>
            <a:xfrm>
              <a:off x="10760836" y="3176472"/>
              <a:ext cx="767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11%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79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FA49E9-9DEA-944D-9F35-FE37887B7F23}"/>
              </a:ext>
            </a:extLst>
          </p:cNvPr>
          <p:cNvSpPr/>
          <p:nvPr/>
        </p:nvSpPr>
        <p:spPr>
          <a:xfrm>
            <a:off x="6094800" y="0"/>
            <a:ext cx="6094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7481E-E53C-1A4A-A2BF-C50547B7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</a:t>
            </a:r>
            <a:r>
              <a:rPr lang="en-US" dirty="0"/>
              <a:t>egacy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device</a:t>
            </a:r>
            <a:r>
              <a:rPr lang="zh-CN" altLang="en-US" dirty="0"/>
              <a:t>  </a:t>
            </a:r>
            <a:r>
              <a:rPr lang="en-US" altLang="zh-CN" dirty="0">
                <a:solidFill>
                  <a:schemeClr val="bg1"/>
                </a:solidFill>
              </a:rPr>
              <a:t>not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programmable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05E375-F224-4F48-B16F-CFE6D8EB10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CF1F7C-B85C-BF4A-8D5D-810110CCCE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devices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yet … </a:t>
            </a:r>
            <a:br>
              <a:rPr lang="en-US" altLang="zh-CN" dirty="0"/>
            </a:b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analytics</a:t>
            </a:r>
            <a:r>
              <a:rPr lang="zh-CN" altLang="en-US" dirty="0"/>
              <a:t> </a:t>
            </a:r>
            <a:r>
              <a:rPr lang="en-US" altLang="zh-CN" dirty="0"/>
              <a:t>now!</a:t>
            </a:r>
            <a:endParaRPr lang="en-US" dirty="0"/>
          </a:p>
        </p:txBody>
      </p:sp>
      <p:pic>
        <p:nvPicPr>
          <p:cNvPr id="14" name="Picture 2" descr="http://www.clker.com/cliparts/y/g/m/i/k/E/switch-hi.png">
            <a:extLst>
              <a:ext uri="{FF2B5EF4-FFF2-40B4-BE49-F238E27FC236}">
                <a16:creationId xmlns:a16="http://schemas.microsoft.com/office/drawing/2014/main" id="{CA2E7AE1-EF8E-E847-8823-4BF488BC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29" y="1629556"/>
            <a:ext cx="3550263" cy="1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0B3CE1-E8CC-E646-BFC6-41D24B9887C0}"/>
              </a:ext>
            </a:extLst>
          </p:cNvPr>
          <p:cNvGrpSpPr/>
          <p:nvPr/>
        </p:nvGrpSpPr>
        <p:grpSpPr>
          <a:xfrm>
            <a:off x="7112427" y="2772754"/>
            <a:ext cx="3301141" cy="837836"/>
            <a:chOff x="7112427" y="2772754"/>
            <a:chExt cx="3301141" cy="837836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FC78CC03-7EBA-1C42-ABD4-8076524A89D7}"/>
                </a:ext>
              </a:extLst>
            </p:cNvPr>
            <p:cNvSpPr/>
            <p:nvPr/>
          </p:nvSpPr>
          <p:spPr>
            <a:xfrm>
              <a:off x="7112427" y="2772754"/>
              <a:ext cx="3301141" cy="837836"/>
            </a:xfrm>
            <a:prstGeom prst="wedgeRoundRectCallout">
              <a:avLst>
                <a:gd name="adj1" fmla="val 65315"/>
                <a:gd name="adj2" fmla="val -33623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600" dirty="0"/>
                <a:t>Y</a:t>
              </a:r>
              <a:r>
                <a:rPr lang="zh-CN" altLang="en-US" sz="4600" dirty="0"/>
                <a:t> </a:t>
              </a:r>
              <a:r>
                <a:rPr lang="en-US" altLang="zh-CN" sz="4600" dirty="0"/>
                <a:t>U</a:t>
              </a:r>
              <a:r>
                <a:rPr lang="zh-CN" altLang="en-US" sz="4600" dirty="0"/>
                <a:t> </a:t>
              </a:r>
              <a:r>
                <a:rPr lang="en-US" altLang="zh-CN" sz="4600" dirty="0"/>
                <a:t>no</a:t>
              </a:r>
              <a:r>
                <a:rPr lang="zh-CN" altLang="en-US" sz="4600" dirty="0"/>
                <a:t>       </a:t>
              </a:r>
              <a:r>
                <a:rPr lang="en-US" altLang="zh-CN" sz="4600" dirty="0"/>
                <a:t>?</a:t>
              </a:r>
              <a:endParaRPr lang="en-US" sz="4600" dirty="0"/>
            </a:p>
          </p:txBody>
        </p:sp>
        <p:pic>
          <p:nvPicPr>
            <p:cNvPr id="16386" name="Picture 2" descr="“p4.org logo”的图片搜索结果">
              <a:hlinkClick r:id="rId4"/>
              <a:extLst>
                <a:ext uri="{FF2B5EF4-FFF2-40B4-BE49-F238E27FC236}">
                  <a16:creationId xmlns:a16="http://schemas.microsoft.com/office/drawing/2014/main" id="{AED2BE0D-404B-B24B-9FCC-7A2B6ACFB2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6634" y="2834081"/>
              <a:ext cx="715182" cy="715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04E8EC8-B42B-AA4D-93A1-B625169BA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100000" l="22656" r="56953">
                        <a14:foregroundMark x1="45781" y1="86528" x2="32891" y2="84167"/>
                        <a14:foregroundMark x1="45156" y1="68750" x2="44531" y2="73472"/>
                        <a14:foregroundMark x1="44141" y1="35417" x2="41719" y2="34861"/>
                        <a14:foregroundMark x1="31953" y1="26667" x2="41563" y2="16806"/>
                      </a14:backgroundRemoval>
                    </a14:imgEffect>
                  </a14:imgLayer>
                </a14:imgProps>
              </a:ext>
            </a:extLst>
          </a:blip>
          <a:srcRect l="24202" r="43794"/>
          <a:stretch/>
        </p:blipFill>
        <p:spPr>
          <a:xfrm flipH="1">
            <a:off x="10780362" y="1825625"/>
            <a:ext cx="1411638" cy="24810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4E05F-9D18-5146-A299-34EFEA72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37CA8C-8B21-914A-9E44-775A8069D594}"/>
              </a:ext>
            </a:extLst>
          </p:cNvPr>
          <p:cNvGrpSpPr/>
          <p:nvPr/>
        </p:nvGrpSpPr>
        <p:grpSpPr>
          <a:xfrm>
            <a:off x="8165457" y="4008130"/>
            <a:ext cx="3550263" cy="1562116"/>
            <a:chOff x="7112428" y="3699625"/>
            <a:chExt cx="3550263" cy="1562116"/>
          </a:xfrm>
        </p:grpSpPr>
        <p:pic>
          <p:nvPicPr>
            <p:cNvPr id="15" name="Picture 2" descr="http://www.clker.com/cliparts/y/g/m/i/k/E/switch-hi.png">
              <a:extLst>
                <a:ext uri="{FF2B5EF4-FFF2-40B4-BE49-F238E27FC236}">
                  <a16:creationId xmlns:a16="http://schemas.microsoft.com/office/drawing/2014/main" id="{9EA6FD36-E943-5145-B220-9CAACB5A7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428" y="3699625"/>
              <a:ext cx="3550263" cy="1562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“p4.org logo”的图片搜索结果">
              <a:hlinkClick r:id="rId4"/>
              <a:extLst>
                <a:ext uri="{FF2B5EF4-FFF2-40B4-BE49-F238E27FC236}">
                  <a16:creationId xmlns:a16="http://schemas.microsoft.com/office/drawing/2014/main" id="{BCF229F9-EE87-F148-AF49-388412F27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067" y="3763462"/>
              <a:ext cx="943816" cy="943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5C817D-FC47-B84D-8AE3-B47A4BB8F708}"/>
              </a:ext>
            </a:extLst>
          </p:cNvPr>
          <p:cNvGrpSpPr/>
          <p:nvPr/>
        </p:nvGrpSpPr>
        <p:grpSpPr>
          <a:xfrm>
            <a:off x="7552727" y="4107832"/>
            <a:ext cx="1213637" cy="1071895"/>
            <a:chOff x="7552727" y="4107832"/>
            <a:chExt cx="1213637" cy="1071895"/>
          </a:xfrm>
        </p:grpSpPr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FE20CB76-C696-7642-95CB-2761776D868A}"/>
                </a:ext>
              </a:extLst>
            </p:cNvPr>
            <p:cNvSpPr/>
            <p:nvPr/>
          </p:nvSpPr>
          <p:spPr>
            <a:xfrm>
              <a:off x="7557158" y="4107832"/>
              <a:ext cx="1209206" cy="524655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Ingress</a:t>
              </a:r>
              <a:endParaRPr lang="en-US" dirty="0"/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5C3C8129-6F44-B74E-A83B-C7C4A30882FC}"/>
                </a:ext>
              </a:extLst>
            </p:cNvPr>
            <p:cNvSpPr/>
            <p:nvPr/>
          </p:nvSpPr>
          <p:spPr>
            <a:xfrm>
              <a:off x="7552727" y="4384798"/>
              <a:ext cx="1209206" cy="524655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Ingress</a:t>
              </a:r>
              <a:endParaRPr lang="en-US" dirty="0"/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AE58EC89-5AE5-0148-BCEB-2ADB15AC0B7E}"/>
                </a:ext>
              </a:extLst>
            </p:cNvPr>
            <p:cNvSpPr/>
            <p:nvPr/>
          </p:nvSpPr>
          <p:spPr>
            <a:xfrm>
              <a:off x="7554844" y="4655072"/>
              <a:ext cx="1209206" cy="524655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Ingress</a:t>
              </a:r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97481E-E53C-1A4A-A2BF-C50547B7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</a:t>
            </a:r>
            <a:r>
              <a:rPr lang="en-US" dirty="0"/>
              <a:t>egacy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device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CF1F7C-B85C-BF4A-8D5D-810110CCCE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devices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yet… </a:t>
            </a:r>
            <a:br>
              <a:rPr lang="en-US" altLang="zh-CN" dirty="0"/>
            </a:b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analytics</a:t>
            </a:r>
            <a:r>
              <a:rPr lang="zh-CN" altLang="en-US" dirty="0"/>
              <a:t> </a:t>
            </a:r>
            <a:r>
              <a:rPr lang="en-US" altLang="zh-CN" dirty="0"/>
              <a:t>now!</a:t>
            </a:r>
          </a:p>
          <a:p>
            <a:endParaRPr lang="en-US" dirty="0"/>
          </a:p>
          <a:p>
            <a:r>
              <a:rPr lang="en-US" altLang="zh-CN" dirty="0"/>
              <a:t>Tap</a:t>
            </a:r>
            <a:r>
              <a:rPr lang="zh-CN" altLang="en-US" dirty="0"/>
              <a:t> </a:t>
            </a:r>
            <a:r>
              <a:rPr lang="en-US" altLang="zh-CN" dirty="0"/>
              <a:t>ingress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egress</a:t>
            </a:r>
            <a:r>
              <a:rPr lang="zh-CN" altLang="en-US" dirty="0"/>
              <a:t> </a:t>
            </a:r>
            <a:r>
              <a:rPr lang="en-US" altLang="zh-CN" dirty="0"/>
              <a:t>links</a:t>
            </a:r>
          </a:p>
          <a:p>
            <a:r>
              <a:rPr lang="en-US" altLang="zh-CN" dirty="0"/>
              <a:t>Record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packet’s</a:t>
            </a:r>
            <a:r>
              <a:rPr lang="zh-CN" altLang="en-US" dirty="0"/>
              <a:t> </a:t>
            </a:r>
            <a:r>
              <a:rPr lang="en-US" altLang="zh-CN" dirty="0"/>
              <a:t>appearances,</a:t>
            </a:r>
            <a:r>
              <a:rPr lang="zh-CN" altLang="en-US" dirty="0"/>
              <a:t> </a:t>
            </a:r>
            <a:r>
              <a:rPr lang="en-US" altLang="zh-CN" dirty="0"/>
              <a:t>analyze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endParaRPr lang="en-US" dirty="0"/>
          </a:p>
        </p:txBody>
      </p:sp>
      <p:pic>
        <p:nvPicPr>
          <p:cNvPr id="14" name="Picture 2" descr="http://www.clker.com/cliparts/y/g/m/i/k/E/switch-hi.png">
            <a:extLst>
              <a:ext uri="{FF2B5EF4-FFF2-40B4-BE49-F238E27FC236}">
                <a16:creationId xmlns:a16="http://schemas.microsoft.com/office/drawing/2014/main" id="{CA2E7AE1-EF8E-E847-8823-4BF488BC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29" y="1629556"/>
            <a:ext cx="3550263" cy="1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C5663F3C-3D39-6D49-8275-DD1CBC288D27}"/>
              </a:ext>
            </a:extLst>
          </p:cNvPr>
          <p:cNvSpPr/>
          <p:nvPr/>
        </p:nvSpPr>
        <p:spPr>
          <a:xfrm>
            <a:off x="6258679" y="1654197"/>
            <a:ext cx="1209206" cy="52465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Ingress</a:t>
            </a:r>
            <a:endParaRPr lang="en-US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7A9C190B-F5F0-FE4E-86E0-BE28C5CB26F4}"/>
              </a:ext>
            </a:extLst>
          </p:cNvPr>
          <p:cNvSpPr/>
          <p:nvPr/>
        </p:nvSpPr>
        <p:spPr>
          <a:xfrm>
            <a:off x="10379909" y="1654136"/>
            <a:ext cx="1209206" cy="52465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Egress</a:t>
            </a:r>
            <a:endParaRPr lang="en-US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DB3B96B0-BDFF-3F48-B479-2C49BC665E7D}"/>
              </a:ext>
            </a:extLst>
          </p:cNvPr>
          <p:cNvSpPr/>
          <p:nvPr/>
        </p:nvSpPr>
        <p:spPr>
          <a:xfrm>
            <a:off x="6258679" y="2215609"/>
            <a:ext cx="1209206" cy="52465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Ingress</a:t>
            </a:r>
            <a:endParaRPr lang="en-US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4CCC157-85B4-0043-9338-C6BA8B026CF2}"/>
              </a:ext>
            </a:extLst>
          </p:cNvPr>
          <p:cNvSpPr/>
          <p:nvPr/>
        </p:nvSpPr>
        <p:spPr>
          <a:xfrm>
            <a:off x="10379909" y="2215609"/>
            <a:ext cx="1209206" cy="52465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Egress</a:t>
            </a:r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5828C4A-0DA6-544F-8ED2-E1BD2E537AA7}"/>
              </a:ext>
            </a:extLst>
          </p:cNvPr>
          <p:cNvSpPr/>
          <p:nvPr/>
        </p:nvSpPr>
        <p:spPr>
          <a:xfrm>
            <a:off x="6490740" y="1933733"/>
            <a:ext cx="1216024" cy="2713365"/>
          </a:xfrm>
          <a:custGeom>
            <a:avLst/>
            <a:gdLst>
              <a:gd name="connsiteX0" fmla="*/ 208399 w 1182760"/>
              <a:gd name="connsiteY0" fmla="*/ 108892 h 3284989"/>
              <a:gd name="connsiteX1" fmla="*/ 613134 w 1182760"/>
              <a:gd name="connsiteY1" fmla="*/ 183842 h 3284989"/>
              <a:gd name="connsiteX2" fmla="*/ 373291 w 1182760"/>
              <a:gd name="connsiteY2" fmla="*/ 1817770 h 3284989"/>
              <a:gd name="connsiteX3" fmla="*/ 28517 w 1182760"/>
              <a:gd name="connsiteY3" fmla="*/ 3106924 h 3284989"/>
              <a:gd name="connsiteX4" fmla="*/ 1182760 w 1182760"/>
              <a:gd name="connsiteY4" fmla="*/ 3241836 h 3284989"/>
              <a:gd name="connsiteX0" fmla="*/ 208399 w 1182760"/>
              <a:gd name="connsiteY0" fmla="*/ 70187 h 3246284"/>
              <a:gd name="connsiteX1" fmla="*/ 613134 w 1182760"/>
              <a:gd name="connsiteY1" fmla="*/ 145137 h 3246284"/>
              <a:gd name="connsiteX2" fmla="*/ 373291 w 1182760"/>
              <a:gd name="connsiteY2" fmla="*/ 1779065 h 3246284"/>
              <a:gd name="connsiteX3" fmla="*/ 28517 w 1182760"/>
              <a:gd name="connsiteY3" fmla="*/ 3068219 h 3246284"/>
              <a:gd name="connsiteX4" fmla="*/ 1182760 w 1182760"/>
              <a:gd name="connsiteY4" fmla="*/ 3203131 h 3246284"/>
              <a:gd name="connsiteX0" fmla="*/ 0 w 1199213"/>
              <a:gd name="connsiteY0" fmla="*/ 97913 h 3229039"/>
              <a:gd name="connsiteX1" fmla="*/ 629587 w 1199213"/>
              <a:gd name="connsiteY1" fmla="*/ 127892 h 3229039"/>
              <a:gd name="connsiteX2" fmla="*/ 389744 w 1199213"/>
              <a:gd name="connsiteY2" fmla="*/ 1761820 h 3229039"/>
              <a:gd name="connsiteX3" fmla="*/ 44970 w 1199213"/>
              <a:gd name="connsiteY3" fmla="*/ 3050974 h 3229039"/>
              <a:gd name="connsiteX4" fmla="*/ 1199213 w 1199213"/>
              <a:gd name="connsiteY4" fmla="*/ 3185886 h 3229039"/>
              <a:gd name="connsiteX0" fmla="*/ 0 w 1199213"/>
              <a:gd name="connsiteY0" fmla="*/ 0 h 3131126"/>
              <a:gd name="connsiteX1" fmla="*/ 719528 w 1199213"/>
              <a:gd name="connsiteY1" fmla="*/ 299802 h 3131126"/>
              <a:gd name="connsiteX2" fmla="*/ 389744 w 1199213"/>
              <a:gd name="connsiteY2" fmla="*/ 1663907 h 3131126"/>
              <a:gd name="connsiteX3" fmla="*/ 44970 w 1199213"/>
              <a:gd name="connsiteY3" fmla="*/ 2953061 h 3131126"/>
              <a:gd name="connsiteX4" fmla="*/ 1199213 w 1199213"/>
              <a:gd name="connsiteY4" fmla="*/ 3087973 h 3131126"/>
              <a:gd name="connsiteX0" fmla="*/ 0 w 1199213"/>
              <a:gd name="connsiteY0" fmla="*/ 0 h 3091508"/>
              <a:gd name="connsiteX1" fmla="*/ 719528 w 1199213"/>
              <a:gd name="connsiteY1" fmla="*/ 299802 h 3091508"/>
              <a:gd name="connsiteX2" fmla="*/ 389744 w 1199213"/>
              <a:gd name="connsiteY2" fmla="*/ 1663907 h 3091508"/>
              <a:gd name="connsiteX3" fmla="*/ 239842 w 1199213"/>
              <a:gd name="connsiteY3" fmla="*/ 2383435 h 3091508"/>
              <a:gd name="connsiteX4" fmla="*/ 1199213 w 1199213"/>
              <a:gd name="connsiteY4" fmla="*/ 3087973 h 3091508"/>
              <a:gd name="connsiteX0" fmla="*/ 0 w 1184223"/>
              <a:gd name="connsiteY0" fmla="*/ 0 h 2648803"/>
              <a:gd name="connsiteX1" fmla="*/ 719528 w 1184223"/>
              <a:gd name="connsiteY1" fmla="*/ 299802 h 2648803"/>
              <a:gd name="connsiteX2" fmla="*/ 389744 w 1184223"/>
              <a:gd name="connsiteY2" fmla="*/ 1663907 h 2648803"/>
              <a:gd name="connsiteX3" fmla="*/ 239842 w 1184223"/>
              <a:gd name="connsiteY3" fmla="*/ 2383435 h 2648803"/>
              <a:gd name="connsiteX4" fmla="*/ 1184223 w 1184223"/>
              <a:gd name="connsiteY4" fmla="*/ 2638268 h 2648803"/>
              <a:gd name="connsiteX0" fmla="*/ 0 w 1214203"/>
              <a:gd name="connsiteY0" fmla="*/ 0 h 2721174"/>
              <a:gd name="connsiteX1" fmla="*/ 719528 w 1214203"/>
              <a:gd name="connsiteY1" fmla="*/ 299802 h 2721174"/>
              <a:gd name="connsiteX2" fmla="*/ 389744 w 1214203"/>
              <a:gd name="connsiteY2" fmla="*/ 1663907 h 2721174"/>
              <a:gd name="connsiteX3" fmla="*/ 239842 w 1214203"/>
              <a:gd name="connsiteY3" fmla="*/ 2383435 h 2721174"/>
              <a:gd name="connsiteX4" fmla="*/ 1214203 w 1214203"/>
              <a:gd name="connsiteY4" fmla="*/ 2713218 h 2721174"/>
              <a:gd name="connsiteX0" fmla="*/ 0 w 1214203"/>
              <a:gd name="connsiteY0" fmla="*/ 0 h 2713393"/>
              <a:gd name="connsiteX1" fmla="*/ 719528 w 1214203"/>
              <a:gd name="connsiteY1" fmla="*/ 299802 h 2713393"/>
              <a:gd name="connsiteX2" fmla="*/ 389744 w 1214203"/>
              <a:gd name="connsiteY2" fmla="*/ 1663907 h 2713393"/>
              <a:gd name="connsiteX3" fmla="*/ 239842 w 1214203"/>
              <a:gd name="connsiteY3" fmla="*/ 2383435 h 2713393"/>
              <a:gd name="connsiteX4" fmla="*/ 1214203 w 1214203"/>
              <a:gd name="connsiteY4" fmla="*/ 2713218 h 2713393"/>
              <a:gd name="connsiteX0" fmla="*/ 0 w 1214203"/>
              <a:gd name="connsiteY0" fmla="*/ 0 h 2713329"/>
              <a:gd name="connsiteX1" fmla="*/ 719528 w 1214203"/>
              <a:gd name="connsiteY1" fmla="*/ 299802 h 2713329"/>
              <a:gd name="connsiteX2" fmla="*/ 389744 w 1214203"/>
              <a:gd name="connsiteY2" fmla="*/ 1663907 h 2713329"/>
              <a:gd name="connsiteX3" fmla="*/ 382752 w 1214203"/>
              <a:gd name="connsiteY3" fmla="*/ 2288019 h 2713329"/>
              <a:gd name="connsiteX4" fmla="*/ 1214203 w 1214203"/>
              <a:gd name="connsiteY4" fmla="*/ 2713218 h 2713329"/>
              <a:gd name="connsiteX0" fmla="*/ 0 w 1214203"/>
              <a:gd name="connsiteY0" fmla="*/ 0 h 2713365"/>
              <a:gd name="connsiteX1" fmla="*/ 719528 w 1214203"/>
              <a:gd name="connsiteY1" fmla="*/ 299802 h 2713365"/>
              <a:gd name="connsiteX2" fmla="*/ 389744 w 1214203"/>
              <a:gd name="connsiteY2" fmla="*/ 1663907 h 2713365"/>
              <a:gd name="connsiteX3" fmla="*/ 382752 w 1214203"/>
              <a:gd name="connsiteY3" fmla="*/ 2288019 h 2713365"/>
              <a:gd name="connsiteX4" fmla="*/ 1214203 w 1214203"/>
              <a:gd name="connsiteY4" fmla="*/ 2713218 h 271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203" h="2713365">
                <a:moveTo>
                  <a:pt x="0" y="0"/>
                </a:moveTo>
                <a:cubicBezTo>
                  <a:pt x="488430" y="14990"/>
                  <a:pt x="654571" y="22484"/>
                  <a:pt x="719528" y="299802"/>
                </a:cubicBezTo>
                <a:cubicBezTo>
                  <a:pt x="784485" y="577120"/>
                  <a:pt x="445873" y="1332538"/>
                  <a:pt x="389744" y="1663907"/>
                </a:cubicBezTo>
                <a:cubicBezTo>
                  <a:pt x="333615" y="1995276"/>
                  <a:pt x="285040" y="2049524"/>
                  <a:pt x="382752" y="2288019"/>
                </a:cubicBezTo>
                <a:cubicBezTo>
                  <a:pt x="480464" y="2526514"/>
                  <a:pt x="599606" y="2719464"/>
                  <a:pt x="1214203" y="2713218"/>
                </a:cubicBezTo>
              </a:path>
            </a:pathLst>
          </a:custGeom>
          <a:noFill/>
          <a:ln w="50800"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D090B5E-E315-744F-83E9-53B4959BB201}"/>
              </a:ext>
            </a:extLst>
          </p:cNvPr>
          <p:cNvSpPr/>
          <p:nvPr/>
        </p:nvSpPr>
        <p:spPr>
          <a:xfrm>
            <a:off x="6487353" y="2498490"/>
            <a:ext cx="1207164" cy="2403859"/>
          </a:xfrm>
          <a:custGeom>
            <a:avLst/>
            <a:gdLst>
              <a:gd name="connsiteX0" fmla="*/ 214696 w 1413909"/>
              <a:gd name="connsiteY0" fmla="*/ 111171 h 3013238"/>
              <a:gd name="connsiteX1" fmla="*/ 739352 w 1413909"/>
              <a:gd name="connsiteY1" fmla="*/ 126162 h 3013238"/>
              <a:gd name="connsiteX2" fmla="*/ 394578 w 1413909"/>
              <a:gd name="connsiteY2" fmla="*/ 1385335 h 3013238"/>
              <a:gd name="connsiteX3" fmla="*/ 4834 w 1413909"/>
              <a:gd name="connsiteY3" fmla="*/ 2569558 h 3013238"/>
              <a:gd name="connsiteX4" fmla="*/ 679391 w 1413909"/>
              <a:gd name="connsiteY4" fmla="*/ 2974293 h 3013238"/>
              <a:gd name="connsiteX5" fmla="*/ 1413909 w 1413909"/>
              <a:gd name="connsiteY5" fmla="*/ 2974293 h 3013238"/>
              <a:gd name="connsiteX0" fmla="*/ 286258 w 1413909"/>
              <a:gd name="connsiteY0" fmla="*/ 111171 h 3013238"/>
              <a:gd name="connsiteX1" fmla="*/ 739352 w 1413909"/>
              <a:gd name="connsiteY1" fmla="*/ 126162 h 3013238"/>
              <a:gd name="connsiteX2" fmla="*/ 394578 w 1413909"/>
              <a:gd name="connsiteY2" fmla="*/ 1385335 h 3013238"/>
              <a:gd name="connsiteX3" fmla="*/ 4834 w 1413909"/>
              <a:gd name="connsiteY3" fmla="*/ 2569558 h 3013238"/>
              <a:gd name="connsiteX4" fmla="*/ 679391 w 1413909"/>
              <a:gd name="connsiteY4" fmla="*/ 2974293 h 3013238"/>
              <a:gd name="connsiteX5" fmla="*/ 1413909 w 1413909"/>
              <a:gd name="connsiteY5" fmla="*/ 2974293 h 3013238"/>
              <a:gd name="connsiteX0" fmla="*/ 286206 w 1413857"/>
              <a:gd name="connsiteY0" fmla="*/ 14630 h 2916697"/>
              <a:gd name="connsiteX1" fmla="*/ 715446 w 1413857"/>
              <a:gd name="connsiteY1" fmla="*/ 553480 h 2916697"/>
              <a:gd name="connsiteX2" fmla="*/ 394526 w 1413857"/>
              <a:gd name="connsiteY2" fmla="*/ 1288794 h 2916697"/>
              <a:gd name="connsiteX3" fmla="*/ 4782 w 1413857"/>
              <a:gd name="connsiteY3" fmla="*/ 2473017 h 2916697"/>
              <a:gd name="connsiteX4" fmla="*/ 679339 w 1413857"/>
              <a:gd name="connsiteY4" fmla="*/ 2877752 h 2916697"/>
              <a:gd name="connsiteX5" fmla="*/ 1413857 w 1413857"/>
              <a:gd name="connsiteY5" fmla="*/ 2877752 h 2916697"/>
              <a:gd name="connsiteX0" fmla="*/ 286206 w 1413857"/>
              <a:gd name="connsiteY0" fmla="*/ 0 h 2902067"/>
              <a:gd name="connsiteX1" fmla="*/ 715446 w 1413857"/>
              <a:gd name="connsiteY1" fmla="*/ 538850 h 2902067"/>
              <a:gd name="connsiteX2" fmla="*/ 394526 w 1413857"/>
              <a:gd name="connsiteY2" fmla="*/ 1274164 h 2902067"/>
              <a:gd name="connsiteX3" fmla="*/ 4782 w 1413857"/>
              <a:gd name="connsiteY3" fmla="*/ 2458387 h 2902067"/>
              <a:gd name="connsiteX4" fmla="*/ 679339 w 1413857"/>
              <a:gd name="connsiteY4" fmla="*/ 2863122 h 2902067"/>
              <a:gd name="connsiteX5" fmla="*/ 1413857 w 1413857"/>
              <a:gd name="connsiteY5" fmla="*/ 2863122 h 2902067"/>
              <a:gd name="connsiteX0" fmla="*/ 286311 w 1413962"/>
              <a:gd name="connsiteY0" fmla="*/ 0 h 2902067"/>
              <a:gd name="connsiteX1" fmla="*/ 763259 w 1413962"/>
              <a:gd name="connsiteY1" fmla="*/ 264447 h 2902067"/>
              <a:gd name="connsiteX2" fmla="*/ 394631 w 1413962"/>
              <a:gd name="connsiteY2" fmla="*/ 1274164 h 2902067"/>
              <a:gd name="connsiteX3" fmla="*/ 4887 w 1413962"/>
              <a:gd name="connsiteY3" fmla="*/ 2458387 h 2902067"/>
              <a:gd name="connsiteX4" fmla="*/ 679444 w 1413962"/>
              <a:gd name="connsiteY4" fmla="*/ 2863122 h 2902067"/>
              <a:gd name="connsiteX5" fmla="*/ 1413962 w 1413962"/>
              <a:gd name="connsiteY5" fmla="*/ 2863122 h 2902067"/>
              <a:gd name="connsiteX0" fmla="*/ 283610 w 1411261"/>
              <a:gd name="connsiteY0" fmla="*/ 0 h 2902067"/>
              <a:gd name="connsiteX1" fmla="*/ 760558 w 1411261"/>
              <a:gd name="connsiteY1" fmla="*/ 264447 h 2902067"/>
              <a:gd name="connsiteX2" fmla="*/ 471443 w 1411261"/>
              <a:gd name="connsiteY2" fmla="*/ 1149437 h 2902067"/>
              <a:gd name="connsiteX3" fmla="*/ 2186 w 1411261"/>
              <a:gd name="connsiteY3" fmla="*/ 2458387 h 2902067"/>
              <a:gd name="connsiteX4" fmla="*/ 676743 w 1411261"/>
              <a:gd name="connsiteY4" fmla="*/ 2863122 h 2902067"/>
              <a:gd name="connsiteX5" fmla="*/ 1411261 w 1411261"/>
              <a:gd name="connsiteY5" fmla="*/ 2863122 h 2902067"/>
              <a:gd name="connsiteX0" fmla="*/ 283416 w 1411067"/>
              <a:gd name="connsiteY0" fmla="*/ 0 h 2902067"/>
              <a:gd name="connsiteX1" fmla="*/ 760364 w 1411067"/>
              <a:gd name="connsiteY1" fmla="*/ 264447 h 2902067"/>
              <a:gd name="connsiteX2" fmla="*/ 471249 w 1411067"/>
              <a:gd name="connsiteY2" fmla="*/ 1149437 h 2902067"/>
              <a:gd name="connsiteX3" fmla="*/ 1992 w 1411067"/>
              <a:gd name="connsiteY3" fmla="*/ 2458387 h 2902067"/>
              <a:gd name="connsiteX4" fmla="*/ 676549 w 1411067"/>
              <a:gd name="connsiteY4" fmla="*/ 2863122 h 2902067"/>
              <a:gd name="connsiteX5" fmla="*/ 1411067 w 1411067"/>
              <a:gd name="connsiteY5" fmla="*/ 2863122 h 2902067"/>
              <a:gd name="connsiteX0" fmla="*/ 0 w 1127651"/>
              <a:gd name="connsiteY0" fmla="*/ 0 h 2935155"/>
              <a:gd name="connsiteX1" fmla="*/ 476948 w 1127651"/>
              <a:gd name="connsiteY1" fmla="*/ 264447 h 2935155"/>
              <a:gd name="connsiteX2" fmla="*/ 187833 w 1127651"/>
              <a:gd name="connsiteY2" fmla="*/ 1149437 h 2935155"/>
              <a:gd name="connsiteX3" fmla="*/ 108190 w 1127651"/>
              <a:gd name="connsiteY3" fmla="*/ 2001049 h 2935155"/>
              <a:gd name="connsiteX4" fmla="*/ 393133 w 1127651"/>
              <a:gd name="connsiteY4" fmla="*/ 2863122 h 2935155"/>
              <a:gd name="connsiteX5" fmla="*/ 1127651 w 1127651"/>
              <a:gd name="connsiteY5" fmla="*/ 2863122 h 2935155"/>
              <a:gd name="connsiteX0" fmla="*/ 0 w 1127651"/>
              <a:gd name="connsiteY0" fmla="*/ 0 h 2864997"/>
              <a:gd name="connsiteX1" fmla="*/ 476948 w 1127651"/>
              <a:gd name="connsiteY1" fmla="*/ 264447 h 2864997"/>
              <a:gd name="connsiteX2" fmla="*/ 187833 w 1127651"/>
              <a:gd name="connsiteY2" fmla="*/ 1149437 h 2864997"/>
              <a:gd name="connsiteX3" fmla="*/ 108190 w 1127651"/>
              <a:gd name="connsiteY3" fmla="*/ 2001049 h 2864997"/>
              <a:gd name="connsiteX4" fmla="*/ 265912 w 1127651"/>
              <a:gd name="connsiteY4" fmla="*/ 2322632 h 2864997"/>
              <a:gd name="connsiteX5" fmla="*/ 1127651 w 1127651"/>
              <a:gd name="connsiteY5" fmla="*/ 2863122 h 2864997"/>
              <a:gd name="connsiteX0" fmla="*/ 0 w 1207164"/>
              <a:gd name="connsiteY0" fmla="*/ 0 h 2519039"/>
              <a:gd name="connsiteX1" fmla="*/ 476948 w 1207164"/>
              <a:gd name="connsiteY1" fmla="*/ 264447 h 2519039"/>
              <a:gd name="connsiteX2" fmla="*/ 187833 w 1207164"/>
              <a:gd name="connsiteY2" fmla="*/ 1149437 h 2519039"/>
              <a:gd name="connsiteX3" fmla="*/ 108190 w 1207164"/>
              <a:gd name="connsiteY3" fmla="*/ 2001049 h 2519039"/>
              <a:gd name="connsiteX4" fmla="*/ 265912 w 1207164"/>
              <a:gd name="connsiteY4" fmla="*/ 2322632 h 2519039"/>
              <a:gd name="connsiteX5" fmla="*/ 1207164 w 1207164"/>
              <a:gd name="connsiteY5" fmla="*/ 2513882 h 2519039"/>
              <a:gd name="connsiteX0" fmla="*/ 0 w 1207164"/>
              <a:gd name="connsiteY0" fmla="*/ 0 h 2513883"/>
              <a:gd name="connsiteX1" fmla="*/ 476948 w 1207164"/>
              <a:gd name="connsiteY1" fmla="*/ 264447 h 2513883"/>
              <a:gd name="connsiteX2" fmla="*/ 187833 w 1207164"/>
              <a:gd name="connsiteY2" fmla="*/ 1149437 h 2513883"/>
              <a:gd name="connsiteX3" fmla="*/ 108190 w 1207164"/>
              <a:gd name="connsiteY3" fmla="*/ 2001049 h 2513883"/>
              <a:gd name="connsiteX4" fmla="*/ 265912 w 1207164"/>
              <a:gd name="connsiteY4" fmla="*/ 2322632 h 2513883"/>
              <a:gd name="connsiteX5" fmla="*/ 1207164 w 1207164"/>
              <a:gd name="connsiteY5" fmla="*/ 2513882 h 2513883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187833 w 1207164"/>
              <a:gd name="connsiteY2" fmla="*/ 1149437 h 2513882"/>
              <a:gd name="connsiteX3" fmla="*/ 108190 w 1207164"/>
              <a:gd name="connsiteY3" fmla="*/ 2001049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187833 w 1207164"/>
              <a:gd name="connsiteY2" fmla="*/ 1149437 h 2513882"/>
              <a:gd name="connsiteX3" fmla="*/ 195654 w 1207164"/>
              <a:gd name="connsiteY3" fmla="*/ 2142408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187833 w 1207164"/>
              <a:gd name="connsiteY2" fmla="*/ 1149437 h 2513882"/>
              <a:gd name="connsiteX3" fmla="*/ 259264 w 1207164"/>
              <a:gd name="connsiteY3" fmla="*/ 2150723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59264 w 1207164"/>
              <a:gd name="connsiteY3" fmla="*/ 2150723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59264 w 1207164"/>
              <a:gd name="connsiteY3" fmla="*/ 2150723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59264 w 1207164"/>
              <a:gd name="connsiteY3" fmla="*/ 2084202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59264 w 1207164"/>
              <a:gd name="connsiteY3" fmla="*/ 2084202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75166 w 1207164"/>
              <a:gd name="connsiteY3" fmla="*/ 2142409 h 2513882"/>
              <a:gd name="connsiteX4" fmla="*/ 1207164 w 1207164"/>
              <a:gd name="connsiteY4" fmla="*/ 2513882 h 2513882"/>
              <a:gd name="connsiteX0" fmla="*/ 0 w 1207164"/>
              <a:gd name="connsiteY0" fmla="*/ 0 h 2513882"/>
              <a:gd name="connsiteX1" fmla="*/ 476948 w 1207164"/>
              <a:gd name="connsiteY1" fmla="*/ 264447 h 2513882"/>
              <a:gd name="connsiteX2" fmla="*/ 243492 w 1207164"/>
              <a:gd name="connsiteY2" fmla="*/ 1157753 h 2513882"/>
              <a:gd name="connsiteX3" fmla="*/ 275166 w 1207164"/>
              <a:gd name="connsiteY3" fmla="*/ 2142409 h 2513882"/>
              <a:gd name="connsiteX4" fmla="*/ 1207164 w 1207164"/>
              <a:gd name="connsiteY4" fmla="*/ 2513882 h 251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7164" h="2513882">
                <a:moveTo>
                  <a:pt x="0" y="0"/>
                </a:moveTo>
                <a:cubicBezTo>
                  <a:pt x="414315" y="26044"/>
                  <a:pt x="436366" y="71488"/>
                  <a:pt x="476948" y="264447"/>
                </a:cubicBezTo>
                <a:cubicBezTo>
                  <a:pt x="517530" y="457406"/>
                  <a:pt x="277122" y="844759"/>
                  <a:pt x="243492" y="1157753"/>
                </a:cubicBezTo>
                <a:cubicBezTo>
                  <a:pt x="209862" y="1470747"/>
                  <a:pt x="42992" y="1933018"/>
                  <a:pt x="275166" y="2142409"/>
                </a:cubicBezTo>
                <a:cubicBezTo>
                  <a:pt x="507340" y="2351800"/>
                  <a:pt x="604500" y="2490194"/>
                  <a:pt x="1207164" y="2513882"/>
                </a:cubicBezTo>
              </a:path>
            </a:pathLst>
          </a:custGeom>
          <a:noFill/>
          <a:ln w="50800"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C7812B6-C276-E442-86ED-9B1385B3DA8B}"/>
              </a:ext>
            </a:extLst>
          </p:cNvPr>
          <p:cNvSpPr/>
          <p:nvPr/>
        </p:nvSpPr>
        <p:spPr>
          <a:xfrm>
            <a:off x="7001697" y="2484960"/>
            <a:ext cx="4216996" cy="1886112"/>
          </a:xfrm>
          <a:custGeom>
            <a:avLst/>
            <a:gdLst>
              <a:gd name="connsiteX0" fmla="*/ 3765862 w 4351503"/>
              <a:gd name="connsiteY0" fmla="*/ 32050 h 2336051"/>
              <a:gd name="connsiteX1" fmla="*/ 4185586 w 4351503"/>
              <a:gd name="connsiteY1" fmla="*/ 47040 h 2336051"/>
              <a:gd name="connsiteX2" fmla="*/ 4320498 w 4351503"/>
              <a:gd name="connsiteY2" fmla="*/ 481755 h 2336051"/>
              <a:gd name="connsiteX3" fmla="*/ 3630950 w 4351503"/>
              <a:gd name="connsiteY3" fmla="*/ 841519 h 2336051"/>
              <a:gd name="connsiteX4" fmla="*/ 483016 w 4351503"/>
              <a:gd name="connsiteY4" fmla="*/ 1096352 h 2336051"/>
              <a:gd name="connsiteX5" fmla="*/ 33311 w 4351503"/>
              <a:gd name="connsiteY5" fmla="*/ 2175644 h 2336051"/>
              <a:gd name="connsiteX6" fmla="*/ 707868 w 4351503"/>
              <a:gd name="connsiteY6" fmla="*/ 2310555 h 2336051"/>
              <a:gd name="connsiteX0" fmla="*/ 3765862 w 4321292"/>
              <a:gd name="connsiteY0" fmla="*/ 0 h 2304001"/>
              <a:gd name="connsiteX1" fmla="*/ 4320498 w 4321292"/>
              <a:gd name="connsiteY1" fmla="*/ 449705 h 2304001"/>
              <a:gd name="connsiteX2" fmla="*/ 3630950 w 4321292"/>
              <a:gd name="connsiteY2" fmla="*/ 809469 h 2304001"/>
              <a:gd name="connsiteX3" fmla="*/ 483016 w 4321292"/>
              <a:gd name="connsiteY3" fmla="*/ 1064302 h 2304001"/>
              <a:gd name="connsiteX4" fmla="*/ 33311 w 4321292"/>
              <a:gd name="connsiteY4" fmla="*/ 2143594 h 2304001"/>
              <a:gd name="connsiteX5" fmla="*/ 707868 w 4321292"/>
              <a:gd name="connsiteY5" fmla="*/ 2278505 h 2304001"/>
              <a:gd name="connsiteX0" fmla="*/ 3765862 w 4323121"/>
              <a:gd name="connsiteY0" fmla="*/ 0 h 2304001"/>
              <a:gd name="connsiteX1" fmla="*/ 4320498 w 4323121"/>
              <a:gd name="connsiteY1" fmla="*/ 449705 h 2304001"/>
              <a:gd name="connsiteX2" fmla="*/ 3630950 w 4323121"/>
              <a:gd name="connsiteY2" fmla="*/ 809469 h 2304001"/>
              <a:gd name="connsiteX3" fmla="*/ 483016 w 4323121"/>
              <a:gd name="connsiteY3" fmla="*/ 1064302 h 2304001"/>
              <a:gd name="connsiteX4" fmla="*/ 33311 w 4323121"/>
              <a:gd name="connsiteY4" fmla="*/ 2143594 h 2304001"/>
              <a:gd name="connsiteX5" fmla="*/ 707868 w 4323121"/>
              <a:gd name="connsiteY5" fmla="*/ 2278505 h 2304001"/>
              <a:gd name="connsiteX0" fmla="*/ 3765862 w 4326547"/>
              <a:gd name="connsiteY0" fmla="*/ 3300 h 2307301"/>
              <a:gd name="connsiteX1" fmla="*/ 4320498 w 4326547"/>
              <a:gd name="connsiteY1" fmla="*/ 453005 h 2307301"/>
              <a:gd name="connsiteX2" fmla="*/ 3630950 w 4326547"/>
              <a:gd name="connsiteY2" fmla="*/ 812769 h 2307301"/>
              <a:gd name="connsiteX3" fmla="*/ 483016 w 4326547"/>
              <a:gd name="connsiteY3" fmla="*/ 1067602 h 2307301"/>
              <a:gd name="connsiteX4" fmla="*/ 33311 w 4326547"/>
              <a:gd name="connsiteY4" fmla="*/ 2146894 h 2307301"/>
              <a:gd name="connsiteX5" fmla="*/ 707868 w 4326547"/>
              <a:gd name="connsiteY5" fmla="*/ 2281805 h 2307301"/>
              <a:gd name="connsiteX0" fmla="*/ 3765862 w 4326547"/>
              <a:gd name="connsiteY0" fmla="*/ 3407 h 2307408"/>
              <a:gd name="connsiteX1" fmla="*/ 4320498 w 4326547"/>
              <a:gd name="connsiteY1" fmla="*/ 453112 h 2307408"/>
              <a:gd name="connsiteX2" fmla="*/ 3630950 w 4326547"/>
              <a:gd name="connsiteY2" fmla="*/ 887827 h 2307408"/>
              <a:gd name="connsiteX3" fmla="*/ 483016 w 4326547"/>
              <a:gd name="connsiteY3" fmla="*/ 1067709 h 2307408"/>
              <a:gd name="connsiteX4" fmla="*/ 33311 w 4326547"/>
              <a:gd name="connsiteY4" fmla="*/ 2147001 h 2307408"/>
              <a:gd name="connsiteX5" fmla="*/ 707868 w 4326547"/>
              <a:gd name="connsiteY5" fmla="*/ 2281912 h 2307408"/>
              <a:gd name="connsiteX0" fmla="*/ 3748840 w 4309525"/>
              <a:gd name="connsiteY0" fmla="*/ 3407 h 2309455"/>
              <a:gd name="connsiteX1" fmla="*/ 4303476 w 4309525"/>
              <a:gd name="connsiteY1" fmla="*/ 453112 h 2309455"/>
              <a:gd name="connsiteX2" fmla="*/ 3613928 w 4309525"/>
              <a:gd name="connsiteY2" fmla="*/ 887827 h 2309455"/>
              <a:gd name="connsiteX3" fmla="*/ 525955 w 4309525"/>
              <a:gd name="connsiteY3" fmla="*/ 1022739 h 2309455"/>
              <a:gd name="connsiteX4" fmla="*/ 16289 w 4309525"/>
              <a:gd name="connsiteY4" fmla="*/ 2147001 h 2309455"/>
              <a:gd name="connsiteX5" fmla="*/ 690846 w 4309525"/>
              <a:gd name="connsiteY5" fmla="*/ 2281912 h 2309455"/>
              <a:gd name="connsiteX0" fmla="*/ 3623653 w 4184338"/>
              <a:gd name="connsiteY0" fmla="*/ 3407 h 2284190"/>
              <a:gd name="connsiteX1" fmla="*/ 4178289 w 4184338"/>
              <a:gd name="connsiteY1" fmla="*/ 453112 h 2284190"/>
              <a:gd name="connsiteX2" fmla="*/ 3488741 w 4184338"/>
              <a:gd name="connsiteY2" fmla="*/ 887827 h 2284190"/>
              <a:gd name="connsiteX3" fmla="*/ 400768 w 4184338"/>
              <a:gd name="connsiteY3" fmla="*/ 1022739 h 2284190"/>
              <a:gd name="connsiteX4" fmla="*/ 55994 w 4184338"/>
              <a:gd name="connsiteY4" fmla="*/ 1757257 h 2284190"/>
              <a:gd name="connsiteX5" fmla="*/ 565659 w 4184338"/>
              <a:gd name="connsiteY5" fmla="*/ 2281912 h 2284190"/>
              <a:gd name="connsiteX0" fmla="*/ 3633093 w 4193778"/>
              <a:gd name="connsiteY0" fmla="*/ 3407 h 1881064"/>
              <a:gd name="connsiteX1" fmla="*/ 4187729 w 4193778"/>
              <a:gd name="connsiteY1" fmla="*/ 453112 h 1881064"/>
              <a:gd name="connsiteX2" fmla="*/ 3498181 w 4193778"/>
              <a:gd name="connsiteY2" fmla="*/ 887827 h 1881064"/>
              <a:gd name="connsiteX3" fmla="*/ 410208 w 4193778"/>
              <a:gd name="connsiteY3" fmla="*/ 1022739 h 1881064"/>
              <a:gd name="connsiteX4" fmla="*/ 65434 w 4193778"/>
              <a:gd name="connsiteY4" fmla="*/ 1757257 h 1881064"/>
              <a:gd name="connsiteX5" fmla="*/ 710010 w 4193778"/>
              <a:gd name="connsiteY5" fmla="*/ 1862188 h 1881064"/>
              <a:gd name="connsiteX0" fmla="*/ 3633093 w 4193778"/>
              <a:gd name="connsiteY0" fmla="*/ 3407 h 1862188"/>
              <a:gd name="connsiteX1" fmla="*/ 4187729 w 4193778"/>
              <a:gd name="connsiteY1" fmla="*/ 453112 h 1862188"/>
              <a:gd name="connsiteX2" fmla="*/ 3498181 w 4193778"/>
              <a:gd name="connsiteY2" fmla="*/ 887827 h 1862188"/>
              <a:gd name="connsiteX3" fmla="*/ 410208 w 4193778"/>
              <a:gd name="connsiteY3" fmla="*/ 1022739 h 1862188"/>
              <a:gd name="connsiteX4" fmla="*/ 65434 w 4193778"/>
              <a:gd name="connsiteY4" fmla="*/ 1757257 h 1862188"/>
              <a:gd name="connsiteX5" fmla="*/ 710010 w 4193778"/>
              <a:gd name="connsiteY5" fmla="*/ 1862188 h 1862188"/>
              <a:gd name="connsiteX0" fmla="*/ 3643177 w 4203862"/>
              <a:gd name="connsiteY0" fmla="*/ 3407 h 1862188"/>
              <a:gd name="connsiteX1" fmla="*/ 4197813 w 4203862"/>
              <a:gd name="connsiteY1" fmla="*/ 453112 h 1862188"/>
              <a:gd name="connsiteX2" fmla="*/ 3508265 w 4203862"/>
              <a:gd name="connsiteY2" fmla="*/ 887827 h 1862188"/>
              <a:gd name="connsiteX3" fmla="*/ 420292 w 4203862"/>
              <a:gd name="connsiteY3" fmla="*/ 1022739 h 1862188"/>
              <a:gd name="connsiteX4" fmla="*/ 60528 w 4203862"/>
              <a:gd name="connsiteY4" fmla="*/ 1607355 h 1862188"/>
              <a:gd name="connsiteX5" fmla="*/ 720094 w 4203862"/>
              <a:gd name="connsiteY5" fmla="*/ 1862188 h 1862188"/>
              <a:gd name="connsiteX0" fmla="*/ 3643177 w 4203862"/>
              <a:gd name="connsiteY0" fmla="*/ 3407 h 1862274"/>
              <a:gd name="connsiteX1" fmla="*/ 4197813 w 4203862"/>
              <a:gd name="connsiteY1" fmla="*/ 453112 h 1862274"/>
              <a:gd name="connsiteX2" fmla="*/ 3508265 w 4203862"/>
              <a:gd name="connsiteY2" fmla="*/ 887827 h 1862274"/>
              <a:gd name="connsiteX3" fmla="*/ 420292 w 4203862"/>
              <a:gd name="connsiteY3" fmla="*/ 1022739 h 1862274"/>
              <a:gd name="connsiteX4" fmla="*/ 60528 w 4203862"/>
              <a:gd name="connsiteY4" fmla="*/ 1607355 h 1862274"/>
              <a:gd name="connsiteX5" fmla="*/ 720094 w 4203862"/>
              <a:gd name="connsiteY5" fmla="*/ 1862188 h 1862274"/>
              <a:gd name="connsiteX0" fmla="*/ 3639781 w 4200466"/>
              <a:gd name="connsiteY0" fmla="*/ 3407 h 1886116"/>
              <a:gd name="connsiteX1" fmla="*/ 4194417 w 4200466"/>
              <a:gd name="connsiteY1" fmla="*/ 453112 h 1886116"/>
              <a:gd name="connsiteX2" fmla="*/ 3504869 w 4200466"/>
              <a:gd name="connsiteY2" fmla="*/ 887827 h 1886116"/>
              <a:gd name="connsiteX3" fmla="*/ 416896 w 4200466"/>
              <a:gd name="connsiteY3" fmla="*/ 1022739 h 1886116"/>
              <a:gd name="connsiteX4" fmla="*/ 57132 w 4200466"/>
              <a:gd name="connsiteY4" fmla="*/ 1607355 h 1886116"/>
              <a:gd name="connsiteX5" fmla="*/ 668990 w 4200466"/>
              <a:gd name="connsiteY5" fmla="*/ 1886042 h 1886116"/>
              <a:gd name="connsiteX0" fmla="*/ 3591121 w 4151806"/>
              <a:gd name="connsiteY0" fmla="*/ 3407 h 1886116"/>
              <a:gd name="connsiteX1" fmla="*/ 4145757 w 4151806"/>
              <a:gd name="connsiteY1" fmla="*/ 453112 h 1886116"/>
              <a:gd name="connsiteX2" fmla="*/ 3456209 w 4151806"/>
              <a:gd name="connsiteY2" fmla="*/ 887827 h 1886116"/>
              <a:gd name="connsiteX3" fmla="*/ 368236 w 4151806"/>
              <a:gd name="connsiteY3" fmla="*/ 1022739 h 1886116"/>
              <a:gd name="connsiteX4" fmla="*/ 8472 w 4151806"/>
              <a:gd name="connsiteY4" fmla="*/ 1607355 h 1886116"/>
              <a:gd name="connsiteX5" fmla="*/ 620330 w 4151806"/>
              <a:gd name="connsiteY5" fmla="*/ 1886042 h 1886116"/>
              <a:gd name="connsiteX0" fmla="*/ 3656311 w 4216996"/>
              <a:gd name="connsiteY0" fmla="*/ 3407 h 1886112"/>
              <a:gd name="connsiteX1" fmla="*/ 4210947 w 4216996"/>
              <a:gd name="connsiteY1" fmla="*/ 453112 h 1886112"/>
              <a:gd name="connsiteX2" fmla="*/ 3521399 w 4216996"/>
              <a:gd name="connsiteY2" fmla="*/ 887827 h 1886112"/>
              <a:gd name="connsiteX3" fmla="*/ 433426 w 4216996"/>
              <a:gd name="connsiteY3" fmla="*/ 1022739 h 1886112"/>
              <a:gd name="connsiteX4" fmla="*/ 49808 w 4216996"/>
              <a:gd name="connsiteY4" fmla="*/ 1599404 h 1886112"/>
              <a:gd name="connsiteX5" fmla="*/ 685520 w 4216996"/>
              <a:gd name="connsiteY5" fmla="*/ 1886042 h 188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6996" h="1886112">
                <a:moveTo>
                  <a:pt x="3656311" y="3407"/>
                </a:moveTo>
                <a:cubicBezTo>
                  <a:pt x="4221565" y="-37815"/>
                  <a:pt x="4233432" y="305709"/>
                  <a:pt x="4210947" y="453112"/>
                </a:cubicBezTo>
                <a:cubicBezTo>
                  <a:pt x="4188462" y="600515"/>
                  <a:pt x="4150986" y="792889"/>
                  <a:pt x="3521399" y="887827"/>
                </a:cubicBezTo>
                <a:cubicBezTo>
                  <a:pt x="2891812" y="982765"/>
                  <a:pt x="1012025" y="904143"/>
                  <a:pt x="433426" y="1022739"/>
                </a:cubicBezTo>
                <a:cubicBezTo>
                  <a:pt x="-145173" y="1141335"/>
                  <a:pt x="7792" y="1455520"/>
                  <a:pt x="49808" y="1599404"/>
                </a:cubicBezTo>
                <a:cubicBezTo>
                  <a:pt x="91824" y="1743288"/>
                  <a:pt x="97156" y="1889789"/>
                  <a:pt x="685520" y="1886042"/>
                </a:cubicBezTo>
              </a:path>
            </a:pathLst>
          </a:custGeom>
          <a:noFill/>
          <a:ln w="50800"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28DE6C1C-2E05-934C-A6A6-A081E8305E6C}"/>
              </a:ext>
            </a:extLst>
          </p:cNvPr>
          <p:cNvSpPr/>
          <p:nvPr/>
        </p:nvSpPr>
        <p:spPr>
          <a:xfrm>
            <a:off x="7053500" y="1639845"/>
            <a:ext cx="444263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</a:t>
            </a:r>
            <a:endParaRPr lang="en-US" sz="2400" dirty="0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B9F22A2F-B262-1145-8992-FC3930C8317F}"/>
              </a:ext>
            </a:extLst>
          </p:cNvPr>
          <p:cNvSpPr/>
          <p:nvPr/>
        </p:nvSpPr>
        <p:spPr>
          <a:xfrm>
            <a:off x="10154780" y="2204380"/>
            <a:ext cx="444263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</a:t>
            </a:r>
            <a:endParaRPr lang="en-US" sz="2400" dirty="0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C3369940-BB21-E747-A40F-ADBFCB9C350A}"/>
              </a:ext>
            </a:extLst>
          </p:cNvPr>
          <p:cNvSpPr/>
          <p:nvPr/>
        </p:nvSpPr>
        <p:spPr>
          <a:xfrm>
            <a:off x="6985452" y="1825005"/>
            <a:ext cx="444263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</a:t>
            </a:r>
            <a:endParaRPr lang="en-US" sz="2400" dirty="0"/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7E0FF07C-10CF-7E48-B697-88772AC7FEE9}"/>
              </a:ext>
            </a:extLst>
          </p:cNvPr>
          <p:cNvSpPr/>
          <p:nvPr/>
        </p:nvSpPr>
        <p:spPr>
          <a:xfrm>
            <a:off x="6630413" y="5548647"/>
            <a:ext cx="1930564" cy="606717"/>
          </a:xfrm>
          <a:prstGeom prst="wedgeRectCallout">
            <a:avLst>
              <a:gd name="adj1" fmla="val 57388"/>
              <a:gd name="adj2" fmla="val -20232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P,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ID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</a:p>
          <a:p>
            <a:pPr algn="ctr"/>
            <a:r>
              <a:rPr lang="en-US" altLang="zh-CN" dirty="0"/>
              <a:t>Enqueued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b="1" i="1" dirty="0"/>
              <a:t> </a:t>
            </a:r>
            <a:r>
              <a:rPr lang="en-US" altLang="zh-CN" b="1" i="1" dirty="0"/>
              <a:t>t=20</a:t>
            </a:r>
            <a:endParaRPr lang="en-US" b="1" i="1" dirty="0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D59B34A6-EA47-FB4F-9728-77807B514E6A}"/>
              </a:ext>
            </a:extLst>
          </p:cNvPr>
          <p:cNvSpPr/>
          <p:nvPr/>
        </p:nvSpPr>
        <p:spPr>
          <a:xfrm>
            <a:off x="10602040" y="2448142"/>
            <a:ext cx="444263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</a:t>
            </a:r>
            <a:endParaRPr lang="en-US" sz="2400" dirty="0"/>
          </a:p>
        </p:txBody>
      </p:sp>
      <p:sp>
        <p:nvSpPr>
          <p:cNvPr id="32" name="Rectangular Callout 31">
            <a:extLst>
              <a:ext uri="{FF2B5EF4-FFF2-40B4-BE49-F238E27FC236}">
                <a16:creationId xmlns:a16="http://schemas.microsoft.com/office/drawing/2014/main" id="{C9D69BE4-78AF-B342-8997-DBA6224FBAB8}"/>
              </a:ext>
            </a:extLst>
          </p:cNvPr>
          <p:cNvSpPr/>
          <p:nvPr/>
        </p:nvSpPr>
        <p:spPr>
          <a:xfrm>
            <a:off x="8630462" y="5548647"/>
            <a:ext cx="1930564" cy="606717"/>
          </a:xfrm>
          <a:prstGeom prst="wedgeRectCallout">
            <a:avLst>
              <a:gd name="adj1" fmla="val -49520"/>
              <a:gd name="adj2" fmla="val -19695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P,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ID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</a:p>
          <a:p>
            <a:pPr algn="ctr"/>
            <a:r>
              <a:rPr lang="en-US" altLang="zh-CN" dirty="0"/>
              <a:t>Dequeued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b="1" i="1" dirty="0"/>
              <a:t> </a:t>
            </a:r>
            <a:r>
              <a:rPr lang="en-US" altLang="zh-CN" b="1" i="1" dirty="0"/>
              <a:t>t=28</a:t>
            </a:r>
            <a:endParaRPr lang="en-US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872FB-92BB-D342-BBC9-19E3A055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4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34 0.02662 0.00482 0.05324 0.00104 0.08565 C -0.00274 0.11805 -0.01823 0.15579 -0.02253 0.19421 C -0.02683 0.23264 -0.0349 0.28634 -0.02474 0.3162 C -0.01446 0.34606 0.01445 0.36435 0.03854 0.37338 C 0.06263 0.38217 0.09127 0.37592 0.12005 0.36944 " pathEditMode="relative" ptsTypes="AAAAAA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219 0 " pathEditMode="relative" ptsTypes="AA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9 -0.00023 0.01992 -0.00046 0.02565 0.00208 C 0.03138 0.00463 0.03516 0.00417 0.03425 0.01528 C 0.03333 0.02639 0.05261 0.05347 0.02031 0.06875 C -0.01198 0.08403 -0.15963 0.10671 -0.15963 0.10671 C -0.21432 0.11806 -0.28594 0.11343 -0.30755 0.13542 C -0.32917 0.15741 -0.30078 0.21968 -0.28932 0.23843 C -0.27786 0.25718 -0.25807 0.24722 -0.23893 0.24792 C -0.21992 0.24838 -0.19726 0.24537 -0.17474 0.24213 " pathEditMode="relative" ptsTypes="AAAAAAAAA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5" grpId="0" animBg="1"/>
      <p:bldP spid="7" grpId="0" animBg="1"/>
      <p:bldP spid="10" grpId="0" animBg="1"/>
      <p:bldP spid="27" grpId="0" animBg="1"/>
      <p:bldP spid="27" grpId="1" animBg="1"/>
      <p:bldP spid="28" grpId="0" animBg="1"/>
      <p:bldP spid="28" grpId="1" animBg="1"/>
      <p:bldP spid="28" grpId="2" animBg="1"/>
      <p:bldP spid="29" grpId="3" animBg="1"/>
      <p:bldP spid="29" grpId="4" animBg="1"/>
      <p:bldP spid="29" grpId="5" animBg="1"/>
      <p:bldP spid="26" grpId="0" animBg="1"/>
      <p:bldP spid="31" grpId="0" animBg="1"/>
      <p:bldP spid="31" grpId="1" animBg="1"/>
      <p:bldP spid="31" grpId="2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9D0A-191F-3E43-B795-DCA5AA2B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3:</a:t>
            </a:r>
            <a:r>
              <a:rPr lang="zh-CN" altLang="en-US" dirty="0"/>
              <a:t> </a:t>
            </a:r>
            <a:r>
              <a:rPr lang="en-US" altLang="zh-CN" dirty="0"/>
              <a:t>analyze</a:t>
            </a:r>
            <a:r>
              <a:rPr lang="zh-CN" altLang="en-US" dirty="0"/>
              <a:t> </a:t>
            </a:r>
            <a:r>
              <a:rPr lang="en-US" altLang="zh-CN" dirty="0"/>
              <a:t>legacy</a:t>
            </a:r>
            <a:r>
              <a:rPr lang="zh-CN" altLang="en-US" dirty="0"/>
              <a:t> </a:t>
            </a:r>
            <a:r>
              <a:rPr lang="en-US" altLang="zh-CN"/>
              <a:t>devices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45CFF-A3D1-C848-BADA-1E7324B4D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5035" cy="4351338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altLang="zh-CN" dirty="0"/>
              <a:t>Measured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r>
              <a:rPr lang="zh-CN" altLang="en-US" dirty="0"/>
              <a:t> </a:t>
            </a:r>
            <a:r>
              <a:rPr lang="en-US" altLang="zh-CN" dirty="0"/>
              <a:t>matches</a:t>
            </a:r>
            <a:r>
              <a:rPr lang="zh-CN" altLang="en-US" dirty="0"/>
              <a:t> </a:t>
            </a:r>
            <a:r>
              <a:rPr lang="en-US" altLang="zh-CN" dirty="0"/>
              <a:t>coarse-grained</a:t>
            </a:r>
            <a:r>
              <a:rPr lang="zh-CN" altLang="en-US" dirty="0"/>
              <a:t> </a:t>
            </a:r>
            <a:r>
              <a:rPr lang="en-US" altLang="zh-CN" dirty="0"/>
              <a:t>report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Result:</a:t>
            </a:r>
            <a:r>
              <a:rPr lang="zh-CN" altLang="en-US" dirty="0"/>
              <a:t> </a:t>
            </a:r>
            <a:r>
              <a:rPr lang="en-US" altLang="zh-CN" dirty="0"/>
              <a:t>&gt;90%</a:t>
            </a:r>
            <a:r>
              <a:rPr lang="zh-CN" altLang="en-US" dirty="0"/>
              <a:t> </a:t>
            </a:r>
            <a:r>
              <a:rPr lang="en-US" altLang="zh-CN" i="1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i="1" dirty="0"/>
              <a:t>Recall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>
              <a:buFont typeface="Wingdings" pitchFamily="2" charset="2"/>
              <a:buChar char="ü"/>
            </a:pPr>
            <a:r>
              <a:rPr lang="en-US" altLang="zh-CN" dirty="0"/>
              <a:t>Deployed for queues in the wild</a:t>
            </a:r>
          </a:p>
          <a:p>
            <a:pPr lvl="1"/>
            <a:r>
              <a:rPr lang="en-US" altLang="zh-CN" sz="2800" b="1" dirty="0"/>
              <a:t>Princeton P4</a:t>
            </a:r>
            <a:r>
              <a:rPr lang="en-US" sz="2800" b="1" dirty="0"/>
              <a:t>Campus </a:t>
            </a:r>
          </a:p>
          <a:p>
            <a:pPr lvl="1"/>
            <a:r>
              <a:rPr lang="en-US" sz="2800" b="1" dirty="0"/>
              <a:t>AT&amp;T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Labs</a:t>
            </a:r>
          </a:p>
          <a:p>
            <a:endParaRPr lang="en-US" sz="3200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23ACA-5C89-A34A-B823-A30AFE59E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760000" cy="432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149A-2BD5-384F-99BA-387B5359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093C3-F924-8A42-A7F6-310C1154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Credits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E4AA6-34C3-004A-9103-FE0F4A3AA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Uber</a:t>
            </a:r>
            <a:r>
              <a:rPr lang="zh-CN" altLang="en-US" dirty="0"/>
              <a:t> </a:t>
            </a:r>
            <a:r>
              <a:rPr lang="en-US" altLang="zh-CN" dirty="0"/>
              <a:t>waiting</a:t>
            </a:r>
            <a:r>
              <a:rPr lang="zh-CN" altLang="en-US" dirty="0"/>
              <a:t> </a:t>
            </a:r>
            <a:r>
              <a:rPr lang="en-US" altLang="zh-CN" dirty="0"/>
              <a:t>screenshot:</a:t>
            </a:r>
            <a:r>
              <a:rPr lang="zh-CN" altLang="en-US" dirty="0"/>
              <a:t> </a:t>
            </a:r>
            <a:r>
              <a:rPr lang="en-US" altLang="zh-CN" dirty="0">
                <a:hlinkClick r:id="rId2"/>
              </a:rPr>
              <a:t>techcrunch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>
                <a:hlinkClick r:id="rId3"/>
              </a:rPr>
              <a:t>mockuphone</a:t>
            </a:r>
            <a:endParaRPr lang="en-US" altLang="zh-CN" dirty="0"/>
          </a:p>
          <a:p>
            <a:r>
              <a:rPr lang="en-US" altLang="zh-CN" dirty="0"/>
              <a:t>Airport: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flickr.com/photos/heathershacienda/199507247/</a:t>
            </a:r>
            <a:r>
              <a:rPr lang="zh-CN" altLang="en-US" dirty="0"/>
              <a:t> </a:t>
            </a:r>
            <a:r>
              <a:rPr lang="en-US" altLang="zh-CN" dirty="0"/>
              <a:t>CC-BY</a:t>
            </a:r>
            <a:r>
              <a:rPr lang="zh-CN" altLang="en-US" dirty="0"/>
              <a:t> </a:t>
            </a:r>
            <a:r>
              <a:rPr lang="en-US" altLang="zh-CN" dirty="0"/>
              <a:t>2.0</a:t>
            </a:r>
          </a:p>
          <a:p>
            <a:r>
              <a:rPr lang="en-US" altLang="zh-CN" dirty="0"/>
              <a:t>Smurfs: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>
                <a:hlinkClick r:id="rId5"/>
              </a:rPr>
              <a:t>pngimg.com/download/47420</a:t>
            </a:r>
            <a:r>
              <a:rPr lang="zh-CN" altLang="en-US" dirty="0"/>
              <a:t> </a:t>
            </a:r>
            <a:r>
              <a:rPr lang="en-US" altLang="zh-CN" dirty="0"/>
              <a:t>CC-BY-NC</a:t>
            </a:r>
            <a:r>
              <a:rPr lang="zh-CN" altLang="en-US" dirty="0"/>
              <a:t> </a:t>
            </a:r>
            <a:r>
              <a:rPr lang="en-US" altLang="zh-CN" dirty="0"/>
              <a:t>4.0</a:t>
            </a:r>
          </a:p>
          <a:p>
            <a:pPr lvl="1"/>
            <a:r>
              <a:rPr lang="en-US" altLang="zh-CN" dirty="0">
                <a:hlinkClick r:id="rId6"/>
              </a:rPr>
              <a:t>clipartmag.com/smurf-drawing#smurf-drawing-10.jpg</a:t>
            </a:r>
            <a:r>
              <a:rPr lang="zh-CN" altLang="en-US" dirty="0"/>
              <a:t> </a:t>
            </a:r>
            <a:r>
              <a:rPr lang="en-US" altLang="zh-CN" dirty="0"/>
              <a:t>CC-BY-NC</a:t>
            </a:r>
            <a:r>
              <a:rPr lang="zh-CN" altLang="en-US" dirty="0"/>
              <a:t> </a:t>
            </a:r>
            <a:r>
              <a:rPr lang="en-US" altLang="zh-CN" dirty="0"/>
              <a:t>4.0</a:t>
            </a:r>
          </a:p>
          <a:p>
            <a:pPr lvl="1"/>
            <a:r>
              <a:rPr lang="en-US" altLang="zh-CN" dirty="0">
                <a:hlinkClick r:id="rId7"/>
              </a:rPr>
              <a:t>imgur.com/gallery/cdvqgwa</a:t>
            </a:r>
            <a:r>
              <a:rPr lang="zh-CN" altLang="en-US" dirty="0"/>
              <a:t> </a:t>
            </a:r>
            <a:r>
              <a:rPr lang="en-US" altLang="zh-CN" dirty="0">
                <a:hlinkClick r:id="rId8"/>
              </a:rPr>
              <a:t>imgur.com/a/KcmQhj6</a:t>
            </a:r>
            <a:r>
              <a:rPr lang="zh-CN" altLang="en-US" dirty="0"/>
              <a:t> </a:t>
            </a:r>
            <a:r>
              <a:rPr lang="en-US" altLang="zh-CN" dirty="0" err="1"/>
              <a:t>Imgur</a:t>
            </a:r>
            <a:r>
              <a:rPr lang="zh-CN" altLang="en-US" dirty="0"/>
              <a:t> </a:t>
            </a:r>
            <a:r>
              <a:rPr lang="en-US" altLang="zh-CN" dirty="0" err="1"/>
              <a:t>tos</a:t>
            </a:r>
            <a:r>
              <a:rPr lang="zh-CN" altLang="en-US" dirty="0"/>
              <a:t> </a:t>
            </a:r>
            <a:r>
              <a:rPr lang="en-US" dirty="0"/>
              <a:t>UGC</a:t>
            </a:r>
            <a:r>
              <a:rPr lang="zh-CN" altLang="en-US" dirty="0"/>
              <a:t> </a:t>
            </a:r>
            <a:r>
              <a:rPr lang="en-US" altLang="zh-CN" dirty="0"/>
              <a:t>NC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latency</a:t>
            </a:r>
            <a:r>
              <a:rPr lang="zh-CN" altLang="en-US" dirty="0"/>
              <a:t> </a:t>
            </a:r>
            <a:r>
              <a:rPr lang="en-US" altLang="zh-CN" dirty="0"/>
              <a:t>Stadia</a:t>
            </a:r>
            <a:r>
              <a:rPr lang="zh-CN" altLang="en-US" dirty="0"/>
              <a:t> </a:t>
            </a:r>
            <a:r>
              <a:rPr lang="en-US" altLang="zh-CN" dirty="0"/>
              <a:t>gaming:</a:t>
            </a:r>
            <a:r>
              <a:rPr lang="zh-CN" altLang="en-US" dirty="0"/>
              <a:t> </a:t>
            </a:r>
            <a:r>
              <a:rPr lang="en-US" altLang="zh-CN" dirty="0">
                <a:hlinkClick r:id="rId9"/>
              </a:rPr>
              <a:t>washingtonpost</a:t>
            </a:r>
            <a:endParaRPr lang="en-US" altLang="zh-CN" dirty="0"/>
          </a:p>
          <a:p>
            <a:r>
              <a:rPr lang="en-US" altLang="zh-CN" dirty="0"/>
              <a:t>Soccer</a:t>
            </a:r>
            <a:r>
              <a:rPr lang="zh-CN" altLang="en-US" dirty="0"/>
              <a:t> </a:t>
            </a:r>
            <a:r>
              <a:rPr lang="en-US" altLang="zh-CN" dirty="0"/>
              <a:t>video:</a:t>
            </a:r>
            <a:r>
              <a:rPr lang="zh-CN" altLang="en-US" dirty="0"/>
              <a:t> </a:t>
            </a:r>
            <a:r>
              <a:rPr lang="en-US" altLang="zh-CN" dirty="0">
                <a:hlinkClick r:id="rId10"/>
              </a:rPr>
              <a:t>youtu.be/J0dICCF7B6A</a:t>
            </a:r>
            <a:endParaRPr lang="en-US" altLang="zh-CN" dirty="0"/>
          </a:p>
          <a:p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CB2E1-55B7-C145-8683-506A99B1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81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92667-68C0-9B4D-9023-1E8FB8EC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dirty="0"/>
              <a:t>Q&amp;A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5F7593-A831-744F-8EEB-78D3251ED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12927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i="1" dirty="0"/>
              <a:t> </a:t>
            </a:r>
            <a:r>
              <a:rPr lang="en-US" altLang="zh-CN" b="1" i="1" dirty="0" err="1">
                <a:solidFill>
                  <a:schemeClr val="accent1"/>
                </a:solidFill>
                <a:latin typeface="Helvetica" pitchFamily="2" charset="0"/>
                <a:ea typeface="Heiti SC Medium" pitchFamily="2" charset="-128"/>
              </a:rPr>
              <a:t>ConQuest</a:t>
            </a:r>
            <a:r>
              <a:rPr lang="en-US" altLang="zh-CN" i="1" dirty="0">
                <a:solidFill>
                  <a:schemeClr val="accent1"/>
                </a:solidFill>
              </a:rPr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b="1" dirty="0"/>
              <a:t>round-robin</a:t>
            </a:r>
            <a:r>
              <a:rPr lang="zh-CN" altLang="en-US" b="1" dirty="0"/>
              <a:t> </a:t>
            </a:r>
            <a:r>
              <a:rPr lang="en-US" altLang="zh-CN" b="1" dirty="0"/>
              <a:t>snapshots </a:t>
            </a:r>
            <a:r>
              <a:rPr lang="en-US" altLang="zh-CN" dirty="0"/>
              <a:t>in the data plane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Identify flows contributing to </a:t>
            </a:r>
            <a:r>
              <a:rPr lang="en-US" altLang="zh-CN" b="1" dirty="0"/>
              <a:t>long queuing delay</a:t>
            </a:r>
            <a:r>
              <a:rPr lang="zh-CN" altLang="en-US" b="1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Reduce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Completion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11%</a:t>
            </a:r>
            <a:r>
              <a:rPr lang="zh-CN" altLang="en-US" dirty="0"/>
              <a:t> </a:t>
            </a:r>
            <a:r>
              <a:rPr lang="en-US" altLang="zh-CN" dirty="0"/>
              <a:t>given</a:t>
            </a:r>
            <a:r>
              <a:rPr lang="zh-CN" altLang="en-US" dirty="0"/>
              <a:t> </a:t>
            </a:r>
            <a:r>
              <a:rPr lang="en-US" altLang="zh-CN" dirty="0" err="1"/>
              <a:t>bursty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14340" name="Picture 4" descr="https://images.bonanzastatic.com/afu/images/2537/b367/844e_8153638379/s-l1600.jpg">
            <a:extLst>
              <a:ext uri="{FF2B5EF4-FFF2-40B4-BE49-F238E27FC236}">
                <a16:creationId xmlns:a16="http://schemas.microsoft.com/office/drawing/2014/main" id="{62B15710-EC3E-4E4E-A987-04DC75B55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4" b="96060" l="1000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38" t="16944" r="2445" b="17289"/>
          <a:stretch/>
        </p:blipFill>
        <p:spPr bwMode="auto">
          <a:xfrm flipH="1">
            <a:off x="13741200" y="4366477"/>
            <a:ext cx="3455017" cy="253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https://images.bonanzastatic.com/afu/images/5992/4d78/56d2_8153647730/s-l1600.jpg">
            <a:extLst>
              <a:ext uri="{FF2B5EF4-FFF2-40B4-BE49-F238E27FC236}">
                <a16:creationId xmlns:a16="http://schemas.microsoft.com/office/drawing/2014/main" id="{325B033C-44FA-A042-8004-8D8E3B0D9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1332" l="32063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3" r="2760" b="20418"/>
          <a:stretch/>
        </p:blipFill>
        <p:spPr bwMode="auto">
          <a:xfrm flipH="1">
            <a:off x="9527080" y="4602997"/>
            <a:ext cx="2862722" cy="233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i1.wp.com/www.pipelinecomics.com/wp-content/uploads/2018/02/smurfs_group_hats.jpeg?fit=790%2C290&amp;ssl=1">
            <a:hlinkClick r:id="rId7"/>
            <a:extLst>
              <a:ext uri="{FF2B5EF4-FFF2-40B4-BE49-F238E27FC236}">
                <a16:creationId xmlns:a16="http://schemas.microsoft.com/office/drawing/2014/main" id="{7CACA488-C57B-5E47-9245-E4EB4369A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5316">
                        <a14:foregroundMark x1="62658" y1="14138" x2="59114" y2="13448"/>
                        <a14:foregroundMark x1="34937" y1="17586" x2="40000" y2="15517"/>
                        <a14:foregroundMark x1="39494" y1="15517" x2="38228" y2="14483"/>
                        <a14:foregroundMark x1="22532" y1="14483" x2="19494" y2="14483"/>
                        <a14:foregroundMark x1="19367" y1="13448" x2="21899" y2="13103"/>
                        <a14:foregroundMark x1="26582" y1="86207" x2="28861" y2="87931"/>
                        <a14:foregroundMark x1="43924" y1="69310" x2="46962" y2="65172"/>
                        <a14:foregroundMark x1="33165" y1="10690" x2="90506" y2="4828"/>
                        <a14:foregroundMark x1="89620" y1="35862" x2="37975" y2="38966"/>
                        <a14:foregroundMark x1="89114" y1="58966" x2="33291" y2="58966"/>
                        <a14:foregroundMark x1="88987" y1="75172" x2="37089" y2="79655"/>
                        <a14:foregroundMark x1="11899" y1="76207" x2="29873" y2="61379"/>
                        <a14:foregroundMark x1="93544" y1="47586" x2="85316" y2="47241"/>
                        <a14:foregroundMark x1="87975" y1="6897" x2="87975" y2="39655"/>
                        <a14:backgroundMark x1="89873" y1="92759" x2="85570" y2="93448"/>
                        <a14:backgroundMark x1="84430" y1="97586" x2="75570" y2="98966"/>
                        <a14:backgroundMark x1="75570" y1="98621" x2="44177" y2="98276"/>
                        <a14:backgroundMark x1="43165" y1="92759" x2="40759" y2="97931"/>
                        <a14:backgroundMark x1="13038" y1="97586" x2="29241" y2="99655"/>
                        <a14:backgroundMark x1="40253" y1="98276" x2="29114" y2="9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5" r="11594" b="2003"/>
          <a:stretch/>
        </p:blipFill>
        <p:spPr bwMode="auto">
          <a:xfrm flipH="1">
            <a:off x="6865573" y="5517377"/>
            <a:ext cx="2877396" cy="134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CA40523D-902B-234D-A187-C04B50C6348E}"/>
              </a:ext>
            </a:extLst>
          </p:cNvPr>
          <p:cNvSpPr/>
          <p:nvPr/>
        </p:nvSpPr>
        <p:spPr>
          <a:xfrm>
            <a:off x="9684130" y="5261245"/>
            <a:ext cx="1423297" cy="7429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Egress</a:t>
            </a:r>
            <a:endParaRPr lang="en-US" sz="2400" b="1" dirty="0"/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B88D30CE-E974-A14B-A17A-818A50B85120}"/>
              </a:ext>
            </a:extLst>
          </p:cNvPr>
          <p:cNvSpPr/>
          <p:nvPr/>
        </p:nvSpPr>
        <p:spPr>
          <a:xfrm>
            <a:off x="3310759" y="4825069"/>
            <a:ext cx="3615990" cy="872352"/>
          </a:xfrm>
          <a:prstGeom prst="cloudCallout">
            <a:avLst>
              <a:gd name="adj1" fmla="val 57016"/>
              <a:gd name="adj2" fmla="val 529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Why</a:t>
            </a:r>
            <a:r>
              <a:rPr lang="zh-CN" altLang="en-US" sz="2400" dirty="0"/>
              <a:t> </a:t>
            </a:r>
            <a:r>
              <a:rPr lang="en-US" altLang="zh-CN" sz="2400" dirty="0"/>
              <a:t>am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waiting?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1ED826-A6BD-F248-B9A3-D19C1378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9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C27C4-CB87-9543-ADE4-FECD70BCA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33B4D-1F19-5F44-9C6A-666385074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B57BC-C82A-9046-AA14-7214D213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93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6CD9D-4372-334F-B61C-9AC31A7E6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Estimated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080F6-0798-2E43-AFB0-E12F5E69A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178"/>
          <a:stretch/>
        </p:blipFill>
        <p:spPr>
          <a:xfrm>
            <a:off x="1032089" y="2239348"/>
            <a:ext cx="10679233" cy="3631054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98153AB-7401-2849-B8F9-132B550F3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" r="97409"/>
          <a:stretch/>
        </p:blipFill>
        <p:spPr>
          <a:xfrm>
            <a:off x="614266" y="2239348"/>
            <a:ext cx="411841" cy="36310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E9D4BA-75FB-354C-A0B7-1EFD11A30CA7}"/>
              </a:ext>
            </a:extLst>
          </p:cNvPr>
          <p:cNvSpPr/>
          <p:nvPr/>
        </p:nvSpPr>
        <p:spPr>
          <a:xfrm>
            <a:off x="8864390" y="4758267"/>
            <a:ext cx="296544" cy="312497"/>
          </a:xfrm>
          <a:prstGeom prst="rect">
            <a:avLst/>
          </a:prstGeom>
          <a:solidFill>
            <a:schemeClr val="accent6">
              <a:alpha val="3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397DA-3882-4D48-9534-11C2CA64CD19}"/>
              </a:ext>
            </a:extLst>
          </p:cNvPr>
          <p:cNvSpPr/>
          <p:nvPr/>
        </p:nvSpPr>
        <p:spPr>
          <a:xfrm>
            <a:off x="9160933" y="2773427"/>
            <a:ext cx="2129261" cy="1984839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1C22B5-BC18-974C-B041-F0B16E6C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0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6D780-4CD4-4241-9D89-9064C2AE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snapshots: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4B5E06-B986-CD4E-908F-909603AB4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000" y="1440000"/>
            <a:ext cx="9000000" cy="5625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C6836-446F-854F-997F-DAD0535D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5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86BE9-870A-D349-BB75-2D89BF7D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Per-snapshot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9E6529-8972-8043-8549-7C080646D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4800" y="1440000"/>
            <a:ext cx="9000000" cy="5625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16432B-C5D8-1547-A423-ACD3E0E8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80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F0ABBE0-682E-224A-86B6-9B1DA63E0705}"/>
              </a:ext>
            </a:extLst>
          </p:cNvPr>
          <p:cNvSpPr/>
          <p:nvPr/>
        </p:nvSpPr>
        <p:spPr>
          <a:xfrm>
            <a:off x="6094800" y="0"/>
            <a:ext cx="6094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66" name="Picture 22" descr="https://live.staticflickr.com/61/199507247_ed828dd5c0_z.jpg">
            <a:extLst>
              <a:ext uri="{FF2B5EF4-FFF2-40B4-BE49-F238E27FC236}">
                <a16:creationId xmlns:a16="http://schemas.microsoft.com/office/drawing/2014/main" id="{BED810C9-0F5B-BB42-87F1-2582353D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008" y="1690688"/>
            <a:ext cx="6075244" cy="4556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6" name="Picture 2" descr="https://mockuphone.com/upload/9618db6afdd9cc0c48b36afabf6dd7f0/iphone8spacegrey/iphone8spacegrey_landscape.png">
            <a:extLst>
              <a:ext uri="{FF2B5EF4-FFF2-40B4-BE49-F238E27FC236}">
                <a16:creationId xmlns:a16="http://schemas.microsoft.com/office/drawing/2014/main" id="{7699B3C3-3433-D747-990E-423E2756A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7" t="26879" b="27576"/>
          <a:stretch/>
        </p:blipFill>
        <p:spPr bwMode="auto">
          <a:xfrm rot="16200000">
            <a:off x="-336993" y="2131580"/>
            <a:ext cx="7052002" cy="44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43F23-5CF1-BB4F-81F0-1976F577E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663" y="2092870"/>
            <a:ext cx="5105318" cy="3150296"/>
          </a:xfrm>
          <a:prstGeom prst="rect">
            <a:avLst/>
          </a:prstGeom>
        </p:spPr>
      </p:pic>
      <p:pic>
        <p:nvPicPr>
          <p:cNvPr id="6154" name="Picture 10" descr="https://media.giphy.com/media/uyCJt0OOhJBiE/giphy.gif">
            <a:extLst>
              <a:ext uri="{FF2B5EF4-FFF2-40B4-BE49-F238E27FC236}">
                <a16:creationId xmlns:a16="http://schemas.microsoft.com/office/drawing/2014/main" id="{754F519F-8E92-2B40-809C-585AF85FF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261" y="3046330"/>
            <a:ext cx="1112336" cy="112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3EE017C-1868-CC49-80EA-A343F515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Everyone</a:t>
            </a:r>
            <a:r>
              <a:rPr lang="zh-CN" altLang="en-US" dirty="0"/>
              <a:t> </a:t>
            </a:r>
            <a:r>
              <a:rPr lang="en-US" altLang="zh-CN" dirty="0"/>
              <a:t>hates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bg1"/>
                </a:solidFill>
              </a:rPr>
              <a:t>long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queues…  </a:t>
            </a:r>
            <a:r>
              <a:rPr lang="en-US" altLang="zh-CN" sz="100" dirty="0">
                <a:solidFill>
                  <a:schemeClr val="bg1"/>
                </a:solidFill>
              </a:rPr>
              <a:t>-</a:t>
            </a:r>
            <a:endParaRPr lang="en-US" sz="1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FE1A6-3B9D-AA4D-BBD5-DCA5723C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1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AE9D34-CF26-FC45-9A7F-958BAD4ED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Precision/Recall</a:t>
            </a:r>
            <a:r>
              <a:rPr lang="zh-CN" altLang="en-US" dirty="0"/>
              <a:t> </a:t>
            </a:r>
            <a:r>
              <a:rPr lang="en-US" altLang="zh-CN" dirty="0"/>
              <a:t>curve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7CDCCB-E974-6B42-8C9A-1B1632F85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82380"/>
            <a:ext cx="5157787" cy="823912"/>
          </a:xfrm>
        </p:spPr>
        <p:txBody>
          <a:bodyPr/>
          <a:lstStyle/>
          <a:p>
            <a:r>
              <a:rPr lang="en-US" altLang="zh-CN" dirty="0"/>
              <a:t>Simulator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407E03-8A54-A445-A932-E68E6C70A7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234" y="2306291"/>
            <a:ext cx="5568041" cy="417603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1CEB37B-F207-4644-9C24-56BBB1C51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82380"/>
            <a:ext cx="5183188" cy="823912"/>
          </a:xfrm>
        </p:spPr>
        <p:txBody>
          <a:bodyPr/>
          <a:lstStyle/>
          <a:p>
            <a:r>
              <a:rPr lang="en-US" altLang="zh-CN" dirty="0"/>
              <a:t>Testbed</a:t>
            </a:r>
            <a:endParaRPr lang="en-US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A5727FAC-F6A8-3345-9A92-9A06DFBE50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787347" y="2306291"/>
            <a:ext cx="5568041" cy="417603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59163-F793-5546-88A6-D4A7EBA9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16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CE3B-3401-8D45-B25E-55737FB1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Hash</a:t>
            </a:r>
            <a:r>
              <a:rPr lang="zh-CN" altLang="en-US" dirty="0"/>
              <a:t> </a:t>
            </a:r>
            <a:r>
              <a:rPr lang="en-US" altLang="zh-CN" dirty="0"/>
              <a:t>Collision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Rounding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F98E74F-D422-A944-8308-26010D58C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22" b="14182"/>
          <a:stretch/>
        </p:blipFill>
        <p:spPr>
          <a:xfrm>
            <a:off x="387364" y="1780140"/>
            <a:ext cx="11799381" cy="3417341"/>
          </a:xfrm>
        </p:spPr>
      </p:pic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2C33C4E0-7397-F640-8053-876B43225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0" t="85094" r="25202"/>
          <a:stretch/>
        </p:blipFill>
        <p:spPr>
          <a:xfrm>
            <a:off x="2349062" y="5286934"/>
            <a:ext cx="7441323" cy="562492"/>
          </a:xfrm>
          <a:prstGeom prst="rect">
            <a:avLst/>
          </a:prstGeom>
        </p:spPr>
      </p:pic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D544085E-D974-5C43-AC52-651599C22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7" r="96437" b="11936"/>
          <a:stretch/>
        </p:blipFill>
        <p:spPr>
          <a:xfrm>
            <a:off x="103584" y="1869592"/>
            <a:ext cx="567559" cy="34173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1AE0FA-DE0B-E941-A3C3-9F6B2ED9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79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14718FC-B315-794D-A9A1-EA5276144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-222991" y="560003"/>
            <a:ext cx="13447816" cy="768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D658D-CECF-224F-A579-E5194147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Queuing in </a:t>
            </a:r>
            <a:r>
              <a:rPr lang="en-US" altLang="zh-CN" dirty="0"/>
              <a:t>routers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ACDCD-D780-A94D-BAEA-141C660B7756}"/>
              </a:ext>
            </a:extLst>
          </p:cNvPr>
          <p:cNvSpPr/>
          <p:nvPr/>
        </p:nvSpPr>
        <p:spPr>
          <a:xfrm>
            <a:off x="5696264" y="1810610"/>
            <a:ext cx="4601980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7CC7895-7790-4C4D-8463-B3A0D4A44BCC}"/>
              </a:ext>
            </a:extLst>
          </p:cNvPr>
          <p:cNvSpPr/>
          <p:nvPr/>
        </p:nvSpPr>
        <p:spPr>
          <a:xfrm>
            <a:off x="10418164" y="1518202"/>
            <a:ext cx="1452800" cy="12743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E356CD7-713A-B943-A508-2935D22A7EE6}"/>
              </a:ext>
            </a:extLst>
          </p:cNvPr>
          <p:cNvSpPr/>
          <p:nvPr/>
        </p:nvSpPr>
        <p:spPr>
          <a:xfrm>
            <a:off x="321036" y="1515002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008E95-EB93-EF42-B59C-14B342D836D2}"/>
              </a:ext>
            </a:extLst>
          </p:cNvPr>
          <p:cNvSpPr/>
          <p:nvPr/>
        </p:nvSpPr>
        <p:spPr>
          <a:xfrm>
            <a:off x="1941224" y="1810610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C1CB30-895D-4347-93DD-A8C299244D24}"/>
              </a:ext>
            </a:extLst>
          </p:cNvPr>
          <p:cNvSpPr/>
          <p:nvPr/>
        </p:nvSpPr>
        <p:spPr>
          <a:xfrm>
            <a:off x="5696264" y="3187564"/>
            <a:ext cx="4601980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B846CD8-D3FB-F54E-934A-B9320EC3D17E}"/>
              </a:ext>
            </a:extLst>
          </p:cNvPr>
          <p:cNvSpPr/>
          <p:nvPr/>
        </p:nvSpPr>
        <p:spPr>
          <a:xfrm>
            <a:off x="10418164" y="2895156"/>
            <a:ext cx="1452800" cy="12743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5AE0CD-A445-2542-B5B7-0D34EC1B4123}"/>
              </a:ext>
            </a:extLst>
          </p:cNvPr>
          <p:cNvSpPr/>
          <p:nvPr/>
        </p:nvSpPr>
        <p:spPr>
          <a:xfrm>
            <a:off x="321036" y="2891956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D716AB-69D4-3546-ABC0-3C38E7C4307F}"/>
              </a:ext>
            </a:extLst>
          </p:cNvPr>
          <p:cNvSpPr/>
          <p:nvPr/>
        </p:nvSpPr>
        <p:spPr>
          <a:xfrm>
            <a:off x="1941224" y="3187564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1F365E-49DF-5843-84D8-241969B5D299}"/>
              </a:ext>
            </a:extLst>
          </p:cNvPr>
          <p:cNvSpPr/>
          <p:nvPr/>
        </p:nvSpPr>
        <p:spPr>
          <a:xfrm>
            <a:off x="5696264" y="4567719"/>
            <a:ext cx="4601980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1D078F94-9199-A641-B246-935B6F749F21}"/>
              </a:ext>
            </a:extLst>
          </p:cNvPr>
          <p:cNvSpPr/>
          <p:nvPr/>
        </p:nvSpPr>
        <p:spPr>
          <a:xfrm>
            <a:off x="10418164" y="4275311"/>
            <a:ext cx="1452800" cy="12743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5750079-C02F-C343-AFB7-1069BDE34BC1}"/>
              </a:ext>
            </a:extLst>
          </p:cNvPr>
          <p:cNvSpPr/>
          <p:nvPr/>
        </p:nvSpPr>
        <p:spPr>
          <a:xfrm>
            <a:off x="321036" y="4272111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F5EA92-D8A6-3943-8170-78719D6F7DBC}"/>
              </a:ext>
            </a:extLst>
          </p:cNvPr>
          <p:cNvSpPr/>
          <p:nvPr/>
        </p:nvSpPr>
        <p:spPr>
          <a:xfrm>
            <a:off x="1941224" y="4567719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C7A8FC-F1D9-EA46-9B81-3947FFFDC932}"/>
              </a:ext>
            </a:extLst>
          </p:cNvPr>
          <p:cNvGrpSpPr/>
          <p:nvPr/>
        </p:nvGrpSpPr>
        <p:grpSpPr>
          <a:xfrm>
            <a:off x="3492709" y="1810610"/>
            <a:ext cx="1843790" cy="3446657"/>
            <a:chOff x="3492709" y="1810610"/>
            <a:chExt cx="1843790" cy="3446657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561619E-D1A3-294E-A915-76EAB5A98E29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594C6212-858B-6347-92F6-19C01AB66A04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6B210249-9082-384D-8CE0-D61B2A6FDF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990D32-4CEF-194D-8A65-9B3FD804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223A243-3F56-B448-9B14-A5A6B40BC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-222991" y="560003"/>
            <a:ext cx="13447816" cy="768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D658D-CECF-224F-A579-E5194147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Queuing in </a:t>
            </a:r>
            <a:r>
              <a:rPr lang="en-US" altLang="zh-CN" dirty="0"/>
              <a:t>routers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ACDCD-D780-A94D-BAEA-141C660B7756}"/>
              </a:ext>
            </a:extLst>
          </p:cNvPr>
          <p:cNvSpPr/>
          <p:nvPr/>
        </p:nvSpPr>
        <p:spPr>
          <a:xfrm>
            <a:off x="5696264" y="1810610"/>
            <a:ext cx="4601980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7CC7895-7790-4C4D-8463-B3A0D4A44BCC}"/>
              </a:ext>
            </a:extLst>
          </p:cNvPr>
          <p:cNvSpPr/>
          <p:nvPr/>
        </p:nvSpPr>
        <p:spPr>
          <a:xfrm>
            <a:off x="10418164" y="1518202"/>
            <a:ext cx="1452800" cy="12743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E356CD7-713A-B943-A508-2935D22A7EE6}"/>
              </a:ext>
            </a:extLst>
          </p:cNvPr>
          <p:cNvSpPr/>
          <p:nvPr/>
        </p:nvSpPr>
        <p:spPr>
          <a:xfrm>
            <a:off x="321036" y="1515002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008E95-EB93-EF42-B59C-14B342D836D2}"/>
              </a:ext>
            </a:extLst>
          </p:cNvPr>
          <p:cNvSpPr/>
          <p:nvPr/>
        </p:nvSpPr>
        <p:spPr>
          <a:xfrm>
            <a:off x="1941224" y="1810610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C1CB30-895D-4347-93DD-A8C299244D24}"/>
              </a:ext>
            </a:extLst>
          </p:cNvPr>
          <p:cNvSpPr/>
          <p:nvPr/>
        </p:nvSpPr>
        <p:spPr>
          <a:xfrm>
            <a:off x="5696264" y="3187564"/>
            <a:ext cx="4601980" cy="68954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B846CD8-D3FB-F54E-934A-B9320EC3D17E}"/>
              </a:ext>
            </a:extLst>
          </p:cNvPr>
          <p:cNvSpPr/>
          <p:nvPr/>
        </p:nvSpPr>
        <p:spPr>
          <a:xfrm>
            <a:off x="10418164" y="2895156"/>
            <a:ext cx="1452800" cy="1274364"/>
          </a:xfrm>
          <a:prstGeom prst="rightArrow">
            <a:avLst/>
          </a:prstGeom>
          <a:solidFill>
            <a:schemeClr val="accent4">
              <a:alpha val="2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5AE0CD-A445-2542-B5B7-0D34EC1B4123}"/>
              </a:ext>
            </a:extLst>
          </p:cNvPr>
          <p:cNvSpPr/>
          <p:nvPr/>
        </p:nvSpPr>
        <p:spPr>
          <a:xfrm>
            <a:off x="321036" y="2891956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D716AB-69D4-3546-ABC0-3C38E7C4307F}"/>
              </a:ext>
            </a:extLst>
          </p:cNvPr>
          <p:cNvSpPr/>
          <p:nvPr/>
        </p:nvSpPr>
        <p:spPr>
          <a:xfrm>
            <a:off x="1941224" y="3187564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1F365E-49DF-5843-84D8-241969B5D299}"/>
              </a:ext>
            </a:extLst>
          </p:cNvPr>
          <p:cNvSpPr/>
          <p:nvPr/>
        </p:nvSpPr>
        <p:spPr>
          <a:xfrm>
            <a:off x="5696264" y="4567719"/>
            <a:ext cx="4601980" cy="68954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1D078F94-9199-A641-B246-935B6F749F21}"/>
              </a:ext>
            </a:extLst>
          </p:cNvPr>
          <p:cNvSpPr/>
          <p:nvPr/>
        </p:nvSpPr>
        <p:spPr>
          <a:xfrm>
            <a:off x="10418164" y="4275311"/>
            <a:ext cx="1452800" cy="1274364"/>
          </a:xfrm>
          <a:prstGeom prst="rightArrow">
            <a:avLst/>
          </a:prstGeom>
          <a:solidFill>
            <a:schemeClr val="accent4">
              <a:alpha val="2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5750079-C02F-C343-AFB7-1069BDE34BC1}"/>
              </a:ext>
            </a:extLst>
          </p:cNvPr>
          <p:cNvSpPr/>
          <p:nvPr/>
        </p:nvSpPr>
        <p:spPr>
          <a:xfrm>
            <a:off x="321036" y="4272111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F5EA92-D8A6-3943-8170-78719D6F7DBC}"/>
              </a:ext>
            </a:extLst>
          </p:cNvPr>
          <p:cNvSpPr/>
          <p:nvPr/>
        </p:nvSpPr>
        <p:spPr>
          <a:xfrm>
            <a:off x="1941224" y="4567719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C7A8FC-F1D9-EA46-9B81-3947FFFDC932}"/>
              </a:ext>
            </a:extLst>
          </p:cNvPr>
          <p:cNvGrpSpPr/>
          <p:nvPr/>
        </p:nvGrpSpPr>
        <p:grpSpPr>
          <a:xfrm>
            <a:off x="3492709" y="1810610"/>
            <a:ext cx="1843790" cy="3446657"/>
            <a:chOff x="3492709" y="1810610"/>
            <a:chExt cx="1843790" cy="3446657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561619E-D1A3-294E-A915-76EAB5A98E29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594C6212-858B-6347-92F6-19C01AB66A04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6B210249-9082-384D-8CE0-D61B2A6FDF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Cube 24">
            <a:extLst>
              <a:ext uri="{FF2B5EF4-FFF2-40B4-BE49-F238E27FC236}">
                <a16:creationId xmlns:a16="http://schemas.microsoft.com/office/drawing/2014/main" id="{D1FFFB86-AC93-6C43-A22C-8BE6D9A5BA59}"/>
              </a:ext>
            </a:extLst>
          </p:cNvPr>
          <p:cNvSpPr/>
          <p:nvPr/>
        </p:nvSpPr>
        <p:spPr>
          <a:xfrm>
            <a:off x="115940" y="3252866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E2B8C68D-7EF0-9942-9372-E3A6D410C2BC}"/>
              </a:ext>
            </a:extLst>
          </p:cNvPr>
          <p:cNvSpPr/>
          <p:nvPr/>
        </p:nvSpPr>
        <p:spPr>
          <a:xfrm>
            <a:off x="115940" y="4665562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BD043-815C-BF45-8D04-91C4AC6F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0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023 L 0.18711 -0.00394 C 0.23437 -0.00463 0.25677 0.02338 0.28346 -0.00394 C 0.31041 -0.03125 0.27552 -0.13519 0.3487 -0.16782 C 0.422 -0.20069 0.57265 -0.20069 0.72357 -0.20069 " pathEditMode="relative" rAng="0" ptsTypes="AAA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72" y="-96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875E-6 -0.0007 L 0.15911 -0.00903 C 0.19922 -0.01065 0.21823 0.04606 0.24101 -0.00903 C 0.26406 -0.06458 0.23437 -0.275 0.29635 -0.34121 C 0.35885 -0.40741 0.48724 -0.40741 0.61588 -0.40741 " pathEditMode="relative" rAng="0" ptsTypes="AAAAA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94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76 -0.4074 L 0.72683 -0.407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8" grpId="0" animBg="1"/>
      <p:bldP spid="28" grpId="1" animBg="1"/>
      <p:bldP spid="28" grpId="2" animBg="1"/>
      <p:bldP spid="28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B625F485-3ADB-D144-B7C1-D43F85FB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681" t="24749" r="33133" b="42762"/>
          <a:stretch/>
        </p:blipFill>
        <p:spPr bwMode="auto">
          <a:xfrm>
            <a:off x="-222991" y="560003"/>
            <a:ext cx="13447816" cy="768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D658D-CECF-224F-A579-E5194147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queues?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ACDCD-D780-A94D-BAEA-141C660B7756}"/>
              </a:ext>
            </a:extLst>
          </p:cNvPr>
          <p:cNvSpPr/>
          <p:nvPr/>
        </p:nvSpPr>
        <p:spPr>
          <a:xfrm>
            <a:off x="5696264" y="1810610"/>
            <a:ext cx="4601980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7CC7895-7790-4C4D-8463-B3A0D4A44BCC}"/>
              </a:ext>
            </a:extLst>
          </p:cNvPr>
          <p:cNvSpPr/>
          <p:nvPr/>
        </p:nvSpPr>
        <p:spPr>
          <a:xfrm>
            <a:off x="10418164" y="1518202"/>
            <a:ext cx="1452800" cy="12743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E356CD7-713A-B943-A508-2935D22A7EE6}"/>
              </a:ext>
            </a:extLst>
          </p:cNvPr>
          <p:cNvSpPr/>
          <p:nvPr/>
        </p:nvSpPr>
        <p:spPr>
          <a:xfrm>
            <a:off x="321036" y="1515002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008E95-EB93-EF42-B59C-14B342D836D2}"/>
              </a:ext>
            </a:extLst>
          </p:cNvPr>
          <p:cNvSpPr/>
          <p:nvPr/>
        </p:nvSpPr>
        <p:spPr>
          <a:xfrm>
            <a:off x="1941224" y="1810610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C1CB30-895D-4347-93DD-A8C299244D24}"/>
              </a:ext>
            </a:extLst>
          </p:cNvPr>
          <p:cNvSpPr/>
          <p:nvPr/>
        </p:nvSpPr>
        <p:spPr>
          <a:xfrm>
            <a:off x="5696264" y="3187564"/>
            <a:ext cx="4601980" cy="68954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B846CD8-D3FB-F54E-934A-B9320EC3D17E}"/>
              </a:ext>
            </a:extLst>
          </p:cNvPr>
          <p:cNvSpPr/>
          <p:nvPr/>
        </p:nvSpPr>
        <p:spPr>
          <a:xfrm>
            <a:off x="10418164" y="2895156"/>
            <a:ext cx="1452800" cy="1274364"/>
          </a:xfrm>
          <a:prstGeom prst="rightArrow">
            <a:avLst/>
          </a:prstGeom>
          <a:solidFill>
            <a:schemeClr val="accent4">
              <a:alpha val="2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75AE0CD-A445-2542-B5B7-0D34EC1B4123}"/>
              </a:ext>
            </a:extLst>
          </p:cNvPr>
          <p:cNvSpPr/>
          <p:nvPr/>
        </p:nvSpPr>
        <p:spPr>
          <a:xfrm>
            <a:off x="321036" y="2891956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D716AB-69D4-3546-ABC0-3C38E7C4307F}"/>
              </a:ext>
            </a:extLst>
          </p:cNvPr>
          <p:cNvSpPr/>
          <p:nvPr/>
        </p:nvSpPr>
        <p:spPr>
          <a:xfrm>
            <a:off x="1941224" y="3187564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1F365E-49DF-5843-84D8-241969B5D299}"/>
              </a:ext>
            </a:extLst>
          </p:cNvPr>
          <p:cNvSpPr/>
          <p:nvPr/>
        </p:nvSpPr>
        <p:spPr>
          <a:xfrm>
            <a:off x="5696264" y="4567719"/>
            <a:ext cx="4601980" cy="68954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1D078F94-9199-A641-B246-935B6F749F21}"/>
              </a:ext>
            </a:extLst>
          </p:cNvPr>
          <p:cNvSpPr/>
          <p:nvPr/>
        </p:nvSpPr>
        <p:spPr>
          <a:xfrm>
            <a:off x="10418164" y="4275311"/>
            <a:ext cx="1452800" cy="1274364"/>
          </a:xfrm>
          <a:prstGeom prst="rightArrow">
            <a:avLst/>
          </a:prstGeom>
          <a:solidFill>
            <a:schemeClr val="accent4">
              <a:alpha val="2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5750079-C02F-C343-AFB7-1069BDE34BC1}"/>
              </a:ext>
            </a:extLst>
          </p:cNvPr>
          <p:cNvSpPr/>
          <p:nvPr/>
        </p:nvSpPr>
        <p:spPr>
          <a:xfrm>
            <a:off x="321036" y="4272111"/>
            <a:ext cx="1497769" cy="12743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F5EA92-D8A6-3943-8170-78719D6F7DBC}"/>
              </a:ext>
            </a:extLst>
          </p:cNvPr>
          <p:cNvSpPr/>
          <p:nvPr/>
        </p:nvSpPr>
        <p:spPr>
          <a:xfrm>
            <a:off x="1941224" y="4567719"/>
            <a:ext cx="1191720" cy="6895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C7A8FC-F1D9-EA46-9B81-3947FFFDC932}"/>
              </a:ext>
            </a:extLst>
          </p:cNvPr>
          <p:cNvGrpSpPr/>
          <p:nvPr/>
        </p:nvGrpSpPr>
        <p:grpSpPr>
          <a:xfrm>
            <a:off x="3492709" y="1810610"/>
            <a:ext cx="1843790" cy="3446657"/>
            <a:chOff x="3492709" y="1810610"/>
            <a:chExt cx="1843790" cy="3446657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561619E-D1A3-294E-A915-76EAB5A98E29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594C6212-858B-6347-92F6-19C01AB66A04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6B210249-9082-384D-8CE0-D61B2A6FDF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Cube 24">
            <a:extLst>
              <a:ext uri="{FF2B5EF4-FFF2-40B4-BE49-F238E27FC236}">
                <a16:creationId xmlns:a16="http://schemas.microsoft.com/office/drawing/2014/main" id="{D1FFFB86-AC93-6C43-A22C-8BE6D9A5BA59}"/>
              </a:ext>
            </a:extLst>
          </p:cNvPr>
          <p:cNvSpPr/>
          <p:nvPr/>
        </p:nvSpPr>
        <p:spPr>
          <a:xfrm>
            <a:off x="115940" y="3252866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4C49C1A1-681D-454E-B978-09A6EDC45C4B}"/>
              </a:ext>
            </a:extLst>
          </p:cNvPr>
          <p:cNvSpPr/>
          <p:nvPr/>
        </p:nvSpPr>
        <p:spPr>
          <a:xfrm>
            <a:off x="102199" y="4646474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4C46FF56-CA92-1C4D-88D4-7838F5108006}"/>
              </a:ext>
            </a:extLst>
          </p:cNvPr>
          <p:cNvSpPr/>
          <p:nvPr/>
        </p:nvSpPr>
        <p:spPr>
          <a:xfrm>
            <a:off x="102199" y="1889471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2A5AE908-3BF1-AF4A-B3A0-C441868FE6AC}"/>
              </a:ext>
            </a:extLst>
          </p:cNvPr>
          <p:cNvSpPr/>
          <p:nvPr/>
        </p:nvSpPr>
        <p:spPr>
          <a:xfrm>
            <a:off x="115940" y="3252866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8E8A83-882C-A34E-A1E6-0D7B844F23CF}"/>
              </a:ext>
            </a:extLst>
          </p:cNvPr>
          <p:cNvGrpSpPr/>
          <p:nvPr/>
        </p:nvGrpSpPr>
        <p:grpSpPr>
          <a:xfrm>
            <a:off x="3240163" y="4447594"/>
            <a:ext cx="3906264" cy="2410406"/>
            <a:chOff x="4797772" y="5247666"/>
            <a:chExt cx="2561209" cy="158042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058BC8E-464E-084C-A55D-34DD2C04B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7772" y="5247666"/>
              <a:ext cx="2561209" cy="1580424"/>
            </a:xfrm>
            <a:prstGeom prst="rect">
              <a:avLst/>
            </a:prstGeom>
          </p:spPr>
        </p:pic>
        <p:pic>
          <p:nvPicPr>
            <p:cNvPr id="33" name="Picture 10" descr="https://media.giphy.com/media/uyCJt0OOhJBiE/giphy.gif">
              <a:extLst>
                <a:ext uri="{FF2B5EF4-FFF2-40B4-BE49-F238E27FC236}">
                  <a16:creationId xmlns:a16="http://schemas.microsoft.com/office/drawing/2014/main" id="{60E846E9-70BC-114E-8E1D-047706251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208" y="5473530"/>
              <a:ext cx="1112336" cy="1124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high delay short">
            <a:hlinkClick r:id="" action="ppaction://media"/>
            <a:extLst>
              <a:ext uri="{FF2B5EF4-FFF2-40B4-BE49-F238E27FC236}">
                <a16:creationId xmlns:a16="http://schemas.microsoft.com/office/drawing/2014/main" id="{4262204B-A4EC-0F49-B824-DB61DA91E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14281" y="4447594"/>
            <a:ext cx="4285166" cy="24104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2E11A-99C1-C249-B39E-6870362C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023 L 0.18711 -0.00394 C 0.23437 -0.00463 0.25677 0.02338 0.28346 -0.00394 C 0.31041 -0.03125 0.27552 -0.13519 0.3487 -0.16782 C 0.422 -0.20069 0.57265 -0.20069 0.72357 -0.20069 " pathEditMode="relative" rAng="0" ptsTypes="AAAAA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72" y="-967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75E-6 -0.00046 L 0.15807 -0.00903 C 0.19804 -0.01018 0.21705 0.04607 0.23971 -0.00903 C 0.2625 -0.06389 0.23294 -0.27361 0.29492 -0.33935 C 0.3569 -0.40509 0.48437 -0.40509 0.61224 -0.40509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12" y="-194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49727 0 " pathEditMode="relative" ptsTypes="AA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875E-6 0.00023 L 0.09778 -0.00394 C 0.12252 -0.00463 0.13424 0.02338 0.14831 -0.00394 C 0.16237 -0.03125 0.14401 -0.13519 0.18242 -0.16782 C 0.2207 -0.20069 0.29948 -0.20069 0.37864 -0.20069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29" grpId="2" animBg="1"/>
      <p:bldP spid="29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778F-D966-954B-9A46-09059AF3A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queues?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jitter!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F309E-2112-C74C-B9B5-F67ECE8B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5566" cy="4351338"/>
          </a:xfrm>
        </p:spPr>
        <p:txBody>
          <a:bodyPr/>
          <a:lstStyle/>
          <a:p>
            <a:r>
              <a:rPr lang="en-US" altLang="zh-CN" dirty="0"/>
              <a:t>Bad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applications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altLang="zh-CN" b="1" dirty="0"/>
              <a:t>Microburst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sub-millisecond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center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 err="1"/>
              <a:t>incast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carrier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(unknown</a:t>
            </a:r>
            <a:r>
              <a:rPr lang="zh-CN" altLang="en-US" dirty="0"/>
              <a:t> </a:t>
            </a:r>
            <a:r>
              <a:rPr lang="en-US" altLang="zh-CN" dirty="0"/>
              <a:t>reason)</a:t>
            </a:r>
          </a:p>
          <a:p>
            <a:pPr lvl="1"/>
            <a:r>
              <a:rPr lang="en-US" altLang="zh-CN" dirty="0"/>
              <a:t>Can’t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hosts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monitor/mitigate</a:t>
            </a:r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0EC6C6-E3BE-0A41-9DA0-16AFAFCC88D9}"/>
              </a:ext>
            </a:extLst>
          </p:cNvPr>
          <p:cNvGrpSpPr/>
          <p:nvPr/>
        </p:nvGrpSpPr>
        <p:grpSpPr>
          <a:xfrm>
            <a:off x="6531678" y="2108050"/>
            <a:ext cx="5768726" cy="2352336"/>
            <a:chOff x="6165918" y="2087730"/>
            <a:chExt cx="5768726" cy="235233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739B35B-7D1E-FC4B-B8BB-4297B27FD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99" t="13196" r="1518" b="27615"/>
            <a:stretch/>
          </p:blipFill>
          <p:spPr>
            <a:xfrm>
              <a:off x="6694570" y="2171523"/>
              <a:ext cx="5009108" cy="16913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D4A01B-5BD4-C840-84B5-4CB060E04699}"/>
                </a:ext>
              </a:extLst>
            </p:cNvPr>
            <p:cNvSpPr txBox="1"/>
            <p:nvPr/>
          </p:nvSpPr>
          <p:spPr>
            <a:xfrm>
              <a:off x="6411688" y="2087730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dirty="0">
                  <a:latin typeface="+mj-lt"/>
                </a:rPr>
                <a:t>5x</a:t>
              </a:r>
              <a:endParaRPr lang="en-US" dirty="0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E4A3FB-216D-2341-BA0D-2FF23C3D57BF}"/>
                </a:ext>
              </a:extLst>
            </p:cNvPr>
            <p:cNvSpPr txBox="1"/>
            <p:nvPr/>
          </p:nvSpPr>
          <p:spPr>
            <a:xfrm>
              <a:off x="6411687" y="2704329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dirty="0">
                  <a:latin typeface="+mj-lt"/>
                </a:rPr>
                <a:t>3x</a:t>
              </a:r>
              <a:endParaRPr lang="en-US" dirty="0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9AAE19-FAE3-A64C-81DC-F25F44CCA1B9}"/>
                </a:ext>
              </a:extLst>
            </p:cNvPr>
            <p:cNvSpPr txBox="1"/>
            <p:nvPr/>
          </p:nvSpPr>
          <p:spPr>
            <a:xfrm>
              <a:off x="6411687" y="3318087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>
                  <a:latin typeface="+mj-lt"/>
                </a:rPr>
                <a:t>1x</a:t>
              </a:r>
              <a:endParaRPr lang="en-US" dirty="0">
                <a:latin typeface="+mj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D0A3CE-1378-D048-A936-AA08B9BC84B7}"/>
                </a:ext>
              </a:extLst>
            </p:cNvPr>
            <p:cNvSpPr txBox="1"/>
            <p:nvPr/>
          </p:nvSpPr>
          <p:spPr>
            <a:xfrm>
              <a:off x="6543478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16:00:00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9AA41B-8B4C-1947-B2F2-B07CFF277E6F}"/>
                </a:ext>
              </a:extLst>
            </p:cNvPr>
            <p:cNvSpPr txBox="1"/>
            <p:nvPr/>
          </p:nvSpPr>
          <p:spPr>
            <a:xfrm>
              <a:off x="7999836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0:00:00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4A5363-FDD4-2A4D-A3C0-B0ABAE4E8738}"/>
                </a:ext>
              </a:extLst>
            </p:cNvPr>
            <p:cNvSpPr txBox="1"/>
            <p:nvPr/>
          </p:nvSpPr>
          <p:spPr>
            <a:xfrm>
              <a:off x="9456193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8:00:00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A7AD0-38E1-3946-B1DE-784A53B3121A}"/>
                </a:ext>
              </a:extLst>
            </p:cNvPr>
            <p:cNvSpPr txBox="1"/>
            <p:nvPr/>
          </p:nvSpPr>
          <p:spPr>
            <a:xfrm>
              <a:off x="10912551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16:00:00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215760-7EA7-4B4D-BDD7-5F64696FB88E}"/>
                </a:ext>
              </a:extLst>
            </p:cNvPr>
            <p:cNvSpPr txBox="1"/>
            <p:nvPr/>
          </p:nvSpPr>
          <p:spPr>
            <a:xfrm>
              <a:off x="8244841" y="4070734"/>
              <a:ext cx="1988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Time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in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day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(24h)</a:t>
              </a:r>
              <a:endParaRPr lang="en-US" dirty="0">
                <a:latin typeface="+mj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1EBAAD-FFC1-0D45-BD04-D5B76288B00A}"/>
                </a:ext>
              </a:extLst>
            </p:cNvPr>
            <p:cNvSpPr txBox="1"/>
            <p:nvPr/>
          </p:nvSpPr>
          <p:spPr>
            <a:xfrm rot="16200000">
              <a:off x="5504912" y="2832529"/>
              <a:ext cx="1691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Queue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Length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A6E0A8-1A92-3E4C-AACC-731E8242A785}"/>
              </a:ext>
            </a:extLst>
          </p:cNvPr>
          <p:cNvGrpSpPr/>
          <p:nvPr/>
        </p:nvGrpSpPr>
        <p:grpSpPr>
          <a:xfrm>
            <a:off x="7755864" y="2123062"/>
            <a:ext cx="4127720" cy="793067"/>
            <a:chOff x="7390104" y="2102742"/>
            <a:chExt cx="4127720" cy="7930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275F0E-B6AE-7040-9BEE-BA84391F1D66}"/>
                </a:ext>
              </a:extLst>
            </p:cNvPr>
            <p:cNvSpPr txBox="1"/>
            <p:nvPr/>
          </p:nvSpPr>
          <p:spPr>
            <a:xfrm>
              <a:off x="9231094" y="2102742"/>
              <a:ext cx="1410907" cy="369332"/>
            </a:xfrm>
            <a:prstGeom prst="rect">
              <a:avLst/>
            </a:prstGeom>
            <a:solidFill>
              <a:srgbClr val="F8FC64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Microburst</a:t>
              </a:r>
              <a:r>
                <a:rPr lang="en-US" altLang="zh-CN" sz="1800" dirty="0"/>
                <a:t>s</a:t>
              </a:r>
              <a:endParaRPr lang="en-US" sz="1800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60382C8-6DA4-C045-A9AC-444E4BD411E4}"/>
                </a:ext>
              </a:extLst>
            </p:cNvPr>
            <p:cNvCxnSpPr/>
            <p:nvPr/>
          </p:nvCxnSpPr>
          <p:spPr>
            <a:xfrm flipH="1">
              <a:off x="8583075" y="2456310"/>
              <a:ext cx="648020" cy="10809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26D8FF8-23DD-754B-A560-5F05EF6221E7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10642001" y="2287408"/>
              <a:ext cx="875823" cy="6084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8B99215-27DA-7744-A505-3740B3EAA75A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>
              <a:off x="7390104" y="2287408"/>
              <a:ext cx="1840990" cy="46329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F289AE70-C727-934B-B329-7BF13024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305C393-5956-3842-AB59-04B71A410F33}"/>
              </a:ext>
            </a:extLst>
          </p:cNvPr>
          <p:cNvGrpSpPr/>
          <p:nvPr/>
        </p:nvGrpSpPr>
        <p:grpSpPr>
          <a:xfrm>
            <a:off x="6531678" y="2108050"/>
            <a:ext cx="5768726" cy="2352336"/>
            <a:chOff x="6165918" y="2087730"/>
            <a:chExt cx="5768726" cy="235233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112EC3A-5239-9B46-9292-D298A58C5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99" t="13196" r="1518" b="27615"/>
            <a:stretch/>
          </p:blipFill>
          <p:spPr>
            <a:xfrm>
              <a:off x="6694570" y="2171523"/>
              <a:ext cx="5009108" cy="169134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1B0BD7-F4EF-E745-BE91-09788FF33E02}"/>
                </a:ext>
              </a:extLst>
            </p:cNvPr>
            <p:cNvSpPr txBox="1"/>
            <p:nvPr/>
          </p:nvSpPr>
          <p:spPr>
            <a:xfrm>
              <a:off x="6411688" y="2087730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dirty="0">
                  <a:latin typeface="+mj-lt"/>
                </a:rPr>
                <a:t>5x</a:t>
              </a:r>
              <a:endParaRPr lang="en-US" dirty="0"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49765C-8379-9243-AB35-95077C2EC85A}"/>
                </a:ext>
              </a:extLst>
            </p:cNvPr>
            <p:cNvSpPr txBox="1"/>
            <p:nvPr/>
          </p:nvSpPr>
          <p:spPr>
            <a:xfrm>
              <a:off x="6411687" y="2704329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dirty="0">
                  <a:latin typeface="+mj-lt"/>
                </a:rPr>
                <a:t>3x</a:t>
              </a:r>
              <a:endParaRPr lang="en-US" dirty="0"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3D5760-4D0E-B147-A45C-5DF07E4C026D}"/>
                </a:ext>
              </a:extLst>
            </p:cNvPr>
            <p:cNvSpPr txBox="1"/>
            <p:nvPr/>
          </p:nvSpPr>
          <p:spPr>
            <a:xfrm>
              <a:off x="6411687" y="3318087"/>
              <a:ext cx="4789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>
                  <a:latin typeface="+mj-lt"/>
                </a:rPr>
                <a:t>1x</a:t>
              </a:r>
              <a:endParaRPr lang="en-US" dirty="0"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AC5ABB-3E19-2240-A208-95FB5BE8037C}"/>
                </a:ext>
              </a:extLst>
            </p:cNvPr>
            <p:cNvSpPr txBox="1"/>
            <p:nvPr/>
          </p:nvSpPr>
          <p:spPr>
            <a:xfrm>
              <a:off x="6543478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16:00:00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734528-D5CA-7341-A04F-C9C34DC216C7}"/>
                </a:ext>
              </a:extLst>
            </p:cNvPr>
            <p:cNvSpPr txBox="1"/>
            <p:nvPr/>
          </p:nvSpPr>
          <p:spPr>
            <a:xfrm>
              <a:off x="7999836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0:00:00</a:t>
              </a:r>
              <a:endParaRPr lang="en-US" dirty="0">
                <a:latin typeface="+mj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571D33-44AF-054B-A1D8-482030CA785A}"/>
                </a:ext>
              </a:extLst>
            </p:cNvPr>
            <p:cNvSpPr txBox="1"/>
            <p:nvPr/>
          </p:nvSpPr>
          <p:spPr>
            <a:xfrm>
              <a:off x="9456193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8:00:00</a:t>
              </a:r>
              <a:endParaRPr lang="en-US" dirty="0"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2E09D98-8EED-604B-9F84-CC47DB531028}"/>
                </a:ext>
              </a:extLst>
            </p:cNvPr>
            <p:cNvSpPr txBox="1"/>
            <p:nvPr/>
          </p:nvSpPr>
          <p:spPr>
            <a:xfrm>
              <a:off x="10912551" y="3805496"/>
              <a:ext cx="1022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16:00:00</a:t>
              </a:r>
              <a:endParaRPr lang="en-US" dirty="0">
                <a:latin typeface="+mj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14D01C-DC8E-F044-BB02-FC0D6ADB6056}"/>
                </a:ext>
              </a:extLst>
            </p:cNvPr>
            <p:cNvSpPr txBox="1"/>
            <p:nvPr/>
          </p:nvSpPr>
          <p:spPr>
            <a:xfrm>
              <a:off x="8244841" y="4070734"/>
              <a:ext cx="1988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Time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in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day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(24h)</a:t>
              </a:r>
              <a:endParaRPr lang="en-US" dirty="0"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F8A3224-569D-EC42-B388-6221FED12819}"/>
                </a:ext>
              </a:extLst>
            </p:cNvPr>
            <p:cNvSpPr txBox="1"/>
            <p:nvPr/>
          </p:nvSpPr>
          <p:spPr>
            <a:xfrm rot="16200000">
              <a:off x="5504912" y="2832529"/>
              <a:ext cx="1691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+mj-lt"/>
                </a:rPr>
                <a:t>Queue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Length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7AAB25-4054-8243-802A-FC18B9FB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rescue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0F920-D2AE-7D4C-A1ED-E7F4C357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03579" cy="4351338"/>
          </a:xfrm>
        </p:spPr>
        <p:txBody>
          <a:bodyPr/>
          <a:lstStyle/>
          <a:p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routers: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visibility,</a:t>
            </a:r>
            <a:r>
              <a:rPr lang="zh-CN" altLang="en-US" dirty="0"/>
              <a:t> </a:t>
            </a:r>
            <a:r>
              <a:rPr lang="en-US" altLang="zh-CN" dirty="0"/>
              <a:t>coarse-grained</a:t>
            </a:r>
            <a:r>
              <a:rPr lang="zh-CN" altLang="en-US" dirty="0"/>
              <a:t> </a:t>
            </a:r>
            <a:r>
              <a:rPr lang="en-US" altLang="zh-CN" dirty="0"/>
              <a:t>stats</a:t>
            </a:r>
          </a:p>
          <a:p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microbursts,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harm</a:t>
            </a:r>
            <a:r>
              <a:rPr lang="zh-CN" altLang="en-US" b="1" dirty="0"/>
              <a:t> </a:t>
            </a:r>
            <a:r>
              <a:rPr lang="en-US" altLang="zh-CN" b="1" dirty="0"/>
              <a:t>is</a:t>
            </a:r>
            <a:r>
              <a:rPr lang="zh-CN" altLang="en-US" b="1" dirty="0"/>
              <a:t> </a:t>
            </a:r>
            <a:r>
              <a:rPr lang="en-US" altLang="zh-CN" b="1" dirty="0"/>
              <a:t>already</a:t>
            </a:r>
            <a:r>
              <a:rPr lang="zh-CN" altLang="en-US" b="1" dirty="0"/>
              <a:t> </a:t>
            </a:r>
            <a:r>
              <a:rPr lang="en-US" altLang="zh-CN" b="1" dirty="0"/>
              <a:t>done</a:t>
            </a:r>
            <a:r>
              <a:rPr lang="en-US" altLang="zh-CN" dirty="0"/>
              <a:t>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altLang="zh-CN" dirty="0"/>
              <a:t>P4-enabled</a:t>
            </a:r>
            <a:r>
              <a:rPr lang="zh-CN" altLang="en-US" dirty="0"/>
              <a:t> </a:t>
            </a:r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switch</a:t>
            </a:r>
            <a:r>
              <a:rPr lang="zh-CN" altLang="en-US" dirty="0"/>
              <a:t> </a:t>
            </a:r>
            <a:r>
              <a:rPr lang="en-US" altLang="zh-CN" dirty="0"/>
              <a:t>allows</a:t>
            </a:r>
            <a:r>
              <a:rPr lang="zh-CN" altLang="en-US" dirty="0"/>
              <a:t> </a:t>
            </a:r>
            <a:r>
              <a:rPr lang="en-US" altLang="zh-CN" b="1" dirty="0"/>
              <a:t>real-time,</a:t>
            </a:r>
            <a:r>
              <a:rPr lang="zh-CN" altLang="en-US" b="1" dirty="0"/>
              <a:t> </a:t>
            </a:r>
            <a:r>
              <a:rPr lang="en-US" altLang="zh-CN" b="1" dirty="0"/>
              <a:t>fine-grained</a:t>
            </a:r>
            <a:r>
              <a:rPr lang="zh-CN" altLang="en-US" b="1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105D09-C624-1F43-8AAE-6B700ABF0571}"/>
              </a:ext>
            </a:extLst>
          </p:cNvPr>
          <p:cNvGrpSpPr/>
          <p:nvPr/>
        </p:nvGrpSpPr>
        <p:grpSpPr>
          <a:xfrm>
            <a:off x="7755864" y="2123062"/>
            <a:ext cx="4127720" cy="793067"/>
            <a:chOff x="7390104" y="2102742"/>
            <a:chExt cx="4127720" cy="7930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E03DF1-3F1F-2746-9848-AC050D696231}"/>
                </a:ext>
              </a:extLst>
            </p:cNvPr>
            <p:cNvSpPr txBox="1"/>
            <p:nvPr/>
          </p:nvSpPr>
          <p:spPr>
            <a:xfrm>
              <a:off x="9231094" y="2102742"/>
              <a:ext cx="1410907" cy="369332"/>
            </a:xfrm>
            <a:prstGeom prst="rect">
              <a:avLst/>
            </a:prstGeom>
            <a:solidFill>
              <a:srgbClr val="F8FC64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Microburst</a:t>
              </a:r>
              <a:r>
                <a:rPr lang="en-US" altLang="zh-CN" sz="1800" dirty="0"/>
                <a:t>s</a:t>
              </a:r>
              <a:endParaRPr lang="en-US" sz="18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E5ED616-633F-7248-9DF4-EAEE506C735D}"/>
                </a:ext>
              </a:extLst>
            </p:cNvPr>
            <p:cNvCxnSpPr/>
            <p:nvPr/>
          </p:nvCxnSpPr>
          <p:spPr>
            <a:xfrm flipH="1">
              <a:off x="8583075" y="2456310"/>
              <a:ext cx="648020" cy="10809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7175305-ABEA-4F45-B5DE-D5B029B68B86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10642001" y="2287408"/>
              <a:ext cx="875823" cy="6084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4D603BB-8E1D-4949-813A-71BC11A08C55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7390104" y="2287408"/>
              <a:ext cx="1840990" cy="46329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018DAA6-C153-2549-A14B-F444A6F2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6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20A2-8041-0142-A3AA-F475E455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am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waiting?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3D23D-A499-8747-B38C-EA347D0C8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6029" cy="4351338"/>
          </a:xfrm>
        </p:spPr>
        <p:txBody>
          <a:bodyPr/>
          <a:lstStyle/>
          <a:p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queue?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E5EA6C-4DAB-1F49-80D8-24C429A91595}"/>
              </a:ext>
            </a:extLst>
          </p:cNvPr>
          <p:cNvGrpSpPr/>
          <p:nvPr/>
        </p:nvGrpSpPr>
        <p:grpSpPr>
          <a:xfrm>
            <a:off x="138743" y="2832272"/>
            <a:ext cx="6000741" cy="1274364"/>
            <a:chOff x="209864" y="1690688"/>
            <a:chExt cx="6000741" cy="12743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7C7817-2279-F741-A793-9DE30B7EA7AE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E5FE2E8B-28C3-7B4C-8300-6C7525A11DA0}"/>
                </a:ext>
              </a:extLst>
            </p:cNvPr>
            <p:cNvSpPr/>
            <p:nvPr/>
          </p:nvSpPr>
          <p:spPr>
            <a:xfrm>
              <a:off x="4855734" y="1690688"/>
              <a:ext cx="1354871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Egress</a:t>
              </a:r>
              <a:endParaRPr lang="en-US" sz="24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1A5206F-EF50-C745-A448-AD4A222B74C3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11CDA32-1446-5E40-8841-CED7149A909C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B1389D4-B3A0-C840-8F2B-B6F9B7189B19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7BB260B-7374-D744-8271-68D8B7750E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Cube 14">
            <a:extLst>
              <a:ext uri="{FF2B5EF4-FFF2-40B4-BE49-F238E27FC236}">
                <a16:creationId xmlns:a16="http://schemas.microsoft.com/office/drawing/2014/main" id="{FB809C58-254B-2E45-9870-8FEC4BD6B035}"/>
              </a:ext>
            </a:extLst>
          </p:cNvPr>
          <p:cNvSpPr/>
          <p:nvPr/>
        </p:nvSpPr>
        <p:spPr>
          <a:xfrm>
            <a:off x="4186213" y="3206635"/>
            <a:ext cx="444263" cy="525638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A</a:t>
            </a:r>
            <a:endParaRPr lang="en-US" sz="2400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DA6BEE30-5193-BA4C-A242-B5D10E117ABA}"/>
              </a:ext>
            </a:extLst>
          </p:cNvPr>
          <p:cNvSpPr/>
          <p:nvPr/>
        </p:nvSpPr>
        <p:spPr>
          <a:xfrm>
            <a:off x="3741026" y="3206635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F38F681A-A043-C149-AAF7-BE7582F35AC2}"/>
              </a:ext>
            </a:extLst>
          </p:cNvPr>
          <p:cNvSpPr/>
          <p:nvPr/>
        </p:nvSpPr>
        <p:spPr>
          <a:xfrm>
            <a:off x="3295839" y="3206635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E14516AE-6FC6-4E4A-9B84-4FB59581A46E}"/>
              </a:ext>
            </a:extLst>
          </p:cNvPr>
          <p:cNvSpPr/>
          <p:nvPr/>
        </p:nvSpPr>
        <p:spPr>
          <a:xfrm>
            <a:off x="2855306" y="3206635"/>
            <a:ext cx="444263" cy="525638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</a:t>
            </a:r>
            <a:endParaRPr lang="en-US" sz="2400" dirty="0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9F3F909-A801-DB4E-9DD3-54F76A80E9AA}"/>
              </a:ext>
            </a:extLst>
          </p:cNvPr>
          <p:cNvSpPr/>
          <p:nvPr/>
        </p:nvSpPr>
        <p:spPr>
          <a:xfrm>
            <a:off x="591700" y="3206500"/>
            <a:ext cx="444263" cy="525638"/>
          </a:xfrm>
          <a:prstGeom prst="cub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</a:t>
            </a:r>
            <a:endParaRPr lang="en-US" sz="2400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5AA24CBD-7F67-1D40-A8FB-0160BB0F9D48}"/>
              </a:ext>
            </a:extLst>
          </p:cNvPr>
          <p:cNvSpPr/>
          <p:nvPr/>
        </p:nvSpPr>
        <p:spPr>
          <a:xfrm>
            <a:off x="2410581" y="3206635"/>
            <a:ext cx="444263" cy="525638"/>
          </a:xfrm>
          <a:prstGeom prst="cube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</a:t>
            </a:r>
            <a:endParaRPr lang="en-US" sz="2400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6BD793C1-BC1F-334A-82F4-9CFB9F20F522}"/>
              </a:ext>
            </a:extLst>
          </p:cNvPr>
          <p:cNvSpPr/>
          <p:nvPr/>
        </p:nvSpPr>
        <p:spPr>
          <a:xfrm>
            <a:off x="1965394" y="3206635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C76245B9-3228-0945-AEDB-7842E54C99EA}"/>
              </a:ext>
            </a:extLst>
          </p:cNvPr>
          <p:cNvSpPr/>
          <p:nvPr/>
        </p:nvSpPr>
        <p:spPr>
          <a:xfrm>
            <a:off x="1055305" y="3206635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438A6F5C-C607-E34B-B111-8EDFA23EEC27}"/>
              </a:ext>
            </a:extLst>
          </p:cNvPr>
          <p:cNvSpPr/>
          <p:nvPr/>
        </p:nvSpPr>
        <p:spPr>
          <a:xfrm>
            <a:off x="3411727" y="2486397"/>
            <a:ext cx="1645920" cy="478908"/>
          </a:xfrm>
          <a:prstGeom prst="wedgeRoundRectCallout">
            <a:avLst>
              <a:gd name="adj1" fmla="val 10328"/>
              <a:gd name="adj2" fmla="val 9587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ID: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</a:p>
          <a:p>
            <a:pPr algn="ctr"/>
            <a:r>
              <a:rPr lang="en-US" altLang="zh-CN" sz="1200" dirty="0"/>
              <a:t>{</a:t>
            </a:r>
            <a:r>
              <a:rPr lang="en-US" altLang="zh-CN" sz="1200" dirty="0" err="1"/>
              <a:t>SrcIP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/>
              <a:t>XXX,</a:t>
            </a:r>
            <a:r>
              <a:rPr lang="zh-CN" altLang="en-US" sz="1200" dirty="0"/>
              <a:t> </a:t>
            </a:r>
            <a:r>
              <a:rPr lang="en-US" altLang="zh-CN" sz="1200" dirty="0" err="1"/>
              <a:t>DstIP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/>
              <a:t>YYY}</a:t>
            </a:r>
          </a:p>
        </p:txBody>
      </p:sp>
      <p:sp>
        <p:nvSpPr>
          <p:cNvPr id="26" name="Cloud Callout 25">
            <a:extLst>
              <a:ext uri="{FF2B5EF4-FFF2-40B4-BE49-F238E27FC236}">
                <a16:creationId xmlns:a16="http://schemas.microsoft.com/office/drawing/2014/main" id="{84171B0F-5A89-4C46-B421-65C5AA531DBB}"/>
              </a:ext>
            </a:extLst>
          </p:cNvPr>
          <p:cNvSpPr/>
          <p:nvPr/>
        </p:nvSpPr>
        <p:spPr>
          <a:xfrm>
            <a:off x="415065" y="4086730"/>
            <a:ext cx="2563822" cy="1093086"/>
          </a:xfrm>
          <a:prstGeom prst="cloudCallout">
            <a:avLst>
              <a:gd name="adj1" fmla="val -35829"/>
              <a:gd name="adj2" fmla="val -6586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Why</a:t>
            </a:r>
            <a:r>
              <a:rPr lang="zh-CN" altLang="en-US" sz="2400" dirty="0"/>
              <a:t> </a:t>
            </a:r>
            <a:r>
              <a:rPr lang="en-US" altLang="zh-CN" sz="2400" dirty="0"/>
              <a:t>am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waiting?</a:t>
            </a:r>
            <a:endParaRPr lang="en-US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7BC686-F851-7444-A37D-E057C4A30C3B}"/>
              </a:ext>
            </a:extLst>
          </p:cNvPr>
          <p:cNvSpPr/>
          <p:nvPr/>
        </p:nvSpPr>
        <p:spPr>
          <a:xfrm>
            <a:off x="6094800" y="0"/>
            <a:ext cx="6094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A43E59-7457-FF48-9647-3BEB8B685C21}"/>
              </a:ext>
            </a:extLst>
          </p:cNvPr>
          <p:cNvSpPr/>
          <p:nvPr/>
        </p:nvSpPr>
        <p:spPr>
          <a:xfrm>
            <a:off x="1520669" y="3208075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pic>
        <p:nvPicPr>
          <p:cNvPr id="32" name="Picture 2" descr="https://mockuphone.com/upload/9618db6afdd9cc0c48b36afabf6dd7f0/iphone8spacegrey/iphone8spacegrey_landscape.png">
            <a:extLst>
              <a:ext uri="{FF2B5EF4-FFF2-40B4-BE49-F238E27FC236}">
                <a16:creationId xmlns:a16="http://schemas.microsoft.com/office/drawing/2014/main" id="{467E9E85-45B7-A647-A9B8-930CC6E48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7" t="26879" b="27576"/>
          <a:stretch/>
        </p:blipFill>
        <p:spPr bwMode="auto">
          <a:xfrm rot="16200000">
            <a:off x="5962140" y="2005570"/>
            <a:ext cx="7052002" cy="44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murf PNG">
            <a:extLst>
              <a:ext uri="{FF2B5EF4-FFF2-40B4-BE49-F238E27FC236}">
                <a16:creationId xmlns:a16="http://schemas.microsoft.com/office/drawing/2014/main" id="{437BAB17-01DD-8842-A8AF-44A590195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14" y="4235153"/>
            <a:ext cx="2013907" cy="267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loud Callout 29">
            <a:extLst>
              <a:ext uri="{FF2B5EF4-FFF2-40B4-BE49-F238E27FC236}">
                <a16:creationId xmlns:a16="http://schemas.microsoft.com/office/drawing/2014/main" id="{237E7A66-B975-194E-AC38-252AD3D1CA43}"/>
              </a:ext>
            </a:extLst>
          </p:cNvPr>
          <p:cNvSpPr/>
          <p:nvPr/>
        </p:nvSpPr>
        <p:spPr>
          <a:xfrm>
            <a:off x="2409657" y="5361347"/>
            <a:ext cx="2563822" cy="1093086"/>
          </a:xfrm>
          <a:prstGeom prst="cloudCallout">
            <a:avLst>
              <a:gd name="adj1" fmla="val 61401"/>
              <a:gd name="adj2" fmla="val -262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It’s</a:t>
            </a:r>
            <a:r>
              <a:rPr lang="zh-CN" altLang="en-US" sz="2400" dirty="0"/>
              <a:t> </a:t>
            </a:r>
            <a:r>
              <a:rPr lang="en-US" altLang="zh-CN" sz="2400" dirty="0"/>
              <a:t>because</a:t>
            </a:r>
            <a:r>
              <a:rPr lang="zh-CN" altLang="en-US" sz="2400" dirty="0"/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flow</a:t>
            </a:r>
            <a:r>
              <a:rPr lang="zh-CN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B</a:t>
            </a:r>
            <a:r>
              <a:rPr lang="en-US" altLang="zh-CN" sz="2400" dirty="0"/>
              <a:t>!</a:t>
            </a:r>
            <a:endParaRPr lang="en-US" sz="2400" dirty="0"/>
          </a:p>
        </p:txBody>
      </p:sp>
      <p:sp>
        <p:nvSpPr>
          <p:cNvPr id="33" name="Cloud Callout 32">
            <a:extLst>
              <a:ext uri="{FF2B5EF4-FFF2-40B4-BE49-F238E27FC236}">
                <a16:creationId xmlns:a16="http://schemas.microsoft.com/office/drawing/2014/main" id="{B7DA6BAC-D69A-A14A-9384-359212271CB7}"/>
              </a:ext>
            </a:extLst>
          </p:cNvPr>
          <p:cNvSpPr/>
          <p:nvPr/>
        </p:nvSpPr>
        <p:spPr>
          <a:xfrm>
            <a:off x="7588173" y="4633273"/>
            <a:ext cx="3396289" cy="1181764"/>
          </a:xfrm>
          <a:prstGeom prst="cloudCallout">
            <a:avLst>
              <a:gd name="adj1" fmla="val -63721"/>
              <a:gd name="adj2" fmla="val 1587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It’s</a:t>
            </a:r>
            <a:r>
              <a:rPr lang="zh-CN" altLang="en-US" sz="2400" dirty="0"/>
              <a:t> </a:t>
            </a:r>
            <a:r>
              <a:rPr lang="en-US" altLang="zh-CN" sz="2400" dirty="0"/>
              <a:t>because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algn="ctr"/>
            <a:r>
              <a:rPr lang="en-US" altLang="zh-CN" sz="2400" b="1" dirty="0">
                <a:solidFill>
                  <a:schemeClr val="accent2"/>
                </a:solidFill>
              </a:rPr>
              <a:t>the</a:t>
            </a:r>
            <a:r>
              <a:rPr lang="zh-CN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NBA</a:t>
            </a:r>
            <a:r>
              <a:rPr lang="zh-CN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game</a:t>
            </a:r>
            <a:r>
              <a:rPr lang="en-US" altLang="zh-CN" sz="2400" dirty="0"/>
              <a:t>!</a:t>
            </a:r>
            <a:endParaRPr lang="en-US" sz="2400" dirty="0"/>
          </a:p>
        </p:txBody>
      </p:sp>
      <p:sp>
        <p:nvSpPr>
          <p:cNvPr id="35" name="Cloud Callout 34">
            <a:extLst>
              <a:ext uri="{FF2B5EF4-FFF2-40B4-BE49-F238E27FC236}">
                <a16:creationId xmlns:a16="http://schemas.microsoft.com/office/drawing/2014/main" id="{E27DCE28-7974-5041-8207-9E1C23B5BE3E}"/>
              </a:ext>
            </a:extLst>
          </p:cNvPr>
          <p:cNvSpPr/>
          <p:nvPr/>
        </p:nvSpPr>
        <p:spPr>
          <a:xfrm>
            <a:off x="6918347" y="2659957"/>
            <a:ext cx="2563822" cy="1093086"/>
          </a:xfrm>
          <a:prstGeom prst="cloudCallout">
            <a:avLst>
              <a:gd name="adj1" fmla="val 32259"/>
              <a:gd name="adj2" fmla="val 672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Why</a:t>
            </a:r>
            <a:r>
              <a:rPr lang="zh-CN" altLang="en-US" sz="2400" dirty="0"/>
              <a:t> </a:t>
            </a:r>
            <a:r>
              <a:rPr lang="en-US" altLang="zh-CN" sz="2400" dirty="0"/>
              <a:t>am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waiting?</a:t>
            </a: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29FA-42B5-8E46-B084-97EBD7D8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7" grpId="0" animBg="1"/>
      <p:bldP spid="31" grpId="0" animBg="1"/>
      <p:bldP spid="30" grpId="0" animBg="1"/>
      <p:bldP spid="33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12445</TotalTime>
  <Words>955</Words>
  <Application>Microsoft Macintosh PowerPoint</Application>
  <PresentationFormat>Widescreen</PresentationFormat>
  <Paragraphs>341</Paragraphs>
  <Slides>31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等线</vt:lpstr>
      <vt:lpstr>等线 Light</vt:lpstr>
      <vt:lpstr>Heiti SC Medium</vt:lpstr>
      <vt:lpstr>Arial</vt:lpstr>
      <vt:lpstr>Calibri</vt:lpstr>
      <vt:lpstr>Calibri Light</vt:lpstr>
      <vt:lpstr>Helvetica</vt:lpstr>
      <vt:lpstr>Wingdings</vt:lpstr>
      <vt:lpstr>Office Theme</vt:lpstr>
      <vt:lpstr>ConQuest: Queue Analysis in the Data Plane</vt:lpstr>
      <vt:lpstr>Everyone hates…</vt:lpstr>
      <vt:lpstr>Everyone hates long queues…  -</vt:lpstr>
      <vt:lpstr>Queuing in routers</vt:lpstr>
      <vt:lpstr>Queuing in routers</vt:lpstr>
      <vt:lpstr>Long queues? </vt:lpstr>
      <vt:lpstr>Long queues? Delay and jitter!</vt:lpstr>
      <vt:lpstr>Programmable switch to the rescue</vt:lpstr>
      <vt:lpstr>Why am I waiting?</vt:lpstr>
      <vt:lpstr>ConQuest: why am I waiting?</vt:lpstr>
      <vt:lpstr>A strawman solution</vt:lpstr>
      <vt:lpstr>Challenge: memory partitioned!</vt:lpstr>
      <vt:lpstr>Solution: snapshots</vt:lpstr>
      <vt:lpstr>So far so good?         Gotta reuse them</vt:lpstr>
      <vt:lpstr>Solution: round-robin snapshots</vt:lpstr>
      <vt:lpstr>The ConQuest data structure</vt:lpstr>
      <vt:lpstr>Evaluation</vt:lpstr>
      <vt:lpstr>Evaluation 1: is ConQuest accurate?</vt:lpstr>
      <vt:lpstr>Evaluation 2: mitigate bursty flows?</vt:lpstr>
      <vt:lpstr>Evaluation 2: mitigate bursty flows?</vt:lpstr>
      <vt:lpstr>Legacy network device  not programmable</vt:lpstr>
      <vt:lpstr>Legacy network device</vt:lpstr>
      <vt:lpstr>Evaluation 3: analyze legacy devices</vt:lpstr>
      <vt:lpstr>Image Credits</vt:lpstr>
      <vt:lpstr>Summary, Q&amp;A </vt:lpstr>
      <vt:lpstr>Backup slides</vt:lpstr>
      <vt:lpstr>Estimated / Real flow size</vt:lpstr>
      <vt:lpstr>Number of snapshots: 4 or 8</vt:lpstr>
      <vt:lpstr>Per-snapshot memory size</vt:lpstr>
      <vt:lpstr>Precision/Recall curve</vt:lpstr>
      <vt:lpstr>Hash Collision / Rounding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Fine-grained Queue Analysis  in the Data Plane </dc:title>
  <dc:creator>Microsoft Office User</dc:creator>
  <cp:lastModifiedBy>Microsoft Office User</cp:lastModifiedBy>
  <cp:revision>311</cp:revision>
  <cp:lastPrinted>2019-11-21T16:53:45Z</cp:lastPrinted>
  <dcterms:created xsi:type="dcterms:W3CDTF">2019-10-24T16:52:09Z</dcterms:created>
  <dcterms:modified xsi:type="dcterms:W3CDTF">2020-02-15T20:25:14Z</dcterms:modified>
</cp:coreProperties>
</file>