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78" r:id="rId2"/>
    <p:sldId id="257" r:id="rId3"/>
    <p:sldId id="270" r:id="rId4"/>
    <p:sldId id="258" r:id="rId5"/>
    <p:sldId id="271" r:id="rId6"/>
    <p:sldId id="274" r:id="rId7"/>
    <p:sldId id="263" r:id="rId8"/>
    <p:sldId id="277" r:id="rId9"/>
    <p:sldId id="273" r:id="rId10"/>
    <p:sldId id="272" r:id="rId11"/>
    <p:sldId id="260" r:id="rId12"/>
    <p:sldId id="261" r:id="rId13"/>
    <p:sldId id="264" r:id="rId14"/>
    <p:sldId id="265" r:id="rId15"/>
    <p:sldId id="266" r:id="rId16"/>
    <p:sldId id="275" r:id="rId17"/>
    <p:sldId id="267" r:id="rId18"/>
    <p:sldId id="276"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5"/>
    <p:restoredTop sz="72676"/>
  </p:normalViewPr>
  <p:slideViewPr>
    <p:cSldViewPr snapToGrid="0">
      <p:cViewPr varScale="1">
        <p:scale>
          <a:sx n="71" d="100"/>
          <a:sy n="71" d="100"/>
        </p:scale>
        <p:origin x="176" y="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5DF28-BA5E-804E-9F93-06F9E725E46C}" type="datetimeFigureOut">
              <a:rPr lang="en-US" smtClean="0"/>
              <a:t>5/8/23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C3EB9-4AE0-8247-B179-ADB48EF3F389}" type="slidenum">
              <a:rPr lang="en-US" smtClean="0"/>
              <a:t>‹#›</a:t>
            </a:fld>
            <a:endParaRPr lang="en-US"/>
          </a:p>
        </p:txBody>
      </p:sp>
    </p:spTree>
    <p:extLst>
      <p:ext uri="{BB962C8B-B14F-4D97-AF65-F5344CB8AC3E}">
        <p14:creationId xmlns:p14="http://schemas.microsoft.com/office/powerpoint/2010/main" val="1001853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Jen‘s feedback on AHAB talk slides.</a:t>
            </a:r>
            <a:r>
              <a:rPr lang="zh-CN" altLang="en-US" dirty="0"/>
              <a:t> </a:t>
            </a:r>
            <a:r>
              <a:rPr lang="en-US" dirty="0"/>
              <a:t>For INFOCOM</a:t>
            </a:r>
          </a:p>
          <a:p>
            <a:endParaRPr lang="en-US" dirty="0"/>
          </a:p>
          <a:p>
            <a:r>
              <a:rPr lang="en-US" dirty="0"/>
              <a:t>I do think the talk errs too much on the side of summarizing the paper, rather than on advertising the paper.  Granted, for the Pronto audience, they’ll have already bought into the challenges of PISA data places and the motivation. But, for INFOCOM, you’ll probably want to focus more on motivation and less on being complete.</a:t>
            </a:r>
          </a:p>
          <a:p>
            <a:endParaRPr lang="en-US" dirty="0"/>
          </a:p>
          <a:p>
            <a:r>
              <a:rPr lang="en-US" dirty="0"/>
              <a:t>you have a lot of graphs and results. you may want to — particularly for the </a:t>
            </a:r>
            <a:r>
              <a:rPr lang="en-US" dirty="0" err="1"/>
              <a:t>infocom</a:t>
            </a:r>
            <a:r>
              <a:rPr lang="en-US" dirty="0"/>
              <a:t> talk — have fewer graphs.</a:t>
            </a:r>
          </a:p>
          <a:p>
            <a:endParaRPr lang="en-US" dirty="0"/>
          </a:p>
        </p:txBody>
      </p:sp>
      <p:sp>
        <p:nvSpPr>
          <p:cNvPr id="4" name="Slide Number Placeholder 3"/>
          <p:cNvSpPr>
            <a:spLocks noGrp="1"/>
          </p:cNvSpPr>
          <p:nvPr>
            <p:ph type="sldNum" sz="quarter" idx="5"/>
          </p:nvPr>
        </p:nvSpPr>
        <p:spPr/>
        <p:txBody>
          <a:bodyPr/>
          <a:lstStyle/>
          <a:p>
            <a:fld id="{A51C3EB9-4AE0-8247-B179-ADB48EF3F389}" type="slidenum">
              <a:rPr lang="en-US" smtClean="0"/>
              <a:t>1</a:t>
            </a:fld>
            <a:endParaRPr lang="en-US"/>
          </a:p>
        </p:txBody>
      </p:sp>
    </p:spTree>
    <p:extLst>
      <p:ext uri="{BB962C8B-B14F-4D97-AF65-F5344CB8AC3E}">
        <p14:creationId xmlns:p14="http://schemas.microsoft.com/office/powerpoint/2010/main" val="2436526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1C3EB9-4AE0-8247-B179-ADB48EF3F389}" type="slidenum">
              <a:rPr lang="en-US" smtClean="0"/>
              <a:t>10</a:t>
            </a:fld>
            <a:endParaRPr lang="en-US"/>
          </a:p>
        </p:txBody>
      </p:sp>
    </p:spTree>
    <p:extLst>
      <p:ext uri="{BB962C8B-B14F-4D97-AF65-F5344CB8AC3E}">
        <p14:creationId xmlns:p14="http://schemas.microsoft.com/office/powerpoint/2010/main" val="1679479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1C3EB9-4AE0-8247-B179-ADB48EF3F389}" type="slidenum">
              <a:rPr lang="en-US" smtClean="0"/>
              <a:t>11</a:t>
            </a:fld>
            <a:endParaRPr lang="en-US"/>
          </a:p>
        </p:txBody>
      </p:sp>
    </p:spTree>
    <p:extLst>
      <p:ext uri="{BB962C8B-B14F-4D97-AF65-F5344CB8AC3E}">
        <p14:creationId xmlns:p14="http://schemas.microsoft.com/office/powerpoint/2010/main" val="2715402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A51C3EB9-4AE0-8247-B179-ADB48EF3F389}" type="slidenum">
              <a:rPr lang="en-US" smtClean="0"/>
              <a:t>12</a:t>
            </a:fld>
            <a:endParaRPr lang="en-US"/>
          </a:p>
        </p:txBody>
      </p:sp>
    </p:spTree>
    <p:extLst>
      <p:ext uri="{BB962C8B-B14F-4D97-AF65-F5344CB8AC3E}">
        <p14:creationId xmlns:p14="http://schemas.microsoft.com/office/powerpoint/2010/main" val="2857342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1C3EB9-4AE0-8247-B179-ADB48EF3F389}" type="slidenum">
              <a:rPr lang="en-US" smtClean="0"/>
              <a:t>13</a:t>
            </a:fld>
            <a:endParaRPr lang="en-US"/>
          </a:p>
        </p:txBody>
      </p:sp>
    </p:spTree>
    <p:extLst>
      <p:ext uri="{BB962C8B-B14F-4D97-AF65-F5344CB8AC3E}">
        <p14:creationId xmlns:p14="http://schemas.microsoft.com/office/powerpoint/2010/main" val="355200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1C3EB9-4AE0-8247-B179-ADB48EF3F389}" type="slidenum">
              <a:rPr lang="en-US" smtClean="0"/>
              <a:t>14</a:t>
            </a:fld>
            <a:endParaRPr lang="en-US"/>
          </a:p>
        </p:txBody>
      </p:sp>
    </p:spTree>
    <p:extLst>
      <p:ext uri="{BB962C8B-B14F-4D97-AF65-F5344CB8AC3E}">
        <p14:creationId xmlns:p14="http://schemas.microsoft.com/office/powerpoint/2010/main" val="4287866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1C3EB9-4AE0-8247-B179-ADB48EF3F389}" type="slidenum">
              <a:rPr lang="en-US" smtClean="0"/>
              <a:t>16</a:t>
            </a:fld>
            <a:endParaRPr lang="en-US"/>
          </a:p>
        </p:txBody>
      </p:sp>
    </p:spTree>
    <p:extLst>
      <p:ext uri="{BB962C8B-B14F-4D97-AF65-F5344CB8AC3E}">
        <p14:creationId xmlns:p14="http://schemas.microsoft.com/office/powerpoint/2010/main" val="465399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A51C3EB9-4AE0-8247-B179-ADB48EF3F389}" type="slidenum">
              <a:rPr lang="en-US" smtClean="0"/>
              <a:t>19</a:t>
            </a:fld>
            <a:endParaRPr lang="en-US"/>
          </a:p>
        </p:txBody>
      </p:sp>
    </p:spTree>
    <p:extLst>
      <p:ext uri="{BB962C8B-B14F-4D97-AF65-F5344CB8AC3E}">
        <p14:creationId xmlns:p14="http://schemas.microsoft.com/office/powerpoint/2010/main" val="1376968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Slide Number Placeholder 3"/>
          <p:cNvSpPr>
            <a:spLocks noGrp="1"/>
          </p:cNvSpPr>
          <p:nvPr>
            <p:ph type="sldNum" sz="quarter" idx="5"/>
          </p:nvPr>
        </p:nvSpPr>
        <p:spPr/>
        <p:txBody>
          <a:bodyPr/>
          <a:lstStyle/>
          <a:p>
            <a:fld id="{A51C3EB9-4AE0-8247-B179-ADB48EF3F389}" type="slidenum">
              <a:rPr lang="en-US" smtClean="0"/>
              <a:t>2</a:t>
            </a:fld>
            <a:endParaRPr lang="en-US"/>
          </a:p>
        </p:txBody>
      </p:sp>
    </p:spTree>
    <p:extLst>
      <p:ext uri="{BB962C8B-B14F-4D97-AF65-F5344CB8AC3E}">
        <p14:creationId xmlns:p14="http://schemas.microsoft.com/office/powerpoint/2010/main" val="141814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A51C3EB9-4AE0-8247-B179-ADB48EF3F389}" type="slidenum">
              <a:rPr lang="en-US" smtClean="0"/>
              <a:t>3</a:t>
            </a:fld>
            <a:endParaRPr lang="en-US"/>
          </a:p>
        </p:txBody>
      </p:sp>
    </p:spTree>
    <p:extLst>
      <p:ext uri="{BB962C8B-B14F-4D97-AF65-F5344CB8AC3E}">
        <p14:creationId xmlns:p14="http://schemas.microsoft.com/office/powerpoint/2010/main" val="345770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Slide Number Placeholder 3"/>
          <p:cNvSpPr>
            <a:spLocks noGrp="1"/>
          </p:cNvSpPr>
          <p:nvPr>
            <p:ph type="sldNum" sz="quarter" idx="5"/>
          </p:nvPr>
        </p:nvSpPr>
        <p:spPr/>
        <p:txBody>
          <a:bodyPr/>
          <a:lstStyle/>
          <a:p>
            <a:fld id="{A51C3EB9-4AE0-8247-B179-ADB48EF3F389}" type="slidenum">
              <a:rPr lang="en-US" smtClean="0"/>
              <a:t>4</a:t>
            </a:fld>
            <a:endParaRPr lang="en-US"/>
          </a:p>
        </p:txBody>
      </p:sp>
    </p:spTree>
    <p:extLst>
      <p:ext uri="{BB962C8B-B14F-4D97-AF65-F5344CB8AC3E}">
        <p14:creationId xmlns:p14="http://schemas.microsoft.com/office/powerpoint/2010/main" val="3968433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A51C3EB9-4AE0-8247-B179-ADB48EF3F389}" type="slidenum">
              <a:rPr lang="en-US" smtClean="0"/>
              <a:t>5</a:t>
            </a:fld>
            <a:endParaRPr lang="en-US"/>
          </a:p>
        </p:txBody>
      </p:sp>
    </p:spTree>
    <p:extLst>
      <p:ext uri="{BB962C8B-B14F-4D97-AF65-F5344CB8AC3E}">
        <p14:creationId xmlns:p14="http://schemas.microsoft.com/office/powerpoint/2010/main" val="487308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A51C3EB9-4AE0-8247-B179-ADB48EF3F389}" type="slidenum">
              <a:rPr lang="en-US" smtClean="0"/>
              <a:t>6</a:t>
            </a:fld>
            <a:endParaRPr lang="en-US"/>
          </a:p>
        </p:txBody>
      </p:sp>
    </p:spTree>
    <p:extLst>
      <p:ext uri="{BB962C8B-B14F-4D97-AF65-F5344CB8AC3E}">
        <p14:creationId xmlns:p14="http://schemas.microsoft.com/office/powerpoint/2010/main" val="375883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1C3EB9-4AE0-8247-B179-ADB48EF3F389}" type="slidenum">
              <a:rPr lang="en-US" smtClean="0"/>
              <a:t>7</a:t>
            </a:fld>
            <a:endParaRPr lang="en-US"/>
          </a:p>
        </p:txBody>
      </p:sp>
    </p:spTree>
    <p:extLst>
      <p:ext uri="{BB962C8B-B14F-4D97-AF65-F5344CB8AC3E}">
        <p14:creationId xmlns:p14="http://schemas.microsoft.com/office/powerpoint/2010/main" val="1356459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1C3EB9-4AE0-8247-B179-ADB48EF3F389}" type="slidenum">
              <a:rPr lang="en-US" smtClean="0"/>
              <a:t>8</a:t>
            </a:fld>
            <a:endParaRPr lang="en-US"/>
          </a:p>
        </p:txBody>
      </p:sp>
    </p:spTree>
    <p:extLst>
      <p:ext uri="{BB962C8B-B14F-4D97-AF65-F5344CB8AC3E}">
        <p14:creationId xmlns:p14="http://schemas.microsoft.com/office/powerpoint/2010/main" val="3103371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A51C3EB9-4AE0-8247-B179-ADB48EF3F389}" type="slidenum">
              <a:rPr lang="en-US" smtClean="0"/>
              <a:t>9</a:t>
            </a:fld>
            <a:endParaRPr lang="en-US"/>
          </a:p>
        </p:txBody>
      </p:sp>
    </p:spTree>
    <p:extLst>
      <p:ext uri="{BB962C8B-B14F-4D97-AF65-F5344CB8AC3E}">
        <p14:creationId xmlns:p14="http://schemas.microsoft.com/office/powerpoint/2010/main" val="1045162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9436-8C9E-2AD8-742E-6C64A5AFF1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D35A6F-0E79-ABB6-8069-E8E1207AFB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378137-3383-4F9E-CF9C-FBF73DF75CE6}"/>
              </a:ext>
            </a:extLst>
          </p:cNvPr>
          <p:cNvSpPr>
            <a:spLocks noGrp="1"/>
          </p:cNvSpPr>
          <p:nvPr>
            <p:ph type="dt" sz="half" idx="10"/>
          </p:nvPr>
        </p:nvSpPr>
        <p:spPr/>
        <p:txBody>
          <a:bodyPr/>
          <a:lstStyle/>
          <a:p>
            <a:fld id="{4E0E77AC-658B-F440-A5BC-FE3B691DE67C}" type="datetime1">
              <a:rPr lang="en-US" smtClean="0"/>
              <a:t>5/8/23</a:t>
            </a:fld>
            <a:endParaRPr lang="en-US"/>
          </a:p>
        </p:txBody>
      </p:sp>
      <p:sp>
        <p:nvSpPr>
          <p:cNvPr id="5" name="Footer Placeholder 4">
            <a:extLst>
              <a:ext uri="{FF2B5EF4-FFF2-40B4-BE49-F238E27FC236}">
                <a16:creationId xmlns:a16="http://schemas.microsoft.com/office/drawing/2014/main" id="{D0870851-3B95-584C-8D1D-CCD99B137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2120AA-BD9D-002C-8601-54A4C8752CD7}"/>
              </a:ext>
            </a:extLst>
          </p:cNvPr>
          <p:cNvSpPr>
            <a:spLocks noGrp="1"/>
          </p:cNvSpPr>
          <p:nvPr>
            <p:ph type="sldNum" sz="quarter" idx="12"/>
          </p:nvPr>
        </p:nvSpPr>
        <p:spPr/>
        <p:txBody>
          <a:bodyPr/>
          <a:lstStyle/>
          <a:p>
            <a:fld id="{53C2F577-57A6-864D-9DCD-614379928BED}" type="slidenum">
              <a:rPr lang="en-US" smtClean="0"/>
              <a:t>‹#›</a:t>
            </a:fld>
            <a:endParaRPr lang="en-US"/>
          </a:p>
        </p:txBody>
      </p:sp>
    </p:spTree>
    <p:extLst>
      <p:ext uri="{BB962C8B-B14F-4D97-AF65-F5344CB8AC3E}">
        <p14:creationId xmlns:p14="http://schemas.microsoft.com/office/powerpoint/2010/main" val="603626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8E1C1-4F04-6046-14E4-E81E1C6F03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AA0069-DF48-3E46-3D7A-1F1161D81C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C2B4B4-E915-3BFC-346D-C3E9C9D01FA8}"/>
              </a:ext>
            </a:extLst>
          </p:cNvPr>
          <p:cNvSpPr>
            <a:spLocks noGrp="1"/>
          </p:cNvSpPr>
          <p:nvPr>
            <p:ph type="dt" sz="half" idx="10"/>
          </p:nvPr>
        </p:nvSpPr>
        <p:spPr/>
        <p:txBody>
          <a:bodyPr/>
          <a:lstStyle/>
          <a:p>
            <a:fld id="{0E339EE9-D3E8-4A4B-A6AC-F98D26D522B3}" type="datetime1">
              <a:rPr lang="en-US" smtClean="0"/>
              <a:t>5/8/23</a:t>
            </a:fld>
            <a:endParaRPr lang="en-US"/>
          </a:p>
        </p:txBody>
      </p:sp>
      <p:sp>
        <p:nvSpPr>
          <p:cNvPr id="5" name="Footer Placeholder 4">
            <a:extLst>
              <a:ext uri="{FF2B5EF4-FFF2-40B4-BE49-F238E27FC236}">
                <a16:creationId xmlns:a16="http://schemas.microsoft.com/office/drawing/2014/main" id="{CD5DCCB7-D7CE-E36C-24F1-C3F97A0705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505989-1081-CEAB-AC9E-40D6D48755F4}"/>
              </a:ext>
            </a:extLst>
          </p:cNvPr>
          <p:cNvSpPr>
            <a:spLocks noGrp="1"/>
          </p:cNvSpPr>
          <p:nvPr>
            <p:ph type="sldNum" sz="quarter" idx="12"/>
          </p:nvPr>
        </p:nvSpPr>
        <p:spPr/>
        <p:txBody>
          <a:bodyPr/>
          <a:lstStyle/>
          <a:p>
            <a:fld id="{53C2F577-57A6-864D-9DCD-614379928BED}" type="slidenum">
              <a:rPr lang="en-US" smtClean="0"/>
              <a:t>‹#›</a:t>
            </a:fld>
            <a:endParaRPr lang="en-US"/>
          </a:p>
        </p:txBody>
      </p:sp>
    </p:spTree>
    <p:extLst>
      <p:ext uri="{BB962C8B-B14F-4D97-AF65-F5344CB8AC3E}">
        <p14:creationId xmlns:p14="http://schemas.microsoft.com/office/powerpoint/2010/main" val="1316089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35AA01-B8A6-A51B-653C-8DFD5D5C50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854A66-1A31-1FA7-3307-C34DD30612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35C2BE-6468-1126-0807-D7ECEC436FB9}"/>
              </a:ext>
            </a:extLst>
          </p:cNvPr>
          <p:cNvSpPr>
            <a:spLocks noGrp="1"/>
          </p:cNvSpPr>
          <p:nvPr>
            <p:ph type="dt" sz="half" idx="10"/>
          </p:nvPr>
        </p:nvSpPr>
        <p:spPr/>
        <p:txBody>
          <a:bodyPr/>
          <a:lstStyle/>
          <a:p>
            <a:fld id="{AA9A74DC-A0BA-1445-812F-DE47F33D38D3}" type="datetime1">
              <a:rPr lang="en-US" smtClean="0"/>
              <a:t>5/8/23</a:t>
            </a:fld>
            <a:endParaRPr lang="en-US"/>
          </a:p>
        </p:txBody>
      </p:sp>
      <p:sp>
        <p:nvSpPr>
          <p:cNvPr id="5" name="Footer Placeholder 4">
            <a:extLst>
              <a:ext uri="{FF2B5EF4-FFF2-40B4-BE49-F238E27FC236}">
                <a16:creationId xmlns:a16="http://schemas.microsoft.com/office/drawing/2014/main" id="{A9F61869-5776-66A8-36F9-1EAAB1D540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BC4985-83C7-A237-3BCD-CC4960F52D91}"/>
              </a:ext>
            </a:extLst>
          </p:cNvPr>
          <p:cNvSpPr>
            <a:spLocks noGrp="1"/>
          </p:cNvSpPr>
          <p:nvPr>
            <p:ph type="sldNum" sz="quarter" idx="12"/>
          </p:nvPr>
        </p:nvSpPr>
        <p:spPr/>
        <p:txBody>
          <a:bodyPr/>
          <a:lstStyle/>
          <a:p>
            <a:fld id="{53C2F577-57A6-864D-9DCD-614379928BED}" type="slidenum">
              <a:rPr lang="en-US" smtClean="0"/>
              <a:t>‹#›</a:t>
            </a:fld>
            <a:endParaRPr lang="en-US"/>
          </a:p>
        </p:txBody>
      </p:sp>
    </p:spTree>
    <p:extLst>
      <p:ext uri="{BB962C8B-B14F-4D97-AF65-F5344CB8AC3E}">
        <p14:creationId xmlns:p14="http://schemas.microsoft.com/office/powerpoint/2010/main" val="3138108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ED6B-AE40-6FF6-BB8F-CDF354AD81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5B3333-8F21-F801-A19D-9159F14A05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48FB1-02F5-9509-B8E6-0BC644474794}"/>
              </a:ext>
            </a:extLst>
          </p:cNvPr>
          <p:cNvSpPr>
            <a:spLocks noGrp="1"/>
          </p:cNvSpPr>
          <p:nvPr>
            <p:ph type="dt" sz="half" idx="10"/>
          </p:nvPr>
        </p:nvSpPr>
        <p:spPr/>
        <p:txBody>
          <a:bodyPr/>
          <a:lstStyle/>
          <a:p>
            <a:fld id="{42473277-1603-1B44-9E95-2C19F508F1E3}" type="datetime1">
              <a:rPr lang="en-US" smtClean="0"/>
              <a:t>5/8/23</a:t>
            </a:fld>
            <a:endParaRPr lang="en-US"/>
          </a:p>
        </p:txBody>
      </p:sp>
      <p:sp>
        <p:nvSpPr>
          <p:cNvPr id="5" name="Footer Placeholder 4">
            <a:extLst>
              <a:ext uri="{FF2B5EF4-FFF2-40B4-BE49-F238E27FC236}">
                <a16:creationId xmlns:a16="http://schemas.microsoft.com/office/drawing/2014/main" id="{C417EE3E-6336-B22E-4B5F-0F40BE9E6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B14FD6-71B0-DDC9-6DFE-8931DDF1D8CD}"/>
              </a:ext>
            </a:extLst>
          </p:cNvPr>
          <p:cNvSpPr>
            <a:spLocks noGrp="1"/>
          </p:cNvSpPr>
          <p:nvPr>
            <p:ph type="sldNum" sz="quarter" idx="12"/>
          </p:nvPr>
        </p:nvSpPr>
        <p:spPr/>
        <p:txBody>
          <a:bodyPr/>
          <a:lstStyle/>
          <a:p>
            <a:fld id="{53C2F577-57A6-864D-9DCD-614379928BED}" type="slidenum">
              <a:rPr lang="en-US" smtClean="0"/>
              <a:t>‹#›</a:t>
            </a:fld>
            <a:endParaRPr lang="en-US"/>
          </a:p>
        </p:txBody>
      </p:sp>
    </p:spTree>
    <p:extLst>
      <p:ext uri="{BB962C8B-B14F-4D97-AF65-F5344CB8AC3E}">
        <p14:creationId xmlns:p14="http://schemas.microsoft.com/office/powerpoint/2010/main" val="1641957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AF35A-28A6-B73D-33C2-A73A87EC19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07C873-DF8B-1A11-20CA-6781EA7F59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852FF2-BBEA-D2D3-8223-BC2F59256116}"/>
              </a:ext>
            </a:extLst>
          </p:cNvPr>
          <p:cNvSpPr>
            <a:spLocks noGrp="1"/>
          </p:cNvSpPr>
          <p:nvPr>
            <p:ph type="dt" sz="half" idx="10"/>
          </p:nvPr>
        </p:nvSpPr>
        <p:spPr/>
        <p:txBody>
          <a:bodyPr/>
          <a:lstStyle/>
          <a:p>
            <a:fld id="{88A02955-6D66-7F4C-BEBA-2C60606CE7FD}" type="datetime1">
              <a:rPr lang="en-US" smtClean="0"/>
              <a:t>5/8/23</a:t>
            </a:fld>
            <a:endParaRPr lang="en-US"/>
          </a:p>
        </p:txBody>
      </p:sp>
      <p:sp>
        <p:nvSpPr>
          <p:cNvPr id="5" name="Footer Placeholder 4">
            <a:extLst>
              <a:ext uri="{FF2B5EF4-FFF2-40B4-BE49-F238E27FC236}">
                <a16:creationId xmlns:a16="http://schemas.microsoft.com/office/drawing/2014/main" id="{55E7B758-D622-659F-C4B3-6F7F949B2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F2E56-284B-F853-ABB8-CFFF2D41FB2A}"/>
              </a:ext>
            </a:extLst>
          </p:cNvPr>
          <p:cNvSpPr>
            <a:spLocks noGrp="1"/>
          </p:cNvSpPr>
          <p:nvPr>
            <p:ph type="sldNum" sz="quarter" idx="12"/>
          </p:nvPr>
        </p:nvSpPr>
        <p:spPr/>
        <p:txBody>
          <a:bodyPr/>
          <a:lstStyle/>
          <a:p>
            <a:fld id="{53C2F577-57A6-864D-9DCD-614379928BED}" type="slidenum">
              <a:rPr lang="en-US" smtClean="0"/>
              <a:t>‹#›</a:t>
            </a:fld>
            <a:endParaRPr lang="en-US"/>
          </a:p>
        </p:txBody>
      </p:sp>
    </p:spTree>
    <p:extLst>
      <p:ext uri="{BB962C8B-B14F-4D97-AF65-F5344CB8AC3E}">
        <p14:creationId xmlns:p14="http://schemas.microsoft.com/office/powerpoint/2010/main" val="1156396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78A67-17A7-0D8E-F1C2-E68C9E1B3D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987F31-2132-25D8-D08A-E75483CFD4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CC801F-7757-4FE0-EE00-D337D92101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91B102-0B26-D478-19FD-86E4CD4F6A07}"/>
              </a:ext>
            </a:extLst>
          </p:cNvPr>
          <p:cNvSpPr>
            <a:spLocks noGrp="1"/>
          </p:cNvSpPr>
          <p:nvPr>
            <p:ph type="dt" sz="half" idx="10"/>
          </p:nvPr>
        </p:nvSpPr>
        <p:spPr/>
        <p:txBody>
          <a:bodyPr/>
          <a:lstStyle/>
          <a:p>
            <a:fld id="{B803C1A4-44B2-5B49-83C4-1D7A683277BE}" type="datetime1">
              <a:rPr lang="en-US" smtClean="0"/>
              <a:t>5/8/23</a:t>
            </a:fld>
            <a:endParaRPr lang="en-US"/>
          </a:p>
        </p:txBody>
      </p:sp>
      <p:sp>
        <p:nvSpPr>
          <p:cNvPr id="6" name="Footer Placeholder 5">
            <a:extLst>
              <a:ext uri="{FF2B5EF4-FFF2-40B4-BE49-F238E27FC236}">
                <a16:creationId xmlns:a16="http://schemas.microsoft.com/office/drawing/2014/main" id="{B66615F1-E48D-C308-15C1-2E9DE5E070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10166B-F4B9-B646-2003-8FB83A6B572A}"/>
              </a:ext>
            </a:extLst>
          </p:cNvPr>
          <p:cNvSpPr>
            <a:spLocks noGrp="1"/>
          </p:cNvSpPr>
          <p:nvPr>
            <p:ph type="sldNum" sz="quarter" idx="12"/>
          </p:nvPr>
        </p:nvSpPr>
        <p:spPr/>
        <p:txBody>
          <a:bodyPr/>
          <a:lstStyle/>
          <a:p>
            <a:fld id="{53C2F577-57A6-864D-9DCD-614379928BED}" type="slidenum">
              <a:rPr lang="en-US" smtClean="0"/>
              <a:t>‹#›</a:t>
            </a:fld>
            <a:endParaRPr lang="en-US"/>
          </a:p>
        </p:txBody>
      </p:sp>
    </p:spTree>
    <p:extLst>
      <p:ext uri="{BB962C8B-B14F-4D97-AF65-F5344CB8AC3E}">
        <p14:creationId xmlns:p14="http://schemas.microsoft.com/office/powerpoint/2010/main" val="1284787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A8AF2-7233-CC1B-2B44-4B53644C25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C6ECD5-07D0-5CD7-F5EF-E7C6CFE93A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1D950E-A5BE-9D16-B2E9-1EE29F45FF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F7ED76-441D-821F-629D-03FCE3A47B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985A8B-C0FA-54FF-2700-0B2CE30CE6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7AFCFC-C732-97B7-A4BB-FBA491181C05}"/>
              </a:ext>
            </a:extLst>
          </p:cNvPr>
          <p:cNvSpPr>
            <a:spLocks noGrp="1"/>
          </p:cNvSpPr>
          <p:nvPr>
            <p:ph type="dt" sz="half" idx="10"/>
          </p:nvPr>
        </p:nvSpPr>
        <p:spPr/>
        <p:txBody>
          <a:bodyPr/>
          <a:lstStyle/>
          <a:p>
            <a:fld id="{178A4265-D72E-4244-882B-243C5E0DB194}" type="datetime1">
              <a:rPr lang="en-US" smtClean="0"/>
              <a:t>5/8/23</a:t>
            </a:fld>
            <a:endParaRPr lang="en-US"/>
          </a:p>
        </p:txBody>
      </p:sp>
      <p:sp>
        <p:nvSpPr>
          <p:cNvPr id="8" name="Footer Placeholder 7">
            <a:extLst>
              <a:ext uri="{FF2B5EF4-FFF2-40B4-BE49-F238E27FC236}">
                <a16:creationId xmlns:a16="http://schemas.microsoft.com/office/drawing/2014/main" id="{2126D84A-B3BA-44E2-0A31-76F6D4E3B0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15A70-A6AD-2624-1B37-2F23A58C4129}"/>
              </a:ext>
            </a:extLst>
          </p:cNvPr>
          <p:cNvSpPr>
            <a:spLocks noGrp="1"/>
          </p:cNvSpPr>
          <p:nvPr>
            <p:ph type="sldNum" sz="quarter" idx="12"/>
          </p:nvPr>
        </p:nvSpPr>
        <p:spPr/>
        <p:txBody>
          <a:bodyPr/>
          <a:lstStyle/>
          <a:p>
            <a:fld id="{53C2F577-57A6-864D-9DCD-614379928BED}" type="slidenum">
              <a:rPr lang="en-US" smtClean="0"/>
              <a:t>‹#›</a:t>
            </a:fld>
            <a:endParaRPr lang="en-US"/>
          </a:p>
        </p:txBody>
      </p:sp>
    </p:spTree>
    <p:extLst>
      <p:ext uri="{BB962C8B-B14F-4D97-AF65-F5344CB8AC3E}">
        <p14:creationId xmlns:p14="http://schemas.microsoft.com/office/powerpoint/2010/main" val="326112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64868-66B7-ED49-D3DD-D49D48F7AC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37CA63-6478-8600-D1B4-F874588966EE}"/>
              </a:ext>
            </a:extLst>
          </p:cNvPr>
          <p:cNvSpPr>
            <a:spLocks noGrp="1"/>
          </p:cNvSpPr>
          <p:nvPr>
            <p:ph type="dt" sz="half" idx="10"/>
          </p:nvPr>
        </p:nvSpPr>
        <p:spPr/>
        <p:txBody>
          <a:bodyPr/>
          <a:lstStyle/>
          <a:p>
            <a:fld id="{340EA8D3-B63C-734A-BB28-56DC63AE088B}" type="datetime1">
              <a:rPr lang="en-US" smtClean="0"/>
              <a:t>5/8/23</a:t>
            </a:fld>
            <a:endParaRPr lang="en-US"/>
          </a:p>
        </p:txBody>
      </p:sp>
      <p:sp>
        <p:nvSpPr>
          <p:cNvPr id="4" name="Footer Placeholder 3">
            <a:extLst>
              <a:ext uri="{FF2B5EF4-FFF2-40B4-BE49-F238E27FC236}">
                <a16:creationId xmlns:a16="http://schemas.microsoft.com/office/drawing/2014/main" id="{B7C62E62-8C42-1BC8-FD91-D405271922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CC1888-E34E-2B0D-57F2-053B789BE562}"/>
              </a:ext>
            </a:extLst>
          </p:cNvPr>
          <p:cNvSpPr>
            <a:spLocks noGrp="1"/>
          </p:cNvSpPr>
          <p:nvPr>
            <p:ph type="sldNum" sz="quarter" idx="12"/>
          </p:nvPr>
        </p:nvSpPr>
        <p:spPr/>
        <p:txBody>
          <a:bodyPr/>
          <a:lstStyle/>
          <a:p>
            <a:fld id="{53C2F577-57A6-864D-9DCD-614379928BED}" type="slidenum">
              <a:rPr lang="en-US" smtClean="0"/>
              <a:t>‹#›</a:t>
            </a:fld>
            <a:endParaRPr lang="en-US"/>
          </a:p>
        </p:txBody>
      </p:sp>
    </p:spTree>
    <p:extLst>
      <p:ext uri="{BB962C8B-B14F-4D97-AF65-F5344CB8AC3E}">
        <p14:creationId xmlns:p14="http://schemas.microsoft.com/office/powerpoint/2010/main" val="7474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FDE5A9-2682-B1DE-6F98-8DFA4B26896B}"/>
              </a:ext>
            </a:extLst>
          </p:cNvPr>
          <p:cNvSpPr>
            <a:spLocks noGrp="1"/>
          </p:cNvSpPr>
          <p:nvPr>
            <p:ph type="dt" sz="half" idx="10"/>
          </p:nvPr>
        </p:nvSpPr>
        <p:spPr/>
        <p:txBody>
          <a:bodyPr/>
          <a:lstStyle/>
          <a:p>
            <a:fld id="{662881A6-3C70-C14F-BABC-C04BED8C7B2B}" type="datetime1">
              <a:rPr lang="en-US" smtClean="0"/>
              <a:t>5/8/23</a:t>
            </a:fld>
            <a:endParaRPr lang="en-US"/>
          </a:p>
        </p:txBody>
      </p:sp>
      <p:sp>
        <p:nvSpPr>
          <p:cNvPr id="3" name="Footer Placeholder 2">
            <a:extLst>
              <a:ext uri="{FF2B5EF4-FFF2-40B4-BE49-F238E27FC236}">
                <a16:creationId xmlns:a16="http://schemas.microsoft.com/office/drawing/2014/main" id="{72B9C330-D4A7-0E72-A741-9C4231156C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DD647F-6B7C-9B7C-99F3-5C50C319136F}"/>
              </a:ext>
            </a:extLst>
          </p:cNvPr>
          <p:cNvSpPr>
            <a:spLocks noGrp="1"/>
          </p:cNvSpPr>
          <p:nvPr>
            <p:ph type="sldNum" sz="quarter" idx="12"/>
          </p:nvPr>
        </p:nvSpPr>
        <p:spPr/>
        <p:txBody>
          <a:bodyPr/>
          <a:lstStyle/>
          <a:p>
            <a:fld id="{53C2F577-57A6-864D-9DCD-614379928BED}" type="slidenum">
              <a:rPr lang="en-US" smtClean="0"/>
              <a:t>‹#›</a:t>
            </a:fld>
            <a:endParaRPr lang="en-US"/>
          </a:p>
        </p:txBody>
      </p:sp>
    </p:spTree>
    <p:extLst>
      <p:ext uri="{BB962C8B-B14F-4D97-AF65-F5344CB8AC3E}">
        <p14:creationId xmlns:p14="http://schemas.microsoft.com/office/powerpoint/2010/main" val="1425591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575A-585B-B274-3BA9-B3C0A36126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CE503D-39C1-E84C-698C-9DD67C5095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39A219-94FF-43E3-DDFB-B65813011F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4F2C7E-3FE2-D76C-308D-96A1E45835BC}"/>
              </a:ext>
            </a:extLst>
          </p:cNvPr>
          <p:cNvSpPr>
            <a:spLocks noGrp="1"/>
          </p:cNvSpPr>
          <p:nvPr>
            <p:ph type="dt" sz="half" idx="10"/>
          </p:nvPr>
        </p:nvSpPr>
        <p:spPr/>
        <p:txBody>
          <a:bodyPr/>
          <a:lstStyle/>
          <a:p>
            <a:fld id="{AE154509-E9B6-FB48-AE9D-0C1C2691D993}" type="datetime1">
              <a:rPr lang="en-US" smtClean="0"/>
              <a:t>5/8/23</a:t>
            </a:fld>
            <a:endParaRPr lang="en-US"/>
          </a:p>
        </p:txBody>
      </p:sp>
      <p:sp>
        <p:nvSpPr>
          <p:cNvPr id="6" name="Footer Placeholder 5">
            <a:extLst>
              <a:ext uri="{FF2B5EF4-FFF2-40B4-BE49-F238E27FC236}">
                <a16:creationId xmlns:a16="http://schemas.microsoft.com/office/drawing/2014/main" id="{DFA8610F-9585-B0D5-D4B2-DCA495D42C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571F2F-3B8E-2174-9B64-BEB04BCEC6B2}"/>
              </a:ext>
            </a:extLst>
          </p:cNvPr>
          <p:cNvSpPr>
            <a:spLocks noGrp="1"/>
          </p:cNvSpPr>
          <p:nvPr>
            <p:ph type="sldNum" sz="quarter" idx="12"/>
          </p:nvPr>
        </p:nvSpPr>
        <p:spPr/>
        <p:txBody>
          <a:bodyPr/>
          <a:lstStyle/>
          <a:p>
            <a:fld id="{53C2F577-57A6-864D-9DCD-614379928BED}" type="slidenum">
              <a:rPr lang="en-US" smtClean="0"/>
              <a:t>‹#›</a:t>
            </a:fld>
            <a:endParaRPr lang="en-US"/>
          </a:p>
        </p:txBody>
      </p:sp>
    </p:spTree>
    <p:extLst>
      <p:ext uri="{BB962C8B-B14F-4D97-AF65-F5344CB8AC3E}">
        <p14:creationId xmlns:p14="http://schemas.microsoft.com/office/powerpoint/2010/main" val="1737992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274A3-4BB7-1D53-DE0B-7686E13EAA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047956-7E0B-EBAA-778E-34195D431C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B394B6-EE92-8D71-4A23-FBEF8BE74D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9AE938-1FB7-A708-4047-BA9B0557E5C1}"/>
              </a:ext>
            </a:extLst>
          </p:cNvPr>
          <p:cNvSpPr>
            <a:spLocks noGrp="1"/>
          </p:cNvSpPr>
          <p:nvPr>
            <p:ph type="dt" sz="half" idx="10"/>
          </p:nvPr>
        </p:nvSpPr>
        <p:spPr/>
        <p:txBody>
          <a:bodyPr/>
          <a:lstStyle/>
          <a:p>
            <a:fld id="{000EAF5D-4548-394C-A72F-F8BD726EFB80}" type="datetime1">
              <a:rPr lang="en-US" smtClean="0"/>
              <a:t>5/8/23</a:t>
            </a:fld>
            <a:endParaRPr lang="en-US"/>
          </a:p>
        </p:txBody>
      </p:sp>
      <p:sp>
        <p:nvSpPr>
          <p:cNvPr id="6" name="Footer Placeholder 5">
            <a:extLst>
              <a:ext uri="{FF2B5EF4-FFF2-40B4-BE49-F238E27FC236}">
                <a16:creationId xmlns:a16="http://schemas.microsoft.com/office/drawing/2014/main" id="{F2401BE6-E5BD-3FDB-307C-04EC6173A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0AA2A7-F142-A18A-3836-6DE98BC14D7F}"/>
              </a:ext>
            </a:extLst>
          </p:cNvPr>
          <p:cNvSpPr>
            <a:spLocks noGrp="1"/>
          </p:cNvSpPr>
          <p:nvPr>
            <p:ph type="sldNum" sz="quarter" idx="12"/>
          </p:nvPr>
        </p:nvSpPr>
        <p:spPr/>
        <p:txBody>
          <a:bodyPr/>
          <a:lstStyle/>
          <a:p>
            <a:fld id="{53C2F577-57A6-864D-9DCD-614379928BED}" type="slidenum">
              <a:rPr lang="en-US" smtClean="0"/>
              <a:t>‹#›</a:t>
            </a:fld>
            <a:endParaRPr lang="en-US"/>
          </a:p>
        </p:txBody>
      </p:sp>
    </p:spTree>
    <p:extLst>
      <p:ext uri="{BB962C8B-B14F-4D97-AF65-F5344CB8AC3E}">
        <p14:creationId xmlns:p14="http://schemas.microsoft.com/office/powerpoint/2010/main" val="3112113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213F9E-BB33-0448-A878-5124463E6C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B56337-B82C-44B9-BF62-12292C9F47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EE5A6-9575-E025-4587-C7523E0C9A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2CD3E-C59B-ED46-8B95-9A0B63DC2560}" type="datetime1">
              <a:rPr lang="en-US" smtClean="0"/>
              <a:t>5/8/23</a:t>
            </a:fld>
            <a:endParaRPr lang="en-US"/>
          </a:p>
        </p:txBody>
      </p:sp>
      <p:sp>
        <p:nvSpPr>
          <p:cNvPr id="5" name="Footer Placeholder 4">
            <a:extLst>
              <a:ext uri="{FF2B5EF4-FFF2-40B4-BE49-F238E27FC236}">
                <a16:creationId xmlns:a16="http://schemas.microsoft.com/office/drawing/2014/main" id="{6F254AA3-B311-39A7-6135-C13F76F26C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99AC33-AAB6-6E99-E695-5B307149E6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2F577-57A6-864D-9DCD-614379928BED}" type="slidenum">
              <a:rPr lang="en-US" smtClean="0"/>
              <a:t>‹#›</a:t>
            </a:fld>
            <a:endParaRPr lang="en-US"/>
          </a:p>
        </p:txBody>
      </p:sp>
    </p:spTree>
    <p:extLst>
      <p:ext uri="{BB962C8B-B14F-4D97-AF65-F5344CB8AC3E}">
        <p14:creationId xmlns:p14="http://schemas.microsoft.com/office/powerpoint/2010/main" val="3420587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1A147-FAED-BE77-46D4-A065D7718363}"/>
              </a:ext>
            </a:extLst>
          </p:cNvPr>
          <p:cNvSpPr>
            <a:spLocks noGrp="1"/>
          </p:cNvSpPr>
          <p:nvPr>
            <p:ph type="ctrTitle"/>
          </p:nvPr>
        </p:nvSpPr>
        <p:spPr>
          <a:xfrm>
            <a:off x="563880" y="1122363"/>
            <a:ext cx="11064240" cy="2387600"/>
          </a:xfrm>
        </p:spPr>
        <p:txBody>
          <a:bodyPr>
            <a:normAutofit/>
          </a:bodyPr>
          <a:lstStyle/>
          <a:p>
            <a:r>
              <a:rPr lang="en-US" sz="5400" dirty="0"/>
              <a:t>Scalable Real-Time Bandwidth Fairness in </a:t>
            </a:r>
            <a:r>
              <a:rPr lang="en-US" altLang="zh-CN" sz="5400" dirty="0"/>
              <a:t>Programmable</a:t>
            </a:r>
            <a:r>
              <a:rPr lang="zh-CN" altLang="en-US" sz="5400" dirty="0"/>
              <a:t> </a:t>
            </a:r>
            <a:r>
              <a:rPr lang="en-US" sz="5400" dirty="0"/>
              <a:t>Switches</a:t>
            </a:r>
          </a:p>
        </p:txBody>
      </p:sp>
      <p:sp>
        <p:nvSpPr>
          <p:cNvPr id="3" name="Subtitle 2">
            <a:extLst>
              <a:ext uri="{FF2B5EF4-FFF2-40B4-BE49-F238E27FC236}">
                <a16:creationId xmlns:a16="http://schemas.microsoft.com/office/drawing/2014/main" id="{C4F743DD-0E5E-4266-D8EA-C05C2879B9A2}"/>
              </a:ext>
            </a:extLst>
          </p:cNvPr>
          <p:cNvSpPr>
            <a:spLocks noGrp="1"/>
          </p:cNvSpPr>
          <p:nvPr>
            <p:ph type="subTitle" idx="1"/>
          </p:nvPr>
        </p:nvSpPr>
        <p:spPr>
          <a:xfrm>
            <a:off x="563880" y="3602038"/>
            <a:ext cx="11064240" cy="1985962"/>
          </a:xfrm>
        </p:spPr>
        <p:txBody>
          <a:bodyPr>
            <a:normAutofit/>
          </a:bodyPr>
          <a:lstStyle/>
          <a:p>
            <a:r>
              <a:rPr lang="en-US" altLang="zh-CN" sz="3200" dirty="0"/>
              <a:t>Robert</a:t>
            </a:r>
            <a:r>
              <a:rPr lang="zh-CN" altLang="en-US" sz="3200" dirty="0"/>
              <a:t> </a:t>
            </a:r>
            <a:r>
              <a:rPr lang="en-US" altLang="zh-CN" sz="3200" dirty="0" err="1"/>
              <a:t>MacDavid</a:t>
            </a:r>
            <a:r>
              <a:rPr lang="en-US" altLang="zh-CN" sz="3200" dirty="0"/>
              <a:t>,</a:t>
            </a:r>
            <a:r>
              <a:rPr lang="zh-CN" altLang="en-US" sz="3200" dirty="0"/>
              <a:t> </a:t>
            </a:r>
            <a:r>
              <a:rPr lang="en-US" altLang="zh-CN" sz="3200" u="sng" dirty="0" err="1"/>
              <a:t>Xiaoqi</a:t>
            </a:r>
            <a:r>
              <a:rPr lang="zh-CN" altLang="en-US" sz="3200" u="sng" dirty="0"/>
              <a:t> </a:t>
            </a:r>
            <a:r>
              <a:rPr lang="en-US" altLang="zh-CN" sz="3200" u="sng" dirty="0"/>
              <a:t>Chen</a:t>
            </a:r>
            <a:r>
              <a:rPr lang="en-US" altLang="zh-CN" sz="3200" dirty="0"/>
              <a:t>,</a:t>
            </a:r>
            <a:r>
              <a:rPr lang="zh-CN" altLang="en-US" sz="3200" dirty="0"/>
              <a:t> </a:t>
            </a:r>
            <a:r>
              <a:rPr lang="en-US" altLang="zh-CN" sz="3200" dirty="0"/>
              <a:t>Jennifer</a:t>
            </a:r>
            <a:r>
              <a:rPr lang="zh-CN" altLang="en-US" sz="3200" dirty="0"/>
              <a:t> </a:t>
            </a:r>
            <a:r>
              <a:rPr lang="en-US" altLang="zh-CN" sz="3200" dirty="0"/>
              <a:t>Rexford</a:t>
            </a:r>
            <a:br>
              <a:rPr lang="en-US" altLang="zh-CN" sz="3200" dirty="0"/>
            </a:br>
            <a:endParaRPr lang="en-US" sz="3200" dirty="0"/>
          </a:p>
          <a:p>
            <a:r>
              <a:rPr lang="en-US" altLang="zh-CN" sz="3200" dirty="0"/>
              <a:t>INFOCOM</a:t>
            </a:r>
            <a:r>
              <a:rPr lang="zh-CN" altLang="en-US" sz="3200" dirty="0"/>
              <a:t> </a:t>
            </a:r>
            <a:r>
              <a:rPr lang="en-US" altLang="zh-CN" sz="3200" dirty="0"/>
              <a:t>2023</a:t>
            </a:r>
            <a:r>
              <a:rPr lang="zh-CN" altLang="en-US" sz="3200" dirty="0"/>
              <a:t> </a:t>
            </a:r>
            <a:br>
              <a:rPr lang="en-US" altLang="zh-CN" sz="3200" dirty="0"/>
            </a:br>
            <a:r>
              <a:rPr lang="en-US" altLang="zh-CN" sz="3200" dirty="0"/>
              <a:t>May</a:t>
            </a:r>
            <a:r>
              <a:rPr lang="zh-CN" altLang="en-US" sz="3200" dirty="0"/>
              <a:t> </a:t>
            </a:r>
            <a:r>
              <a:rPr lang="en-US" altLang="zh-CN" sz="3200" dirty="0"/>
              <a:t>17</a:t>
            </a:r>
            <a:r>
              <a:rPr lang="en-US" altLang="zh-CN" sz="3200" baseline="30000" dirty="0"/>
              <a:t>th</a:t>
            </a:r>
            <a:r>
              <a:rPr lang="en-US" altLang="zh-CN" sz="3200" dirty="0"/>
              <a:t>,2023</a:t>
            </a:r>
            <a:endParaRPr lang="en-US" sz="3200" dirty="0"/>
          </a:p>
        </p:txBody>
      </p:sp>
      <p:pic>
        <p:nvPicPr>
          <p:cNvPr id="1026" name="Picture 2" descr="Image result for princeton university logo">
            <a:extLst>
              <a:ext uri="{FF2B5EF4-FFF2-40B4-BE49-F238E27FC236}">
                <a16:creationId xmlns:a16="http://schemas.microsoft.com/office/drawing/2014/main" id="{88A370EF-73E8-426E-9A07-880E49CD2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635" y="5257800"/>
            <a:ext cx="2755900" cy="1549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2813EFB-5516-0F83-AD32-E031576492A2}"/>
              </a:ext>
            </a:extLst>
          </p:cNvPr>
          <p:cNvSpPr>
            <a:spLocks noGrp="1"/>
          </p:cNvSpPr>
          <p:nvPr>
            <p:ph type="sldNum" sz="quarter" idx="12"/>
          </p:nvPr>
        </p:nvSpPr>
        <p:spPr/>
        <p:txBody>
          <a:bodyPr/>
          <a:lstStyle/>
          <a:p>
            <a:fld id="{53C2F577-57A6-864D-9DCD-614379928BED}" type="slidenum">
              <a:rPr lang="en-US" smtClean="0"/>
              <a:t>1</a:t>
            </a:fld>
            <a:endParaRPr lang="en-US"/>
          </a:p>
        </p:txBody>
      </p:sp>
      <p:pic>
        <p:nvPicPr>
          <p:cNvPr id="1028" name="Picture 4">
            <a:extLst>
              <a:ext uri="{FF2B5EF4-FFF2-40B4-BE49-F238E27FC236}">
                <a16:creationId xmlns:a16="http://schemas.microsoft.com/office/drawing/2014/main" id="{EC93801F-BB91-73B7-E60D-C8A3BAA71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465" y="5588000"/>
            <a:ext cx="3175000" cy="88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830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7BB93-B4B5-0A36-A7ED-327B1AF2877B}"/>
              </a:ext>
            </a:extLst>
          </p:cNvPr>
          <p:cNvSpPr>
            <a:spLocks noGrp="1"/>
          </p:cNvSpPr>
          <p:nvPr>
            <p:ph type="title"/>
          </p:nvPr>
        </p:nvSpPr>
        <p:spPr/>
        <p:txBody>
          <a:bodyPr/>
          <a:lstStyle/>
          <a:p>
            <a:r>
              <a:rPr lang="en-US" altLang="zh-CN" dirty="0"/>
              <a:t>Fair</a:t>
            </a:r>
            <a:r>
              <a:rPr lang="zh-CN" altLang="en-US" dirty="0"/>
              <a:t> </a:t>
            </a:r>
            <a:r>
              <a:rPr lang="en-US" altLang="zh-CN" dirty="0"/>
              <a:t>rate</a:t>
            </a:r>
            <a:r>
              <a:rPr lang="zh-CN" altLang="en-US" dirty="0"/>
              <a:t> </a:t>
            </a:r>
            <a:r>
              <a:rPr lang="en-US" altLang="zh-CN" dirty="0"/>
              <a:t>limit</a:t>
            </a:r>
            <a:r>
              <a:rPr lang="zh-CN" altLang="en-US" dirty="0"/>
              <a:t> </a:t>
            </a:r>
            <a:r>
              <a:rPr lang="en-US" altLang="zh-CN" dirty="0"/>
              <a:t>via</a:t>
            </a:r>
            <a:r>
              <a:rPr lang="zh-CN" altLang="en-US" dirty="0"/>
              <a:t> </a:t>
            </a:r>
            <a:r>
              <a:rPr lang="en-US" altLang="zh-CN" dirty="0"/>
              <a:t>closed-loop</a:t>
            </a:r>
            <a:r>
              <a:rPr lang="zh-CN" altLang="en-US" dirty="0"/>
              <a:t> </a:t>
            </a:r>
            <a:r>
              <a:rPr lang="en-US" altLang="zh-CN" dirty="0"/>
              <a:t>refinement</a:t>
            </a:r>
            <a:endParaRPr lang="en-US" dirty="0"/>
          </a:p>
        </p:txBody>
      </p:sp>
      <p:sp>
        <p:nvSpPr>
          <p:cNvPr id="3" name="Content Placeholder 2">
            <a:extLst>
              <a:ext uri="{FF2B5EF4-FFF2-40B4-BE49-F238E27FC236}">
                <a16:creationId xmlns:a16="http://schemas.microsoft.com/office/drawing/2014/main" id="{3528118B-8989-543F-E5E8-1697FCDDD2BA}"/>
              </a:ext>
            </a:extLst>
          </p:cNvPr>
          <p:cNvSpPr>
            <a:spLocks noGrp="1"/>
          </p:cNvSpPr>
          <p:nvPr>
            <p:ph idx="1"/>
          </p:nvPr>
        </p:nvSpPr>
        <p:spPr>
          <a:xfrm>
            <a:off x="838200" y="1825625"/>
            <a:ext cx="10515600" cy="1563457"/>
          </a:xfrm>
        </p:spPr>
        <p:txBody>
          <a:bodyPr>
            <a:noAutofit/>
          </a:bodyPr>
          <a:lstStyle/>
          <a:p>
            <a:r>
              <a:rPr lang="en-US" sz="3200" dirty="0"/>
              <a:t>Plot </a:t>
            </a:r>
            <a:r>
              <a:rPr lang="en-US" altLang="zh-CN" sz="3200" i="1" dirty="0"/>
              <a:t>f</a:t>
            </a:r>
            <a:r>
              <a:rPr lang="en-US" altLang="zh-CN" sz="3200" dirty="0"/>
              <a:t>(</a:t>
            </a:r>
            <a:r>
              <a:rPr lang="en-US" altLang="zh-CN" sz="3200" b="1" i="1" dirty="0">
                <a:solidFill>
                  <a:prstClr val="black"/>
                </a:solidFill>
                <a:latin typeface="Songti TC" panose="02010600040101010101" pitchFamily="2" charset="-120"/>
                <a:ea typeface="Songti TC" panose="02010600040101010101" pitchFamily="2" charset="-120"/>
                <a:cs typeface="Arial" panose="020B0604020202020204" pitchFamily="34" charset="0"/>
              </a:rPr>
              <a:t>T </a:t>
            </a:r>
            <a:r>
              <a:rPr lang="en-US" altLang="zh-CN" sz="3200" dirty="0"/>
              <a:t>) on Y-axis. X-axis is different </a:t>
            </a:r>
            <a:r>
              <a:rPr lang="en-US" altLang="zh-CN" sz="3200" b="1" i="1" dirty="0">
                <a:solidFill>
                  <a:prstClr val="black"/>
                </a:solidFill>
                <a:latin typeface="Songti TC" panose="02010600040101010101" pitchFamily="2" charset="-120"/>
                <a:ea typeface="Songti TC" panose="02010600040101010101" pitchFamily="2" charset="-120"/>
                <a:cs typeface="Arial" panose="020B0604020202020204" pitchFamily="34" charset="0"/>
              </a:rPr>
              <a:t>T</a:t>
            </a:r>
            <a:r>
              <a:rPr lang="en-US" altLang="zh-CN" sz="3200" dirty="0"/>
              <a:t>  limits</a:t>
            </a:r>
          </a:p>
          <a:p>
            <a:r>
              <a:rPr lang="en-US" altLang="zh-CN" sz="3200" dirty="0">
                <a:solidFill>
                  <a:prstClr val="black"/>
                </a:solidFill>
              </a:rPr>
              <a:t>We can then map</a:t>
            </a:r>
            <a:r>
              <a:rPr lang="en-US" altLang="zh-CN" sz="3200" b="1" i="1" dirty="0">
                <a:latin typeface="Songti TC" panose="02010600040101010101" pitchFamily="2" charset="-120"/>
                <a:ea typeface="Songti TC" panose="02010600040101010101" pitchFamily="2" charset="-120"/>
                <a:cs typeface="Arial" panose="020B0604020202020204" pitchFamily="34" charset="0"/>
              </a:rPr>
              <a:t> C</a:t>
            </a:r>
            <a:r>
              <a:rPr lang="en-US" altLang="zh-CN" sz="3200" b="1" i="1" baseline="-25000" dirty="0">
                <a:latin typeface="Songti TC" panose="02010600040101010101" pitchFamily="2" charset="-120"/>
                <a:ea typeface="Songti TC" panose="02010600040101010101" pitchFamily="2" charset="-120"/>
                <a:cs typeface="Arial" panose="020B0604020202020204" pitchFamily="34" charset="0"/>
              </a:rPr>
              <a:t>n</a:t>
            </a:r>
            <a:r>
              <a:rPr lang="en-US" altLang="zh-CN" sz="3200" dirty="0">
                <a:solidFill>
                  <a:prstClr val="black"/>
                </a:solidFill>
              </a:rPr>
              <a:t> into</a:t>
            </a:r>
            <a:r>
              <a:rPr lang="en-US" altLang="zh-CN" sz="3200" b="1" i="1" dirty="0">
                <a:solidFill>
                  <a:prstClr val="black"/>
                </a:solidFill>
                <a:latin typeface="Songti TC" panose="02010600040101010101" pitchFamily="2" charset="-120"/>
                <a:ea typeface="Songti TC" panose="02010600040101010101" pitchFamily="2" charset="-120"/>
                <a:cs typeface="Arial" panose="020B0604020202020204" pitchFamily="34" charset="0"/>
              </a:rPr>
              <a:t> </a:t>
            </a:r>
            <a:r>
              <a:rPr lang="en-US" altLang="zh-CN" sz="3200" b="1" i="1" dirty="0" err="1">
                <a:solidFill>
                  <a:prstClr val="black"/>
                </a:solidFill>
                <a:latin typeface="Songti TC" panose="02010600040101010101" pitchFamily="2" charset="-120"/>
                <a:ea typeface="Songti TC" panose="02010600040101010101" pitchFamily="2" charset="-120"/>
                <a:cs typeface="Arial" panose="020B0604020202020204" pitchFamily="34" charset="0"/>
              </a:rPr>
              <a:t>T</a:t>
            </a:r>
            <a:r>
              <a:rPr lang="en-US" altLang="zh-CN" sz="4400" b="1" i="1" baseline="-25000" dirty="0" err="1">
                <a:solidFill>
                  <a:prstClr val="black"/>
                </a:solidFill>
                <a:latin typeface="Songti TC" panose="02010600040101010101" pitchFamily="2" charset="-120"/>
                <a:ea typeface="Songti TC" panose="02010600040101010101" pitchFamily="2" charset="-120"/>
                <a:cs typeface="Arial" panose="020B0604020202020204" pitchFamily="34" charset="0"/>
              </a:rPr>
              <a:t>new</a:t>
            </a:r>
            <a:r>
              <a:rPr lang="en-US" altLang="zh-CN" sz="4400" b="1" i="1" baseline="-25000" dirty="0">
                <a:solidFill>
                  <a:prstClr val="black"/>
                </a:solidFill>
                <a:latin typeface="Songti TC" panose="02010600040101010101" pitchFamily="2" charset="-120"/>
                <a:ea typeface="Songti TC" panose="02010600040101010101" pitchFamily="2" charset="-120"/>
                <a:cs typeface="Arial" panose="020B0604020202020204" pitchFamily="34" charset="0"/>
              </a:rPr>
              <a:t> </a:t>
            </a:r>
            <a:r>
              <a:rPr lang="en-US" altLang="zh-CN" sz="3200" dirty="0">
                <a:solidFill>
                  <a:prstClr val="black"/>
                </a:solidFill>
              </a:rPr>
              <a:t>, via</a:t>
            </a:r>
            <a:r>
              <a:rPr lang="zh-CN" altLang="en-US" sz="3200" dirty="0">
                <a:solidFill>
                  <a:prstClr val="black"/>
                </a:solidFill>
              </a:rPr>
              <a:t> </a:t>
            </a:r>
            <a:r>
              <a:rPr lang="en-US" altLang="zh-CN" sz="3200" dirty="0">
                <a:solidFill>
                  <a:prstClr val="black"/>
                </a:solidFill>
              </a:rPr>
              <a:t>linear interpolation</a:t>
            </a:r>
          </a:p>
          <a:p>
            <a:r>
              <a:rPr lang="en-US" sz="3200" dirty="0"/>
              <a:t>Repeat every epoch, until convergence</a:t>
            </a:r>
          </a:p>
        </p:txBody>
      </p:sp>
      <p:pic>
        <p:nvPicPr>
          <p:cNvPr id="5" name="Picture 4" descr="Chart, line chart&#10;&#10;Description automatically generated">
            <a:extLst>
              <a:ext uri="{FF2B5EF4-FFF2-40B4-BE49-F238E27FC236}">
                <a16:creationId xmlns:a16="http://schemas.microsoft.com/office/drawing/2014/main" id="{4A9552CE-99D3-8D60-DB1C-25EFFE9C13D6}"/>
              </a:ext>
            </a:extLst>
          </p:cNvPr>
          <p:cNvPicPr>
            <a:picLocks noChangeAspect="1"/>
          </p:cNvPicPr>
          <p:nvPr/>
        </p:nvPicPr>
        <p:blipFill>
          <a:blip r:embed="rId3"/>
          <a:stretch>
            <a:fillRect/>
          </a:stretch>
        </p:blipFill>
        <p:spPr>
          <a:xfrm>
            <a:off x="0" y="3540147"/>
            <a:ext cx="5930900" cy="2743200"/>
          </a:xfrm>
          <a:prstGeom prst="rect">
            <a:avLst/>
          </a:prstGeom>
        </p:spPr>
      </p:pic>
      <p:pic>
        <p:nvPicPr>
          <p:cNvPr id="7" name="Picture 6" descr="Chart, line chart&#10;&#10;Description automatically generated">
            <a:extLst>
              <a:ext uri="{FF2B5EF4-FFF2-40B4-BE49-F238E27FC236}">
                <a16:creationId xmlns:a16="http://schemas.microsoft.com/office/drawing/2014/main" id="{D56E095D-4FCB-2C33-9CBF-53E49D86AE76}"/>
              </a:ext>
            </a:extLst>
          </p:cNvPr>
          <p:cNvPicPr>
            <a:picLocks noChangeAspect="1"/>
          </p:cNvPicPr>
          <p:nvPr/>
        </p:nvPicPr>
        <p:blipFill>
          <a:blip r:embed="rId4"/>
          <a:stretch>
            <a:fillRect/>
          </a:stretch>
        </p:blipFill>
        <p:spPr>
          <a:xfrm>
            <a:off x="6543735" y="3405210"/>
            <a:ext cx="5426593" cy="2831633"/>
          </a:xfrm>
          <a:prstGeom prst="rect">
            <a:avLst/>
          </a:prstGeom>
        </p:spPr>
      </p:pic>
      <p:grpSp>
        <p:nvGrpSpPr>
          <p:cNvPr id="20" name="Group 19">
            <a:extLst>
              <a:ext uri="{FF2B5EF4-FFF2-40B4-BE49-F238E27FC236}">
                <a16:creationId xmlns:a16="http://schemas.microsoft.com/office/drawing/2014/main" id="{77183A4A-7668-711F-3637-838D3E9A4D2E}"/>
              </a:ext>
            </a:extLst>
          </p:cNvPr>
          <p:cNvGrpSpPr/>
          <p:nvPr/>
        </p:nvGrpSpPr>
        <p:grpSpPr>
          <a:xfrm>
            <a:off x="5269771" y="3828288"/>
            <a:ext cx="1299600" cy="2001458"/>
            <a:chOff x="5330731" y="4084320"/>
            <a:chExt cx="1299556" cy="2001458"/>
          </a:xfrm>
        </p:grpSpPr>
        <p:cxnSp>
          <p:nvCxnSpPr>
            <p:cNvPr id="10" name="Straight Arrow Connector 9">
              <a:extLst>
                <a:ext uri="{FF2B5EF4-FFF2-40B4-BE49-F238E27FC236}">
                  <a16:creationId xmlns:a16="http://schemas.microsoft.com/office/drawing/2014/main" id="{6DFCF380-5F9E-573D-B229-D30C41C52DC9}"/>
                </a:ext>
              </a:extLst>
            </p:cNvPr>
            <p:cNvCxnSpPr>
              <a:cxnSpLocks/>
            </p:cNvCxnSpPr>
            <p:nvPr/>
          </p:nvCxnSpPr>
          <p:spPr>
            <a:xfrm flipV="1">
              <a:off x="5352287" y="4084320"/>
              <a:ext cx="1278000" cy="91799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89F5A1AC-A1B0-3A41-C47B-B7628CAFA1EE}"/>
                </a:ext>
              </a:extLst>
            </p:cNvPr>
            <p:cNvCxnSpPr>
              <a:cxnSpLocks/>
            </p:cNvCxnSpPr>
            <p:nvPr/>
          </p:nvCxnSpPr>
          <p:spPr>
            <a:xfrm flipV="1">
              <a:off x="5343397" y="4565904"/>
              <a:ext cx="1278000" cy="91799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FEE0057A-511E-CEA5-4FA3-15557805E26E}"/>
                </a:ext>
              </a:extLst>
            </p:cNvPr>
            <p:cNvCxnSpPr>
              <a:cxnSpLocks/>
            </p:cNvCxnSpPr>
            <p:nvPr/>
          </p:nvCxnSpPr>
          <p:spPr>
            <a:xfrm flipV="1">
              <a:off x="5330731" y="5167779"/>
              <a:ext cx="1278000" cy="91799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sp>
        <p:nvSpPr>
          <p:cNvPr id="21" name="Slide Number Placeholder 20">
            <a:extLst>
              <a:ext uri="{FF2B5EF4-FFF2-40B4-BE49-F238E27FC236}">
                <a16:creationId xmlns:a16="http://schemas.microsoft.com/office/drawing/2014/main" id="{3045C2F2-27C6-E49D-D79F-DA401701BEAB}"/>
              </a:ext>
            </a:extLst>
          </p:cNvPr>
          <p:cNvSpPr>
            <a:spLocks noGrp="1"/>
          </p:cNvSpPr>
          <p:nvPr>
            <p:ph type="sldNum" sz="quarter" idx="12"/>
          </p:nvPr>
        </p:nvSpPr>
        <p:spPr/>
        <p:txBody>
          <a:bodyPr/>
          <a:lstStyle/>
          <a:p>
            <a:fld id="{53C2F577-57A6-864D-9DCD-614379928BED}" type="slidenum">
              <a:rPr lang="en-US" smtClean="0"/>
              <a:t>10</a:t>
            </a:fld>
            <a:endParaRPr lang="en-US"/>
          </a:p>
        </p:txBody>
      </p:sp>
    </p:spTree>
    <p:extLst>
      <p:ext uri="{BB962C8B-B14F-4D97-AF65-F5344CB8AC3E}">
        <p14:creationId xmlns:p14="http://schemas.microsoft.com/office/powerpoint/2010/main" val="48410935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ssolv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ssolv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15C4D-D85D-88AF-C9DF-2FEFD82F1962}"/>
              </a:ext>
            </a:extLst>
          </p:cNvPr>
          <p:cNvSpPr>
            <a:spLocks noGrp="1"/>
          </p:cNvSpPr>
          <p:nvPr>
            <p:ph type="title"/>
          </p:nvPr>
        </p:nvSpPr>
        <p:spPr/>
        <p:txBody>
          <a:bodyPr/>
          <a:lstStyle/>
          <a:p>
            <a:r>
              <a:rPr lang="en-US" altLang="zh-CN" dirty="0"/>
              <a:t>Challenge 2:</a:t>
            </a:r>
            <a:r>
              <a:rPr lang="zh-CN" altLang="en-US" dirty="0"/>
              <a:t> </a:t>
            </a:r>
            <a:r>
              <a:rPr lang="en-US" altLang="zh-CN" dirty="0"/>
              <a:t>Tracking per-user sending rate</a:t>
            </a:r>
            <a:endParaRPr lang="en-US" dirty="0"/>
          </a:p>
        </p:txBody>
      </p:sp>
      <p:sp>
        <p:nvSpPr>
          <p:cNvPr id="3" name="Content Placeholder 2">
            <a:extLst>
              <a:ext uri="{FF2B5EF4-FFF2-40B4-BE49-F238E27FC236}">
                <a16:creationId xmlns:a16="http://schemas.microsoft.com/office/drawing/2014/main" id="{4A679802-090B-3922-18F4-55907F2BBBF2}"/>
              </a:ext>
            </a:extLst>
          </p:cNvPr>
          <p:cNvSpPr>
            <a:spLocks noGrp="1"/>
          </p:cNvSpPr>
          <p:nvPr>
            <p:ph idx="1"/>
          </p:nvPr>
        </p:nvSpPr>
        <p:spPr/>
        <p:txBody>
          <a:bodyPr>
            <a:normAutofit/>
          </a:bodyPr>
          <a:lstStyle/>
          <a:p>
            <a:pPr>
              <a:lnSpc>
                <a:spcPct val="100000"/>
              </a:lnSpc>
            </a:pPr>
            <a:r>
              <a:rPr lang="en-US" altLang="zh-CN" sz="3200" dirty="0"/>
              <a:t>Rate</a:t>
            </a:r>
            <a:r>
              <a:rPr lang="zh-CN" altLang="en-US" sz="3200" dirty="0"/>
              <a:t> </a:t>
            </a:r>
            <a:r>
              <a:rPr lang="en-US" altLang="zh-CN" sz="3200" dirty="0"/>
              <a:t>limit</a:t>
            </a:r>
            <a:r>
              <a:rPr lang="zh-CN" altLang="en-US" sz="3200" dirty="0"/>
              <a:t> </a:t>
            </a:r>
            <a:r>
              <a:rPr lang="en-US" altLang="zh-CN" sz="3200" b="1" i="1" dirty="0">
                <a:solidFill>
                  <a:prstClr val="black"/>
                </a:solidFill>
                <a:latin typeface="Songti TC" panose="02010600040101010101" pitchFamily="2" charset="-120"/>
                <a:ea typeface="Songti TC" panose="02010600040101010101" pitchFamily="2" charset="-120"/>
                <a:cs typeface="Arial" panose="020B0604020202020204" pitchFamily="34" charset="0"/>
              </a:rPr>
              <a:t>T </a:t>
            </a:r>
            <a:r>
              <a:rPr lang="zh-CN" altLang="en-US" sz="3200" b="1" i="1" dirty="0">
                <a:solidFill>
                  <a:prstClr val="black"/>
                </a:solidFill>
                <a:latin typeface="Songti TC" panose="02010600040101010101" pitchFamily="2" charset="-120"/>
                <a:ea typeface="Songti TC" panose="02010600040101010101" pitchFamily="2" charset="-120"/>
                <a:cs typeface="Arial" panose="020B0604020202020204" pitchFamily="34" charset="0"/>
              </a:rPr>
              <a:t> </a:t>
            </a:r>
            <a:r>
              <a:rPr lang="en-US" altLang="zh-CN" sz="3200" dirty="0"/>
              <a:t>can</a:t>
            </a:r>
            <a:r>
              <a:rPr lang="zh-CN" altLang="en-US" sz="3200" dirty="0"/>
              <a:t> </a:t>
            </a:r>
            <a:r>
              <a:rPr lang="en-US" altLang="zh-CN" sz="3200" dirty="0"/>
              <a:t>be</a:t>
            </a:r>
            <a:r>
              <a:rPr lang="zh-CN" altLang="en-US" sz="3200" dirty="0"/>
              <a:t> </a:t>
            </a:r>
            <a:r>
              <a:rPr lang="en-US" altLang="zh-CN" sz="3200" dirty="0"/>
              <a:t>enforced</a:t>
            </a:r>
            <a:r>
              <a:rPr lang="zh-CN" altLang="en-US" sz="3200" dirty="0"/>
              <a:t> </a:t>
            </a:r>
            <a:r>
              <a:rPr lang="en-US" altLang="zh-CN" sz="3200" dirty="0"/>
              <a:t>via</a:t>
            </a:r>
            <a:r>
              <a:rPr lang="zh-CN" altLang="en-US" sz="3200" dirty="0"/>
              <a:t> </a:t>
            </a:r>
            <a:r>
              <a:rPr lang="en-US" altLang="zh-CN" sz="3200" dirty="0"/>
              <a:t>probabilistic</a:t>
            </a:r>
            <a:r>
              <a:rPr lang="zh-CN" altLang="en-US" sz="3200" dirty="0"/>
              <a:t> </a:t>
            </a:r>
            <a:r>
              <a:rPr lang="en-US" altLang="zh-CN" sz="3200" dirty="0"/>
              <a:t>drop*:</a:t>
            </a:r>
            <a:br>
              <a:rPr lang="en-US" altLang="zh-CN" sz="3200" dirty="0"/>
            </a:br>
            <a:r>
              <a:rPr lang="en-US" altLang="zh-CN" sz="3200" dirty="0"/>
              <a:t>					p=</a:t>
            </a:r>
            <a:r>
              <a:rPr lang="zh-CN" altLang="en-US" sz="3200" dirty="0"/>
              <a:t> </a:t>
            </a:r>
            <a:r>
              <a:rPr lang="en-US" altLang="zh-CN" sz="3200" b="1" dirty="0">
                <a:solidFill>
                  <a:prstClr val="black"/>
                </a:solidFill>
                <a:latin typeface="Songti TC" panose="02010600040101010101" pitchFamily="2" charset="-120"/>
                <a:ea typeface="Songti TC" panose="02010600040101010101" pitchFamily="2" charset="-120"/>
                <a:cs typeface="Arial" panose="020B0604020202020204" pitchFamily="34" charset="0"/>
              </a:rPr>
              <a:t>(1-</a:t>
            </a:r>
            <a:r>
              <a:rPr lang="en-US" altLang="zh-CN" sz="3200" b="1" i="1" dirty="0">
                <a:solidFill>
                  <a:prstClr val="black"/>
                </a:solidFill>
                <a:latin typeface="Songti TC" panose="02010600040101010101" pitchFamily="2" charset="-120"/>
                <a:ea typeface="Songti TC" panose="02010600040101010101" pitchFamily="2" charset="-120"/>
                <a:cs typeface="Arial" panose="020B0604020202020204" pitchFamily="34" charset="0"/>
              </a:rPr>
              <a:t>T/R</a:t>
            </a:r>
            <a:r>
              <a:rPr lang="en-US" altLang="zh-CN" sz="3200" b="1" dirty="0">
                <a:solidFill>
                  <a:prstClr val="black"/>
                </a:solidFill>
                <a:latin typeface="Songti TC" panose="02010600040101010101" pitchFamily="2" charset="-120"/>
                <a:ea typeface="Songti TC" panose="02010600040101010101" pitchFamily="2" charset="-120"/>
                <a:cs typeface="Arial" panose="020B0604020202020204" pitchFamily="34" charset="0"/>
              </a:rPr>
              <a:t>)</a:t>
            </a:r>
            <a:br>
              <a:rPr lang="en-US" altLang="zh-CN" sz="3200" b="1" dirty="0">
                <a:solidFill>
                  <a:prstClr val="black"/>
                </a:solidFill>
                <a:latin typeface="Songti TC" panose="02010600040101010101" pitchFamily="2" charset="-120"/>
                <a:ea typeface="Songti TC" panose="02010600040101010101" pitchFamily="2" charset="-120"/>
                <a:cs typeface="Arial" panose="020B0604020202020204" pitchFamily="34" charset="0"/>
              </a:rPr>
            </a:br>
            <a:r>
              <a:rPr lang="en-US" altLang="zh-CN" sz="3200" dirty="0"/>
              <a:t>But this requires knowing sending rate </a:t>
            </a:r>
            <a:r>
              <a:rPr lang="en-US" altLang="zh-CN" sz="3200" b="1" i="1" dirty="0">
                <a:solidFill>
                  <a:prstClr val="black"/>
                </a:solidFill>
                <a:latin typeface="Songti TC" panose="02010600040101010101" pitchFamily="2" charset="-120"/>
                <a:ea typeface="Songti TC" panose="02010600040101010101" pitchFamily="2" charset="-120"/>
                <a:cs typeface="Arial" panose="020B0604020202020204" pitchFamily="34" charset="0"/>
              </a:rPr>
              <a:t>R</a:t>
            </a:r>
            <a:endParaRPr lang="en-US" sz="3200" dirty="0"/>
          </a:p>
          <a:p>
            <a:pPr>
              <a:lnSpc>
                <a:spcPct val="150000"/>
              </a:lnSpc>
            </a:pPr>
            <a:r>
              <a:rPr lang="en-US" altLang="zh-CN" sz="3200" dirty="0"/>
              <a:t>How</a:t>
            </a:r>
            <a:r>
              <a:rPr lang="zh-CN" altLang="en-US" sz="3200" dirty="0"/>
              <a:t> </a:t>
            </a:r>
            <a:r>
              <a:rPr lang="en-US" altLang="zh-CN" sz="3200" dirty="0"/>
              <a:t>to</a:t>
            </a:r>
            <a:r>
              <a:rPr lang="zh-CN" altLang="en-US" sz="3200" dirty="0"/>
              <a:t> </a:t>
            </a:r>
            <a:r>
              <a:rPr lang="en-US" altLang="zh-CN" sz="3200" dirty="0"/>
              <a:t>get</a:t>
            </a:r>
            <a:r>
              <a:rPr lang="zh-CN" altLang="en-US" sz="3200" dirty="0"/>
              <a:t> </a:t>
            </a:r>
            <a:r>
              <a:rPr lang="en-US" altLang="zh-CN" sz="3200" dirty="0"/>
              <a:t>per-user</a:t>
            </a:r>
            <a:r>
              <a:rPr lang="zh-CN" altLang="en-US" sz="3200" dirty="0"/>
              <a:t> </a:t>
            </a:r>
            <a:r>
              <a:rPr lang="en-US" altLang="zh-CN" sz="3200" dirty="0"/>
              <a:t>sending</a:t>
            </a:r>
            <a:r>
              <a:rPr lang="zh-CN" altLang="en-US" sz="3200" dirty="0"/>
              <a:t> </a:t>
            </a:r>
            <a:r>
              <a:rPr lang="en-US" altLang="zh-CN" sz="3200" dirty="0"/>
              <a:t>rate,</a:t>
            </a:r>
            <a:r>
              <a:rPr lang="zh-CN" altLang="en-US" sz="3200" dirty="0"/>
              <a:t> </a:t>
            </a:r>
            <a:r>
              <a:rPr lang="en-US" altLang="zh-CN" sz="3200" dirty="0"/>
              <a:t>without</a:t>
            </a:r>
            <a:r>
              <a:rPr lang="zh-CN" altLang="en-US" sz="3200" dirty="0"/>
              <a:t> </a:t>
            </a:r>
            <a:r>
              <a:rPr lang="en-US" altLang="zh-CN" sz="3200" dirty="0"/>
              <a:t>per-user</a:t>
            </a:r>
            <a:r>
              <a:rPr lang="zh-CN" altLang="en-US" sz="3200" dirty="0"/>
              <a:t> </a:t>
            </a:r>
            <a:r>
              <a:rPr lang="en-US" altLang="zh-CN" sz="3200" dirty="0"/>
              <a:t>memory?</a:t>
            </a:r>
          </a:p>
          <a:p>
            <a:pPr>
              <a:lnSpc>
                <a:spcPct val="150000"/>
              </a:lnSpc>
            </a:pPr>
            <a:r>
              <a:rPr lang="en-US" altLang="zh-CN" sz="3200" dirty="0"/>
              <a:t>Idea:</a:t>
            </a:r>
            <a:r>
              <a:rPr lang="zh-CN" altLang="en-US" sz="3200" dirty="0"/>
              <a:t> </a:t>
            </a:r>
            <a:r>
              <a:rPr lang="en-US" altLang="zh-CN" sz="3200" dirty="0"/>
              <a:t>we</a:t>
            </a:r>
            <a:r>
              <a:rPr lang="zh-CN" altLang="en-US" sz="3200" dirty="0"/>
              <a:t> </a:t>
            </a:r>
            <a:r>
              <a:rPr lang="en-US" altLang="zh-CN" sz="3200" dirty="0"/>
              <a:t>only</a:t>
            </a:r>
            <a:r>
              <a:rPr lang="zh-CN" altLang="en-US" sz="3200" dirty="0"/>
              <a:t> </a:t>
            </a:r>
            <a:r>
              <a:rPr lang="en-US" altLang="zh-CN" sz="3200" dirty="0"/>
              <a:t>care</a:t>
            </a:r>
            <a:r>
              <a:rPr lang="zh-CN" altLang="en-US" sz="3200" dirty="0"/>
              <a:t> </a:t>
            </a:r>
            <a:r>
              <a:rPr lang="en-US" altLang="zh-CN" sz="3200" dirty="0"/>
              <a:t>about</a:t>
            </a:r>
            <a:r>
              <a:rPr lang="zh-CN" altLang="en-US" sz="3200" dirty="0"/>
              <a:t> </a:t>
            </a:r>
            <a:r>
              <a:rPr lang="en-US" altLang="zh-CN" sz="3200" dirty="0"/>
              <a:t>heavy</a:t>
            </a:r>
            <a:r>
              <a:rPr lang="zh-CN" altLang="en-US" sz="3200" dirty="0"/>
              <a:t> </a:t>
            </a:r>
            <a:r>
              <a:rPr lang="en-US" altLang="zh-CN" sz="3200" dirty="0"/>
              <a:t>users…</a:t>
            </a:r>
            <a:r>
              <a:rPr lang="zh-CN" altLang="en-US" sz="3200" dirty="0"/>
              <a:t> </a:t>
            </a:r>
            <a:r>
              <a:rPr lang="en-US" altLang="zh-CN" sz="3200" dirty="0"/>
              <a:t>Use</a:t>
            </a:r>
            <a:r>
              <a:rPr lang="zh-CN" altLang="en-US" sz="3200" dirty="0"/>
              <a:t> </a:t>
            </a:r>
            <a:r>
              <a:rPr lang="en-US" altLang="zh-CN" sz="3200" dirty="0"/>
              <a:t>sketch!</a:t>
            </a:r>
          </a:p>
        </p:txBody>
      </p:sp>
      <p:sp>
        <p:nvSpPr>
          <p:cNvPr id="4" name="Slide Number Placeholder 3">
            <a:extLst>
              <a:ext uri="{FF2B5EF4-FFF2-40B4-BE49-F238E27FC236}">
                <a16:creationId xmlns:a16="http://schemas.microsoft.com/office/drawing/2014/main" id="{2E08109D-11D3-D72C-A33A-34BAF92A51FD}"/>
              </a:ext>
            </a:extLst>
          </p:cNvPr>
          <p:cNvSpPr>
            <a:spLocks noGrp="1"/>
          </p:cNvSpPr>
          <p:nvPr>
            <p:ph type="sldNum" sz="quarter" idx="12"/>
          </p:nvPr>
        </p:nvSpPr>
        <p:spPr/>
        <p:txBody>
          <a:bodyPr/>
          <a:lstStyle/>
          <a:p>
            <a:fld id="{53C2F577-57A6-864D-9DCD-614379928BED}" type="slidenum">
              <a:rPr lang="en-US" smtClean="0"/>
              <a:t>11</a:t>
            </a:fld>
            <a:endParaRPr lang="en-US"/>
          </a:p>
        </p:txBody>
      </p:sp>
      <p:sp>
        <p:nvSpPr>
          <p:cNvPr id="5" name="TextBox 4">
            <a:extLst>
              <a:ext uri="{FF2B5EF4-FFF2-40B4-BE49-F238E27FC236}">
                <a16:creationId xmlns:a16="http://schemas.microsoft.com/office/drawing/2014/main" id="{2D9038C7-D245-F144-3624-D437B016B544}"/>
              </a:ext>
            </a:extLst>
          </p:cNvPr>
          <p:cNvSpPr txBox="1"/>
          <p:nvPr/>
        </p:nvSpPr>
        <p:spPr>
          <a:xfrm>
            <a:off x="7425371" y="5611591"/>
            <a:ext cx="3625516" cy="1200329"/>
          </a:xfrm>
          <a:prstGeom prst="rect">
            <a:avLst/>
          </a:prstGeom>
          <a:noFill/>
        </p:spPr>
        <p:txBody>
          <a:bodyPr wrap="square" rtlCol="0">
            <a:spAutoFit/>
          </a:bodyPr>
          <a:lstStyle/>
          <a:p>
            <a:r>
              <a:rPr lang="en-US" dirty="0"/>
              <a:t>* Disclaimers:</a:t>
            </a:r>
          </a:p>
          <a:p>
            <a:pPr marL="342900" indent="-342900">
              <a:buFont typeface="+mj-lt"/>
              <a:buAutoNum type="arabicPeriod"/>
            </a:pPr>
            <a:r>
              <a:rPr lang="en-US" dirty="0"/>
              <a:t>Only when </a:t>
            </a:r>
            <a:r>
              <a:rPr lang="en-US" altLang="zh-CN" sz="1800" b="1" i="1" dirty="0">
                <a:solidFill>
                  <a:prstClr val="black"/>
                </a:solidFill>
                <a:latin typeface="Songti TC" panose="02010600040101010101" pitchFamily="2" charset="-120"/>
                <a:ea typeface="Songti TC" panose="02010600040101010101" pitchFamily="2" charset="-120"/>
                <a:cs typeface="Arial" panose="020B0604020202020204" pitchFamily="34" charset="0"/>
              </a:rPr>
              <a:t>R &gt;T</a:t>
            </a:r>
          </a:p>
          <a:p>
            <a:pPr marL="342900" indent="-342900">
              <a:buFont typeface="+mj-lt"/>
              <a:buAutoNum type="arabicPeriod"/>
            </a:pPr>
            <a:r>
              <a:rPr lang="en-US" dirty="0"/>
              <a:t>This is for UDP. For TCP needs something fancier (see paper)</a:t>
            </a:r>
          </a:p>
        </p:txBody>
      </p:sp>
    </p:spTree>
    <p:extLst>
      <p:ext uri="{BB962C8B-B14F-4D97-AF65-F5344CB8AC3E}">
        <p14:creationId xmlns:p14="http://schemas.microsoft.com/office/powerpoint/2010/main" val="152360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A0ED3-4B22-5408-16F3-A21E2034573F}"/>
              </a:ext>
            </a:extLst>
          </p:cNvPr>
          <p:cNvSpPr>
            <a:spLocks noGrp="1"/>
          </p:cNvSpPr>
          <p:nvPr>
            <p:ph type="title"/>
          </p:nvPr>
        </p:nvSpPr>
        <p:spPr>
          <a:xfrm>
            <a:off x="838200" y="365125"/>
            <a:ext cx="11353800" cy="1325563"/>
          </a:xfrm>
        </p:spPr>
        <p:txBody>
          <a:bodyPr/>
          <a:lstStyle/>
          <a:p>
            <a:r>
              <a:rPr lang="en-US" altLang="zh-CN" dirty="0"/>
              <a:t>Solving</a:t>
            </a:r>
            <a:r>
              <a:rPr lang="zh-CN" altLang="en-US" dirty="0"/>
              <a:t> </a:t>
            </a:r>
            <a:r>
              <a:rPr lang="en-US" altLang="zh-CN" dirty="0"/>
              <a:t>scalability</a:t>
            </a:r>
            <a:r>
              <a:rPr lang="zh-CN" altLang="en-US" dirty="0"/>
              <a:t> </a:t>
            </a:r>
            <a:r>
              <a:rPr lang="en-US" altLang="zh-CN" dirty="0"/>
              <a:t>challenge:</a:t>
            </a:r>
            <a:r>
              <a:rPr lang="zh-CN" altLang="en-US" dirty="0"/>
              <a:t> </a:t>
            </a:r>
            <a:r>
              <a:rPr lang="en-US" altLang="zh-CN" dirty="0"/>
              <a:t>CMS-LPF</a:t>
            </a:r>
            <a:r>
              <a:rPr lang="zh-CN" altLang="en-US" dirty="0"/>
              <a:t> </a:t>
            </a:r>
            <a:r>
              <a:rPr lang="en-US" altLang="zh-CN" dirty="0"/>
              <a:t>sketch</a:t>
            </a:r>
            <a:r>
              <a:rPr lang="zh-CN" altLang="en-US" dirty="0"/>
              <a:t> </a:t>
            </a:r>
            <a:endParaRPr lang="en-US" dirty="0"/>
          </a:p>
        </p:txBody>
      </p:sp>
      <p:sp>
        <p:nvSpPr>
          <p:cNvPr id="3" name="Content Placeholder 2">
            <a:extLst>
              <a:ext uri="{FF2B5EF4-FFF2-40B4-BE49-F238E27FC236}">
                <a16:creationId xmlns:a16="http://schemas.microsoft.com/office/drawing/2014/main" id="{8133B17A-284B-6F18-1F58-FAB324953106}"/>
              </a:ext>
            </a:extLst>
          </p:cNvPr>
          <p:cNvSpPr>
            <a:spLocks noGrp="1"/>
          </p:cNvSpPr>
          <p:nvPr>
            <p:ph idx="1"/>
          </p:nvPr>
        </p:nvSpPr>
        <p:spPr>
          <a:xfrm>
            <a:off x="481739" y="1453666"/>
            <a:ext cx="4868852" cy="1513433"/>
          </a:xfrm>
        </p:spPr>
        <p:txBody>
          <a:bodyPr>
            <a:normAutofit/>
          </a:bodyPr>
          <a:lstStyle/>
          <a:p>
            <a:r>
              <a:rPr lang="en-US" b="1" dirty="0"/>
              <a:t>Count-Min Sketch</a:t>
            </a:r>
            <a:r>
              <a:rPr lang="en-US" dirty="0"/>
              <a:t>:</a:t>
            </a:r>
            <a:r>
              <a:rPr lang="zh-CN" altLang="en-US" dirty="0"/>
              <a:t> </a:t>
            </a:r>
            <a:r>
              <a:rPr lang="en-US" altLang="zh-CN" dirty="0"/>
              <a:t>approximate</a:t>
            </a:r>
            <a:r>
              <a:rPr lang="zh-CN" altLang="en-US" dirty="0"/>
              <a:t> </a:t>
            </a:r>
            <a:r>
              <a:rPr lang="en-US" altLang="zh-CN" dirty="0"/>
              <a:t>data</a:t>
            </a:r>
            <a:r>
              <a:rPr lang="zh-CN" altLang="en-US" dirty="0"/>
              <a:t> </a:t>
            </a:r>
            <a:r>
              <a:rPr lang="en-US" altLang="zh-CN" dirty="0"/>
              <a:t>structure</a:t>
            </a:r>
            <a:r>
              <a:rPr lang="zh-CN" altLang="en-US" dirty="0"/>
              <a:t> </a:t>
            </a:r>
            <a:r>
              <a:rPr lang="en-US" altLang="zh-CN" dirty="0"/>
              <a:t>for</a:t>
            </a:r>
            <a:r>
              <a:rPr lang="zh-CN" altLang="en-US" dirty="0"/>
              <a:t> </a:t>
            </a:r>
            <a:r>
              <a:rPr lang="en-US" altLang="zh-CN" dirty="0"/>
              <a:t>heavy-hitter</a:t>
            </a:r>
            <a:r>
              <a:rPr lang="zh-CN" altLang="en-US" dirty="0"/>
              <a:t> </a:t>
            </a:r>
            <a:r>
              <a:rPr lang="en-US" altLang="zh-CN" dirty="0"/>
              <a:t>flows</a:t>
            </a:r>
            <a:endParaRPr lang="en-US" dirty="0"/>
          </a:p>
        </p:txBody>
      </p:sp>
      <p:sp>
        <p:nvSpPr>
          <p:cNvPr id="4" name="Content Placeholder 2">
            <a:extLst>
              <a:ext uri="{FF2B5EF4-FFF2-40B4-BE49-F238E27FC236}">
                <a16:creationId xmlns:a16="http://schemas.microsoft.com/office/drawing/2014/main" id="{35AACCF6-6FAB-EEBE-A9EA-A580A40949AE}"/>
              </a:ext>
            </a:extLst>
          </p:cNvPr>
          <p:cNvSpPr txBox="1">
            <a:spLocks/>
          </p:cNvSpPr>
          <p:nvPr/>
        </p:nvSpPr>
        <p:spPr>
          <a:xfrm>
            <a:off x="481739" y="4258271"/>
            <a:ext cx="5257800" cy="12507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Low-Pass Filter</a:t>
            </a:r>
            <a:r>
              <a:rPr lang="en-US" dirty="0"/>
              <a:t>: </a:t>
            </a:r>
            <a:br>
              <a:rPr lang="en-US" dirty="0"/>
            </a:br>
            <a:r>
              <a:rPr lang="en-US" altLang="zh-CN" dirty="0"/>
              <a:t>self-decaying</a:t>
            </a:r>
            <a:r>
              <a:rPr lang="zh-CN" altLang="en-US" dirty="0"/>
              <a:t> </a:t>
            </a:r>
            <a:r>
              <a:rPr lang="en-US" altLang="zh-CN" dirty="0"/>
              <a:t>counter</a:t>
            </a:r>
            <a:r>
              <a:rPr lang="zh-CN" altLang="en-US" dirty="0"/>
              <a:t> </a:t>
            </a:r>
            <a:r>
              <a:rPr lang="en-US" altLang="zh-CN" dirty="0"/>
              <a:t>for</a:t>
            </a:r>
            <a:r>
              <a:rPr lang="zh-CN" altLang="en-US" dirty="0"/>
              <a:t> </a:t>
            </a:r>
            <a:br>
              <a:rPr lang="en-US" altLang="zh-CN" dirty="0"/>
            </a:br>
            <a:r>
              <a:rPr lang="en-US" altLang="zh-CN" dirty="0"/>
              <a:t>exponential</a:t>
            </a:r>
            <a:r>
              <a:rPr lang="zh-CN" altLang="en-US" dirty="0"/>
              <a:t> </a:t>
            </a:r>
            <a:r>
              <a:rPr lang="en-US" altLang="zh-CN" dirty="0"/>
              <a:t>m</a:t>
            </a:r>
            <a:r>
              <a:rPr lang="en-US" dirty="0"/>
              <a:t>oving average</a:t>
            </a:r>
          </a:p>
        </p:txBody>
      </p:sp>
      <p:sp>
        <p:nvSpPr>
          <p:cNvPr id="5" name="Content Placeholder 2">
            <a:extLst>
              <a:ext uri="{FF2B5EF4-FFF2-40B4-BE49-F238E27FC236}">
                <a16:creationId xmlns:a16="http://schemas.microsoft.com/office/drawing/2014/main" id="{C3C98D2A-274B-7B65-74E7-7936F8C09FDB}"/>
              </a:ext>
            </a:extLst>
          </p:cNvPr>
          <p:cNvSpPr txBox="1">
            <a:spLocks/>
          </p:cNvSpPr>
          <p:nvPr/>
        </p:nvSpPr>
        <p:spPr>
          <a:xfrm>
            <a:off x="6885898" y="2408825"/>
            <a:ext cx="4709160" cy="81860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CMS-LPF</a:t>
            </a:r>
            <a:r>
              <a:rPr lang="en-US" dirty="0"/>
              <a:t>: </a:t>
            </a:r>
            <a:r>
              <a:rPr lang="en-US" altLang="zh-CN" dirty="0"/>
              <a:t>approximate</a:t>
            </a:r>
            <a:r>
              <a:rPr lang="zh-CN" altLang="en-US" dirty="0"/>
              <a:t> </a:t>
            </a:r>
            <a:br>
              <a:rPr lang="en-US" altLang="zh-CN" dirty="0"/>
            </a:br>
            <a:r>
              <a:rPr lang="en-US" altLang="zh-CN" dirty="0"/>
              <a:t>per-user</a:t>
            </a:r>
            <a:r>
              <a:rPr lang="zh-CN" altLang="en-US" dirty="0"/>
              <a:t> </a:t>
            </a:r>
            <a:r>
              <a:rPr lang="en-US" altLang="zh-CN" dirty="0"/>
              <a:t>sending</a:t>
            </a:r>
            <a:r>
              <a:rPr lang="zh-CN" altLang="en-US" dirty="0"/>
              <a:t> </a:t>
            </a:r>
            <a:r>
              <a:rPr lang="en-US" altLang="zh-CN" dirty="0"/>
              <a:t>rate</a:t>
            </a:r>
            <a:endParaRPr lang="en-US" dirty="0"/>
          </a:p>
        </p:txBody>
      </p:sp>
      <p:graphicFrame>
        <p:nvGraphicFramePr>
          <p:cNvPr id="6" name="Table 6">
            <a:extLst>
              <a:ext uri="{FF2B5EF4-FFF2-40B4-BE49-F238E27FC236}">
                <a16:creationId xmlns:a16="http://schemas.microsoft.com/office/drawing/2014/main" id="{F915D5D2-6F53-2FC9-539C-1A92ABB89FA3}"/>
              </a:ext>
            </a:extLst>
          </p:cNvPr>
          <p:cNvGraphicFramePr>
            <a:graphicFrameLocks noGrp="1"/>
          </p:cNvGraphicFramePr>
          <p:nvPr>
            <p:extLst>
              <p:ext uri="{D42A27DB-BD31-4B8C-83A1-F6EECF244321}">
                <p14:modId xmlns:p14="http://schemas.microsoft.com/office/powerpoint/2010/main" val="2471447123"/>
              </p:ext>
            </p:extLst>
          </p:nvPr>
        </p:nvGraphicFramePr>
        <p:xfrm>
          <a:off x="2951522" y="2872727"/>
          <a:ext cx="2013060" cy="932661"/>
        </p:xfrm>
        <a:graphic>
          <a:graphicData uri="http://schemas.openxmlformats.org/drawingml/2006/table">
            <a:tbl>
              <a:tblPr bandRow="1">
                <a:tableStyleId>{5C22544A-7EE6-4342-B048-85BDC9FD1C3A}</a:tableStyleId>
              </a:tblPr>
              <a:tblGrid>
                <a:gridCol w="402612">
                  <a:extLst>
                    <a:ext uri="{9D8B030D-6E8A-4147-A177-3AD203B41FA5}">
                      <a16:colId xmlns:a16="http://schemas.microsoft.com/office/drawing/2014/main" val="345587437"/>
                    </a:ext>
                  </a:extLst>
                </a:gridCol>
                <a:gridCol w="402612">
                  <a:extLst>
                    <a:ext uri="{9D8B030D-6E8A-4147-A177-3AD203B41FA5}">
                      <a16:colId xmlns:a16="http://schemas.microsoft.com/office/drawing/2014/main" val="2694455066"/>
                    </a:ext>
                  </a:extLst>
                </a:gridCol>
                <a:gridCol w="402612">
                  <a:extLst>
                    <a:ext uri="{9D8B030D-6E8A-4147-A177-3AD203B41FA5}">
                      <a16:colId xmlns:a16="http://schemas.microsoft.com/office/drawing/2014/main" val="252119268"/>
                    </a:ext>
                  </a:extLst>
                </a:gridCol>
                <a:gridCol w="402612">
                  <a:extLst>
                    <a:ext uri="{9D8B030D-6E8A-4147-A177-3AD203B41FA5}">
                      <a16:colId xmlns:a16="http://schemas.microsoft.com/office/drawing/2014/main" val="3615098807"/>
                    </a:ext>
                  </a:extLst>
                </a:gridCol>
                <a:gridCol w="402612">
                  <a:extLst>
                    <a:ext uri="{9D8B030D-6E8A-4147-A177-3AD203B41FA5}">
                      <a16:colId xmlns:a16="http://schemas.microsoft.com/office/drawing/2014/main" val="3733439555"/>
                    </a:ext>
                  </a:extLst>
                </a:gridCol>
              </a:tblGrid>
              <a:tr h="310887">
                <a:tc>
                  <a:txBody>
                    <a:bodyPr/>
                    <a:lstStyle/>
                    <a:p>
                      <a:pPr algn="ctr"/>
                      <a:r>
                        <a:rPr lang="en-US" altLang="zh-CN" sz="1400" dirty="0"/>
                        <a:t>0</a:t>
                      </a:r>
                      <a:endParaRPr lang="en-US" sz="1400" dirty="0"/>
                    </a:p>
                  </a:txBody>
                  <a:tcPr marL="72530" marR="72530" marT="36265" marB="36265"/>
                </a:tc>
                <a:tc>
                  <a:txBody>
                    <a:bodyPr/>
                    <a:lstStyle/>
                    <a:p>
                      <a:pPr algn="ctr"/>
                      <a:r>
                        <a:rPr lang="en-US" altLang="zh-CN" sz="1400" b="1" dirty="0">
                          <a:solidFill>
                            <a:schemeClr val="accent2"/>
                          </a:solidFill>
                        </a:rPr>
                        <a:t>+1</a:t>
                      </a:r>
                      <a:endParaRPr lang="en-US" sz="1400" b="1" dirty="0">
                        <a:solidFill>
                          <a:schemeClr val="accent2"/>
                        </a:solidFill>
                      </a:endParaRPr>
                    </a:p>
                  </a:txBody>
                  <a:tcPr marL="72530" marR="72530" marT="36265" marB="36265"/>
                </a:tc>
                <a:tc>
                  <a:txBody>
                    <a:bodyPr/>
                    <a:lstStyle/>
                    <a:p>
                      <a:pPr algn="ctr"/>
                      <a:r>
                        <a:rPr lang="en-US" altLang="zh-CN" sz="1400" dirty="0"/>
                        <a:t>0</a:t>
                      </a:r>
                      <a:endParaRPr lang="en-US" sz="1400" dirty="0"/>
                    </a:p>
                  </a:txBody>
                  <a:tcPr marL="72530" marR="72530" marT="36265" marB="36265"/>
                </a:tc>
                <a:tc>
                  <a:txBody>
                    <a:bodyPr/>
                    <a:lstStyle/>
                    <a:p>
                      <a:pPr algn="ctr"/>
                      <a:r>
                        <a:rPr lang="en-US" altLang="zh-CN" sz="1400" dirty="0"/>
                        <a:t>0</a:t>
                      </a:r>
                      <a:endParaRPr lang="en-US" sz="1400" dirty="0"/>
                    </a:p>
                  </a:txBody>
                  <a:tcPr marL="72530" marR="72530" marT="36265" marB="36265"/>
                </a:tc>
                <a:tc>
                  <a:txBody>
                    <a:bodyPr/>
                    <a:lstStyle/>
                    <a:p>
                      <a:pPr algn="ctr"/>
                      <a:r>
                        <a:rPr lang="en-US" altLang="zh-CN" sz="1400" dirty="0"/>
                        <a:t>2</a:t>
                      </a:r>
                      <a:endParaRPr lang="en-US" sz="1400" dirty="0"/>
                    </a:p>
                  </a:txBody>
                  <a:tcPr marL="72530" marR="72530" marT="36265" marB="36265"/>
                </a:tc>
                <a:extLst>
                  <a:ext uri="{0D108BD9-81ED-4DB2-BD59-A6C34878D82A}">
                    <a16:rowId xmlns:a16="http://schemas.microsoft.com/office/drawing/2014/main" val="3672062534"/>
                  </a:ext>
                </a:extLst>
              </a:tr>
              <a:tr h="310887">
                <a:tc>
                  <a:txBody>
                    <a:bodyPr/>
                    <a:lstStyle/>
                    <a:p>
                      <a:pPr algn="ctr"/>
                      <a:r>
                        <a:rPr lang="en-US" altLang="zh-CN" sz="1400" dirty="0"/>
                        <a:t>14</a:t>
                      </a:r>
                      <a:endParaRPr lang="en-US" sz="1400" dirty="0"/>
                    </a:p>
                  </a:txBody>
                  <a:tcPr marL="72530" marR="72530" marT="36265" marB="36265"/>
                </a:tc>
                <a:tc>
                  <a:txBody>
                    <a:bodyPr/>
                    <a:lstStyle/>
                    <a:p>
                      <a:pPr algn="ctr"/>
                      <a:r>
                        <a:rPr lang="en-US" altLang="zh-CN" sz="1400" dirty="0"/>
                        <a:t>0</a:t>
                      </a:r>
                      <a:endParaRPr lang="en-US" sz="1400" dirty="0"/>
                    </a:p>
                  </a:txBody>
                  <a:tcPr marL="72530" marR="72530" marT="36265" marB="3626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dirty="0">
                          <a:solidFill>
                            <a:schemeClr val="accent2"/>
                          </a:solidFill>
                        </a:rPr>
                        <a:t>+1</a:t>
                      </a:r>
                      <a:endParaRPr lang="en-US" sz="1400" b="1" dirty="0">
                        <a:solidFill>
                          <a:schemeClr val="accent2"/>
                        </a:solidFill>
                      </a:endParaRPr>
                    </a:p>
                  </a:txBody>
                  <a:tcPr marL="72530" marR="72530" marT="36265" marB="36265"/>
                </a:tc>
                <a:tc>
                  <a:txBody>
                    <a:bodyPr/>
                    <a:lstStyle/>
                    <a:p>
                      <a:pPr algn="ctr"/>
                      <a:r>
                        <a:rPr lang="en-US" altLang="zh-CN" sz="1400" dirty="0"/>
                        <a:t>5</a:t>
                      </a:r>
                      <a:endParaRPr lang="en-US" sz="1400" dirty="0"/>
                    </a:p>
                  </a:txBody>
                  <a:tcPr marL="72530" marR="72530" marT="36265" marB="36265"/>
                </a:tc>
                <a:tc>
                  <a:txBody>
                    <a:bodyPr/>
                    <a:lstStyle/>
                    <a:p>
                      <a:pPr algn="ctr"/>
                      <a:r>
                        <a:rPr lang="en-US" altLang="zh-CN" sz="1400" dirty="0"/>
                        <a:t>0</a:t>
                      </a:r>
                      <a:endParaRPr lang="en-US" sz="1400" dirty="0"/>
                    </a:p>
                  </a:txBody>
                  <a:tcPr marL="72530" marR="72530" marT="36265" marB="36265"/>
                </a:tc>
                <a:extLst>
                  <a:ext uri="{0D108BD9-81ED-4DB2-BD59-A6C34878D82A}">
                    <a16:rowId xmlns:a16="http://schemas.microsoft.com/office/drawing/2014/main" val="1442588043"/>
                  </a:ext>
                </a:extLst>
              </a:tr>
              <a:tr h="3108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7</a:t>
                      </a:r>
                      <a:endParaRPr lang="en-US" sz="1400" b="1" dirty="0">
                        <a:solidFill>
                          <a:schemeClr val="accent2"/>
                        </a:solidFill>
                      </a:endParaRPr>
                    </a:p>
                  </a:txBody>
                  <a:tcPr marL="72530" marR="72530" marT="36265" marB="36265"/>
                </a:tc>
                <a:tc>
                  <a:txBody>
                    <a:bodyPr/>
                    <a:lstStyle/>
                    <a:p>
                      <a:pPr algn="ctr"/>
                      <a:r>
                        <a:rPr lang="en-US" altLang="zh-CN" sz="1400" dirty="0"/>
                        <a:t>0</a:t>
                      </a:r>
                      <a:endParaRPr lang="en-US" sz="1400" dirty="0"/>
                    </a:p>
                  </a:txBody>
                  <a:tcPr marL="72530" marR="72530" marT="36265" marB="36265"/>
                </a:tc>
                <a:tc>
                  <a:txBody>
                    <a:bodyPr/>
                    <a:lstStyle/>
                    <a:p>
                      <a:pPr algn="ctr"/>
                      <a:r>
                        <a:rPr lang="en-US" altLang="zh-CN" sz="1400" dirty="0"/>
                        <a:t>23</a:t>
                      </a:r>
                      <a:endParaRPr lang="en-US" sz="1400" dirty="0"/>
                    </a:p>
                  </a:txBody>
                  <a:tcPr marL="72530" marR="72530" marT="36265" marB="36265"/>
                </a:tc>
                <a:tc>
                  <a:txBody>
                    <a:bodyPr/>
                    <a:lstStyle/>
                    <a:p>
                      <a:pPr algn="ctr"/>
                      <a:r>
                        <a:rPr lang="en-US" altLang="zh-CN" sz="1400" dirty="0"/>
                        <a:t>0</a:t>
                      </a:r>
                      <a:endParaRPr lang="en-US" sz="1400" dirty="0"/>
                    </a:p>
                  </a:txBody>
                  <a:tcPr marL="72530" marR="72530" marT="36265" marB="3626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dirty="0">
                          <a:solidFill>
                            <a:schemeClr val="accent2"/>
                          </a:solidFill>
                        </a:rPr>
                        <a:t>+1</a:t>
                      </a:r>
                      <a:endParaRPr lang="en-US" sz="1400" b="1" dirty="0">
                        <a:solidFill>
                          <a:schemeClr val="accent2"/>
                        </a:solidFill>
                      </a:endParaRPr>
                    </a:p>
                  </a:txBody>
                  <a:tcPr marL="72530" marR="72530" marT="36265" marB="36265"/>
                </a:tc>
                <a:extLst>
                  <a:ext uri="{0D108BD9-81ED-4DB2-BD59-A6C34878D82A}">
                    <a16:rowId xmlns:a16="http://schemas.microsoft.com/office/drawing/2014/main" val="844527130"/>
                  </a:ext>
                </a:extLst>
              </a:tr>
            </a:tbl>
          </a:graphicData>
        </a:graphic>
      </p:graphicFrame>
      <p:grpSp>
        <p:nvGrpSpPr>
          <p:cNvPr id="14" name="Group 13">
            <a:extLst>
              <a:ext uri="{FF2B5EF4-FFF2-40B4-BE49-F238E27FC236}">
                <a16:creationId xmlns:a16="http://schemas.microsoft.com/office/drawing/2014/main" id="{6B99EACF-DC6E-C1DE-1324-FCAC1B554E3D}"/>
              </a:ext>
            </a:extLst>
          </p:cNvPr>
          <p:cNvGrpSpPr/>
          <p:nvPr/>
        </p:nvGrpSpPr>
        <p:grpSpPr>
          <a:xfrm>
            <a:off x="2187662" y="2831225"/>
            <a:ext cx="2449899" cy="1015663"/>
            <a:chOff x="2553422" y="2831225"/>
            <a:chExt cx="2449899" cy="1015663"/>
          </a:xfrm>
        </p:grpSpPr>
        <p:sp>
          <p:nvSpPr>
            <p:cNvPr id="7" name="TextBox 6">
              <a:extLst>
                <a:ext uri="{FF2B5EF4-FFF2-40B4-BE49-F238E27FC236}">
                  <a16:creationId xmlns:a16="http://schemas.microsoft.com/office/drawing/2014/main" id="{ED451243-E4D4-DCEB-EC4D-689EDDD41982}"/>
                </a:ext>
              </a:extLst>
            </p:cNvPr>
            <p:cNvSpPr txBox="1"/>
            <p:nvPr/>
          </p:nvSpPr>
          <p:spPr>
            <a:xfrm>
              <a:off x="2553422" y="2831225"/>
              <a:ext cx="763863" cy="1015663"/>
            </a:xfrm>
            <a:prstGeom prst="rect">
              <a:avLst/>
            </a:prstGeom>
            <a:noFill/>
          </p:spPr>
          <p:txBody>
            <a:bodyPr wrap="square" rtlCol="0">
              <a:spAutoFit/>
            </a:bodyPr>
            <a:lstStyle/>
            <a:p>
              <a:r>
                <a:rPr lang="en-US" altLang="zh-CN" sz="2000" dirty="0"/>
                <a:t>h</a:t>
              </a:r>
              <a:r>
                <a:rPr lang="en-US" altLang="zh-CN" sz="2000" baseline="-25000" dirty="0"/>
                <a:t>1</a:t>
              </a:r>
              <a:r>
                <a:rPr lang="en-US" altLang="zh-CN" sz="2000" dirty="0"/>
                <a:t>(id)</a:t>
              </a:r>
              <a:br>
                <a:rPr lang="en-US" altLang="zh-CN" sz="2000" dirty="0"/>
              </a:br>
              <a:r>
                <a:rPr lang="en-US" altLang="zh-CN" sz="2000" dirty="0"/>
                <a:t>h</a:t>
              </a:r>
              <a:r>
                <a:rPr lang="en-US" altLang="zh-CN" sz="2000" baseline="-25000" dirty="0"/>
                <a:t>2</a:t>
              </a:r>
              <a:r>
                <a:rPr lang="en-US" altLang="zh-CN" sz="2000" dirty="0"/>
                <a:t>(id)</a:t>
              </a:r>
              <a:endParaRPr lang="en-US" sz="2000" dirty="0"/>
            </a:p>
            <a:p>
              <a:r>
                <a:rPr lang="en-US" altLang="zh-CN" sz="2000" dirty="0"/>
                <a:t>h</a:t>
              </a:r>
              <a:r>
                <a:rPr lang="en-US" altLang="zh-CN" sz="2000" baseline="-25000" dirty="0"/>
                <a:t>3</a:t>
              </a:r>
              <a:r>
                <a:rPr lang="en-US" altLang="zh-CN" sz="2000" dirty="0"/>
                <a:t>(id)</a:t>
              </a:r>
              <a:endParaRPr lang="en-US" sz="2000" dirty="0"/>
            </a:p>
          </p:txBody>
        </p:sp>
        <p:cxnSp>
          <p:nvCxnSpPr>
            <p:cNvPr id="9" name="Straight Arrow Connector 8">
              <a:extLst>
                <a:ext uri="{FF2B5EF4-FFF2-40B4-BE49-F238E27FC236}">
                  <a16:creationId xmlns:a16="http://schemas.microsoft.com/office/drawing/2014/main" id="{099A5C0A-89D1-013F-4CBB-A6D29A44A9D7}"/>
                </a:ext>
              </a:extLst>
            </p:cNvPr>
            <p:cNvCxnSpPr/>
            <p:nvPr/>
          </p:nvCxnSpPr>
          <p:spPr>
            <a:xfrm>
              <a:off x="3226279" y="3036498"/>
              <a:ext cx="586596" cy="0"/>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E9F7D808-769A-6459-B8F5-F8D7232EEE93}"/>
                </a:ext>
              </a:extLst>
            </p:cNvPr>
            <p:cNvCxnSpPr>
              <a:cxnSpLocks/>
            </p:cNvCxnSpPr>
            <p:nvPr/>
          </p:nvCxnSpPr>
          <p:spPr>
            <a:xfrm>
              <a:off x="3226279" y="3336180"/>
              <a:ext cx="974785" cy="0"/>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BACA110D-AE6A-A2AC-0115-4FCDBDC81569}"/>
                </a:ext>
              </a:extLst>
            </p:cNvPr>
            <p:cNvCxnSpPr>
              <a:cxnSpLocks/>
            </p:cNvCxnSpPr>
            <p:nvPr/>
          </p:nvCxnSpPr>
          <p:spPr>
            <a:xfrm>
              <a:off x="3226278" y="3643855"/>
              <a:ext cx="1777043" cy="0"/>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p:grpSp>
      <p:grpSp>
        <p:nvGrpSpPr>
          <p:cNvPr id="25" name="Group 24">
            <a:extLst>
              <a:ext uri="{FF2B5EF4-FFF2-40B4-BE49-F238E27FC236}">
                <a16:creationId xmlns:a16="http://schemas.microsoft.com/office/drawing/2014/main" id="{31195CFF-A696-436F-D663-46D5BD19C94E}"/>
              </a:ext>
            </a:extLst>
          </p:cNvPr>
          <p:cNvGrpSpPr/>
          <p:nvPr/>
        </p:nvGrpSpPr>
        <p:grpSpPr>
          <a:xfrm>
            <a:off x="936000" y="3027071"/>
            <a:ext cx="1259782" cy="504442"/>
            <a:chOff x="936000" y="3027071"/>
            <a:chExt cx="1259782" cy="504442"/>
          </a:xfrm>
        </p:grpSpPr>
        <p:sp>
          <p:nvSpPr>
            <p:cNvPr id="15" name="Snip Same Side Corner Rectangle 14">
              <a:extLst>
                <a:ext uri="{FF2B5EF4-FFF2-40B4-BE49-F238E27FC236}">
                  <a16:creationId xmlns:a16="http://schemas.microsoft.com/office/drawing/2014/main" id="{6DDC61BC-A28A-47A9-76E8-8FDB1F43476A}"/>
                </a:ext>
              </a:extLst>
            </p:cNvPr>
            <p:cNvSpPr/>
            <p:nvPr/>
          </p:nvSpPr>
          <p:spPr>
            <a:xfrm>
              <a:off x="936000" y="3140847"/>
              <a:ext cx="432000" cy="390666"/>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Pkt</a:t>
              </a:r>
              <a:endParaRPr lang="en-US" dirty="0"/>
            </a:p>
          </p:txBody>
        </p:sp>
        <p:cxnSp>
          <p:nvCxnSpPr>
            <p:cNvPr id="16" name="Straight Arrow Connector 15">
              <a:extLst>
                <a:ext uri="{FF2B5EF4-FFF2-40B4-BE49-F238E27FC236}">
                  <a16:creationId xmlns:a16="http://schemas.microsoft.com/office/drawing/2014/main" id="{675C6411-128E-DA6D-F549-68E328F655E1}"/>
                </a:ext>
              </a:extLst>
            </p:cNvPr>
            <p:cNvCxnSpPr>
              <a:cxnSpLocks/>
              <a:endCxn id="7" idx="1"/>
            </p:cNvCxnSpPr>
            <p:nvPr/>
          </p:nvCxnSpPr>
          <p:spPr>
            <a:xfrm>
              <a:off x="1440044" y="3339057"/>
              <a:ext cx="747618" cy="0"/>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6CA00689-6114-E99B-0964-6E128FD075A8}"/>
                </a:ext>
              </a:extLst>
            </p:cNvPr>
            <p:cNvSpPr txBox="1"/>
            <p:nvPr/>
          </p:nvSpPr>
          <p:spPr>
            <a:xfrm>
              <a:off x="1431919" y="3027071"/>
              <a:ext cx="763863" cy="307777"/>
            </a:xfrm>
            <a:prstGeom prst="rect">
              <a:avLst/>
            </a:prstGeom>
            <a:noFill/>
          </p:spPr>
          <p:txBody>
            <a:bodyPr wrap="square" lIns="0" tIns="0" rIns="0" bIns="0" rtlCol="0">
              <a:spAutoFit/>
            </a:bodyPr>
            <a:lstStyle/>
            <a:p>
              <a:pPr algn="ctr"/>
              <a:r>
                <a:rPr lang="en-US" altLang="zh-CN" sz="2000" dirty="0"/>
                <a:t>Flow</a:t>
              </a:r>
              <a:r>
                <a:rPr lang="zh-CN" altLang="en-US" sz="2000" dirty="0"/>
                <a:t> </a:t>
              </a:r>
              <a:r>
                <a:rPr lang="en-US" altLang="zh-CN" sz="2000" dirty="0"/>
                <a:t>id</a:t>
              </a:r>
              <a:endParaRPr lang="en-US" sz="2000" dirty="0"/>
            </a:p>
          </p:txBody>
        </p:sp>
      </p:grpSp>
      <p:grpSp>
        <p:nvGrpSpPr>
          <p:cNvPr id="31" name="Group 30">
            <a:extLst>
              <a:ext uri="{FF2B5EF4-FFF2-40B4-BE49-F238E27FC236}">
                <a16:creationId xmlns:a16="http://schemas.microsoft.com/office/drawing/2014/main" id="{4198BF54-0B65-EB6B-5DB7-BE8A391F39D9}"/>
              </a:ext>
            </a:extLst>
          </p:cNvPr>
          <p:cNvGrpSpPr/>
          <p:nvPr/>
        </p:nvGrpSpPr>
        <p:grpSpPr>
          <a:xfrm>
            <a:off x="936000" y="5535444"/>
            <a:ext cx="1343665" cy="615553"/>
            <a:chOff x="932322" y="3027071"/>
            <a:chExt cx="1343665" cy="615553"/>
          </a:xfrm>
        </p:grpSpPr>
        <p:sp>
          <p:nvSpPr>
            <p:cNvPr id="32" name="Snip Same Side Corner Rectangle 31">
              <a:extLst>
                <a:ext uri="{FF2B5EF4-FFF2-40B4-BE49-F238E27FC236}">
                  <a16:creationId xmlns:a16="http://schemas.microsoft.com/office/drawing/2014/main" id="{D12F5CC0-FA13-7849-6C42-E0036C7B5828}"/>
                </a:ext>
              </a:extLst>
            </p:cNvPr>
            <p:cNvSpPr/>
            <p:nvPr/>
          </p:nvSpPr>
          <p:spPr>
            <a:xfrm>
              <a:off x="932322" y="3140847"/>
              <a:ext cx="432000" cy="390666"/>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Pkt</a:t>
              </a:r>
              <a:endParaRPr lang="en-US" dirty="0"/>
            </a:p>
          </p:txBody>
        </p:sp>
        <p:cxnSp>
          <p:nvCxnSpPr>
            <p:cNvPr id="33" name="Straight Arrow Connector 32">
              <a:extLst>
                <a:ext uri="{FF2B5EF4-FFF2-40B4-BE49-F238E27FC236}">
                  <a16:creationId xmlns:a16="http://schemas.microsoft.com/office/drawing/2014/main" id="{6CB9CCCF-1F34-38C1-E94D-67141BB88CD1}"/>
                </a:ext>
              </a:extLst>
            </p:cNvPr>
            <p:cNvCxnSpPr>
              <a:cxnSpLocks/>
            </p:cNvCxnSpPr>
            <p:nvPr/>
          </p:nvCxnSpPr>
          <p:spPr>
            <a:xfrm>
              <a:off x="1440044" y="3339057"/>
              <a:ext cx="747618" cy="0"/>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p:sp>
          <p:nvSpPr>
            <p:cNvPr id="34" name="TextBox 33">
              <a:extLst>
                <a:ext uri="{FF2B5EF4-FFF2-40B4-BE49-F238E27FC236}">
                  <a16:creationId xmlns:a16="http://schemas.microsoft.com/office/drawing/2014/main" id="{BC0D4DE9-CDD4-9582-B22B-F11D1CFABCC8}"/>
                </a:ext>
              </a:extLst>
            </p:cNvPr>
            <p:cNvSpPr txBox="1"/>
            <p:nvPr/>
          </p:nvSpPr>
          <p:spPr>
            <a:xfrm>
              <a:off x="1351713" y="3027071"/>
              <a:ext cx="924274" cy="615553"/>
            </a:xfrm>
            <a:prstGeom prst="rect">
              <a:avLst/>
            </a:prstGeom>
            <a:noFill/>
          </p:spPr>
          <p:txBody>
            <a:bodyPr wrap="square" lIns="0" tIns="0" rIns="0" bIns="0" rtlCol="0">
              <a:spAutoFit/>
            </a:bodyPr>
            <a:lstStyle/>
            <a:p>
              <a:pPr algn="ctr"/>
              <a:r>
                <a:rPr lang="en-US" altLang="zh-CN" sz="2000" dirty="0"/>
                <a:t>Time,</a:t>
              </a:r>
              <a:br>
                <a:rPr lang="en-US" altLang="zh-CN" sz="2000" dirty="0"/>
              </a:br>
              <a:r>
                <a:rPr lang="en-US" altLang="zh-CN" sz="2000" dirty="0"/>
                <a:t>Pkt</a:t>
              </a:r>
              <a:r>
                <a:rPr lang="zh-CN" altLang="en-US" sz="2000" dirty="0"/>
                <a:t> </a:t>
              </a:r>
              <a:r>
                <a:rPr lang="en-US" altLang="zh-CN" sz="2000" dirty="0"/>
                <a:t>size</a:t>
              </a:r>
              <a:endParaRPr lang="en-US" sz="2000" dirty="0"/>
            </a:p>
          </p:txBody>
        </p:sp>
      </p:grpSp>
      <p:grpSp>
        <p:nvGrpSpPr>
          <p:cNvPr id="47" name="Group 46">
            <a:extLst>
              <a:ext uri="{FF2B5EF4-FFF2-40B4-BE49-F238E27FC236}">
                <a16:creationId xmlns:a16="http://schemas.microsoft.com/office/drawing/2014/main" id="{3D308659-68CC-BFEB-CC29-9C70C9BA8DB8}"/>
              </a:ext>
            </a:extLst>
          </p:cNvPr>
          <p:cNvGrpSpPr/>
          <p:nvPr/>
        </p:nvGrpSpPr>
        <p:grpSpPr>
          <a:xfrm>
            <a:off x="2268374" y="5394655"/>
            <a:ext cx="721929" cy="779081"/>
            <a:chOff x="2316499" y="5394655"/>
            <a:chExt cx="721929" cy="779081"/>
          </a:xfrm>
        </p:grpSpPr>
        <p:sp>
          <p:nvSpPr>
            <p:cNvPr id="41" name="Rounded Rectangle 40">
              <a:extLst>
                <a:ext uri="{FF2B5EF4-FFF2-40B4-BE49-F238E27FC236}">
                  <a16:creationId xmlns:a16="http://schemas.microsoft.com/office/drawing/2014/main" id="{DC9EC04E-8F66-3D08-E747-C715D5E3811B}"/>
                </a:ext>
              </a:extLst>
            </p:cNvPr>
            <p:cNvSpPr/>
            <p:nvPr/>
          </p:nvSpPr>
          <p:spPr>
            <a:xfrm>
              <a:off x="2316499" y="5512706"/>
              <a:ext cx="575025" cy="6610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t>Σ</a:t>
              </a:r>
              <a:endParaRPr lang="en-US" sz="3600" dirty="0"/>
            </a:p>
          </p:txBody>
        </p:sp>
        <p:pic>
          <p:nvPicPr>
            <p:cNvPr id="36" name="Graphic 35" descr="Clock outline">
              <a:extLst>
                <a:ext uri="{FF2B5EF4-FFF2-40B4-BE49-F238E27FC236}">
                  <a16:creationId xmlns:a16="http://schemas.microsoft.com/office/drawing/2014/main" id="{05F9A07D-E877-33D4-2DE8-DD9DDFC444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8095" y="5394655"/>
              <a:ext cx="410333" cy="410333"/>
            </a:xfrm>
            <a:prstGeom prst="rect">
              <a:avLst/>
            </a:prstGeom>
          </p:spPr>
        </p:pic>
      </p:grpSp>
      <p:grpSp>
        <p:nvGrpSpPr>
          <p:cNvPr id="42" name="Group 41">
            <a:extLst>
              <a:ext uri="{FF2B5EF4-FFF2-40B4-BE49-F238E27FC236}">
                <a16:creationId xmlns:a16="http://schemas.microsoft.com/office/drawing/2014/main" id="{1486F051-1673-6CAE-C9E4-4D9ACBDC3635}"/>
              </a:ext>
            </a:extLst>
          </p:cNvPr>
          <p:cNvGrpSpPr/>
          <p:nvPr/>
        </p:nvGrpSpPr>
        <p:grpSpPr>
          <a:xfrm>
            <a:off x="2924022" y="5546704"/>
            <a:ext cx="2013060" cy="611510"/>
            <a:chOff x="4946017" y="3046630"/>
            <a:chExt cx="2013060" cy="611510"/>
          </a:xfrm>
        </p:grpSpPr>
        <p:cxnSp>
          <p:nvCxnSpPr>
            <p:cNvPr id="43" name="Straight Arrow Connector 42">
              <a:extLst>
                <a:ext uri="{FF2B5EF4-FFF2-40B4-BE49-F238E27FC236}">
                  <a16:creationId xmlns:a16="http://schemas.microsoft.com/office/drawing/2014/main" id="{B855C84A-FF64-BB4C-8BEF-5534F4CACE25}"/>
                </a:ext>
              </a:extLst>
            </p:cNvPr>
            <p:cNvCxnSpPr>
              <a:cxnSpLocks/>
            </p:cNvCxnSpPr>
            <p:nvPr/>
          </p:nvCxnSpPr>
          <p:spPr>
            <a:xfrm>
              <a:off x="4946017" y="3348484"/>
              <a:ext cx="431053" cy="0"/>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p:sp>
          <p:nvSpPr>
            <p:cNvPr id="44" name="Rounded Rectangle 43">
              <a:extLst>
                <a:ext uri="{FF2B5EF4-FFF2-40B4-BE49-F238E27FC236}">
                  <a16:creationId xmlns:a16="http://schemas.microsoft.com/office/drawing/2014/main" id="{7268FAED-067A-423A-712C-4E49DC09F250}"/>
                </a:ext>
              </a:extLst>
            </p:cNvPr>
            <p:cNvSpPr/>
            <p:nvPr/>
          </p:nvSpPr>
          <p:spPr>
            <a:xfrm>
              <a:off x="5408331" y="3046630"/>
              <a:ext cx="1550746" cy="611510"/>
            </a:xfrm>
            <a:prstGeom prst="roundRect">
              <a:avLst/>
            </a:prstGeom>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altLang="zh-CN" dirty="0"/>
                <a:t>Average</a:t>
              </a:r>
              <a:r>
                <a:rPr lang="zh-CN" altLang="en-US" dirty="0"/>
                <a:t> </a:t>
              </a:r>
              <a:r>
                <a:rPr lang="en-US" altLang="zh-CN" dirty="0"/>
                <a:t>total</a:t>
              </a:r>
              <a:r>
                <a:rPr lang="zh-CN" altLang="en-US" dirty="0"/>
                <a:t> </a:t>
              </a:r>
              <a:r>
                <a:rPr lang="en-US" altLang="zh-CN" dirty="0"/>
                <a:t>sending</a:t>
              </a:r>
              <a:r>
                <a:rPr lang="zh-CN" altLang="en-US" dirty="0"/>
                <a:t> </a:t>
              </a:r>
              <a:r>
                <a:rPr lang="en-US" altLang="zh-CN" dirty="0"/>
                <a:t>rate</a:t>
              </a:r>
            </a:p>
          </p:txBody>
        </p:sp>
      </p:grpSp>
      <p:sp>
        <p:nvSpPr>
          <p:cNvPr id="45" name="Right Brace 44">
            <a:extLst>
              <a:ext uri="{FF2B5EF4-FFF2-40B4-BE49-F238E27FC236}">
                <a16:creationId xmlns:a16="http://schemas.microsoft.com/office/drawing/2014/main" id="{B33B9971-8B0F-4877-341C-E507C39A8D56}"/>
              </a:ext>
            </a:extLst>
          </p:cNvPr>
          <p:cNvSpPr/>
          <p:nvPr/>
        </p:nvSpPr>
        <p:spPr>
          <a:xfrm>
            <a:off x="6495279" y="1519812"/>
            <a:ext cx="264588" cy="4973063"/>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46" name="Table 6">
            <a:extLst>
              <a:ext uri="{FF2B5EF4-FFF2-40B4-BE49-F238E27FC236}">
                <a16:creationId xmlns:a16="http://schemas.microsoft.com/office/drawing/2014/main" id="{6E61C84E-19C3-AAF8-C355-1CB1D2E694EC}"/>
              </a:ext>
            </a:extLst>
          </p:cNvPr>
          <p:cNvGraphicFramePr>
            <a:graphicFrameLocks noGrp="1"/>
          </p:cNvGraphicFramePr>
          <p:nvPr>
            <p:extLst>
              <p:ext uri="{D42A27DB-BD31-4B8C-83A1-F6EECF244321}">
                <p14:modId xmlns:p14="http://schemas.microsoft.com/office/powerpoint/2010/main" val="713437430"/>
              </p:ext>
            </p:extLst>
          </p:nvPr>
        </p:nvGraphicFramePr>
        <p:xfrm>
          <a:off x="9166829" y="3309203"/>
          <a:ext cx="2930720" cy="1357818"/>
        </p:xfrm>
        <a:graphic>
          <a:graphicData uri="http://schemas.openxmlformats.org/drawingml/2006/table">
            <a:tbl>
              <a:tblPr bandRow="1">
                <a:tableStyleId>{5C22544A-7EE6-4342-B048-85BDC9FD1C3A}</a:tableStyleId>
              </a:tblPr>
              <a:tblGrid>
                <a:gridCol w="586144">
                  <a:extLst>
                    <a:ext uri="{9D8B030D-6E8A-4147-A177-3AD203B41FA5}">
                      <a16:colId xmlns:a16="http://schemas.microsoft.com/office/drawing/2014/main" val="345587437"/>
                    </a:ext>
                  </a:extLst>
                </a:gridCol>
                <a:gridCol w="586144">
                  <a:extLst>
                    <a:ext uri="{9D8B030D-6E8A-4147-A177-3AD203B41FA5}">
                      <a16:colId xmlns:a16="http://schemas.microsoft.com/office/drawing/2014/main" val="2694455066"/>
                    </a:ext>
                  </a:extLst>
                </a:gridCol>
                <a:gridCol w="586144">
                  <a:extLst>
                    <a:ext uri="{9D8B030D-6E8A-4147-A177-3AD203B41FA5}">
                      <a16:colId xmlns:a16="http://schemas.microsoft.com/office/drawing/2014/main" val="252119268"/>
                    </a:ext>
                  </a:extLst>
                </a:gridCol>
                <a:gridCol w="586144">
                  <a:extLst>
                    <a:ext uri="{9D8B030D-6E8A-4147-A177-3AD203B41FA5}">
                      <a16:colId xmlns:a16="http://schemas.microsoft.com/office/drawing/2014/main" val="3615098807"/>
                    </a:ext>
                  </a:extLst>
                </a:gridCol>
                <a:gridCol w="586144">
                  <a:extLst>
                    <a:ext uri="{9D8B030D-6E8A-4147-A177-3AD203B41FA5}">
                      <a16:colId xmlns:a16="http://schemas.microsoft.com/office/drawing/2014/main" val="3733439555"/>
                    </a:ext>
                  </a:extLst>
                </a:gridCol>
              </a:tblGrid>
              <a:tr h="452606">
                <a:tc>
                  <a:txBody>
                    <a:bodyPr/>
                    <a:lstStyle/>
                    <a:p>
                      <a:pPr algn="ctr"/>
                      <a:endParaRPr lang="en-US" sz="2100" dirty="0"/>
                    </a:p>
                  </a:txBody>
                  <a:tcPr marL="105593" marR="105593" marT="52797" marB="52797"/>
                </a:tc>
                <a:tc>
                  <a:txBody>
                    <a:bodyPr/>
                    <a:lstStyle/>
                    <a:p>
                      <a:pPr algn="ctr"/>
                      <a:endParaRPr lang="en-US" sz="2100" b="1" dirty="0">
                        <a:solidFill>
                          <a:schemeClr val="accent2"/>
                        </a:solidFill>
                      </a:endParaRPr>
                    </a:p>
                  </a:txBody>
                  <a:tcPr marL="105593" marR="105593" marT="52797" marB="52797"/>
                </a:tc>
                <a:tc>
                  <a:txBody>
                    <a:bodyPr/>
                    <a:lstStyle/>
                    <a:p>
                      <a:pPr algn="ctr"/>
                      <a:endParaRPr lang="en-US" sz="2100" dirty="0"/>
                    </a:p>
                  </a:txBody>
                  <a:tcPr marL="105593" marR="105593" marT="52797" marB="52797"/>
                </a:tc>
                <a:tc>
                  <a:txBody>
                    <a:bodyPr/>
                    <a:lstStyle/>
                    <a:p>
                      <a:pPr algn="ctr"/>
                      <a:endParaRPr lang="en-US" sz="2100" dirty="0"/>
                    </a:p>
                  </a:txBody>
                  <a:tcPr marL="105593" marR="105593" marT="52797" marB="52797"/>
                </a:tc>
                <a:tc>
                  <a:txBody>
                    <a:bodyPr/>
                    <a:lstStyle/>
                    <a:p>
                      <a:pPr algn="ctr"/>
                      <a:endParaRPr lang="en-US" sz="2100" dirty="0"/>
                    </a:p>
                  </a:txBody>
                  <a:tcPr marL="105593" marR="105593" marT="52797" marB="52797"/>
                </a:tc>
                <a:extLst>
                  <a:ext uri="{0D108BD9-81ED-4DB2-BD59-A6C34878D82A}">
                    <a16:rowId xmlns:a16="http://schemas.microsoft.com/office/drawing/2014/main" val="3672062534"/>
                  </a:ext>
                </a:extLst>
              </a:tr>
              <a:tr h="452606">
                <a:tc>
                  <a:txBody>
                    <a:bodyPr/>
                    <a:lstStyle/>
                    <a:p>
                      <a:pPr algn="ctr"/>
                      <a:endParaRPr lang="en-US" sz="2100" dirty="0"/>
                    </a:p>
                  </a:txBody>
                  <a:tcPr marL="105593" marR="105593" marT="52797" marB="52797"/>
                </a:tc>
                <a:tc>
                  <a:txBody>
                    <a:bodyPr/>
                    <a:lstStyle/>
                    <a:p>
                      <a:pPr algn="ctr"/>
                      <a:endParaRPr lang="en-US" sz="2100" dirty="0"/>
                    </a:p>
                  </a:txBody>
                  <a:tcPr marL="105593" marR="105593" marT="52797" marB="5279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100" b="1" dirty="0">
                        <a:solidFill>
                          <a:schemeClr val="accent2"/>
                        </a:solidFill>
                      </a:endParaRPr>
                    </a:p>
                  </a:txBody>
                  <a:tcPr marL="105593" marR="105593" marT="52797" marB="52797"/>
                </a:tc>
                <a:tc>
                  <a:txBody>
                    <a:bodyPr/>
                    <a:lstStyle/>
                    <a:p>
                      <a:pPr algn="ctr"/>
                      <a:endParaRPr lang="en-US" sz="2100" dirty="0"/>
                    </a:p>
                  </a:txBody>
                  <a:tcPr marL="105593" marR="105593" marT="52797" marB="52797"/>
                </a:tc>
                <a:tc>
                  <a:txBody>
                    <a:bodyPr/>
                    <a:lstStyle/>
                    <a:p>
                      <a:pPr algn="ctr"/>
                      <a:endParaRPr lang="en-US" sz="2100" dirty="0"/>
                    </a:p>
                  </a:txBody>
                  <a:tcPr marL="105593" marR="105593" marT="52797" marB="52797"/>
                </a:tc>
                <a:extLst>
                  <a:ext uri="{0D108BD9-81ED-4DB2-BD59-A6C34878D82A}">
                    <a16:rowId xmlns:a16="http://schemas.microsoft.com/office/drawing/2014/main" val="1442588043"/>
                  </a:ext>
                </a:extLst>
              </a:tr>
              <a:tr h="4526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100" b="1" dirty="0">
                        <a:solidFill>
                          <a:schemeClr val="accent2"/>
                        </a:solidFill>
                      </a:endParaRPr>
                    </a:p>
                  </a:txBody>
                  <a:tcPr marL="105593" marR="105593" marT="52797" marB="52797"/>
                </a:tc>
                <a:tc>
                  <a:txBody>
                    <a:bodyPr/>
                    <a:lstStyle/>
                    <a:p>
                      <a:pPr algn="ctr"/>
                      <a:endParaRPr lang="en-US" sz="2100" dirty="0"/>
                    </a:p>
                  </a:txBody>
                  <a:tcPr marL="105593" marR="105593" marT="52797" marB="52797"/>
                </a:tc>
                <a:tc>
                  <a:txBody>
                    <a:bodyPr/>
                    <a:lstStyle/>
                    <a:p>
                      <a:pPr algn="ctr"/>
                      <a:endParaRPr lang="en-US" sz="2100" dirty="0"/>
                    </a:p>
                  </a:txBody>
                  <a:tcPr marL="105593" marR="105593" marT="52797" marB="52797"/>
                </a:tc>
                <a:tc>
                  <a:txBody>
                    <a:bodyPr/>
                    <a:lstStyle/>
                    <a:p>
                      <a:pPr algn="ctr"/>
                      <a:endParaRPr lang="en-US" sz="2100" dirty="0"/>
                    </a:p>
                  </a:txBody>
                  <a:tcPr marL="105593" marR="105593" marT="52797" marB="5279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100" b="1" dirty="0">
                        <a:solidFill>
                          <a:schemeClr val="accent2"/>
                        </a:solidFill>
                      </a:endParaRPr>
                    </a:p>
                  </a:txBody>
                  <a:tcPr marL="105593" marR="105593" marT="52797" marB="52797"/>
                </a:tc>
                <a:extLst>
                  <a:ext uri="{0D108BD9-81ED-4DB2-BD59-A6C34878D82A}">
                    <a16:rowId xmlns:a16="http://schemas.microsoft.com/office/drawing/2014/main" val="844527130"/>
                  </a:ext>
                </a:extLst>
              </a:tr>
            </a:tbl>
          </a:graphicData>
        </a:graphic>
      </p:graphicFrame>
      <p:grpSp>
        <p:nvGrpSpPr>
          <p:cNvPr id="98" name="Group 97">
            <a:extLst>
              <a:ext uri="{FF2B5EF4-FFF2-40B4-BE49-F238E27FC236}">
                <a16:creationId xmlns:a16="http://schemas.microsoft.com/office/drawing/2014/main" id="{AF4D9D10-9B42-BC27-A13D-25B4F4E28700}"/>
              </a:ext>
            </a:extLst>
          </p:cNvPr>
          <p:cNvGrpSpPr/>
          <p:nvPr/>
        </p:nvGrpSpPr>
        <p:grpSpPr>
          <a:xfrm>
            <a:off x="9273406" y="3309203"/>
            <a:ext cx="2758958" cy="1323940"/>
            <a:chOff x="8097855" y="3476650"/>
            <a:chExt cx="2758958" cy="1323940"/>
          </a:xfrm>
        </p:grpSpPr>
        <p:grpSp>
          <p:nvGrpSpPr>
            <p:cNvPr id="57" name="Group 56">
              <a:extLst>
                <a:ext uri="{FF2B5EF4-FFF2-40B4-BE49-F238E27FC236}">
                  <a16:creationId xmlns:a16="http://schemas.microsoft.com/office/drawing/2014/main" id="{953D0E54-7997-E4E6-6641-384EDFDDAEDA}"/>
                </a:ext>
              </a:extLst>
            </p:cNvPr>
            <p:cNvGrpSpPr/>
            <p:nvPr/>
          </p:nvGrpSpPr>
          <p:grpSpPr>
            <a:xfrm>
              <a:off x="8097855" y="3476650"/>
              <a:ext cx="421143" cy="1323940"/>
              <a:chOff x="8133415" y="3476650"/>
              <a:chExt cx="421143" cy="1323940"/>
            </a:xfrm>
          </p:grpSpPr>
          <p:grpSp>
            <p:nvGrpSpPr>
              <p:cNvPr id="48" name="Group 47">
                <a:extLst>
                  <a:ext uri="{FF2B5EF4-FFF2-40B4-BE49-F238E27FC236}">
                    <a16:creationId xmlns:a16="http://schemas.microsoft.com/office/drawing/2014/main" id="{93CDB3E6-2F75-D2CC-2180-94966C1EBB5C}"/>
                  </a:ext>
                </a:extLst>
              </p:cNvPr>
              <p:cNvGrpSpPr/>
              <p:nvPr/>
            </p:nvGrpSpPr>
            <p:grpSpPr>
              <a:xfrm>
                <a:off x="8133415" y="4373879"/>
                <a:ext cx="421143" cy="426711"/>
                <a:chOff x="2316499" y="5351576"/>
                <a:chExt cx="793738" cy="822160"/>
              </a:xfrm>
            </p:grpSpPr>
            <p:sp>
              <p:nvSpPr>
                <p:cNvPr id="49" name="Rounded Rectangle 48">
                  <a:extLst>
                    <a:ext uri="{FF2B5EF4-FFF2-40B4-BE49-F238E27FC236}">
                      <a16:creationId xmlns:a16="http://schemas.microsoft.com/office/drawing/2014/main" id="{39F35E5F-BA2F-EDF5-2981-CF0C021AE411}"/>
                    </a:ext>
                  </a:extLst>
                </p:cNvPr>
                <p:cNvSpPr/>
                <p:nvPr/>
              </p:nvSpPr>
              <p:spPr>
                <a:xfrm>
                  <a:off x="2316499" y="5512706"/>
                  <a:ext cx="496501" cy="661030"/>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solidFill>
                        <a:schemeClr val="tx1">
                          <a:lumMod val="65000"/>
                          <a:lumOff val="35000"/>
                        </a:schemeClr>
                      </a:solidFill>
                    </a:rPr>
                    <a:t>Σ</a:t>
                  </a:r>
                  <a:endParaRPr lang="en-US" sz="2400" dirty="0">
                    <a:solidFill>
                      <a:schemeClr val="tx1">
                        <a:lumMod val="65000"/>
                        <a:lumOff val="35000"/>
                      </a:schemeClr>
                    </a:solidFill>
                  </a:endParaRPr>
                </a:p>
              </p:txBody>
            </p:sp>
            <p:pic>
              <p:nvPicPr>
                <p:cNvPr id="50" name="Graphic 49" descr="Clock outline">
                  <a:extLst>
                    <a:ext uri="{FF2B5EF4-FFF2-40B4-BE49-F238E27FC236}">
                      <a16:creationId xmlns:a16="http://schemas.microsoft.com/office/drawing/2014/main" id="{2E783ED0-B43E-3FB8-866F-B114339887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13735" y="5351576"/>
                  <a:ext cx="496502" cy="496507"/>
                </a:xfrm>
                <a:prstGeom prst="rect">
                  <a:avLst/>
                </a:prstGeom>
              </p:spPr>
            </p:pic>
          </p:grpSp>
          <p:grpSp>
            <p:nvGrpSpPr>
              <p:cNvPr id="51" name="Group 50">
                <a:extLst>
                  <a:ext uri="{FF2B5EF4-FFF2-40B4-BE49-F238E27FC236}">
                    <a16:creationId xmlns:a16="http://schemas.microsoft.com/office/drawing/2014/main" id="{FF4EDAB6-3E4B-D902-1679-C8AF2353EE8B}"/>
                  </a:ext>
                </a:extLst>
              </p:cNvPr>
              <p:cNvGrpSpPr/>
              <p:nvPr/>
            </p:nvGrpSpPr>
            <p:grpSpPr>
              <a:xfrm>
                <a:off x="8133415" y="3925264"/>
                <a:ext cx="421143" cy="426711"/>
                <a:chOff x="2316499" y="5351576"/>
                <a:chExt cx="793738" cy="822160"/>
              </a:xfrm>
            </p:grpSpPr>
            <p:sp>
              <p:nvSpPr>
                <p:cNvPr id="52" name="Rounded Rectangle 51">
                  <a:extLst>
                    <a:ext uri="{FF2B5EF4-FFF2-40B4-BE49-F238E27FC236}">
                      <a16:creationId xmlns:a16="http://schemas.microsoft.com/office/drawing/2014/main" id="{B62F8FC5-02EF-E26E-60F3-0762DFA39C6C}"/>
                    </a:ext>
                  </a:extLst>
                </p:cNvPr>
                <p:cNvSpPr/>
                <p:nvPr/>
              </p:nvSpPr>
              <p:spPr>
                <a:xfrm>
                  <a:off x="2316499" y="5512706"/>
                  <a:ext cx="496501" cy="661030"/>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solidFill>
                        <a:schemeClr val="tx1">
                          <a:lumMod val="65000"/>
                          <a:lumOff val="35000"/>
                        </a:schemeClr>
                      </a:solidFill>
                    </a:rPr>
                    <a:t>Σ</a:t>
                  </a:r>
                  <a:endParaRPr lang="en-US" sz="2400" dirty="0">
                    <a:solidFill>
                      <a:schemeClr val="tx1">
                        <a:lumMod val="65000"/>
                        <a:lumOff val="35000"/>
                      </a:schemeClr>
                    </a:solidFill>
                  </a:endParaRPr>
                </a:p>
              </p:txBody>
            </p:sp>
            <p:pic>
              <p:nvPicPr>
                <p:cNvPr id="53" name="Graphic 52" descr="Clock outline">
                  <a:extLst>
                    <a:ext uri="{FF2B5EF4-FFF2-40B4-BE49-F238E27FC236}">
                      <a16:creationId xmlns:a16="http://schemas.microsoft.com/office/drawing/2014/main" id="{881BE44A-C151-41B1-59C8-8944243453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13735" y="5351576"/>
                  <a:ext cx="496502" cy="496507"/>
                </a:xfrm>
                <a:prstGeom prst="rect">
                  <a:avLst/>
                </a:prstGeom>
              </p:spPr>
            </p:pic>
          </p:grpSp>
          <p:grpSp>
            <p:nvGrpSpPr>
              <p:cNvPr id="54" name="Group 53">
                <a:extLst>
                  <a:ext uri="{FF2B5EF4-FFF2-40B4-BE49-F238E27FC236}">
                    <a16:creationId xmlns:a16="http://schemas.microsoft.com/office/drawing/2014/main" id="{F98D9632-9736-6692-CF91-2C5305B68DB9}"/>
                  </a:ext>
                </a:extLst>
              </p:cNvPr>
              <p:cNvGrpSpPr/>
              <p:nvPr/>
            </p:nvGrpSpPr>
            <p:grpSpPr>
              <a:xfrm>
                <a:off x="8133415" y="3476650"/>
                <a:ext cx="421143" cy="426711"/>
                <a:chOff x="2316499" y="5351576"/>
                <a:chExt cx="793738" cy="822160"/>
              </a:xfrm>
            </p:grpSpPr>
            <p:sp>
              <p:nvSpPr>
                <p:cNvPr id="55" name="Rounded Rectangle 54">
                  <a:extLst>
                    <a:ext uri="{FF2B5EF4-FFF2-40B4-BE49-F238E27FC236}">
                      <a16:creationId xmlns:a16="http://schemas.microsoft.com/office/drawing/2014/main" id="{F7D9E9C8-042F-DC75-7E82-8520C9F853AF}"/>
                    </a:ext>
                  </a:extLst>
                </p:cNvPr>
                <p:cNvSpPr/>
                <p:nvPr/>
              </p:nvSpPr>
              <p:spPr>
                <a:xfrm>
                  <a:off x="2316499" y="5512706"/>
                  <a:ext cx="496501" cy="661030"/>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solidFill>
                        <a:schemeClr val="tx1">
                          <a:lumMod val="65000"/>
                          <a:lumOff val="35000"/>
                        </a:schemeClr>
                      </a:solidFill>
                    </a:rPr>
                    <a:t>Σ</a:t>
                  </a:r>
                  <a:endParaRPr lang="en-US" sz="2400" dirty="0">
                    <a:solidFill>
                      <a:schemeClr val="tx1">
                        <a:lumMod val="65000"/>
                        <a:lumOff val="35000"/>
                      </a:schemeClr>
                    </a:solidFill>
                  </a:endParaRPr>
                </a:p>
              </p:txBody>
            </p:sp>
            <p:pic>
              <p:nvPicPr>
                <p:cNvPr id="56" name="Graphic 55" descr="Clock outline">
                  <a:extLst>
                    <a:ext uri="{FF2B5EF4-FFF2-40B4-BE49-F238E27FC236}">
                      <a16:creationId xmlns:a16="http://schemas.microsoft.com/office/drawing/2014/main" id="{8B3C9AB6-18DD-06D0-7B60-CF7BB8D93E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13735" y="5351576"/>
                  <a:ext cx="496502" cy="496507"/>
                </a:xfrm>
                <a:prstGeom prst="rect">
                  <a:avLst/>
                </a:prstGeom>
              </p:spPr>
            </p:pic>
          </p:grpSp>
        </p:grpSp>
        <p:grpSp>
          <p:nvGrpSpPr>
            <p:cNvPr id="58" name="Group 57">
              <a:extLst>
                <a:ext uri="{FF2B5EF4-FFF2-40B4-BE49-F238E27FC236}">
                  <a16:creationId xmlns:a16="http://schemas.microsoft.com/office/drawing/2014/main" id="{393AD6AF-44A1-9C66-7F93-FA9F09402DB8}"/>
                </a:ext>
              </a:extLst>
            </p:cNvPr>
            <p:cNvGrpSpPr/>
            <p:nvPr/>
          </p:nvGrpSpPr>
          <p:grpSpPr>
            <a:xfrm>
              <a:off x="8676374" y="3476650"/>
              <a:ext cx="421143" cy="1323940"/>
              <a:chOff x="8133415" y="3476650"/>
              <a:chExt cx="421143" cy="1323940"/>
            </a:xfrm>
          </p:grpSpPr>
          <p:grpSp>
            <p:nvGrpSpPr>
              <p:cNvPr id="59" name="Group 58">
                <a:extLst>
                  <a:ext uri="{FF2B5EF4-FFF2-40B4-BE49-F238E27FC236}">
                    <a16:creationId xmlns:a16="http://schemas.microsoft.com/office/drawing/2014/main" id="{096D4E72-EF3A-A2EE-1D41-71BA62DAA0A7}"/>
                  </a:ext>
                </a:extLst>
              </p:cNvPr>
              <p:cNvGrpSpPr/>
              <p:nvPr/>
            </p:nvGrpSpPr>
            <p:grpSpPr>
              <a:xfrm>
                <a:off x="8133415" y="4373879"/>
                <a:ext cx="421143" cy="426711"/>
                <a:chOff x="2316499" y="5351576"/>
                <a:chExt cx="793738" cy="822160"/>
              </a:xfrm>
            </p:grpSpPr>
            <p:sp>
              <p:nvSpPr>
                <p:cNvPr id="66" name="Rounded Rectangle 65">
                  <a:extLst>
                    <a:ext uri="{FF2B5EF4-FFF2-40B4-BE49-F238E27FC236}">
                      <a16:creationId xmlns:a16="http://schemas.microsoft.com/office/drawing/2014/main" id="{8E4D4804-3405-7FBE-2C0D-78232CDEF376}"/>
                    </a:ext>
                  </a:extLst>
                </p:cNvPr>
                <p:cNvSpPr/>
                <p:nvPr/>
              </p:nvSpPr>
              <p:spPr>
                <a:xfrm>
                  <a:off x="2316499" y="5512706"/>
                  <a:ext cx="496501" cy="661030"/>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solidFill>
                        <a:schemeClr val="tx1">
                          <a:lumMod val="65000"/>
                          <a:lumOff val="35000"/>
                        </a:schemeClr>
                      </a:solidFill>
                    </a:rPr>
                    <a:t>Σ</a:t>
                  </a:r>
                  <a:endParaRPr lang="en-US" sz="2400" dirty="0">
                    <a:solidFill>
                      <a:schemeClr val="tx1">
                        <a:lumMod val="65000"/>
                        <a:lumOff val="35000"/>
                      </a:schemeClr>
                    </a:solidFill>
                  </a:endParaRPr>
                </a:p>
              </p:txBody>
            </p:sp>
            <p:pic>
              <p:nvPicPr>
                <p:cNvPr id="67" name="Graphic 66" descr="Clock outline">
                  <a:extLst>
                    <a:ext uri="{FF2B5EF4-FFF2-40B4-BE49-F238E27FC236}">
                      <a16:creationId xmlns:a16="http://schemas.microsoft.com/office/drawing/2014/main" id="{B14834FE-9947-9A7E-9AB1-B7F6170D29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13735" y="5351576"/>
                  <a:ext cx="496502" cy="496507"/>
                </a:xfrm>
                <a:prstGeom prst="rect">
                  <a:avLst/>
                </a:prstGeom>
              </p:spPr>
            </p:pic>
          </p:grpSp>
          <p:grpSp>
            <p:nvGrpSpPr>
              <p:cNvPr id="60" name="Group 59">
                <a:extLst>
                  <a:ext uri="{FF2B5EF4-FFF2-40B4-BE49-F238E27FC236}">
                    <a16:creationId xmlns:a16="http://schemas.microsoft.com/office/drawing/2014/main" id="{C9549FA9-4AEE-4911-AF28-432C5D75D519}"/>
                  </a:ext>
                </a:extLst>
              </p:cNvPr>
              <p:cNvGrpSpPr/>
              <p:nvPr/>
            </p:nvGrpSpPr>
            <p:grpSpPr>
              <a:xfrm>
                <a:off x="8133415" y="3925264"/>
                <a:ext cx="421143" cy="426711"/>
                <a:chOff x="2316499" y="5351576"/>
                <a:chExt cx="793738" cy="822160"/>
              </a:xfrm>
            </p:grpSpPr>
            <p:sp>
              <p:nvSpPr>
                <p:cNvPr id="64" name="Rounded Rectangle 63">
                  <a:extLst>
                    <a:ext uri="{FF2B5EF4-FFF2-40B4-BE49-F238E27FC236}">
                      <a16:creationId xmlns:a16="http://schemas.microsoft.com/office/drawing/2014/main" id="{FEEF2711-F467-D972-1C72-1EB276D0A25A}"/>
                    </a:ext>
                  </a:extLst>
                </p:cNvPr>
                <p:cNvSpPr/>
                <p:nvPr/>
              </p:nvSpPr>
              <p:spPr>
                <a:xfrm>
                  <a:off x="2316499" y="5512706"/>
                  <a:ext cx="496501" cy="661030"/>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solidFill>
                        <a:schemeClr val="tx1">
                          <a:lumMod val="65000"/>
                          <a:lumOff val="35000"/>
                        </a:schemeClr>
                      </a:solidFill>
                    </a:rPr>
                    <a:t>Σ</a:t>
                  </a:r>
                  <a:endParaRPr lang="en-US" sz="2400" dirty="0">
                    <a:solidFill>
                      <a:schemeClr val="tx1">
                        <a:lumMod val="65000"/>
                        <a:lumOff val="35000"/>
                      </a:schemeClr>
                    </a:solidFill>
                  </a:endParaRPr>
                </a:p>
              </p:txBody>
            </p:sp>
            <p:pic>
              <p:nvPicPr>
                <p:cNvPr id="65" name="Graphic 64" descr="Clock outline">
                  <a:extLst>
                    <a:ext uri="{FF2B5EF4-FFF2-40B4-BE49-F238E27FC236}">
                      <a16:creationId xmlns:a16="http://schemas.microsoft.com/office/drawing/2014/main" id="{0FA15B41-1895-DE32-A2CF-9BFEC0BE32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13735" y="5351576"/>
                  <a:ext cx="496502" cy="496507"/>
                </a:xfrm>
                <a:prstGeom prst="rect">
                  <a:avLst/>
                </a:prstGeom>
              </p:spPr>
            </p:pic>
          </p:grpSp>
          <p:grpSp>
            <p:nvGrpSpPr>
              <p:cNvPr id="61" name="Group 60">
                <a:extLst>
                  <a:ext uri="{FF2B5EF4-FFF2-40B4-BE49-F238E27FC236}">
                    <a16:creationId xmlns:a16="http://schemas.microsoft.com/office/drawing/2014/main" id="{6CA14796-275C-8337-6F11-16DD05B16387}"/>
                  </a:ext>
                </a:extLst>
              </p:cNvPr>
              <p:cNvGrpSpPr/>
              <p:nvPr/>
            </p:nvGrpSpPr>
            <p:grpSpPr>
              <a:xfrm>
                <a:off x="8133415" y="3476650"/>
                <a:ext cx="421143" cy="426711"/>
                <a:chOff x="2316499" y="5351576"/>
                <a:chExt cx="793738" cy="822160"/>
              </a:xfrm>
            </p:grpSpPr>
            <p:sp>
              <p:nvSpPr>
                <p:cNvPr id="62" name="Rounded Rectangle 61">
                  <a:extLst>
                    <a:ext uri="{FF2B5EF4-FFF2-40B4-BE49-F238E27FC236}">
                      <a16:creationId xmlns:a16="http://schemas.microsoft.com/office/drawing/2014/main" id="{19A02FAF-C4C1-18AC-B862-329A0B1680C7}"/>
                    </a:ext>
                  </a:extLst>
                </p:cNvPr>
                <p:cNvSpPr/>
                <p:nvPr/>
              </p:nvSpPr>
              <p:spPr>
                <a:xfrm>
                  <a:off x="2316499" y="5512706"/>
                  <a:ext cx="496501" cy="661030"/>
                </a:xfrm>
                <a:prstGeom prst="round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solidFill>
                        <a:schemeClr val="tx1"/>
                      </a:solidFill>
                    </a:rPr>
                    <a:t>Σ</a:t>
                  </a:r>
                  <a:endParaRPr lang="en-US" sz="2400" dirty="0">
                    <a:solidFill>
                      <a:schemeClr val="tx1"/>
                    </a:solidFill>
                  </a:endParaRPr>
                </a:p>
              </p:txBody>
            </p:sp>
            <p:pic>
              <p:nvPicPr>
                <p:cNvPr id="63" name="Graphic 62" descr="Clock outline">
                  <a:extLst>
                    <a:ext uri="{FF2B5EF4-FFF2-40B4-BE49-F238E27FC236}">
                      <a16:creationId xmlns:a16="http://schemas.microsoft.com/office/drawing/2014/main" id="{A27CC11D-C5D6-BD82-E991-E5310A3CEC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13735" y="5351576"/>
                  <a:ext cx="496502" cy="496507"/>
                </a:xfrm>
                <a:prstGeom prst="rect">
                  <a:avLst/>
                </a:prstGeom>
              </p:spPr>
            </p:pic>
          </p:grpSp>
        </p:grpSp>
        <p:grpSp>
          <p:nvGrpSpPr>
            <p:cNvPr id="68" name="Group 67">
              <a:extLst>
                <a:ext uri="{FF2B5EF4-FFF2-40B4-BE49-F238E27FC236}">
                  <a16:creationId xmlns:a16="http://schemas.microsoft.com/office/drawing/2014/main" id="{D553ED3A-39DE-49A8-4CCF-48CD5F0010D2}"/>
                </a:ext>
              </a:extLst>
            </p:cNvPr>
            <p:cNvGrpSpPr/>
            <p:nvPr/>
          </p:nvGrpSpPr>
          <p:grpSpPr>
            <a:xfrm>
              <a:off x="9259810" y="3476650"/>
              <a:ext cx="421143" cy="1323940"/>
              <a:chOff x="8133415" y="3476650"/>
              <a:chExt cx="421143" cy="1323940"/>
            </a:xfrm>
          </p:grpSpPr>
          <p:grpSp>
            <p:nvGrpSpPr>
              <p:cNvPr id="69" name="Group 68">
                <a:extLst>
                  <a:ext uri="{FF2B5EF4-FFF2-40B4-BE49-F238E27FC236}">
                    <a16:creationId xmlns:a16="http://schemas.microsoft.com/office/drawing/2014/main" id="{EF28116C-48C1-8A81-3E6B-2C98BBF7A74E}"/>
                  </a:ext>
                </a:extLst>
              </p:cNvPr>
              <p:cNvGrpSpPr/>
              <p:nvPr/>
            </p:nvGrpSpPr>
            <p:grpSpPr>
              <a:xfrm>
                <a:off x="8133415" y="4373879"/>
                <a:ext cx="421143" cy="426711"/>
                <a:chOff x="2316499" y="5351576"/>
                <a:chExt cx="793738" cy="822160"/>
              </a:xfrm>
            </p:grpSpPr>
            <p:sp>
              <p:nvSpPr>
                <p:cNvPr id="76" name="Rounded Rectangle 75">
                  <a:extLst>
                    <a:ext uri="{FF2B5EF4-FFF2-40B4-BE49-F238E27FC236}">
                      <a16:creationId xmlns:a16="http://schemas.microsoft.com/office/drawing/2014/main" id="{20587D66-A55F-63E4-9E13-F4C004C1D248}"/>
                    </a:ext>
                  </a:extLst>
                </p:cNvPr>
                <p:cNvSpPr/>
                <p:nvPr/>
              </p:nvSpPr>
              <p:spPr>
                <a:xfrm>
                  <a:off x="2316499" y="5512706"/>
                  <a:ext cx="496501" cy="661030"/>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solidFill>
                        <a:schemeClr val="tx1">
                          <a:lumMod val="65000"/>
                          <a:lumOff val="35000"/>
                        </a:schemeClr>
                      </a:solidFill>
                    </a:rPr>
                    <a:t>Σ</a:t>
                  </a:r>
                  <a:endParaRPr lang="en-US" sz="2400" dirty="0">
                    <a:solidFill>
                      <a:schemeClr val="tx1">
                        <a:lumMod val="65000"/>
                        <a:lumOff val="35000"/>
                      </a:schemeClr>
                    </a:solidFill>
                  </a:endParaRPr>
                </a:p>
              </p:txBody>
            </p:sp>
            <p:pic>
              <p:nvPicPr>
                <p:cNvPr id="77" name="Graphic 76" descr="Clock outline">
                  <a:extLst>
                    <a:ext uri="{FF2B5EF4-FFF2-40B4-BE49-F238E27FC236}">
                      <a16:creationId xmlns:a16="http://schemas.microsoft.com/office/drawing/2014/main" id="{C4B7763B-01F8-E190-0ACD-50C73C4FEB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13735" y="5351576"/>
                  <a:ext cx="496502" cy="496507"/>
                </a:xfrm>
                <a:prstGeom prst="rect">
                  <a:avLst/>
                </a:prstGeom>
              </p:spPr>
            </p:pic>
          </p:grpSp>
          <p:grpSp>
            <p:nvGrpSpPr>
              <p:cNvPr id="70" name="Group 69">
                <a:extLst>
                  <a:ext uri="{FF2B5EF4-FFF2-40B4-BE49-F238E27FC236}">
                    <a16:creationId xmlns:a16="http://schemas.microsoft.com/office/drawing/2014/main" id="{FD74A95A-A8B6-6C31-1A46-96A54A6DD9BA}"/>
                  </a:ext>
                </a:extLst>
              </p:cNvPr>
              <p:cNvGrpSpPr/>
              <p:nvPr/>
            </p:nvGrpSpPr>
            <p:grpSpPr>
              <a:xfrm>
                <a:off x="8133415" y="3925264"/>
                <a:ext cx="421143" cy="426711"/>
                <a:chOff x="2316499" y="5351576"/>
                <a:chExt cx="793738" cy="822160"/>
              </a:xfrm>
            </p:grpSpPr>
            <p:sp>
              <p:nvSpPr>
                <p:cNvPr id="74" name="Rounded Rectangle 73">
                  <a:extLst>
                    <a:ext uri="{FF2B5EF4-FFF2-40B4-BE49-F238E27FC236}">
                      <a16:creationId xmlns:a16="http://schemas.microsoft.com/office/drawing/2014/main" id="{400B9490-99CD-EEA3-0D67-F9232C20F146}"/>
                    </a:ext>
                  </a:extLst>
                </p:cNvPr>
                <p:cNvSpPr/>
                <p:nvPr/>
              </p:nvSpPr>
              <p:spPr>
                <a:xfrm>
                  <a:off x="2316499" y="5512706"/>
                  <a:ext cx="496501" cy="661030"/>
                </a:xfrm>
                <a:prstGeom prst="round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solidFill>
                        <a:schemeClr val="tx1"/>
                      </a:solidFill>
                    </a:rPr>
                    <a:t>Σ</a:t>
                  </a:r>
                  <a:endParaRPr lang="en-US" sz="2400" dirty="0">
                    <a:solidFill>
                      <a:schemeClr val="tx1"/>
                    </a:solidFill>
                  </a:endParaRPr>
                </a:p>
              </p:txBody>
            </p:sp>
            <p:pic>
              <p:nvPicPr>
                <p:cNvPr id="75" name="Graphic 74" descr="Clock outline">
                  <a:extLst>
                    <a:ext uri="{FF2B5EF4-FFF2-40B4-BE49-F238E27FC236}">
                      <a16:creationId xmlns:a16="http://schemas.microsoft.com/office/drawing/2014/main" id="{3858BF3D-CF66-634F-7FF9-A7DC808A24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13735" y="5351576"/>
                  <a:ext cx="496502" cy="496507"/>
                </a:xfrm>
                <a:prstGeom prst="rect">
                  <a:avLst/>
                </a:prstGeom>
              </p:spPr>
            </p:pic>
          </p:grpSp>
          <p:grpSp>
            <p:nvGrpSpPr>
              <p:cNvPr id="71" name="Group 70">
                <a:extLst>
                  <a:ext uri="{FF2B5EF4-FFF2-40B4-BE49-F238E27FC236}">
                    <a16:creationId xmlns:a16="http://schemas.microsoft.com/office/drawing/2014/main" id="{6D57B127-6E2A-C7D1-7803-4923E0DEA38C}"/>
                  </a:ext>
                </a:extLst>
              </p:cNvPr>
              <p:cNvGrpSpPr/>
              <p:nvPr/>
            </p:nvGrpSpPr>
            <p:grpSpPr>
              <a:xfrm>
                <a:off x="8133415" y="3476650"/>
                <a:ext cx="421143" cy="426711"/>
                <a:chOff x="2316499" y="5351576"/>
                <a:chExt cx="793738" cy="822160"/>
              </a:xfrm>
            </p:grpSpPr>
            <p:sp>
              <p:nvSpPr>
                <p:cNvPr id="72" name="Rounded Rectangle 71">
                  <a:extLst>
                    <a:ext uri="{FF2B5EF4-FFF2-40B4-BE49-F238E27FC236}">
                      <a16:creationId xmlns:a16="http://schemas.microsoft.com/office/drawing/2014/main" id="{CA2327FF-505B-D979-4273-27CA53C34CF3}"/>
                    </a:ext>
                  </a:extLst>
                </p:cNvPr>
                <p:cNvSpPr/>
                <p:nvPr/>
              </p:nvSpPr>
              <p:spPr>
                <a:xfrm>
                  <a:off x="2316499" y="5512706"/>
                  <a:ext cx="496501" cy="661030"/>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solidFill>
                        <a:schemeClr val="tx1">
                          <a:lumMod val="65000"/>
                          <a:lumOff val="35000"/>
                        </a:schemeClr>
                      </a:solidFill>
                    </a:rPr>
                    <a:t>Σ</a:t>
                  </a:r>
                  <a:endParaRPr lang="en-US" sz="2400" dirty="0">
                    <a:solidFill>
                      <a:schemeClr val="tx1">
                        <a:lumMod val="65000"/>
                        <a:lumOff val="35000"/>
                      </a:schemeClr>
                    </a:solidFill>
                  </a:endParaRPr>
                </a:p>
              </p:txBody>
            </p:sp>
            <p:pic>
              <p:nvPicPr>
                <p:cNvPr id="73" name="Graphic 72" descr="Clock outline">
                  <a:extLst>
                    <a:ext uri="{FF2B5EF4-FFF2-40B4-BE49-F238E27FC236}">
                      <a16:creationId xmlns:a16="http://schemas.microsoft.com/office/drawing/2014/main" id="{8E951597-2E8D-F2B6-CDAB-792FECFFAB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13735" y="5351576"/>
                  <a:ext cx="496502" cy="496507"/>
                </a:xfrm>
                <a:prstGeom prst="rect">
                  <a:avLst/>
                </a:prstGeom>
              </p:spPr>
            </p:pic>
          </p:grpSp>
        </p:grpSp>
        <p:grpSp>
          <p:nvGrpSpPr>
            <p:cNvPr id="78" name="Group 77">
              <a:extLst>
                <a:ext uri="{FF2B5EF4-FFF2-40B4-BE49-F238E27FC236}">
                  <a16:creationId xmlns:a16="http://schemas.microsoft.com/office/drawing/2014/main" id="{B2F2A206-D2D7-A382-9635-CBA94A99C82C}"/>
                </a:ext>
              </a:extLst>
            </p:cNvPr>
            <p:cNvGrpSpPr/>
            <p:nvPr/>
          </p:nvGrpSpPr>
          <p:grpSpPr>
            <a:xfrm>
              <a:off x="9843409" y="3476650"/>
              <a:ext cx="421143" cy="1323940"/>
              <a:chOff x="8133415" y="3476650"/>
              <a:chExt cx="421143" cy="1323940"/>
            </a:xfrm>
          </p:grpSpPr>
          <p:grpSp>
            <p:nvGrpSpPr>
              <p:cNvPr id="79" name="Group 78">
                <a:extLst>
                  <a:ext uri="{FF2B5EF4-FFF2-40B4-BE49-F238E27FC236}">
                    <a16:creationId xmlns:a16="http://schemas.microsoft.com/office/drawing/2014/main" id="{AC5EA6ED-660C-0B57-B177-AC19453EC7A5}"/>
                  </a:ext>
                </a:extLst>
              </p:cNvPr>
              <p:cNvGrpSpPr/>
              <p:nvPr/>
            </p:nvGrpSpPr>
            <p:grpSpPr>
              <a:xfrm>
                <a:off x="8133415" y="4373879"/>
                <a:ext cx="421143" cy="426711"/>
                <a:chOff x="2316499" y="5351576"/>
                <a:chExt cx="793738" cy="822160"/>
              </a:xfrm>
            </p:grpSpPr>
            <p:sp>
              <p:nvSpPr>
                <p:cNvPr id="86" name="Rounded Rectangle 85">
                  <a:extLst>
                    <a:ext uri="{FF2B5EF4-FFF2-40B4-BE49-F238E27FC236}">
                      <a16:creationId xmlns:a16="http://schemas.microsoft.com/office/drawing/2014/main" id="{8CD72EC0-5B6A-44C0-5481-FA257961EEC0}"/>
                    </a:ext>
                  </a:extLst>
                </p:cNvPr>
                <p:cNvSpPr/>
                <p:nvPr/>
              </p:nvSpPr>
              <p:spPr>
                <a:xfrm>
                  <a:off x="2316499" y="5512706"/>
                  <a:ext cx="496501" cy="661030"/>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solidFill>
                        <a:schemeClr val="tx1">
                          <a:lumMod val="65000"/>
                          <a:lumOff val="35000"/>
                        </a:schemeClr>
                      </a:solidFill>
                    </a:rPr>
                    <a:t>Σ</a:t>
                  </a:r>
                  <a:endParaRPr lang="en-US" sz="2400" dirty="0">
                    <a:solidFill>
                      <a:schemeClr val="tx1">
                        <a:lumMod val="65000"/>
                        <a:lumOff val="35000"/>
                      </a:schemeClr>
                    </a:solidFill>
                  </a:endParaRPr>
                </a:p>
              </p:txBody>
            </p:sp>
            <p:pic>
              <p:nvPicPr>
                <p:cNvPr id="87" name="Graphic 86" descr="Clock outline">
                  <a:extLst>
                    <a:ext uri="{FF2B5EF4-FFF2-40B4-BE49-F238E27FC236}">
                      <a16:creationId xmlns:a16="http://schemas.microsoft.com/office/drawing/2014/main" id="{1073988D-0129-F156-8FA3-6C1E09727C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13735" y="5351576"/>
                  <a:ext cx="496502" cy="496507"/>
                </a:xfrm>
                <a:prstGeom prst="rect">
                  <a:avLst/>
                </a:prstGeom>
              </p:spPr>
            </p:pic>
          </p:grpSp>
          <p:grpSp>
            <p:nvGrpSpPr>
              <p:cNvPr id="80" name="Group 79">
                <a:extLst>
                  <a:ext uri="{FF2B5EF4-FFF2-40B4-BE49-F238E27FC236}">
                    <a16:creationId xmlns:a16="http://schemas.microsoft.com/office/drawing/2014/main" id="{ED39770A-242C-2628-D8D2-DDAF7E9E8B13}"/>
                  </a:ext>
                </a:extLst>
              </p:cNvPr>
              <p:cNvGrpSpPr/>
              <p:nvPr/>
            </p:nvGrpSpPr>
            <p:grpSpPr>
              <a:xfrm>
                <a:off x="8133415" y="3925264"/>
                <a:ext cx="421143" cy="426711"/>
                <a:chOff x="2316499" y="5351576"/>
                <a:chExt cx="793738" cy="822160"/>
              </a:xfrm>
            </p:grpSpPr>
            <p:sp>
              <p:nvSpPr>
                <p:cNvPr id="84" name="Rounded Rectangle 83">
                  <a:extLst>
                    <a:ext uri="{FF2B5EF4-FFF2-40B4-BE49-F238E27FC236}">
                      <a16:creationId xmlns:a16="http://schemas.microsoft.com/office/drawing/2014/main" id="{7DD99A98-AC7A-D696-8FD3-BE27F227B1F6}"/>
                    </a:ext>
                  </a:extLst>
                </p:cNvPr>
                <p:cNvSpPr/>
                <p:nvPr/>
              </p:nvSpPr>
              <p:spPr>
                <a:xfrm>
                  <a:off x="2316499" y="5512706"/>
                  <a:ext cx="496501" cy="661030"/>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solidFill>
                        <a:schemeClr val="tx1">
                          <a:lumMod val="65000"/>
                          <a:lumOff val="35000"/>
                        </a:schemeClr>
                      </a:solidFill>
                    </a:rPr>
                    <a:t>Σ</a:t>
                  </a:r>
                  <a:endParaRPr lang="en-US" sz="2400" dirty="0">
                    <a:solidFill>
                      <a:schemeClr val="tx1">
                        <a:lumMod val="65000"/>
                        <a:lumOff val="35000"/>
                      </a:schemeClr>
                    </a:solidFill>
                  </a:endParaRPr>
                </a:p>
              </p:txBody>
            </p:sp>
            <p:pic>
              <p:nvPicPr>
                <p:cNvPr id="85" name="Graphic 84" descr="Clock outline">
                  <a:extLst>
                    <a:ext uri="{FF2B5EF4-FFF2-40B4-BE49-F238E27FC236}">
                      <a16:creationId xmlns:a16="http://schemas.microsoft.com/office/drawing/2014/main" id="{716742C4-2D2A-8B35-FD74-CBA42128DC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13735" y="5351576"/>
                  <a:ext cx="496502" cy="496507"/>
                </a:xfrm>
                <a:prstGeom prst="rect">
                  <a:avLst/>
                </a:prstGeom>
              </p:spPr>
            </p:pic>
          </p:grpSp>
          <p:grpSp>
            <p:nvGrpSpPr>
              <p:cNvPr id="81" name="Group 80">
                <a:extLst>
                  <a:ext uri="{FF2B5EF4-FFF2-40B4-BE49-F238E27FC236}">
                    <a16:creationId xmlns:a16="http://schemas.microsoft.com/office/drawing/2014/main" id="{6CAE1335-835D-BE02-B8E1-37802DC82BA6}"/>
                  </a:ext>
                </a:extLst>
              </p:cNvPr>
              <p:cNvGrpSpPr/>
              <p:nvPr/>
            </p:nvGrpSpPr>
            <p:grpSpPr>
              <a:xfrm>
                <a:off x="8133415" y="3476650"/>
                <a:ext cx="421143" cy="426711"/>
                <a:chOff x="2316499" y="5351576"/>
                <a:chExt cx="793738" cy="822160"/>
              </a:xfrm>
            </p:grpSpPr>
            <p:sp>
              <p:nvSpPr>
                <p:cNvPr id="82" name="Rounded Rectangle 81">
                  <a:extLst>
                    <a:ext uri="{FF2B5EF4-FFF2-40B4-BE49-F238E27FC236}">
                      <a16:creationId xmlns:a16="http://schemas.microsoft.com/office/drawing/2014/main" id="{3B4DE5DA-B74B-05AC-066A-EC38967F57B1}"/>
                    </a:ext>
                  </a:extLst>
                </p:cNvPr>
                <p:cNvSpPr/>
                <p:nvPr/>
              </p:nvSpPr>
              <p:spPr>
                <a:xfrm>
                  <a:off x="2316499" y="5512706"/>
                  <a:ext cx="496501" cy="661030"/>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solidFill>
                        <a:schemeClr val="tx1">
                          <a:lumMod val="65000"/>
                          <a:lumOff val="35000"/>
                        </a:schemeClr>
                      </a:solidFill>
                    </a:rPr>
                    <a:t>Σ</a:t>
                  </a:r>
                  <a:endParaRPr lang="en-US" sz="2400" dirty="0">
                    <a:solidFill>
                      <a:schemeClr val="tx1">
                        <a:lumMod val="65000"/>
                        <a:lumOff val="35000"/>
                      </a:schemeClr>
                    </a:solidFill>
                  </a:endParaRPr>
                </a:p>
              </p:txBody>
            </p:sp>
            <p:pic>
              <p:nvPicPr>
                <p:cNvPr id="83" name="Graphic 82" descr="Clock outline">
                  <a:extLst>
                    <a:ext uri="{FF2B5EF4-FFF2-40B4-BE49-F238E27FC236}">
                      <a16:creationId xmlns:a16="http://schemas.microsoft.com/office/drawing/2014/main" id="{66DFBC17-CD34-9D4D-BDA1-815FEC54C5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13735" y="5351576"/>
                  <a:ext cx="496502" cy="496507"/>
                </a:xfrm>
                <a:prstGeom prst="rect">
                  <a:avLst/>
                </a:prstGeom>
              </p:spPr>
            </p:pic>
          </p:grpSp>
        </p:grpSp>
        <p:grpSp>
          <p:nvGrpSpPr>
            <p:cNvPr id="88" name="Group 87">
              <a:extLst>
                <a:ext uri="{FF2B5EF4-FFF2-40B4-BE49-F238E27FC236}">
                  <a16:creationId xmlns:a16="http://schemas.microsoft.com/office/drawing/2014/main" id="{CC1130A8-DA88-9CBA-2B0F-A0727F3616E8}"/>
                </a:ext>
              </a:extLst>
            </p:cNvPr>
            <p:cNvGrpSpPr/>
            <p:nvPr/>
          </p:nvGrpSpPr>
          <p:grpSpPr>
            <a:xfrm>
              <a:off x="10435670" y="3476650"/>
              <a:ext cx="421143" cy="1323940"/>
              <a:chOff x="8133415" y="3476650"/>
              <a:chExt cx="421143" cy="1323940"/>
            </a:xfrm>
          </p:grpSpPr>
          <p:grpSp>
            <p:nvGrpSpPr>
              <p:cNvPr id="89" name="Group 88">
                <a:extLst>
                  <a:ext uri="{FF2B5EF4-FFF2-40B4-BE49-F238E27FC236}">
                    <a16:creationId xmlns:a16="http://schemas.microsoft.com/office/drawing/2014/main" id="{0F224ABC-3EC1-4B6A-04FE-32E67AB35C94}"/>
                  </a:ext>
                </a:extLst>
              </p:cNvPr>
              <p:cNvGrpSpPr/>
              <p:nvPr/>
            </p:nvGrpSpPr>
            <p:grpSpPr>
              <a:xfrm>
                <a:off x="8133415" y="4373879"/>
                <a:ext cx="421143" cy="426711"/>
                <a:chOff x="2316499" y="5351576"/>
                <a:chExt cx="793738" cy="822160"/>
              </a:xfrm>
            </p:grpSpPr>
            <p:sp>
              <p:nvSpPr>
                <p:cNvPr id="96" name="Rounded Rectangle 95">
                  <a:extLst>
                    <a:ext uri="{FF2B5EF4-FFF2-40B4-BE49-F238E27FC236}">
                      <a16:creationId xmlns:a16="http://schemas.microsoft.com/office/drawing/2014/main" id="{BE7C622C-29A1-A413-B9CB-455E920CCC64}"/>
                    </a:ext>
                  </a:extLst>
                </p:cNvPr>
                <p:cNvSpPr/>
                <p:nvPr/>
              </p:nvSpPr>
              <p:spPr>
                <a:xfrm>
                  <a:off x="2316499" y="5512706"/>
                  <a:ext cx="496501" cy="661030"/>
                </a:xfrm>
                <a:prstGeom prst="round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solidFill>
                        <a:schemeClr val="tx1"/>
                      </a:solidFill>
                    </a:rPr>
                    <a:t>Σ</a:t>
                  </a:r>
                  <a:endParaRPr lang="en-US" sz="2400" dirty="0">
                    <a:solidFill>
                      <a:schemeClr val="tx1"/>
                    </a:solidFill>
                  </a:endParaRPr>
                </a:p>
              </p:txBody>
            </p:sp>
            <p:pic>
              <p:nvPicPr>
                <p:cNvPr id="97" name="Graphic 96" descr="Clock outline">
                  <a:extLst>
                    <a:ext uri="{FF2B5EF4-FFF2-40B4-BE49-F238E27FC236}">
                      <a16:creationId xmlns:a16="http://schemas.microsoft.com/office/drawing/2014/main" id="{C7206502-985C-88AB-43BC-F8665E429A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13735" y="5351576"/>
                  <a:ext cx="496502" cy="496507"/>
                </a:xfrm>
                <a:prstGeom prst="rect">
                  <a:avLst/>
                </a:prstGeom>
              </p:spPr>
            </p:pic>
          </p:grpSp>
          <p:grpSp>
            <p:nvGrpSpPr>
              <p:cNvPr id="90" name="Group 89">
                <a:extLst>
                  <a:ext uri="{FF2B5EF4-FFF2-40B4-BE49-F238E27FC236}">
                    <a16:creationId xmlns:a16="http://schemas.microsoft.com/office/drawing/2014/main" id="{30E82C19-A955-17FA-FD79-3B608AC177ED}"/>
                  </a:ext>
                </a:extLst>
              </p:cNvPr>
              <p:cNvGrpSpPr/>
              <p:nvPr/>
            </p:nvGrpSpPr>
            <p:grpSpPr>
              <a:xfrm>
                <a:off x="8133415" y="3925264"/>
                <a:ext cx="421143" cy="426711"/>
                <a:chOff x="2316499" y="5351576"/>
                <a:chExt cx="793738" cy="822160"/>
              </a:xfrm>
            </p:grpSpPr>
            <p:sp>
              <p:nvSpPr>
                <p:cNvPr id="94" name="Rounded Rectangle 93">
                  <a:extLst>
                    <a:ext uri="{FF2B5EF4-FFF2-40B4-BE49-F238E27FC236}">
                      <a16:creationId xmlns:a16="http://schemas.microsoft.com/office/drawing/2014/main" id="{012511EF-9E69-7F0D-77F7-621BE6F0B33A}"/>
                    </a:ext>
                  </a:extLst>
                </p:cNvPr>
                <p:cNvSpPr/>
                <p:nvPr/>
              </p:nvSpPr>
              <p:spPr>
                <a:xfrm>
                  <a:off x="2316499" y="5512706"/>
                  <a:ext cx="496501" cy="661030"/>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solidFill>
                        <a:schemeClr val="tx1">
                          <a:lumMod val="65000"/>
                          <a:lumOff val="35000"/>
                        </a:schemeClr>
                      </a:solidFill>
                    </a:rPr>
                    <a:t>Σ</a:t>
                  </a:r>
                  <a:endParaRPr lang="en-US" sz="2400" dirty="0">
                    <a:solidFill>
                      <a:schemeClr val="tx1">
                        <a:lumMod val="65000"/>
                        <a:lumOff val="35000"/>
                      </a:schemeClr>
                    </a:solidFill>
                  </a:endParaRPr>
                </a:p>
              </p:txBody>
            </p:sp>
            <p:pic>
              <p:nvPicPr>
                <p:cNvPr id="95" name="Graphic 94" descr="Clock outline">
                  <a:extLst>
                    <a:ext uri="{FF2B5EF4-FFF2-40B4-BE49-F238E27FC236}">
                      <a16:creationId xmlns:a16="http://schemas.microsoft.com/office/drawing/2014/main" id="{E8DE3817-93D8-3BB4-25B8-946C1F9F61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13735" y="5351576"/>
                  <a:ext cx="496502" cy="496507"/>
                </a:xfrm>
                <a:prstGeom prst="rect">
                  <a:avLst/>
                </a:prstGeom>
              </p:spPr>
            </p:pic>
          </p:grpSp>
          <p:grpSp>
            <p:nvGrpSpPr>
              <p:cNvPr id="91" name="Group 90">
                <a:extLst>
                  <a:ext uri="{FF2B5EF4-FFF2-40B4-BE49-F238E27FC236}">
                    <a16:creationId xmlns:a16="http://schemas.microsoft.com/office/drawing/2014/main" id="{21527956-7B1D-131D-3A2C-527FABA9D58E}"/>
                  </a:ext>
                </a:extLst>
              </p:cNvPr>
              <p:cNvGrpSpPr/>
              <p:nvPr/>
            </p:nvGrpSpPr>
            <p:grpSpPr>
              <a:xfrm>
                <a:off x="8133415" y="3476650"/>
                <a:ext cx="421143" cy="426711"/>
                <a:chOff x="2316499" y="5351576"/>
                <a:chExt cx="793738" cy="822160"/>
              </a:xfrm>
            </p:grpSpPr>
            <p:sp>
              <p:nvSpPr>
                <p:cNvPr id="92" name="Rounded Rectangle 91">
                  <a:extLst>
                    <a:ext uri="{FF2B5EF4-FFF2-40B4-BE49-F238E27FC236}">
                      <a16:creationId xmlns:a16="http://schemas.microsoft.com/office/drawing/2014/main" id="{E0488450-A8C1-3982-2CF9-6821C1CD3DFB}"/>
                    </a:ext>
                  </a:extLst>
                </p:cNvPr>
                <p:cNvSpPr/>
                <p:nvPr/>
              </p:nvSpPr>
              <p:spPr>
                <a:xfrm>
                  <a:off x="2316499" y="5512706"/>
                  <a:ext cx="496501" cy="661030"/>
                </a:xfrm>
                <a:prstGeom prst="round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solidFill>
                        <a:schemeClr val="tx1">
                          <a:lumMod val="65000"/>
                          <a:lumOff val="35000"/>
                        </a:schemeClr>
                      </a:solidFill>
                    </a:rPr>
                    <a:t>Σ</a:t>
                  </a:r>
                  <a:endParaRPr lang="en-US" sz="2400" dirty="0">
                    <a:solidFill>
                      <a:schemeClr val="tx1">
                        <a:lumMod val="65000"/>
                        <a:lumOff val="35000"/>
                      </a:schemeClr>
                    </a:solidFill>
                  </a:endParaRPr>
                </a:p>
              </p:txBody>
            </p:sp>
            <p:pic>
              <p:nvPicPr>
                <p:cNvPr id="93" name="Graphic 92" descr="Clock outline">
                  <a:extLst>
                    <a:ext uri="{FF2B5EF4-FFF2-40B4-BE49-F238E27FC236}">
                      <a16:creationId xmlns:a16="http://schemas.microsoft.com/office/drawing/2014/main" id="{CB086564-DEBE-811B-BB75-0F63AB7E1E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13735" y="5351576"/>
                  <a:ext cx="496502" cy="496507"/>
                </a:xfrm>
                <a:prstGeom prst="rect">
                  <a:avLst/>
                </a:prstGeom>
              </p:spPr>
            </p:pic>
          </p:grpSp>
        </p:grpSp>
      </p:grpSp>
      <p:grpSp>
        <p:nvGrpSpPr>
          <p:cNvPr id="100" name="Group 99">
            <a:extLst>
              <a:ext uri="{FF2B5EF4-FFF2-40B4-BE49-F238E27FC236}">
                <a16:creationId xmlns:a16="http://schemas.microsoft.com/office/drawing/2014/main" id="{A5BA2DF2-82E6-8FCE-2455-816929A4E022}"/>
              </a:ext>
            </a:extLst>
          </p:cNvPr>
          <p:cNvGrpSpPr/>
          <p:nvPr/>
        </p:nvGrpSpPr>
        <p:grpSpPr>
          <a:xfrm>
            <a:off x="8206777" y="3252964"/>
            <a:ext cx="3404444" cy="1443152"/>
            <a:chOff x="2448945" y="2593253"/>
            <a:chExt cx="3404444" cy="1443152"/>
          </a:xfrm>
        </p:grpSpPr>
        <p:sp>
          <p:nvSpPr>
            <p:cNvPr id="101" name="TextBox 100">
              <a:extLst>
                <a:ext uri="{FF2B5EF4-FFF2-40B4-BE49-F238E27FC236}">
                  <a16:creationId xmlns:a16="http://schemas.microsoft.com/office/drawing/2014/main" id="{99AB7734-B112-C45B-134F-E772A09B1743}"/>
                </a:ext>
              </a:extLst>
            </p:cNvPr>
            <p:cNvSpPr txBox="1"/>
            <p:nvPr/>
          </p:nvSpPr>
          <p:spPr>
            <a:xfrm>
              <a:off x="2448945" y="2593253"/>
              <a:ext cx="830508" cy="1443152"/>
            </a:xfrm>
            <a:prstGeom prst="rect">
              <a:avLst/>
            </a:prstGeom>
            <a:noFill/>
          </p:spPr>
          <p:txBody>
            <a:bodyPr wrap="square" rtlCol="0">
              <a:spAutoFit/>
            </a:bodyPr>
            <a:lstStyle/>
            <a:p>
              <a:pPr>
                <a:lnSpc>
                  <a:spcPct val="120000"/>
                </a:lnSpc>
              </a:pPr>
              <a:r>
                <a:rPr lang="en-US" altLang="zh-CN" sz="2400" dirty="0"/>
                <a:t>h</a:t>
              </a:r>
              <a:r>
                <a:rPr lang="en-US" altLang="zh-CN" sz="2400" baseline="-25000" dirty="0"/>
                <a:t>1</a:t>
              </a:r>
              <a:r>
                <a:rPr lang="en-US" altLang="zh-CN" sz="2400" dirty="0"/>
                <a:t>(id)</a:t>
              </a:r>
              <a:br>
                <a:rPr lang="en-US" altLang="zh-CN" sz="2400" dirty="0"/>
              </a:br>
              <a:r>
                <a:rPr lang="en-US" altLang="zh-CN" sz="2400" dirty="0"/>
                <a:t>h</a:t>
              </a:r>
              <a:r>
                <a:rPr lang="en-US" altLang="zh-CN" sz="2400" baseline="-25000" dirty="0"/>
                <a:t>2</a:t>
              </a:r>
              <a:r>
                <a:rPr lang="en-US" altLang="zh-CN" sz="2400" dirty="0"/>
                <a:t>(id)</a:t>
              </a:r>
              <a:endParaRPr lang="en-US" sz="2400" dirty="0"/>
            </a:p>
            <a:p>
              <a:pPr>
                <a:lnSpc>
                  <a:spcPct val="120000"/>
                </a:lnSpc>
              </a:pPr>
              <a:r>
                <a:rPr lang="en-US" altLang="zh-CN" sz="2400" dirty="0"/>
                <a:t>h</a:t>
              </a:r>
              <a:r>
                <a:rPr lang="en-US" altLang="zh-CN" sz="2400" baseline="-25000" dirty="0"/>
                <a:t>3</a:t>
              </a:r>
              <a:r>
                <a:rPr lang="en-US" altLang="zh-CN" sz="2400" dirty="0"/>
                <a:t>(id)</a:t>
              </a:r>
              <a:endParaRPr lang="en-US" sz="2400" dirty="0"/>
            </a:p>
          </p:txBody>
        </p:sp>
        <p:cxnSp>
          <p:nvCxnSpPr>
            <p:cNvPr id="102" name="Straight Arrow Connector 101">
              <a:extLst>
                <a:ext uri="{FF2B5EF4-FFF2-40B4-BE49-F238E27FC236}">
                  <a16:creationId xmlns:a16="http://schemas.microsoft.com/office/drawing/2014/main" id="{38E5B356-C9DB-9883-C7AB-50F9CBBDCD7E}"/>
                </a:ext>
              </a:extLst>
            </p:cNvPr>
            <p:cNvCxnSpPr>
              <a:cxnSpLocks/>
            </p:cNvCxnSpPr>
            <p:nvPr/>
          </p:nvCxnSpPr>
          <p:spPr>
            <a:xfrm>
              <a:off x="3226279" y="2878557"/>
              <a:ext cx="867814" cy="0"/>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p:cxnSp>
          <p:nvCxnSpPr>
            <p:cNvPr id="103" name="Straight Arrow Connector 102">
              <a:extLst>
                <a:ext uri="{FF2B5EF4-FFF2-40B4-BE49-F238E27FC236}">
                  <a16:creationId xmlns:a16="http://schemas.microsoft.com/office/drawing/2014/main" id="{BB12E597-9D3D-905C-9A05-D3DA40738460}"/>
                </a:ext>
              </a:extLst>
            </p:cNvPr>
            <p:cNvCxnSpPr>
              <a:cxnSpLocks/>
            </p:cNvCxnSpPr>
            <p:nvPr/>
          </p:nvCxnSpPr>
          <p:spPr>
            <a:xfrm>
              <a:off x="3226279" y="3336180"/>
              <a:ext cx="1451250" cy="0"/>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p:cxnSp>
          <p:nvCxnSpPr>
            <p:cNvPr id="104" name="Straight Arrow Connector 103">
              <a:extLst>
                <a:ext uri="{FF2B5EF4-FFF2-40B4-BE49-F238E27FC236}">
                  <a16:creationId xmlns:a16="http://schemas.microsoft.com/office/drawing/2014/main" id="{AD8C9EB0-F39E-55D4-4707-A6CDCD268C29}"/>
                </a:ext>
              </a:extLst>
            </p:cNvPr>
            <p:cNvCxnSpPr>
              <a:cxnSpLocks/>
            </p:cNvCxnSpPr>
            <p:nvPr/>
          </p:nvCxnSpPr>
          <p:spPr>
            <a:xfrm>
              <a:off x="3226278" y="3776858"/>
              <a:ext cx="2627111" cy="0"/>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p:grpSp>
      <p:grpSp>
        <p:nvGrpSpPr>
          <p:cNvPr id="111" name="Group 110">
            <a:extLst>
              <a:ext uri="{FF2B5EF4-FFF2-40B4-BE49-F238E27FC236}">
                <a16:creationId xmlns:a16="http://schemas.microsoft.com/office/drawing/2014/main" id="{0FD1ABB3-E4A7-4902-DFA7-4BC3C8F3A355}"/>
              </a:ext>
            </a:extLst>
          </p:cNvPr>
          <p:cNvGrpSpPr/>
          <p:nvPr/>
        </p:nvGrpSpPr>
        <p:grpSpPr>
          <a:xfrm>
            <a:off x="7074018" y="3605208"/>
            <a:ext cx="1190665" cy="738664"/>
            <a:chOff x="1196116" y="2952193"/>
            <a:chExt cx="1190665" cy="738664"/>
          </a:xfrm>
        </p:grpSpPr>
        <p:sp>
          <p:nvSpPr>
            <p:cNvPr id="114" name="TextBox 113">
              <a:extLst>
                <a:ext uri="{FF2B5EF4-FFF2-40B4-BE49-F238E27FC236}">
                  <a16:creationId xmlns:a16="http://schemas.microsoft.com/office/drawing/2014/main" id="{A75B4EB9-102A-3E26-B202-8FF0DEF6D7A8}"/>
                </a:ext>
              </a:extLst>
            </p:cNvPr>
            <p:cNvSpPr txBox="1"/>
            <p:nvPr/>
          </p:nvSpPr>
          <p:spPr>
            <a:xfrm>
              <a:off x="1656668" y="2952193"/>
              <a:ext cx="730113" cy="738664"/>
            </a:xfrm>
            <a:prstGeom prst="rect">
              <a:avLst/>
            </a:prstGeom>
            <a:noFill/>
          </p:spPr>
          <p:txBody>
            <a:bodyPr wrap="square" lIns="0" tIns="0" rIns="0" bIns="0" rtlCol="0">
              <a:spAutoFit/>
            </a:bodyPr>
            <a:lstStyle/>
            <a:p>
              <a:pPr algn="ctr"/>
              <a:r>
                <a:rPr lang="en-US" altLang="zh-CN" sz="2400" dirty="0"/>
                <a:t>T,</a:t>
              </a:r>
              <a:r>
                <a:rPr lang="zh-CN" altLang="en-US" sz="2400" dirty="0"/>
                <a:t> </a:t>
              </a:r>
              <a:r>
                <a:rPr lang="en-US" altLang="zh-CN" sz="2400" dirty="0" err="1"/>
                <a:t>uid</a:t>
              </a:r>
              <a:r>
                <a:rPr lang="en-US" altLang="zh-CN" sz="2400" dirty="0"/>
                <a:t>,</a:t>
              </a:r>
              <a:br>
                <a:rPr lang="en-US" altLang="zh-CN" sz="2400" dirty="0"/>
              </a:br>
              <a:r>
                <a:rPr lang="en-US" altLang="zh-CN" sz="2400" dirty="0"/>
                <a:t>size</a:t>
              </a:r>
              <a:endParaRPr lang="en-US" sz="2400" dirty="0"/>
            </a:p>
          </p:txBody>
        </p:sp>
        <p:sp>
          <p:nvSpPr>
            <p:cNvPr id="112" name="Snip Same Side Corner Rectangle 111">
              <a:extLst>
                <a:ext uri="{FF2B5EF4-FFF2-40B4-BE49-F238E27FC236}">
                  <a16:creationId xmlns:a16="http://schemas.microsoft.com/office/drawing/2014/main" id="{78216203-9BED-816B-3774-97896D42DB89}"/>
                </a:ext>
              </a:extLst>
            </p:cNvPr>
            <p:cNvSpPr/>
            <p:nvPr/>
          </p:nvSpPr>
          <p:spPr>
            <a:xfrm>
              <a:off x="1196116" y="3140847"/>
              <a:ext cx="432000" cy="390666"/>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200" dirty="0"/>
                <a:t>Pkt</a:t>
              </a:r>
              <a:endParaRPr lang="en-US" sz="2200" dirty="0"/>
            </a:p>
          </p:txBody>
        </p:sp>
        <p:cxnSp>
          <p:nvCxnSpPr>
            <p:cNvPr id="113" name="Straight Arrow Connector 112">
              <a:extLst>
                <a:ext uri="{FF2B5EF4-FFF2-40B4-BE49-F238E27FC236}">
                  <a16:creationId xmlns:a16="http://schemas.microsoft.com/office/drawing/2014/main" id="{4DDFB746-7315-3AC1-E6C0-40A5115764E0}"/>
                </a:ext>
              </a:extLst>
            </p:cNvPr>
            <p:cNvCxnSpPr>
              <a:cxnSpLocks/>
            </p:cNvCxnSpPr>
            <p:nvPr/>
          </p:nvCxnSpPr>
          <p:spPr>
            <a:xfrm>
              <a:off x="1657300" y="3339057"/>
              <a:ext cx="695274" cy="0"/>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p:grpSp>
      <p:grpSp>
        <p:nvGrpSpPr>
          <p:cNvPr id="132" name="Group 131">
            <a:extLst>
              <a:ext uri="{FF2B5EF4-FFF2-40B4-BE49-F238E27FC236}">
                <a16:creationId xmlns:a16="http://schemas.microsoft.com/office/drawing/2014/main" id="{A55F7BA0-D05F-7E48-4CC4-FB9AAAF1AC6E}"/>
              </a:ext>
            </a:extLst>
          </p:cNvPr>
          <p:cNvGrpSpPr/>
          <p:nvPr/>
        </p:nvGrpSpPr>
        <p:grpSpPr>
          <a:xfrm>
            <a:off x="4906781" y="3046630"/>
            <a:ext cx="1615444" cy="611510"/>
            <a:chOff x="4807721" y="3046630"/>
            <a:chExt cx="1615444" cy="611510"/>
          </a:xfrm>
        </p:grpSpPr>
        <p:sp>
          <p:nvSpPr>
            <p:cNvPr id="131" name="TextBox 130">
              <a:extLst>
                <a:ext uri="{FF2B5EF4-FFF2-40B4-BE49-F238E27FC236}">
                  <a16:creationId xmlns:a16="http://schemas.microsoft.com/office/drawing/2014/main" id="{1E462D17-9DDD-84AC-3637-874756E27806}"/>
                </a:ext>
              </a:extLst>
            </p:cNvPr>
            <p:cNvSpPr txBox="1"/>
            <p:nvPr/>
          </p:nvSpPr>
          <p:spPr>
            <a:xfrm>
              <a:off x="4807721" y="3046630"/>
              <a:ext cx="643045" cy="307777"/>
            </a:xfrm>
            <a:prstGeom prst="rect">
              <a:avLst/>
            </a:prstGeom>
            <a:noFill/>
          </p:spPr>
          <p:txBody>
            <a:bodyPr wrap="square" lIns="0" tIns="0" rIns="0" bIns="0" rtlCol="0">
              <a:spAutoFit/>
            </a:bodyPr>
            <a:lstStyle/>
            <a:p>
              <a:pPr algn="ctr"/>
              <a:r>
                <a:rPr lang="en-US" altLang="zh-CN" sz="2000" dirty="0"/>
                <a:t>min</a:t>
              </a:r>
              <a:endParaRPr lang="en-US" sz="2000" dirty="0"/>
            </a:p>
          </p:txBody>
        </p:sp>
        <p:grpSp>
          <p:nvGrpSpPr>
            <p:cNvPr id="30" name="Group 29">
              <a:extLst>
                <a:ext uri="{FF2B5EF4-FFF2-40B4-BE49-F238E27FC236}">
                  <a16:creationId xmlns:a16="http://schemas.microsoft.com/office/drawing/2014/main" id="{00F05FB0-EAF7-3FC0-9EDF-62C1D0B4C516}"/>
                </a:ext>
              </a:extLst>
            </p:cNvPr>
            <p:cNvGrpSpPr/>
            <p:nvPr/>
          </p:nvGrpSpPr>
          <p:grpSpPr>
            <a:xfrm>
              <a:off x="4859396" y="3046630"/>
              <a:ext cx="1563769" cy="611510"/>
              <a:chOff x="4617046" y="3046630"/>
              <a:chExt cx="1563769" cy="611510"/>
            </a:xfrm>
          </p:grpSpPr>
          <p:cxnSp>
            <p:nvCxnSpPr>
              <p:cNvPr id="26" name="Straight Arrow Connector 25">
                <a:extLst>
                  <a:ext uri="{FF2B5EF4-FFF2-40B4-BE49-F238E27FC236}">
                    <a16:creationId xmlns:a16="http://schemas.microsoft.com/office/drawing/2014/main" id="{6EB821CE-6015-4644-7E0D-53F54098A61E}"/>
                  </a:ext>
                </a:extLst>
              </p:cNvPr>
              <p:cNvCxnSpPr>
                <a:cxnSpLocks/>
              </p:cNvCxnSpPr>
              <p:nvPr/>
            </p:nvCxnSpPr>
            <p:spPr>
              <a:xfrm>
                <a:off x="4617046" y="3348484"/>
                <a:ext cx="551808" cy="0"/>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p:sp>
            <p:nvSpPr>
              <p:cNvPr id="28" name="Rounded Rectangle 27">
                <a:extLst>
                  <a:ext uri="{FF2B5EF4-FFF2-40B4-BE49-F238E27FC236}">
                    <a16:creationId xmlns:a16="http://schemas.microsoft.com/office/drawing/2014/main" id="{3F89BFC5-5668-291B-ED34-8E9E3282F023}"/>
                  </a:ext>
                </a:extLst>
              </p:cNvPr>
              <p:cNvSpPr/>
              <p:nvPr/>
            </p:nvSpPr>
            <p:spPr>
              <a:xfrm>
                <a:off x="5174965" y="3046630"/>
                <a:ext cx="1005850" cy="611510"/>
              </a:xfrm>
              <a:prstGeom prst="roundRect">
                <a:avLst/>
              </a:prstGeom>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altLang="zh-CN" dirty="0"/>
                  <a:t>Estimate</a:t>
                </a:r>
              </a:p>
              <a:p>
                <a:pPr algn="ctr"/>
                <a:r>
                  <a:rPr lang="en-US" altLang="zh-CN" dirty="0"/>
                  <a:t>flow</a:t>
                </a:r>
                <a:r>
                  <a:rPr lang="zh-CN" altLang="en-US" dirty="0"/>
                  <a:t> </a:t>
                </a:r>
                <a:r>
                  <a:rPr lang="en-US" altLang="zh-CN" dirty="0"/>
                  <a:t>size</a:t>
                </a:r>
                <a:endParaRPr lang="en-US" dirty="0"/>
              </a:p>
            </p:txBody>
          </p:sp>
        </p:grpSp>
      </p:grpSp>
      <p:grpSp>
        <p:nvGrpSpPr>
          <p:cNvPr id="134" name="Group 133">
            <a:extLst>
              <a:ext uri="{FF2B5EF4-FFF2-40B4-BE49-F238E27FC236}">
                <a16:creationId xmlns:a16="http://schemas.microsoft.com/office/drawing/2014/main" id="{3EB85C09-AC37-32C3-0AC4-54D58AEB5F51}"/>
              </a:ext>
            </a:extLst>
          </p:cNvPr>
          <p:cNvGrpSpPr/>
          <p:nvPr/>
        </p:nvGrpSpPr>
        <p:grpSpPr>
          <a:xfrm>
            <a:off x="9680957" y="4621762"/>
            <a:ext cx="1800379" cy="1807926"/>
            <a:chOff x="9438097" y="4621762"/>
            <a:chExt cx="1800379" cy="1807926"/>
          </a:xfrm>
        </p:grpSpPr>
        <p:grpSp>
          <p:nvGrpSpPr>
            <p:cNvPr id="121" name="Group 120">
              <a:extLst>
                <a:ext uri="{FF2B5EF4-FFF2-40B4-BE49-F238E27FC236}">
                  <a16:creationId xmlns:a16="http://schemas.microsoft.com/office/drawing/2014/main" id="{3F188013-7C62-C49D-1FC7-7597A18DBF3B}"/>
                </a:ext>
              </a:extLst>
            </p:cNvPr>
            <p:cNvGrpSpPr/>
            <p:nvPr/>
          </p:nvGrpSpPr>
          <p:grpSpPr>
            <a:xfrm>
              <a:off x="9438097" y="4621762"/>
              <a:ext cx="1800379" cy="1807926"/>
              <a:chOff x="5448970" y="2787293"/>
              <a:chExt cx="1705821" cy="1010837"/>
            </a:xfrm>
          </p:grpSpPr>
          <p:cxnSp>
            <p:nvCxnSpPr>
              <p:cNvPr id="122" name="Straight Arrow Connector 121">
                <a:extLst>
                  <a:ext uri="{FF2B5EF4-FFF2-40B4-BE49-F238E27FC236}">
                    <a16:creationId xmlns:a16="http://schemas.microsoft.com/office/drawing/2014/main" id="{7E5C0938-1F00-2FA6-7CCD-8BE905F20D21}"/>
                  </a:ext>
                </a:extLst>
              </p:cNvPr>
              <p:cNvCxnSpPr>
                <a:cxnSpLocks/>
                <a:endCxn id="123" idx="0"/>
              </p:cNvCxnSpPr>
              <p:nvPr/>
            </p:nvCxnSpPr>
            <p:spPr>
              <a:xfrm>
                <a:off x="6301881" y="2787293"/>
                <a:ext cx="0" cy="270910"/>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p:sp>
            <p:nvSpPr>
              <p:cNvPr id="123" name="Rounded Rectangle 122">
                <a:extLst>
                  <a:ext uri="{FF2B5EF4-FFF2-40B4-BE49-F238E27FC236}">
                    <a16:creationId xmlns:a16="http://schemas.microsoft.com/office/drawing/2014/main" id="{09F56D4A-072D-614A-15E5-63F0A4CE9FF0}"/>
                  </a:ext>
                </a:extLst>
              </p:cNvPr>
              <p:cNvSpPr/>
              <p:nvPr/>
            </p:nvSpPr>
            <p:spPr>
              <a:xfrm>
                <a:off x="5448970" y="3058203"/>
                <a:ext cx="1705821" cy="739927"/>
              </a:xfrm>
              <a:prstGeom prst="roundRect">
                <a:avLst/>
              </a:prstGeom>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altLang="zh-CN" sz="2400" dirty="0"/>
                  <a:t>Estimate</a:t>
                </a:r>
                <a:r>
                  <a:rPr lang="zh-CN" altLang="en-US" sz="2400" dirty="0"/>
                  <a:t> </a:t>
                </a:r>
                <a:br>
                  <a:rPr lang="en-US" altLang="zh-CN" sz="2400" dirty="0"/>
                </a:br>
                <a:r>
                  <a:rPr lang="en-US" altLang="zh-CN" sz="2400" dirty="0"/>
                  <a:t>per-user</a:t>
                </a:r>
                <a:r>
                  <a:rPr lang="zh-CN" altLang="en-US" sz="2400" dirty="0"/>
                  <a:t> </a:t>
                </a:r>
                <a:r>
                  <a:rPr lang="en-US" altLang="zh-CN" sz="2400" dirty="0"/>
                  <a:t>sending</a:t>
                </a:r>
                <a:r>
                  <a:rPr lang="zh-CN" altLang="en-US" sz="2400" dirty="0"/>
                  <a:t> </a:t>
                </a:r>
                <a:r>
                  <a:rPr lang="en-US" altLang="zh-CN" sz="2400" dirty="0"/>
                  <a:t>rate</a:t>
                </a:r>
                <a:r>
                  <a:rPr lang="zh-CN" altLang="en-US" sz="2400" dirty="0"/>
                  <a:t> </a:t>
                </a:r>
                <a:endParaRPr lang="en-US" altLang="zh-CN" sz="2400" dirty="0"/>
              </a:p>
            </p:txBody>
          </p:sp>
        </p:grpSp>
        <p:sp>
          <p:nvSpPr>
            <p:cNvPr id="133" name="TextBox 132">
              <a:extLst>
                <a:ext uri="{FF2B5EF4-FFF2-40B4-BE49-F238E27FC236}">
                  <a16:creationId xmlns:a16="http://schemas.microsoft.com/office/drawing/2014/main" id="{3C0034C7-A744-E129-D567-A215A75E4129}"/>
                </a:ext>
              </a:extLst>
            </p:cNvPr>
            <p:cNvSpPr txBox="1"/>
            <p:nvPr/>
          </p:nvSpPr>
          <p:spPr>
            <a:xfrm>
              <a:off x="10338724" y="4679362"/>
              <a:ext cx="603399" cy="369332"/>
            </a:xfrm>
            <a:prstGeom prst="rect">
              <a:avLst/>
            </a:prstGeom>
            <a:noFill/>
          </p:spPr>
          <p:txBody>
            <a:bodyPr wrap="square" lIns="0" tIns="0" rIns="0" bIns="0" rtlCol="0">
              <a:spAutoFit/>
            </a:bodyPr>
            <a:lstStyle/>
            <a:p>
              <a:pPr algn="ctr"/>
              <a:r>
                <a:rPr lang="en-US" altLang="zh-CN" sz="2400" dirty="0"/>
                <a:t>min</a:t>
              </a:r>
              <a:endParaRPr lang="en-US" sz="2400" dirty="0"/>
            </a:p>
          </p:txBody>
        </p:sp>
      </p:grpSp>
      <p:sp>
        <p:nvSpPr>
          <p:cNvPr id="135" name="Slide Number Placeholder 134">
            <a:extLst>
              <a:ext uri="{FF2B5EF4-FFF2-40B4-BE49-F238E27FC236}">
                <a16:creationId xmlns:a16="http://schemas.microsoft.com/office/drawing/2014/main" id="{AF72E651-9775-A4C3-4724-8DC2DA06046A}"/>
              </a:ext>
            </a:extLst>
          </p:cNvPr>
          <p:cNvSpPr>
            <a:spLocks noGrp="1"/>
          </p:cNvSpPr>
          <p:nvPr>
            <p:ph type="sldNum" sz="quarter" idx="12"/>
          </p:nvPr>
        </p:nvSpPr>
        <p:spPr/>
        <p:txBody>
          <a:bodyPr/>
          <a:lstStyle/>
          <a:p>
            <a:fld id="{53C2F577-57A6-864D-9DCD-614379928BED}" type="slidenum">
              <a:rPr lang="en-US" smtClean="0"/>
              <a:t>12</a:t>
            </a:fld>
            <a:endParaRPr lang="en-US"/>
          </a:p>
        </p:txBody>
      </p:sp>
    </p:spTree>
    <p:extLst>
      <p:ext uri="{BB962C8B-B14F-4D97-AF65-F5344CB8AC3E}">
        <p14:creationId xmlns:p14="http://schemas.microsoft.com/office/powerpoint/2010/main" val="300204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par>
                                <p:cTn id="13" presetID="9"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par>
                                <p:cTn id="16" presetID="9"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nodeType="withEffect">
                                  <p:stCondLst>
                                    <p:cond delay="0"/>
                                  </p:stCondLst>
                                  <p:childTnLst>
                                    <p:set>
                                      <p:cBhvr>
                                        <p:cTn id="20" dur="1" fill="hold">
                                          <p:stCondLst>
                                            <p:cond delay="0"/>
                                          </p:stCondLst>
                                        </p:cTn>
                                        <p:tgtEl>
                                          <p:spTgt spid="132"/>
                                        </p:tgtEl>
                                        <p:attrNameLst>
                                          <p:attrName>style.visibility</p:attrName>
                                        </p:attrNameLst>
                                      </p:cBhvr>
                                      <p:to>
                                        <p:strVal val="visible"/>
                                      </p:to>
                                    </p:set>
                                    <p:animEffect transition="in" filter="dissolve">
                                      <p:cBhvr>
                                        <p:cTn id="21" dur="500"/>
                                        <p:tgtEl>
                                          <p:spTgt spid="13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dissolve">
                                      <p:cBhvr>
                                        <p:cTn id="31" dur="500"/>
                                        <p:tgtEl>
                                          <p:spTgt spid="31"/>
                                        </p:tgtEl>
                                      </p:cBhvr>
                                    </p:animEffect>
                                  </p:childTnLst>
                                </p:cTn>
                              </p:par>
                              <p:par>
                                <p:cTn id="32" presetID="9" presetClass="entr" presetSubtype="0"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dissolve">
                                      <p:cBhvr>
                                        <p:cTn id="34" dur="500"/>
                                        <p:tgtEl>
                                          <p:spTgt spid="47"/>
                                        </p:tgtEl>
                                      </p:cBhvr>
                                    </p:animEffect>
                                  </p:childTnLst>
                                </p:cTn>
                              </p:par>
                              <p:par>
                                <p:cTn id="35" presetID="9"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dissolv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dissolv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dissolv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11"/>
                                        </p:tgtEl>
                                        <p:attrNameLst>
                                          <p:attrName>style.visibility</p:attrName>
                                        </p:attrNameLst>
                                      </p:cBhvr>
                                      <p:to>
                                        <p:strVal val="visible"/>
                                      </p:to>
                                    </p:set>
                                    <p:animEffect transition="in" filter="dissolve">
                                      <p:cBhvr>
                                        <p:cTn id="52" dur="500"/>
                                        <p:tgtEl>
                                          <p:spTgt spid="11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dissolve">
                                      <p:cBhvr>
                                        <p:cTn id="57" dur="500"/>
                                        <p:tgtEl>
                                          <p:spTgt spid="46"/>
                                        </p:tgtEl>
                                      </p:cBhvr>
                                    </p:animEffect>
                                  </p:childTnLst>
                                </p:cTn>
                              </p:par>
                              <p:par>
                                <p:cTn id="58" presetID="9" presetClass="entr" presetSubtype="0" fill="hold" nodeType="withEffect">
                                  <p:stCondLst>
                                    <p:cond delay="0"/>
                                  </p:stCondLst>
                                  <p:childTnLst>
                                    <p:set>
                                      <p:cBhvr>
                                        <p:cTn id="59" dur="1" fill="hold">
                                          <p:stCondLst>
                                            <p:cond delay="0"/>
                                          </p:stCondLst>
                                        </p:cTn>
                                        <p:tgtEl>
                                          <p:spTgt spid="100"/>
                                        </p:tgtEl>
                                        <p:attrNameLst>
                                          <p:attrName>style.visibility</p:attrName>
                                        </p:attrNameLst>
                                      </p:cBhvr>
                                      <p:to>
                                        <p:strVal val="visible"/>
                                      </p:to>
                                    </p:set>
                                    <p:animEffect transition="in" filter="dissolve">
                                      <p:cBhvr>
                                        <p:cTn id="60" dur="500"/>
                                        <p:tgtEl>
                                          <p:spTgt spid="100"/>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dissolve">
                                      <p:cBhvr>
                                        <p:cTn id="65" dur="500"/>
                                        <p:tgtEl>
                                          <p:spTgt spid="98"/>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134"/>
                                        </p:tgtEl>
                                        <p:attrNameLst>
                                          <p:attrName>style.visibility</p:attrName>
                                        </p:attrNameLst>
                                      </p:cBhvr>
                                      <p:to>
                                        <p:strVal val="visible"/>
                                      </p:to>
                                    </p:set>
                                    <p:animEffect transition="in" filter="dissolve">
                                      <p:cBhvr>
                                        <p:cTn id="70"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Graphical user interface, diagram&#10;&#10;Description automatically generated">
            <a:extLst>
              <a:ext uri="{FF2B5EF4-FFF2-40B4-BE49-F238E27FC236}">
                <a16:creationId xmlns:a16="http://schemas.microsoft.com/office/drawing/2014/main" id="{4848AF30-76CC-A4B8-F93D-A0EBD48F5760}"/>
              </a:ext>
            </a:extLst>
          </p:cNvPr>
          <p:cNvPicPr>
            <a:picLocks noChangeAspect="1"/>
          </p:cNvPicPr>
          <p:nvPr/>
        </p:nvPicPr>
        <p:blipFill>
          <a:blip r:embed="rId3"/>
          <a:stretch>
            <a:fillRect/>
          </a:stretch>
        </p:blipFill>
        <p:spPr>
          <a:xfrm>
            <a:off x="0" y="2903988"/>
            <a:ext cx="12192000" cy="4001107"/>
          </a:xfrm>
          <a:prstGeom prst="rect">
            <a:avLst/>
          </a:prstGeom>
        </p:spPr>
      </p:pic>
      <p:sp>
        <p:nvSpPr>
          <p:cNvPr id="2" name="Title 1">
            <a:extLst>
              <a:ext uri="{FF2B5EF4-FFF2-40B4-BE49-F238E27FC236}">
                <a16:creationId xmlns:a16="http://schemas.microsoft.com/office/drawing/2014/main" id="{7E1DE9B6-9C95-56B2-A3CB-24D736DBE1F5}"/>
              </a:ext>
            </a:extLst>
          </p:cNvPr>
          <p:cNvSpPr>
            <a:spLocks noGrp="1"/>
          </p:cNvSpPr>
          <p:nvPr>
            <p:ph type="title"/>
          </p:nvPr>
        </p:nvSpPr>
        <p:spPr>
          <a:xfrm>
            <a:off x="838200" y="42398"/>
            <a:ext cx="10515600" cy="1325563"/>
          </a:xfrm>
        </p:spPr>
        <p:txBody>
          <a:bodyPr/>
          <a:lstStyle/>
          <a:p>
            <a:r>
              <a:rPr lang="en-US" altLang="zh-CN" dirty="0"/>
              <a:t>AHAB’s</a:t>
            </a:r>
            <a:r>
              <a:rPr lang="zh-CN" altLang="en-US" dirty="0"/>
              <a:t> </a:t>
            </a:r>
            <a:r>
              <a:rPr lang="en-US" altLang="zh-CN" dirty="0"/>
              <a:t>Hardware</a:t>
            </a:r>
            <a:r>
              <a:rPr lang="zh-CN" altLang="en-US" dirty="0"/>
              <a:t> </a:t>
            </a:r>
            <a:r>
              <a:rPr lang="en-US" altLang="zh-CN" dirty="0"/>
              <a:t>implementation</a:t>
            </a:r>
            <a:r>
              <a:rPr lang="zh-CN" altLang="en-US" dirty="0"/>
              <a:t> </a:t>
            </a:r>
            <a:r>
              <a:rPr lang="en-US" altLang="zh-CN" dirty="0"/>
              <a:t>on</a:t>
            </a:r>
            <a:r>
              <a:rPr lang="zh-CN" altLang="en-US" dirty="0"/>
              <a:t> </a:t>
            </a:r>
            <a:r>
              <a:rPr lang="en-US" altLang="zh-CN" dirty="0"/>
              <a:t>Tofino</a:t>
            </a:r>
            <a:endParaRPr lang="en-US" dirty="0"/>
          </a:p>
        </p:txBody>
      </p:sp>
      <p:pic>
        <p:nvPicPr>
          <p:cNvPr id="7" name="Picture 6" descr="Diagram&#10;&#10;Description automatically generated">
            <a:extLst>
              <a:ext uri="{FF2B5EF4-FFF2-40B4-BE49-F238E27FC236}">
                <a16:creationId xmlns:a16="http://schemas.microsoft.com/office/drawing/2014/main" id="{21C5AC85-379F-7977-C8DB-819BF37D8642}"/>
              </a:ext>
            </a:extLst>
          </p:cNvPr>
          <p:cNvPicPr>
            <a:picLocks noChangeAspect="1"/>
          </p:cNvPicPr>
          <p:nvPr/>
        </p:nvPicPr>
        <p:blipFill>
          <a:blip r:embed="rId4"/>
          <a:stretch>
            <a:fillRect/>
          </a:stretch>
        </p:blipFill>
        <p:spPr>
          <a:xfrm>
            <a:off x="0" y="7273939"/>
            <a:ext cx="12192000" cy="3118884"/>
          </a:xfrm>
          <a:prstGeom prst="rect">
            <a:avLst/>
          </a:prstGeom>
        </p:spPr>
      </p:pic>
      <p:sp>
        <p:nvSpPr>
          <p:cNvPr id="8" name="Content Placeholder 2">
            <a:extLst>
              <a:ext uri="{FF2B5EF4-FFF2-40B4-BE49-F238E27FC236}">
                <a16:creationId xmlns:a16="http://schemas.microsoft.com/office/drawing/2014/main" id="{0C3FC893-1056-324B-E716-3188DAF172FC}"/>
              </a:ext>
            </a:extLst>
          </p:cNvPr>
          <p:cNvSpPr txBox="1">
            <a:spLocks/>
          </p:cNvSpPr>
          <p:nvPr/>
        </p:nvSpPr>
        <p:spPr>
          <a:xfrm>
            <a:off x="838199" y="1161011"/>
            <a:ext cx="10979989" cy="166074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altLang="zh-CN" dirty="0"/>
              <a:t>First,</a:t>
            </a:r>
            <a:r>
              <a:rPr lang="zh-CN" altLang="en-US" dirty="0"/>
              <a:t> </a:t>
            </a:r>
            <a:r>
              <a:rPr lang="en-US" altLang="zh-CN" dirty="0"/>
              <a:t>look</a:t>
            </a:r>
            <a:r>
              <a:rPr lang="zh-CN" altLang="en-US" dirty="0"/>
              <a:t> </a:t>
            </a:r>
            <a:r>
              <a:rPr lang="en-US" altLang="zh-CN" dirty="0"/>
              <a:t>up</a:t>
            </a:r>
            <a:r>
              <a:rPr lang="zh-CN" altLang="en-US" dirty="0"/>
              <a:t> </a:t>
            </a:r>
            <a:r>
              <a:rPr lang="en-US" altLang="zh-CN" dirty="0"/>
              <a:t>slice</a:t>
            </a:r>
            <a:r>
              <a:rPr lang="zh-CN" altLang="en-US" dirty="0"/>
              <a:t> </a:t>
            </a:r>
            <a:r>
              <a:rPr lang="en-US" altLang="zh-CN" dirty="0"/>
              <a:t>id</a:t>
            </a:r>
            <a:r>
              <a:rPr lang="zh-CN" altLang="en-US" dirty="0"/>
              <a:t> </a:t>
            </a:r>
            <a:r>
              <a:rPr lang="en-US" altLang="zh-CN" i="1" dirty="0"/>
              <a:t>n</a:t>
            </a:r>
            <a:r>
              <a:rPr lang="zh-CN" altLang="en-US" dirty="0"/>
              <a:t> </a:t>
            </a:r>
            <a:r>
              <a:rPr lang="en-US" altLang="zh-CN" dirty="0"/>
              <a:t>and</a:t>
            </a:r>
            <a:r>
              <a:rPr lang="zh-CN" altLang="en-US" dirty="0"/>
              <a:t> </a:t>
            </a:r>
            <a:r>
              <a:rPr lang="en-US" altLang="zh-CN" dirty="0"/>
              <a:t>its</a:t>
            </a:r>
            <a:r>
              <a:rPr lang="zh-CN" altLang="en-US" dirty="0"/>
              <a:t> </a:t>
            </a:r>
            <a:r>
              <a:rPr lang="en-US" altLang="zh-CN" dirty="0"/>
              <a:t>current</a:t>
            </a:r>
            <a:r>
              <a:rPr lang="zh-CN" altLang="en-US" dirty="0"/>
              <a:t> </a:t>
            </a:r>
            <a:r>
              <a:rPr lang="en-US" altLang="zh-CN" dirty="0"/>
              <a:t>per-user</a:t>
            </a:r>
            <a:r>
              <a:rPr lang="zh-CN" altLang="en-US" dirty="0"/>
              <a:t> </a:t>
            </a:r>
            <a:r>
              <a:rPr lang="en-US" altLang="zh-CN" dirty="0"/>
              <a:t>rate</a:t>
            </a:r>
            <a:r>
              <a:rPr lang="zh-CN" altLang="en-US" dirty="0"/>
              <a:t> </a:t>
            </a:r>
            <a:r>
              <a:rPr lang="en-US" altLang="zh-CN" dirty="0"/>
              <a:t>limit</a:t>
            </a:r>
            <a:r>
              <a:rPr lang="zh-CN" altLang="en-US" dirty="0"/>
              <a:t> </a:t>
            </a:r>
            <a:r>
              <a:rPr lang="en-US" altLang="zh-CN" b="1" i="1" dirty="0">
                <a:solidFill>
                  <a:prstClr val="black"/>
                </a:solidFill>
                <a:latin typeface="Songti TC" panose="02010600040101010101" pitchFamily="2" charset="-120"/>
                <a:ea typeface="Songti TC" panose="02010600040101010101" pitchFamily="2" charset="-120"/>
                <a:cs typeface="Arial" panose="020B0604020202020204" pitchFamily="34" charset="0"/>
              </a:rPr>
              <a:t>T</a:t>
            </a:r>
            <a:r>
              <a:rPr lang="en-US" altLang="zh-CN" b="1" i="1" baseline="-25000" dirty="0">
                <a:solidFill>
                  <a:prstClr val="black"/>
                </a:solidFill>
                <a:latin typeface="Songti TC" panose="02010600040101010101" pitchFamily="2" charset="-120"/>
                <a:ea typeface="Songti TC" panose="02010600040101010101" pitchFamily="2" charset="-120"/>
                <a:cs typeface="Arial" panose="020B0604020202020204" pitchFamily="34" charset="0"/>
              </a:rPr>
              <a:t>n</a:t>
            </a:r>
            <a:r>
              <a:rPr lang="zh-CN" altLang="en-US" dirty="0"/>
              <a:t> </a:t>
            </a:r>
            <a:r>
              <a:rPr lang="en-US" altLang="zh-CN" dirty="0"/>
              <a:t>;</a:t>
            </a:r>
            <a:br>
              <a:rPr lang="en-US" altLang="zh-CN" dirty="0"/>
            </a:br>
            <a:r>
              <a:rPr lang="en-US" altLang="zh-CN" dirty="0"/>
              <a:t>Also,</a:t>
            </a:r>
            <a:r>
              <a:rPr lang="zh-CN" altLang="en-US" dirty="0"/>
              <a:t> </a:t>
            </a:r>
            <a:r>
              <a:rPr lang="en-US" altLang="zh-CN" dirty="0"/>
              <a:t>use</a:t>
            </a:r>
            <a:r>
              <a:rPr lang="zh-CN" altLang="en-US" dirty="0"/>
              <a:t> </a:t>
            </a:r>
            <a:r>
              <a:rPr lang="en-US" altLang="zh-CN" dirty="0"/>
              <a:t>CMS-LPF</a:t>
            </a:r>
            <a:r>
              <a:rPr lang="zh-CN" altLang="en-US" dirty="0"/>
              <a:t> </a:t>
            </a:r>
            <a:r>
              <a:rPr lang="en-US" altLang="zh-CN" dirty="0"/>
              <a:t>to</a:t>
            </a:r>
            <a:r>
              <a:rPr lang="zh-CN" altLang="en-US" dirty="0"/>
              <a:t> </a:t>
            </a:r>
            <a:r>
              <a:rPr lang="en-US" altLang="zh-CN" dirty="0"/>
              <a:t>get</a:t>
            </a:r>
            <a:r>
              <a:rPr lang="zh-CN" altLang="en-US" dirty="0"/>
              <a:t> </a:t>
            </a:r>
            <a:r>
              <a:rPr lang="en-US" altLang="zh-CN" dirty="0"/>
              <a:t>estimated</a:t>
            </a:r>
            <a:r>
              <a:rPr lang="zh-CN" altLang="en-US" dirty="0"/>
              <a:t> </a:t>
            </a:r>
            <a:r>
              <a:rPr lang="en-US" altLang="zh-CN" dirty="0"/>
              <a:t>per-user</a:t>
            </a:r>
            <a:r>
              <a:rPr lang="zh-CN" altLang="en-US" dirty="0"/>
              <a:t> </a:t>
            </a:r>
            <a:r>
              <a:rPr lang="en-US" altLang="zh-CN" dirty="0"/>
              <a:t>sending</a:t>
            </a:r>
            <a:r>
              <a:rPr lang="zh-CN" altLang="en-US" dirty="0"/>
              <a:t> </a:t>
            </a:r>
            <a:r>
              <a:rPr lang="en-US" altLang="zh-CN" dirty="0"/>
              <a:t>rate</a:t>
            </a:r>
            <a:r>
              <a:rPr lang="zh-CN" altLang="en-US" dirty="0"/>
              <a:t> </a:t>
            </a:r>
            <a:r>
              <a:rPr lang="en-US" altLang="zh-CN" b="1" i="1" dirty="0">
                <a:solidFill>
                  <a:prstClr val="black"/>
                </a:solidFill>
                <a:latin typeface="Songti TC" panose="02010600040101010101" pitchFamily="2" charset="-120"/>
                <a:ea typeface="Songti TC" panose="02010600040101010101" pitchFamily="2" charset="-120"/>
                <a:cs typeface="Arial" panose="020B0604020202020204" pitchFamily="34" charset="0"/>
              </a:rPr>
              <a:t>R</a:t>
            </a:r>
            <a:r>
              <a:rPr lang="zh-CN" altLang="en-US" b="1" i="1" baseline="-25000" dirty="0">
                <a:solidFill>
                  <a:prstClr val="black"/>
                </a:solidFill>
                <a:latin typeface="Songti TC" panose="02010600040101010101" pitchFamily="2" charset="-120"/>
                <a:ea typeface="Songti TC" panose="02010600040101010101" pitchFamily="2" charset="-120"/>
                <a:cs typeface="Arial" panose="020B0604020202020204" pitchFamily="34" charset="0"/>
              </a:rPr>
              <a:t> </a:t>
            </a:r>
            <a:r>
              <a:rPr lang="en-US" altLang="zh-CN" dirty="0"/>
              <a:t>.</a:t>
            </a:r>
          </a:p>
          <a:p>
            <a:pPr marL="514350" indent="-514350">
              <a:buFont typeface="+mj-lt"/>
              <a:buAutoNum type="arabicPeriod"/>
            </a:pPr>
            <a:r>
              <a:rPr lang="en-US" altLang="zh-CN" dirty="0"/>
              <a:t>Approximated</a:t>
            </a:r>
            <a:r>
              <a:rPr lang="zh-CN" altLang="en-US" dirty="0"/>
              <a:t> </a:t>
            </a:r>
            <a:r>
              <a:rPr lang="en-US" altLang="zh-CN" dirty="0"/>
              <a:t>probabilistic</a:t>
            </a:r>
            <a:r>
              <a:rPr lang="zh-CN" altLang="en-US" dirty="0"/>
              <a:t> </a:t>
            </a:r>
            <a:r>
              <a:rPr lang="en-US" altLang="zh-CN" dirty="0"/>
              <a:t>dropping</a:t>
            </a:r>
            <a:r>
              <a:rPr lang="zh-CN" altLang="en-US" dirty="0"/>
              <a:t> </a:t>
            </a:r>
            <a:r>
              <a:rPr lang="en-US" altLang="zh-CN" dirty="0"/>
              <a:t>(using</a:t>
            </a:r>
            <a:r>
              <a:rPr lang="zh-CN" altLang="en-US" dirty="0"/>
              <a:t> </a:t>
            </a:r>
            <a:r>
              <a:rPr lang="en-US" altLang="zh-CN" dirty="0"/>
              <a:t>match-action</a:t>
            </a:r>
            <a:r>
              <a:rPr lang="zh-CN" altLang="en-US" dirty="0"/>
              <a:t> </a:t>
            </a:r>
            <a:r>
              <a:rPr lang="en-US" altLang="zh-CN" dirty="0"/>
              <a:t>rules).</a:t>
            </a:r>
            <a:r>
              <a:rPr lang="zh-CN" altLang="en-US" dirty="0"/>
              <a:t> </a:t>
            </a:r>
            <a:endParaRPr lang="en-US" altLang="zh-CN" dirty="0"/>
          </a:p>
          <a:p>
            <a:pPr marL="514350" indent="-514350">
              <a:buFont typeface="+mj-lt"/>
              <a:buAutoNum type="arabicPeriod"/>
            </a:pPr>
            <a:r>
              <a:rPr lang="en-US" altLang="zh-CN" dirty="0"/>
              <a:t>Linear</a:t>
            </a:r>
            <a:r>
              <a:rPr lang="zh-CN" altLang="en-US" dirty="0"/>
              <a:t> </a:t>
            </a:r>
            <a:r>
              <a:rPr lang="en-US" altLang="zh-CN" dirty="0"/>
              <a:t>interpolation</a:t>
            </a:r>
            <a:r>
              <a:rPr lang="zh-CN" altLang="en-US" dirty="0"/>
              <a:t> </a:t>
            </a:r>
            <a:r>
              <a:rPr lang="en-US" altLang="zh-CN" dirty="0"/>
              <a:t>for</a:t>
            </a:r>
            <a:r>
              <a:rPr lang="zh-CN" altLang="en-US" dirty="0"/>
              <a:t> </a:t>
            </a:r>
            <a:r>
              <a:rPr lang="en-US" altLang="zh-CN" dirty="0"/>
              <a:t>new</a:t>
            </a:r>
            <a:r>
              <a:rPr lang="zh-CN" altLang="en-US" dirty="0"/>
              <a:t> </a:t>
            </a:r>
            <a:r>
              <a:rPr lang="en-US" altLang="zh-CN" dirty="0"/>
              <a:t>rate</a:t>
            </a:r>
            <a:r>
              <a:rPr lang="zh-CN" altLang="en-US" dirty="0"/>
              <a:t> </a:t>
            </a:r>
            <a:r>
              <a:rPr lang="en-US" altLang="zh-CN" dirty="0"/>
              <a:t>limit</a:t>
            </a:r>
            <a:r>
              <a:rPr lang="zh-CN" altLang="en-US" dirty="0"/>
              <a:t> </a:t>
            </a:r>
            <a:r>
              <a:rPr lang="en-US" altLang="zh-CN" b="1" i="1" dirty="0" err="1">
                <a:solidFill>
                  <a:prstClr val="black"/>
                </a:solidFill>
                <a:latin typeface="Songti TC" panose="02010600040101010101" pitchFamily="2" charset="-120"/>
                <a:ea typeface="Songti TC" panose="02010600040101010101" pitchFamily="2" charset="-120"/>
                <a:cs typeface="Arial" panose="020B0604020202020204" pitchFamily="34" charset="0"/>
              </a:rPr>
              <a:t>T</a:t>
            </a:r>
            <a:r>
              <a:rPr lang="en-US" altLang="zh-CN" b="1" i="1" baseline="-25000" dirty="0" err="1">
                <a:solidFill>
                  <a:prstClr val="black"/>
                </a:solidFill>
                <a:latin typeface="Songti TC" panose="02010600040101010101" pitchFamily="2" charset="-120"/>
                <a:ea typeface="Songti TC" panose="02010600040101010101" pitchFamily="2" charset="-120"/>
                <a:cs typeface="Arial" panose="020B0604020202020204" pitchFamily="34" charset="0"/>
              </a:rPr>
              <a:t>new</a:t>
            </a:r>
            <a:r>
              <a:rPr lang="zh-CN" altLang="en-US" b="1" i="1" baseline="-25000" dirty="0">
                <a:solidFill>
                  <a:prstClr val="black"/>
                </a:solidFill>
                <a:latin typeface="Songti TC" panose="02010600040101010101" pitchFamily="2" charset="-120"/>
                <a:ea typeface="Songti TC" panose="02010600040101010101" pitchFamily="2" charset="-120"/>
                <a:cs typeface="Arial" panose="020B0604020202020204" pitchFamily="34" charset="0"/>
              </a:rPr>
              <a:t> </a:t>
            </a:r>
            <a:r>
              <a:rPr lang="en-US" altLang="zh-CN" dirty="0"/>
              <a:t>;</a:t>
            </a:r>
            <a:r>
              <a:rPr lang="zh-CN" altLang="en-US" dirty="0"/>
              <a:t> </a:t>
            </a:r>
            <a:r>
              <a:rPr lang="en-US" altLang="zh-CN" dirty="0"/>
              <a:t>update</a:t>
            </a:r>
            <a:r>
              <a:rPr lang="zh-CN" altLang="en-US" dirty="0"/>
              <a:t> </a:t>
            </a:r>
            <a:r>
              <a:rPr lang="en-US" altLang="zh-CN" dirty="0"/>
              <a:t>using</a:t>
            </a:r>
            <a:r>
              <a:rPr lang="zh-CN" altLang="en-US" dirty="0"/>
              <a:t> </a:t>
            </a:r>
            <a:r>
              <a:rPr lang="en-US" altLang="zh-CN" dirty="0"/>
              <a:t>messenger</a:t>
            </a:r>
            <a:r>
              <a:rPr lang="zh-CN" altLang="en-US" dirty="0"/>
              <a:t> </a:t>
            </a:r>
            <a:r>
              <a:rPr lang="en-US" altLang="zh-CN" dirty="0"/>
              <a:t>packets.</a:t>
            </a:r>
          </a:p>
        </p:txBody>
      </p:sp>
      <p:sp>
        <p:nvSpPr>
          <p:cNvPr id="19" name="Freeform 18">
            <a:extLst>
              <a:ext uri="{FF2B5EF4-FFF2-40B4-BE49-F238E27FC236}">
                <a16:creationId xmlns:a16="http://schemas.microsoft.com/office/drawing/2014/main" id="{5E1E49AD-520E-65E0-CFE7-4F74BF3C0EAF}"/>
              </a:ext>
            </a:extLst>
          </p:cNvPr>
          <p:cNvSpPr/>
          <p:nvPr/>
        </p:nvSpPr>
        <p:spPr>
          <a:xfrm>
            <a:off x="-17245905" y="3528911"/>
            <a:ext cx="37776429" cy="3360849"/>
          </a:xfrm>
          <a:custGeom>
            <a:avLst/>
            <a:gdLst>
              <a:gd name="connsiteX0" fmla="*/ 16298277 w 34342208"/>
              <a:gd name="connsiteY0" fmla="*/ 93448 h 3360849"/>
              <a:gd name="connsiteX1" fmla="*/ 15861849 w 34342208"/>
              <a:gd name="connsiteY1" fmla="*/ 529875 h 3360849"/>
              <a:gd name="connsiteX2" fmla="*/ 15861849 w 34342208"/>
              <a:gd name="connsiteY2" fmla="*/ 2830971 h 3360849"/>
              <a:gd name="connsiteX3" fmla="*/ 16298277 w 34342208"/>
              <a:gd name="connsiteY3" fmla="*/ 3267398 h 3360849"/>
              <a:gd name="connsiteX4" fmla="*/ 18043930 w 34342208"/>
              <a:gd name="connsiteY4" fmla="*/ 3267398 h 3360849"/>
              <a:gd name="connsiteX5" fmla="*/ 18480357 w 34342208"/>
              <a:gd name="connsiteY5" fmla="*/ 2830971 h 3360849"/>
              <a:gd name="connsiteX6" fmla="*/ 18480357 w 34342208"/>
              <a:gd name="connsiteY6" fmla="*/ 529875 h 3360849"/>
              <a:gd name="connsiteX7" fmla="*/ 18043930 w 34342208"/>
              <a:gd name="connsiteY7" fmla="*/ 93448 h 3360849"/>
              <a:gd name="connsiteX8" fmla="*/ 0 w 34342208"/>
              <a:gd name="connsiteY8" fmla="*/ 0 h 3360849"/>
              <a:gd name="connsiteX9" fmla="*/ 34342208 w 34342208"/>
              <a:gd name="connsiteY9" fmla="*/ 0 h 3360849"/>
              <a:gd name="connsiteX10" fmla="*/ 34342208 w 34342208"/>
              <a:gd name="connsiteY10" fmla="*/ 3360849 h 3360849"/>
              <a:gd name="connsiteX11" fmla="*/ 0 w 34342208"/>
              <a:gd name="connsiteY11" fmla="*/ 3360849 h 3360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342208" h="3360849">
                <a:moveTo>
                  <a:pt x="16298277" y="93448"/>
                </a:moveTo>
                <a:cubicBezTo>
                  <a:pt x="16057245" y="93448"/>
                  <a:pt x="15861849" y="288843"/>
                  <a:pt x="15861849" y="529875"/>
                </a:cubicBezTo>
                <a:lnTo>
                  <a:pt x="15861849" y="2830971"/>
                </a:lnTo>
                <a:cubicBezTo>
                  <a:pt x="15861849" y="3072003"/>
                  <a:pt x="16057245" y="3267398"/>
                  <a:pt x="16298277" y="3267398"/>
                </a:cubicBezTo>
                <a:lnTo>
                  <a:pt x="18043930" y="3267398"/>
                </a:lnTo>
                <a:cubicBezTo>
                  <a:pt x="18284962" y="3267398"/>
                  <a:pt x="18480357" y="3072003"/>
                  <a:pt x="18480357" y="2830971"/>
                </a:cubicBezTo>
                <a:lnTo>
                  <a:pt x="18480357" y="529875"/>
                </a:lnTo>
                <a:cubicBezTo>
                  <a:pt x="18480357" y="288843"/>
                  <a:pt x="18284962" y="93448"/>
                  <a:pt x="18043930" y="93448"/>
                </a:cubicBezTo>
                <a:close/>
                <a:moveTo>
                  <a:pt x="0" y="0"/>
                </a:moveTo>
                <a:lnTo>
                  <a:pt x="34342208" y="0"/>
                </a:lnTo>
                <a:lnTo>
                  <a:pt x="34342208" y="3360849"/>
                </a:lnTo>
                <a:lnTo>
                  <a:pt x="0" y="3360849"/>
                </a:lnTo>
                <a:close/>
              </a:path>
            </a:pathLst>
          </a:cu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Slide Number Placeholder 27">
            <a:extLst>
              <a:ext uri="{FF2B5EF4-FFF2-40B4-BE49-F238E27FC236}">
                <a16:creationId xmlns:a16="http://schemas.microsoft.com/office/drawing/2014/main" id="{435E04B5-2339-88AD-E350-FE4FA45F6AB7}"/>
              </a:ext>
            </a:extLst>
          </p:cNvPr>
          <p:cNvSpPr>
            <a:spLocks noGrp="1"/>
          </p:cNvSpPr>
          <p:nvPr>
            <p:ph type="sldNum" sz="quarter" idx="12"/>
          </p:nvPr>
        </p:nvSpPr>
        <p:spPr/>
        <p:txBody>
          <a:bodyPr/>
          <a:lstStyle/>
          <a:p>
            <a:fld id="{53C2F577-57A6-864D-9DCD-614379928BED}" type="slidenum">
              <a:rPr lang="en-US" smtClean="0"/>
              <a:t>13</a:t>
            </a:fld>
            <a:endParaRPr lang="en-US"/>
          </a:p>
        </p:txBody>
      </p:sp>
    </p:spTree>
    <p:extLst>
      <p:ext uri="{BB962C8B-B14F-4D97-AF65-F5344CB8AC3E}">
        <p14:creationId xmlns:p14="http://schemas.microsoft.com/office/powerpoint/2010/main" val="387718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4.58333E-6 -7.40741E-7 L 0.27291 -7.40741E-7 " pathEditMode="relative" rAng="0" ptsTypes="AA">
                                      <p:cBhvr>
                                        <p:cTn id="16" dur="2000" fill="hold"/>
                                        <p:tgtEl>
                                          <p:spTgt spid="19"/>
                                        </p:tgtEl>
                                        <p:attrNameLst>
                                          <p:attrName>ppt_x</p:attrName>
                                          <p:attrName>ppt_y</p:attrName>
                                        </p:attrNameLst>
                                      </p:cBhvr>
                                      <p:rCtr x="13646" y="0"/>
                                    </p:animMotion>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dissolve">
                                      <p:cBhvr>
                                        <p:cTn id="21" dur="5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grpId="2" nodeType="clickEffect">
                                  <p:stCondLst>
                                    <p:cond delay="0"/>
                                  </p:stCondLst>
                                  <p:childTnLst>
                                    <p:animMotion origin="layout" path="M 0.27291 -7.40741E-7 L 0.71015 -7.40741E-7 " pathEditMode="relative" rAng="0" ptsTypes="AA">
                                      <p:cBhvr>
                                        <p:cTn id="25" dur="2000" fill="hold"/>
                                        <p:tgtEl>
                                          <p:spTgt spid="19"/>
                                        </p:tgtEl>
                                        <p:attrNameLst>
                                          <p:attrName>ppt_x</p:attrName>
                                          <p:attrName>ppt_y</p:attrName>
                                        </p:attrNameLst>
                                      </p:cBhvr>
                                      <p:rCtr x="21862" y="0"/>
                                    </p:animMotion>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dissolve">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3" nodeType="clickEffect">
                                  <p:stCondLst>
                                    <p:cond delay="0"/>
                                  </p:stCondLst>
                                  <p:childTnLst>
                                    <p:animEffect transition="out" filter="fade">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19" grpId="3"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785F-AAC5-F359-9CA9-97BB94CA0B74}"/>
              </a:ext>
            </a:extLst>
          </p:cNvPr>
          <p:cNvSpPr>
            <a:spLocks noGrp="1"/>
          </p:cNvSpPr>
          <p:nvPr>
            <p:ph type="title"/>
          </p:nvPr>
        </p:nvSpPr>
        <p:spPr/>
        <p:txBody>
          <a:bodyPr/>
          <a:lstStyle/>
          <a:p>
            <a:r>
              <a:rPr lang="en-US" altLang="zh-CN" dirty="0"/>
              <a:t>Evaluation</a:t>
            </a:r>
            <a:r>
              <a:rPr lang="zh-CN" altLang="en-US" dirty="0"/>
              <a:t> </a:t>
            </a:r>
            <a:r>
              <a:rPr lang="en-US" altLang="zh-CN" dirty="0"/>
              <a:t>overview</a:t>
            </a:r>
            <a:endParaRPr lang="en-US" dirty="0"/>
          </a:p>
        </p:txBody>
      </p:sp>
      <p:sp>
        <p:nvSpPr>
          <p:cNvPr id="3" name="Content Placeholder 2">
            <a:extLst>
              <a:ext uri="{FF2B5EF4-FFF2-40B4-BE49-F238E27FC236}">
                <a16:creationId xmlns:a16="http://schemas.microsoft.com/office/drawing/2014/main" id="{54335726-19A6-6595-59A9-5197228DF157}"/>
              </a:ext>
            </a:extLst>
          </p:cNvPr>
          <p:cNvSpPr>
            <a:spLocks noGrp="1"/>
          </p:cNvSpPr>
          <p:nvPr>
            <p:ph idx="1"/>
          </p:nvPr>
        </p:nvSpPr>
        <p:spPr>
          <a:xfrm>
            <a:off x="838200" y="1825625"/>
            <a:ext cx="10515600" cy="4667250"/>
          </a:xfrm>
        </p:spPr>
        <p:txBody>
          <a:bodyPr>
            <a:noAutofit/>
          </a:bodyPr>
          <a:lstStyle/>
          <a:p>
            <a:pPr marL="0" indent="0">
              <a:lnSpc>
                <a:spcPct val="114000"/>
              </a:lnSpc>
              <a:buNone/>
            </a:pPr>
            <a:r>
              <a:rPr lang="en-US" altLang="zh-CN" sz="3200" dirty="0"/>
              <a:t>1.</a:t>
            </a:r>
            <a:r>
              <a:rPr lang="zh-CN" altLang="en-US" sz="3200" dirty="0"/>
              <a:t> </a:t>
            </a:r>
            <a:r>
              <a:rPr lang="en-US" altLang="zh-CN" sz="3200" dirty="0"/>
              <a:t>How</a:t>
            </a:r>
            <a:r>
              <a:rPr lang="zh-CN" altLang="en-US" sz="3200" dirty="0"/>
              <a:t> </a:t>
            </a:r>
            <a:r>
              <a:rPr lang="en-US" altLang="zh-CN" sz="3200" dirty="0"/>
              <a:t>fast</a:t>
            </a:r>
            <a:r>
              <a:rPr lang="zh-CN" altLang="en-US" sz="3200" dirty="0"/>
              <a:t> </a:t>
            </a:r>
            <a:r>
              <a:rPr lang="en-US" altLang="zh-CN" sz="3200" dirty="0"/>
              <a:t>can</a:t>
            </a:r>
            <a:r>
              <a:rPr lang="zh-CN" altLang="en-US" sz="3200" dirty="0"/>
              <a:t> </a:t>
            </a:r>
            <a:r>
              <a:rPr lang="en-US" altLang="zh-CN" sz="3200" dirty="0"/>
              <a:t>AHAB</a:t>
            </a:r>
            <a:r>
              <a:rPr lang="zh-CN" altLang="en-US" sz="3200" dirty="0"/>
              <a:t> </a:t>
            </a:r>
            <a:r>
              <a:rPr lang="en-US" altLang="zh-CN" sz="3200" dirty="0"/>
              <a:t>converge</a:t>
            </a:r>
            <a:r>
              <a:rPr lang="zh-CN" altLang="en-US" sz="3200" dirty="0"/>
              <a:t> </a:t>
            </a:r>
            <a:r>
              <a:rPr lang="en-US" altLang="zh-CN" sz="3200" dirty="0"/>
              <a:t>to</a:t>
            </a:r>
            <a:r>
              <a:rPr lang="zh-CN" altLang="en-US" sz="3200" dirty="0"/>
              <a:t> </a:t>
            </a:r>
            <a:r>
              <a:rPr lang="en-US" altLang="zh-CN" sz="3200" dirty="0"/>
              <a:t>the</a:t>
            </a:r>
            <a:r>
              <a:rPr lang="zh-CN" altLang="en-US" sz="3200" dirty="0"/>
              <a:t> </a:t>
            </a:r>
            <a:r>
              <a:rPr lang="en-US" altLang="zh-CN" sz="3200" dirty="0"/>
              <a:t>right</a:t>
            </a:r>
            <a:r>
              <a:rPr lang="zh-CN" altLang="en-US" sz="3200" dirty="0"/>
              <a:t> </a:t>
            </a:r>
            <a:r>
              <a:rPr lang="en-US" altLang="zh-CN" sz="3200" dirty="0"/>
              <a:t>limit?</a:t>
            </a:r>
          </a:p>
          <a:p>
            <a:pPr marL="0" indent="0">
              <a:lnSpc>
                <a:spcPct val="114000"/>
              </a:lnSpc>
              <a:spcAft>
                <a:spcPts val="1000"/>
              </a:spcAft>
              <a:buNone/>
            </a:pPr>
            <a:r>
              <a:rPr lang="en-US" sz="3200" b="1" dirty="0">
                <a:solidFill>
                  <a:schemeClr val="accent6">
                    <a:lumMod val="75000"/>
                  </a:schemeClr>
                </a:solidFill>
              </a:rPr>
              <a:t>	</a:t>
            </a:r>
            <a:r>
              <a:rPr lang="en-US" sz="3200" dirty="0">
                <a:solidFill>
                  <a:schemeClr val="accent6">
                    <a:lumMod val="75000"/>
                  </a:schemeClr>
                </a:solidFill>
              </a:rPr>
              <a:t>✓</a:t>
            </a:r>
            <a:r>
              <a:rPr lang="zh-CN" altLang="en-US" sz="3200" dirty="0">
                <a:solidFill>
                  <a:schemeClr val="accent6">
                    <a:lumMod val="75000"/>
                  </a:schemeClr>
                </a:solidFill>
              </a:rPr>
              <a:t> </a:t>
            </a:r>
            <a:r>
              <a:rPr lang="en-US" altLang="zh-CN" sz="3200" b="1" dirty="0">
                <a:solidFill>
                  <a:schemeClr val="accent6">
                    <a:lumMod val="75000"/>
                  </a:schemeClr>
                </a:solidFill>
              </a:rPr>
              <a:t>3.1ms,</a:t>
            </a:r>
            <a:r>
              <a:rPr lang="zh-CN" altLang="en-US" sz="3200" b="1" dirty="0">
                <a:solidFill>
                  <a:schemeClr val="accent6">
                    <a:lumMod val="75000"/>
                  </a:schemeClr>
                </a:solidFill>
              </a:rPr>
              <a:t> </a:t>
            </a:r>
            <a:r>
              <a:rPr lang="en-US" altLang="zh-CN" sz="3200" b="1" dirty="0">
                <a:solidFill>
                  <a:schemeClr val="accent6">
                    <a:lumMod val="75000"/>
                  </a:schemeClr>
                </a:solidFill>
              </a:rPr>
              <a:t>13x</a:t>
            </a:r>
            <a:r>
              <a:rPr lang="zh-CN" altLang="en-US" sz="3200" b="1" dirty="0">
                <a:solidFill>
                  <a:schemeClr val="accent6">
                    <a:lumMod val="75000"/>
                  </a:schemeClr>
                </a:solidFill>
              </a:rPr>
              <a:t> </a:t>
            </a:r>
            <a:r>
              <a:rPr lang="en-US" altLang="zh-CN" sz="3200" b="1" dirty="0">
                <a:solidFill>
                  <a:schemeClr val="accent6">
                    <a:lumMod val="75000"/>
                  </a:schemeClr>
                </a:solidFill>
              </a:rPr>
              <a:t>faster</a:t>
            </a:r>
            <a:r>
              <a:rPr lang="zh-CN" altLang="en-US" sz="3200" b="1" dirty="0">
                <a:solidFill>
                  <a:schemeClr val="accent6">
                    <a:lumMod val="75000"/>
                  </a:schemeClr>
                </a:solidFill>
              </a:rPr>
              <a:t> </a:t>
            </a:r>
            <a:r>
              <a:rPr lang="en-US" altLang="zh-CN" sz="3200" b="1" dirty="0">
                <a:solidFill>
                  <a:schemeClr val="accent6">
                    <a:lumMod val="75000"/>
                  </a:schemeClr>
                </a:solidFill>
              </a:rPr>
              <a:t>than</a:t>
            </a:r>
            <a:r>
              <a:rPr lang="zh-CN" altLang="en-US" sz="3200" b="1" dirty="0">
                <a:solidFill>
                  <a:schemeClr val="accent6">
                    <a:lumMod val="75000"/>
                  </a:schemeClr>
                </a:solidFill>
              </a:rPr>
              <a:t> </a:t>
            </a:r>
            <a:r>
              <a:rPr lang="en-US" altLang="zh-CN" sz="3200" b="1" dirty="0">
                <a:solidFill>
                  <a:schemeClr val="accent6">
                    <a:lumMod val="75000"/>
                  </a:schemeClr>
                </a:solidFill>
              </a:rPr>
              <a:t>state-of-the-art</a:t>
            </a:r>
          </a:p>
          <a:p>
            <a:pPr marL="0" indent="0">
              <a:lnSpc>
                <a:spcPct val="114000"/>
              </a:lnSpc>
              <a:buNone/>
            </a:pPr>
            <a:r>
              <a:rPr lang="en-US" altLang="zh-CN" sz="3200" dirty="0"/>
              <a:t>2.</a:t>
            </a:r>
            <a:r>
              <a:rPr lang="zh-CN" altLang="en-US" sz="3200" dirty="0"/>
              <a:t> </a:t>
            </a:r>
            <a:r>
              <a:rPr lang="en-US" altLang="zh-CN" sz="3200" dirty="0"/>
              <a:t>How</a:t>
            </a:r>
            <a:r>
              <a:rPr lang="zh-CN" altLang="en-US" sz="3200" dirty="0"/>
              <a:t> </a:t>
            </a:r>
            <a:r>
              <a:rPr lang="en-US" altLang="zh-CN" sz="3200" dirty="0"/>
              <a:t>fair</a:t>
            </a:r>
            <a:r>
              <a:rPr lang="zh-CN" altLang="en-US" sz="3200" dirty="0"/>
              <a:t> </a:t>
            </a:r>
            <a:r>
              <a:rPr lang="en-US" altLang="zh-CN" sz="3200" dirty="0"/>
              <a:t>(accurate)?</a:t>
            </a:r>
          </a:p>
          <a:p>
            <a:pPr marL="0" indent="0">
              <a:lnSpc>
                <a:spcPct val="114000"/>
              </a:lnSpc>
              <a:spcAft>
                <a:spcPts val="1000"/>
              </a:spcAft>
              <a:buNone/>
            </a:pPr>
            <a:r>
              <a:rPr lang="en-US" altLang="zh-CN" sz="3200" b="1" dirty="0">
                <a:solidFill>
                  <a:schemeClr val="accent6">
                    <a:lumMod val="75000"/>
                  </a:schemeClr>
                </a:solidFill>
              </a:rPr>
              <a:t>	</a:t>
            </a:r>
            <a:r>
              <a:rPr lang="en-US" sz="3200" dirty="0">
                <a:solidFill>
                  <a:schemeClr val="accent6">
                    <a:lumMod val="75000"/>
                  </a:schemeClr>
                </a:solidFill>
              </a:rPr>
              <a:t>✓</a:t>
            </a:r>
            <a:r>
              <a:rPr lang="zh-CN" altLang="en-US" sz="3200" dirty="0">
                <a:solidFill>
                  <a:schemeClr val="accent6">
                    <a:lumMod val="75000"/>
                  </a:schemeClr>
                </a:solidFill>
              </a:rPr>
              <a:t> </a:t>
            </a:r>
            <a:r>
              <a:rPr lang="en-US" altLang="zh-CN" sz="3200" b="1" dirty="0">
                <a:solidFill>
                  <a:schemeClr val="accent6">
                    <a:lumMod val="75000"/>
                  </a:schemeClr>
                </a:solidFill>
              </a:rPr>
              <a:t>Throughput</a:t>
            </a:r>
            <a:r>
              <a:rPr lang="zh-CN" altLang="en-US" sz="3200" b="1" dirty="0">
                <a:solidFill>
                  <a:schemeClr val="accent6">
                    <a:lumMod val="75000"/>
                  </a:schemeClr>
                </a:solidFill>
              </a:rPr>
              <a:t> </a:t>
            </a:r>
            <a:r>
              <a:rPr lang="en-US" altLang="zh-CN" sz="3200" b="1" dirty="0">
                <a:solidFill>
                  <a:schemeClr val="accent6">
                    <a:lumMod val="75000"/>
                  </a:schemeClr>
                </a:solidFill>
              </a:rPr>
              <a:t>within</a:t>
            </a:r>
            <a:r>
              <a:rPr lang="zh-CN" altLang="en-US" sz="3200" b="1" dirty="0">
                <a:solidFill>
                  <a:schemeClr val="accent6">
                    <a:lumMod val="75000"/>
                  </a:schemeClr>
                </a:solidFill>
              </a:rPr>
              <a:t> </a:t>
            </a:r>
            <a:r>
              <a:rPr lang="en-US" altLang="zh-CN" sz="3200" b="1" dirty="0">
                <a:solidFill>
                  <a:schemeClr val="accent6">
                    <a:lumMod val="75000"/>
                  </a:schemeClr>
                </a:solidFill>
              </a:rPr>
              <a:t>4%-6%</a:t>
            </a:r>
            <a:r>
              <a:rPr lang="zh-CN" altLang="en-US" sz="3200" b="1" dirty="0">
                <a:solidFill>
                  <a:schemeClr val="accent6">
                    <a:lumMod val="75000"/>
                  </a:schemeClr>
                </a:solidFill>
              </a:rPr>
              <a:t> </a:t>
            </a:r>
            <a:r>
              <a:rPr lang="en-US" altLang="zh-CN" sz="3200" b="1" dirty="0">
                <a:solidFill>
                  <a:schemeClr val="accent6">
                    <a:lumMod val="75000"/>
                  </a:schemeClr>
                </a:solidFill>
              </a:rPr>
              <a:t>of</a:t>
            </a:r>
            <a:r>
              <a:rPr lang="zh-CN" altLang="en-US" sz="3200" b="1" dirty="0">
                <a:solidFill>
                  <a:schemeClr val="accent6">
                    <a:lumMod val="75000"/>
                  </a:schemeClr>
                </a:solidFill>
              </a:rPr>
              <a:t> </a:t>
            </a:r>
            <a:r>
              <a:rPr lang="en-US" altLang="zh-CN" sz="3200" b="1" dirty="0">
                <a:solidFill>
                  <a:schemeClr val="accent6">
                    <a:lumMod val="75000"/>
                  </a:schemeClr>
                </a:solidFill>
              </a:rPr>
              <a:t>ideal</a:t>
            </a:r>
            <a:r>
              <a:rPr lang="zh-CN" altLang="en-US" sz="3200" b="1" dirty="0">
                <a:solidFill>
                  <a:schemeClr val="accent6">
                    <a:lumMod val="75000"/>
                  </a:schemeClr>
                </a:solidFill>
              </a:rPr>
              <a:t> </a:t>
            </a:r>
            <a:r>
              <a:rPr lang="en-US" altLang="zh-CN" sz="3200" b="1" dirty="0">
                <a:solidFill>
                  <a:schemeClr val="accent6">
                    <a:lumMod val="75000"/>
                  </a:schemeClr>
                </a:solidFill>
              </a:rPr>
              <a:t>fair</a:t>
            </a:r>
            <a:r>
              <a:rPr lang="zh-CN" altLang="en-US" sz="3200" b="1" dirty="0">
                <a:solidFill>
                  <a:schemeClr val="accent6">
                    <a:lumMod val="75000"/>
                  </a:schemeClr>
                </a:solidFill>
              </a:rPr>
              <a:t> </a:t>
            </a:r>
            <a:r>
              <a:rPr lang="en-US" altLang="zh-CN" sz="3200" b="1" dirty="0">
                <a:solidFill>
                  <a:schemeClr val="accent6">
                    <a:lumMod val="75000"/>
                  </a:schemeClr>
                </a:solidFill>
              </a:rPr>
              <a:t>rate</a:t>
            </a:r>
          </a:p>
          <a:p>
            <a:pPr marL="0" indent="0">
              <a:lnSpc>
                <a:spcPct val="114000"/>
              </a:lnSpc>
              <a:buNone/>
            </a:pPr>
            <a:r>
              <a:rPr lang="en-US" altLang="zh-CN" sz="3200" dirty="0"/>
              <a:t>3.</a:t>
            </a:r>
            <a:r>
              <a:rPr lang="zh-CN" altLang="en-US" sz="3200" dirty="0"/>
              <a:t> </a:t>
            </a:r>
            <a:r>
              <a:rPr lang="en-US" altLang="zh-CN" sz="3200" dirty="0"/>
              <a:t>Can</a:t>
            </a:r>
            <a:r>
              <a:rPr lang="zh-CN" altLang="en-US" sz="3200" dirty="0"/>
              <a:t> </a:t>
            </a:r>
            <a:r>
              <a:rPr lang="en-US" altLang="zh-CN" sz="3200" dirty="0"/>
              <a:t>AHAB</a:t>
            </a:r>
            <a:r>
              <a:rPr lang="zh-CN" altLang="en-US" sz="3200" dirty="0"/>
              <a:t> </a:t>
            </a:r>
            <a:r>
              <a:rPr lang="en-US" altLang="zh-CN" sz="3200" dirty="0"/>
              <a:t>scale?</a:t>
            </a:r>
          </a:p>
          <a:p>
            <a:pPr marL="0" indent="0">
              <a:lnSpc>
                <a:spcPct val="114000"/>
              </a:lnSpc>
              <a:buNone/>
            </a:pPr>
            <a:r>
              <a:rPr lang="en-US" altLang="zh-CN" sz="3200" b="1" dirty="0">
                <a:solidFill>
                  <a:schemeClr val="accent6">
                    <a:lumMod val="75000"/>
                  </a:schemeClr>
                </a:solidFill>
              </a:rPr>
              <a:t>	</a:t>
            </a:r>
            <a:r>
              <a:rPr lang="en-US" sz="3200" dirty="0">
                <a:solidFill>
                  <a:schemeClr val="accent6">
                    <a:lumMod val="75000"/>
                  </a:schemeClr>
                </a:solidFill>
              </a:rPr>
              <a:t>✓</a:t>
            </a:r>
            <a:r>
              <a:rPr lang="zh-CN" altLang="en-US" sz="3200" dirty="0">
                <a:solidFill>
                  <a:schemeClr val="accent6">
                    <a:lumMod val="75000"/>
                  </a:schemeClr>
                </a:solidFill>
              </a:rPr>
              <a:t> </a:t>
            </a:r>
            <a:r>
              <a:rPr lang="en-US" altLang="zh-CN" sz="3200" b="1" dirty="0">
                <a:solidFill>
                  <a:schemeClr val="accent6">
                    <a:lumMod val="75000"/>
                  </a:schemeClr>
                </a:solidFill>
              </a:rPr>
              <a:t>Millions</a:t>
            </a:r>
            <a:r>
              <a:rPr lang="zh-CN" altLang="en-US" sz="3200" b="1" dirty="0">
                <a:solidFill>
                  <a:schemeClr val="accent6">
                    <a:lumMod val="75000"/>
                  </a:schemeClr>
                </a:solidFill>
              </a:rPr>
              <a:t> </a:t>
            </a:r>
            <a:r>
              <a:rPr lang="en-US" altLang="zh-CN" sz="3200" b="1" dirty="0">
                <a:solidFill>
                  <a:schemeClr val="accent6">
                    <a:lumMod val="75000"/>
                  </a:schemeClr>
                </a:solidFill>
              </a:rPr>
              <a:t>of</a:t>
            </a:r>
            <a:r>
              <a:rPr lang="zh-CN" altLang="en-US" sz="3200" b="1" dirty="0">
                <a:solidFill>
                  <a:schemeClr val="accent6">
                    <a:lumMod val="75000"/>
                  </a:schemeClr>
                </a:solidFill>
              </a:rPr>
              <a:t> </a:t>
            </a:r>
            <a:r>
              <a:rPr lang="en-US" altLang="zh-CN" sz="3200" b="1" dirty="0">
                <a:solidFill>
                  <a:schemeClr val="accent6">
                    <a:lumMod val="75000"/>
                  </a:schemeClr>
                </a:solidFill>
              </a:rPr>
              <a:t>users</a:t>
            </a:r>
          </a:p>
        </p:txBody>
      </p:sp>
      <p:sp>
        <p:nvSpPr>
          <p:cNvPr id="5" name="Slide Number Placeholder 4">
            <a:extLst>
              <a:ext uri="{FF2B5EF4-FFF2-40B4-BE49-F238E27FC236}">
                <a16:creationId xmlns:a16="http://schemas.microsoft.com/office/drawing/2014/main" id="{0A91AAEC-416D-AEBB-1ADF-C54E1DE926B1}"/>
              </a:ext>
            </a:extLst>
          </p:cNvPr>
          <p:cNvSpPr>
            <a:spLocks noGrp="1"/>
          </p:cNvSpPr>
          <p:nvPr>
            <p:ph type="sldNum" sz="quarter" idx="12"/>
          </p:nvPr>
        </p:nvSpPr>
        <p:spPr/>
        <p:txBody>
          <a:bodyPr/>
          <a:lstStyle/>
          <a:p>
            <a:fld id="{53C2F577-57A6-864D-9DCD-614379928BED}" type="slidenum">
              <a:rPr lang="en-US" smtClean="0"/>
              <a:t>14</a:t>
            </a:fld>
            <a:endParaRPr lang="en-US"/>
          </a:p>
        </p:txBody>
      </p:sp>
    </p:spTree>
    <p:extLst>
      <p:ext uri="{BB962C8B-B14F-4D97-AF65-F5344CB8AC3E}">
        <p14:creationId xmlns:p14="http://schemas.microsoft.com/office/powerpoint/2010/main" val="403824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F265C-5C55-CF30-840B-A6E6E7944961}"/>
              </a:ext>
            </a:extLst>
          </p:cNvPr>
          <p:cNvSpPr>
            <a:spLocks noGrp="1"/>
          </p:cNvSpPr>
          <p:nvPr>
            <p:ph type="title"/>
          </p:nvPr>
        </p:nvSpPr>
        <p:spPr/>
        <p:txBody>
          <a:bodyPr/>
          <a:lstStyle/>
          <a:p>
            <a:r>
              <a:rPr lang="en-US" altLang="zh-CN" dirty="0"/>
              <a:t>Eval</a:t>
            </a:r>
            <a:r>
              <a:rPr lang="zh-CN" altLang="en-US" dirty="0"/>
              <a:t> </a:t>
            </a:r>
            <a:r>
              <a:rPr lang="en-US" altLang="zh-CN" dirty="0"/>
              <a:t>1:</a:t>
            </a:r>
            <a:r>
              <a:rPr lang="zh-CN" altLang="en-US" dirty="0"/>
              <a:t> </a:t>
            </a:r>
            <a:r>
              <a:rPr lang="en-US" altLang="zh-CN" dirty="0"/>
              <a:t>Fast</a:t>
            </a:r>
            <a:r>
              <a:rPr lang="zh-CN" altLang="en-US" dirty="0"/>
              <a:t> </a:t>
            </a:r>
            <a:r>
              <a:rPr lang="en-US" altLang="zh-CN" dirty="0"/>
              <a:t>convergence</a:t>
            </a:r>
            <a:endParaRPr lang="en-US" dirty="0"/>
          </a:p>
        </p:txBody>
      </p:sp>
      <p:sp>
        <p:nvSpPr>
          <p:cNvPr id="3" name="Content Placeholder 2">
            <a:extLst>
              <a:ext uri="{FF2B5EF4-FFF2-40B4-BE49-F238E27FC236}">
                <a16:creationId xmlns:a16="http://schemas.microsoft.com/office/drawing/2014/main" id="{DCAF56D7-881A-FF87-23E9-77F9BAACEF7B}"/>
              </a:ext>
            </a:extLst>
          </p:cNvPr>
          <p:cNvSpPr>
            <a:spLocks noGrp="1"/>
          </p:cNvSpPr>
          <p:nvPr>
            <p:ph idx="1"/>
          </p:nvPr>
        </p:nvSpPr>
        <p:spPr>
          <a:xfrm>
            <a:off x="838200" y="4943791"/>
            <a:ext cx="10886440" cy="1791615"/>
          </a:xfrm>
        </p:spPr>
        <p:txBody>
          <a:bodyPr>
            <a:normAutofit/>
          </a:bodyPr>
          <a:lstStyle/>
          <a:p>
            <a:r>
              <a:rPr lang="en-US" altLang="zh-CN" sz="3200" dirty="0"/>
              <a:t>Setup:</a:t>
            </a:r>
            <a:r>
              <a:rPr lang="zh-CN" altLang="en-US" sz="3200" dirty="0"/>
              <a:t> </a:t>
            </a:r>
            <a:r>
              <a:rPr lang="en-US" altLang="zh-CN" sz="3200" dirty="0"/>
              <a:t>1</a:t>
            </a:r>
            <a:r>
              <a:rPr lang="zh-CN" altLang="en-US" sz="3200" dirty="0"/>
              <a:t> </a:t>
            </a:r>
            <a:r>
              <a:rPr lang="en-US" altLang="zh-CN" sz="3200" dirty="0"/>
              <a:t>to</a:t>
            </a:r>
            <a:r>
              <a:rPr lang="zh-CN" altLang="en-US" sz="3200" dirty="0"/>
              <a:t> </a:t>
            </a:r>
            <a:r>
              <a:rPr lang="en-US" altLang="zh-CN" sz="3200" dirty="0"/>
              <a:t>4</a:t>
            </a:r>
            <a:r>
              <a:rPr lang="zh-CN" altLang="en-US" sz="3200" dirty="0"/>
              <a:t> </a:t>
            </a:r>
            <a:r>
              <a:rPr lang="en-US" altLang="zh-CN" sz="3200" dirty="0"/>
              <a:t>flows</a:t>
            </a:r>
            <a:r>
              <a:rPr lang="zh-CN" altLang="en-US" sz="3200" dirty="0"/>
              <a:t> </a:t>
            </a:r>
            <a:r>
              <a:rPr lang="en-US" altLang="zh-CN" sz="3200" dirty="0"/>
              <a:t>sharing</a:t>
            </a:r>
            <a:r>
              <a:rPr lang="zh-CN" altLang="en-US" sz="3200" dirty="0"/>
              <a:t> </a:t>
            </a:r>
            <a:r>
              <a:rPr lang="en-US" altLang="zh-CN" sz="3200" dirty="0"/>
              <a:t>a</a:t>
            </a:r>
            <a:r>
              <a:rPr lang="zh-CN" altLang="en-US" sz="3200" dirty="0"/>
              <a:t> </a:t>
            </a:r>
            <a:r>
              <a:rPr lang="en-US" altLang="zh-CN" sz="3200" dirty="0"/>
              <a:t>slice</a:t>
            </a:r>
            <a:r>
              <a:rPr lang="zh-CN" altLang="en-US" sz="3200" dirty="0"/>
              <a:t> </a:t>
            </a:r>
            <a:r>
              <a:rPr lang="en-US" altLang="zh-CN" sz="3200" dirty="0"/>
              <a:t>(fixed</a:t>
            </a:r>
            <a:r>
              <a:rPr lang="zh-CN" altLang="en-US" sz="3200" dirty="0"/>
              <a:t> </a:t>
            </a:r>
            <a:r>
              <a:rPr lang="en-US" altLang="zh-CN" sz="3200" dirty="0"/>
              <a:t>100Mbps</a:t>
            </a:r>
            <a:r>
              <a:rPr lang="zh-CN" altLang="en-US" sz="3200" dirty="0"/>
              <a:t> </a:t>
            </a:r>
            <a:r>
              <a:rPr lang="en-US" altLang="zh-CN" sz="3200" dirty="0"/>
              <a:t>capacity)</a:t>
            </a:r>
          </a:p>
          <a:p>
            <a:r>
              <a:rPr lang="en-US" altLang="zh-CN" sz="3200" dirty="0"/>
              <a:t>Compare</a:t>
            </a:r>
            <a:r>
              <a:rPr lang="zh-CN" altLang="en-US" sz="3200" dirty="0"/>
              <a:t> </a:t>
            </a:r>
            <a:r>
              <a:rPr lang="en-US" altLang="zh-CN" sz="3200" dirty="0"/>
              <a:t>AHAB</a:t>
            </a:r>
            <a:r>
              <a:rPr lang="zh-CN" altLang="en-US" sz="3200" dirty="0"/>
              <a:t> </a:t>
            </a:r>
            <a:r>
              <a:rPr lang="en-US" altLang="zh-CN" sz="3200" dirty="0"/>
              <a:t>with</a:t>
            </a:r>
            <a:r>
              <a:rPr lang="zh-CN" altLang="en-US" sz="3200" dirty="0"/>
              <a:t> </a:t>
            </a:r>
            <a:r>
              <a:rPr lang="en-US" altLang="zh-CN" sz="3200" dirty="0"/>
              <a:t>prior</a:t>
            </a:r>
            <a:r>
              <a:rPr lang="zh-CN" altLang="en-US" sz="3200" dirty="0"/>
              <a:t> </a:t>
            </a:r>
            <a:r>
              <a:rPr lang="en-US" altLang="zh-CN" sz="3200" dirty="0"/>
              <a:t>state-of-the-art,</a:t>
            </a:r>
            <a:r>
              <a:rPr lang="zh-CN" altLang="en-US" sz="3200" dirty="0"/>
              <a:t> </a:t>
            </a:r>
            <a:r>
              <a:rPr lang="en-US" altLang="zh-CN" sz="3200" dirty="0"/>
              <a:t>HCSFQ</a:t>
            </a:r>
            <a:endParaRPr lang="en-US" sz="3200" dirty="0"/>
          </a:p>
        </p:txBody>
      </p:sp>
      <p:pic>
        <p:nvPicPr>
          <p:cNvPr id="30" name="Picture 29" descr="A picture containing chart&#10;&#10;Description automatically generated">
            <a:extLst>
              <a:ext uri="{FF2B5EF4-FFF2-40B4-BE49-F238E27FC236}">
                <a16:creationId xmlns:a16="http://schemas.microsoft.com/office/drawing/2014/main" id="{72E95529-8547-3F87-8ADD-059290140C7E}"/>
              </a:ext>
            </a:extLst>
          </p:cNvPr>
          <p:cNvPicPr>
            <a:picLocks noChangeAspect="1"/>
          </p:cNvPicPr>
          <p:nvPr/>
        </p:nvPicPr>
        <p:blipFill>
          <a:blip r:embed="rId2"/>
          <a:stretch>
            <a:fillRect/>
          </a:stretch>
        </p:blipFill>
        <p:spPr>
          <a:xfrm>
            <a:off x="0" y="2164708"/>
            <a:ext cx="12192000" cy="2528584"/>
          </a:xfrm>
          <a:prstGeom prst="rect">
            <a:avLst/>
          </a:prstGeom>
        </p:spPr>
      </p:pic>
      <p:pic>
        <p:nvPicPr>
          <p:cNvPr id="31" name="Picture 30" descr="Chart&#10;&#10;Description automatically generated with medium confidence">
            <a:extLst>
              <a:ext uri="{FF2B5EF4-FFF2-40B4-BE49-F238E27FC236}">
                <a16:creationId xmlns:a16="http://schemas.microsoft.com/office/drawing/2014/main" id="{EB9E3578-F507-CB60-16E5-45288EEF14E3}"/>
              </a:ext>
            </a:extLst>
          </p:cNvPr>
          <p:cNvPicPr>
            <a:picLocks noChangeAspect="1"/>
          </p:cNvPicPr>
          <p:nvPr/>
        </p:nvPicPr>
        <p:blipFill>
          <a:blip r:embed="rId3"/>
          <a:stretch>
            <a:fillRect/>
          </a:stretch>
        </p:blipFill>
        <p:spPr>
          <a:xfrm>
            <a:off x="4533177" y="2708568"/>
            <a:ext cx="466336" cy="1424046"/>
          </a:xfrm>
          <a:prstGeom prst="rect">
            <a:avLst/>
          </a:prstGeom>
        </p:spPr>
      </p:pic>
      <p:pic>
        <p:nvPicPr>
          <p:cNvPr id="32" name="Picture 31" descr="A picture containing text, antenna, screenshot, device&#10;&#10;Description automatically generated">
            <a:extLst>
              <a:ext uri="{FF2B5EF4-FFF2-40B4-BE49-F238E27FC236}">
                <a16:creationId xmlns:a16="http://schemas.microsoft.com/office/drawing/2014/main" id="{0BE2C212-AAA1-8B87-6797-65466F75088A}"/>
              </a:ext>
            </a:extLst>
          </p:cNvPr>
          <p:cNvPicPr>
            <a:picLocks noChangeAspect="1"/>
          </p:cNvPicPr>
          <p:nvPr/>
        </p:nvPicPr>
        <p:blipFill>
          <a:blip r:embed="rId4"/>
          <a:stretch>
            <a:fillRect/>
          </a:stretch>
        </p:blipFill>
        <p:spPr>
          <a:xfrm>
            <a:off x="10684595" y="2691759"/>
            <a:ext cx="466336" cy="1425772"/>
          </a:xfrm>
          <a:prstGeom prst="rect">
            <a:avLst/>
          </a:prstGeom>
        </p:spPr>
      </p:pic>
      <p:sp>
        <p:nvSpPr>
          <p:cNvPr id="33" name="Rounded Rectangle 32">
            <a:extLst>
              <a:ext uri="{FF2B5EF4-FFF2-40B4-BE49-F238E27FC236}">
                <a16:creationId xmlns:a16="http://schemas.microsoft.com/office/drawing/2014/main" id="{0CDAFE89-98A9-AB9E-8B26-0595B95FAB22}"/>
              </a:ext>
            </a:extLst>
          </p:cNvPr>
          <p:cNvSpPr/>
          <p:nvPr/>
        </p:nvSpPr>
        <p:spPr>
          <a:xfrm>
            <a:off x="4248170" y="2419824"/>
            <a:ext cx="1036350" cy="2001533"/>
          </a:xfrm>
          <a:prstGeom prst="roundRect">
            <a:avLst/>
          </a:prstGeom>
          <a:noFill/>
          <a:ln w="635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4" name="Rounded Rectangle 33">
            <a:extLst>
              <a:ext uri="{FF2B5EF4-FFF2-40B4-BE49-F238E27FC236}">
                <a16:creationId xmlns:a16="http://schemas.microsoft.com/office/drawing/2014/main" id="{A4206A79-DC17-9825-3471-13AB7F295C63}"/>
              </a:ext>
            </a:extLst>
          </p:cNvPr>
          <p:cNvSpPr/>
          <p:nvPr/>
        </p:nvSpPr>
        <p:spPr>
          <a:xfrm>
            <a:off x="10399588" y="2428233"/>
            <a:ext cx="1036350" cy="2001533"/>
          </a:xfrm>
          <a:prstGeom prst="roundRect">
            <a:avLst/>
          </a:prstGeom>
          <a:noFill/>
          <a:ln w="635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5" name="Slide Number Placeholder 34">
            <a:extLst>
              <a:ext uri="{FF2B5EF4-FFF2-40B4-BE49-F238E27FC236}">
                <a16:creationId xmlns:a16="http://schemas.microsoft.com/office/drawing/2014/main" id="{0476F90E-1473-DAE9-6ADD-F93432655CE3}"/>
              </a:ext>
            </a:extLst>
          </p:cNvPr>
          <p:cNvSpPr>
            <a:spLocks noGrp="1"/>
          </p:cNvSpPr>
          <p:nvPr>
            <p:ph type="sldNum" sz="quarter" idx="12"/>
          </p:nvPr>
        </p:nvSpPr>
        <p:spPr/>
        <p:txBody>
          <a:bodyPr/>
          <a:lstStyle/>
          <a:p>
            <a:fld id="{53C2F577-57A6-864D-9DCD-614379928BED}" type="slidenum">
              <a:rPr lang="en-US" smtClean="0"/>
              <a:t>15</a:t>
            </a:fld>
            <a:endParaRPr lang="en-US"/>
          </a:p>
        </p:txBody>
      </p:sp>
    </p:spTree>
    <p:extLst>
      <p:ext uri="{BB962C8B-B14F-4D97-AF65-F5344CB8AC3E}">
        <p14:creationId xmlns:p14="http://schemas.microsoft.com/office/powerpoint/2010/main" val="308629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dissolv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
                                        <p:tgtEl>
                                          <p:spTgt spid="32"/>
                                        </p:tgtEl>
                                      </p:cBhvr>
                                    </p:animEffect>
                                  </p:childTnLst>
                                </p:cTn>
                              </p:par>
                            </p:childTnLst>
                          </p:cTn>
                        </p:par>
                        <p:par>
                          <p:cTn id="19" fill="hold">
                            <p:stCondLst>
                              <p:cond delay="100"/>
                            </p:stCondLst>
                            <p:childTnLst>
                              <p:par>
                                <p:cTn id="20" presetID="10" presetClass="exit" presetSubtype="0" fill="hold" nodeType="afterEffect">
                                  <p:stCondLst>
                                    <p:cond delay="0"/>
                                  </p:stCondLst>
                                  <p:childTnLst>
                                    <p:animEffect transition="out" filter="fade">
                                      <p:cBhvr>
                                        <p:cTn id="21" dur="500"/>
                                        <p:tgtEl>
                                          <p:spTgt spid="30"/>
                                        </p:tgtEl>
                                      </p:cBhvr>
                                    </p:animEffect>
                                    <p:set>
                                      <p:cBhvr>
                                        <p:cTn id="22" dur="1" fill="hold">
                                          <p:stCondLst>
                                            <p:cond delay="499"/>
                                          </p:stCondLst>
                                        </p:cTn>
                                        <p:tgtEl>
                                          <p:spTgt spid="30"/>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3">
                                            <p:txEl>
                                              <p:pRg st="0" end="0"/>
                                            </p:txEl>
                                          </p:spTgt>
                                        </p:tgtEl>
                                      </p:cBhvr>
                                    </p:animEffect>
                                    <p:set>
                                      <p:cBhvr>
                                        <p:cTn id="25" dur="1" fill="hold">
                                          <p:stCondLst>
                                            <p:cond delay="499"/>
                                          </p:stCondLst>
                                        </p:cTn>
                                        <p:tgtEl>
                                          <p:spTgt spid="3">
                                            <p:txEl>
                                              <p:pRg st="0" end="0"/>
                                            </p:txEl>
                                          </p:spTgt>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3">
                                            <p:txEl>
                                              <p:pRg st="1" end="1"/>
                                            </p:txEl>
                                          </p:spTgt>
                                        </p:tgtEl>
                                      </p:cBhvr>
                                    </p:animEffect>
                                    <p:set>
                                      <p:cBhvr>
                                        <p:cTn id="2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3"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69EBE-9C53-D463-1019-F04112A5B8F4}"/>
              </a:ext>
            </a:extLst>
          </p:cNvPr>
          <p:cNvSpPr>
            <a:spLocks noGrp="1"/>
          </p:cNvSpPr>
          <p:nvPr>
            <p:ph type="title"/>
          </p:nvPr>
        </p:nvSpPr>
        <p:spPr/>
        <p:txBody>
          <a:bodyPr/>
          <a:lstStyle/>
          <a:p>
            <a:r>
              <a:rPr lang="en-US" altLang="zh-CN" dirty="0"/>
              <a:t>Eval</a:t>
            </a:r>
            <a:r>
              <a:rPr lang="zh-CN" altLang="en-US" dirty="0"/>
              <a:t> </a:t>
            </a:r>
            <a:r>
              <a:rPr lang="en-US" altLang="zh-CN" dirty="0"/>
              <a:t>1:</a:t>
            </a:r>
            <a:r>
              <a:rPr lang="zh-CN" altLang="en-US" dirty="0"/>
              <a:t> </a:t>
            </a:r>
            <a:r>
              <a:rPr lang="en-US" altLang="zh-CN" dirty="0"/>
              <a:t>Fast</a:t>
            </a:r>
            <a:r>
              <a:rPr lang="zh-CN" altLang="en-US" dirty="0"/>
              <a:t> </a:t>
            </a:r>
            <a:r>
              <a:rPr lang="en-US" altLang="zh-CN" dirty="0"/>
              <a:t>convergence</a:t>
            </a:r>
            <a:r>
              <a:rPr lang="zh-CN" altLang="en-US" dirty="0"/>
              <a:t> </a:t>
            </a:r>
            <a:r>
              <a:rPr lang="en-US" altLang="zh-CN" dirty="0"/>
              <a:t>to</a:t>
            </a:r>
            <a:r>
              <a:rPr lang="zh-CN" altLang="en-US" dirty="0"/>
              <a:t> </a:t>
            </a:r>
            <a:r>
              <a:rPr lang="en-US" altLang="zh-CN" dirty="0"/>
              <a:t>fairness</a:t>
            </a:r>
            <a:endParaRPr lang="en-US" dirty="0"/>
          </a:p>
        </p:txBody>
      </p:sp>
      <p:sp>
        <p:nvSpPr>
          <p:cNvPr id="3" name="Content Placeholder 2">
            <a:extLst>
              <a:ext uri="{FF2B5EF4-FFF2-40B4-BE49-F238E27FC236}">
                <a16:creationId xmlns:a16="http://schemas.microsoft.com/office/drawing/2014/main" id="{11DE2C07-12F3-ADC7-2A06-10B7ACCDA2C3}"/>
              </a:ext>
            </a:extLst>
          </p:cNvPr>
          <p:cNvSpPr>
            <a:spLocks noGrp="1"/>
          </p:cNvSpPr>
          <p:nvPr>
            <p:ph idx="1"/>
          </p:nvPr>
        </p:nvSpPr>
        <p:spPr>
          <a:xfrm>
            <a:off x="576943" y="2197438"/>
            <a:ext cx="4880429" cy="1325563"/>
          </a:xfrm>
        </p:spPr>
        <p:txBody>
          <a:bodyPr>
            <a:normAutofit/>
          </a:bodyPr>
          <a:lstStyle/>
          <a:p>
            <a:r>
              <a:rPr lang="en-US" altLang="zh-CN" sz="3200" dirty="0"/>
              <a:t>AHAB’s</a:t>
            </a:r>
            <a:r>
              <a:rPr lang="zh-CN" altLang="en-US" sz="3200" dirty="0"/>
              <a:t> </a:t>
            </a:r>
            <a:r>
              <a:rPr lang="en-US" altLang="zh-CN" sz="3200" dirty="0"/>
              <a:t>iterative</a:t>
            </a:r>
            <a:r>
              <a:rPr lang="zh-CN" altLang="en-US" sz="3200" dirty="0"/>
              <a:t> </a:t>
            </a:r>
            <a:r>
              <a:rPr lang="en-US" altLang="zh-CN" sz="3200" dirty="0"/>
              <a:t>update</a:t>
            </a:r>
            <a:r>
              <a:rPr lang="zh-CN" altLang="en-US" sz="3200" dirty="0"/>
              <a:t> </a:t>
            </a:r>
            <a:r>
              <a:rPr lang="en-US" altLang="zh-CN" sz="3200" dirty="0"/>
              <a:t>converges</a:t>
            </a:r>
            <a:r>
              <a:rPr lang="zh-CN" altLang="en-US" sz="3200" dirty="0"/>
              <a:t> </a:t>
            </a:r>
            <a:r>
              <a:rPr lang="en-US" altLang="zh-CN" sz="3200" dirty="0"/>
              <a:t>in</a:t>
            </a:r>
            <a:r>
              <a:rPr lang="zh-CN" altLang="en-US" sz="3200" dirty="0"/>
              <a:t> </a:t>
            </a:r>
            <a:r>
              <a:rPr lang="en-US" altLang="zh-CN" sz="3200" b="1" dirty="0"/>
              <a:t>3.1ms</a:t>
            </a:r>
            <a:endParaRPr lang="en-US" sz="3200" b="1" dirty="0"/>
          </a:p>
        </p:txBody>
      </p:sp>
      <p:sp>
        <p:nvSpPr>
          <p:cNvPr id="6" name="Content Placeholder 2">
            <a:extLst>
              <a:ext uri="{FF2B5EF4-FFF2-40B4-BE49-F238E27FC236}">
                <a16:creationId xmlns:a16="http://schemas.microsoft.com/office/drawing/2014/main" id="{74D6774C-BB4E-B9E3-D40D-95D3D12889EA}"/>
              </a:ext>
            </a:extLst>
          </p:cNvPr>
          <p:cNvSpPr txBox="1">
            <a:spLocks/>
          </p:cNvSpPr>
          <p:nvPr/>
        </p:nvSpPr>
        <p:spPr>
          <a:xfrm>
            <a:off x="576942" y="4457315"/>
            <a:ext cx="4880429"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dirty="0"/>
              <a:t>Instead,</a:t>
            </a:r>
            <a:r>
              <a:rPr lang="zh-CN" altLang="en-US" sz="3200" dirty="0"/>
              <a:t> </a:t>
            </a:r>
            <a:r>
              <a:rPr lang="en-US" altLang="zh-CN" sz="3200" dirty="0"/>
              <a:t>HCSFQ</a:t>
            </a:r>
            <a:r>
              <a:rPr lang="zh-CN" altLang="en-US" sz="3200" dirty="0"/>
              <a:t> </a:t>
            </a:r>
            <a:r>
              <a:rPr lang="en-US" altLang="zh-CN" sz="3200" dirty="0"/>
              <a:t>needs</a:t>
            </a:r>
            <a:r>
              <a:rPr lang="zh-CN" altLang="en-US" sz="3200" dirty="0"/>
              <a:t> </a:t>
            </a:r>
            <a:r>
              <a:rPr lang="en-US" altLang="zh-CN" sz="3200" dirty="0"/>
              <a:t>42ms</a:t>
            </a:r>
            <a:r>
              <a:rPr lang="zh-CN" altLang="en-US" sz="3200" dirty="0"/>
              <a:t> </a:t>
            </a:r>
            <a:r>
              <a:rPr lang="en-US" altLang="zh-CN" sz="3200" dirty="0"/>
              <a:t>to</a:t>
            </a:r>
            <a:r>
              <a:rPr lang="zh-CN" altLang="en-US" sz="3200" dirty="0"/>
              <a:t> </a:t>
            </a:r>
            <a:r>
              <a:rPr lang="en-US" altLang="zh-CN" sz="3200" dirty="0"/>
              <a:t>converge</a:t>
            </a:r>
            <a:r>
              <a:rPr lang="zh-CN" altLang="en-US" sz="3200" b="1" dirty="0"/>
              <a:t> </a:t>
            </a:r>
            <a:r>
              <a:rPr lang="en-US" altLang="zh-CN" sz="3200" b="1" dirty="0"/>
              <a:t>(13x)</a:t>
            </a:r>
            <a:endParaRPr lang="en-US" sz="3200" b="1" dirty="0"/>
          </a:p>
        </p:txBody>
      </p:sp>
      <p:pic>
        <p:nvPicPr>
          <p:cNvPr id="4" name="Picture 3">
            <a:extLst>
              <a:ext uri="{FF2B5EF4-FFF2-40B4-BE49-F238E27FC236}">
                <a16:creationId xmlns:a16="http://schemas.microsoft.com/office/drawing/2014/main" id="{7338D1D2-D2D9-4934-37FF-3463A86430E2}"/>
              </a:ext>
            </a:extLst>
          </p:cNvPr>
          <p:cNvPicPr>
            <a:picLocks noChangeAspect="1"/>
          </p:cNvPicPr>
          <p:nvPr/>
        </p:nvPicPr>
        <p:blipFill rotWithShape="1">
          <a:blip r:embed="rId3"/>
          <a:srcRect t="51970" r="50047"/>
          <a:stretch/>
        </p:blipFill>
        <p:spPr>
          <a:xfrm>
            <a:off x="5119982" y="1721538"/>
            <a:ext cx="6090250" cy="2265706"/>
          </a:xfrm>
          <a:prstGeom prst="rect">
            <a:avLst/>
          </a:prstGeom>
        </p:spPr>
      </p:pic>
      <p:sp>
        <p:nvSpPr>
          <p:cNvPr id="9" name="Rectangle 8">
            <a:extLst>
              <a:ext uri="{FF2B5EF4-FFF2-40B4-BE49-F238E27FC236}">
                <a16:creationId xmlns:a16="http://schemas.microsoft.com/office/drawing/2014/main" id="{2FD68753-5ECD-F67C-A676-A64609C72950}"/>
              </a:ext>
            </a:extLst>
          </p:cNvPr>
          <p:cNvSpPr/>
          <p:nvPr/>
        </p:nvSpPr>
        <p:spPr>
          <a:xfrm>
            <a:off x="5805714" y="1714739"/>
            <a:ext cx="5809343" cy="267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8BDE318-31AD-3D41-A40B-A44955F85D6E}"/>
              </a:ext>
            </a:extLst>
          </p:cNvPr>
          <p:cNvPicPr>
            <a:picLocks noChangeAspect="1"/>
          </p:cNvPicPr>
          <p:nvPr/>
        </p:nvPicPr>
        <p:blipFill rotWithShape="1">
          <a:blip r:embed="rId3"/>
          <a:srcRect l="50118" t="51970"/>
          <a:stretch/>
        </p:blipFill>
        <p:spPr>
          <a:xfrm>
            <a:off x="5119982" y="3987244"/>
            <a:ext cx="6081622" cy="2265706"/>
          </a:xfrm>
          <a:prstGeom prst="rect">
            <a:avLst/>
          </a:prstGeom>
        </p:spPr>
      </p:pic>
      <p:sp>
        <p:nvSpPr>
          <p:cNvPr id="12" name="Rectangle 11">
            <a:extLst>
              <a:ext uri="{FF2B5EF4-FFF2-40B4-BE49-F238E27FC236}">
                <a16:creationId xmlns:a16="http://schemas.microsoft.com/office/drawing/2014/main" id="{405C9D43-6845-15E0-63EE-D0C093938F0B}"/>
              </a:ext>
            </a:extLst>
          </p:cNvPr>
          <p:cNvSpPr/>
          <p:nvPr/>
        </p:nvSpPr>
        <p:spPr>
          <a:xfrm>
            <a:off x="5805713" y="3980445"/>
            <a:ext cx="5809343" cy="267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Chart&#10;&#10;Description automatically generated with medium confidence">
            <a:extLst>
              <a:ext uri="{FF2B5EF4-FFF2-40B4-BE49-F238E27FC236}">
                <a16:creationId xmlns:a16="http://schemas.microsoft.com/office/drawing/2014/main" id="{FB52837B-A659-A478-AEBE-E02E2B77BF46}"/>
              </a:ext>
            </a:extLst>
          </p:cNvPr>
          <p:cNvPicPr>
            <a:picLocks noChangeAspect="1"/>
          </p:cNvPicPr>
          <p:nvPr/>
        </p:nvPicPr>
        <p:blipFill>
          <a:blip r:embed="rId4"/>
          <a:stretch>
            <a:fillRect/>
          </a:stretch>
        </p:blipFill>
        <p:spPr>
          <a:xfrm>
            <a:off x="5805713" y="1982570"/>
            <a:ext cx="5257142" cy="1485510"/>
          </a:xfrm>
          <a:prstGeom prst="rect">
            <a:avLst/>
          </a:prstGeom>
        </p:spPr>
      </p:pic>
      <p:pic>
        <p:nvPicPr>
          <p:cNvPr id="26" name="Picture 25" descr="A picture containing text, antenna, screenshot, device&#10;&#10;Description automatically generated">
            <a:extLst>
              <a:ext uri="{FF2B5EF4-FFF2-40B4-BE49-F238E27FC236}">
                <a16:creationId xmlns:a16="http://schemas.microsoft.com/office/drawing/2014/main" id="{37FC36AE-56D6-0E72-77DE-D27EFF4B5DBE}"/>
              </a:ext>
            </a:extLst>
          </p:cNvPr>
          <p:cNvPicPr>
            <a:picLocks noChangeAspect="1"/>
          </p:cNvPicPr>
          <p:nvPr/>
        </p:nvPicPr>
        <p:blipFill>
          <a:blip r:embed="rId5"/>
          <a:stretch>
            <a:fillRect/>
          </a:stretch>
        </p:blipFill>
        <p:spPr>
          <a:xfrm>
            <a:off x="5847277" y="4252729"/>
            <a:ext cx="5257142" cy="1487310"/>
          </a:xfrm>
          <a:prstGeom prst="rect">
            <a:avLst/>
          </a:prstGeom>
        </p:spPr>
      </p:pic>
      <p:sp>
        <p:nvSpPr>
          <p:cNvPr id="27" name="Slide Number Placeholder 26">
            <a:extLst>
              <a:ext uri="{FF2B5EF4-FFF2-40B4-BE49-F238E27FC236}">
                <a16:creationId xmlns:a16="http://schemas.microsoft.com/office/drawing/2014/main" id="{B71553E8-A059-F1D3-F23C-93C1D97D43EE}"/>
              </a:ext>
            </a:extLst>
          </p:cNvPr>
          <p:cNvSpPr>
            <a:spLocks noGrp="1"/>
          </p:cNvSpPr>
          <p:nvPr>
            <p:ph type="sldNum" sz="quarter" idx="12"/>
          </p:nvPr>
        </p:nvSpPr>
        <p:spPr/>
        <p:txBody>
          <a:bodyPr/>
          <a:lstStyle/>
          <a:p>
            <a:fld id="{53C2F577-57A6-864D-9DCD-614379928BED}" type="slidenum">
              <a:rPr lang="en-US" smtClean="0"/>
              <a:t>16</a:t>
            </a:fld>
            <a:endParaRPr lang="en-US"/>
          </a:p>
        </p:txBody>
      </p:sp>
    </p:spTree>
    <p:extLst>
      <p:ext uri="{BB962C8B-B14F-4D97-AF65-F5344CB8AC3E}">
        <p14:creationId xmlns:p14="http://schemas.microsoft.com/office/powerpoint/2010/main" val="54597792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00"/>
                                        <p:tgtEl>
                                          <p:spTgt spid="25"/>
                                        </p:tgtEl>
                                      </p:cBhvr>
                                    </p:animEffect>
                                    <p:set>
                                      <p:cBhvr>
                                        <p:cTn id="7" dur="1" fill="hold">
                                          <p:stCondLst>
                                            <p:cond delay="99"/>
                                          </p:stCondLst>
                                        </p:cTn>
                                        <p:tgtEl>
                                          <p:spTgt spid="2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
                                        <p:tgtEl>
                                          <p:spTgt spid="26"/>
                                        </p:tgtEl>
                                      </p:cBhvr>
                                    </p:animEffect>
                                    <p:set>
                                      <p:cBhvr>
                                        <p:cTn id="10" dur="1" fill="hold">
                                          <p:stCondLst>
                                            <p:cond delay="99"/>
                                          </p:stCondLst>
                                        </p:cTn>
                                        <p:tgtEl>
                                          <p:spTgt spid="26"/>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dissolve">
                                      <p:cBhvr>
                                        <p:cTn id="21" dur="500"/>
                                        <p:tgtEl>
                                          <p:spTgt spid="3">
                                            <p:txEl>
                                              <p:pRg st="0" end="0"/>
                                            </p:txEl>
                                          </p:spTgt>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43E7D-8003-E068-9E0D-D2A821FC4C3B}"/>
              </a:ext>
            </a:extLst>
          </p:cNvPr>
          <p:cNvSpPr>
            <a:spLocks noGrp="1"/>
          </p:cNvSpPr>
          <p:nvPr>
            <p:ph type="title"/>
          </p:nvPr>
        </p:nvSpPr>
        <p:spPr/>
        <p:txBody>
          <a:bodyPr/>
          <a:lstStyle/>
          <a:p>
            <a:r>
              <a:rPr lang="en-US" altLang="zh-CN" dirty="0"/>
              <a:t>Eval</a:t>
            </a:r>
            <a:r>
              <a:rPr lang="zh-CN" altLang="en-US" dirty="0"/>
              <a:t> </a:t>
            </a:r>
            <a:r>
              <a:rPr lang="en-US" altLang="zh-CN" dirty="0"/>
              <a:t>2:</a:t>
            </a:r>
            <a:r>
              <a:rPr lang="zh-CN" altLang="en-US" dirty="0"/>
              <a:t> </a:t>
            </a:r>
            <a:r>
              <a:rPr lang="en-US" altLang="zh-CN" dirty="0"/>
              <a:t>Accuracy</a:t>
            </a:r>
            <a:endParaRPr lang="en-US" dirty="0"/>
          </a:p>
        </p:txBody>
      </p:sp>
      <p:sp>
        <p:nvSpPr>
          <p:cNvPr id="3" name="Content Placeholder 2">
            <a:extLst>
              <a:ext uri="{FF2B5EF4-FFF2-40B4-BE49-F238E27FC236}">
                <a16:creationId xmlns:a16="http://schemas.microsoft.com/office/drawing/2014/main" id="{1A133A98-3C5B-62B2-6D83-6B1D7145F846}"/>
              </a:ext>
            </a:extLst>
          </p:cNvPr>
          <p:cNvSpPr>
            <a:spLocks noGrp="1"/>
          </p:cNvSpPr>
          <p:nvPr>
            <p:ph idx="1"/>
          </p:nvPr>
        </p:nvSpPr>
        <p:spPr>
          <a:xfrm>
            <a:off x="300445" y="5303515"/>
            <a:ext cx="11591109" cy="1593672"/>
          </a:xfrm>
        </p:spPr>
        <p:txBody>
          <a:bodyPr>
            <a:normAutofit/>
          </a:bodyPr>
          <a:lstStyle/>
          <a:p>
            <a:pPr marL="0" indent="0">
              <a:lnSpc>
                <a:spcPct val="130000"/>
              </a:lnSpc>
              <a:buNone/>
            </a:pPr>
            <a:r>
              <a:rPr lang="en-US" altLang="zh-CN" sz="3200" dirty="0"/>
              <a:t>Flows</a:t>
            </a:r>
            <a:r>
              <a:rPr lang="zh-CN" altLang="en-US" sz="3200" dirty="0"/>
              <a:t> </a:t>
            </a:r>
            <a:r>
              <a:rPr lang="en-US" altLang="zh-CN" sz="3200" dirty="0"/>
              <a:t>with</a:t>
            </a:r>
            <a:r>
              <a:rPr lang="zh-CN" altLang="en-US" sz="3200" dirty="0"/>
              <a:t> </a:t>
            </a:r>
            <a:r>
              <a:rPr lang="en-US" altLang="zh-CN" sz="3200" dirty="0"/>
              <a:t>different</a:t>
            </a:r>
            <a:r>
              <a:rPr lang="zh-CN" altLang="en-US" sz="3200" dirty="0"/>
              <a:t> </a:t>
            </a:r>
            <a:r>
              <a:rPr lang="en-US" altLang="zh-CN" sz="3200" dirty="0"/>
              <a:t>demands:</a:t>
            </a:r>
            <a:r>
              <a:rPr lang="zh-CN" altLang="en-US" sz="3200" dirty="0"/>
              <a:t> </a:t>
            </a:r>
            <a:r>
              <a:rPr lang="en-US" altLang="zh-CN" sz="3200" dirty="0"/>
              <a:t>10Mbps,</a:t>
            </a:r>
            <a:r>
              <a:rPr lang="zh-CN" altLang="en-US" sz="3200" dirty="0"/>
              <a:t> </a:t>
            </a:r>
            <a:r>
              <a:rPr lang="en-US" altLang="zh-CN" sz="3200" dirty="0"/>
              <a:t>20Mbps,</a:t>
            </a:r>
            <a:r>
              <a:rPr lang="zh-CN" altLang="en-US" sz="3200" dirty="0"/>
              <a:t> </a:t>
            </a:r>
            <a:r>
              <a:rPr lang="en-US" altLang="zh-CN" sz="3200" dirty="0"/>
              <a:t>30Mbps…160Mbps</a:t>
            </a:r>
            <a:br>
              <a:rPr lang="en-US" altLang="zh-CN" sz="3200" dirty="0"/>
            </a:br>
            <a:r>
              <a:rPr lang="en-US" altLang="zh-CN" sz="3200" dirty="0"/>
              <a:t>Enforced</a:t>
            </a:r>
            <a:r>
              <a:rPr lang="zh-CN" altLang="en-US" sz="3200" dirty="0"/>
              <a:t> </a:t>
            </a:r>
            <a:r>
              <a:rPr lang="en-US" altLang="zh-CN" sz="3200" dirty="0"/>
              <a:t>to</a:t>
            </a:r>
            <a:r>
              <a:rPr lang="zh-CN" altLang="en-US" sz="3200" dirty="0"/>
              <a:t> </a:t>
            </a:r>
            <a:r>
              <a:rPr lang="en-US" altLang="zh-CN" sz="3200" dirty="0"/>
              <a:t>within</a:t>
            </a:r>
            <a:r>
              <a:rPr lang="zh-CN" altLang="en-US" sz="3200" dirty="0"/>
              <a:t> </a:t>
            </a:r>
            <a:r>
              <a:rPr lang="en-US" altLang="zh-CN" sz="3200" dirty="0"/>
              <a:t>4%-6%</a:t>
            </a:r>
            <a:r>
              <a:rPr lang="zh-CN" altLang="en-US" sz="3200" dirty="0"/>
              <a:t> </a:t>
            </a:r>
            <a:r>
              <a:rPr lang="en-US" altLang="zh-CN" sz="3200" dirty="0"/>
              <a:t>of</a:t>
            </a:r>
            <a:r>
              <a:rPr lang="zh-CN" altLang="en-US" sz="3200" dirty="0"/>
              <a:t> </a:t>
            </a:r>
            <a:r>
              <a:rPr lang="en-US" altLang="zh-CN" sz="3200" dirty="0"/>
              <a:t>fair</a:t>
            </a:r>
            <a:r>
              <a:rPr lang="zh-CN" altLang="en-US" sz="3200" dirty="0"/>
              <a:t> </a:t>
            </a:r>
            <a:r>
              <a:rPr lang="en-US" altLang="zh-CN" sz="3200" dirty="0"/>
              <a:t>bandwidth</a:t>
            </a:r>
            <a:r>
              <a:rPr lang="zh-CN" altLang="en-US" sz="3200" dirty="0"/>
              <a:t> </a:t>
            </a:r>
            <a:r>
              <a:rPr lang="en-US" altLang="zh-CN" sz="3200" dirty="0"/>
              <a:t>limit.</a:t>
            </a:r>
            <a:endParaRPr lang="en-US" sz="3200" dirty="0"/>
          </a:p>
        </p:txBody>
      </p:sp>
      <p:pic>
        <p:nvPicPr>
          <p:cNvPr id="8" name="Picture 7">
            <a:extLst>
              <a:ext uri="{FF2B5EF4-FFF2-40B4-BE49-F238E27FC236}">
                <a16:creationId xmlns:a16="http://schemas.microsoft.com/office/drawing/2014/main" id="{8EBCD4F2-CCD0-4032-68E8-D143A899CEE8}"/>
              </a:ext>
            </a:extLst>
          </p:cNvPr>
          <p:cNvPicPr>
            <a:picLocks noChangeAspect="1"/>
          </p:cNvPicPr>
          <p:nvPr/>
        </p:nvPicPr>
        <p:blipFill rotWithShape="1">
          <a:blip r:embed="rId2"/>
          <a:srcRect t="14873"/>
          <a:stretch/>
        </p:blipFill>
        <p:spPr>
          <a:xfrm>
            <a:off x="419099" y="1495379"/>
            <a:ext cx="11353800" cy="3735977"/>
          </a:xfrm>
          <a:prstGeom prst="rect">
            <a:avLst/>
          </a:prstGeom>
        </p:spPr>
      </p:pic>
      <p:sp>
        <p:nvSpPr>
          <p:cNvPr id="9" name="Slide Number Placeholder 8">
            <a:extLst>
              <a:ext uri="{FF2B5EF4-FFF2-40B4-BE49-F238E27FC236}">
                <a16:creationId xmlns:a16="http://schemas.microsoft.com/office/drawing/2014/main" id="{FBAA153A-2680-F7E2-E817-78C02BDA89C0}"/>
              </a:ext>
            </a:extLst>
          </p:cNvPr>
          <p:cNvSpPr>
            <a:spLocks noGrp="1"/>
          </p:cNvSpPr>
          <p:nvPr>
            <p:ph type="sldNum" sz="quarter" idx="12"/>
          </p:nvPr>
        </p:nvSpPr>
        <p:spPr/>
        <p:txBody>
          <a:bodyPr/>
          <a:lstStyle/>
          <a:p>
            <a:fld id="{53C2F577-57A6-864D-9DCD-614379928BED}" type="slidenum">
              <a:rPr lang="en-US" smtClean="0"/>
              <a:t>17</a:t>
            </a:fld>
            <a:endParaRPr lang="en-US"/>
          </a:p>
        </p:txBody>
      </p:sp>
    </p:spTree>
    <p:extLst>
      <p:ext uri="{BB962C8B-B14F-4D97-AF65-F5344CB8AC3E}">
        <p14:creationId xmlns:p14="http://schemas.microsoft.com/office/powerpoint/2010/main" val="361595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8B79E-6459-4A2A-A51C-59CC4648B633}"/>
              </a:ext>
            </a:extLst>
          </p:cNvPr>
          <p:cNvSpPr>
            <a:spLocks noGrp="1"/>
          </p:cNvSpPr>
          <p:nvPr>
            <p:ph type="title"/>
          </p:nvPr>
        </p:nvSpPr>
        <p:spPr/>
        <p:txBody>
          <a:bodyPr/>
          <a:lstStyle/>
          <a:p>
            <a:r>
              <a:rPr lang="en-US" altLang="zh-CN" dirty="0"/>
              <a:t>Eval</a:t>
            </a:r>
            <a:r>
              <a:rPr lang="zh-CN" altLang="en-US" dirty="0"/>
              <a:t> </a:t>
            </a:r>
            <a:r>
              <a:rPr lang="en-US" altLang="zh-CN" dirty="0"/>
              <a:t>3:</a:t>
            </a:r>
            <a:r>
              <a:rPr lang="zh-CN" altLang="en-US" dirty="0"/>
              <a:t> </a:t>
            </a:r>
            <a:r>
              <a:rPr lang="en-US" altLang="zh-CN"/>
              <a:t>Scalability</a:t>
            </a:r>
            <a:endParaRPr lang="en-US" dirty="0"/>
          </a:p>
        </p:txBody>
      </p:sp>
      <p:graphicFrame>
        <p:nvGraphicFramePr>
          <p:cNvPr id="7" name="Table 7">
            <a:extLst>
              <a:ext uri="{FF2B5EF4-FFF2-40B4-BE49-F238E27FC236}">
                <a16:creationId xmlns:a16="http://schemas.microsoft.com/office/drawing/2014/main" id="{88175BD1-DC9D-2862-C049-6F7740E2D8ED}"/>
              </a:ext>
            </a:extLst>
          </p:cNvPr>
          <p:cNvGraphicFramePr>
            <a:graphicFrameLocks noGrp="1"/>
          </p:cNvGraphicFramePr>
          <p:nvPr/>
        </p:nvGraphicFramePr>
        <p:xfrm>
          <a:off x="1589741" y="2554041"/>
          <a:ext cx="9012517" cy="2072640"/>
        </p:xfrm>
        <a:graphic>
          <a:graphicData uri="http://schemas.openxmlformats.org/drawingml/2006/table">
            <a:tbl>
              <a:tblPr firstRow="1" bandRow="1">
                <a:tableStyleId>{5C22544A-7EE6-4342-B048-85BDC9FD1C3A}</a:tableStyleId>
              </a:tblPr>
              <a:tblGrid>
                <a:gridCol w="2671483">
                  <a:extLst>
                    <a:ext uri="{9D8B030D-6E8A-4147-A177-3AD203B41FA5}">
                      <a16:colId xmlns:a16="http://schemas.microsoft.com/office/drawing/2014/main" val="2712366330"/>
                    </a:ext>
                  </a:extLst>
                </a:gridCol>
                <a:gridCol w="3484862">
                  <a:extLst>
                    <a:ext uri="{9D8B030D-6E8A-4147-A177-3AD203B41FA5}">
                      <a16:colId xmlns:a16="http://schemas.microsoft.com/office/drawing/2014/main" val="693471449"/>
                    </a:ext>
                  </a:extLst>
                </a:gridCol>
                <a:gridCol w="2856172">
                  <a:extLst>
                    <a:ext uri="{9D8B030D-6E8A-4147-A177-3AD203B41FA5}">
                      <a16:colId xmlns:a16="http://schemas.microsoft.com/office/drawing/2014/main" val="2854285361"/>
                    </a:ext>
                  </a:extLst>
                </a:gridCol>
              </a:tblGrid>
              <a:tr h="370840">
                <a:tc>
                  <a:txBody>
                    <a:bodyPr/>
                    <a:lstStyle/>
                    <a:p>
                      <a:pPr algn="ctr"/>
                      <a:r>
                        <a:rPr lang="en-US" altLang="zh-CN" sz="2800" dirty="0"/>
                        <a:t>#</a:t>
                      </a:r>
                      <a:r>
                        <a:rPr lang="zh-CN" altLang="en-US" sz="2800" dirty="0"/>
                        <a:t> </a:t>
                      </a:r>
                      <a:r>
                        <a:rPr lang="en-US" altLang="zh-CN" sz="2800" dirty="0"/>
                        <a:t>of</a:t>
                      </a:r>
                      <a:r>
                        <a:rPr lang="zh-CN" altLang="en-US" sz="2800" dirty="0"/>
                        <a:t> </a:t>
                      </a:r>
                      <a:r>
                        <a:rPr lang="en-US" altLang="zh-CN" sz="2800" dirty="0"/>
                        <a:t>Users</a:t>
                      </a:r>
                      <a:endParaRPr lang="en-US" sz="2800" dirty="0"/>
                    </a:p>
                  </a:txBody>
                  <a:tcPr/>
                </a:tc>
                <a:tc>
                  <a:txBody>
                    <a:bodyPr/>
                    <a:lstStyle/>
                    <a:p>
                      <a:pPr algn="ctr"/>
                      <a:r>
                        <a:rPr lang="en-US" altLang="zh-CN" sz="2800" dirty="0"/>
                        <a:t>CMS-LPF</a:t>
                      </a:r>
                      <a:r>
                        <a:rPr lang="zh-CN" altLang="en-US" sz="2800" dirty="0"/>
                        <a:t> </a:t>
                      </a:r>
                      <a:r>
                        <a:rPr lang="en-US" altLang="zh-CN" sz="2800" dirty="0"/>
                        <a:t>size</a:t>
                      </a:r>
                      <a:r>
                        <a:rPr lang="zh-CN" altLang="en-US" sz="2800" dirty="0"/>
                        <a:t> </a:t>
                      </a:r>
                      <a:r>
                        <a:rPr lang="en-US" altLang="zh-CN" sz="2800" dirty="0"/>
                        <a:t>needed</a:t>
                      </a:r>
                      <a:endParaRPr lang="en-US" sz="2800" dirty="0"/>
                    </a:p>
                  </a:txBody>
                  <a:tcPr/>
                </a:tc>
                <a:tc>
                  <a:txBody>
                    <a:bodyPr/>
                    <a:lstStyle/>
                    <a:p>
                      <a:pPr algn="ctr"/>
                      <a:r>
                        <a:rPr lang="en-US" altLang="zh-CN" sz="2800" dirty="0"/>
                        <a:t>SRAM</a:t>
                      </a:r>
                      <a:r>
                        <a:rPr lang="zh-CN" altLang="en-US" sz="2800" dirty="0"/>
                        <a:t> </a:t>
                      </a:r>
                      <a:r>
                        <a:rPr lang="en-US" altLang="zh-CN" sz="2800" dirty="0"/>
                        <a:t>utilization</a:t>
                      </a:r>
                      <a:endParaRPr lang="en-US" sz="2800" dirty="0"/>
                    </a:p>
                  </a:txBody>
                  <a:tcPr/>
                </a:tc>
                <a:extLst>
                  <a:ext uri="{0D108BD9-81ED-4DB2-BD59-A6C34878D82A}">
                    <a16:rowId xmlns:a16="http://schemas.microsoft.com/office/drawing/2014/main" val="2187006858"/>
                  </a:ext>
                </a:extLst>
              </a:tr>
              <a:tr h="370840">
                <a:tc>
                  <a:txBody>
                    <a:bodyPr/>
                    <a:lstStyle/>
                    <a:p>
                      <a:pPr algn="ctr"/>
                      <a:r>
                        <a:rPr lang="en-US" altLang="zh-CN" sz="2800" dirty="0"/>
                        <a:t>3</a:t>
                      </a:r>
                      <a:r>
                        <a:rPr lang="zh-CN" altLang="en-US" sz="2800" dirty="0"/>
                        <a:t> </a:t>
                      </a:r>
                      <a:r>
                        <a:rPr lang="en-US" altLang="zh-CN" sz="2800" dirty="0"/>
                        <a:t>millions</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t>2048x3 (24KB)</a:t>
                      </a:r>
                    </a:p>
                  </a:txBody>
                  <a:tcPr/>
                </a:tc>
                <a:tc>
                  <a:txBody>
                    <a:bodyPr/>
                    <a:lstStyle/>
                    <a:p>
                      <a:pPr algn="ctr"/>
                      <a:r>
                        <a:rPr lang="en-US" altLang="zh-CN" sz="2800" dirty="0"/>
                        <a:t>1.56%</a:t>
                      </a:r>
                      <a:endParaRPr lang="en-US" sz="2800" dirty="0"/>
                    </a:p>
                  </a:txBody>
                  <a:tcPr/>
                </a:tc>
                <a:extLst>
                  <a:ext uri="{0D108BD9-81ED-4DB2-BD59-A6C34878D82A}">
                    <a16:rowId xmlns:a16="http://schemas.microsoft.com/office/drawing/2014/main" val="2900415552"/>
                  </a:ext>
                </a:extLst>
              </a:tr>
              <a:tr h="370840">
                <a:tc>
                  <a:txBody>
                    <a:bodyPr/>
                    <a:lstStyle/>
                    <a:p>
                      <a:pPr algn="ctr"/>
                      <a:r>
                        <a:rPr lang="en-US" altLang="zh-CN" sz="2800" dirty="0"/>
                        <a:t>6</a:t>
                      </a:r>
                      <a:r>
                        <a:rPr lang="zh-CN" altLang="en-US" sz="2800" dirty="0"/>
                        <a:t> </a:t>
                      </a:r>
                      <a:r>
                        <a:rPr lang="en-US" altLang="zh-CN" sz="2800" dirty="0"/>
                        <a:t>millions</a:t>
                      </a:r>
                      <a:endParaRPr lang="en-US"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dirty="0"/>
                        <a:t>4096</a:t>
                      </a:r>
                      <a:r>
                        <a:rPr lang="en-US" sz="2800" dirty="0"/>
                        <a:t>x3 (</a:t>
                      </a:r>
                      <a:r>
                        <a:rPr lang="en-US" altLang="zh-CN" sz="2800" dirty="0"/>
                        <a:t>48</a:t>
                      </a:r>
                      <a:r>
                        <a:rPr lang="en-US" sz="2800" dirty="0"/>
                        <a:t>KB)</a:t>
                      </a:r>
                    </a:p>
                  </a:txBody>
                  <a:tcPr/>
                </a:tc>
                <a:tc>
                  <a:txBody>
                    <a:bodyPr/>
                    <a:lstStyle/>
                    <a:p>
                      <a:pPr algn="ctr"/>
                      <a:r>
                        <a:rPr lang="en-US" altLang="zh-CN" sz="2800" dirty="0"/>
                        <a:t>2.60%</a:t>
                      </a:r>
                      <a:endParaRPr lang="en-US" sz="2800" dirty="0"/>
                    </a:p>
                  </a:txBody>
                  <a:tcPr/>
                </a:tc>
                <a:extLst>
                  <a:ext uri="{0D108BD9-81ED-4DB2-BD59-A6C34878D82A}">
                    <a16:rowId xmlns:a16="http://schemas.microsoft.com/office/drawing/2014/main" val="371709290"/>
                  </a:ext>
                </a:extLst>
              </a:tr>
              <a:tr h="370840">
                <a:tc>
                  <a:txBody>
                    <a:bodyPr/>
                    <a:lstStyle/>
                    <a:p>
                      <a:pPr algn="ctr"/>
                      <a:r>
                        <a:rPr lang="en-US" altLang="zh-CN" sz="2800" dirty="0"/>
                        <a:t>24</a:t>
                      </a:r>
                      <a:r>
                        <a:rPr lang="zh-CN" altLang="en-US" sz="2800" dirty="0"/>
                        <a:t> </a:t>
                      </a:r>
                      <a:r>
                        <a:rPr lang="en-US" altLang="zh-CN" sz="2800" dirty="0"/>
                        <a:t>millions</a:t>
                      </a:r>
                      <a:r>
                        <a:rPr lang="zh-CN" altLang="en-US" sz="2800" dirty="0"/>
                        <a:t> </a:t>
                      </a:r>
                      <a:r>
                        <a:rPr lang="en-US" altLang="zh-CN" sz="2800" dirty="0"/>
                        <a:t>(est.)</a:t>
                      </a:r>
                      <a:endParaRPr lang="en-US" sz="2800" dirty="0"/>
                    </a:p>
                  </a:txBody>
                  <a:tcPr/>
                </a:tc>
                <a:tc>
                  <a:txBody>
                    <a:bodyPr/>
                    <a:lstStyle/>
                    <a:p>
                      <a:pPr algn="ctr"/>
                      <a:r>
                        <a:rPr lang="en-US" altLang="zh-CN" sz="2800" dirty="0"/>
                        <a:t>16384x3</a:t>
                      </a:r>
                      <a:r>
                        <a:rPr lang="zh-CN" altLang="en-US" sz="2800" dirty="0"/>
                        <a:t> </a:t>
                      </a:r>
                      <a:r>
                        <a:rPr lang="en-US" altLang="zh-CN" sz="2800" dirty="0"/>
                        <a:t>(768KB)</a:t>
                      </a:r>
                      <a:endParaRPr lang="en-US" sz="2800" dirty="0"/>
                    </a:p>
                  </a:txBody>
                  <a:tcPr/>
                </a:tc>
                <a:tc>
                  <a:txBody>
                    <a:bodyPr/>
                    <a:lstStyle/>
                    <a:p>
                      <a:pPr algn="ctr"/>
                      <a:r>
                        <a:rPr lang="en-US" altLang="zh-CN" sz="2800" dirty="0"/>
                        <a:t>8.85%</a:t>
                      </a:r>
                      <a:endParaRPr lang="en-US" sz="2800" dirty="0"/>
                    </a:p>
                  </a:txBody>
                  <a:tcPr/>
                </a:tc>
                <a:extLst>
                  <a:ext uri="{0D108BD9-81ED-4DB2-BD59-A6C34878D82A}">
                    <a16:rowId xmlns:a16="http://schemas.microsoft.com/office/drawing/2014/main" val="1083773969"/>
                  </a:ext>
                </a:extLst>
              </a:tr>
            </a:tbl>
          </a:graphicData>
        </a:graphic>
      </p:graphicFrame>
      <p:sp>
        <p:nvSpPr>
          <p:cNvPr id="9" name="Content Placeholder 8">
            <a:extLst>
              <a:ext uri="{FF2B5EF4-FFF2-40B4-BE49-F238E27FC236}">
                <a16:creationId xmlns:a16="http://schemas.microsoft.com/office/drawing/2014/main" id="{BF328D95-9A56-86C2-3CA4-B0CC433C840E}"/>
              </a:ext>
            </a:extLst>
          </p:cNvPr>
          <p:cNvSpPr>
            <a:spLocks noGrp="1"/>
          </p:cNvSpPr>
          <p:nvPr>
            <p:ph idx="1"/>
          </p:nvPr>
        </p:nvSpPr>
        <p:spPr>
          <a:xfrm>
            <a:off x="838200" y="1565185"/>
            <a:ext cx="10515600" cy="1325563"/>
          </a:xfrm>
        </p:spPr>
        <p:txBody>
          <a:bodyPr>
            <a:normAutofit/>
          </a:bodyPr>
          <a:lstStyle/>
          <a:p>
            <a:r>
              <a:rPr lang="en-US" altLang="zh-CN" sz="3200" dirty="0"/>
              <a:t>Simulate</a:t>
            </a:r>
            <a:r>
              <a:rPr lang="zh-CN" altLang="en-US" sz="3200" dirty="0"/>
              <a:t> </a:t>
            </a:r>
            <a:r>
              <a:rPr lang="en-US" altLang="zh-CN" sz="3200" dirty="0"/>
              <a:t>CMS-LPF</a:t>
            </a:r>
            <a:r>
              <a:rPr lang="zh-CN" altLang="en-US" sz="3200" dirty="0"/>
              <a:t> </a:t>
            </a:r>
            <a:r>
              <a:rPr lang="en-US" altLang="zh-CN" sz="3200" dirty="0"/>
              <a:t>errors</a:t>
            </a:r>
            <a:r>
              <a:rPr lang="zh-CN" altLang="en-US" sz="3200" dirty="0"/>
              <a:t> </a:t>
            </a:r>
            <a:r>
              <a:rPr lang="en-US" altLang="zh-CN" sz="3200" dirty="0"/>
              <a:t>for</a:t>
            </a:r>
            <a:r>
              <a:rPr lang="zh-CN" altLang="en-US" sz="3200" dirty="0"/>
              <a:t> </a:t>
            </a:r>
            <a:r>
              <a:rPr lang="en-US" altLang="zh-CN" sz="3200" dirty="0"/>
              <a:t>a</a:t>
            </a:r>
            <a:r>
              <a:rPr lang="zh-CN" altLang="en-US" sz="3200" dirty="0"/>
              <a:t> </a:t>
            </a:r>
            <a:r>
              <a:rPr lang="en-US" altLang="zh-CN" sz="3200" dirty="0"/>
              <a:t>very</a:t>
            </a:r>
            <a:r>
              <a:rPr lang="zh-CN" altLang="en-US" sz="3200" dirty="0"/>
              <a:t> </a:t>
            </a:r>
            <a:r>
              <a:rPr lang="en-US" altLang="zh-CN" sz="3200" dirty="0"/>
              <a:t>large</a:t>
            </a:r>
            <a:r>
              <a:rPr lang="zh-CN" altLang="en-US" sz="3200" dirty="0"/>
              <a:t> </a:t>
            </a:r>
            <a:r>
              <a:rPr lang="en-US" altLang="zh-CN" sz="3200" dirty="0"/>
              <a:t>number</a:t>
            </a:r>
            <a:r>
              <a:rPr lang="zh-CN" altLang="en-US" sz="3200" dirty="0"/>
              <a:t> </a:t>
            </a:r>
            <a:r>
              <a:rPr lang="en-US" altLang="zh-CN" sz="3200" dirty="0"/>
              <a:t>of</a:t>
            </a:r>
            <a:r>
              <a:rPr lang="zh-CN" altLang="en-US" sz="3200" dirty="0"/>
              <a:t> </a:t>
            </a:r>
            <a:r>
              <a:rPr lang="en-US" altLang="zh-CN" sz="3200" dirty="0"/>
              <a:t>users,</a:t>
            </a:r>
            <a:br>
              <a:rPr lang="en-US" altLang="zh-CN" sz="3200" dirty="0"/>
            </a:br>
            <a:r>
              <a:rPr lang="en-US" altLang="zh-CN" sz="3200" dirty="0"/>
              <a:t>using</a:t>
            </a:r>
            <a:r>
              <a:rPr lang="zh-CN" altLang="en-US" sz="3200" dirty="0"/>
              <a:t> </a:t>
            </a:r>
            <a:r>
              <a:rPr lang="en-US" altLang="zh-CN" sz="3200" dirty="0"/>
              <a:t>local</a:t>
            </a:r>
            <a:r>
              <a:rPr lang="zh-CN" altLang="en-US" sz="3200" dirty="0"/>
              <a:t> </a:t>
            </a:r>
            <a:r>
              <a:rPr lang="en-US" altLang="zh-CN" sz="3200" dirty="0"/>
              <a:t>ISP</a:t>
            </a:r>
            <a:r>
              <a:rPr lang="zh-CN" altLang="en-US" sz="3200" dirty="0"/>
              <a:t> </a:t>
            </a:r>
            <a:r>
              <a:rPr lang="en-US" altLang="zh-CN" sz="3200" dirty="0"/>
              <a:t>trace</a:t>
            </a:r>
            <a:r>
              <a:rPr lang="zh-CN" altLang="en-US" sz="3200" dirty="0"/>
              <a:t> </a:t>
            </a:r>
            <a:r>
              <a:rPr lang="en-US" altLang="zh-CN" sz="3200" dirty="0"/>
              <a:t>(6M</a:t>
            </a:r>
            <a:r>
              <a:rPr lang="zh-CN" altLang="en-US" sz="3200" dirty="0"/>
              <a:t> </a:t>
            </a:r>
            <a:r>
              <a:rPr lang="en-US" altLang="zh-CN" sz="3200" dirty="0"/>
              <a:t>users)</a:t>
            </a:r>
            <a:r>
              <a:rPr lang="zh-CN" altLang="en-US" sz="3200" dirty="0"/>
              <a:t> </a:t>
            </a:r>
            <a:r>
              <a:rPr lang="en-US" altLang="zh-CN" sz="3200" dirty="0"/>
              <a:t>and</a:t>
            </a:r>
            <a:r>
              <a:rPr lang="zh-CN" altLang="en-US" sz="3200" dirty="0"/>
              <a:t> </a:t>
            </a:r>
            <a:r>
              <a:rPr lang="en-US" altLang="zh-CN" sz="3200" dirty="0"/>
              <a:t>CAIDA</a:t>
            </a:r>
            <a:r>
              <a:rPr lang="zh-CN" altLang="en-US" sz="3200" dirty="0"/>
              <a:t> </a:t>
            </a:r>
            <a:r>
              <a:rPr lang="en-US" altLang="zh-CN" sz="3200" dirty="0"/>
              <a:t>(7.3M</a:t>
            </a:r>
            <a:r>
              <a:rPr lang="zh-CN" altLang="en-US" sz="3200" dirty="0"/>
              <a:t> </a:t>
            </a:r>
            <a:r>
              <a:rPr lang="en-US" altLang="zh-CN" sz="3200" dirty="0"/>
              <a:t>users)</a:t>
            </a:r>
          </a:p>
          <a:p>
            <a:endParaRPr lang="en-US" sz="3200" dirty="0"/>
          </a:p>
        </p:txBody>
      </p:sp>
      <p:graphicFrame>
        <p:nvGraphicFramePr>
          <p:cNvPr id="10" name="Table 10">
            <a:extLst>
              <a:ext uri="{FF2B5EF4-FFF2-40B4-BE49-F238E27FC236}">
                <a16:creationId xmlns:a16="http://schemas.microsoft.com/office/drawing/2014/main" id="{FCB861CC-FCF1-2C84-8304-473747707CA6}"/>
              </a:ext>
            </a:extLst>
          </p:cNvPr>
          <p:cNvGraphicFramePr>
            <a:graphicFrameLocks noGrp="1"/>
          </p:cNvGraphicFramePr>
          <p:nvPr/>
        </p:nvGraphicFramePr>
        <p:xfrm>
          <a:off x="921122" y="5292815"/>
          <a:ext cx="10349753" cy="1036320"/>
        </p:xfrm>
        <a:graphic>
          <a:graphicData uri="http://schemas.openxmlformats.org/drawingml/2006/table">
            <a:tbl>
              <a:tblPr firstCol="1" bandCol="1">
                <a:tableStyleId>{00A15C55-8517-42AA-B614-E9B94910E393}</a:tableStyleId>
              </a:tblPr>
              <a:tblGrid>
                <a:gridCol w="2521325">
                  <a:extLst>
                    <a:ext uri="{9D8B030D-6E8A-4147-A177-3AD203B41FA5}">
                      <a16:colId xmlns:a16="http://schemas.microsoft.com/office/drawing/2014/main" val="3184396236"/>
                    </a:ext>
                  </a:extLst>
                </a:gridCol>
                <a:gridCol w="1957107">
                  <a:extLst>
                    <a:ext uri="{9D8B030D-6E8A-4147-A177-3AD203B41FA5}">
                      <a16:colId xmlns:a16="http://schemas.microsoft.com/office/drawing/2014/main" val="3466357526"/>
                    </a:ext>
                  </a:extLst>
                </a:gridCol>
                <a:gridCol w="1957107">
                  <a:extLst>
                    <a:ext uri="{9D8B030D-6E8A-4147-A177-3AD203B41FA5}">
                      <a16:colId xmlns:a16="http://schemas.microsoft.com/office/drawing/2014/main" val="3320001623"/>
                    </a:ext>
                  </a:extLst>
                </a:gridCol>
                <a:gridCol w="1957107">
                  <a:extLst>
                    <a:ext uri="{9D8B030D-6E8A-4147-A177-3AD203B41FA5}">
                      <a16:colId xmlns:a16="http://schemas.microsoft.com/office/drawing/2014/main" val="2249983905"/>
                    </a:ext>
                  </a:extLst>
                </a:gridCol>
                <a:gridCol w="1957107">
                  <a:extLst>
                    <a:ext uri="{9D8B030D-6E8A-4147-A177-3AD203B41FA5}">
                      <a16:colId xmlns:a16="http://schemas.microsoft.com/office/drawing/2014/main" val="10034342"/>
                    </a:ext>
                  </a:extLst>
                </a:gridCol>
              </a:tblGrid>
              <a:tr h="518160">
                <a:tc>
                  <a:txBody>
                    <a:bodyPr/>
                    <a:lstStyle/>
                    <a:p>
                      <a:pPr algn="ctr"/>
                      <a:r>
                        <a:rPr lang="en-US" altLang="zh-CN" sz="2800" dirty="0"/>
                        <a:t>HW</a:t>
                      </a:r>
                      <a:r>
                        <a:rPr lang="zh-CN" altLang="en-US" sz="2800" dirty="0"/>
                        <a:t> </a:t>
                      </a:r>
                      <a:r>
                        <a:rPr lang="en-US" altLang="zh-CN" sz="2800" dirty="0"/>
                        <a:t>Resource</a:t>
                      </a:r>
                      <a:endParaRPr lang="en-US" sz="2800" dirty="0"/>
                    </a:p>
                  </a:txBody>
                  <a:tcPr/>
                </a:tc>
                <a:tc>
                  <a:txBody>
                    <a:bodyPr/>
                    <a:lstStyle/>
                    <a:p>
                      <a:pPr algn="ctr"/>
                      <a:r>
                        <a:rPr lang="en-US" altLang="zh-CN" sz="2800" dirty="0"/>
                        <a:t>Instr.</a:t>
                      </a:r>
                      <a:r>
                        <a:rPr lang="zh-CN" altLang="en-US" sz="2800" dirty="0"/>
                        <a:t> </a:t>
                      </a:r>
                      <a:r>
                        <a:rPr lang="en-US" altLang="zh-CN" sz="2800" dirty="0"/>
                        <a:t>Words</a:t>
                      </a:r>
                      <a:endParaRPr lang="en-US" sz="2800" dirty="0"/>
                    </a:p>
                  </a:txBody>
                  <a:tcPr/>
                </a:tc>
                <a:tc>
                  <a:txBody>
                    <a:bodyPr/>
                    <a:lstStyle/>
                    <a:p>
                      <a:pPr algn="ctr"/>
                      <a:r>
                        <a:rPr lang="en-US" altLang="zh-CN" sz="2800" dirty="0"/>
                        <a:t>Hash</a:t>
                      </a:r>
                      <a:r>
                        <a:rPr lang="zh-CN" altLang="en-US" sz="2800" dirty="0"/>
                        <a:t> </a:t>
                      </a:r>
                      <a:r>
                        <a:rPr lang="en-US" altLang="zh-CN" sz="2800" dirty="0"/>
                        <a:t>Unit</a:t>
                      </a:r>
                      <a:endParaRPr lang="en-US" sz="2800" dirty="0"/>
                    </a:p>
                  </a:txBody>
                  <a:tcPr/>
                </a:tc>
                <a:tc>
                  <a:txBody>
                    <a:bodyPr/>
                    <a:lstStyle/>
                    <a:p>
                      <a:pPr algn="ctr"/>
                      <a:r>
                        <a:rPr lang="en-US" sz="2800" dirty="0"/>
                        <a:t>TCAM</a:t>
                      </a:r>
                    </a:p>
                  </a:txBody>
                  <a:tcPr/>
                </a:tc>
                <a:tc>
                  <a:txBody>
                    <a:bodyPr/>
                    <a:lstStyle/>
                    <a:p>
                      <a:pPr algn="ctr"/>
                      <a:r>
                        <a:rPr lang="en-US" altLang="zh-CN" sz="2800" dirty="0"/>
                        <a:t>Stages</a:t>
                      </a:r>
                      <a:endParaRPr lang="en-US" sz="2800" dirty="0"/>
                    </a:p>
                  </a:txBody>
                  <a:tcPr/>
                </a:tc>
                <a:extLst>
                  <a:ext uri="{0D108BD9-81ED-4DB2-BD59-A6C34878D82A}">
                    <a16:rowId xmlns:a16="http://schemas.microsoft.com/office/drawing/2014/main" val="3631925862"/>
                  </a:ext>
                </a:extLst>
              </a:tr>
              <a:tr h="518160">
                <a:tc>
                  <a:txBody>
                    <a:bodyPr/>
                    <a:lstStyle/>
                    <a:p>
                      <a:pPr algn="ctr"/>
                      <a:r>
                        <a:rPr lang="en-US" altLang="zh-CN" sz="2800" b="0" dirty="0"/>
                        <a:t>Utilization</a:t>
                      </a:r>
                      <a:endParaRPr lang="en-US" sz="2800" b="0" dirty="0"/>
                    </a:p>
                  </a:txBody>
                  <a:tcPr/>
                </a:tc>
                <a:tc>
                  <a:txBody>
                    <a:bodyPr/>
                    <a:lstStyle/>
                    <a:p>
                      <a:pPr algn="ctr"/>
                      <a:r>
                        <a:rPr lang="en-US" altLang="zh-CN" sz="2800" dirty="0"/>
                        <a:t>28.6%</a:t>
                      </a:r>
                      <a:endParaRPr lang="en-US" sz="2800" dirty="0"/>
                    </a:p>
                  </a:txBody>
                  <a:tcPr/>
                </a:tc>
                <a:tc>
                  <a:txBody>
                    <a:bodyPr/>
                    <a:lstStyle/>
                    <a:p>
                      <a:pPr algn="ctr"/>
                      <a:r>
                        <a:rPr lang="en-US" altLang="zh-CN" sz="2800" dirty="0"/>
                        <a:t>37.5%</a:t>
                      </a:r>
                      <a:endParaRPr lang="en-US" sz="2800" dirty="0"/>
                    </a:p>
                  </a:txBody>
                  <a:tcPr/>
                </a:tc>
                <a:tc>
                  <a:txBody>
                    <a:bodyPr/>
                    <a:lstStyle/>
                    <a:p>
                      <a:pPr algn="ctr"/>
                      <a:r>
                        <a:rPr lang="en-US" altLang="zh-CN" sz="2800" dirty="0"/>
                        <a:t>5.2%</a:t>
                      </a:r>
                      <a:endParaRPr lang="en-US" sz="2800" dirty="0"/>
                    </a:p>
                  </a:txBody>
                  <a:tcPr/>
                </a:tc>
                <a:tc>
                  <a:txBody>
                    <a:bodyPr/>
                    <a:lstStyle/>
                    <a:p>
                      <a:pPr algn="ctr"/>
                      <a:r>
                        <a:rPr lang="en-US" altLang="zh-CN" sz="2800" dirty="0"/>
                        <a:t>12+9</a:t>
                      </a:r>
                      <a:endParaRPr lang="en-US" sz="2800" dirty="0"/>
                    </a:p>
                  </a:txBody>
                  <a:tcPr/>
                </a:tc>
                <a:extLst>
                  <a:ext uri="{0D108BD9-81ED-4DB2-BD59-A6C34878D82A}">
                    <a16:rowId xmlns:a16="http://schemas.microsoft.com/office/drawing/2014/main" val="2084130389"/>
                  </a:ext>
                </a:extLst>
              </a:tr>
            </a:tbl>
          </a:graphicData>
        </a:graphic>
      </p:graphicFrame>
      <p:sp>
        <p:nvSpPr>
          <p:cNvPr id="11" name="Content Placeholder 8">
            <a:extLst>
              <a:ext uri="{FF2B5EF4-FFF2-40B4-BE49-F238E27FC236}">
                <a16:creationId xmlns:a16="http://schemas.microsoft.com/office/drawing/2014/main" id="{305C3C32-6A71-7C3B-6942-7B5AE61502D9}"/>
              </a:ext>
            </a:extLst>
          </p:cNvPr>
          <p:cNvSpPr txBox="1">
            <a:spLocks/>
          </p:cNvSpPr>
          <p:nvPr/>
        </p:nvSpPr>
        <p:spPr>
          <a:xfrm>
            <a:off x="838199" y="4793364"/>
            <a:ext cx="10515600" cy="714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dirty="0"/>
              <a:t>Other</a:t>
            </a:r>
            <a:r>
              <a:rPr lang="zh-CN" altLang="en-US" sz="3200" dirty="0"/>
              <a:t> </a:t>
            </a:r>
            <a:r>
              <a:rPr lang="en-US" altLang="zh-CN" sz="3200" dirty="0"/>
              <a:t>hardware</a:t>
            </a:r>
            <a:r>
              <a:rPr lang="zh-CN" altLang="en-US" sz="3200" dirty="0"/>
              <a:t> </a:t>
            </a:r>
            <a:r>
              <a:rPr lang="en-US" altLang="zh-CN" sz="3200" dirty="0"/>
              <a:t>resource</a:t>
            </a:r>
            <a:r>
              <a:rPr lang="zh-CN" altLang="en-US" sz="3200" dirty="0"/>
              <a:t> </a:t>
            </a:r>
            <a:r>
              <a:rPr lang="en-US" altLang="zh-CN" sz="3200" dirty="0"/>
              <a:t>metrics</a:t>
            </a:r>
          </a:p>
          <a:p>
            <a:endParaRPr lang="en-US" sz="3200" dirty="0"/>
          </a:p>
        </p:txBody>
      </p:sp>
      <p:sp>
        <p:nvSpPr>
          <p:cNvPr id="12" name="Slide Number Placeholder 11">
            <a:extLst>
              <a:ext uri="{FF2B5EF4-FFF2-40B4-BE49-F238E27FC236}">
                <a16:creationId xmlns:a16="http://schemas.microsoft.com/office/drawing/2014/main" id="{83650862-DEAC-2705-9C5D-3C868D08E425}"/>
              </a:ext>
            </a:extLst>
          </p:cNvPr>
          <p:cNvSpPr>
            <a:spLocks noGrp="1"/>
          </p:cNvSpPr>
          <p:nvPr>
            <p:ph type="sldNum" sz="quarter" idx="12"/>
          </p:nvPr>
        </p:nvSpPr>
        <p:spPr/>
        <p:txBody>
          <a:bodyPr/>
          <a:lstStyle/>
          <a:p>
            <a:fld id="{53C2F577-57A6-864D-9DCD-614379928BED}" type="slidenum">
              <a:rPr lang="en-US" smtClean="0"/>
              <a:t>18</a:t>
            </a:fld>
            <a:endParaRPr lang="en-US"/>
          </a:p>
        </p:txBody>
      </p:sp>
    </p:spTree>
    <p:extLst>
      <p:ext uri="{BB962C8B-B14F-4D97-AF65-F5344CB8AC3E}">
        <p14:creationId xmlns:p14="http://schemas.microsoft.com/office/powerpoint/2010/main" val="228762177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A998B-2776-5D27-D97A-9D353D044C50}"/>
              </a:ext>
            </a:extLst>
          </p:cNvPr>
          <p:cNvSpPr>
            <a:spLocks noGrp="1"/>
          </p:cNvSpPr>
          <p:nvPr>
            <p:ph type="title"/>
          </p:nvPr>
        </p:nvSpPr>
        <p:spPr/>
        <p:txBody>
          <a:bodyPr/>
          <a:lstStyle/>
          <a:p>
            <a:r>
              <a:rPr lang="en-US" altLang="zh-CN" dirty="0"/>
              <a:t>Summary,</a:t>
            </a:r>
            <a:r>
              <a:rPr lang="zh-CN" altLang="en-US" dirty="0"/>
              <a:t> </a:t>
            </a:r>
            <a:r>
              <a:rPr lang="en-US" altLang="zh-CN" dirty="0"/>
              <a:t>Q&amp;A</a:t>
            </a:r>
            <a:endParaRPr lang="en-US" dirty="0"/>
          </a:p>
        </p:txBody>
      </p:sp>
      <p:sp>
        <p:nvSpPr>
          <p:cNvPr id="3" name="Content Placeholder 2">
            <a:extLst>
              <a:ext uri="{FF2B5EF4-FFF2-40B4-BE49-F238E27FC236}">
                <a16:creationId xmlns:a16="http://schemas.microsoft.com/office/drawing/2014/main" id="{75CEC4E7-0473-3B13-8181-F143C134211F}"/>
              </a:ext>
            </a:extLst>
          </p:cNvPr>
          <p:cNvSpPr>
            <a:spLocks noGrp="1"/>
          </p:cNvSpPr>
          <p:nvPr>
            <p:ph idx="1"/>
          </p:nvPr>
        </p:nvSpPr>
        <p:spPr>
          <a:xfrm>
            <a:off x="838200" y="1825624"/>
            <a:ext cx="10515600" cy="4440765"/>
          </a:xfrm>
        </p:spPr>
        <p:txBody>
          <a:bodyPr>
            <a:normAutofit lnSpcReduction="10000"/>
          </a:bodyPr>
          <a:lstStyle/>
          <a:p>
            <a:pPr marL="0" indent="0">
              <a:lnSpc>
                <a:spcPct val="120000"/>
              </a:lnSpc>
              <a:buNone/>
            </a:pPr>
            <a:r>
              <a:rPr lang="en-US" altLang="zh-CN" sz="3200" dirty="0"/>
              <a:t>AHAB:</a:t>
            </a:r>
            <a:r>
              <a:rPr lang="zh-CN" altLang="en-US" sz="3200" dirty="0"/>
              <a:t> </a:t>
            </a:r>
            <a:r>
              <a:rPr lang="en-US" altLang="zh-CN" sz="3200" b="1" dirty="0"/>
              <a:t>scalable </a:t>
            </a:r>
            <a:r>
              <a:rPr lang="en-US" altLang="zh-CN" sz="3200" dirty="0"/>
              <a:t>bandwidth</a:t>
            </a:r>
            <a:r>
              <a:rPr lang="zh-CN" altLang="en-US" sz="3200" dirty="0"/>
              <a:t> </a:t>
            </a:r>
            <a:r>
              <a:rPr lang="en-US" altLang="zh-CN" sz="3200" dirty="0"/>
              <a:t>fairness,</a:t>
            </a:r>
            <a:r>
              <a:rPr lang="zh-CN" altLang="en-US" sz="3200" dirty="0"/>
              <a:t> </a:t>
            </a:r>
            <a:r>
              <a:rPr lang="en-US" altLang="zh-CN" sz="3200" dirty="0"/>
              <a:t>with</a:t>
            </a:r>
            <a:r>
              <a:rPr lang="zh-CN" altLang="en-US" sz="3200" dirty="0"/>
              <a:t> </a:t>
            </a:r>
            <a:r>
              <a:rPr lang="en-US" altLang="zh-CN" sz="3200" dirty="0"/>
              <a:t>slicing/hierarchy </a:t>
            </a:r>
            <a:endParaRPr lang="en-US" altLang="zh-CN" sz="3200" b="1" dirty="0"/>
          </a:p>
          <a:p>
            <a:pPr marL="514350" indent="-514350">
              <a:lnSpc>
                <a:spcPct val="120000"/>
              </a:lnSpc>
              <a:buFont typeface="+mj-lt"/>
              <a:buAutoNum type="arabicPeriod"/>
            </a:pPr>
            <a:r>
              <a:rPr lang="en-US" altLang="zh-CN" sz="3200" dirty="0"/>
              <a:t>using</a:t>
            </a:r>
            <a:r>
              <a:rPr lang="zh-CN" altLang="en-US" sz="3200" dirty="0"/>
              <a:t> </a:t>
            </a:r>
            <a:r>
              <a:rPr lang="en-US" altLang="zh-CN" sz="3200" b="1" dirty="0"/>
              <a:t>closed-loop</a:t>
            </a:r>
            <a:r>
              <a:rPr lang="zh-CN" altLang="en-US" sz="3200" b="1" dirty="0"/>
              <a:t> </a:t>
            </a:r>
            <a:r>
              <a:rPr lang="en-US" altLang="zh-CN" sz="3200" b="1" dirty="0"/>
              <a:t>iterative</a:t>
            </a:r>
            <a:r>
              <a:rPr lang="zh-CN" altLang="en-US" sz="3200" b="1" dirty="0"/>
              <a:t> </a:t>
            </a:r>
            <a:r>
              <a:rPr lang="en-US" altLang="zh-CN" sz="3200" b="1" dirty="0"/>
              <a:t>refinement</a:t>
            </a:r>
            <a:r>
              <a:rPr lang="zh-CN" altLang="en-US" sz="3200" b="1" dirty="0"/>
              <a:t> </a:t>
            </a:r>
            <a:r>
              <a:rPr lang="en-US" altLang="zh-CN" sz="3200" dirty="0"/>
              <a:t>to</a:t>
            </a:r>
            <a:r>
              <a:rPr lang="zh-CN" altLang="en-US" sz="3200" dirty="0"/>
              <a:t> </a:t>
            </a:r>
            <a:r>
              <a:rPr lang="en-US" altLang="zh-CN" sz="3200" dirty="0"/>
              <a:t>find</a:t>
            </a:r>
            <a:r>
              <a:rPr lang="zh-CN" altLang="en-US" sz="3200" dirty="0"/>
              <a:t> </a:t>
            </a:r>
            <a:r>
              <a:rPr lang="en-US" altLang="zh-CN" sz="3200" dirty="0"/>
              <a:t>rate</a:t>
            </a:r>
            <a:r>
              <a:rPr lang="zh-CN" altLang="en-US" sz="3200" dirty="0"/>
              <a:t> </a:t>
            </a:r>
            <a:r>
              <a:rPr lang="en-US" altLang="zh-CN" sz="3200" dirty="0"/>
              <a:t>limits,</a:t>
            </a:r>
          </a:p>
          <a:p>
            <a:pPr marL="514350" indent="-514350">
              <a:lnSpc>
                <a:spcPct val="120000"/>
              </a:lnSpc>
              <a:buFont typeface="+mj-lt"/>
              <a:buAutoNum type="arabicPeriod"/>
            </a:pPr>
            <a:r>
              <a:rPr lang="en-US" altLang="zh-CN" sz="3200" dirty="0"/>
              <a:t>and</a:t>
            </a:r>
            <a:r>
              <a:rPr lang="zh-CN" altLang="en-US" sz="3200" dirty="0"/>
              <a:t> </a:t>
            </a:r>
            <a:r>
              <a:rPr lang="en-US" altLang="zh-CN" sz="3200" b="1" dirty="0"/>
              <a:t>CMS-LPF</a:t>
            </a:r>
            <a:r>
              <a:rPr lang="zh-CN" altLang="en-US" sz="3200" b="1" dirty="0"/>
              <a:t> </a:t>
            </a:r>
            <a:r>
              <a:rPr lang="en-US" altLang="zh-CN" sz="3200" b="1" dirty="0"/>
              <a:t>sketch</a:t>
            </a:r>
            <a:r>
              <a:rPr lang="zh-CN" altLang="en-US" sz="3200" b="1" dirty="0"/>
              <a:t> </a:t>
            </a:r>
            <a:r>
              <a:rPr lang="en-US" altLang="zh-CN" sz="3200" dirty="0"/>
              <a:t>for</a:t>
            </a:r>
            <a:r>
              <a:rPr lang="zh-CN" altLang="en-US" sz="3200" dirty="0"/>
              <a:t> </a:t>
            </a:r>
            <a:r>
              <a:rPr lang="en-US" altLang="zh-CN" sz="3200" dirty="0"/>
              <a:t>estimating</a:t>
            </a:r>
            <a:r>
              <a:rPr lang="zh-CN" altLang="en-US" sz="3200" dirty="0"/>
              <a:t> </a:t>
            </a:r>
            <a:r>
              <a:rPr lang="en-US" altLang="zh-CN" sz="3200" dirty="0"/>
              <a:t>per-user</a:t>
            </a:r>
            <a:r>
              <a:rPr lang="zh-CN" altLang="en-US" sz="3200" dirty="0"/>
              <a:t> </a:t>
            </a:r>
            <a:r>
              <a:rPr lang="en-US" altLang="zh-CN" sz="3200" dirty="0"/>
              <a:t>sending</a:t>
            </a:r>
            <a:r>
              <a:rPr lang="zh-CN" altLang="en-US" sz="3200" dirty="0"/>
              <a:t> </a:t>
            </a:r>
            <a:r>
              <a:rPr lang="en-US" altLang="zh-CN" sz="3200" dirty="0"/>
              <a:t>rate.</a:t>
            </a:r>
          </a:p>
          <a:p>
            <a:pPr>
              <a:lnSpc>
                <a:spcPct val="120000"/>
              </a:lnSpc>
            </a:pPr>
            <a:endParaRPr lang="en-US" altLang="zh-CN" sz="1000" dirty="0"/>
          </a:p>
          <a:p>
            <a:pPr>
              <a:lnSpc>
                <a:spcPct val="120000"/>
              </a:lnSpc>
              <a:buFont typeface="Wingdings" pitchFamily="2" charset="2"/>
              <a:buChar char="ü"/>
            </a:pPr>
            <a:r>
              <a:rPr lang="en-US" altLang="zh-CN" sz="3200" dirty="0"/>
              <a:t>Runs</a:t>
            </a:r>
            <a:r>
              <a:rPr lang="zh-CN" altLang="en-US" sz="3200" dirty="0"/>
              <a:t> </a:t>
            </a:r>
            <a:r>
              <a:rPr lang="en-US" altLang="zh-CN" sz="3200" dirty="0"/>
              <a:t>on</a:t>
            </a:r>
            <a:r>
              <a:rPr lang="zh-CN" altLang="en-US" sz="3200" dirty="0"/>
              <a:t> </a:t>
            </a:r>
            <a:r>
              <a:rPr lang="en-US" altLang="zh-CN" sz="3200" dirty="0"/>
              <a:t>today’s</a:t>
            </a:r>
            <a:r>
              <a:rPr lang="zh-CN" altLang="en-US" sz="3200" dirty="0"/>
              <a:t> </a:t>
            </a:r>
            <a:r>
              <a:rPr lang="en-US" altLang="zh-CN" sz="3200" dirty="0"/>
              <a:t>switches</a:t>
            </a:r>
          </a:p>
          <a:p>
            <a:pPr>
              <a:lnSpc>
                <a:spcPct val="120000"/>
              </a:lnSpc>
              <a:buFont typeface="Wingdings" pitchFamily="2" charset="2"/>
              <a:buChar char="ü"/>
            </a:pPr>
            <a:r>
              <a:rPr lang="en-US" altLang="zh-CN" sz="3200" dirty="0"/>
              <a:t>Converges</a:t>
            </a:r>
            <a:r>
              <a:rPr lang="zh-CN" altLang="en-US" sz="3200" dirty="0"/>
              <a:t> </a:t>
            </a:r>
            <a:r>
              <a:rPr lang="en-US" altLang="zh-CN" sz="3200" dirty="0"/>
              <a:t>in</a:t>
            </a:r>
            <a:r>
              <a:rPr lang="zh-CN" altLang="en-US" sz="3200" dirty="0"/>
              <a:t> </a:t>
            </a:r>
            <a:r>
              <a:rPr lang="en-US" altLang="zh-CN" sz="3200" dirty="0"/>
              <a:t>milliseconds</a:t>
            </a:r>
          </a:p>
          <a:p>
            <a:pPr>
              <a:lnSpc>
                <a:spcPct val="120000"/>
              </a:lnSpc>
              <a:buFont typeface="Wingdings" pitchFamily="2" charset="2"/>
              <a:buChar char="ü"/>
            </a:pPr>
            <a:r>
              <a:rPr lang="en-US" altLang="zh-CN" sz="3200" dirty="0"/>
              <a:t>Supports</a:t>
            </a:r>
            <a:r>
              <a:rPr lang="zh-CN" altLang="en-US" sz="3200" dirty="0"/>
              <a:t> </a:t>
            </a:r>
            <a:r>
              <a:rPr lang="en-US" altLang="zh-CN" sz="3200" dirty="0"/>
              <a:t>millions</a:t>
            </a:r>
            <a:r>
              <a:rPr lang="zh-CN" altLang="en-US" sz="3200" dirty="0"/>
              <a:t> </a:t>
            </a:r>
            <a:r>
              <a:rPr lang="en-US" altLang="zh-CN" sz="3200" dirty="0"/>
              <a:t>of</a:t>
            </a:r>
            <a:r>
              <a:rPr lang="zh-CN" altLang="en-US" sz="3200" dirty="0"/>
              <a:t> </a:t>
            </a:r>
            <a:r>
              <a:rPr lang="en-US" altLang="zh-CN" sz="3200" dirty="0"/>
              <a:t>users</a:t>
            </a:r>
          </a:p>
        </p:txBody>
      </p:sp>
      <p:grpSp>
        <p:nvGrpSpPr>
          <p:cNvPr id="5" name="Group 4">
            <a:extLst>
              <a:ext uri="{FF2B5EF4-FFF2-40B4-BE49-F238E27FC236}">
                <a16:creationId xmlns:a16="http://schemas.microsoft.com/office/drawing/2014/main" id="{F4621C48-9EB3-5151-0A08-BFE0295FF00F}"/>
              </a:ext>
            </a:extLst>
          </p:cNvPr>
          <p:cNvGrpSpPr/>
          <p:nvPr/>
        </p:nvGrpSpPr>
        <p:grpSpPr>
          <a:xfrm>
            <a:off x="8287731" y="5310330"/>
            <a:ext cx="3402244" cy="692048"/>
            <a:chOff x="8036721" y="5597199"/>
            <a:chExt cx="3402244" cy="692048"/>
          </a:xfrm>
        </p:grpSpPr>
        <p:pic>
          <p:nvPicPr>
            <p:cNvPr id="2050" name="Picture 2" descr="Image result for github square logo">
              <a:extLst>
                <a:ext uri="{FF2B5EF4-FFF2-40B4-BE49-F238E27FC236}">
                  <a16:creationId xmlns:a16="http://schemas.microsoft.com/office/drawing/2014/main" id="{20828510-CF6B-CF48-21EF-87CBD0E64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6721" y="5597199"/>
              <a:ext cx="692048" cy="6920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0A3DA66-EA28-F55F-A9D2-616FAF87CE02}"/>
                </a:ext>
              </a:extLst>
            </p:cNvPr>
            <p:cNvSpPr txBox="1"/>
            <p:nvPr/>
          </p:nvSpPr>
          <p:spPr>
            <a:xfrm>
              <a:off x="8695765" y="5620059"/>
              <a:ext cx="2743200" cy="646331"/>
            </a:xfrm>
            <a:prstGeom prst="rect">
              <a:avLst/>
            </a:prstGeom>
            <a:noFill/>
          </p:spPr>
          <p:txBody>
            <a:bodyPr wrap="square" rtlCol="0">
              <a:spAutoFit/>
            </a:bodyPr>
            <a:lstStyle/>
            <a:p>
              <a:r>
                <a:rPr lang="en-US" altLang="zh-CN" u="sng" dirty="0">
                  <a:solidFill>
                    <a:srgbClr val="00B0F0"/>
                  </a:solidFill>
                </a:rPr>
                <a:t>https://</a:t>
              </a:r>
              <a:r>
                <a:rPr lang="en-US" altLang="zh-CN" u="sng" dirty="0" err="1">
                  <a:solidFill>
                    <a:srgbClr val="00B0F0"/>
                  </a:solidFill>
                </a:rPr>
                <a:t>github.com</a:t>
              </a:r>
              <a:r>
                <a:rPr lang="en-US" altLang="zh-CN" u="sng" dirty="0">
                  <a:solidFill>
                    <a:srgbClr val="00B0F0"/>
                  </a:solidFill>
                </a:rPr>
                <a:t>/</a:t>
              </a:r>
              <a:br>
                <a:rPr lang="en-US" altLang="zh-CN" u="sng" dirty="0">
                  <a:solidFill>
                    <a:srgbClr val="00B0F0"/>
                  </a:solidFill>
                </a:rPr>
              </a:br>
              <a:r>
                <a:rPr lang="en-US" altLang="zh-CN" u="sng" dirty="0">
                  <a:solidFill>
                    <a:srgbClr val="00B0F0"/>
                  </a:solidFill>
                </a:rPr>
                <a:t>Princeton-Cabernet/AHAB</a:t>
              </a:r>
              <a:endParaRPr lang="en-US" u="sng" dirty="0">
                <a:solidFill>
                  <a:srgbClr val="00B0F0"/>
                </a:solidFill>
              </a:endParaRPr>
            </a:p>
          </p:txBody>
        </p:sp>
      </p:grpSp>
      <p:sp>
        <p:nvSpPr>
          <p:cNvPr id="6" name="Slide Number Placeholder 5">
            <a:extLst>
              <a:ext uri="{FF2B5EF4-FFF2-40B4-BE49-F238E27FC236}">
                <a16:creationId xmlns:a16="http://schemas.microsoft.com/office/drawing/2014/main" id="{12571081-1B7A-5605-A62A-8E83098719FB}"/>
              </a:ext>
            </a:extLst>
          </p:cNvPr>
          <p:cNvSpPr>
            <a:spLocks noGrp="1"/>
          </p:cNvSpPr>
          <p:nvPr>
            <p:ph type="sldNum" sz="quarter" idx="12"/>
          </p:nvPr>
        </p:nvSpPr>
        <p:spPr/>
        <p:txBody>
          <a:bodyPr/>
          <a:lstStyle/>
          <a:p>
            <a:fld id="{53C2F577-57A6-864D-9DCD-614379928BED}" type="slidenum">
              <a:rPr lang="en-US" smtClean="0"/>
              <a:t>19</a:t>
            </a:fld>
            <a:endParaRPr lang="en-US"/>
          </a:p>
        </p:txBody>
      </p:sp>
    </p:spTree>
    <p:extLst>
      <p:ext uri="{BB962C8B-B14F-4D97-AF65-F5344CB8AC3E}">
        <p14:creationId xmlns:p14="http://schemas.microsoft.com/office/powerpoint/2010/main" val="325456906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EADD4-A9F3-4D98-AD92-513433EFE30A}"/>
              </a:ext>
            </a:extLst>
          </p:cNvPr>
          <p:cNvSpPr>
            <a:spLocks noGrp="1"/>
          </p:cNvSpPr>
          <p:nvPr>
            <p:ph type="title"/>
          </p:nvPr>
        </p:nvSpPr>
        <p:spPr/>
        <p:txBody>
          <a:bodyPr/>
          <a:lstStyle/>
          <a:p>
            <a:r>
              <a:rPr lang="en-US" altLang="zh-CN" dirty="0"/>
              <a:t>Network</a:t>
            </a:r>
            <a:r>
              <a:rPr lang="zh-CN" altLang="en-US" dirty="0"/>
              <a:t> </a:t>
            </a:r>
            <a:r>
              <a:rPr lang="en-US" altLang="zh-CN" dirty="0"/>
              <a:t>Slicing</a:t>
            </a:r>
            <a:r>
              <a:rPr lang="zh-CN" altLang="en-US" dirty="0"/>
              <a:t> </a:t>
            </a:r>
            <a:r>
              <a:rPr lang="en-US" altLang="zh-CN" dirty="0"/>
              <a:t>and</a:t>
            </a:r>
            <a:r>
              <a:rPr lang="zh-CN" altLang="en-US" dirty="0"/>
              <a:t> </a:t>
            </a:r>
            <a:r>
              <a:rPr lang="en-US" altLang="zh-CN" dirty="0"/>
              <a:t>Bandwidth</a:t>
            </a:r>
            <a:r>
              <a:rPr lang="zh-CN" altLang="en-US" dirty="0"/>
              <a:t> </a:t>
            </a:r>
            <a:r>
              <a:rPr lang="en-US" altLang="zh-CN" dirty="0"/>
              <a:t>Fairness</a:t>
            </a:r>
            <a:endParaRPr lang="en-US" b="1" dirty="0"/>
          </a:p>
        </p:txBody>
      </p:sp>
      <p:pic>
        <p:nvPicPr>
          <p:cNvPr id="17" name="Content Placeholder 16" descr="Diagram&#10;&#10;Description automatically generated">
            <a:extLst>
              <a:ext uri="{FF2B5EF4-FFF2-40B4-BE49-F238E27FC236}">
                <a16:creationId xmlns:a16="http://schemas.microsoft.com/office/drawing/2014/main" id="{42814592-4A8A-F392-5CE7-1129D8CE7051}"/>
              </a:ext>
            </a:extLst>
          </p:cNvPr>
          <p:cNvPicPr>
            <a:picLocks noGrp="1" noChangeAspect="1"/>
          </p:cNvPicPr>
          <p:nvPr>
            <p:ph idx="1"/>
          </p:nvPr>
        </p:nvPicPr>
        <p:blipFill>
          <a:blip r:embed="rId3"/>
          <a:stretch>
            <a:fillRect/>
          </a:stretch>
        </p:blipFill>
        <p:spPr>
          <a:xfrm>
            <a:off x="2704144" y="2481637"/>
            <a:ext cx="6783711" cy="4011238"/>
          </a:xfrm>
        </p:spPr>
      </p:pic>
      <p:sp>
        <p:nvSpPr>
          <p:cNvPr id="18" name="Content Placeholder 8">
            <a:extLst>
              <a:ext uri="{FF2B5EF4-FFF2-40B4-BE49-F238E27FC236}">
                <a16:creationId xmlns:a16="http://schemas.microsoft.com/office/drawing/2014/main" id="{CBBF4A02-5763-6B23-AAEC-CD58475FBB92}"/>
              </a:ext>
            </a:extLst>
          </p:cNvPr>
          <p:cNvSpPr txBox="1">
            <a:spLocks/>
          </p:cNvSpPr>
          <p:nvPr/>
        </p:nvSpPr>
        <p:spPr>
          <a:xfrm>
            <a:off x="838200" y="1825626"/>
            <a:ext cx="10515600" cy="6560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dirty="0"/>
              <a:t>Each</a:t>
            </a:r>
            <a:r>
              <a:rPr lang="zh-CN" altLang="en-US" sz="3200" dirty="0"/>
              <a:t> </a:t>
            </a:r>
            <a:r>
              <a:rPr lang="en-US" altLang="zh-CN" sz="3200" dirty="0"/>
              <a:t>slice</a:t>
            </a:r>
            <a:r>
              <a:rPr lang="zh-CN" altLang="en-US" sz="3200" dirty="0"/>
              <a:t> </a:t>
            </a:r>
            <a:r>
              <a:rPr lang="en-US" altLang="zh-CN" sz="3200" dirty="0"/>
              <a:t>/</a:t>
            </a:r>
            <a:r>
              <a:rPr lang="zh-CN" altLang="en-US" sz="3200" dirty="0"/>
              <a:t> </a:t>
            </a:r>
            <a:r>
              <a:rPr lang="en-US" altLang="zh-CN" sz="3200" dirty="0"/>
              <a:t>user</a:t>
            </a:r>
            <a:r>
              <a:rPr lang="zh-CN" altLang="en-US" sz="3200" dirty="0"/>
              <a:t> </a:t>
            </a:r>
            <a:r>
              <a:rPr lang="en-US" altLang="zh-CN" sz="3200" dirty="0"/>
              <a:t>gets</a:t>
            </a:r>
            <a:r>
              <a:rPr lang="zh-CN" altLang="en-US" sz="3200" dirty="0"/>
              <a:t> </a:t>
            </a:r>
            <a:r>
              <a:rPr lang="en-US" altLang="zh-CN" sz="3200" dirty="0"/>
              <a:t>a</a:t>
            </a:r>
            <a:r>
              <a:rPr lang="zh-CN" altLang="en-US" sz="3200" dirty="0"/>
              <a:t> </a:t>
            </a:r>
            <a:r>
              <a:rPr lang="en-US" altLang="zh-CN" sz="3200" dirty="0"/>
              <a:t>fair</a:t>
            </a:r>
            <a:r>
              <a:rPr lang="zh-CN" altLang="en-US" sz="3200" dirty="0"/>
              <a:t> </a:t>
            </a:r>
            <a:r>
              <a:rPr lang="en-US" altLang="zh-CN" sz="3200" dirty="0"/>
              <a:t>share</a:t>
            </a:r>
            <a:r>
              <a:rPr lang="zh-CN" altLang="en-US" sz="3200" dirty="0"/>
              <a:t> </a:t>
            </a:r>
            <a:r>
              <a:rPr lang="en-US" altLang="zh-CN" sz="3200" dirty="0"/>
              <a:t>of</a:t>
            </a:r>
            <a:r>
              <a:rPr lang="zh-CN" altLang="en-US" sz="3200" dirty="0"/>
              <a:t> </a:t>
            </a:r>
            <a:r>
              <a:rPr lang="en-US" altLang="zh-CN" sz="3200" dirty="0"/>
              <a:t>bandwidth</a:t>
            </a:r>
          </a:p>
        </p:txBody>
      </p:sp>
      <p:sp>
        <p:nvSpPr>
          <p:cNvPr id="20" name="TextBox 19">
            <a:extLst>
              <a:ext uri="{FF2B5EF4-FFF2-40B4-BE49-F238E27FC236}">
                <a16:creationId xmlns:a16="http://schemas.microsoft.com/office/drawing/2014/main" id="{E6E02C6E-2A85-788B-8DC9-278504E2A9F9}"/>
              </a:ext>
            </a:extLst>
          </p:cNvPr>
          <p:cNvSpPr txBox="1"/>
          <p:nvPr/>
        </p:nvSpPr>
        <p:spPr>
          <a:xfrm>
            <a:off x="8384764" y="2828835"/>
            <a:ext cx="4072128" cy="1200329"/>
          </a:xfrm>
          <a:prstGeom prst="rect">
            <a:avLst/>
          </a:prstGeom>
          <a:noFill/>
        </p:spPr>
        <p:txBody>
          <a:bodyPr wrap="square">
            <a:spAutoFit/>
          </a:bodyPr>
          <a:lstStyle/>
          <a:p>
            <a:r>
              <a:rPr lang="en-US" altLang="zh-CN" sz="2400" dirty="0">
                <a:solidFill>
                  <a:prstClr val="black"/>
                </a:solidFill>
              </a:rPr>
              <a:t>* For simplicity, all slices and users have equal weight. </a:t>
            </a:r>
            <a:br>
              <a:rPr lang="en-US" altLang="zh-CN" sz="2400" dirty="0">
                <a:solidFill>
                  <a:prstClr val="black"/>
                </a:solidFill>
              </a:rPr>
            </a:br>
            <a:r>
              <a:rPr lang="en-US" altLang="zh-CN" sz="2400" dirty="0">
                <a:solidFill>
                  <a:prstClr val="black"/>
                </a:solidFill>
              </a:rPr>
              <a:t>Trivial to add weighted case.</a:t>
            </a:r>
            <a:endParaRPr lang="en-US" sz="2400" dirty="0"/>
          </a:p>
        </p:txBody>
      </p:sp>
      <p:sp>
        <p:nvSpPr>
          <p:cNvPr id="21" name="Slide Number Placeholder 20">
            <a:extLst>
              <a:ext uri="{FF2B5EF4-FFF2-40B4-BE49-F238E27FC236}">
                <a16:creationId xmlns:a16="http://schemas.microsoft.com/office/drawing/2014/main" id="{2730F698-96AC-463C-7D96-D4DEC71D3728}"/>
              </a:ext>
            </a:extLst>
          </p:cNvPr>
          <p:cNvSpPr>
            <a:spLocks noGrp="1"/>
          </p:cNvSpPr>
          <p:nvPr>
            <p:ph type="sldNum" sz="quarter" idx="12"/>
          </p:nvPr>
        </p:nvSpPr>
        <p:spPr/>
        <p:txBody>
          <a:bodyPr/>
          <a:lstStyle/>
          <a:p>
            <a:fld id="{53C2F577-57A6-864D-9DCD-614379928BED}" type="slidenum">
              <a:rPr lang="en-US" smtClean="0"/>
              <a:t>2</a:t>
            </a:fld>
            <a:endParaRPr lang="en-US"/>
          </a:p>
        </p:txBody>
      </p:sp>
    </p:spTree>
    <p:extLst>
      <p:ext uri="{BB962C8B-B14F-4D97-AF65-F5344CB8AC3E}">
        <p14:creationId xmlns:p14="http://schemas.microsoft.com/office/powerpoint/2010/main" val="955777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EADD4-A9F3-4D98-AD92-513433EFE30A}"/>
              </a:ext>
            </a:extLst>
          </p:cNvPr>
          <p:cNvSpPr>
            <a:spLocks noGrp="1"/>
          </p:cNvSpPr>
          <p:nvPr>
            <p:ph type="title"/>
          </p:nvPr>
        </p:nvSpPr>
        <p:spPr/>
        <p:txBody>
          <a:bodyPr/>
          <a:lstStyle/>
          <a:p>
            <a:r>
              <a:rPr lang="en-US" altLang="zh-CN" dirty="0"/>
              <a:t>Network</a:t>
            </a:r>
            <a:r>
              <a:rPr lang="zh-CN" altLang="en-US" dirty="0"/>
              <a:t> </a:t>
            </a:r>
            <a:r>
              <a:rPr lang="en-US" altLang="zh-CN" dirty="0"/>
              <a:t>Slicing</a:t>
            </a:r>
            <a:r>
              <a:rPr lang="zh-CN" altLang="en-US" dirty="0"/>
              <a:t> </a:t>
            </a:r>
            <a:r>
              <a:rPr lang="en-US" altLang="zh-CN" dirty="0"/>
              <a:t>and</a:t>
            </a:r>
            <a:r>
              <a:rPr lang="zh-CN" altLang="en-US" dirty="0"/>
              <a:t> </a:t>
            </a:r>
            <a:r>
              <a:rPr lang="en-US" altLang="zh-CN" dirty="0"/>
              <a:t>Bandwidth</a:t>
            </a:r>
            <a:r>
              <a:rPr lang="zh-CN" altLang="en-US" dirty="0"/>
              <a:t> </a:t>
            </a:r>
            <a:r>
              <a:rPr lang="en-US" altLang="zh-CN" dirty="0"/>
              <a:t>Fairness</a:t>
            </a:r>
            <a:endParaRPr lang="en-US" b="1" dirty="0"/>
          </a:p>
        </p:txBody>
      </p:sp>
      <p:pic>
        <p:nvPicPr>
          <p:cNvPr id="17" name="Content Placeholder 16" descr="Diagram&#10;&#10;Description automatically generated">
            <a:extLst>
              <a:ext uri="{FF2B5EF4-FFF2-40B4-BE49-F238E27FC236}">
                <a16:creationId xmlns:a16="http://schemas.microsoft.com/office/drawing/2014/main" id="{42814592-4A8A-F392-5CE7-1129D8CE7051}"/>
              </a:ext>
            </a:extLst>
          </p:cNvPr>
          <p:cNvPicPr>
            <a:picLocks noGrp="1" noChangeAspect="1"/>
          </p:cNvPicPr>
          <p:nvPr>
            <p:ph idx="1"/>
          </p:nvPr>
        </p:nvPicPr>
        <p:blipFill>
          <a:blip r:embed="rId3"/>
          <a:stretch>
            <a:fillRect/>
          </a:stretch>
        </p:blipFill>
        <p:spPr>
          <a:xfrm>
            <a:off x="217945" y="3430832"/>
            <a:ext cx="5022741" cy="2969969"/>
          </a:xfrm>
        </p:spPr>
      </p:pic>
      <p:pic>
        <p:nvPicPr>
          <p:cNvPr id="4" name="Picture 3" descr="Diagram&#10;&#10;Description automatically generated">
            <a:extLst>
              <a:ext uri="{FF2B5EF4-FFF2-40B4-BE49-F238E27FC236}">
                <a16:creationId xmlns:a16="http://schemas.microsoft.com/office/drawing/2014/main" id="{044AB335-3E7E-8EEF-9D47-FACB9C0958C9}"/>
              </a:ext>
            </a:extLst>
          </p:cNvPr>
          <p:cNvPicPr>
            <a:picLocks noChangeAspect="1"/>
          </p:cNvPicPr>
          <p:nvPr/>
        </p:nvPicPr>
        <p:blipFill>
          <a:blip r:embed="rId4"/>
          <a:stretch>
            <a:fillRect/>
          </a:stretch>
        </p:blipFill>
        <p:spPr>
          <a:xfrm>
            <a:off x="6667419" y="3430832"/>
            <a:ext cx="5306636" cy="2969969"/>
          </a:xfrm>
          <a:prstGeom prst="rect">
            <a:avLst/>
          </a:prstGeom>
        </p:spPr>
      </p:pic>
      <p:pic>
        <p:nvPicPr>
          <p:cNvPr id="6" name="Picture 5">
            <a:extLst>
              <a:ext uri="{FF2B5EF4-FFF2-40B4-BE49-F238E27FC236}">
                <a16:creationId xmlns:a16="http://schemas.microsoft.com/office/drawing/2014/main" id="{F1AEB72D-494D-792B-435E-A279C941C1A5}"/>
              </a:ext>
            </a:extLst>
          </p:cNvPr>
          <p:cNvPicPr>
            <a:picLocks noChangeAspect="1"/>
          </p:cNvPicPr>
          <p:nvPr/>
        </p:nvPicPr>
        <p:blipFill>
          <a:blip r:embed="rId5"/>
          <a:stretch>
            <a:fillRect/>
          </a:stretch>
        </p:blipFill>
        <p:spPr>
          <a:xfrm>
            <a:off x="9943417" y="3062603"/>
            <a:ext cx="2134906" cy="889168"/>
          </a:xfrm>
          <a:prstGeom prst="rect">
            <a:avLst/>
          </a:prstGeom>
        </p:spPr>
      </p:pic>
      <p:sp>
        <p:nvSpPr>
          <p:cNvPr id="7" name="Content Placeholder 8">
            <a:extLst>
              <a:ext uri="{FF2B5EF4-FFF2-40B4-BE49-F238E27FC236}">
                <a16:creationId xmlns:a16="http://schemas.microsoft.com/office/drawing/2014/main" id="{2881D3AB-8C2C-C093-1ACE-1B0DFD833415}"/>
              </a:ext>
            </a:extLst>
          </p:cNvPr>
          <p:cNvSpPr txBox="1">
            <a:spLocks/>
          </p:cNvSpPr>
          <p:nvPr/>
        </p:nvSpPr>
        <p:spPr>
          <a:xfrm>
            <a:off x="838199" y="2349751"/>
            <a:ext cx="11135855" cy="8159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dirty="0"/>
              <a:t>If</a:t>
            </a:r>
            <a:r>
              <a:rPr lang="zh-CN" altLang="en-US" sz="3200" dirty="0"/>
              <a:t> </a:t>
            </a:r>
            <a:r>
              <a:rPr lang="en-US" altLang="zh-CN" sz="3200" dirty="0"/>
              <a:t>some</a:t>
            </a:r>
            <a:r>
              <a:rPr lang="zh-CN" altLang="en-US" sz="3200" dirty="0"/>
              <a:t> </a:t>
            </a:r>
            <a:r>
              <a:rPr lang="en-US" altLang="zh-CN" sz="3200" dirty="0"/>
              <a:t>user</a:t>
            </a:r>
            <a:r>
              <a:rPr lang="zh-CN" altLang="en-US" sz="3200" dirty="0"/>
              <a:t> </a:t>
            </a:r>
            <a:r>
              <a:rPr lang="en-US" altLang="zh-CN" sz="3200" dirty="0"/>
              <a:t>or</a:t>
            </a:r>
            <a:r>
              <a:rPr lang="zh-CN" altLang="en-US" sz="3200" dirty="0"/>
              <a:t> </a:t>
            </a:r>
            <a:r>
              <a:rPr lang="en-US" altLang="zh-CN" sz="3200" dirty="0"/>
              <a:t>slice</a:t>
            </a:r>
            <a:r>
              <a:rPr lang="zh-CN" altLang="en-US" sz="3200" dirty="0"/>
              <a:t> </a:t>
            </a:r>
            <a:r>
              <a:rPr lang="en-US" altLang="zh-CN" sz="3200" dirty="0"/>
              <a:t>is</a:t>
            </a:r>
            <a:r>
              <a:rPr lang="zh-CN" altLang="en-US" sz="3200" dirty="0"/>
              <a:t> </a:t>
            </a:r>
            <a:r>
              <a:rPr lang="en-US" altLang="zh-CN" sz="3200" dirty="0"/>
              <a:t>underutilized,</a:t>
            </a:r>
            <a:r>
              <a:rPr lang="zh-CN" altLang="en-US" sz="3200" dirty="0"/>
              <a:t> </a:t>
            </a:r>
            <a:r>
              <a:rPr lang="en-US" altLang="zh-CN" sz="3200" dirty="0"/>
              <a:t>fairly re-allocate</a:t>
            </a:r>
            <a:r>
              <a:rPr lang="zh-CN" altLang="en-US" sz="3200" dirty="0"/>
              <a:t> </a:t>
            </a:r>
            <a:r>
              <a:rPr lang="en-US" altLang="zh-CN" sz="3200" dirty="0"/>
              <a:t>the</a:t>
            </a:r>
            <a:r>
              <a:rPr lang="zh-CN" altLang="en-US" sz="3200" dirty="0"/>
              <a:t> </a:t>
            </a:r>
            <a:r>
              <a:rPr lang="en-US" altLang="zh-CN" sz="3200" dirty="0"/>
              <a:t>surplus</a:t>
            </a:r>
          </a:p>
        </p:txBody>
      </p:sp>
      <p:sp>
        <p:nvSpPr>
          <p:cNvPr id="8" name="Content Placeholder 8">
            <a:extLst>
              <a:ext uri="{FF2B5EF4-FFF2-40B4-BE49-F238E27FC236}">
                <a16:creationId xmlns:a16="http://schemas.microsoft.com/office/drawing/2014/main" id="{FCD36FF3-73DB-6102-A5CA-B906B187FC04}"/>
              </a:ext>
            </a:extLst>
          </p:cNvPr>
          <p:cNvSpPr txBox="1">
            <a:spLocks/>
          </p:cNvSpPr>
          <p:nvPr/>
        </p:nvSpPr>
        <p:spPr>
          <a:xfrm>
            <a:off x="838200" y="1825626"/>
            <a:ext cx="10515600" cy="6560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dirty="0">
                <a:solidFill>
                  <a:schemeClr val="bg1">
                    <a:lumMod val="50000"/>
                  </a:schemeClr>
                </a:solidFill>
              </a:rPr>
              <a:t>Each</a:t>
            </a:r>
            <a:r>
              <a:rPr lang="zh-CN" altLang="en-US" sz="3200" dirty="0">
                <a:solidFill>
                  <a:schemeClr val="bg1">
                    <a:lumMod val="50000"/>
                  </a:schemeClr>
                </a:solidFill>
              </a:rPr>
              <a:t> </a:t>
            </a:r>
            <a:r>
              <a:rPr lang="en-US" altLang="zh-CN" sz="3200" dirty="0">
                <a:solidFill>
                  <a:schemeClr val="bg1">
                    <a:lumMod val="50000"/>
                  </a:schemeClr>
                </a:solidFill>
              </a:rPr>
              <a:t>slice</a:t>
            </a:r>
            <a:r>
              <a:rPr lang="zh-CN" altLang="en-US" sz="3200" dirty="0">
                <a:solidFill>
                  <a:schemeClr val="bg1">
                    <a:lumMod val="50000"/>
                  </a:schemeClr>
                </a:solidFill>
              </a:rPr>
              <a:t> </a:t>
            </a:r>
            <a:r>
              <a:rPr lang="en-US" altLang="zh-CN" sz="3200" dirty="0">
                <a:solidFill>
                  <a:schemeClr val="bg1">
                    <a:lumMod val="50000"/>
                  </a:schemeClr>
                </a:solidFill>
              </a:rPr>
              <a:t>/</a:t>
            </a:r>
            <a:r>
              <a:rPr lang="zh-CN" altLang="en-US" sz="3200" dirty="0">
                <a:solidFill>
                  <a:schemeClr val="bg1">
                    <a:lumMod val="50000"/>
                  </a:schemeClr>
                </a:solidFill>
              </a:rPr>
              <a:t> </a:t>
            </a:r>
            <a:r>
              <a:rPr lang="en-US" altLang="zh-CN" sz="3200" dirty="0">
                <a:solidFill>
                  <a:schemeClr val="bg1">
                    <a:lumMod val="50000"/>
                  </a:schemeClr>
                </a:solidFill>
              </a:rPr>
              <a:t>user</a:t>
            </a:r>
            <a:r>
              <a:rPr lang="zh-CN" altLang="en-US" sz="3200" dirty="0">
                <a:solidFill>
                  <a:schemeClr val="bg1">
                    <a:lumMod val="50000"/>
                  </a:schemeClr>
                </a:solidFill>
              </a:rPr>
              <a:t> </a:t>
            </a:r>
            <a:r>
              <a:rPr lang="en-US" altLang="zh-CN" sz="3200" dirty="0">
                <a:solidFill>
                  <a:schemeClr val="bg1">
                    <a:lumMod val="50000"/>
                  </a:schemeClr>
                </a:solidFill>
              </a:rPr>
              <a:t>gets</a:t>
            </a:r>
            <a:r>
              <a:rPr lang="zh-CN" altLang="en-US" sz="3200" dirty="0">
                <a:solidFill>
                  <a:schemeClr val="bg1">
                    <a:lumMod val="50000"/>
                  </a:schemeClr>
                </a:solidFill>
              </a:rPr>
              <a:t> </a:t>
            </a:r>
            <a:r>
              <a:rPr lang="en-US" altLang="zh-CN" sz="3200" dirty="0">
                <a:solidFill>
                  <a:schemeClr val="bg1">
                    <a:lumMod val="50000"/>
                  </a:schemeClr>
                </a:solidFill>
              </a:rPr>
              <a:t>a</a:t>
            </a:r>
            <a:r>
              <a:rPr lang="zh-CN" altLang="en-US" sz="3200" dirty="0">
                <a:solidFill>
                  <a:schemeClr val="bg1">
                    <a:lumMod val="50000"/>
                  </a:schemeClr>
                </a:solidFill>
              </a:rPr>
              <a:t> </a:t>
            </a:r>
            <a:r>
              <a:rPr lang="en-US" altLang="zh-CN" sz="3200" dirty="0">
                <a:solidFill>
                  <a:schemeClr val="bg1">
                    <a:lumMod val="50000"/>
                  </a:schemeClr>
                </a:solidFill>
              </a:rPr>
              <a:t>fair</a:t>
            </a:r>
            <a:r>
              <a:rPr lang="zh-CN" altLang="en-US" sz="3200" dirty="0">
                <a:solidFill>
                  <a:schemeClr val="bg1">
                    <a:lumMod val="50000"/>
                  </a:schemeClr>
                </a:solidFill>
              </a:rPr>
              <a:t> </a:t>
            </a:r>
            <a:r>
              <a:rPr lang="en-US" altLang="zh-CN" sz="3200" dirty="0">
                <a:solidFill>
                  <a:schemeClr val="bg1">
                    <a:lumMod val="50000"/>
                  </a:schemeClr>
                </a:solidFill>
              </a:rPr>
              <a:t>share</a:t>
            </a:r>
            <a:r>
              <a:rPr lang="zh-CN" altLang="en-US" sz="3200" dirty="0">
                <a:solidFill>
                  <a:schemeClr val="bg1">
                    <a:lumMod val="50000"/>
                  </a:schemeClr>
                </a:solidFill>
              </a:rPr>
              <a:t> </a:t>
            </a:r>
            <a:r>
              <a:rPr lang="en-US" altLang="zh-CN" sz="3200" dirty="0">
                <a:solidFill>
                  <a:schemeClr val="bg1">
                    <a:lumMod val="50000"/>
                  </a:schemeClr>
                </a:solidFill>
              </a:rPr>
              <a:t>of</a:t>
            </a:r>
            <a:r>
              <a:rPr lang="zh-CN" altLang="en-US" sz="3200" dirty="0">
                <a:solidFill>
                  <a:schemeClr val="bg1">
                    <a:lumMod val="50000"/>
                  </a:schemeClr>
                </a:solidFill>
              </a:rPr>
              <a:t> </a:t>
            </a:r>
            <a:r>
              <a:rPr lang="en-US" altLang="zh-CN" sz="3200" dirty="0">
                <a:solidFill>
                  <a:schemeClr val="bg1">
                    <a:lumMod val="50000"/>
                  </a:schemeClr>
                </a:solidFill>
              </a:rPr>
              <a:t>bandwidth</a:t>
            </a:r>
          </a:p>
        </p:txBody>
      </p:sp>
      <p:sp>
        <p:nvSpPr>
          <p:cNvPr id="9" name="Right Arrow 8">
            <a:extLst>
              <a:ext uri="{FF2B5EF4-FFF2-40B4-BE49-F238E27FC236}">
                <a16:creationId xmlns:a16="http://schemas.microsoft.com/office/drawing/2014/main" id="{2D74A634-DB53-DFFA-A767-7004F7A2FCA4}"/>
              </a:ext>
            </a:extLst>
          </p:cNvPr>
          <p:cNvSpPr/>
          <p:nvPr/>
        </p:nvSpPr>
        <p:spPr>
          <a:xfrm>
            <a:off x="4642338" y="4221782"/>
            <a:ext cx="2025081" cy="492369"/>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0682424F-AB38-0CBF-8707-7A4297238C61}"/>
              </a:ext>
            </a:extLst>
          </p:cNvPr>
          <p:cNvSpPr txBox="1"/>
          <p:nvPr/>
        </p:nvSpPr>
        <p:spPr>
          <a:xfrm>
            <a:off x="4500389" y="3671347"/>
            <a:ext cx="2308978" cy="646331"/>
          </a:xfrm>
          <a:prstGeom prst="rect">
            <a:avLst/>
          </a:prstGeom>
          <a:noFill/>
        </p:spPr>
        <p:txBody>
          <a:bodyPr wrap="square" rtlCol="0">
            <a:spAutoFit/>
          </a:bodyPr>
          <a:lstStyle/>
          <a:p>
            <a:r>
              <a:rPr lang="en-US" altLang="zh-CN" dirty="0"/>
              <a:t>User</a:t>
            </a:r>
            <a:r>
              <a:rPr lang="zh-CN" altLang="en-US" dirty="0"/>
              <a:t> </a:t>
            </a:r>
            <a:r>
              <a:rPr lang="en-US" altLang="zh-CN" dirty="0"/>
              <a:t>1a,</a:t>
            </a:r>
            <a:r>
              <a:rPr lang="zh-CN" altLang="en-US" dirty="0"/>
              <a:t> </a:t>
            </a:r>
            <a:r>
              <a:rPr lang="en-US" altLang="zh-CN" dirty="0"/>
              <a:t>3a</a:t>
            </a:r>
            <a:r>
              <a:rPr lang="zh-CN" altLang="en-US" dirty="0"/>
              <a:t> </a:t>
            </a:r>
            <a:r>
              <a:rPr lang="en-US" altLang="zh-CN" dirty="0"/>
              <a:t>go</a:t>
            </a:r>
            <a:r>
              <a:rPr lang="zh-CN" altLang="en-US" dirty="0"/>
              <a:t> </a:t>
            </a:r>
            <a:r>
              <a:rPr lang="en-US" altLang="zh-CN" dirty="0"/>
              <a:t>offline</a:t>
            </a:r>
            <a:br>
              <a:rPr lang="en-US" altLang="zh-CN" dirty="0"/>
            </a:br>
            <a:r>
              <a:rPr lang="en-US" altLang="zh-CN" dirty="0"/>
              <a:t>User</a:t>
            </a:r>
            <a:r>
              <a:rPr lang="zh-CN" altLang="en-US" dirty="0"/>
              <a:t> </a:t>
            </a:r>
            <a:r>
              <a:rPr lang="en-US" altLang="zh-CN" dirty="0"/>
              <a:t>2a</a:t>
            </a:r>
            <a:r>
              <a:rPr lang="zh-CN" altLang="en-US" dirty="0"/>
              <a:t> </a:t>
            </a:r>
            <a:r>
              <a:rPr lang="en-US" altLang="zh-CN" dirty="0"/>
              <a:t>needs</a:t>
            </a:r>
            <a:r>
              <a:rPr lang="zh-CN" altLang="en-US" dirty="0"/>
              <a:t> </a:t>
            </a:r>
            <a:r>
              <a:rPr lang="en-US" altLang="zh-CN" dirty="0"/>
              <a:t>only</a:t>
            </a:r>
            <a:r>
              <a:rPr lang="zh-CN" altLang="en-US" dirty="0"/>
              <a:t> </a:t>
            </a:r>
            <a:r>
              <a:rPr lang="en-US" altLang="zh-CN" dirty="0"/>
              <a:t>20</a:t>
            </a:r>
            <a:endParaRPr lang="en-US" dirty="0"/>
          </a:p>
        </p:txBody>
      </p:sp>
      <p:sp>
        <p:nvSpPr>
          <p:cNvPr id="11" name="Slide Number Placeholder 10">
            <a:extLst>
              <a:ext uri="{FF2B5EF4-FFF2-40B4-BE49-F238E27FC236}">
                <a16:creationId xmlns:a16="http://schemas.microsoft.com/office/drawing/2014/main" id="{D4334913-B141-F445-94FA-8CE84407CF80}"/>
              </a:ext>
            </a:extLst>
          </p:cNvPr>
          <p:cNvSpPr>
            <a:spLocks noGrp="1"/>
          </p:cNvSpPr>
          <p:nvPr>
            <p:ph type="sldNum" sz="quarter" idx="12"/>
          </p:nvPr>
        </p:nvSpPr>
        <p:spPr/>
        <p:txBody>
          <a:bodyPr/>
          <a:lstStyle/>
          <a:p>
            <a:fld id="{53C2F577-57A6-864D-9DCD-614379928BED}" type="slidenum">
              <a:rPr lang="en-US" smtClean="0"/>
              <a:t>3</a:t>
            </a:fld>
            <a:endParaRPr lang="en-US"/>
          </a:p>
        </p:txBody>
      </p:sp>
    </p:spTree>
    <p:extLst>
      <p:ext uri="{BB962C8B-B14F-4D97-AF65-F5344CB8AC3E}">
        <p14:creationId xmlns:p14="http://schemas.microsoft.com/office/powerpoint/2010/main" val="325384643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par>
                                <p:cTn id="16" presetID="9"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22FA4-C685-E81D-FF80-6028FCE1F8D0}"/>
              </a:ext>
            </a:extLst>
          </p:cNvPr>
          <p:cNvSpPr>
            <a:spLocks noGrp="1"/>
          </p:cNvSpPr>
          <p:nvPr>
            <p:ph type="title"/>
          </p:nvPr>
        </p:nvSpPr>
        <p:spPr>
          <a:xfrm>
            <a:off x="838200" y="365125"/>
            <a:ext cx="11049000" cy="1325563"/>
          </a:xfrm>
        </p:spPr>
        <p:txBody>
          <a:bodyPr/>
          <a:lstStyle/>
          <a:p>
            <a:r>
              <a:rPr lang="en-US" altLang="zh-CN" dirty="0"/>
              <a:t>AHAB:</a:t>
            </a:r>
            <a:r>
              <a:rPr lang="zh-CN" altLang="en-US" dirty="0"/>
              <a:t> </a:t>
            </a:r>
            <a:r>
              <a:rPr lang="en-US" altLang="zh-CN" b="1" dirty="0"/>
              <a:t>Scalable</a:t>
            </a:r>
            <a:r>
              <a:rPr lang="zh-CN" altLang="en-US" dirty="0"/>
              <a:t> </a:t>
            </a:r>
            <a:r>
              <a:rPr lang="en-US" altLang="zh-CN" dirty="0"/>
              <a:t>hierarchical bandwidth fairness</a:t>
            </a:r>
            <a:endParaRPr lang="en-US" b="1" dirty="0"/>
          </a:p>
        </p:txBody>
      </p:sp>
      <p:sp>
        <p:nvSpPr>
          <p:cNvPr id="9" name="Content Placeholder 8">
            <a:extLst>
              <a:ext uri="{FF2B5EF4-FFF2-40B4-BE49-F238E27FC236}">
                <a16:creationId xmlns:a16="http://schemas.microsoft.com/office/drawing/2014/main" id="{C9BACF5B-6194-7BF1-86A8-8F9552F6AD6F}"/>
              </a:ext>
            </a:extLst>
          </p:cNvPr>
          <p:cNvSpPr>
            <a:spLocks noGrp="1"/>
          </p:cNvSpPr>
          <p:nvPr>
            <p:ph idx="1"/>
          </p:nvPr>
        </p:nvSpPr>
        <p:spPr>
          <a:xfrm>
            <a:off x="838200" y="1825625"/>
            <a:ext cx="8668657" cy="4351338"/>
          </a:xfrm>
        </p:spPr>
        <p:txBody>
          <a:bodyPr>
            <a:normAutofit/>
          </a:bodyPr>
          <a:lstStyle/>
          <a:p>
            <a:pPr>
              <a:lnSpc>
                <a:spcPct val="150000"/>
              </a:lnSpc>
            </a:pPr>
            <a:r>
              <a:rPr lang="en-US" altLang="zh-CN" dirty="0"/>
              <a:t>Goal: Support thousands of slices, </a:t>
            </a:r>
            <a:r>
              <a:rPr lang="en-US" altLang="zh-CN" b="1" dirty="0"/>
              <a:t>millions of users</a:t>
            </a:r>
            <a:endParaRPr lang="en-US" altLang="zh-CN" dirty="0"/>
          </a:p>
          <a:p>
            <a:pPr>
              <a:lnSpc>
                <a:spcPct val="150000"/>
              </a:lnSpc>
            </a:pPr>
            <a:r>
              <a:rPr lang="en-US" altLang="zh-CN" dirty="0"/>
              <a:t>CPU-based Software switch? </a:t>
            </a:r>
            <a:r>
              <a:rPr lang="en-US" altLang="zh-CN" dirty="0">
                <a:solidFill>
                  <a:srgbClr val="FF0000"/>
                </a:solidFill>
              </a:rPr>
              <a:t>High latency</a:t>
            </a:r>
          </a:p>
          <a:p>
            <a:pPr>
              <a:lnSpc>
                <a:spcPct val="150000"/>
              </a:lnSpc>
            </a:pPr>
            <a:r>
              <a:rPr lang="en-US" altLang="zh-CN" dirty="0"/>
              <a:t>Programmable switch? </a:t>
            </a:r>
            <a:r>
              <a:rPr lang="en-US" altLang="zh-CN" dirty="0">
                <a:solidFill>
                  <a:srgbClr val="FF0000"/>
                </a:solidFill>
              </a:rPr>
              <a:t>Hardware</a:t>
            </a:r>
            <a:r>
              <a:rPr lang="zh-CN" altLang="en-US" dirty="0">
                <a:solidFill>
                  <a:srgbClr val="FF0000"/>
                </a:solidFill>
              </a:rPr>
              <a:t> </a:t>
            </a:r>
            <a:r>
              <a:rPr lang="en-US" altLang="zh-CN" dirty="0">
                <a:solidFill>
                  <a:srgbClr val="FF0000"/>
                </a:solidFill>
              </a:rPr>
              <a:t>constraints</a:t>
            </a:r>
          </a:p>
          <a:p>
            <a:pPr marL="457200" lvl="1" indent="0">
              <a:lnSpc>
                <a:spcPct val="150000"/>
              </a:lnSpc>
              <a:buNone/>
            </a:pPr>
            <a:endParaRPr lang="en-US" altLang="zh-CN" dirty="0">
              <a:solidFill>
                <a:srgbClr val="FF0000"/>
              </a:solidFill>
            </a:endParaRPr>
          </a:p>
        </p:txBody>
      </p:sp>
      <p:sp>
        <p:nvSpPr>
          <p:cNvPr id="10" name="Slide Number Placeholder 9">
            <a:extLst>
              <a:ext uri="{FF2B5EF4-FFF2-40B4-BE49-F238E27FC236}">
                <a16:creationId xmlns:a16="http://schemas.microsoft.com/office/drawing/2014/main" id="{89978892-E0AE-66EC-E461-AD098FEF3EE4}"/>
              </a:ext>
            </a:extLst>
          </p:cNvPr>
          <p:cNvSpPr>
            <a:spLocks noGrp="1"/>
          </p:cNvSpPr>
          <p:nvPr>
            <p:ph type="sldNum" sz="quarter" idx="12"/>
          </p:nvPr>
        </p:nvSpPr>
        <p:spPr/>
        <p:txBody>
          <a:bodyPr/>
          <a:lstStyle/>
          <a:p>
            <a:fld id="{53C2F577-57A6-864D-9DCD-614379928BED}" type="slidenum">
              <a:rPr lang="en-US" smtClean="0"/>
              <a:t>4</a:t>
            </a:fld>
            <a:endParaRPr lang="en-US" dirty="0"/>
          </a:p>
        </p:txBody>
      </p:sp>
      <p:sp>
        <p:nvSpPr>
          <p:cNvPr id="3" name="AutoShape 2" descr="Switch Clip Art at Clker.com - vector clip art online, royalty free &amp;  public domain">
            <a:extLst>
              <a:ext uri="{FF2B5EF4-FFF2-40B4-BE49-F238E27FC236}">
                <a16:creationId xmlns:a16="http://schemas.microsoft.com/office/drawing/2014/main" id="{5230CA9E-B108-116E-8366-34E631FABD0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Switch Clip Art">
            <a:extLst>
              <a:ext uri="{FF2B5EF4-FFF2-40B4-BE49-F238E27FC236}">
                <a16:creationId xmlns:a16="http://schemas.microsoft.com/office/drawing/2014/main" id="{5A368DFE-9BB9-C6E6-AACA-643358FE3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2816" y="4261077"/>
            <a:ext cx="4354286" cy="191588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AFC0922B-E4DC-8309-3509-3CDAD6464070}"/>
              </a:ext>
            </a:extLst>
          </p:cNvPr>
          <p:cNvGrpSpPr/>
          <p:nvPr/>
        </p:nvGrpSpPr>
        <p:grpSpPr>
          <a:xfrm>
            <a:off x="4449853" y="4422292"/>
            <a:ext cx="1386080" cy="1624041"/>
            <a:chOff x="8518539" y="4438360"/>
            <a:chExt cx="1976636" cy="1231520"/>
          </a:xfrm>
        </p:grpSpPr>
        <p:pic>
          <p:nvPicPr>
            <p:cNvPr id="1032" name="Picture 8" descr="Scheduling and Policing mechanisms for Providing QoS Guarantees">
              <a:extLst>
                <a:ext uri="{FF2B5EF4-FFF2-40B4-BE49-F238E27FC236}">
                  <a16:creationId xmlns:a16="http://schemas.microsoft.com/office/drawing/2014/main" id="{53873A1C-200F-B1A1-B2B0-B6196DE18A2E}"/>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4839" b="60484" l="21814" r="51471">
                          <a14:foregroundMark x1="23438" y1="28226" x2="23775" y2="41129"/>
                          <a14:foregroundMark x1="23333" y1="24194" x2="23438" y2="28226"/>
                          <a14:foregroundMark x1="23270" y1="21774" x2="23333" y2="24194"/>
                          <a14:foregroundMark x1="23165" y1="17742" x2="23270" y2="21774"/>
                          <a14:foregroundMark x1="23144" y1="16935" x2="23165" y2="17742"/>
                          <a14:foregroundMark x1="23123" y1="16129" x2="23144" y2="16935"/>
                          <a14:foregroundMark x1="23039" y1="12903" x2="23123" y2="16129"/>
                          <a14:foregroundMark x1="24755" y1="32258" x2="37010" y2="33065"/>
                          <a14:foregroundMark x1="37010" y1="24194" x2="37990" y2="40323"/>
                          <a14:foregroundMark x1="22549" y1="35484" x2="34314" y2="36290"/>
                          <a14:foregroundMark x1="34314" y1="36290" x2="27696" y2="14516"/>
                          <a14:foregroundMark x1="27696" y1="14516" x2="27696" y2="24194"/>
                          <a14:foregroundMark x1="39461" y1="14516" x2="39461" y2="45968"/>
                          <a14:foregroundMark x1="39461" y1="45968" x2="48775" y2="45161"/>
                          <a14:foregroundMark x1="48775" y1="45161" x2="49755" y2="14516"/>
                          <a14:foregroundMark x1="49755" y1="14516" x2="40686" y2="10484"/>
                          <a14:foregroundMark x1="49265" y1="52419" x2="49265" y2="20161"/>
                          <a14:foregroundMark x1="49265" y1="20161" x2="50490" y2="11290"/>
                          <a14:foregroundMark x1="50245" y1="8065" x2="51225" y2="11290"/>
                          <a14:foregroundMark x1="33824" y1="14516" x2="34314" y2="48387"/>
                          <a14:foregroundMark x1="34314" y1="48387" x2="26225" y2="50000"/>
                          <a14:foregroundMark x1="33578" y1="15323" x2="23775" y2="20968"/>
                          <a14:foregroundMark x1="23775" y1="20968" x2="32843" y2="12903"/>
                          <a14:foregroundMark x1="32843" y1="12903" x2="38725" y2="13710"/>
                          <a14:foregroundMark x1="22794" y1="9677" x2="22059" y2="12903"/>
                          <a14:foregroundMark x1="22170" y1="28226" x2="22549" y2="41129"/>
                          <a14:foregroundMark x1="22051" y1="24194" x2="22170" y2="28226"/>
                          <a14:foregroundMark x1="21980" y1="21774" x2="22051" y2="24194"/>
                          <a14:foregroundMark x1="21861" y1="17742" x2="21980" y2="21774"/>
                          <a14:foregroundMark x1="21837" y1="16935" x2="21861" y2="17742"/>
                          <a14:foregroundMark x1="21814" y1="16129" x2="21837" y2="16935"/>
                          <a14:foregroundMark x1="22549" y1="41129" x2="22059" y2="43548"/>
                          <a14:foregroundMark x1="22059" y1="45968" x2="22059" y2="57258"/>
                          <a14:foregroundMark x1="32843" y1="59677" x2="32108" y2="60484"/>
                          <a14:foregroundMark x1="37500" y1="47581" x2="37500" y2="47581"/>
                          <a14:foregroundMark x1="23775" y1="51613" x2="23775" y2="51613"/>
                          <a14:foregroundMark x1="42647" y1="4839" x2="44118" y2="4839"/>
                          <a14:foregroundMark x1="51471" y1="5645" x2="51471" y2="10484"/>
                          <a14:backgroundMark x1="32108" y1="62097" x2="32108" y2="62097"/>
                          <a14:backgroundMark x1="21324" y1="17742" x2="21324" y2="17742"/>
                          <a14:backgroundMark x1="21324" y1="16935" x2="21324" y2="16935"/>
                          <a14:backgroundMark x1="21324" y1="16129" x2="21324" y2="16129"/>
                          <a14:backgroundMark x1="21324" y1="21774" x2="21324" y2="21774"/>
                          <a14:backgroundMark x1="21324" y1="24194" x2="21324" y2="24194"/>
                          <a14:backgroundMark x1="21324" y1="28226" x2="21324" y2="28226"/>
                        </a14:backgroundRemoval>
                      </a14:imgEffect>
                    </a14:imgLayer>
                  </a14:imgProps>
                </a:ext>
                <a:ext uri="{28A0092B-C50C-407E-A947-70E740481C1C}">
                  <a14:useLocalDpi xmlns:a14="http://schemas.microsoft.com/office/drawing/2010/main" val="0"/>
                </a:ext>
              </a:extLst>
            </a:blip>
            <a:srcRect l="21148" t="921" r="47059" b="33640"/>
            <a:stretch/>
          </p:blipFill>
          <p:spPr bwMode="auto">
            <a:xfrm>
              <a:off x="8518539" y="4438360"/>
              <a:ext cx="1976636" cy="4092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Scheduling and Policing mechanisms for Providing QoS Guarantees">
              <a:extLst>
                <a:ext uri="{FF2B5EF4-FFF2-40B4-BE49-F238E27FC236}">
                  <a16:creationId xmlns:a16="http://schemas.microsoft.com/office/drawing/2014/main" id="{498D990E-4D02-9B61-5F27-89C4AC6D480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4839" b="60484" l="21814" r="51471">
                          <a14:foregroundMark x1="23438" y1="28226" x2="23775" y2="41129"/>
                          <a14:foregroundMark x1="23333" y1="24194" x2="23438" y2="28226"/>
                          <a14:foregroundMark x1="23270" y1="21774" x2="23333" y2="24194"/>
                          <a14:foregroundMark x1="23165" y1="17742" x2="23270" y2="21774"/>
                          <a14:foregroundMark x1="23144" y1="16935" x2="23165" y2="17742"/>
                          <a14:foregroundMark x1="23123" y1="16129" x2="23144" y2="16935"/>
                          <a14:foregroundMark x1="23039" y1="12903" x2="23123" y2="16129"/>
                          <a14:foregroundMark x1="24755" y1="32258" x2="37010" y2="33065"/>
                          <a14:foregroundMark x1="37010" y1="24194" x2="37990" y2="40323"/>
                          <a14:foregroundMark x1="22549" y1="35484" x2="34314" y2="36290"/>
                          <a14:foregroundMark x1="34314" y1="36290" x2="27696" y2="14516"/>
                          <a14:foregroundMark x1="27696" y1="14516" x2="27696" y2="24194"/>
                          <a14:foregroundMark x1="39461" y1="14516" x2="39461" y2="45968"/>
                          <a14:foregroundMark x1="39461" y1="45968" x2="48775" y2="45161"/>
                          <a14:foregroundMark x1="48775" y1="45161" x2="49755" y2="14516"/>
                          <a14:foregroundMark x1="49755" y1="14516" x2="40686" y2="10484"/>
                          <a14:foregroundMark x1="49265" y1="52419" x2="49265" y2="20161"/>
                          <a14:foregroundMark x1="49265" y1="20161" x2="50490" y2="11290"/>
                          <a14:foregroundMark x1="50245" y1="8065" x2="51225" y2="11290"/>
                          <a14:foregroundMark x1="33824" y1="14516" x2="34314" y2="48387"/>
                          <a14:foregroundMark x1="34314" y1="48387" x2="26225" y2="50000"/>
                          <a14:foregroundMark x1="33578" y1="15323" x2="23775" y2="20968"/>
                          <a14:foregroundMark x1="23775" y1="20968" x2="32843" y2="12903"/>
                          <a14:foregroundMark x1="32843" y1="12903" x2="38725" y2="13710"/>
                          <a14:foregroundMark x1="22794" y1="9677" x2="22059" y2="12903"/>
                          <a14:foregroundMark x1="22170" y1="28226" x2="22549" y2="41129"/>
                          <a14:foregroundMark x1="22051" y1="24194" x2="22170" y2="28226"/>
                          <a14:foregroundMark x1="21980" y1="21774" x2="22051" y2="24194"/>
                          <a14:foregroundMark x1="21861" y1="17742" x2="21980" y2="21774"/>
                          <a14:foregroundMark x1="21837" y1="16935" x2="21861" y2="17742"/>
                          <a14:foregroundMark x1="21814" y1="16129" x2="21837" y2="16935"/>
                          <a14:foregroundMark x1="22549" y1="41129" x2="22059" y2="43548"/>
                          <a14:foregroundMark x1="22059" y1="45968" x2="22059" y2="57258"/>
                          <a14:foregroundMark x1="32843" y1="59677" x2="32108" y2="60484"/>
                          <a14:foregroundMark x1="37500" y1="47581" x2="37500" y2="47581"/>
                          <a14:foregroundMark x1="23775" y1="51613" x2="23775" y2="51613"/>
                          <a14:foregroundMark x1="42647" y1="4839" x2="44118" y2="4839"/>
                          <a14:foregroundMark x1="51471" y1="5645" x2="51471" y2="10484"/>
                          <a14:backgroundMark x1="32108" y1="62097" x2="32108" y2="62097"/>
                          <a14:backgroundMark x1="21324" y1="17742" x2="21324" y2="17742"/>
                          <a14:backgroundMark x1="21324" y1="16935" x2="21324" y2="16935"/>
                          <a14:backgroundMark x1="21324" y1="16129" x2="21324" y2="16129"/>
                          <a14:backgroundMark x1="21324" y1="21774" x2="21324" y2="21774"/>
                          <a14:backgroundMark x1="21324" y1="24194" x2="21324" y2="24194"/>
                          <a14:backgroundMark x1="21324" y1="28226" x2="21324" y2="28226"/>
                        </a14:backgroundRemoval>
                      </a14:imgEffect>
                    </a14:imgLayer>
                  </a14:imgProps>
                </a:ext>
                <a:ext uri="{28A0092B-C50C-407E-A947-70E740481C1C}">
                  <a14:useLocalDpi xmlns:a14="http://schemas.microsoft.com/office/drawing/2010/main" val="0"/>
                </a:ext>
              </a:extLst>
            </a:blip>
            <a:srcRect l="21148" t="921" r="47059" b="33640"/>
            <a:stretch/>
          </p:blipFill>
          <p:spPr bwMode="auto">
            <a:xfrm>
              <a:off x="8518539" y="4847657"/>
              <a:ext cx="1976636" cy="4092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cheduling and Policing mechanisms for Providing QoS Guarantees">
              <a:extLst>
                <a:ext uri="{FF2B5EF4-FFF2-40B4-BE49-F238E27FC236}">
                  <a16:creationId xmlns:a16="http://schemas.microsoft.com/office/drawing/2014/main" id="{BAC5A802-3A9C-0E08-79A8-CC0F6813BAB6}"/>
                </a:ext>
              </a:extLst>
            </p:cNvPr>
            <p:cNvPicPr>
              <a:picLocks noChangeAspect="1" noChangeArrowheads="1"/>
            </p:cNvPicPr>
            <p:nvPr/>
          </p:nvPicPr>
          <p:blipFill rotWithShape="1">
            <a:blip r:embed="rId4">
              <a:extLst>
                <a:ext uri="{BEBA8EAE-BF5A-486C-A8C5-ECC9F3942E4B}">
                  <a14:imgProps xmlns:a14="http://schemas.microsoft.com/office/drawing/2010/main">
                    <a14:imgLayer r:embed="rId6">
                      <a14:imgEffect>
                        <a14:backgroundRemoval t="4839" b="60484" l="21814" r="51471">
                          <a14:foregroundMark x1="23438" y1="28226" x2="23775" y2="41129"/>
                          <a14:foregroundMark x1="23333" y1="24194" x2="23438" y2="28226"/>
                          <a14:foregroundMark x1="23270" y1="21774" x2="23333" y2="24194"/>
                          <a14:foregroundMark x1="23165" y1="17742" x2="23270" y2="21774"/>
                          <a14:foregroundMark x1="23144" y1="16935" x2="23165" y2="17742"/>
                          <a14:foregroundMark x1="23123" y1="16129" x2="23144" y2="16935"/>
                          <a14:foregroundMark x1="23039" y1="12903" x2="23123" y2="16129"/>
                          <a14:foregroundMark x1="24755" y1="32258" x2="37010" y2="33065"/>
                          <a14:foregroundMark x1="37010" y1="24194" x2="37990" y2="40323"/>
                          <a14:foregroundMark x1="22549" y1="35484" x2="34314" y2="36290"/>
                          <a14:foregroundMark x1="34314" y1="36290" x2="27696" y2="14516"/>
                          <a14:foregroundMark x1="27696" y1="14516" x2="27696" y2="24194"/>
                          <a14:foregroundMark x1="39461" y1="14516" x2="39461" y2="45968"/>
                          <a14:foregroundMark x1="39461" y1="45968" x2="48775" y2="45161"/>
                          <a14:foregroundMark x1="48775" y1="45161" x2="49755" y2="14516"/>
                          <a14:foregroundMark x1="49755" y1="14516" x2="40686" y2="10484"/>
                          <a14:foregroundMark x1="49265" y1="52419" x2="49265" y2="20161"/>
                          <a14:foregroundMark x1="49265" y1="20161" x2="50490" y2="11290"/>
                          <a14:foregroundMark x1="50245" y1="8065" x2="51225" y2="11290"/>
                          <a14:foregroundMark x1="33824" y1="14516" x2="34314" y2="48387"/>
                          <a14:foregroundMark x1="34314" y1="48387" x2="26225" y2="50000"/>
                          <a14:foregroundMark x1="33578" y1="15323" x2="23775" y2="20968"/>
                          <a14:foregroundMark x1="23775" y1="20968" x2="32843" y2="12903"/>
                          <a14:foregroundMark x1="32843" y1="12903" x2="38725" y2="13710"/>
                          <a14:foregroundMark x1="22794" y1="9677" x2="22059" y2="12903"/>
                          <a14:foregroundMark x1="22170" y1="28226" x2="22549" y2="41129"/>
                          <a14:foregroundMark x1="22051" y1="24194" x2="22170" y2="28226"/>
                          <a14:foregroundMark x1="21980" y1="21774" x2="22051" y2="24194"/>
                          <a14:foregroundMark x1="21861" y1="17742" x2="21980" y2="21774"/>
                          <a14:foregroundMark x1="21837" y1="16935" x2="21861" y2="17742"/>
                          <a14:foregroundMark x1="21814" y1="16129" x2="21837" y2="16935"/>
                          <a14:foregroundMark x1="22549" y1="41129" x2="22059" y2="43548"/>
                          <a14:foregroundMark x1="22059" y1="45968" x2="22059" y2="57258"/>
                          <a14:foregroundMark x1="32843" y1="59677" x2="32108" y2="60484"/>
                          <a14:foregroundMark x1="37500" y1="47581" x2="37500" y2="47581"/>
                          <a14:foregroundMark x1="23775" y1="51613" x2="23775" y2="51613"/>
                          <a14:foregroundMark x1="42647" y1="4839" x2="44118" y2="4839"/>
                          <a14:foregroundMark x1="51471" y1="5645" x2="51471" y2="10484"/>
                          <a14:backgroundMark x1="32108" y1="62097" x2="32108" y2="62097"/>
                          <a14:backgroundMark x1="21324" y1="17742" x2="21324" y2="17742"/>
                          <a14:backgroundMark x1="21324" y1="16935" x2="21324" y2="16935"/>
                          <a14:backgroundMark x1="21324" y1="16129" x2="21324" y2="16129"/>
                          <a14:backgroundMark x1="21324" y1="21774" x2="21324" y2="21774"/>
                          <a14:backgroundMark x1="21324" y1="24194" x2="21324" y2="24194"/>
                          <a14:backgroundMark x1="21324" y1="28226" x2="21324" y2="28226"/>
                        </a14:backgroundRemoval>
                      </a14:imgEffect>
                    </a14:imgLayer>
                  </a14:imgProps>
                </a:ext>
                <a:ext uri="{28A0092B-C50C-407E-A947-70E740481C1C}">
                  <a14:useLocalDpi xmlns:a14="http://schemas.microsoft.com/office/drawing/2010/main" val="0"/>
                </a:ext>
              </a:extLst>
            </a:blip>
            <a:srcRect l="21148" t="921" r="47059" b="33640"/>
            <a:stretch/>
          </p:blipFill>
          <p:spPr bwMode="auto">
            <a:xfrm>
              <a:off x="8518539" y="5260583"/>
              <a:ext cx="1976636" cy="4092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2EC3AD10-1F37-468D-8A33-B4FCBCC3FC47}"/>
              </a:ext>
            </a:extLst>
          </p:cNvPr>
          <p:cNvGrpSpPr/>
          <p:nvPr/>
        </p:nvGrpSpPr>
        <p:grpSpPr>
          <a:xfrm>
            <a:off x="6010755" y="4778348"/>
            <a:ext cx="1301370" cy="745260"/>
            <a:chOff x="9506857" y="4668538"/>
            <a:chExt cx="1625600" cy="930936"/>
          </a:xfrm>
        </p:grpSpPr>
        <p:pic>
          <p:nvPicPr>
            <p:cNvPr id="1034" name="Picture 10">
              <a:extLst>
                <a:ext uri="{FF2B5EF4-FFF2-40B4-BE49-F238E27FC236}">
                  <a16:creationId xmlns:a16="http://schemas.microsoft.com/office/drawing/2014/main" id="{BC6D2ECE-7E38-CF65-CC8E-13AE289815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06857" y="4668538"/>
              <a:ext cx="1625600" cy="7086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40AD46-575F-C1FA-2049-BB3B21478D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06857" y="4890814"/>
              <a:ext cx="1625600" cy="70866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ounded Rectangular Callout 12">
            <a:extLst>
              <a:ext uri="{FF2B5EF4-FFF2-40B4-BE49-F238E27FC236}">
                <a16:creationId xmlns:a16="http://schemas.microsoft.com/office/drawing/2014/main" id="{C884D69F-C31D-F122-33A9-EF69EC5998B0}"/>
              </a:ext>
            </a:extLst>
          </p:cNvPr>
          <p:cNvSpPr/>
          <p:nvPr/>
        </p:nvSpPr>
        <p:spPr>
          <a:xfrm>
            <a:off x="428235" y="4422292"/>
            <a:ext cx="3308271" cy="1302555"/>
          </a:xfrm>
          <a:prstGeom prst="wedgeRoundRectCallout">
            <a:avLst>
              <a:gd name="adj1" fmla="val 77867"/>
              <a:gd name="adj2" fmla="val -10283"/>
              <a:gd name="adj3" fmla="val 16667"/>
            </a:avLst>
          </a:prstGeom>
        </p:spPr>
        <p:style>
          <a:lnRef idx="2">
            <a:schemeClr val="accent3"/>
          </a:lnRef>
          <a:fillRef idx="1">
            <a:schemeClr val="lt1"/>
          </a:fillRef>
          <a:effectRef idx="0">
            <a:schemeClr val="accent3"/>
          </a:effectRef>
          <a:fontRef idx="minor">
            <a:schemeClr val="dk1"/>
          </a:fontRef>
        </p:style>
        <p:txBody>
          <a:bodyPr lIns="0" tIns="46800" rIns="360000" bIns="46800" rtlCol="0" anchor="ctr"/>
          <a:lstStyle/>
          <a:p>
            <a:pPr lvl="1" algn="ctr"/>
            <a:r>
              <a:rPr lang="en-US" sz="2800" dirty="0"/>
              <a:t>8-32 hardware queues per port</a:t>
            </a:r>
          </a:p>
        </p:txBody>
      </p:sp>
      <p:sp>
        <p:nvSpPr>
          <p:cNvPr id="14" name="Rounded Rectangular Callout 13">
            <a:extLst>
              <a:ext uri="{FF2B5EF4-FFF2-40B4-BE49-F238E27FC236}">
                <a16:creationId xmlns:a16="http://schemas.microsoft.com/office/drawing/2014/main" id="{24551AE2-C83D-A4BC-3C07-3E1E37BBF4A4}"/>
              </a:ext>
            </a:extLst>
          </p:cNvPr>
          <p:cNvSpPr/>
          <p:nvPr/>
        </p:nvSpPr>
        <p:spPr>
          <a:xfrm>
            <a:off x="8370202" y="4360317"/>
            <a:ext cx="3428098" cy="601727"/>
          </a:xfrm>
          <a:prstGeom prst="wedgeRoundRectCallout">
            <a:avLst>
              <a:gd name="adj1" fmla="val -70169"/>
              <a:gd name="adj2" fmla="val -5045"/>
              <a:gd name="adj3" fmla="val 16667"/>
            </a:avLst>
          </a:prstGeom>
        </p:spPr>
        <p:style>
          <a:lnRef idx="2">
            <a:schemeClr val="accent3"/>
          </a:lnRef>
          <a:fillRef idx="1">
            <a:schemeClr val="lt1"/>
          </a:fillRef>
          <a:effectRef idx="0">
            <a:schemeClr val="accent3"/>
          </a:effectRef>
          <a:fontRef idx="minor">
            <a:schemeClr val="dk1"/>
          </a:fontRef>
        </p:style>
        <p:txBody>
          <a:bodyPr lIns="0" tIns="46800" rIns="180000" bIns="46800" rtlCol="0" anchor="ctr"/>
          <a:lstStyle/>
          <a:p>
            <a:pPr lvl="1" algn="ctr"/>
            <a:r>
              <a:rPr lang="en-US" altLang="zh-CN" sz="2800" dirty="0"/>
              <a:t>Limited</a:t>
            </a:r>
            <a:r>
              <a:rPr lang="zh-CN" altLang="en-US" sz="2800" dirty="0"/>
              <a:t> </a:t>
            </a:r>
            <a:r>
              <a:rPr lang="en-US" altLang="zh-CN" sz="2800" dirty="0"/>
              <a:t>arithmetic</a:t>
            </a:r>
            <a:endParaRPr lang="en-US" sz="2800" dirty="0"/>
          </a:p>
        </p:txBody>
      </p:sp>
      <p:sp>
        <p:nvSpPr>
          <p:cNvPr id="15" name="Rounded Rectangular Callout 14">
            <a:extLst>
              <a:ext uri="{FF2B5EF4-FFF2-40B4-BE49-F238E27FC236}">
                <a16:creationId xmlns:a16="http://schemas.microsoft.com/office/drawing/2014/main" id="{8D0CC917-72C4-99DF-1D39-CEBC27347993}"/>
              </a:ext>
            </a:extLst>
          </p:cNvPr>
          <p:cNvSpPr/>
          <p:nvPr/>
        </p:nvSpPr>
        <p:spPr>
          <a:xfrm>
            <a:off x="8370202" y="5200932"/>
            <a:ext cx="3428098" cy="601727"/>
          </a:xfrm>
          <a:prstGeom prst="wedgeRoundRectCallout">
            <a:avLst>
              <a:gd name="adj1" fmla="val -87015"/>
              <a:gd name="adj2" fmla="val -61031"/>
              <a:gd name="adj3" fmla="val 16667"/>
            </a:avLst>
          </a:prstGeom>
        </p:spPr>
        <p:style>
          <a:lnRef idx="2">
            <a:schemeClr val="accent3"/>
          </a:lnRef>
          <a:fillRef idx="1">
            <a:schemeClr val="lt1"/>
          </a:fillRef>
          <a:effectRef idx="0">
            <a:schemeClr val="accent3"/>
          </a:effectRef>
          <a:fontRef idx="minor">
            <a:schemeClr val="dk1"/>
          </a:fontRef>
        </p:style>
        <p:txBody>
          <a:bodyPr lIns="0" tIns="46800" rIns="180000" bIns="46800" rtlCol="0" anchor="ctr"/>
          <a:lstStyle/>
          <a:p>
            <a:pPr lvl="1" algn="ctr"/>
            <a:r>
              <a:rPr lang="en-US" altLang="zh-CN" sz="2800" dirty="0"/>
              <a:t>Small</a:t>
            </a:r>
            <a:r>
              <a:rPr lang="zh-CN" altLang="en-US" sz="2800" dirty="0"/>
              <a:t> </a:t>
            </a:r>
            <a:r>
              <a:rPr lang="en-US" altLang="zh-CN" sz="2800" dirty="0"/>
              <a:t>memory</a:t>
            </a:r>
            <a:endParaRPr lang="en-US" sz="2800" dirty="0"/>
          </a:p>
        </p:txBody>
      </p:sp>
    </p:spTree>
    <p:extLst>
      <p:ext uri="{BB962C8B-B14F-4D97-AF65-F5344CB8AC3E}">
        <p14:creationId xmlns:p14="http://schemas.microsoft.com/office/powerpoint/2010/main" val="204995259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dissolve">
                                      <p:cBhvr>
                                        <p:cTn id="12" dur="500"/>
                                        <p:tgtEl>
                                          <p:spTgt spid="9">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par>
                                <p:cTn id="19" presetID="9"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dissolve">
                                      <p:cBhvr>
                                        <p:cTn id="21" dur="500"/>
                                        <p:tgtEl>
                                          <p:spTgt spid="103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C937-51FF-771C-1D0B-2B9DD249202C}"/>
              </a:ext>
            </a:extLst>
          </p:cNvPr>
          <p:cNvSpPr>
            <a:spLocks noGrp="1"/>
          </p:cNvSpPr>
          <p:nvPr>
            <p:ph type="title"/>
          </p:nvPr>
        </p:nvSpPr>
        <p:spPr>
          <a:xfrm>
            <a:off x="838199" y="365125"/>
            <a:ext cx="10887635" cy="1325563"/>
          </a:xfrm>
        </p:spPr>
        <p:txBody>
          <a:bodyPr/>
          <a:lstStyle/>
          <a:p>
            <a:r>
              <a:rPr lang="en-US" altLang="zh-CN" dirty="0"/>
              <a:t>AHAB:</a:t>
            </a:r>
            <a:r>
              <a:rPr lang="zh-CN" altLang="en-US" dirty="0"/>
              <a:t> </a:t>
            </a:r>
            <a:r>
              <a:rPr lang="en-US" altLang="zh-CN" b="1" dirty="0"/>
              <a:t>Scalable</a:t>
            </a:r>
            <a:r>
              <a:rPr lang="zh-CN" altLang="en-US" dirty="0"/>
              <a:t> </a:t>
            </a:r>
            <a:r>
              <a:rPr lang="en-US" altLang="zh-CN" dirty="0"/>
              <a:t>hierarchical bandwidth fairness</a:t>
            </a:r>
            <a:endParaRPr lang="en-US" dirty="0"/>
          </a:p>
        </p:txBody>
      </p:sp>
      <p:sp>
        <p:nvSpPr>
          <p:cNvPr id="3" name="Content Placeholder 2">
            <a:extLst>
              <a:ext uri="{FF2B5EF4-FFF2-40B4-BE49-F238E27FC236}">
                <a16:creationId xmlns:a16="http://schemas.microsoft.com/office/drawing/2014/main" id="{441DDF67-F68E-2124-E6EA-CB00EAC127AF}"/>
              </a:ext>
            </a:extLst>
          </p:cNvPr>
          <p:cNvSpPr>
            <a:spLocks noGrp="1"/>
          </p:cNvSpPr>
          <p:nvPr>
            <p:ph idx="1"/>
          </p:nvPr>
        </p:nvSpPr>
        <p:spPr/>
        <p:txBody>
          <a:bodyPr>
            <a:normAutofit/>
          </a:bodyPr>
          <a:lstStyle/>
          <a:p>
            <a:pPr>
              <a:lnSpc>
                <a:spcPct val="150000"/>
              </a:lnSpc>
            </a:pPr>
            <a:r>
              <a:rPr lang="en-US" altLang="zh-CN" sz="3200" dirty="0"/>
              <a:t>Challenge</a:t>
            </a:r>
            <a:r>
              <a:rPr lang="zh-CN" altLang="en-US" sz="3200" dirty="0"/>
              <a:t> </a:t>
            </a:r>
            <a:r>
              <a:rPr lang="en-US" altLang="zh-CN" sz="3200" dirty="0"/>
              <a:t>1:</a:t>
            </a:r>
            <a:r>
              <a:rPr lang="zh-CN" altLang="en-US" sz="3200" dirty="0"/>
              <a:t> </a:t>
            </a:r>
            <a:r>
              <a:rPr lang="en-US" altLang="zh-CN" sz="3200" dirty="0"/>
              <a:t>can’t</a:t>
            </a:r>
            <a:r>
              <a:rPr lang="zh-CN" altLang="en-US" sz="3200" dirty="0"/>
              <a:t> </a:t>
            </a:r>
            <a:r>
              <a:rPr lang="en-US" altLang="zh-CN" sz="3200" dirty="0"/>
              <a:t>easily</a:t>
            </a:r>
            <a:r>
              <a:rPr lang="zh-CN" altLang="en-US" sz="3200" dirty="0"/>
              <a:t> </a:t>
            </a:r>
            <a:r>
              <a:rPr lang="en-US" altLang="zh-CN" sz="3200" dirty="0">
                <a:solidFill>
                  <a:srgbClr val="FF0000"/>
                </a:solidFill>
              </a:rPr>
              <a:t>calculate</a:t>
            </a:r>
            <a:r>
              <a:rPr lang="zh-CN" altLang="en-US" sz="3200" dirty="0"/>
              <a:t> </a:t>
            </a:r>
            <a:r>
              <a:rPr lang="en-US" altLang="zh-CN" sz="3200" dirty="0"/>
              <a:t>the</a:t>
            </a:r>
            <a:r>
              <a:rPr lang="zh-CN" altLang="en-US" sz="3200" dirty="0"/>
              <a:t> </a:t>
            </a:r>
            <a:r>
              <a:rPr lang="en-US" altLang="zh-CN" sz="3200" dirty="0"/>
              <a:t>per-user</a:t>
            </a:r>
            <a:r>
              <a:rPr lang="zh-CN" altLang="en-US" sz="3200" dirty="0"/>
              <a:t> </a:t>
            </a:r>
            <a:r>
              <a:rPr lang="en-US" altLang="zh-CN" sz="3200" dirty="0"/>
              <a:t>fair</a:t>
            </a:r>
            <a:r>
              <a:rPr lang="zh-CN" altLang="en-US" sz="3200" dirty="0"/>
              <a:t> </a:t>
            </a:r>
            <a:r>
              <a:rPr lang="en-US" altLang="zh-CN" sz="3200" dirty="0"/>
              <a:t>rate</a:t>
            </a:r>
            <a:r>
              <a:rPr lang="zh-CN" altLang="en-US" sz="3200" dirty="0"/>
              <a:t> </a:t>
            </a:r>
            <a:r>
              <a:rPr lang="en-US" altLang="zh-CN" sz="3200" dirty="0"/>
              <a:t>limit</a:t>
            </a:r>
          </a:p>
          <a:p>
            <a:pPr>
              <a:lnSpc>
                <a:spcPct val="150000"/>
              </a:lnSpc>
            </a:pPr>
            <a:r>
              <a:rPr lang="en-US" altLang="zh-CN" sz="3200" dirty="0"/>
              <a:t>Solution:</a:t>
            </a:r>
            <a:r>
              <a:rPr lang="zh-CN" altLang="en-US" sz="3200" dirty="0"/>
              <a:t> </a:t>
            </a:r>
            <a:r>
              <a:rPr lang="en-US" altLang="zh-CN" sz="3200" dirty="0"/>
              <a:t>guess</a:t>
            </a:r>
            <a:r>
              <a:rPr lang="zh-CN" altLang="en-US" sz="3200" dirty="0"/>
              <a:t> </a:t>
            </a:r>
            <a:r>
              <a:rPr lang="en-US" altLang="zh-CN" sz="3200" dirty="0"/>
              <a:t>a</a:t>
            </a:r>
            <a:r>
              <a:rPr lang="zh-CN" altLang="en-US" sz="3200" dirty="0"/>
              <a:t> </a:t>
            </a:r>
            <a:r>
              <a:rPr lang="en-US" altLang="zh-CN" sz="3200" dirty="0"/>
              <a:t>limit,</a:t>
            </a:r>
            <a:r>
              <a:rPr lang="zh-CN" altLang="en-US" sz="3200" dirty="0"/>
              <a:t>  </a:t>
            </a:r>
            <a:r>
              <a:rPr lang="en-US" altLang="zh-CN" sz="3200" dirty="0"/>
              <a:t>closed-loop</a:t>
            </a:r>
            <a:r>
              <a:rPr lang="zh-CN" altLang="en-US" sz="3200" dirty="0"/>
              <a:t> </a:t>
            </a:r>
            <a:r>
              <a:rPr lang="en-US" altLang="zh-CN" sz="3200" b="1" dirty="0"/>
              <a:t>iterative</a:t>
            </a:r>
            <a:r>
              <a:rPr lang="zh-CN" altLang="en-US" sz="3200" b="1" dirty="0"/>
              <a:t> </a:t>
            </a:r>
            <a:r>
              <a:rPr lang="en-US" altLang="zh-CN" sz="3200" b="1" dirty="0"/>
              <a:t>update</a:t>
            </a:r>
            <a:br>
              <a:rPr lang="en-US" altLang="zh-CN" sz="3200" b="1" dirty="0"/>
            </a:br>
            <a:endParaRPr lang="en-US" sz="1100" dirty="0"/>
          </a:p>
          <a:p>
            <a:pPr>
              <a:lnSpc>
                <a:spcPct val="150000"/>
              </a:lnSpc>
            </a:pPr>
            <a:r>
              <a:rPr lang="en-US" altLang="zh-CN" sz="3200" dirty="0"/>
              <a:t>Challenge</a:t>
            </a:r>
            <a:r>
              <a:rPr lang="zh-CN" altLang="en-US" sz="3200" dirty="0"/>
              <a:t> </a:t>
            </a:r>
            <a:r>
              <a:rPr lang="en-US" altLang="zh-CN" sz="3200" dirty="0"/>
              <a:t>2:</a:t>
            </a:r>
            <a:r>
              <a:rPr lang="zh-CN" altLang="en-US" sz="3200" dirty="0"/>
              <a:t> </a:t>
            </a:r>
            <a:r>
              <a:rPr lang="en-US" altLang="zh-CN" sz="3200" dirty="0"/>
              <a:t>can’t</a:t>
            </a:r>
            <a:r>
              <a:rPr lang="zh-CN" altLang="en-US" sz="3200" dirty="0"/>
              <a:t> </a:t>
            </a:r>
            <a:r>
              <a:rPr lang="en-US" altLang="zh-CN" sz="3200" dirty="0"/>
              <a:t>use</a:t>
            </a:r>
            <a:r>
              <a:rPr lang="zh-CN" altLang="en-US" sz="3200" dirty="0"/>
              <a:t> </a:t>
            </a:r>
            <a:r>
              <a:rPr lang="en-US" altLang="zh-CN" sz="3200" dirty="0">
                <a:solidFill>
                  <a:srgbClr val="FF0000"/>
                </a:solidFill>
              </a:rPr>
              <a:t>per-user</a:t>
            </a:r>
            <a:r>
              <a:rPr lang="zh-CN" altLang="en-US" sz="3200" dirty="0">
                <a:solidFill>
                  <a:srgbClr val="FF0000"/>
                </a:solidFill>
              </a:rPr>
              <a:t> </a:t>
            </a:r>
            <a:r>
              <a:rPr lang="en-US" altLang="zh-CN" sz="3200" dirty="0">
                <a:solidFill>
                  <a:srgbClr val="FF0000"/>
                </a:solidFill>
              </a:rPr>
              <a:t>memory</a:t>
            </a:r>
            <a:r>
              <a:rPr lang="zh-CN" altLang="en-US" sz="3200" dirty="0"/>
              <a:t> </a:t>
            </a:r>
            <a:r>
              <a:rPr lang="en-US" altLang="zh-CN" sz="3200" dirty="0"/>
              <a:t>to</a:t>
            </a:r>
            <a:r>
              <a:rPr lang="zh-CN" altLang="en-US" sz="3200" dirty="0"/>
              <a:t> </a:t>
            </a:r>
            <a:r>
              <a:rPr lang="en-US" altLang="zh-CN" sz="3200" dirty="0"/>
              <a:t>track</a:t>
            </a:r>
            <a:r>
              <a:rPr lang="zh-CN" altLang="en-US" sz="3200" dirty="0"/>
              <a:t> </a:t>
            </a:r>
            <a:r>
              <a:rPr lang="en-US" altLang="zh-CN" sz="3200" dirty="0"/>
              <a:t>sending</a:t>
            </a:r>
            <a:r>
              <a:rPr lang="zh-CN" altLang="en-US" sz="3200" dirty="0"/>
              <a:t> </a:t>
            </a:r>
            <a:r>
              <a:rPr lang="en-US" altLang="zh-CN" sz="3200" dirty="0"/>
              <a:t>rate</a:t>
            </a:r>
          </a:p>
          <a:p>
            <a:pPr>
              <a:lnSpc>
                <a:spcPct val="150000"/>
              </a:lnSpc>
            </a:pPr>
            <a:r>
              <a:rPr lang="en-US" altLang="zh-CN" sz="3200" dirty="0"/>
              <a:t>Solution:</a:t>
            </a:r>
            <a:r>
              <a:rPr lang="zh-CN" altLang="en-US" sz="3200" dirty="0"/>
              <a:t> </a:t>
            </a:r>
            <a:r>
              <a:rPr lang="en-US" altLang="zh-CN" sz="3200" dirty="0"/>
              <a:t>CMS-LPF</a:t>
            </a:r>
            <a:r>
              <a:rPr lang="zh-CN" altLang="en-US" sz="3200" dirty="0"/>
              <a:t> </a:t>
            </a:r>
            <a:r>
              <a:rPr lang="en-US" altLang="zh-CN" sz="3200" dirty="0"/>
              <a:t>sketch,</a:t>
            </a:r>
            <a:r>
              <a:rPr lang="zh-CN" altLang="en-US" sz="3200" dirty="0"/>
              <a:t> </a:t>
            </a:r>
            <a:r>
              <a:rPr lang="en-US" altLang="zh-CN" sz="3200" b="1" dirty="0"/>
              <a:t>approximate</a:t>
            </a:r>
            <a:r>
              <a:rPr lang="zh-CN" altLang="en-US" sz="3200" dirty="0"/>
              <a:t> </a:t>
            </a:r>
            <a:r>
              <a:rPr lang="en-US" altLang="zh-CN" sz="3200" dirty="0"/>
              <a:t>per-user</a:t>
            </a:r>
            <a:r>
              <a:rPr lang="zh-CN" altLang="en-US" sz="3200" dirty="0"/>
              <a:t> </a:t>
            </a:r>
            <a:r>
              <a:rPr lang="en-US" altLang="zh-CN" sz="3200" dirty="0"/>
              <a:t>rate</a:t>
            </a:r>
            <a:endParaRPr lang="en-US" sz="3200" dirty="0"/>
          </a:p>
        </p:txBody>
      </p:sp>
      <p:sp>
        <p:nvSpPr>
          <p:cNvPr id="4" name="Slide Number Placeholder 3">
            <a:extLst>
              <a:ext uri="{FF2B5EF4-FFF2-40B4-BE49-F238E27FC236}">
                <a16:creationId xmlns:a16="http://schemas.microsoft.com/office/drawing/2014/main" id="{83C15098-F978-A417-BF22-CC31AC885980}"/>
              </a:ext>
            </a:extLst>
          </p:cNvPr>
          <p:cNvSpPr>
            <a:spLocks noGrp="1"/>
          </p:cNvSpPr>
          <p:nvPr>
            <p:ph type="sldNum" sz="quarter" idx="12"/>
          </p:nvPr>
        </p:nvSpPr>
        <p:spPr/>
        <p:txBody>
          <a:bodyPr/>
          <a:lstStyle/>
          <a:p>
            <a:fld id="{53C2F577-57A6-864D-9DCD-614379928BED}" type="slidenum">
              <a:rPr lang="en-US" smtClean="0"/>
              <a:t>5</a:t>
            </a:fld>
            <a:endParaRPr lang="en-US"/>
          </a:p>
        </p:txBody>
      </p:sp>
    </p:spTree>
    <p:extLst>
      <p:ext uri="{BB962C8B-B14F-4D97-AF65-F5344CB8AC3E}">
        <p14:creationId xmlns:p14="http://schemas.microsoft.com/office/powerpoint/2010/main" val="25859083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32742-8D0D-67F2-0E63-8D3EEA7D3A93}"/>
              </a:ext>
            </a:extLst>
          </p:cNvPr>
          <p:cNvSpPr>
            <a:spLocks noGrp="1"/>
          </p:cNvSpPr>
          <p:nvPr>
            <p:ph type="title"/>
          </p:nvPr>
        </p:nvSpPr>
        <p:spPr/>
        <p:txBody>
          <a:bodyPr/>
          <a:lstStyle/>
          <a:p>
            <a:r>
              <a:rPr lang="en-US" altLang="zh-CN" dirty="0"/>
              <a:t>Outline</a:t>
            </a:r>
            <a:endParaRPr lang="en-US" dirty="0"/>
          </a:p>
        </p:txBody>
      </p:sp>
      <p:sp>
        <p:nvSpPr>
          <p:cNvPr id="3" name="Content Placeholder 2">
            <a:extLst>
              <a:ext uri="{FF2B5EF4-FFF2-40B4-BE49-F238E27FC236}">
                <a16:creationId xmlns:a16="http://schemas.microsoft.com/office/drawing/2014/main" id="{8ED8C121-629A-97CA-FF92-3FEB72159412}"/>
              </a:ext>
            </a:extLst>
          </p:cNvPr>
          <p:cNvSpPr>
            <a:spLocks noGrp="1"/>
          </p:cNvSpPr>
          <p:nvPr>
            <p:ph idx="1"/>
          </p:nvPr>
        </p:nvSpPr>
        <p:spPr/>
        <p:txBody>
          <a:bodyPr>
            <a:normAutofit/>
          </a:bodyPr>
          <a:lstStyle/>
          <a:p>
            <a:pPr marL="514350" indent="-514350">
              <a:lnSpc>
                <a:spcPct val="150000"/>
              </a:lnSpc>
              <a:buFont typeface="+mj-lt"/>
              <a:buAutoNum type="arabicPeriod"/>
            </a:pPr>
            <a:r>
              <a:rPr lang="en-US" altLang="zh-CN" sz="3200" dirty="0">
                <a:solidFill>
                  <a:schemeClr val="bg1">
                    <a:lumMod val="50000"/>
                  </a:schemeClr>
                </a:solidFill>
              </a:rPr>
              <a:t>Problem</a:t>
            </a:r>
            <a:r>
              <a:rPr lang="zh-CN" altLang="en-US" sz="3200" dirty="0">
                <a:solidFill>
                  <a:schemeClr val="bg1">
                    <a:lumMod val="50000"/>
                  </a:schemeClr>
                </a:solidFill>
              </a:rPr>
              <a:t> </a:t>
            </a:r>
            <a:r>
              <a:rPr lang="en-US" altLang="zh-CN" sz="3200" dirty="0">
                <a:solidFill>
                  <a:schemeClr val="bg1">
                    <a:lumMod val="50000"/>
                  </a:schemeClr>
                </a:solidFill>
              </a:rPr>
              <a:t>definition</a:t>
            </a:r>
            <a:r>
              <a:rPr lang="zh-CN" altLang="en-US" sz="3200" dirty="0">
                <a:solidFill>
                  <a:schemeClr val="bg1">
                    <a:lumMod val="50000"/>
                  </a:schemeClr>
                </a:solidFill>
              </a:rPr>
              <a:t> </a:t>
            </a:r>
            <a:r>
              <a:rPr lang="en-US" altLang="zh-CN" sz="3200" dirty="0">
                <a:solidFill>
                  <a:schemeClr val="bg1">
                    <a:lumMod val="50000"/>
                  </a:schemeClr>
                </a:solidFill>
              </a:rPr>
              <a:t>&amp;</a:t>
            </a:r>
            <a:r>
              <a:rPr lang="zh-CN" altLang="en-US" sz="3200" dirty="0">
                <a:solidFill>
                  <a:schemeClr val="bg1">
                    <a:lumMod val="50000"/>
                  </a:schemeClr>
                </a:solidFill>
              </a:rPr>
              <a:t> </a:t>
            </a:r>
            <a:r>
              <a:rPr lang="en-US" altLang="zh-CN" sz="3200" dirty="0">
                <a:solidFill>
                  <a:schemeClr val="bg1">
                    <a:lumMod val="50000"/>
                  </a:schemeClr>
                </a:solidFill>
              </a:rPr>
              <a:t>challenge</a:t>
            </a:r>
          </a:p>
          <a:p>
            <a:pPr marL="514350" indent="-514350">
              <a:lnSpc>
                <a:spcPct val="150000"/>
              </a:lnSpc>
              <a:buFont typeface="+mj-lt"/>
              <a:buAutoNum type="arabicPeriod"/>
            </a:pPr>
            <a:r>
              <a:rPr lang="en-US" altLang="zh-CN" sz="3200" dirty="0"/>
              <a:t>Finding</a:t>
            </a:r>
            <a:r>
              <a:rPr lang="zh-CN" altLang="en-US" sz="3200" dirty="0"/>
              <a:t> </a:t>
            </a:r>
            <a:r>
              <a:rPr lang="en-US" altLang="zh-CN" sz="3200" dirty="0"/>
              <a:t>bandwidth</a:t>
            </a:r>
            <a:r>
              <a:rPr lang="zh-CN" altLang="en-US" sz="3200" dirty="0"/>
              <a:t> </a:t>
            </a:r>
            <a:r>
              <a:rPr lang="en-US" altLang="zh-CN" sz="3200" dirty="0"/>
              <a:t>limit</a:t>
            </a:r>
            <a:r>
              <a:rPr lang="zh-CN" altLang="en-US" sz="3200" dirty="0"/>
              <a:t> </a:t>
            </a:r>
            <a:r>
              <a:rPr lang="en-US" altLang="zh-CN" sz="3200" dirty="0"/>
              <a:t>using</a:t>
            </a:r>
            <a:r>
              <a:rPr lang="zh-CN" altLang="en-US" sz="3200" dirty="0"/>
              <a:t> </a:t>
            </a:r>
            <a:r>
              <a:rPr lang="en-US" altLang="zh-CN" sz="3200" b="1" dirty="0"/>
              <a:t>closed-loop</a:t>
            </a:r>
            <a:r>
              <a:rPr lang="zh-CN" altLang="en-US" sz="3200" b="1" dirty="0"/>
              <a:t> </a:t>
            </a:r>
            <a:r>
              <a:rPr lang="en-US" altLang="zh-CN" sz="3200" b="1" dirty="0"/>
              <a:t>iterative</a:t>
            </a:r>
            <a:r>
              <a:rPr lang="zh-CN" altLang="en-US" sz="3200" b="1" dirty="0"/>
              <a:t> </a:t>
            </a:r>
            <a:r>
              <a:rPr lang="en-US" altLang="zh-CN" sz="3200" b="1" dirty="0"/>
              <a:t>update</a:t>
            </a:r>
          </a:p>
          <a:p>
            <a:pPr marL="514350" indent="-514350">
              <a:lnSpc>
                <a:spcPct val="150000"/>
              </a:lnSpc>
              <a:buFont typeface="+mj-lt"/>
              <a:buAutoNum type="arabicPeriod"/>
            </a:pPr>
            <a:r>
              <a:rPr lang="en-US" altLang="zh-CN" sz="3200" dirty="0"/>
              <a:t>Avoiding</a:t>
            </a:r>
            <a:r>
              <a:rPr lang="zh-CN" altLang="en-US" sz="3200" dirty="0"/>
              <a:t> </a:t>
            </a:r>
            <a:r>
              <a:rPr lang="en-US" altLang="zh-CN" sz="3200" dirty="0"/>
              <a:t>per-user</a:t>
            </a:r>
            <a:r>
              <a:rPr lang="zh-CN" altLang="en-US" sz="3200" dirty="0"/>
              <a:t> </a:t>
            </a:r>
            <a:r>
              <a:rPr lang="en-US" altLang="zh-CN" sz="3200" dirty="0"/>
              <a:t>memory</a:t>
            </a:r>
            <a:r>
              <a:rPr lang="zh-CN" altLang="en-US" sz="3200" dirty="0"/>
              <a:t> </a:t>
            </a:r>
            <a:r>
              <a:rPr lang="en-US" altLang="zh-CN" sz="3200" dirty="0"/>
              <a:t>using</a:t>
            </a:r>
            <a:r>
              <a:rPr lang="zh-CN" altLang="en-US" sz="3200" dirty="0"/>
              <a:t> </a:t>
            </a:r>
            <a:r>
              <a:rPr lang="en-US" altLang="zh-CN" sz="3200" b="1" dirty="0"/>
              <a:t>CMS-LPF</a:t>
            </a:r>
            <a:r>
              <a:rPr lang="zh-CN" altLang="en-US" sz="3200" b="1" dirty="0"/>
              <a:t> </a:t>
            </a:r>
            <a:r>
              <a:rPr lang="en-US" altLang="zh-CN" sz="3200" b="1" dirty="0"/>
              <a:t>sketch</a:t>
            </a:r>
          </a:p>
          <a:p>
            <a:pPr marL="514350" indent="-514350">
              <a:lnSpc>
                <a:spcPct val="150000"/>
              </a:lnSpc>
              <a:buFont typeface="+mj-lt"/>
              <a:buAutoNum type="arabicPeriod"/>
            </a:pPr>
            <a:r>
              <a:rPr lang="en-US" altLang="zh-CN" sz="3200" dirty="0"/>
              <a:t>Implementation</a:t>
            </a:r>
            <a:r>
              <a:rPr lang="zh-CN" altLang="en-US" sz="3200" dirty="0"/>
              <a:t> </a:t>
            </a:r>
            <a:r>
              <a:rPr lang="en-US" altLang="zh-CN" sz="3200" dirty="0"/>
              <a:t>on</a:t>
            </a:r>
            <a:r>
              <a:rPr lang="zh-CN" altLang="en-US" sz="3200" dirty="0"/>
              <a:t> </a:t>
            </a:r>
            <a:r>
              <a:rPr lang="en-US" altLang="zh-CN" sz="3200" dirty="0"/>
              <a:t>Tofino</a:t>
            </a:r>
          </a:p>
          <a:p>
            <a:pPr marL="514350" indent="-514350">
              <a:lnSpc>
                <a:spcPct val="150000"/>
              </a:lnSpc>
              <a:buFont typeface="+mj-lt"/>
              <a:buAutoNum type="arabicPeriod"/>
            </a:pPr>
            <a:r>
              <a:rPr lang="en-US" altLang="zh-CN" sz="3200" dirty="0"/>
              <a:t>Evaluation:</a:t>
            </a:r>
            <a:r>
              <a:rPr lang="zh-CN" altLang="en-US" sz="3200" dirty="0"/>
              <a:t> </a:t>
            </a:r>
            <a:r>
              <a:rPr lang="en-US" altLang="zh-CN" sz="3200" dirty="0"/>
              <a:t>Fast,</a:t>
            </a:r>
            <a:r>
              <a:rPr lang="zh-CN" altLang="en-US" sz="3200" dirty="0"/>
              <a:t> </a:t>
            </a:r>
            <a:r>
              <a:rPr lang="en-US" altLang="zh-CN" sz="3200" dirty="0"/>
              <a:t>Accurate,</a:t>
            </a:r>
            <a:r>
              <a:rPr lang="zh-CN" altLang="en-US" sz="3200" dirty="0"/>
              <a:t> </a:t>
            </a:r>
            <a:r>
              <a:rPr lang="en-US" altLang="zh-CN" sz="3200" dirty="0"/>
              <a:t>and</a:t>
            </a:r>
            <a:r>
              <a:rPr lang="zh-CN" altLang="en-US" sz="3200" dirty="0"/>
              <a:t> </a:t>
            </a:r>
            <a:r>
              <a:rPr lang="en-US" altLang="zh-CN" sz="3200" dirty="0"/>
              <a:t>Scalable</a:t>
            </a:r>
          </a:p>
        </p:txBody>
      </p:sp>
      <p:sp>
        <p:nvSpPr>
          <p:cNvPr id="4" name="Slide Number Placeholder 3">
            <a:extLst>
              <a:ext uri="{FF2B5EF4-FFF2-40B4-BE49-F238E27FC236}">
                <a16:creationId xmlns:a16="http://schemas.microsoft.com/office/drawing/2014/main" id="{97A83408-5DD4-EFD4-2163-E11F4988C0E5}"/>
              </a:ext>
            </a:extLst>
          </p:cNvPr>
          <p:cNvSpPr>
            <a:spLocks noGrp="1"/>
          </p:cNvSpPr>
          <p:nvPr>
            <p:ph type="sldNum" sz="quarter" idx="12"/>
          </p:nvPr>
        </p:nvSpPr>
        <p:spPr/>
        <p:txBody>
          <a:bodyPr/>
          <a:lstStyle/>
          <a:p>
            <a:fld id="{53C2F577-57A6-864D-9DCD-614379928BED}" type="slidenum">
              <a:rPr lang="en-US" smtClean="0"/>
              <a:t>6</a:t>
            </a:fld>
            <a:endParaRPr lang="en-US"/>
          </a:p>
        </p:txBody>
      </p:sp>
    </p:spTree>
    <p:extLst>
      <p:ext uri="{BB962C8B-B14F-4D97-AF65-F5344CB8AC3E}">
        <p14:creationId xmlns:p14="http://schemas.microsoft.com/office/powerpoint/2010/main" val="1294252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7BB93-B4B5-0A36-A7ED-327B1AF2877B}"/>
              </a:ext>
            </a:extLst>
          </p:cNvPr>
          <p:cNvSpPr>
            <a:spLocks noGrp="1"/>
          </p:cNvSpPr>
          <p:nvPr>
            <p:ph type="title"/>
          </p:nvPr>
        </p:nvSpPr>
        <p:spPr/>
        <p:txBody>
          <a:bodyPr/>
          <a:lstStyle/>
          <a:p>
            <a:r>
              <a:rPr lang="en-US" altLang="zh-CN" dirty="0"/>
              <a:t>Challenge 1: Finding</a:t>
            </a:r>
            <a:r>
              <a:rPr lang="zh-CN" altLang="en-US" dirty="0"/>
              <a:t> </a:t>
            </a:r>
            <a:r>
              <a:rPr lang="en-US" altLang="zh-CN" dirty="0"/>
              <a:t>fair</a:t>
            </a:r>
            <a:r>
              <a:rPr lang="zh-CN" altLang="en-US" dirty="0"/>
              <a:t> </a:t>
            </a:r>
            <a:r>
              <a:rPr lang="en-US" altLang="zh-CN" dirty="0"/>
              <a:t>per-user</a:t>
            </a:r>
            <a:r>
              <a:rPr lang="zh-CN" altLang="en-US" dirty="0"/>
              <a:t> </a:t>
            </a:r>
            <a:r>
              <a:rPr lang="en-US" altLang="zh-CN" dirty="0"/>
              <a:t>rate</a:t>
            </a:r>
            <a:r>
              <a:rPr lang="zh-CN" altLang="en-US" dirty="0"/>
              <a:t> </a:t>
            </a:r>
            <a:r>
              <a:rPr lang="en-US" altLang="zh-CN" dirty="0"/>
              <a:t>limit</a:t>
            </a:r>
            <a:endParaRPr lang="en-US" b="1" i="1" baseline="-25000" dirty="0">
              <a:latin typeface="Songti TC" panose="02010600040101010101" pitchFamily="2" charset="-120"/>
              <a:ea typeface="Songti TC" panose="02010600040101010101" pitchFamily="2" charset="-120"/>
              <a:cs typeface="Arial" panose="020B0604020202020204" pitchFamily="34" charset="0"/>
            </a:endParaRPr>
          </a:p>
        </p:txBody>
      </p:sp>
      <p:sp>
        <p:nvSpPr>
          <p:cNvPr id="3" name="Content Placeholder 2">
            <a:extLst>
              <a:ext uri="{FF2B5EF4-FFF2-40B4-BE49-F238E27FC236}">
                <a16:creationId xmlns:a16="http://schemas.microsoft.com/office/drawing/2014/main" id="{3528118B-8989-543F-E5E8-1697FCDDD2BA}"/>
              </a:ext>
            </a:extLst>
          </p:cNvPr>
          <p:cNvSpPr>
            <a:spLocks noGrp="1"/>
          </p:cNvSpPr>
          <p:nvPr>
            <p:ph idx="1"/>
          </p:nvPr>
        </p:nvSpPr>
        <p:spPr>
          <a:xfrm>
            <a:off x="838200" y="2600387"/>
            <a:ext cx="3813412" cy="3641481"/>
          </a:xfrm>
        </p:spPr>
        <p:txBody>
          <a:bodyPr>
            <a:normAutofit/>
          </a:bodyPr>
          <a:lstStyle/>
          <a:p>
            <a:pPr>
              <a:spcBef>
                <a:spcPts val="3000"/>
              </a:spcBef>
            </a:pPr>
            <a:r>
              <a:rPr lang="en-US" altLang="zh-CN" sz="2400" dirty="0"/>
              <a:t>Sort and plot all user’s bandwidth demand</a:t>
            </a:r>
          </a:p>
          <a:p>
            <a:pPr>
              <a:spcBef>
                <a:spcPts val="3000"/>
              </a:spcBef>
            </a:pPr>
            <a:r>
              <a:rPr lang="en-US" altLang="zh-CN" sz="2400" dirty="0"/>
              <a:t>Apply limit </a:t>
            </a:r>
            <a:r>
              <a:rPr lang="en-US" altLang="zh-CN" sz="2400" b="1" i="1" dirty="0">
                <a:solidFill>
                  <a:prstClr val="black"/>
                </a:solidFill>
                <a:latin typeface="Songti TC" panose="02010600040101010101" pitchFamily="2" charset="-120"/>
                <a:ea typeface="Songti TC" panose="02010600040101010101" pitchFamily="2" charset="-120"/>
                <a:cs typeface="Arial" panose="020B0604020202020204" pitchFamily="34" charset="0"/>
              </a:rPr>
              <a:t>T</a:t>
            </a:r>
            <a:r>
              <a:rPr lang="en-US" altLang="zh-CN" sz="3600" b="1" i="1" baseline="-25000" dirty="0">
                <a:solidFill>
                  <a:prstClr val="black"/>
                </a:solidFill>
                <a:latin typeface="Songti TC" panose="02010600040101010101" pitchFamily="2" charset="-120"/>
                <a:ea typeface="Songti TC" panose="02010600040101010101" pitchFamily="2" charset="-120"/>
                <a:cs typeface="Arial" panose="020B0604020202020204" pitchFamily="34" charset="0"/>
              </a:rPr>
              <a:t>n</a:t>
            </a:r>
            <a:endParaRPr lang="en-US" altLang="zh-CN" sz="3600" b="1" i="1" baseline="-25000" dirty="0">
              <a:latin typeface="Songti TC" panose="02010600040101010101" pitchFamily="2" charset="-120"/>
              <a:ea typeface="Songti TC" panose="02010600040101010101" pitchFamily="2" charset="-120"/>
              <a:cs typeface="Arial" panose="020B0604020202020204" pitchFamily="34" charset="0"/>
            </a:endParaRPr>
          </a:p>
          <a:p>
            <a:pPr>
              <a:spcBef>
                <a:spcPts val="3000"/>
              </a:spcBef>
            </a:pPr>
            <a:r>
              <a:rPr lang="en-US" altLang="zh-CN" sz="2400" dirty="0"/>
              <a:t>Total</a:t>
            </a:r>
            <a:r>
              <a:rPr lang="zh-CN" altLang="en-US" sz="2400" dirty="0"/>
              <a:t> </a:t>
            </a:r>
            <a:r>
              <a:rPr lang="en-US" altLang="zh-CN" sz="2400" dirty="0"/>
              <a:t>bandwidth used is shaded area </a:t>
            </a:r>
            <a:r>
              <a:rPr lang="en-US" altLang="zh-CN" sz="2400" i="1" dirty="0"/>
              <a:t>f</a:t>
            </a:r>
            <a:r>
              <a:rPr lang="en-US" altLang="zh-CN" sz="2400" dirty="0"/>
              <a:t>(</a:t>
            </a:r>
            <a:r>
              <a:rPr lang="en-US" altLang="zh-CN" sz="2400" b="1" i="1" dirty="0">
                <a:solidFill>
                  <a:prstClr val="black"/>
                </a:solidFill>
                <a:latin typeface="Songti TC" panose="02010600040101010101" pitchFamily="2" charset="-120"/>
                <a:ea typeface="Songti TC" panose="02010600040101010101" pitchFamily="2" charset="-120"/>
                <a:cs typeface="Arial" panose="020B0604020202020204" pitchFamily="34" charset="0"/>
              </a:rPr>
              <a:t>T</a:t>
            </a:r>
            <a:r>
              <a:rPr lang="en-US" altLang="zh-CN" sz="3600" b="1" i="1" baseline="-25000" dirty="0">
                <a:solidFill>
                  <a:prstClr val="black"/>
                </a:solidFill>
                <a:latin typeface="Songti TC" panose="02010600040101010101" pitchFamily="2" charset="-120"/>
                <a:ea typeface="Songti TC" panose="02010600040101010101" pitchFamily="2" charset="-120"/>
                <a:cs typeface="Arial" panose="020B0604020202020204" pitchFamily="34" charset="0"/>
              </a:rPr>
              <a:t>n</a:t>
            </a:r>
            <a:r>
              <a:rPr lang="en-US" altLang="zh-CN" sz="2400" dirty="0"/>
              <a:t>)</a:t>
            </a:r>
            <a:endParaRPr lang="en-US" altLang="zh-CN" sz="2400" dirty="0">
              <a:solidFill>
                <a:prstClr val="black"/>
              </a:solidFill>
            </a:endParaRPr>
          </a:p>
        </p:txBody>
      </p:sp>
      <p:pic>
        <p:nvPicPr>
          <p:cNvPr id="5" name="Picture 4" descr="Diagram&#10;&#10;Description automatically generated with low confidence">
            <a:extLst>
              <a:ext uri="{FF2B5EF4-FFF2-40B4-BE49-F238E27FC236}">
                <a16:creationId xmlns:a16="http://schemas.microsoft.com/office/drawing/2014/main" id="{02FE1E7D-D74C-037F-7EA8-B07C112BAD99}"/>
              </a:ext>
            </a:extLst>
          </p:cNvPr>
          <p:cNvPicPr>
            <a:picLocks noChangeAspect="1"/>
          </p:cNvPicPr>
          <p:nvPr/>
        </p:nvPicPr>
        <p:blipFill rotWithShape="1">
          <a:blip r:embed="rId3"/>
          <a:srcRect l="7652"/>
          <a:stretch/>
        </p:blipFill>
        <p:spPr>
          <a:xfrm>
            <a:off x="5135418" y="2386815"/>
            <a:ext cx="6919519" cy="3641481"/>
          </a:xfrm>
          <a:prstGeom prst="rect">
            <a:avLst/>
          </a:prstGeom>
        </p:spPr>
      </p:pic>
      <p:grpSp>
        <p:nvGrpSpPr>
          <p:cNvPr id="15" name="Group 14">
            <a:extLst>
              <a:ext uri="{FF2B5EF4-FFF2-40B4-BE49-F238E27FC236}">
                <a16:creationId xmlns:a16="http://schemas.microsoft.com/office/drawing/2014/main" id="{98BFE81B-6F2C-B3D5-DB52-1BA636432C2B}"/>
              </a:ext>
            </a:extLst>
          </p:cNvPr>
          <p:cNvGrpSpPr/>
          <p:nvPr/>
        </p:nvGrpSpPr>
        <p:grpSpPr>
          <a:xfrm>
            <a:off x="6096000" y="1678443"/>
            <a:ext cx="2531627" cy="3905717"/>
            <a:chOff x="6096000" y="1373645"/>
            <a:chExt cx="2531627" cy="3905717"/>
          </a:xfrm>
        </p:grpSpPr>
        <p:grpSp>
          <p:nvGrpSpPr>
            <p:cNvPr id="13" name="Group 12">
              <a:extLst>
                <a:ext uri="{FF2B5EF4-FFF2-40B4-BE49-F238E27FC236}">
                  <a16:creationId xmlns:a16="http://schemas.microsoft.com/office/drawing/2014/main" id="{B5147B52-D19E-1F86-C542-84B64092B724}"/>
                </a:ext>
              </a:extLst>
            </p:cNvPr>
            <p:cNvGrpSpPr/>
            <p:nvPr/>
          </p:nvGrpSpPr>
          <p:grpSpPr>
            <a:xfrm>
              <a:off x="6096000" y="1373645"/>
              <a:ext cx="705564" cy="3905717"/>
              <a:chOff x="6096000" y="1373645"/>
              <a:chExt cx="705564" cy="3905717"/>
            </a:xfrm>
          </p:grpSpPr>
          <p:pic>
            <p:nvPicPr>
              <p:cNvPr id="7" name="Graphic 6" descr="Smart Phone outline">
                <a:extLst>
                  <a:ext uri="{FF2B5EF4-FFF2-40B4-BE49-F238E27FC236}">
                    <a16:creationId xmlns:a16="http://schemas.microsoft.com/office/drawing/2014/main" id="{41F7B9E4-DA5D-7E1F-44AF-24A5EA03BF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0" y="1373645"/>
                <a:ext cx="705564" cy="705564"/>
              </a:xfrm>
              <a:prstGeom prst="rect">
                <a:avLst/>
              </a:prstGeom>
            </p:spPr>
          </p:pic>
          <p:sp>
            <p:nvSpPr>
              <p:cNvPr id="10" name="Rounded Rectangle 9">
                <a:extLst>
                  <a:ext uri="{FF2B5EF4-FFF2-40B4-BE49-F238E27FC236}">
                    <a16:creationId xmlns:a16="http://schemas.microsoft.com/office/drawing/2014/main" id="{B9E9AB3B-2462-0B3B-EFCE-B52518B1AAE7}"/>
                  </a:ext>
                </a:extLst>
              </p:cNvPr>
              <p:cNvSpPr/>
              <p:nvPr/>
            </p:nvSpPr>
            <p:spPr>
              <a:xfrm>
                <a:off x="6406579" y="4829175"/>
                <a:ext cx="84406" cy="45018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E11788E-180F-5EC9-BECD-1C2A42999751}"/>
                  </a:ext>
                </a:extLst>
              </p:cNvPr>
              <p:cNvCxnSpPr>
                <a:stCxn id="7" idx="2"/>
                <a:endCxn id="10" idx="0"/>
              </p:cNvCxnSpPr>
              <p:nvPr/>
            </p:nvCxnSpPr>
            <p:spPr>
              <a:xfrm>
                <a:off x="6448782" y="2079209"/>
                <a:ext cx="0" cy="2749966"/>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p:grpSp>
        <p:sp>
          <p:nvSpPr>
            <p:cNvPr id="14" name="TextBox 13">
              <a:extLst>
                <a:ext uri="{FF2B5EF4-FFF2-40B4-BE49-F238E27FC236}">
                  <a16:creationId xmlns:a16="http://schemas.microsoft.com/office/drawing/2014/main" id="{B7B1F049-F514-FDFC-7708-887EA6A594C5}"/>
                </a:ext>
              </a:extLst>
            </p:cNvPr>
            <p:cNvSpPr txBox="1"/>
            <p:nvPr/>
          </p:nvSpPr>
          <p:spPr>
            <a:xfrm>
              <a:off x="6579802" y="1508582"/>
              <a:ext cx="2047825" cy="369332"/>
            </a:xfrm>
            <a:prstGeom prst="rect">
              <a:avLst/>
            </a:prstGeom>
            <a:noFill/>
          </p:spPr>
          <p:txBody>
            <a:bodyPr wrap="square" rtlCol="0">
              <a:spAutoFit/>
            </a:bodyPr>
            <a:lstStyle/>
            <a:p>
              <a:r>
                <a:rPr lang="en-US" dirty="0"/>
                <a:t>Demand: 20Mbps</a:t>
              </a:r>
            </a:p>
          </p:txBody>
        </p:sp>
      </p:grpSp>
      <p:grpSp>
        <p:nvGrpSpPr>
          <p:cNvPr id="27" name="Group 26">
            <a:extLst>
              <a:ext uri="{FF2B5EF4-FFF2-40B4-BE49-F238E27FC236}">
                <a16:creationId xmlns:a16="http://schemas.microsoft.com/office/drawing/2014/main" id="{7E61AE9A-7880-2848-411D-41032FE96B6E}"/>
              </a:ext>
            </a:extLst>
          </p:cNvPr>
          <p:cNvGrpSpPr/>
          <p:nvPr/>
        </p:nvGrpSpPr>
        <p:grpSpPr>
          <a:xfrm>
            <a:off x="9421091" y="1642704"/>
            <a:ext cx="2651721" cy="3941456"/>
            <a:chOff x="9421091" y="1337906"/>
            <a:chExt cx="2651721" cy="3941456"/>
          </a:xfrm>
        </p:grpSpPr>
        <p:grpSp>
          <p:nvGrpSpPr>
            <p:cNvPr id="25" name="Group 24">
              <a:extLst>
                <a:ext uri="{FF2B5EF4-FFF2-40B4-BE49-F238E27FC236}">
                  <a16:creationId xmlns:a16="http://schemas.microsoft.com/office/drawing/2014/main" id="{953C5908-A2E7-8F4F-26F6-DCCBD1975C89}"/>
                </a:ext>
              </a:extLst>
            </p:cNvPr>
            <p:cNvGrpSpPr/>
            <p:nvPr/>
          </p:nvGrpSpPr>
          <p:grpSpPr>
            <a:xfrm>
              <a:off x="11367248" y="1337906"/>
              <a:ext cx="705564" cy="3941456"/>
              <a:chOff x="11367248" y="1337906"/>
              <a:chExt cx="705564" cy="3941456"/>
            </a:xfrm>
          </p:grpSpPr>
          <p:pic>
            <p:nvPicPr>
              <p:cNvPr id="9" name="Graphic 8" descr="Smart Phone with solid fill">
                <a:extLst>
                  <a:ext uri="{FF2B5EF4-FFF2-40B4-BE49-F238E27FC236}">
                    <a16:creationId xmlns:a16="http://schemas.microsoft.com/office/drawing/2014/main" id="{A836CBC0-F466-6487-EFC6-ACBB30E58D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67248" y="1337906"/>
                <a:ext cx="705564" cy="705564"/>
              </a:xfrm>
              <a:prstGeom prst="rect">
                <a:avLst/>
              </a:prstGeom>
            </p:spPr>
          </p:pic>
          <p:grpSp>
            <p:nvGrpSpPr>
              <p:cNvPr id="24" name="Group 23">
                <a:extLst>
                  <a:ext uri="{FF2B5EF4-FFF2-40B4-BE49-F238E27FC236}">
                    <a16:creationId xmlns:a16="http://schemas.microsoft.com/office/drawing/2014/main" id="{FF489219-8EE6-644E-8E76-43F802F94FFD}"/>
                  </a:ext>
                </a:extLst>
              </p:cNvPr>
              <p:cNvGrpSpPr/>
              <p:nvPr/>
            </p:nvGrpSpPr>
            <p:grpSpPr>
              <a:xfrm>
                <a:off x="11677827" y="2043470"/>
                <a:ext cx="84406" cy="3235892"/>
                <a:chOff x="11677827" y="2043470"/>
                <a:chExt cx="84406" cy="3235892"/>
              </a:xfrm>
            </p:grpSpPr>
            <p:sp>
              <p:nvSpPr>
                <p:cNvPr id="16" name="Rounded Rectangle 15">
                  <a:extLst>
                    <a:ext uri="{FF2B5EF4-FFF2-40B4-BE49-F238E27FC236}">
                      <a16:creationId xmlns:a16="http://schemas.microsoft.com/office/drawing/2014/main" id="{4F778B60-D370-9029-97EF-72467E6C3888}"/>
                    </a:ext>
                  </a:extLst>
                </p:cNvPr>
                <p:cNvSpPr/>
                <p:nvPr/>
              </p:nvSpPr>
              <p:spPr>
                <a:xfrm>
                  <a:off x="11677827" y="3552825"/>
                  <a:ext cx="84406" cy="17265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8D6D23D8-3010-C82C-58A2-1E6B951B7F69}"/>
                    </a:ext>
                  </a:extLst>
                </p:cNvPr>
                <p:cNvCxnSpPr>
                  <a:cxnSpLocks/>
                  <a:stCxn id="9" idx="2"/>
                </p:cNvCxnSpPr>
                <p:nvPr/>
              </p:nvCxnSpPr>
              <p:spPr>
                <a:xfrm flipH="1">
                  <a:off x="11720027" y="2043470"/>
                  <a:ext cx="3" cy="553680"/>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p:sp>
              <p:nvSpPr>
                <p:cNvPr id="20" name="Rounded Rectangle 19">
                  <a:extLst>
                    <a:ext uri="{FF2B5EF4-FFF2-40B4-BE49-F238E27FC236}">
                      <a16:creationId xmlns:a16="http://schemas.microsoft.com/office/drawing/2014/main" id="{E6EE5746-920B-A025-3BF8-65EAFE44E50C}"/>
                    </a:ext>
                  </a:extLst>
                </p:cNvPr>
                <p:cNvSpPr/>
                <p:nvPr/>
              </p:nvSpPr>
              <p:spPr>
                <a:xfrm>
                  <a:off x="11677827" y="2597150"/>
                  <a:ext cx="84400" cy="955674"/>
                </a:xfrm>
                <a:prstGeom prst="roundRect">
                  <a:avLst/>
                </a:prstGeom>
                <a:solidFill>
                  <a:schemeClr val="bg2">
                    <a:lumMod val="90000"/>
                  </a:schemeClr>
                </a:solidFill>
                <a:ln w="190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grpSp>
        <p:sp>
          <p:nvSpPr>
            <p:cNvPr id="26" name="TextBox 25">
              <a:extLst>
                <a:ext uri="{FF2B5EF4-FFF2-40B4-BE49-F238E27FC236}">
                  <a16:creationId xmlns:a16="http://schemas.microsoft.com/office/drawing/2014/main" id="{E6B475ED-B498-1A46-DD6A-EA6F82656297}"/>
                </a:ext>
              </a:extLst>
            </p:cNvPr>
            <p:cNvSpPr txBox="1"/>
            <p:nvPr/>
          </p:nvSpPr>
          <p:spPr>
            <a:xfrm>
              <a:off x="9421091" y="1386796"/>
              <a:ext cx="2167919" cy="646331"/>
            </a:xfrm>
            <a:prstGeom prst="rect">
              <a:avLst/>
            </a:prstGeom>
            <a:noFill/>
          </p:spPr>
          <p:txBody>
            <a:bodyPr wrap="square" rtlCol="0">
              <a:spAutoFit/>
            </a:bodyPr>
            <a:lstStyle/>
            <a:p>
              <a:pPr algn="r"/>
              <a:r>
                <a:rPr lang="en-US" dirty="0"/>
                <a:t>Demand: 180Mbps</a:t>
              </a:r>
              <a:br>
                <a:rPr lang="en-US" dirty="0"/>
              </a:br>
              <a:r>
                <a:rPr lang="en-US" dirty="0"/>
                <a:t>Limited to: 110Mbps</a:t>
              </a:r>
            </a:p>
          </p:txBody>
        </p:sp>
      </p:grpSp>
      <p:sp>
        <p:nvSpPr>
          <p:cNvPr id="29" name="TextBox 28">
            <a:extLst>
              <a:ext uri="{FF2B5EF4-FFF2-40B4-BE49-F238E27FC236}">
                <a16:creationId xmlns:a16="http://schemas.microsoft.com/office/drawing/2014/main" id="{3BA2B07E-3ABB-5986-8173-993C339F0E7F}"/>
              </a:ext>
            </a:extLst>
          </p:cNvPr>
          <p:cNvSpPr txBox="1"/>
          <p:nvPr/>
        </p:nvSpPr>
        <p:spPr>
          <a:xfrm>
            <a:off x="4239494" y="3407336"/>
            <a:ext cx="1089889" cy="800219"/>
          </a:xfrm>
          <a:prstGeom prst="rect">
            <a:avLst/>
          </a:prstGeom>
          <a:noFill/>
        </p:spPr>
        <p:txBody>
          <a:bodyPr wrap="square">
            <a:spAutoFit/>
          </a:bodyPr>
          <a:lstStyle/>
          <a:p>
            <a:pPr algn="ctr"/>
            <a:r>
              <a:rPr lang="en-US" altLang="zh-CN" b="1" i="1" dirty="0">
                <a:latin typeface="Songti TC" panose="02010600040101010101" pitchFamily="2" charset="-120"/>
                <a:ea typeface="Songti TC" panose="02010600040101010101" pitchFamily="2" charset="-120"/>
                <a:cs typeface="Arial" panose="020B0604020202020204" pitchFamily="34" charset="0"/>
              </a:rPr>
              <a:t>T</a:t>
            </a:r>
            <a:r>
              <a:rPr lang="en-US" altLang="zh-CN" sz="2800" b="1" i="1" baseline="-25000" dirty="0">
                <a:latin typeface="Songti TC" panose="02010600040101010101" pitchFamily="2" charset="-120"/>
                <a:ea typeface="Songti TC" panose="02010600040101010101" pitchFamily="2" charset="-120"/>
                <a:cs typeface="Arial" panose="020B0604020202020204" pitchFamily="34" charset="0"/>
              </a:rPr>
              <a:t>n</a:t>
            </a:r>
            <a:br>
              <a:rPr lang="en-US" dirty="0"/>
            </a:br>
            <a:r>
              <a:rPr lang="en-US" dirty="0"/>
              <a:t>110Mbps</a:t>
            </a:r>
          </a:p>
        </p:txBody>
      </p:sp>
      <p:pic>
        <p:nvPicPr>
          <p:cNvPr id="30" name="Picture 29" descr="Diagram&#10;&#10;Description automatically generated with low confidence">
            <a:extLst>
              <a:ext uri="{FF2B5EF4-FFF2-40B4-BE49-F238E27FC236}">
                <a16:creationId xmlns:a16="http://schemas.microsoft.com/office/drawing/2014/main" id="{E7B1031C-6EE6-6C9C-5420-8FDF089F27B2}"/>
              </a:ext>
            </a:extLst>
          </p:cNvPr>
          <p:cNvPicPr>
            <a:picLocks noChangeAspect="1"/>
          </p:cNvPicPr>
          <p:nvPr/>
        </p:nvPicPr>
        <p:blipFill rotWithShape="1">
          <a:blip r:embed="rId3"/>
          <a:srcRect l="53230" t="76596" r="33274" b="16381"/>
          <a:stretch/>
        </p:blipFill>
        <p:spPr>
          <a:xfrm>
            <a:off x="9248438" y="4465161"/>
            <a:ext cx="2340572" cy="668812"/>
          </a:xfrm>
          <a:prstGeom prst="rect">
            <a:avLst/>
          </a:prstGeom>
        </p:spPr>
      </p:pic>
      <p:sp>
        <p:nvSpPr>
          <p:cNvPr id="31" name="Slide Number Placeholder 30">
            <a:extLst>
              <a:ext uri="{FF2B5EF4-FFF2-40B4-BE49-F238E27FC236}">
                <a16:creationId xmlns:a16="http://schemas.microsoft.com/office/drawing/2014/main" id="{89709E36-55CD-91BB-A208-67706A4A9594}"/>
              </a:ext>
            </a:extLst>
          </p:cNvPr>
          <p:cNvSpPr>
            <a:spLocks noGrp="1"/>
          </p:cNvSpPr>
          <p:nvPr>
            <p:ph type="sldNum" sz="quarter" idx="12"/>
          </p:nvPr>
        </p:nvSpPr>
        <p:spPr/>
        <p:txBody>
          <a:bodyPr/>
          <a:lstStyle/>
          <a:p>
            <a:fld id="{53C2F577-57A6-864D-9DCD-614379928BED}" type="slidenum">
              <a:rPr lang="en-US" smtClean="0"/>
              <a:t>7</a:t>
            </a:fld>
            <a:endParaRPr lang="en-US"/>
          </a:p>
        </p:txBody>
      </p:sp>
    </p:spTree>
    <p:extLst>
      <p:ext uri="{BB962C8B-B14F-4D97-AF65-F5344CB8AC3E}">
        <p14:creationId xmlns:p14="http://schemas.microsoft.com/office/powerpoint/2010/main" val="88336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ssolv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7BB93-B4B5-0A36-A7ED-327B1AF2877B}"/>
              </a:ext>
            </a:extLst>
          </p:cNvPr>
          <p:cNvSpPr>
            <a:spLocks noGrp="1"/>
          </p:cNvSpPr>
          <p:nvPr>
            <p:ph type="title"/>
          </p:nvPr>
        </p:nvSpPr>
        <p:spPr/>
        <p:txBody>
          <a:bodyPr/>
          <a:lstStyle/>
          <a:p>
            <a:r>
              <a:rPr lang="en-US" altLang="zh-CN" dirty="0"/>
              <a:t>Challenge 1: Finding</a:t>
            </a:r>
            <a:r>
              <a:rPr lang="zh-CN" altLang="en-US" dirty="0"/>
              <a:t> </a:t>
            </a:r>
            <a:r>
              <a:rPr lang="en-US" altLang="zh-CN" dirty="0"/>
              <a:t>fair</a:t>
            </a:r>
            <a:r>
              <a:rPr lang="zh-CN" altLang="en-US" dirty="0"/>
              <a:t> </a:t>
            </a:r>
            <a:r>
              <a:rPr lang="en-US" altLang="zh-CN" dirty="0"/>
              <a:t>per-user</a:t>
            </a:r>
            <a:r>
              <a:rPr lang="zh-CN" altLang="en-US" dirty="0"/>
              <a:t> </a:t>
            </a:r>
            <a:r>
              <a:rPr lang="en-US" altLang="zh-CN" dirty="0"/>
              <a:t>rate</a:t>
            </a:r>
            <a:r>
              <a:rPr lang="zh-CN" altLang="en-US" dirty="0"/>
              <a:t> </a:t>
            </a:r>
            <a:r>
              <a:rPr lang="en-US" altLang="zh-CN" dirty="0"/>
              <a:t>limit</a:t>
            </a:r>
            <a:endParaRPr lang="en-US" b="1" i="1" baseline="-25000" dirty="0">
              <a:latin typeface="Songti TC" panose="02010600040101010101" pitchFamily="2" charset="-120"/>
              <a:ea typeface="Songti TC" panose="02010600040101010101" pitchFamily="2" charset="-120"/>
              <a:cs typeface="Arial" panose="020B0604020202020204" pitchFamily="34" charset="0"/>
            </a:endParaRPr>
          </a:p>
        </p:txBody>
      </p:sp>
      <p:sp>
        <p:nvSpPr>
          <p:cNvPr id="3" name="Content Placeholder 2">
            <a:extLst>
              <a:ext uri="{FF2B5EF4-FFF2-40B4-BE49-F238E27FC236}">
                <a16:creationId xmlns:a16="http://schemas.microsoft.com/office/drawing/2014/main" id="{3528118B-8989-543F-E5E8-1697FCDDD2BA}"/>
              </a:ext>
            </a:extLst>
          </p:cNvPr>
          <p:cNvSpPr>
            <a:spLocks noGrp="1"/>
          </p:cNvSpPr>
          <p:nvPr>
            <p:ph idx="1"/>
          </p:nvPr>
        </p:nvSpPr>
        <p:spPr>
          <a:xfrm>
            <a:off x="838200" y="1813381"/>
            <a:ext cx="3813412" cy="4428488"/>
          </a:xfrm>
        </p:spPr>
        <p:txBody>
          <a:bodyPr>
            <a:normAutofit/>
          </a:bodyPr>
          <a:lstStyle/>
          <a:p>
            <a:pPr>
              <a:spcBef>
                <a:spcPts val="3000"/>
              </a:spcBef>
            </a:pPr>
            <a:endParaRPr lang="en-US" altLang="zh-CN" sz="2400" dirty="0"/>
          </a:p>
          <a:p>
            <a:pPr>
              <a:spcBef>
                <a:spcPts val="3000"/>
              </a:spcBef>
            </a:pPr>
            <a:r>
              <a:rPr lang="en-US" altLang="zh-CN" sz="2400" dirty="0"/>
              <a:t>The ”right” limit means total usage equals capacity:</a:t>
            </a:r>
          </a:p>
          <a:p>
            <a:pPr marL="0" indent="0" algn="ctr">
              <a:spcBef>
                <a:spcPts val="3000"/>
              </a:spcBef>
              <a:buNone/>
            </a:pPr>
            <a:r>
              <a:rPr lang="en-US" altLang="zh-CN" sz="2400" b="1" i="1" dirty="0">
                <a:latin typeface="Songti TC" panose="02010600040101010101" pitchFamily="2" charset="-120"/>
                <a:ea typeface="Songti TC" panose="02010600040101010101" pitchFamily="2" charset="-120"/>
                <a:cs typeface="Arial" panose="020B0604020202020204" pitchFamily="34" charset="0"/>
              </a:rPr>
              <a:t>C</a:t>
            </a:r>
            <a:r>
              <a:rPr lang="en-US" altLang="zh-CN" sz="2400" b="1" i="1" baseline="-25000" dirty="0">
                <a:latin typeface="Songti TC" panose="02010600040101010101" pitchFamily="2" charset="-120"/>
                <a:ea typeface="Songti TC" panose="02010600040101010101" pitchFamily="2" charset="-120"/>
                <a:cs typeface="Arial" panose="020B0604020202020204" pitchFamily="34" charset="0"/>
              </a:rPr>
              <a:t>n </a:t>
            </a:r>
            <a:r>
              <a:rPr lang="en-US" altLang="zh-CN" sz="2400" i="1" dirty="0"/>
              <a:t>=f</a:t>
            </a:r>
            <a:r>
              <a:rPr lang="en-US" altLang="zh-CN" sz="2400" dirty="0"/>
              <a:t>(</a:t>
            </a:r>
            <a:r>
              <a:rPr lang="en-US" altLang="zh-CN" sz="2400" b="1" i="1" dirty="0">
                <a:solidFill>
                  <a:prstClr val="black"/>
                </a:solidFill>
                <a:latin typeface="Songti TC" panose="02010600040101010101" pitchFamily="2" charset="-120"/>
                <a:ea typeface="Songti TC" panose="02010600040101010101" pitchFamily="2" charset="-120"/>
                <a:cs typeface="Arial" panose="020B0604020202020204" pitchFamily="34" charset="0"/>
              </a:rPr>
              <a:t>T</a:t>
            </a:r>
            <a:r>
              <a:rPr lang="en-US" altLang="zh-CN" sz="3600" b="1" i="1" baseline="-25000" dirty="0">
                <a:solidFill>
                  <a:prstClr val="black"/>
                </a:solidFill>
                <a:latin typeface="Songti TC" panose="02010600040101010101" pitchFamily="2" charset="-120"/>
                <a:ea typeface="Songti TC" panose="02010600040101010101" pitchFamily="2" charset="-120"/>
                <a:cs typeface="Arial" panose="020B0604020202020204" pitchFamily="34" charset="0"/>
              </a:rPr>
              <a:t>n</a:t>
            </a:r>
            <a:r>
              <a:rPr lang="en-US" altLang="zh-CN" sz="2400" dirty="0"/>
              <a:t>)</a:t>
            </a:r>
          </a:p>
          <a:p>
            <a:pPr>
              <a:spcBef>
                <a:spcPts val="3000"/>
              </a:spcBef>
            </a:pPr>
            <a:r>
              <a:rPr lang="en-US" altLang="zh-CN" sz="2400" dirty="0">
                <a:solidFill>
                  <a:prstClr val="black"/>
                </a:solidFill>
              </a:rPr>
              <a:t>But how do we find </a:t>
            </a:r>
            <a:r>
              <a:rPr lang="en-US" altLang="zh-CN" sz="2400" b="1" i="1" dirty="0">
                <a:solidFill>
                  <a:prstClr val="black"/>
                </a:solidFill>
                <a:latin typeface="Songti TC" panose="02010600040101010101" pitchFamily="2" charset="-120"/>
                <a:ea typeface="Songti TC" panose="02010600040101010101" pitchFamily="2" charset="-120"/>
                <a:cs typeface="Arial" panose="020B0604020202020204" pitchFamily="34" charset="0"/>
              </a:rPr>
              <a:t>T</a:t>
            </a:r>
            <a:r>
              <a:rPr lang="en-US" altLang="zh-CN" sz="3600" b="1" i="1" baseline="-25000" dirty="0">
                <a:solidFill>
                  <a:prstClr val="black"/>
                </a:solidFill>
                <a:latin typeface="Songti TC" panose="02010600040101010101" pitchFamily="2" charset="-120"/>
                <a:ea typeface="Songti TC" panose="02010600040101010101" pitchFamily="2" charset="-120"/>
                <a:cs typeface="Arial" panose="020B0604020202020204" pitchFamily="34" charset="0"/>
              </a:rPr>
              <a:t>n</a:t>
            </a:r>
            <a:r>
              <a:rPr lang="en-US" altLang="zh-CN" sz="2400" dirty="0">
                <a:solidFill>
                  <a:prstClr val="black"/>
                </a:solidFill>
              </a:rPr>
              <a:t>? </a:t>
            </a:r>
            <a:br>
              <a:rPr lang="en-US" altLang="zh-CN" sz="2400" dirty="0">
                <a:solidFill>
                  <a:prstClr val="black"/>
                </a:solidFill>
              </a:rPr>
            </a:br>
            <a:r>
              <a:rPr lang="en-US" altLang="zh-CN" sz="2400" dirty="0">
                <a:solidFill>
                  <a:prstClr val="black"/>
                </a:solidFill>
              </a:rPr>
              <a:t>Just guess and refine!</a:t>
            </a:r>
            <a:endParaRPr lang="en-US" sz="2400" b="1" i="1" baseline="-25000" dirty="0">
              <a:latin typeface="Songti TC" panose="02010600040101010101" pitchFamily="2" charset="-120"/>
              <a:ea typeface="Songti TC" panose="02010600040101010101" pitchFamily="2" charset="-120"/>
              <a:cs typeface="Arial" panose="020B0604020202020204" pitchFamily="34" charset="0"/>
            </a:endParaRPr>
          </a:p>
        </p:txBody>
      </p:sp>
      <p:pic>
        <p:nvPicPr>
          <p:cNvPr id="5" name="Picture 4" descr="Diagram&#10;&#10;Description automatically generated with low confidence">
            <a:extLst>
              <a:ext uri="{FF2B5EF4-FFF2-40B4-BE49-F238E27FC236}">
                <a16:creationId xmlns:a16="http://schemas.microsoft.com/office/drawing/2014/main" id="{02FE1E7D-D74C-037F-7EA8-B07C112BAD99}"/>
              </a:ext>
            </a:extLst>
          </p:cNvPr>
          <p:cNvPicPr>
            <a:picLocks noChangeAspect="1"/>
          </p:cNvPicPr>
          <p:nvPr/>
        </p:nvPicPr>
        <p:blipFill rotWithShape="1">
          <a:blip r:embed="rId3"/>
          <a:srcRect l="7652"/>
          <a:stretch/>
        </p:blipFill>
        <p:spPr>
          <a:xfrm>
            <a:off x="5135418" y="2386815"/>
            <a:ext cx="6919519" cy="3641481"/>
          </a:xfrm>
          <a:prstGeom prst="rect">
            <a:avLst/>
          </a:prstGeom>
        </p:spPr>
      </p:pic>
      <p:grpSp>
        <p:nvGrpSpPr>
          <p:cNvPr id="15" name="Group 14">
            <a:extLst>
              <a:ext uri="{FF2B5EF4-FFF2-40B4-BE49-F238E27FC236}">
                <a16:creationId xmlns:a16="http://schemas.microsoft.com/office/drawing/2014/main" id="{98BFE81B-6F2C-B3D5-DB52-1BA636432C2B}"/>
              </a:ext>
            </a:extLst>
          </p:cNvPr>
          <p:cNvGrpSpPr/>
          <p:nvPr/>
        </p:nvGrpSpPr>
        <p:grpSpPr>
          <a:xfrm>
            <a:off x="6096000" y="1678443"/>
            <a:ext cx="2531627" cy="3905717"/>
            <a:chOff x="6096000" y="1373645"/>
            <a:chExt cx="2531627" cy="3905717"/>
          </a:xfrm>
        </p:grpSpPr>
        <p:grpSp>
          <p:nvGrpSpPr>
            <p:cNvPr id="13" name="Group 12">
              <a:extLst>
                <a:ext uri="{FF2B5EF4-FFF2-40B4-BE49-F238E27FC236}">
                  <a16:creationId xmlns:a16="http://schemas.microsoft.com/office/drawing/2014/main" id="{B5147B52-D19E-1F86-C542-84B64092B724}"/>
                </a:ext>
              </a:extLst>
            </p:cNvPr>
            <p:cNvGrpSpPr/>
            <p:nvPr/>
          </p:nvGrpSpPr>
          <p:grpSpPr>
            <a:xfrm>
              <a:off x="6096000" y="1373645"/>
              <a:ext cx="705564" cy="3905717"/>
              <a:chOff x="6096000" y="1373645"/>
              <a:chExt cx="705564" cy="3905717"/>
            </a:xfrm>
          </p:grpSpPr>
          <p:pic>
            <p:nvPicPr>
              <p:cNvPr id="7" name="Graphic 6" descr="Smart Phone outline">
                <a:extLst>
                  <a:ext uri="{FF2B5EF4-FFF2-40B4-BE49-F238E27FC236}">
                    <a16:creationId xmlns:a16="http://schemas.microsoft.com/office/drawing/2014/main" id="{41F7B9E4-DA5D-7E1F-44AF-24A5EA03BF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0" y="1373645"/>
                <a:ext cx="705564" cy="705564"/>
              </a:xfrm>
              <a:prstGeom prst="rect">
                <a:avLst/>
              </a:prstGeom>
            </p:spPr>
          </p:pic>
          <p:sp>
            <p:nvSpPr>
              <p:cNvPr id="10" name="Rounded Rectangle 9">
                <a:extLst>
                  <a:ext uri="{FF2B5EF4-FFF2-40B4-BE49-F238E27FC236}">
                    <a16:creationId xmlns:a16="http://schemas.microsoft.com/office/drawing/2014/main" id="{B9E9AB3B-2462-0B3B-EFCE-B52518B1AAE7}"/>
                  </a:ext>
                </a:extLst>
              </p:cNvPr>
              <p:cNvSpPr/>
              <p:nvPr/>
            </p:nvSpPr>
            <p:spPr>
              <a:xfrm>
                <a:off x="6406579" y="4829175"/>
                <a:ext cx="84406" cy="45018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E11788E-180F-5EC9-BECD-1C2A42999751}"/>
                  </a:ext>
                </a:extLst>
              </p:cNvPr>
              <p:cNvCxnSpPr>
                <a:stCxn id="7" idx="2"/>
                <a:endCxn id="10" idx="0"/>
              </p:cNvCxnSpPr>
              <p:nvPr/>
            </p:nvCxnSpPr>
            <p:spPr>
              <a:xfrm>
                <a:off x="6448782" y="2079209"/>
                <a:ext cx="0" cy="2749966"/>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p:grpSp>
        <p:sp>
          <p:nvSpPr>
            <p:cNvPr id="14" name="TextBox 13">
              <a:extLst>
                <a:ext uri="{FF2B5EF4-FFF2-40B4-BE49-F238E27FC236}">
                  <a16:creationId xmlns:a16="http://schemas.microsoft.com/office/drawing/2014/main" id="{B7B1F049-F514-FDFC-7708-887EA6A594C5}"/>
                </a:ext>
              </a:extLst>
            </p:cNvPr>
            <p:cNvSpPr txBox="1"/>
            <p:nvPr/>
          </p:nvSpPr>
          <p:spPr>
            <a:xfrm>
              <a:off x="6579802" y="1508582"/>
              <a:ext cx="2047825" cy="369332"/>
            </a:xfrm>
            <a:prstGeom prst="rect">
              <a:avLst/>
            </a:prstGeom>
            <a:noFill/>
          </p:spPr>
          <p:txBody>
            <a:bodyPr wrap="square" rtlCol="0">
              <a:spAutoFit/>
            </a:bodyPr>
            <a:lstStyle/>
            <a:p>
              <a:r>
                <a:rPr lang="en-US" dirty="0"/>
                <a:t>Demand: 20Mbps</a:t>
              </a:r>
            </a:p>
          </p:txBody>
        </p:sp>
      </p:grpSp>
      <p:grpSp>
        <p:nvGrpSpPr>
          <p:cNvPr id="27" name="Group 26">
            <a:extLst>
              <a:ext uri="{FF2B5EF4-FFF2-40B4-BE49-F238E27FC236}">
                <a16:creationId xmlns:a16="http://schemas.microsoft.com/office/drawing/2014/main" id="{7E61AE9A-7880-2848-411D-41032FE96B6E}"/>
              </a:ext>
            </a:extLst>
          </p:cNvPr>
          <p:cNvGrpSpPr/>
          <p:nvPr/>
        </p:nvGrpSpPr>
        <p:grpSpPr>
          <a:xfrm>
            <a:off x="9421091" y="1642704"/>
            <a:ext cx="2651721" cy="3941456"/>
            <a:chOff x="9421091" y="1337906"/>
            <a:chExt cx="2651721" cy="3941456"/>
          </a:xfrm>
        </p:grpSpPr>
        <p:grpSp>
          <p:nvGrpSpPr>
            <p:cNvPr id="25" name="Group 24">
              <a:extLst>
                <a:ext uri="{FF2B5EF4-FFF2-40B4-BE49-F238E27FC236}">
                  <a16:creationId xmlns:a16="http://schemas.microsoft.com/office/drawing/2014/main" id="{953C5908-A2E7-8F4F-26F6-DCCBD1975C89}"/>
                </a:ext>
              </a:extLst>
            </p:cNvPr>
            <p:cNvGrpSpPr/>
            <p:nvPr/>
          </p:nvGrpSpPr>
          <p:grpSpPr>
            <a:xfrm>
              <a:off x="11367248" y="1337906"/>
              <a:ext cx="705564" cy="3941456"/>
              <a:chOff x="11367248" y="1337906"/>
              <a:chExt cx="705564" cy="3941456"/>
            </a:xfrm>
          </p:grpSpPr>
          <p:pic>
            <p:nvPicPr>
              <p:cNvPr id="9" name="Graphic 8" descr="Smart Phone with solid fill">
                <a:extLst>
                  <a:ext uri="{FF2B5EF4-FFF2-40B4-BE49-F238E27FC236}">
                    <a16:creationId xmlns:a16="http://schemas.microsoft.com/office/drawing/2014/main" id="{A836CBC0-F466-6487-EFC6-ACBB30E58D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67248" y="1337906"/>
                <a:ext cx="705564" cy="705564"/>
              </a:xfrm>
              <a:prstGeom prst="rect">
                <a:avLst/>
              </a:prstGeom>
            </p:spPr>
          </p:pic>
          <p:grpSp>
            <p:nvGrpSpPr>
              <p:cNvPr id="24" name="Group 23">
                <a:extLst>
                  <a:ext uri="{FF2B5EF4-FFF2-40B4-BE49-F238E27FC236}">
                    <a16:creationId xmlns:a16="http://schemas.microsoft.com/office/drawing/2014/main" id="{FF489219-8EE6-644E-8E76-43F802F94FFD}"/>
                  </a:ext>
                </a:extLst>
              </p:cNvPr>
              <p:cNvGrpSpPr/>
              <p:nvPr/>
            </p:nvGrpSpPr>
            <p:grpSpPr>
              <a:xfrm>
                <a:off x="11677827" y="2043470"/>
                <a:ext cx="84406" cy="3235892"/>
                <a:chOff x="11677827" y="2043470"/>
                <a:chExt cx="84406" cy="3235892"/>
              </a:xfrm>
            </p:grpSpPr>
            <p:sp>
              <p:nvSpPr>
                <p:cNvPr id="16" name="Rounded Rectangle 15">
                  <a:extLst>
                    <a:ext uri="{FF2B5EF4-FFF2-40B4-BE49-F238E27FC236}">
                      <a16:creationId xmlns:a16="http://schemas.microsoft.com/office/drawing/2014/main" id="{4F778B60-D370-9029-97EF-72467E6C3888}"/>
                    </a:ext>
                  </a:extLst>
                </p:cNvPr>
                <p:cNvSpPr/>
                <p:nvPr/>
              </p:nvSpPr>
              <p:spPr>
                <a:xfrm>
                  <a:off x="11677827" y="3552825"/>
                  <a:ext cx="84406" cy="17265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8D6D23D8-3010-C82C-58A2-1E6B951B7F69}"/>
                    </a:ext>
                  </a:extLst>
                </p:cNvPr>
                <p:cNvCxnSpPr>
                  <a:cxnSpLocks/>
                  <a:stCxn id="9" idx="2"/>
                </p:cNvCxnSpPr>
                <p:nvPr/>
              </p:nvCxnSpPr>
              <p:spPr>
                <a:xfrm flipH="1">
                  <a:off x="11720027" y="2043470"/>
                  <a:ext cx="3" cy="553680"/>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p:sp>
              <p:nvSpPr>
                <p:cNvPr id="20" name="Rounded Rectangle 19">
                  <a:extLst>
                    <a:ext uri="{FF2B5EF4-FFF2-40B4-BE49-F238E27FC236}">
                      <a16:creationId xmlns:a16="http://schemas.microsoft.com/office/drawing/2014/main" id="{E6EE5746-920B-A025-3BF8-65EAFE44E50C}"/>
                    </a:ext>
                  </a:extLst>
                </p:cNvPr>
                <p:cNvSpPr/>
                <p:nvPr/>
              </p:nvSpPr>
              <p:spPr>
                <a:xfrm>
                  <a:off x="11677827" y="2597150"/>
                  <a:ext cx="84400" cy="955674"/>
                </a:xfrm>
                <a:prstGeom prst="roundRect">
                  <a:avLst/>
                </a:prstGeom>
                <a:solidFill>
                  <a:schemeClr val="bg2">
                    <a:lumMod val="90000"/>
                  </a:schemeClr>
                </a:solidFill>
                <a:ln w="190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grpSp>
        <p:sp>
          <p:nvSpPr>
            <p:cNvPr id="26" name="TextBox 25">
              <a:extLst>
                <a:ext uri="{FF2B5EF4-FFF2-40B4-BE49-F238E27FC236}">
                  <a16:creationId xmlns:a16="http://schemas.microsoft.com/office/drawing/2014/main" id="{E6B475ED-B498-1A46-DD6A-EA6F82656297}"/>
                </a:ext>
              </a:extLst>
            </p:cNvPr>
            <p:cNvSpPr txBox="1"/>
            <p:nvPr/>
          </p:nvSpPr>
          <p:spPr>
            <a:xfrm>
              <a:off x="9421091" y="1386796"/>
              <a:ext cx="2167919" cy="646331"/>
            </a:xfrm>
            <a:prstGeom prst="rect">
              <a:avLst/>
            </a:prstGeom>
            <a:noFill/>
          </p:spPr>
          <p:txBody>
            <a:bodyPr wrap="square" rtlCol="0">
              <a:spAutoFit/>
            </a:bodyPr>
            <a:lstStyle/>
            <a:p>
              <a:pPr algn="r"/>
              <a:r>
                <a:rPr lang="en-US" dirty="0"/>
                <a:t>Demand: 180Mbps</a:t>
              </a:r>
              <a:br>
                <a:rPr lang="en-US" dirty="0"/>
              </a:br>
              <a:r>
                <a:rPr lang="en-US" dirty="0"/>
                <a:t>Limited to: 110Mbps</a:t>
              </a:r>
            </a:p>
          </p:txBody>
        </p:sp>
      </p:grpSp>
      <p:sp>
        <p:nvSpPr>
          <p:cNvPr id="29" name="TextBox 28">
            <a:extLst>
              <a:ext uri="{FF2B5EF4-FFF2-40B4-BE49-F238E27FC236}">
                <a16:creationId xmlns:a16="http://schemas.microsoft.com/office/drawing/2014/main" id="{3BA2B07E-3ABB-5986-8173-993C339F0E7F}"/>
              </a:ext>
            </a:extLst>
          </p:cNvPr>
          <p:cNvSpPr txBox="1"/>
          <p:nvPr/>
        </p:nvSpPr>
        <p:spPr>
          <a:xfrm>
            <a:off x="4239494" y="3407336"/>
            <a:ext cx="1089889" cy="800219"/>
          </a:xfrm>
          <a:prstGeom prst="rect">
            <a:avLst/>
          </a:prstGeom>
          <a:noFill/>
        </p:spPr>
        <p:txBody>
          <a:bodyPr wrap="square">
            <a:spAutoFit/>
          </a:bodyPr>
          <a:lstStyle/>
          <a:p>
            <a:pPr algn="ctr"/>
            <a:r>
              <a:rPr lang="en-US" altLang="zh-CN" b="1" i="1" dirty="0">
                <a:latin typeface="Songti TC" panose="02010600040101010101" pitchFamily="2" charset="-120"/>
                <a:ea typeface="Songti TC" panose="02010600040101010101" pitchFamily="2" charset="-120"/>
                <a:cs typeface="Arial" panose="020B0604020202020204" pitchFamily="34" charset="0"/>
              </a:rPr>
              <a:t>T</a:t>
            </a:r>
            <a:r>
              <a:rPr lang="en-US" altLang="zh-CN" sz="2800" b="1" i="1" baseline="-25000" dirty="0">
                <a:latin typeface="Songti TC" panose="02010600040101010101" pitchFamily="2" charset="-120"/>
                <a:ea typeface="Songti TC" panose="02010600040101010101" pitchFamily="2" charset="-120"/>
                <a:cs typeface="Arial" panose="020B0604020202020204" pitchFamily="34" charset="0"/>
              </a:rPr>
              <a:t>n</a:t>
            </a:r>
            <a:br>
              <a:rPr lang="en-US" dirty="0"/>
            </a:br>
            <a:r>
              <a:rPr lang="en-US" dirty="0"/>
              <a:t>110Mbps</a:t>
            </a:r>
          </a:p>
        </p:txBody>
      </p:sp>
      <p:pic>
        <p:nvPicPr>
          <p:cNvPr id="30" name="Picture 29" descr="Diagram&#10;&#10;Description automatically generated with low confidence">
            <a:extLst>
              <a:ext uri="{FF2B5EF4-FFF2-40B4-BE49-F238E27FC236}">
                <a16:creationId xmlns:a16="http://schemas.microsoft.com/office/drawing/2014/main" id="{E7B1031C-6EE6-6C9C-5420-8FDF089F27B2}"/>
              </a:ext>
            </a:extLst>
          </p:cNvPr>
          <p:cNvPicPr>
            <a:picLocks noChangeAspect="1"/>
          </p:cNvPicPr>
          <p:nvPr/>
        </p:nvPicPr>
        <p:blipFill rotWithShape="1">
          <a:blip r:embed="rId3"/>
          <a:srcRect l="53230" t="76596" r="33274" b="16381"/>
          <a:stretch/>
        </p:blipFill>
        <p:spPr>
          <a:xfrm>
            <a:off x="9248438" y="4465161"/>
            <a:ext cx="2340572" cy="668812"/>
          </a:xfrm>
          <a:prstGeom prst="rect">
            <a:avLst/>
          </a:prstGeom>
        </p:spPr>
      </p:pic>
      <p:sp>
        <p:nvSpPr>
          <p:cNvPr id="31" name="Slide Number Placeholder 30">
            <a:extLst>
              <a:ext uri="{FF2B5EF4-FFF2-40B4-BE49-F238E27FC236}">
                <a16:creationId xmlns:a16="http://schemas.microsoft.com/office/drawing/2014/main" id="{89709E36-55CD-91BB-A208-67706A4A9594}"/>
              </a:ext>
            </a:extLst>
          </p:cNvPr>
          <p:cNvSpPr>
            <a:spLocks noGrp="1"/>
          </p:cNvSpPr>
          <p:nvPr>
            <p:ph type="sldNum" sz="quarter" idx="12"/>
          </p:nvPr>
        </p:nvSpPr>
        <p:spPr/>
        <p:txBody>
          <a:bodyPr/>
          <a:lstStyle/>
          <a:p>
            <a:fld id="{53C2F577-57A6-864D-9DCD-614379928BED}" type="slidenum">
              <a:rPr lang="en-US" smtClean="0"/>
              <a:t>8</a:t>
            </a:fld>
            <a:endParaRPr lang="en-US"/>
          </a:p>
        </p:txBody>
      </p:sp>
    </p:spTree>
    <p:extLst>
      <p:ext uri="{BB962C8B-B14F-4D97-AF65-F5344CB8AC3E}">
        <p14:creationId xmlns:p14="http://schemas.microsoft.com/office/powerpoint/2010/main" val="390587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30"/>
                                        </p:tgtEl>
                                      </p:cBhvr>
                                    </p:animEffect>
                                    <p:set>
                                      <p:cBhvr>
                                        <p:cTn id="17" dur="1" fill="hold">
                                          <p:stCondLst>
                                            <p:cond delay="499"/>
                                          </p:stCondLst>
                                        </p:cTn>
                                        <p:tgtEl>
                                          <p:spTgt spid="3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28118B-8989-543F-E5E8-1697FCDDD2BA}"/>
              </a:ext>
            </a:extLst>
          </p:cNvPr>
          <p:cNvSpPr>
            <a:spLocks noGrp="1"/>
          </p:cNvSpPr>
          <p:nvPr>
            <p:ph idx="1"/>
          </p:nvPr>
        </p:nvSpPr>
        <p:spPr>
          <a:xfrm>
            <a:off x="838200" y="1825625"/>
            <a:ext cx="10515600" cy="993775"/>
          </a:xfrm>
        </p:spPr>
        <p:txBody>
          <a:bodyPr>
            <a:normAutofit/>
          </a:bodyPr>
          <a:lstStyle/>
          <a:p>
            <a:r>
              <a:rPr lang="en-US" sz="3200" dirty="0"/>
              <a:t>Adjust </a:t>
            </a:r>
            <a:r>
              <a:rPr lang="en-US" altLang="zh-CN" sz="3200" b="1" i="1" dirty="0">
                <a:solidFill>
                  <a:prstClr val="black"/>
                </a:solidFill>
                <a:latin typeface="Songti TC" panose="02010600040101010101" pitchFamily="2" charset="-120"/>
                <a:ea typeface="Songti TC" panose="02010600040101010101" pitchFamily="2" charset="-120"/>
                <a:cs typeface="Arial" panose="020B0604020202020204" pitchFamily="34" charset="0"/>
              </a:rPr>
              <a:t>T </a:t>
            </a:r>
            <a:r>
              <a:rPr lang="en-US" sz="3200" dirty="0"/>
              <a:t>: pick </a:t>
            </a:r>
            <a:r>
              <a:rPr lang="en-US" altLang="zh-CN" sz="3200" dirty="0"/>
              <a:t>3</a:t>
            </a:r>
            <a:r>
              <a:rPr lang="en-US" sz="3200" dirty="0"/>
              <a:t> candidates, track </a:t>
            </a:r>
            <a:r>
              <a:rPr lang="en-US" altLang="zh-CN" sz="3200" dirty="0"/>
              <a:t>3</a:t>
            </a:r>
            <a:r>
              <a:rPr lang="zh-CN" altLang="en-US" sz="3200" dirty="0"/>
              <a:t> </a:t>
            </a:r>
            <a:r>
              <a:rPr lang="en-US" sz="3200" dirty="0"/>
              <a:t>hypothetical demands</a:t>
            </a:r>
            <a:endParaRPr lang="en-US" sz="3200" i="1" dirty="0"/>
          </a:p>
        </p:txBody>
      </p:sp>
      <p:pic>
        <p:nvPicPr>
          <p:cNvPr id="5" name="Picture 4" descr="Chart, line chart&#10;&#10;Description automatically generated">
            <a:extLst>
              <a:ext uri="{FF2B5EF4-FFF2-40B4-BE49-F238E27FC236}">
                <a16:creationId xmlns:a16="http://schemas.microsoft.com/office/drawing/2014/main" id="{4A9552CE-99D3-8D60-DB1C-25EFFE9C13D6}"/>
              </a:ext>
            </a:extLst>
          </p:cNvPr>
          <p:cNvPicPr>
            <a:picLocks noChangeAspect="1"/>
          </p:cNvPicPr>
          <p:nvPr/>
        </p:nvPicPr>
        <p:blipFill>
          <a:blip r:embed="rId3"/>
          <a:stretch>
            <a:fillRect/>
          </a:stretch>
        </p:blipFill>
        <p:spPr>
          <a:xfrm>
            <a:off x="2554909" y="2605913"/>
            <a:ext cx="7756572" cy="3587623"/>
          </a:xfrm>
          <a:prstGeom prst="rect">
            <a:avLst/>
          </a:prstGeom>
        </p:spPr>
      </p:pic>
      <p:sp>
        <p:nvSpPr>
          <p:cNvPr id="10" name="Title 1">
            <a:extLst>
              <a:ext uri="{FF2B5EF4-FFF2-40B4-BE49-F238E27FC236}">
                <a16:creationId xmlns:a16="http://schemas.microsoft.com/office/drawing/2014/main" id="{7B55C6DD-F7F5-2685-DC7E-ECC73DB44B4F}"/>
              </a:ext>
            </a:extLst>
          </p:cNvPr>
          <p:cNvSpPr>
            <a:spLocks noGrp="1"/>
          </p:cNvSpPr>
          <p:nvPr>
            <p:ph type="title"/>
          </p:nvPr>
        </p:nvSpPr>
        <p:spPr/>
        <p:txBody>
          <a:bodyPr/>
          <a:lstStyle/>
          <a:p>
            <a:r>
              <a:rPr lang="en-US" altLang="zh-CN" dirty="0"/>
              <a:t>Fair</a:t>
            </a:r>
            <a:r>
              <a:rPr lang="zh-CN" altLang="en-US" dirty="0"/>
              <a:t> </a:t>
            </a:r>
            <a:r>
              <a:rPr lang="en-US" altLang="zh-CN" dirty="0"/>
              <a:t>rate</a:t>
            </a:r>
            <a:r>
              <a:rPr lang="zh-CN" altLang="en-US" dirty="0"/>
              <a:t> </a:t>
            </a:r>
            <a:r>
              <a:rPr lang="en-US" altLang="zh-CN" dirty="0"/>
              <a:t>limit</a:t>
            </a:r>
            <a:r>
              <a:rPr lang="zh-CN" altLang="en-US" dirty="0"/>
              <a:t> </a:t>
            </a:r>
            <a:r>
              <a:rPr lang="en-US" altLang="zh-CN" dirty="0"/>
              <a:t>via</a:t>
            </a:r>
            <a:r>
              <a:rPr lang="zh-CN" altLang="en-US" dirty="0"/>
              <a:t> </a:t>
            </a:r>
            <a:r>
              <a:rPr lang="en-US" altLang="zh-CN" dirty="0"/>
              <a:t>closed-loop</a:t>
            </a:r>
            <a:r>
              <a:rPr lang="zh-CN" altLang="en-US" dirty="0"/>
              <a:t> </a:t>
            </a:r>
            <a:r>
              <a:rPr lang="en-US" altLang="zh-CN" dirty="0"/>
              <a:t>refinement</a:t>
            </a:r>
            <a:endParaRPr lang="en-US" dirty="0"/>
          </a:p>
        </p:txBody>
      </p:sp>
      <p:sp>
        <p:nvSpPr>
          <p:cNvPr id="11" name="Slide Number Placeholder 10">
            <a:extLst>
              <a:ext uri="{FF2B5EF4-FFF2-40B4-BE49-F238E27FC236}">
                <a16:creationId xmlns:a16="http://schemas.microsoft.com/office/drawing/2014/main" id="{58DE8E9D-614C-7B49-4284-F4619967FD38}"/>
              </a:ext>
            </a:extLst>
          </p:cNvPr>
          <p:cNvSpPr>
            <a:spLocks noGrp="1"/>
          </p:cNvSpPr>
          <p:nvPr>
            <p:ph type="sldNum" sz="quarter" idx="12"/>
          </p:nvPr>
        </p:nvSpPr>
        <p:spPr/>
        <p:txBody>
          <a:bodyPr/>
          <a:lstStyle/>
          <a:p>
            <a:fld id="{53C2F577-57A6-864D-9DCD-614379928BED}" type="slidenum">
              <a:rPr lang="en-US" smtClean="0"/>
              <a:t>9</a:t>
            </a:fld>
            <a:endParaRPr lang="en-US"/>
          </a:p>
        </p:txBody>
      </p:sp>
    </p:spTree>
    <p:extLst>
      <p:ext uri="{BB962C8B-B14F-4D97-AF65-F5344CB8AC3E}">
        <p14:creationId xmlns:p14="http://schemas.microsoft.com/office/powerpoint/2010/main" val="1242043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2405</TotalTime>
  <Words>1018</Words>
  <Application>Microsoft Macintosh PowerPoint</Application>
  <PresentationFormat>Widescreen</PresentationFormat>
  <Paragraphs>200</Paragraphs>
  <Slides>19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Songti TC</vt:lpstr>
      <vt:lpstr>Arial</vt:lpstr>
      <vt:lpstr>Calibri</vt:lpstr>
      <vt:lpstr>Calibri Light</vt:lpstr>
      <vt:lpstr>Wingdings</vt:lpstr>
      <vt:lpstr>Office Theme</vt:lpstr>
      <vt:lpstr>Scalable Real-Time Bandwidth Fairness in Programmable Switches</vt:lpstr>
      <vt:lpstr>Network Slicing and Bandwidth Fairness</vt:lpstr>
      <vt:lpstr>Network Slicing and Bandwidth Fairness</vt:lpstr>
      <vt:lpstr>AHAB: Scalable hierarchical bandwidth fairness</vt:lpstr>
      <vt:lpstr>AHAB: Scalable hierarchical bandwidth fairness</vt:lpstr>
      <vt:lpstr>Outline</vt:lpstr>
      <vt:lpstr>Challenge 1: Finding fair per-user rate limit</vt:lpstr>
      <vt:lpstr>Challenge 1: Finding fair per-user rate limit</vt:lpstr>
      <vt:lpstr>Fair rate limit via closed-loop refinement</vt:lpstr>
      <vt:lpstr>Fair rate limit via closed-loop refinement</vt:lpstr>
      <vt:lpstr>Challenge 2: Tracking per-user sending rate</vt:lpstr>
      <vt:lpstr>Solving scalability challenge: CMS-LPF sketch </vt:lpstr>
      <vt:lpstr>AHAB’s Hardware implementation on Tofino</vt:lpstr>
      <vt:lpstr>Evaluation overview</vt:lpstr>
      <vt:lpstr>Eval 1: Fast convergence</vt:lpstr>
      <vt:lpstr>Eval 1: Fast convergence to fairness</vt:lpstr>
      <vt:lpstr>Eval 2: Accuracy</vt:lpstr>
      <vt:lpstr>Eval 3: Scalability</vt:lpstr>
      <vt:lpstr>Summary,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Danny Chen</dc:creator>
  <cp:lastModifiedBy>Danny Chen</cp:lastModifiedBy>
  <cp:revision>52</cp:revision>
  <dcterms:created xsi:type="dcterms:W3CDTF">2022-12-30T06:36:58Z</dcterms:created>
  <dcterms:modified xsi:type="dcterms:W3CDTF">2023-05-08T04:13:48Z</dcterms:modified>
</cp:coreProperties>
</file>