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73" r:id="rId2"/>
    <p:sldId id="676" r:id="rId3"/>
    <p:sldId id="677" r:id="rId4"/>
    <p:sldId id="678" r:id="rId5"/>
    <p:sldId id="679" r:id="rId6"/>
    <p:sldId id="680" r:id="rId7"/>
    <p:sldId id="681" r:id="rId8"/>
    <p:sldId id="662" r:id="rId9"/>
    <p:sldId id="674" r:id="rId10"/>
    <p:sldId id="663" r:id="rId11"/>
    <p:sldId id="665" r:id="rId12"/>
    <p:sldId id="666" r:id="rId13"/>
    <p:sldId id="667" r:id="rId14"/>
    <p:sldId id="668" r:id="rId15"/>
    <p:sldId id="664" r:id="rId16"/>
    <p:sldId id="669" r:id="rId17"/>
    <p:sldId id="671" r:id="rId18"/>
    <p:sldId id="670" r:id="rId19"/>
    <p:sldId id="672" r:id="rId20"/>
    <p:sldId id="6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9900"/>
    <a:srgbClr val="1C9433"/>
    <a:srgbClr val="139D3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0" autoAdjust="0"/>
    <p:restoredTop sz="94403" autoAdjust="0"/>
  </p:normalViewPr>
  <p:slideViewPr>
    <p:cSldViewPr snapToGrid="0">
      <p:cViewPr>
        <p:scale>
          <a:sx n="75" d="100"/>
          <a:sy n="75" d="100"/>
        </p:scale>
        <p:origin x="-1194" y="-81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136A-F75B-6444-A26D-51E4D7C7F2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6346-41FA-CC48-A922-8BF05DC49E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06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89CE0-0370-8746-9A7D-576EDDC0E9C3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A7566-5F74-B944-BF91-F2104204C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57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91551"/>
            <a:ext cx="7772400" cy="1708899"/>
          </a:xfrm>
        </p:spPr>
        <p:txBody>
          <a:bodyPr>
            <a:normAutofit/>
          </a:bodyPr>
          <a:lstStyle>
            <a:lvl1pPr algn="l">
              <a:defRPr sz="3200" b="0" i="0"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505-EE3B-AE45-8640-27B32D8067B1}" type="datetime1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9921-DEEE-C84A-BDF7-C2594D120DA3}" type="datetime1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331621" cy="698160"/>
          </a:xfrm>
        </p:spPr>
        <p:txBody>
          <a:bodyPr>
            <a:normAutofit/>
          </a:bodyPr>
          <a:lstStyle>
            <a:lvl1pPr algn="l">
              <a:defRPr sz="2800" b="0" i="0"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893"/>
            <a:ext cx="8229600" cy="5263405"/>
          </a:xfrm>
        </p:spPr>
        <p:txBody>
          <a:bodyPr>
            <a:normAutofit/>
          </a:bodyPr>
          <a:lstStyle>
            <a:lvl1pPr>
              <a:defRPr sz="1800" b="0" i="0">
                <a:latin typeface="Helvetica Neue Light"/>
                <a:cs typeface="Helvetica Neue Light"/>
              </a:defRPr>
            </a:lvl1pPr>
            <a:lvl2pPr>
              <a:defRPr sz="16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400"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0751" cy="365125"/>
          </a:xfrm>
        </p:spPr>
        <p:txBody>
          <a:bodyPr/>
          <a:lstStyle>
            <a:lvl1pPr>
              <a:defRPr b="0" i="0">
                <a:latin typeface="Helvetica Neue Light"/>
                <a:cs typeface="Helvetica Neue Light"/>
              </a:defRPr>
            </a:lvl1pPr>
          </a:lstStyle>
          <a:p>
            <a:fld id="{D14EA9F6-1BE8-0C41-AEE5-072ACD4B05EC}" type="datetime1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4044" y="6356350"/>
            <a:ext cx="6304654" cy="365125"/>
          </a:xfrm>
        </p:spPr>
        <p:txBody>
          <a:bodyPr/>
          <a:lstStyle>
            <a:lvl1pPr>
              <a:defRPr b="0" i="0"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3798" y="6356350"/>
            <a:ext cx="833002" cy="365125"/>
          </a:xfrm>
        </p:spPr>
        <p:txBody>
          <a:bodyPr/>
          <a:lstStyle>
            <a:lvl1pPr>
              <a:defRPr b="0" i="0">
                <a:latin typeface="Helvetica Neue Light"/>
                <a:cs typeface="Helvetica Neue Light"/>
              </a:defRPr>
            </a:lvl1pPr>
          </a:lstStyle>
          <a:p>
            <a:fld id="{14E68DD5-8E10-5148-8A6B-C8932CFF56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1"/>
          <p:cNvSpPr>
            <a:spLocks noChangeShapeType="1"/>
          </p:cNvSpPr>
          <p:nvPr userDrawn="1"/>
        </p:nvSpPr>
        <p:spPr bwMode="auto">
          <a:xfrm>
            <a:off x="454025" y="972799"/>
            <a:ext cx="8232775" cy="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t="14233" b="10257"/>
          <a:stretch/>
        </p:blipFill>
        <p:spPr>
          <a:xfrm>
            <a:off x="7788822" y="268071"/>
            <a:ext cx="925068" cy="388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CAC7-7BEB-EF45-8458-F97F3B0B7CBF}" type="datetime1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D25-C4BE-4C40-AAB7-4888B5C66887}" type="datetime1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F09A-FE3C-0A4C-A1DF-4023BC77478B}" type="datetime1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206A-7C73-BC40-BCA1-4A6791DA10F7}" type="datetime1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87EF-1688-1548-97E4-46A81AC991FF}" type="datetime1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DF0E-BA2B-7E48-BF4D-E3397CADA535}" type="datetime1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F576-C363-284E-9265-6C8F6DE9F433}" type="datetime1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BC91-BF5A-844B-9131-84A5534ADF23}" type="datetime1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68DD5-8E10-5148-8A6B-C8932CFF56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893" y="1891551"/>
            <a:ext cx="8080744" cy="1708899"/>
          </a:xfrm>
        </p:spPr>
        <p:txBody>
          <a:bodyPr>
            <a:noAutofit/>
          </a:bodyPr>
          <a:lstStyle/>
          <a:p>
            <a:pPr algn="ctr"/>
            <a:r>
              <a:rPr lang="en-US" sz="3400" cap="all" dirty="0" smtClean="0">
                <a:solidFill>
                  <a:prstClr val="black"/>
                </a:solidFill>
                <a:latin typeface="Impact"/>
              </a:rPr>
              <a:t>OPTIMAL ENTRY TRAJECTORIES AT </a:t>
            </a:r>
            <a:r>
              <a:rPr lang="en-US" sz="3400" cap="all" dirty="0">
                <a:solidFill>
                  <a:prstClr val="black"/>
                </a:solidFill>
                <a:latin typeface="Impact"/>
              </a:rPr>
              <a:t>VENUS USING MECHANICALLY DEPLOYED DECELERATORS</a:t>
            </a:r>
            <a:endParaRPr lang="en-US" sz="3400" dirty="0"/>
          </a:p>
        </p:txBody>
      </p:sp>
      <p:pic>
        <p:nvPicPr>
          <p:cNvPr id="8" name="Picture 4" descr="C:\Users\Sarag\Desktop\Summer Fellowship and Internship\Venus Exploration Analysis Group\Poster and Presentation\Figures\1024px-Venus_glo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" b="998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08" y="5527964"/>
            <a:ext cx="1318871" cy="132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Sarag\Desktop\Summer Fellowship and Internship\Venus Exploration Analysis Group\Poster and Presentation\Figures\ADEPT_Deploy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8577">
            <a:off x="-137850" y="194573"/>
            <a:ext cx="2597451" cy="154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7"/>
          <p:cNvSpPr txBox="1">
            <a:spLocks/>
          </p:cNvSpPr>
          <p:nvPr/>
        </p:nvSpPr>
        <p:spPr>
          <a:xfrm>
            <a:off x="7146487" y="25400"/>
            <a:ext cx="1981200" cy="304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cs typeface="Arial"/>
              </a:rPr>
              <a:t>May 19, 2014.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" name="Picture 2" descr="F:\Photographs Download\Purdue University Photos\200px-Purdue_University_Seal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71006"/>
            <a:ext cx="1191329" cy="11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6"/>
          <p:cNvSpPr txBox="1">
            <a:spLocks/>
          </p:cNvSpPr>
          <p:nvPr/>
        </p:nvSpPr>
        <p:spPr>
          <a:xfrm>
            <a:off x="1336088" y="3737327"/>
            <a:ext cx="6553200" cy="14165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Sarag J. Saikia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/>
                <a:cs typeface="Arial"/>
              </a:rPr>
              <a:t>sarag@purdue.edu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Harish Saranathan, Michael J. Grant, James M. Longuski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School of Aeronautics and Astronautics, Purdue University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4404" y="5041900"/>
            <a:ext cx="6371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Workshop on Venus Exploration Targets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May 19–21, 2014, Lunar and Planetary Institute, </a:t>
            </a:r>
            <a:r>
              <a:rPr lang="en-US" dirty="0" smtClean="0"/>
              <a:t>Houston, TX.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23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893"/>
            <a:ext cx="8229600" cy="6598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Trajectory optimization was performed using GPOPS, for each control strategy. The trajectory was optimized for minimum stagnation-point heat-load.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2605" y="2145406"/>
            <a:ext cx="3496733" cy="368248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Initial conditions</a:t>
            </a:r>
            <a:r>
              <a:rPr lang="en-US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Entry velocity = </a:t>
            </a:r>
            <a:r>
              <a:rPr lang="en-US" dirty="0" smtClean="0"/>
              <a:t>10.8 km/s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Entry flight path angle = free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Entry altitude = 200 km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Entry downrange = 0 km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Final conditions</a:t>
            </a:r>
            <a:r>
              <a:rPr lang="en-US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Velocity = free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Flight path angle = free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Altitude = free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Downrange = </a:t>
            </a:r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99243" y="3146743"/>
            <a:ext cx="3981232" cy="1223251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/>
              <a:t>g-load</a:t>
            </a:r>
            <a:r>
              <a:rPr lang="en-US" dirty="0"/>
              <a:t> </a:t>
            </a:r>
            <a:r>
              <a:rPr lang="en-US" b="1" dirty="0" smtClean="0"/>
              <a:t>Path constraint</a:t>
            </a:r>
            <a:r>
              <a:rPr lang="en-US" dirty="0" smtClean="0"/>
              <a:t>: The minimum peak g-load was found in each case which outputs a feasible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1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ALTITUDE VS. VELOCITY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h_v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" t="4658" r="10698"/>
          <a:stretch/>
        </p:blipFill>
        <p:spPr>
          <a:xfrm>
            <a:off x="1622778" y="1093909"/>
            <a:ext cx="5123180" cy="4782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7777" y="5856113"/>
            <a:ext cx="7337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The plot for bank angle control and </a:t>
            </a:r>
            <a:r>
              <a:rPr lang="en-US" sz="1600" dirty="0" err="1" smtClean="0">
                <a:latin typeface="Helvetica Neue Light"/>
                <a:cs typeface="Helvetica Neue Light"/>
              </a:rPr>
              <a:t>AoA</a:t>
            </a:r>
            <a:r>
              <a:rPr lang="en-US" sz="1600" dirty="0" smtClean="0">
                <a:latin typeface="Helvetica Neue Light"/>
                <a:cs typeface="Helvetica Neue Light"/>
              </a:rPr>
              <a:t>-drag-bank angle control closely match that of </a:t>
            </a:r>
            <a:r>
              <a:rPr lang="en-US" sz="1600" dirty="0" err="1" smtClean="0">
                <a:latin typeface="Helvetica Neue Light"/>
                <a:cs typeface="Helvetica Neue Light"/>
              </a:rPr>
              <a:t>AoA</a:t>
            </a:r>
            <a:r>
              <a:rPr lang="en-US" sz="1600" dirty="0" smtClean="0">
                <a:latin typeface="Helvetica Neue Light"/>
                <a:cs typeface="Helvetica Neue Light"/>
              </a:rPr>
              <a:t>-bank angle control.</a:t>
            </a:r>
          </a:p>
        </p:txBody>
      </p:sp>
    </p:spTree>
    <p:extLst>
      <p:ext uri="{BB962C8B-B14F-4D97-AF65-F5344CB8AC3E}">
        <p14:creationId xmlns:p14="http://schemas.microsoft.com/office/powerpoint/2010/main" val="92900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g-LOAD VS. ALTITUDE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g_h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4323" r="8855"/>
          <a:stretch/>
        </p:blipFill>
        <p:spPr>
          <a:xfrm>
            <a:off x="2046111" y="1084479"/>
            <a:ext cx="4247445" cy="4192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900" y="567266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Helvetica Neue Light"/>
                <a:cs typeface="Helvetica Neue Light"/>
              </a:rPr>
              <a:t>Guided entry has the capability to reduce g-load to ~3 g’s, as opposed to ADEPT ballistic entry (~30 g’s</a:t>
            </a:r>
            <a:r>
              <a:rPr lang="en-US" sz="1600" dirty="0">
                <a:latin typeface="Helvetica Neue Light"/>
                <a:cs typeface="Helvetica Neue Light"/>
              </a:rPr>
              <a:t>). </a:t>
            </a:r>
            <a:endParaRPr lang="en-US" sz="1600" dirty="0" smtClean="0">
              <a:latin typeface="Helvetica Neue Light"/>
              <a:cs typeface="Helvetica Neue Ligh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Helvetica Neue Light"/>
                <a:cs typeface="Helvetica Neue Light"/>
              </a:rPr>
              <a:t>The </a:t>
            </a:r>
            <a:r>
              <a:rPr lang="en-US" sz="1600" dirty="0">
                <a:latin typeface="Helvetica Neue Light"/>
                <a:cs typeface="Helvetica Neue Light"/>
              </a:rPr>
              <a:t>minimum peak g-load was found in each case which outputs a feasible solution.</a:t>
            </a:r>
            <a:endParaRPr lang="en-US" sz="1600" dirty="0" smtClean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265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HEAT-RATE VS. g-LOAD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qdot_h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4680" r="8954"/>
          <a:stretch/>
        </p:blipFill>
        <p:spPr>
          <a:xfrm>
            <a:off x="2398206" y="1156886"/>
            <a:ext cx="4149349" cy="3846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23945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Helvetica Neue Light"/>
                <a:cs typeface="Helvetica Neue Light"/>
              </a:rPr>
              <a:t>Guided entry has the capability to reduce the stagnation-point heat-rate to ~160 W/cm</a:t>
            </a:r>
            <a:r>
              <a:rPr lang="en-US" sz="1600" baseline="30000" dirty="0" smtClean="0">
                <a:latin typeface="Helvetica Neue Light"/>
                <a:cs typeface="Helvetica Neue Light"/>
              </a:rPr>
              <a:t>2</a:t>
            </a:r>
            <a:r>
              <a:rPr lang="en-US" sz="1600" dirty="0" smtClean="0">
                <a:latin typeface="Helvetica Neue Light"/>
                <a:cs typeface="Helvetica Neue Light"/>
              </a:rPr>
              <a:t>, as opposed to ADEPT ballistic entry (~300 W/cm</a:t>
            </a:r>
            <a:r>
              <a:rPr lang="en-US" sz="1600" baseline="30000" dirty="0" smtClean="0">
                <a:latin typeface="Helvetica Neue Light"/>
                <a:cs typeface="Helvetica Neue Light"/>
              </a:rPr>
              <a:t>2</a:t>
            </a:r>
            <a:r>
              <a:rPr lang="en-US" sz="1600" dirty="0" smtClean="0">
                <a:latin typeface="Helvetica Neue Light"/>
                <a:cs typeface="Helvetica Neue Light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Helvetica Neue Light"/>
                <a:cs typeface="Helvetica Neue Light"/>
              </a:rPr>
              <a:t>Only convective stagnation point heating is considered. Radiative heating for the assumed entry speed if very small compared to convective.</a:t>
            </a:r>
          </a:p>
        </p:txBody>
      </p:sp>
    </p:spTree>
    <p:extLst>
      <p:ext uri="{BB962C8B-B14F-4D97-AF65-F5344CB8AC3E}">
        <p14:creationId xmlns:p14="http://schemas.microsoft.com/office/powerpoint/2010/main" val="55902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HEAT-LOAD VS.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q_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4352" r="10563"/>
          <a:stretch/>
        </p:blipFill>
        <p:spPr>
          <a:xfrm>
            <a:off x="2218810" y="1026802"/>
            <a:ext cx="4271020" cy="4043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600" y="5277559"/>
            <a:ext cx="820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Helvetica Neue Light"/>
                <a:cs typeface="Helvetica Neue Light"/>
              </a:rPr>
              <a:t>Integrated stagnation-point heat-load is higher for guided entry because of increase in time of flight.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Helvetica Neue Light"/>
                <a:cs typeface="Helvetica Neue Light"/>
              </a:rPr>
              <a:t>Additional TPS material can be added to counter the increased heat-load, at the expense of slight increase in entry mass. Further analysis needs to be done because the additional TPS mass will alter trajectory.</a:t>
            </a:r>
          </a:p>
        </p:txBody>
      </p:sp>
    </p:spTree>
    <p:extLst>
      <p:ext uri="{BB962C8B-B14F-4D97-AF65-F5344CB8AC3E}">
        <p14:creationId xmlns:p14="http://schemas.microsoft.com/office/powerpoint/2010/main" val="152545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ALTITUDE VS. DOWNRANGE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h_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t="3868" r="7135"/>
          <a:stretch/>
        </p:blipFill>
        <p:spPr>
          <a:xfrm>
            <a:off x="2259522" y="1030111"/>
            <a:ext cx="4766400" cy="4494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309" y="5798259"/>
            <a:ext cx="7813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Helvetica Neue Light"/>
                <a:cs typeface="Helvetica Neue Light"/>
              </a:rPr>
              <a:t>Downrange information of the spacecraft for different control methods</a:t>
            </a:r>
          </a:p>
        </p:txBody>
      </p:sp>
    </p:spTree>
    <p:extLst>
      <p:ext uri="{BB962C8B-B14F-4D97-AF65-F5344CB8AC3E}">
        <p14:creationId xmlns:p14="http://schemas.microsoft.com/office/powerpoint/2010/main" val="18389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CONTROL HISTORY: DRAG CONTROL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476664"/>
            <a:ext cx="3754581" cy="36527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The vehicle flies with the drag skirt fully deployed up to 100 s, after which it is partially retracted and redeployed to stay on the g-load constraint (6 g). This is done again after ~225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thetadrag_vs_tim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" t="3546" r="8881"/>
          <a:stretch/>
        </p:blipFill>
        <p:spPr>
          <a:xfrm>
            <a:off x="4345374" y="1472939"/>
            <a:ext cx="4304739" cy="423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08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531100" cy="69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CONTROL HISTORY: BANK ANGLE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199" y="5785556"/>
            <a:ext cx="8229600" cy="5677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artifacts </a:t>
            </a:r>
            <a:r>
              <a:rPr lang="en-US" dirty="0" smtClean="0"/>
              <a:t>in control </a:t>
            </a:r>
            <a:r>
              <a:rPr lang="en-US" dirty="0"/>
              <a:t>history are likely due to the use of Venus-GRAM. They can be reduced by tightening the error </a:t>
            </a:r>
            <a:r>
              <a:rPr lang="en-US" dirty="0" smtClean="0"/>
              <a:t>tolerance(s) </a:t>
            </a:r>
            <a:r>
              <a:rPr lang="en-US" dirty="0"/>
              <a:t>in </a:t>
            </a:r>
            <a:r>
              <a:rPr lang="en-US" dirty="0" smtClean="0"/>
              <a:t>the optimizer.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bank_control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" t="3181" r="10056"/>
          <a:stretch/>
        </p:blipFill>
        <p:spPr>
          <a:xfrm>
            <a:off x="2175163" y="1080649"/>
            <a:ext cx="4516581" cy="44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50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CONTROL HISTORY: ANGLE-OF-ATTACK AND BANK ANGLE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8669"/>
            <a:ext cx="8229600" cy="624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artifacts in AoA control history are likely due to the use of Venus-GRAM. They can be reduced by tightening the error tolerance in the optimizer.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aoa_aoabank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t="4522" r="10930"/>
          <a:stretch/>
        </p:blipFill>
        <p:spPr>
          <a:xfrm>
            <a:off x="599726" y="1152272"/>
            <a:ext cx="3715456" cy="3731581"/>
          </a:xfrm>
          <a:prstGeom prst="rect">
            <a:avLst/>
          </a:prstGeom>
        </p:spPr>
      </p:pic>
      <p:pic>
        <p:nvPicPr>
          <p:cNvPr id="6" name="Picture 5" descr="bank_aoabank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5269" r="10007" b="240"/>
          <a:stretch/>
        </p:blipFill>
        <p:spPr>
          <a:xfrm>
            <a:off x="4702580" y="1161740"/>
            <a:ext cx="3890666" cy="372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k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5348" r="8981"/>
          <a:stretch/>
        </p:blipFill>
        <p:spPr>
          <a:xfrm>
            <a:off x="637292" y="3837468"/>
            <a:ext cx="2840182" cy="2733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HISTORY: AoA, DRAG, AND BANK ANGLE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1" y="4021667"/>
            <a:ext cx="4953000" cy="21307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This control methodology will result in the slacking of drag skirt when partially deployed. This results in turbulent flow, which can increase heat-rate by a factor of 3. The calculated aerodynamic coefficients using modified Newtonian flow assumption can have higher error because of slackened drag-skirt.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AoA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4194" r="9022"/>
          <a:stretch/>
        </p:blipFill>
        <p:spPr>
          <a:xfrm>
            <a:off x="651147" y="1108363"/>
            <a:ext cx="2840182" cy="2754489"/>
          </a:xfrm>
          <a:prstGeom prst="rect">
            <a:avLst/>
          </a:prstGeom>
        </p:spPr>
      </p:pic>
      <p:pic>
        <p:nvPicPr>
          <p:cNvPr id="6" name="Picture 5" descr="THETA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4704" r="9585"/>
          <a:stretch/>
        </p:blipFill>
        <p:spPr>
          <a:xfrm>
            <a:off x="4100910" y="1108362"/>
            <a:ext cx="2798618" cy="272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8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Venus?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en-US" sz="2400" dirty="0">
                <a:latin typeface="Calibri" pitchFamily="34" charset="0"/>
              </a:rPr>
              <a:t>The 2013 Planetary Science Decadal Survey recommends the Venus In Situ Explorer mission as highest-priority within New Frontiers </a:t>
            </a:r>
            <a:r>
              <a:rPr lang="en-US" altLang="en-US" sz="2400" dirty="0" smtClean="0">
                <a:latin typeface="Calibri" pitchFamily="34" charset="0"/>
              </a:rPr>
              <a:t>class.</a:t>
            </a:r>
            <a:endParaRPr lang="en-US" altLang="en-US" sz="24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altLang="en-US" dirty="0">
              <a:latin typeface="Calibri" pitchFamily="34" charset="0"/>
            </a:endParaRPr>
          </a:p>
          <a:p>
            <a:pPr marL="0" indent="0" algn="just">
              <a:buNone/>
            </a:pPr>
            <a:r>
              <a:rPr lang="en-US" altLang="en-US" sz="2400" b="1" dirty="0">
                <a:latin typeface="Calibri" pitchFamily="34" charset="0"/>
              </a:rPr>
              <a:t>Venus In Situ Explorer Science </a:t>
            </a:r>
            <a:r>
              <a:rPr lang="en-US" altLang="en-US" sz="2400" b="1" dirty="0" smtClean="0">
                <a:latin typeface="Calibri" pitchFamily="34" charset="0"/>
              </a:rPr>
              <a:t>Goals</a:t>
            </a:r>
            <a:endParaRPr lang="en-US" altLang="en-US" sz="2400" b="1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Understand chemistry, mineralogy, weathering of the Venus</a:t>
            </a:r>
            <a:r>
              <a:rPr lang="ja-JP" altLang="en-US" dirty="0">
                <a:latin typeface="Calibri" pitchFamily="34" charset="0"/>
              </a:rPr>
              <a:t>’</a:t>
            </a:r>
            <a:r>
              <a:rPr lang="en-US" altLang="ja-JP" dirty="0">
                <a:latin typeface="Calibri" pitchFamily="34" charset="0"/>
              </a:rPr>
              <a:t> crust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Understand history and properties of Venus atmosphere and the role of water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Understand key drivers of atmospheric dynamics and climate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Understand planetary-scale evidence of past hydrological cycles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197" descr="C:\Users\Sarag\Desktop\Summer Fellowship and Internship\Venus Exploration Analysis Group\Poster and Presentation\Figures\1024px-Venus_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92" y="4500419"/>
            <a:ext cx="2067034" cy="208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48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altLang="en-US" sz="2800" dirty="0">
                <a:latin typeface="Calibri" pitchFamily="34" charset="0"/>
              </a:rPr>
              <a:t>Low-β ADEPT lifting and guided entry (in contrast to ballistic entry) leads to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itchFamily="34" charset="0"/>
              </a:rPr>
              <a:t>further reduction in peak deceleration loads (3–6 g) Vs. 30 g for ADEPT ballistic entry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itchFamily="34" charset="0"/>
              </a:rPr>
              <a:t>reduction in convective heat-flux </a:t>
            </a:r>
            <a:r>
              <a:rPr lang="en-US" altLang="en-US" sz="2800" dirty="0" smtClean="0">
                <a:latin typeface="Calibri" pitchFamily="34" charset="0"/>
              </a:rPr>
              <a:t>(~160 </a:t>
            </a:r>
            <a:r>
              <a:rPr lang="en-US" altLang="en-US" sz="2800" dirty="0">
                <a:latin typeface="Calibri" pitchFamily="34" charset="0"/>
              </a:rPr>
              <a:t>W/cm</a:t>
            </a:r>
            <a:r>
              <a:rPr lang="en-US" altLang="en-US" sz="2800" baseline="30000" dirty="0">
                <a:latin typeface="Calibri" pitchFamily="34" charset="0"/>
              </a:rPr>
              <a:t>2</a:t>
            </a:r>
            <a:r>
              <a:rPr lang="en-US" altLang="en-US" sz="2800" dirty="0">
                <a:latin typeface="Calibri" pitchFamily="34" charset="0"/>
              </a:rPr>
              <a:t>) Vs. ~300 W/cm</a:t>
            </a:r>
            <a:r>
              <a:rPr lang="en-US" altLang="en-US" sz="2800" baseline="30000" dirty="0">
                <a:latin typeface="Calibri" pitchFamily="34" charset="0"/>
              </a:rPr>
              <a:t>2</a:t>
            </a:r>
            <a:r>
              <a:rPr lang="en-US" altLang="en-US" sz="2800" dirty="0">
                <a:latin typeface="Calibri" pitchFamily="34" charset="0"/>
              </a:rPr>
              <a:t> for ADEPT ballistic entry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sz="3000" dirty="0">
                <a:latin typeface="Calibri" pitchFamily="34" charset="0"/>
              </a:rPr>
              <a:t>Integrated stagnation-point heat-load increases because of increase in time of flight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sz="3000" dirty="0">
                <a:latin typeface="Calibri" pitchFamily="34" charset="0"/>
              </a:rPr>
              <a:t>Drag control (β), angle-of-attack (α), and bank angle (σ) and combination thereof used as control strategies. β-α-σ control strategy results in least peak g-load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sz="3000" dirty="0">
                <a:latin typeface="Calibri" pitchFamily="34" charset="0"/>
              </a:rPr>
              <a:t>Mechanism for gimbaling the decelerator system involves minimal additional structural </a:t>
            </a:r>
            <a:r>
              <a:rPr lang="en-US" altLang="en-US" sz="3000" dirty="0" smtClean="0">
                <a:latin typeface="Calibri" pitchFamily="34" charset="0"/>
              </a:rPr>
              <a:t>elements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sz="3000" dirty="0" smtClean="0">
                <a:latin typeface="Calibri" pitchFamily="34" charset="0"/>
              </a:rPr>
              <a:t>Introduction </a:t>
            </a:r>
            <a:r>
              <a:rPr lang="en-US" altLang="en-US" sz="3000" dirty="0">
                <a:latin typeface="Calibri" pitchFamily="34" charset="0"/>
              </a:rPr>
              <a:t>of β-control will require additional control elements (increase in mass</a:t>
            </a:r>
            <a:r>
              <a:rPr lang="en-US" altLang="en-US" sz="3000" dirty="0" smtClean="0">
                <a:latin typeface="Calibri" pitchFamily="34" charset="0"/>
              </a:rPr>
              <a:t>)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sz="3000" dirty="0" smtClean="0">
                <a:latin typeface="Calibri" pitchFamily="34" charset="0"/>
              </a:rPr>
              <a:t>Order of magnitude decrease in peak </a:t>
            </a:r>
            <a:r>
              <a:rPr lang="en-US" altLang="en-US" sz="3000" dirty="0">
                <a:latin typeface="Calibri" pitchFamily="34" charset="0"/>
              </a:rPr>
              <a:t>deceleration: significant mass savings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sz="3000" dirty="0" smtClean="0">
                <a:latin typeface="Calibri" pitchFamily="34" charset="0"/>
              </a:rPr>
              <a:t>Precision </a:t>
            </a:r>
            <a:r>
              <a:rPr lang="en-US" altLang="en-US" sz="3000" dirty="0">
                <a:latin typeface="Calibri" pitchFamily="34" charset="0"/>
              </a:rPr>
              <a:t>delivery of scientific </a:t>
            </a:r>
            <a:r>
              <a:rPr lang="en-US" altLang="en-US" sz="3000" dirty="0" smtClean="0">
                <a:latin typeface="Calibri" pitchFamily="34" charset="0"/>
              </a:rPr>
              <a:t>payloads is possible when control is used</a:t>
            </a:r>
            <a:endParaRPr lang="en-US" altLang="en-US" sz="3000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of Venus In Situ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defTabSz="2298261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 marL="0" indent="0" algn="just" defTabSz="2298261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b="1" dirty="0"/>
          </a:p>
          <a:p>
            <a:pPr marL="457200" indent="-457200" algn="just" defTabSz="229826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Achieving </a:t>
            </a:r>
            <a:r>
              <a:rPr lang="en-US" dirty="0"/>
              <a:t>a majority of the above goals represents a New Frontiers class mission</a:t>
            </a:r>
          </a:p>
          <a:p>
            <a:pPr marL="457200" indent="-457200" algn="just" defTabSz="229826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Measurements of deep atmospheric gas compositions and surface mineralogy require an </a:t>
            </a:r>
            <a:r>
              <a:rPr lang="en-US" i="1" dirty="0"/>
              <a:t>in situ</a:t>
            </a:r>
            <a:r>
              <a:rPr lang="en-US" dirty="0"/>
              <a:t> mission</a:t>
            </a:r>
          </a:p>
          <a:p>
            <a:pPr marL="457200" indent="-457200" algn="just" defTabSz="229826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Venus Intrepid Tessera Lander (VITaL) concept was evaluated for the 2013 Decadal </a:t>
            </a:r>
            <a:r>
              <a:rPr lang="en-US" dirty="0" smtClean="0"/>
              <a:t>Survey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198" descr="C:\Users\Sarag\Desktop\Summer Fellowship and Internship\Venus Exploration Analysis Group\Poster and Presentation\Figures\Venus_Topo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2" y="3801196"/>
            <a:ext cx="2308947" cy="230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60577" y="6095995"/>
            <a:ext cx="2405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Magellan radar data</a:t>
            </a:r>
          </a:p>
        </p:txBody>
      </p:sp>
    </p:spTree>
    <p:extLst>
      <p:ext uri="{BB962C8B-B14F-4D97-AF65-F5344CB8AC3E}">
        <p14:creationId xmlns:p14="http://schemas.microsoft.com/office/powerpoint/2010/main" val="310779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EDL Challenges on Venus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893"/>
            <a:ext cx="6276109" cy="5263405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altLang="en-US" sz="2000" dirty="0">
                <a:latin typeface="Calibri" pitchFamily="34" charset="0"/>
              </a:rPr>
              <a:t>Venera (Russia) and Pioneer-Venus (US): successful missions to survive harsh Venus entry conditions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sz="2000" dirty="0">
                <a:latin typeface="Calibri" pitchFamily="34" charset="0"/>
              </a:rPr>
              <a:t>Employed traditional rigid aeroshell technology (high ballistic coefficient), Carbon Phenolic (CP) thermal protection system (only with flight heritage)</a:t>
            </a:r>
          </a:p>
          <a:p>
            <a:pPr algn="just">
              <a:buFont typeface="Wingdings" pitchFamily="2" charset="2"/>
              <a:buChar char="q"/>
            </a:pPr>
            <a:endParaRPr lang="en-US" altLang="en-US" sz="28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altLang="en-US" sz="28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en-US" sz="1900" dirty="0">
                <a:latin typeface="Calibri" pitchFamily="34" charset="0"/>
              </a:rPr>
              <a:t>CP: high density and high thermal conductivity</a:t>
            </a: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Calibri" pitchFamily="34" charset="0"/>
              </a:rPr>
              <a:t>Requirement: Increase heat flux, and lower heat load (shorten duration)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sz="1900" dirty="0">
                <a:latin typeface="Calibri" pitchFamily="34" charset="0"/>
              </a:rPr>
              <a:t>For </a:t>
            </a:r>
            <a:r>
              <a:rPr lang="ja-JP" altLang="en-US" sz="1900" dirty="0">
                <a:latin typeface="Calibri" pitchFamily="34" charset="0"/>
              </a:rPr>
              <a:t>“</a:t>
            </a:r>
            <a:r>
              <a:rPr lang="en-US" altLang="ja-JP" sz="1900" dirty="0">
                <a:latin typeface="Calibri" pitchFamily="34" charset="0"/>
              </a:rPr>
              <a:t>ballistic</a:t>
            </a:r>
            <a:r>
              <a:rPr lang="ja-JP" altLang="en-US" sz="1900" dirty="0">
                <a:latin typeface="Calibri" pitchFamily="34" charset="0"/>
              </a:rPr>
              <a:t>”</a:t>
            </a:r>
            <a:r>
              <a:rPr lang="en-US" altLang="ja-JP" sz="1900" dirty="0">
                <a:latin typeface="Calibri" pitchFamily="34" charset="0"/>
              </a:rPr>
              <a:t> entry, steep entry flight path angle is selected</a:t>
            </a: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Calibri" pitchFamily="34" charset="0"/>
              </a:rPr>
              <a:t>High deceleration loading (150-500 g</a:t>
            </a:r>
            <a:r>
              <a:rPr lang="ja-JP" altLang="en-US" sz="1900" dirty="0">
                <a:latin typeface="Calibri" pitchFamily="34" charset="0"/>
              </a:rPr>
              <a:t>’</a:t>
            </a:r>
            <a:r>
              <a:rPr lang="en-US" altLang="ja-JP" sz="1900" dirty="0">
                <a:latin typeface="Calibri" pitchFamily="34" charset="0"/>
              </a:rPr>
              <a:t>s)</a:t>
            </a: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Calibri" pitchFamily="34" charset="0"/>
              </a:rPr>
              <a:t>High heat fluxes (3–17 kW/cm2) 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sz="1900" dirty="0">
                <a:latin typeface="Calibri" pitchFamily="34" charset="0"/>
              </a:rPr>
              <a:t>Carbon Phenolic is in short supply!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657403"/>
              </p:ext>
            </p:extLst>
          </p:nvPr>
        </p:nvGraphicFramePr>
        <p:xfrm>
          <a:off x="1136064" y="2697225"/>
          <a:ext cx="3519083" cy="680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3" imgW="2108200" imgH="406400" progId="Equation.DSMT4">
                  <p:embed/>
                </p:oleObj>
              </mc:Choice>
              <mc:Fallback>
                <p:oleObj name="Equation" r:id="rId3" imgW="2108200" imgH="40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064" y="2697225"/>
                        <a:ext cx="3519083" cy="680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99" descr="C:\Users\Sarag\Desktop\Summer Fellowship and Internship\Venus Exploration Analysis Group\Poster and Presentation\Figures\1970_Venera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13" y="1191492"/>
            <a:ext cx="2117867" cy="213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Sarag\Desktop\Summer Fellowship and Internship\Venus Exploration Analysis Group\Poster and Presentation\Figures\Pioneer-Ven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12" y="3884661"/>
            <a:ext cx="2117867" cy="15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17012" y="3299109"/>
            <a:ext cx="2117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Helvetica Neue Light"/>
                <a:cs typeface="Helvetica Neue Light"/>
              </a:rPr>
              <a:t>Venera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7007" y="5418919"/>
            <a:ext cx="2117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Helvetica Neue Light"/>
                <a:cs typeface="Helvetica Neue Light"/>
              </a:rPr>
              <a:t>Pioneer-Venus</a:t>
            </a:r>
          </a:p>
        </p:txBody>
      </p:sp>
    </p:spTree>
    <p:extLst>
      <p:ext uri="{BB962C8B-B14F-4D97-AF65-F5344CB8AC3E}">
        <p14:creationId xmlns:p14="http://schemas.microsoft.com/office/powerpoint/2010/main" val="288083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Ballistic Coefficient Entry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893"/>
            <a:ext cx="5874327" cy="5263405"/>
          </a:xfrm>
        </p:spPr>
        <p:txBody>
          <a:bodyPr>
            <a:normAutofit/>
          </a:bodyPr>
          <a:lstStyle/>
          <a:p>
            <a:pPr marL="457200" indent="-457200" algn="just" defTabSz="229826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/>
              <a:t>Shallower entry flight angles possible using low ballistic coefficient            (&lt;30 kg/m</a:t>
            </a:r>
            <a:r>
              <a:rPr lang="en-US" sz="2000" baseline="30000" dirty="0"/>
              <a:t>2</a:t>
            </a:r>
            <a:r>
              <a:rPr lang="en-US" sz="2000" dirty="0"/>
              <a:t>) entry system</a:t>
            </a:r>
          </a:p>
          <a:p>
            <a:pPr marL="457200" indent="-457200" algn="just" defTabSz="229826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/>
              <a:t>To overcome limits of rigid aeroshells due to launch vehicle fairing diameter: in-space deployment of a decelerator system to increase  drag-area</a:t>
            </a:r>
          </a:p>
          <a:p>
            <a:pPr marL="863600" lvl="1" indent="-406400" algn="just" defTabSz="229826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Low ballistic coefficient</a:t>
            </a:r>
          </a:p>
          <a:p>
            <a:pPr marL="457200" indent="-457200" algn="just" defTabSz="229826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/>
              <a:t>Adaptive Deployable Entry and Placement Technology (ADEPT) is a viable mechanically deployed decelerator entry system  being developed by NASA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C:\Users\Sarag\Desktop\Summer Fellowship and Internship\Venus Exploration Analysis Group\Poster and Presentation\Figures\ADEPT_Deploye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5" b="24421"/>
          <a:stretch/>
        </p:blipFill>
        <p:spPr bwMode="auto">
          <a:xfrm>
            <a:off x="6672075" y="2941171"/>
            <a:ext cx="2133600" cy="87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rag\Desktop\Summer Fellowship and Internship\Venus Exploration Analysis Group\Poster and Presentation\Figures\ADEPT_Stow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24500" y="1632739"/>
            <a:ext cx="1391893" cy="10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33975" y="1526708"/>
            <a:ext cx="2209800" cy="24098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39348" y="3922624"/>
            <a:ext cx="24661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ADEPT           </a:t>
            </a:r>
          </a:p>
          <a:p>
            <a:r>
              <a:rPr lang="en-US" sz="1500" b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Stowed and Deployed</a:t>
            </a:r>
          </a:p>
        </p:txBody>
      </p:sp>
    </p:spTree>
    <p:extLst>
      <p:ext uri="{BB962C8B-B14F-4D97-AF65-F5344CB8AC3E}">
        <p14:creationId xmlns:p14="http://schemas.microsoft.com/office/powerpoint/2010/main" val="360192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ADEPT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893"/>
            <a:ext cx="8271164" cy="5263405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ADEPT achieves low ballistic coefficient by mechanically deploying a decelerator surface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Has four primary subsystems: main body, nose cap, ribs, and struts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Nose cap is </a:t>
            </a:r>
            <a:r>
              <a:rPr lang="en-US" altLang="en-US" dirty="0">
                <a:latin typeface="+mj-lt"/>
              </a:rPr>
              <a:t>a traditional 70° sphere-cone </a:t>
            </a:r>
            <a:r>
              <a:rPr lang="en-US" altLang="en-US" dirty="0">
                <a:latin typeface="Calibri" pitchFamily="34" charset="0"/>
              </a:rPr>
              <a:t>aeroshell with a base diameter of 3 m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Ribs provide support to the tensioned 3D-woven carbon cloth (thermal protection system) and a pair of struts in turn support each rib: against aerodynamic loads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Maximum diameter for the ADEPT is 6m and preserves the 70° sphere-cone geometry when fully deployed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06" descr="C:\Users\Sarag\Desktop\Summer Fellowship and Internship\Venus Exploration Analysis Group\Poster and Presentation\Figures\ADEPT-Skele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97" y="3845069"/>
            <a:ext cx="3657600" cy="180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8963" y="5660488"/>
            <a:ext cx="2117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Helvetica Neue Light"/>
                <a:cs typeface="Helvetica Neue Light"/>
              </a:rPr>
              <a:t>ADEPT Structure</a:t>
            </a:r>
          </a:p>
        </p:txBody>
      </p:sp>
    </p:spTree>
    <p:extLst>
      <p:ext uri="{BB962C8B-B14F-4D97-AF65-F5344CB8AC3E}">
        <p14:creationId xmlns:p14="http://schemas.microsoft.com/office/powerpoint/2010/main" val="350302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Mission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893"/>
            <a:ext cx="6068291" cy="5263405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VITaL repackaged from rigid aeroshell in to ADEPT Decelerator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Lander mass of 1050 kg, instruments carried inside a pressurized vessel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Thermal management system supports 3 hours of operation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Entry mass of 1602 kg: carries the payload from entry interface to subsonic (Mach 0.8 ) parachute deployment at around ~75 km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Parachute extracts the lander from ADEPT Decelerator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Lander lands in a Tessera region (study baseline is Ovda Regio, 3.7°E longitude, and , 25.4°S latitude) carries same instruments as VITaL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n-US" dirty="0">
                <a:latin typeface="Calibri" pitchFamily="34" charset="0"/>
              </a:rPr>
              <a:t>Fulfill the same scientific objectives as ViTaL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08" descr="C:\Users\Sarag\Desktop\Summer Fellowship and Internship\Venus Exploration Analysis Group\Poster and Presentation\Figures\VITaL Baseline 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71" y="1123489"/>
            <a:ext cx="2466229" cy="18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52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ADEPT CONTROL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778"/>
            <a:ext cx="5003800" cy="5111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Bank Angle Control: </a:t>
            </a:r>
            <a:r>
              <a:rPr lang="en-US" dirty="0" smtClean="0"/>
              <a:t>The vehicle is trimmed at 12.5</a:t>
            </a:r>
            <a:r>
              <a:rPr lang="en-US" baseline="30000" dirty="0" smtClean="0"/>
              <a:t>o</a:t>
            </a:r>
            <a:r>
              <a:rPr lang="en-US" dirty="0" smtClean="0"/>
              <a:t> angle-of-attack. The vertical component of lift vector is controlled by varying the bank angle.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Drag Control: </a:t>
            </a:r>
            <a:r>
              <a:rPr lang="en-US" dirty="0" smtClean="0"/>
              <a:t>The ADEPT vehicle is trimmed at 0</a:t>
            </a:r>
            <a:r>
              <a:rPr lang="en-US" baseline="30000" dirty="0" smtClean="0"/>
              <a:t>o</a:t>
            </a:r>
            <a:r>
              <a:rPr lang="en-US" dirty="0" smtClean="0"/>
              <a:t> angle-of-attack. The drag coefficient is varied by controlling the level of deployment of the decelerator system.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Angle-of-Attack and Bank Angle Control: </a:t>
            </a:r>
            <a:r>
              <a:rPr lang="en-US" dirty="0" smtClean="0"/>
              <a:t>The aero-surface is suitably gimbaled to orient the lift vector in the desired direction. This results in to a unique combination of angle-of-attack and bank angle.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Angle-of-Attack, Drag, and Bank Angle Control: </a:t>
            </a:r>
            <a:r>
              <a:rPr lang="en-US" dirty="0" smtClean="0"/>
              <a:t>In addition to gimbaling the aero-surface, the drag skirt deployment angle is also controlled.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 descr="Screen Shot 2014-05-15 at 5.1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43" y="3403153"/>
            <a:ext cx="3395423" cy="2583988"/>
          </a:xfrm>
          <a:prstGeom prst="rect">
            <a:avLst/>
          </a:prstGeom>
        </p:spPr>
      </p:pic>
      <p:pic>
        <p:nvPicPr>
          <p:cNvPr id="12" name="Picture 11" descr="ADEPT_Sol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8947" y="625106"/>
            <a:ext cx="1859300" cy="2899246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08998" y="5849778"/>
            <a:ext cx="29128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b="1" kern="1200" dirty="0" smtClean="0"/>
              <a:t>Angle-of-Attack and Bank Angle Control</a:t>
            </a:r>
            <a:endParaRPr lang="en-US" b="1" kern="12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564483" y="2942888"/>
            <a:ext cx="1507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b="1" kern="1200" dirty="0" smtClean="0"/>
              <a:t>Drag Control</a:t>
            </a:r>
            <a:endParaRPr lang="en-US" b="1" kern="1200" dirty="0"/>
          </a:p>
        </p:txBody>
      </p:sp>
    </p:spTree>
    <p:extLst>
      <p:ext uri="{BB962C8B-B14F-4D97-AF65-F5344CB8AC3E}">
        <p14:creationId xmlns:p14="http://schemas.microsoft.com/office/powerpoint/2010/main" val="187234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STRATEGIES: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Five control strategies (including combinations) are compared: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Ballistic entry (no control)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Drag (Ballistic Coefficient)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Bank angle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Angle-of-Attack (AoA), and Bank Angle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AoA, Bank Angle, and Drag Control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8DD5-8E10-5148-8A6B-C8932CFF56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6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1600" dirty="0" smtClean="0">
            <a:latin typeface="Helvetica Neue Light"/>
            <a:cs typeface="Helvetica Neue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28964</TotalTime>
  <Words>1304</Words>
  <Application>Microsoft Office PowerPoint</Application>
  <PresentationFormat>On-screen Show (4:3)</PresentationFormat>
  <Paragraphs>136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OPTIMAL ENTRY TRAJECTORIES AT VENUS USING MECHANICALLY DEPLOYED DECELERATORS</vt:lpstr>
      <vt:lpstr>Why Venus?</vt:lpstr>
      <vt:lpstr>Requirements of Venus In Situ Mission</vt:lpstr>
      <vt:lpstr>EDL Challenges on Venus</vt:lpstr>
      <vt:lpstr>Low Ballistic Coefficient Entry Systems</vt:lpstr>
      <vt:lpstr>ADEPT  </vt:lpstr>
      <vt:lpstr>Baseline Mission Concept</vt:lpstr>
      <vt:lpstr>ADEPT CONTROL STRATEGIES</vt:lpstr>
      <vt:lpstr>CONTROL STRATEGIES: COMPARISONS</vt:lpstr>
      <vt:lpstr>TRAJECTORY OPTIMIZATION</vt:lpstr>
      <vt:lpstr>ALTITUDE VS. VELOCITY</vt:lpstr>
      <vt:lpstr>g-LOAD VS. ALTITUDE</vt:lpstr>
      <vt:lpstr>HEAT-RATE VS. g-LOAD</vt:lpstr>
      <vt:lpstr>HEAT-LOAD VS. TIME</vt:lpstr>
      <vt:lpstr>ALTITUDE VS. DOWNRANGE</vt:lpstr>
      <vt:lpstr>1. CONTROL HISTORY: DRAG CONTROL ONLY</vt:lpstr>
      <vt:lpstr>2. CONTROL HISTORY: BANK ANGLE CONTROL</vt:lpstr>
      <vt:lpstr>3. CONTROL HISTORY: ANGLE-OF-ATTACK AND BANK ANGLE CONTROL</vt:lpstr>
      <vt:lpstr>CONTROL HISTORY: AoA, DRAG, AND BANK ANGLE CONTROL</vt:lpstr>
      <vt:lpstr>SUMMARY AND CONCLUSIONS</vt:lpstr>
    </vt:vector>
  </TitlesOfParts>
  <Company>Space Systems Design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FSI Activities at Georgia Tech</dc:title>
  <dc:creator>Chris Tanner</dc:creator>
  <cp:lastModifiedBy>Sarag</cp:lastModifiedBy>
  <cp:revision>1601</cp:revision>
  <cp:lastPrinted>2011-12-15T18:31:17Z</cp:lastPrinted>
  <dcterms:created xsi:type="dcterms:W3CDTF">2011-04-22T12:18:40Z</dcterms:created>
  <dcterms:modified xsi:type="dcterms:W3CDTF">2014-05-29T22:14:39Z</dcterms:modified>
</cp:coreProperties>
</file>