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5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57" r:id="rId5"/>
    <p:sldId id="261" r:id="rId6"/>
    <p:sldId id="262" r:id="rId7"/>
    <p:sldId id="263" r:id="rId8"/>
    <p:sldId id="272" r:id="rId9"/>
    <p:sldId id="264" r:id="rId10"/>
    <p:sldId id="273" r:id="rId11"/>
    <p:sldId id="269" r:id="rId12"/>
    <p:sldId id="265" r:id="rId13"/>
    <p:sldId id="266" r:id="rId14"/>
    <p:sldId id="267" r:id="rId15"/>
    <p:sldId id="270" r:id="rId16"/>
    <p:sldId id="271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657" autoAdjust="0"/>
  </p:normalViewPr>
  <p:slideViewPr>
    <p:cSldViewPr snapToGrid="0" snapToObjects="1">
      <p:cViewPr varScale="1">
        <p:scale>
          <a:sx n="64" d="100"/>
          <a:sy n="64" d="100"/>
        </p:scale>
        <p:origin x="-1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961BF-F14E-6F47-A388-1CDA849F1BB5}" type="datetimeFigureOut">
              <a:rPr lang="en-US" smtClean="0"/>
              <a:t>8/11/14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F0C75-8801-B841-9827-8F2287D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2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6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this do that classical control methods does not?</a:t>
            </a:r>
          </a:p>
          <a:p>
            <a:r>
              <a:rPr lang="en-US" dirty="0" smtClean="0"/>
              <a:t>Classical control has been implemented on every EDL, both terrestrial and Martian.  The</a:t>
            </a:r>
            <a:r>
              <a:rPr lang="en-US" baseline="0" dirty="0" smtClean="0"/>
              <a:t> desire trajectory is calculated in advance, vehicle steers to the pre-programed trajectory.</a:t>
            </a:r>
            <a:endParaRPr lang="en-US" dirty="0" smtClean="0"/>
          </a:p>
          <a:p>
            <a:r>
              <a:rPr lang="en-US" dirty="0" smtClean="0"/>
              <a:t>What happens if the spacecraft is perturbed?</a:t>
            </a:r>
          </a:p>
          <a:p>
            <a:r>
              <a:rPr lang="en-US" dirty="0" smtClean="0"/>
              <a:t>What if the perturbation is big?</a:t>
            </a:r>
            <a:r>
              <a:rPr lang="en-US" baseline="0" dirty="0" smtClean="0"/>
              <a:t>  Optimal control allows the spacecraft to </a:t>
            </a:r>
            <a:r>
              <a:rPr lang="en-US" dirty="0" smtClean="0"/>
              <a:t>roll with the punches, be more </a:t>
            </a:r>
            <a:r>
              <a:rPr lang="en-US" dirty="0" smtClean="0"/>
              <a:t>robust.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8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Prompt Global Strike.  This is the same problem, with different boundary conditions</a:t>
            </a:r>
            <a:r>
              <a:rPr lang="en-US" dirty="0" smtClean="0"/>
              <a:t>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Evasive maneuvers</a:t>
            </a:r>
            <a:r>
              <a:rPr lang="en-US" baseline="0" dirty="0" smtClean="0"/>
              <a:t> vs. Atmospheric Perturbations</a:t>
            </a:r>
          </a:p>
          <a:p>
            <a:r>
              <a:rPr lang="en-US" baseline="0" dirty="0" err="1" smtClean="0"/>
              <a:t>Comm</a:t>
            </a:r>
            <a:r>
              <a:rPr lang="en-US" baseline="0" dirty="0" smtClean="0"/>
              <a:t> Jamming vs. </a:t>
            </a:r>
            <a:r>
              <a:rPr lang="en-US" baseline="0" dirty="0" err="1" smtClean="0"/>
              <a:t>Comm</a:t>
            </a:r>
            <a:r>
              <a:rPr lang="en-US" baseline="0" dirty="0" smtClean="0"/>
              <a:t> Delay</a:t>
            </a:r>
            <a:endParaRPr lang="en-US" dirty="0" smtClean="0"/>
          </a:p>
          <a:p>
            <a:endParaRPr lang="en-US" dirty="0" smtClean="0"/>
          </a:p>
          <a:p>
            <a:pPr algn="l"/>
            <a:r>
              <a:rPr lang="en-US" dirty="0" smtClean="0"/>
              <a:t>We are just solving a boundary value problem, we </a:t>
            </a:r>
            <a:r>
              <a:rPr lang="en-US" dirty="0" smtClean="0"/>
              <a:t>aren’t </a:t>
            </a:r>
            <a:r>
              <a:rPr lang="en-US" dirty="0" smtClean="0"/>
              <a:t>doing any</a:t>
            </a:r>
            <a:r>
              <a:rPr lang="en-US" baseline="0" dirty="0" smtClean="0"/>
              <a:t> 3D meshing or CFD</a:t>
            </a:r>
            <a:r>
              <a:rPr lang="en-US" dirty="0" smtClean="0"/>
              <a:t>.  Optimal trajectories can be produced in seconds on a small on board GPU,</a:t>
            </a:r>
            <a:r>
              <a:rPr lang="en-US" baseline="0" dirty="0" smtClean="0"/>
              <a:t> </a:t>
            </a:r>
            <a:r>
              <a:rPr lang="en-US" dirty="0" smtClean="0"/>
              <a:t>rather than minutes </a:t>
            </a:r>
            <a:r>
              <a:rPr lang="en-US" dirty="0" smtClean="0"/>
              <a:t>to hours on </a:t>
            </a:r>
            <a:r>
              <a:rPr lang="en-US" dirty="0" smtClean="0"/>
              <a:t>a computer cluster.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8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if we want to do this at</a:t>
            </a:r>
            <a:r>
              <a:rPr lang="en-US" baseline="0" dirty="0" smtClean="0"/>
              <a:t> high altitudes when the vehicle is still moving supersonically?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5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Implement multiple constraint</a:t>
            </a:r>
            <a:r>
              <a:rPr lang="en-US" baseline="0" dirty="0" smtClean="0"/>
              <a:t>s at different sections of the trajectory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13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Maximize time of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3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Conclusions about the state of EDL in general</a:t>
            </a:r>
          </a:p>
          <a:p>
            <a:r>
              <a:rPr lang="en-US" dirty="0" smtClean="0"/>
              <a:t>Conclusions about optimal</a:t>
            </a:r>
            <a:r>
              <a:rPr lang="en-US" baseline="0" dirty="0" smtClean="0"/>
              <a:t> control’s application to EDL specifically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73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Statistically</a:t>
            </a:r>
            <a:r>
              <a:rPr lang="en-US" dirty="0"/>
              <a:t>, </a:t>
            </a:r>
            <a:r>
              <a:rPr lang="en-US" dirty="0" smtClean="0"/>
              <a:t>EDL as </a:t>
            </a:r>
            <a:r>
              <a:rPr lang="en-US" dirty="0" smtClean="0"/>
              <a:t>hazardous </a:t>
            </a:r>
            <a:r>
              <a:rPr lang="en-US" dirty="0"/>
              <a:t>as launch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84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divide EDL into three major phases</a:t>
            </a:r>
            <a:r>
              <a:rPr lang="en-US" baseline="0" dirty="0" smtClean="0"/>
              <a:t> and identify the dangers that can cause loss of vehicle.</a:t>
            </a:r>
            <a:endParaRPr lang="en-US" dirty="0"/>
          </a:p>
          <a:p>
            <a:r>
              <a:rPr lang="en-US" dirty="0" smtClean="0"/>
              <a:t>MSL first</a:t>
            </a:r>
            <a:r>
              <a:rPr lang="en-US" baseline="0" dirty="0" smtClean="0"/>
              <a:t> </a:t>
            </a:r>
            <a:r>
              <a:rPr lang="en-US" dirty="0" smtClean="0"/>
              <a:t>significant </a:t>
            </a:r>
            <a:r>
              <a:rPr lang="en-US" dirty="0" smtClean="0"/>
              <a:t>innovation </a:t>
            </a:r>
            <a:r>
              <a:rPr lang="en-US" dirty="0" smtClean="0"/>
              <a:t>above the 3</a:t>
            </a:r>
            <a:r>
              <a:rPr lang="en-US" baseline="30000" dirty="0" smtClean="0"/>
              <a:t>rd</a:t>
            </a:r>
            <a:r>
              <a:rPr lang="en-US" dirty="0" smtClean="0"/>
              <a:t> tier.</a:t>
            </a:r>
            <a:r>
              <a:rPr lang="en-US" baseline="0" dirty="0" smtClean="0"/>
              <a:t>  Can optimize all three phases however.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4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Four decades of work in EDL has increased our landing mass by </a:t>
            </a:r>
            <a:r>
              <a:rPr lang="en-US" baseline="0" dirty="0" smtClean="0"/>
              <a:t>only a </a:t>
            </a:r>
            <a:r>
              <a:rPr lang="en-US" baseline="0" dirty="0" smtClean="0"/>
              <a:t>factor of 3.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Blow up graph by two order of magnitude to see </a:t>
            </a:r>
            <a:r>
              <a:rPr lang="en-US" baseline="0" dirty="0" smtClean="0"/>
              <a:t>mass required by human </a:t>
            </a:r>
            <a:r>
              <a:rPr lang="en-US" baseline="0" dirty="0" smtClean="0"/>
              <a:t>architectures.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Side note: This</a:t>
            </a:r>
            <a:r>
              <a:rPr lang="en-US" baseline="0" dirty="0" smtClean="0"/>
              <a:t> </a:t>
            </a:r>
            <a:r>
              <a:rPr lang="en-US" baseline="0" dirty="0" smtClean="0"/>
              <a:t>is where </a:t>
            </a:r>
            <a:r>
              <a:rPr lang="en-US" baseline="0" dirty="0" smtClean="0"/>
              <a:t>some of the </a:t>
            </a:r>
            <a:r>
              <a:rPr lang="en-US" baseline="0" dirty="0" smtClean="0"/>
              <a:t>agitation for </a:t>
            </a:r>
            <a:r>
              <a:rPr lang="en-US" baseline="0" dirty="0" smtClean="0"/>
              <a:t>“Phobos First” </a:t>
            </a:r>
            <a:r>
              <a:rPr lang="en-US" baseline="0" dirty="0" smtClean="0"/>
              <a:t>has come from.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2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NASA </a:t>
            </a:r>
            <a:r>
              <a:rPr lang="en-US" dirty="0"/>
              <a:t>JPL: LDSD Low Density Supersonic Decelerator</a:t>
            </a:r>
          </a:p>
          <a:p>
            <a:r>
              <a:rPr lang="en-US" dirty="0"/>
              <a:t>NASA AMES: </a:t>
            </a:r>
            <a:r>
              <a:rPr lang="en-US" dirty="0" smtClean="0"/>
              <a:t>Rigid Deployable </a:t>
            </a:r>
            <a:r>
              <a:rPr lang="en-US" dirty="0"/>
              <a:t>with the AREST concept</a:t>
            </a:r>
          </a:p>
          <a:p>
            <a:r>
              <a:rPr lang="en-US" dirty="0" smtClean="0"/>
              <a:t>SpaceX: SRP with </a:t>
            </a:r>
            <a:r>
              <a:rPr lang="en-US" dirty="0"/>
              <a:t>Dragon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2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theory, yes, these methods are able to land 20-40 tonnes on </a:t>
            </a:r>
            <a:r>
              <a:rPr lang="en-US" dirty="0" smtClean="0"/>
              <a:t>Mars,</a:t>
            </a:r>
            <a:r>
              <a:rPr lang="en-US" baseline="0" dirty="0" smtClean="0"/>
              <a:t> but require crude approximations in the modeling.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Crude</a:t>
            </a:r>
            <a:r>
              <a:rPr lang="en-US" baseline="0" dirty="0" smtClean="0"/>
              <a:t> approximation is fine, provided your system is robust.  And these aren’t.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19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7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Obligatory math</a:t>
            </a:r>
            <a:r>
              <a:rPr lang="en-US" baseline="0" dirty="0" smtClean="0"/>
              <a:t> which no one will follow because this is a 20 minute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96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Optimal control problems unlike classical control problems are not solved with Laplace</a:t>
            </a:r>
          </a:p>
          <a:p>
            <a:r>
              <a:rPr lang="en-US" dirty="0" smtClean="0">
                <a:latin typeface="Arial"/>
                <a:cs typeface="Arial"/>
              </a:rPr>
              <a:t>transformations and transfer functions.  They are boundary value problems, where the</a:t>
            </a:r>
          </a:p>
          <a:p>
            <a:r>
              <a:rPr lang="en-US" dirty="0" smtClean="0">
                <a:latin typeface="Arial"/>
                <a:cs typeface="Arial"/>
              </a:rPr>
              <a:t>equations of motion (expressed through the Hamiltonian) are the equation to solve.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0C75-8801-B841-9827-8F2287D5AD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5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1.jp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0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g"/><Relationship Id="rId8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639" r="-24655"/>
          <a:stretch/>
        </p:blipFill>
        <p:spPr>
          <a:xfrm>
            <a:off x="0" y="32893"/>
            <a:ext cx="12134088" cy="6825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32893"/>
            <a:ext cx="8990588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Numerical Optimal Control Methods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Applied to Mars EDL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867916"/>
            <a:ext cx="9014149" cy="18838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2400" b="1" dirty="0" smtClean="0">
                <a:latin typeface="Arial"/>
                <a:cs typeface="Arial"/>
              </a:rPr>
              <a:t>Max Fagin</a:t>
            </a:r>
          </a:p>
          <a:p>
            <a:pPr algn="r">
              <a:lnSpc>
                <a:spcPct val="80000"/>
              </a:lnSpc>
            </a:pPr>
            <a:r>
              <a:rPr lang="en-US" sz="2400" b="1" dirty="0" smtClean="0">
                <a:latin typeface="Arial"/>
                <a:cs typeface="Arial"/>
              </a:rPr>
              <a:t>Rapid Design of Systems Lab</a:t>
            </a:r>
          </a:p>
          <a:p>
            <a:pPr algn="r">
              <a:lnSpc>
                <a:spcPct val="80000"/>
              </a:lnSpc>
            </a:pPr>
            <a:r>
              <a:rPr lang="en-US" sz="2400" b="1" dirty="0" smtClean="0">
                <a:latin typeface="Arial"/>
                <a:cs typeface="Arial"/>
              </a:rPr>
              <a:t>Purdue University</a:t>
            </a:r>
          </a:p>
          <a:p>
            <a:pPr algn="r">
              <a:lnSpc>
                <a:spcPct val="80000"/>
              </a:lnSpc>
            </a:pPr>
            <a:r>
              <a:rPr lang="en-US" sz="2400" b="1" dirty="0" smtClean="0">
                <a:latin typeface="Arial"/>
                <a:cs typeface="Arial"/>
              </a:rPr>
              <a:t>17</a:t>
            </a:r>
            <a:r>
              <a:rPr lang="en-US" sz="2400" b="1" baseline="30000" dirty="0" smtClean="0">
                <a:latin typeface="Arial"/>
                <a:cs typeface="Arial"/>
              </a:rPr>
              <a:t>th</a:t>
            </a:r>
            <a:r>
              <a:rPr lang="en-US" sz="2400" b="1" dirty="0" smtClean="0">
                <a:latin typeface="Arial"/>
                <a:cs typeface="Arial"/>
              </a:rPr>
              <a:t> Annual Mars Society Convention</a:t>
            </a:r>
          </a:p>
          <a:p>
            <a:pPr algn="r">
              <a:lnSpc>
                <a:spcPct val="80000"/>
              </a:lnSpc>
            </a:pPr>
            <a:r>
              <a:rPr lang="en-US" sz="2400" b="1" dirty="0" smtClean="0">
                <a:latin typeface="Arial"/>
                <a:cs typeface="Arial"/>
              </a:rPr>
              <a:t>League City, TX, Aug 7, 2014</a:t>
            </a:r>
          </a:p>
        </p:txBody>
      </p:sp>
    </p:spTree>
    <p:extLst>
      <p:ext uri="{BB962C8B-B14F-4D97-AF65-F5344CB8AC3E}">
        <p14:creationId xmlns:p14="http://schemas.microsoft.com/office/powerpoint/2010/main" val="159838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"/>
    </mc:Choice>
    <mc:Fallback xmlns="">
      <p:transition xmlns:p14="http://schemas.microsoft.com/office/powerpoint/2010/main" spd="slow" advTm="7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12" y="32893"/>
            <a:ext cx="9061688" cy="88425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Advantage: Perturbation Tolerance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29150" y="1937843"/>
            <a:ext cx="7125883" cy="4103630"/>
          </a:xfrm>
          <a:custGeom>
            <a:avLst/>
            <a:gdLst>
              <a:gd name="connsiteX0" fmla="*/ 0 w 6561456"/>
              <a:gd name="connsiteY0" fmla="*/ 0 h 3821432"/>
              <a:gd name="connsiteX1" fmla="*/ 799604 w 6561456"/>
              <a:gd name="connsiteY1" fmla="*/ 999451 h 3821432"/>
              <a:gd name="connsiteX2" fmla="*/ 2140116 w 6561456"/>
              <a:gd name="connsiteY2" fmla="*/ 1505056 h 3821432"/>
              <a:gd name="connsiteX3" fmla="*/ 4233197 w 6561456"/>
              <a:gd name="connsiteY3" fmla="*/ 1916595 h 3821432"/>
              <a:gd name="connsiteX4" fmla="*/ 5526674 w 6561456"/>
              <a:gd name="connsiteY4" fmla="*/ 2375167 h 3821432"/>
              <a:gd name="connsiteX5" fmla="*/ 6243966 w 6561456"/>
              <a:gd name="connsiteY5" fmla="*/ 2986596 h 3821432"/>
              <a:gd name="connsiteX6" fmla="*/ 6561456 w 6561456"/>
              <a:gd name="connsiteY6" fmla="*/ 3821432 h 382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1456" h="3821432">
                <a:moveTo>
                  <a:pt x="0" y="0"/>
                </a:moveTo>
                <a:cubicBezTo>
                  <a:pt x="221459" y="374304"/>
                  <a:pt x="442918" y="748608"/>
                  <a:pt x="799604" y="999451"/>
                </a:cubicBezTo>
                <a:cubicBezTo>
                  <a:pt x="1156290" y="1250294"/>
                  <a:pt x="1567851" y="1352199"/>
                  <a:pt x="2140116" y="1505056"/>
                </a:cubicBezTo>
                <a:cubicBezTo>
                  <a:pt x="2712381" y="1657913"/>
                  <a:pt x="3668771" y="1771577"/>
                  <a:pt x="4233197" y="1916595"/>
                </a:cubicBezTo>
                <a:cubicBezTo>
                  <a:pt x="4797623" y="2061613"/>
                  <a:pt x="5191546" y="2196833"/>
                  <a:pt x="5526674" y="2375167"/>
                </a:cubicBezTo>
                <a:cubicBezTo>
                  <a:pt x="5861802" y="2553501"/>
                  <a:pt x="6071502" y="2745552"/>
                  <a:pt x="6243966" y="2986596"/>
                </a:cubicBezTo>
                <a:cubicBezTo>
                  <a:pt x="6416430" y="3227640"/>
                  <a:pt x="6504621" y="3672494"/>
                  <a:pt x="6561456" y="3821432"/>
                </a:cubicBezTo>
              </a:path>
            </a:pathLst>
          </a:cu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 rot="20255185">
            <a:off x="199900" y="1697218"/>
            <a:ext cx="658498" cy="590849"/>
            <a:chOff x="8360565" y="2351650"/>
            <a:chExt cx="493873" cy="470333"/>
          </a:xfrm>
        </p:grpSpPr>
        <p:sp>
          <p:nvSpPr>
            <p:cNvPr id="17" name="Oval 16"/>
            <p:cNvSpPr/>
            <p:nvPr/>
          </p:nvSpPr>
          <p:spPr>
            <a:xfrm>
              <a:off x="8360565" y="2598576"/>
              <a:ext cx="493873" cy="223407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apezoid 15"/>
            <p:cNvSpPr/>
            <p:nvPr/>
          </p:nvSpPr>
          <p:spPr>
            <a:xfrm>
              <a:off x="8360565" y="2351650"/>
              <a:ext cx="493873" cy="352748"/>
            </a:xfrm>
            <a:prstGeom prst="trapezoid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-190500" y="5923891"/>
            <a:ext cx="9364133" cy="92429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26080" y="5923891"/>
            <a:ext cx="1728556" cy="117582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2986756" y="3583999"/>
            <a:ext cx="1081817" cy="752528"/>
            <a:chOff x="2986756" y="2786706"/>
            <a:chExt cx="1081817" cy="75252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4068573" y="2998355"/>
              <a:ext cx="0" cy="540879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883873" y="2954867"/>
              <a:ext cx="0" cy="381763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620015" y="2911964"/>
              <a:ext cx="0" cy="207590"/>
            </a:xfrm>
            <a:prstGeom prst="line">
              <a:avLst/>
            </a:prstGeom>
            <a:ln w="190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2986756" y="2786706"/>
              <a:ext cx="1081817" cy="752528"/>
            </a:xfrm>
            <a:custGeom>
              <a:avLst/>
              <a:gdLst>
                <a:gd name="connsiteX0" fmla="*/ 0 w 964228"/>
                <a:gd name="connsiteY0" fmla="*/ 0 h 611429"/>
                <a:gd name="connsiteX1" fmla="*/ 341007 w 964228"/>
                <a:gd name="connsiteY1" fmla="*/ 141099 h 611429"/>
                <a:gd name="connsiteX2" fmla="*/ 564426 w 964228"/>
                <a:gd name="connsiteY2" fmla="*/ 270439 h 611429"/>
                <a:gd name="connsiteX3" fmla="*/ 799604 w 964228"/>
                <a:gd name="connsiteY3" fmla="*/ 446813 h 611429"/>
                <a:gd name="connsiteX4" fmla="*/ 964228 w 964228"/>
                <a:gd name="connsiteY4" fmla="*/ 611429 h 61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228" h="611429">
                  <a:moveTo>
                    <a:pt x="0" y="0"/>
                  </a:moveTo>
                  <a:cubicBezTo>
                    <a:pt x="123468" y="48013"/>
                    <a:pt x="246936" y="96026"/>
                    <a:pt x="341007" y="141099"/>
                  </a:cubicBezTo>
                  <a:cubicBezTo>
                    <a:pt x="435078" y="186172"/>
                    <a:pt x="487993" y="219487"/>
                    <a:pt x="564426" y="270439"/>
                  </a:cubicBezTo>
                  <a:cubicBezTo>
                    <a:pt x="640859" y="321391"/>
                    <a:pt x="732970" y="389981"/>
                    <a:pt x="799604" y="446813"/>
                  </a:cubicBezTo>
                  <a:cubicBezTo>
                    <a:pt x="866238" y="503645"/>
                    <a:pt x="938751" y="560477"/>
                    <a:pt x="964228" y="61142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209082" y="3795648"/>
            <a:ext cx="144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Perturbation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4072467" y="3593243"/>
            <a:ext cx="3037946" cy="842766"/>
            <a:chOff x="4072467" y="3593243"/>
            <a:chExt cx="3037946" cy="842766"/>
          </a:xfrm>
        </p:grpSpPr>
        <p:grpSp>
          <p:nvGrpSpPr>
            <p:cNvPr id="65" name="Group 64"/>
            <p:cNvGrpSpPr/>
            <p:nvPr/>
          </p:nvGrpSpPr>
          <p:grpSpPr>
            <a:xfrm>
              <a:off x="4072467" y="3854818"/>
              <a:ext cx="1591733" cy="581191"/>
              <a:chOff x="4072467" y="3854818"/>
              <a:chExt cx="1591733" cy="581191"/>
            </a:xfrm>
          </p:grpSpPr>
          <p:sp>
            <p:nvSpPr>
              <p:cNvPr id="47" name="Freeform 46"/>
              <p:cNvSpPr/>
              <p:nvPr/>
            </p:nvSpPr>
            <p:spPr>
              <a:xfrm>
                <a:off x="4072467" y="4132904"/>
                <a:ext cx="1591733" cy="303105"/>
              </a:xfrm>
              <a:custGeom>
                <a:avLst/>
                <a:gdLst>
                  <a:gd name="connsiteX0" fmla="*/ 0 w 1591733"/>
                  <a:gd name="connsiteY0" fmla="*/ 194989 h 303105"/>
                  <a:gd name="connsiteX1" fmla="*/ 211666 w 1591733"/>
                  <a:gd name="connsiteY1" fmla="*/ 288122 h 303105"/>
                  <a:gd name="connsiteX2" fmla="*/ 516466 w 1591733"/>
                  <a:gd name="connsiteY2" fmla="*/ 288122 h 303105"/>
                  <a:gd name="connsiteX3" fmla="*/ 795866 w 1591733"/>
                  <a:gd name="connsiteY3" fmla="*/ 144189 h 303105"/>
                  <a:gd name="connsiteX4" fmla="*/ 1075266 w 1591733"/>
                  <a:gd name="connsiteY4" fmla="*/ 25656 h 303105"/>
                  <a:gd name="connsiteX5" fmla="*/ 1329266 w 1591733"/>
                  <a:gd name="connsiteY5" fmla="*/ 256 h 303105"/>
                  <a:gd name="connsiteX6" fmla="*/ 1591733 w 1591733"/>
                  <a:gd name="connsiteY6" fmla="*/ 17189 h 30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733" h="303105">
                    <a:moveTo>
                      <a:pt x="0" y="194989"/>
                    </a:moveTo>
                    <a:cubicBezTo>
                      <a:pt x="62794" y="233794"/>
                      <a:pt x="125588" y="272600"/>
                      <a:pt x="211666" y="288122"/>
                    </a:cubicBezTo>
                    <a:cubicBezTo>
                      <a:pt x="297744" y="303644"/>
                      <a:pt x="419100" y="312111"/>
                      <a:pt x="516466" y="288122"/>
                    </a:cubicBezTo>
                    <a:cubicBezTo>
                      <a:pt x="613832" y="264133"/>
                      <a:pt x="702733" y="187933"/>
                      <a:pt x="795866" y="144189"/>
                    </a:cubicBezTo>
                    <a:cubicBezTo>
                      <a:pt x="888999" y="100445"/>
                      <a:pt x="986366" y="49645"/>
                      <a:pt x="1075266" y="25656"/>
                    </a:cubicBezTo>
                    <a:cubicBezTo>
                      <a:pt x="1164166" y="1667"/>
                      <a:pt x="1243188" y="1667"/>
                      <a:pt x="1329266" y="256"/>
                    </a:cubicBezTo>
                    <a:cubicBezTo>
                      <a:pt x="1415344" y="-1155"/>
                      <a:pt x="1514122" y="3078"/>
                      <a:pt x="1591733" y="17189"/>
                    </a:cubicBezTo>
                  </a:path>
                </a:pathLst>
              </a:cu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/>
              <p:cNvCxnSpPr>
                <a:endCxn id="47" idx="1"/>
              </p:cNvCxnSpPr>
              <p:nvPr/>
            </p:nvCxnSpPr>
            <p:spPr>
              <a:xfrm>
                <a:off x="4284133" y="3854818"/>
                <a:ext cx="0" cy="56620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588933" y="3897247"/>
                <a:ext cx="0" cy="50418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endCxn id="47" idx="3"/>
              </p:cNvCxnSpPr>
              <p:nvPr/>
            </p:nvCxnSpPr>
            <p:spPr>
              <a:xfrm>
                <a:off x="4868333" y="3953243"/>
                <a:ext cx="0" cy="323850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15" idx="3"/>
                <a:endCxn id="47" idx="4"/>
              </p:cNvCxnSpPr>
              <p:nvPr/>
            </p:nvCxnSpPr>
            <p:spPr>
              <a:xfrm>
                <a:off x="5126493" y="3995971"/>
                <a:ext cx="21240" cy="162589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/>
            <p:cNvSpPr txBox="1"/>
            <p:nvPr/>
          </p:nvSpPr>
          <p:spPr>
            <a:xfrm>
              <a:off x="4972839" y="3593243"/>
              <a:ext cx="21375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Classical Method</a:t>
              </a:r>
              <a:endParaRPr lang="en-US" sz="2000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443844" y="2540000"/>
            <a:ext cx="178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Preset Trajectory</a:t>
            </a:r>
            <a:endParaRPr lang="en-US" dirty="0"/>
          </a:p>
        </p:txBody>
      </p:sp>
      <p:sp>
        <p:nvSpPr>
          <p:cNvPr id="71" name="Freeform 70"/>
          <p:cNvSpPr/>
          <p:nvPr/>
        </p:nvSpPr>
        <p:spPr>
          <a:xfrm>
            <a:off x="4051300" y="4279900"/>
            <a:ext cx="3517900" cy="1667764"/>
          </a:xfrm>
          <a:custGeom>
            <a:avLst/>
            <a:gdLst>
              <a:gd name="connsiteX0" fmla="*/ 0 w 3517900"/>
              <a:gd name="connsiteY0" fmla="*/ 0 h 1667764"/>
              <a:gd name="connsiteX1" fmla="*/ 203200 w 3517900"/>
              <a:gd name="connsiteY1" fmla="*/ 330200 h 1667764"/>
              <a:gd name="connsiteX2" fmla="*/ 342900 w 3517900"/>
              <a:gd name="connsiteY2" fmla="*/ 711200 h 1667764"/>
              <a:gd name="connsiteX3" fmla="*/ 546100 w 3517900"/>
              <a:gd name="connsiteY3" fmla="*/ 889000 h 1667764"/>
              <a:gd name="connsiteX4" fmla="*/ 990600 w 3517900"/>
              <a:gd name="connsiteY4" fmla="*/ 977900 h 1667764"/>
              <a:gd name="connsiteX5" fmla="*/ 1511300 w 3517900"/>
              <a:gd name="connsiteY5" fmla="*/ 990600 h 1667764"/>
              <a:gd name="connsiteX6" fmla="*/ 2120900 w 3517900"/>
              <a:gd name="connsiteY6" fmla="*/ 990600 h 1667764"/>
              <a:gd name="connsiteX7" fmla="*/ 2730500 w 3517900"/>
              <a:gd name="connsiteY7" fmla="*/ 1003300 h 1667764"/>
              <a:gd name="connsiteX8" fmla="*/ 3136900 w 3517900"/>
              <a:gd name="connsiteY8" fmla="*/ 1143000 h 1667764"/>
              <a:gd name="connsiteX9" fmla="*/ 3289300 w 3517900"/>
              <a:gd name="connsiteY9" fmla="*/ 1295400 h 1667764"/>
              <a:gd name="connsiteX10" fmla="*/ 3467100 w 3517900"/>
              <a:gd name="connsiteY10" fmla="*/ 1485900 h 1667764"/>
              <a:gd name="connsiteX11" fmla="*/ 3517900 w 3517900"/>
              <a:gd name="connsiteY11" fmla="*/ 1638300 h 166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17900" h="1667764">
                <a:moveTo>
                  <a:pt x="0" y="0"/>
                </a:moveTo>
                <a:cubicBezTo>
                  <a:pt x="73025" y="105833"/>
                  <a:pt x="146050" y="211667"/>
                  <a:pt x="203200" y="330200"/>
                </a:cubicBezTo>
                <a:cubicBezTo>
                  <a:pt x="260350" y="448733"/>
                  <a:pt x="285750" y="618067"/>
                  <a:pt x="342900" y="711200"/>
                </a:cubicBezTo>
                <a:cubicBezTo>
                  <a:pt x="400050" y="804333"/>
                  <a:pt x="438150" y="844550"/>
                  <a:pt x="546100" y="889000"/>
                </a:cubicBezTo>
                <a:cubicBezTo>
                  <a:pt x="654050" y="933450"/>
                  <a:pt x="829733" y="960967"/>
                  <a:pt x="990600" y="977900"/>
                </a:cubicBezTo>
                <a:cubicBezTo>
                  <a:pt x="1151467" y="994833"/>
                  <a:pt x="1322917" y="988483"/>
                  <a:pt x="1511300" y="990600"/>
                </a:cubicBezTo>
                <a:cubicBezTo>
                  <a:pt x="1699683" y="992717"/>
                  <a:pt x="1917700" y="988483"/>
                  <a:pt x="2120900" y="990600"/>
                </a:cubicBezTo>
                <a:cubicBezTo>
                  <a:pt x="2324100" y="992717"/>
                  <a:pt x="2561167" y="977900"/>
                  <a:pt x="2730500" y="1003300"/>
                </a:cubicBezTo>
                <a:cubicBezTo>
                  <a:pt x="2899833" y="1028700"/>
                  <a:pt x="3043767" y="1094317"/>
                  <a:pt x="3136900" y="1143000"/>
                </a:cubicBezTo>
                <a:cubicBezTo>
                  <a:pt x="3230033" y="1191683"/>
                  <a:pt x="3234267" y="1238250"/>
                  <a:pt x="3289300" y="1295400"/>
                </a:cubicBezTo>
                <a:cubicBezTo>
                  <a:pt x="3344333" y="1352550"/>
                  <a:pt x="3429000" y="1428750"/>
                  <a:pt x="3467100" y="1485900"/>
                </a:cubicBezTo>
                <a:cubicBezTo>
                  <a:pt x="3505200" y="1543050"/>
                  <a:pt x="3492500" y="1742017"/>
                  <a:pt x="3517900" y="1638300"/>
                </a:cubicBezTo>
              </a:path>
            </a:pathLst>
          </a:cu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5126493" y="5323337"/>
            <a:ext cx="199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Optimal Method</a:t>
            </a:r>
            <a:endParaRPr lang="en-US" sz="2000" dirty="0">
              <a:solidFill>
                <a:schemeClr val="bg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224014" y="917144"/>
            <a:ext cx="482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all previous EDL methods from Apollo to MSL: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4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515E-6 -5.88698E-6 C 0.01058 0.02222 0.02134 0.04469 0.03852 0.0704 C 0.0557 0.0961 0.07774 0.13246 0.10272 0.15446 C 0.12771 0.17646 0.1579 0.18874 0.18896 0.2024 C 0.22002 0.21606 0.26375 0.2288 0.28926 0.23668 C 0.31476 0.24455 0.32639 0.23204 0.34183 0.25034 C 0.35728 0.26864 0.37237 0.33163 0.38174 0.34645 " pathEditMode="relative" ptsTypes="aaaaaaA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7" grpId="0"/>
      <p:bldP spid="71" grpId="0" animBg="1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12" y="32893"/>
            <a:ext cx="9061688" cy="88425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Advantage: Rapid Computation</a:t>
            </a:r>
            <a:br>
              <a:rPr lang="en-US" sz="3600" b="1" dirty="0" smtClean="0">
                <a:latin typeface="Arial"/>
                <a:cs typeface="Arial"/>
              </a:rPr>
            </a:br>
            <a:r>
              <a:rPr lang="en-US" sz="3600" dirty="0" smtClean="0">
                <a:latin typeface="Arial"/>
                <a:cs typeface="Arial"/>
              </a:rPr>
              <a:t>(</a:t>
            </a:r>
            <a:r>
              <a:rPr lang="en-US" sz="2200" dirty="0" smtClean="0">
                <a:latin typeface="Arial"/>
                <a:cs typeface="Arial"/>
              </a:rPr>
              <a:t>Example Provided by Thomas Antony, Purdue RDSL)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5695" y="1101520"/>
            <a:ext cx="7070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PGS: Prompt Global Strike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“Deliver a cruise missile to anywhere on the planet in 1 hour”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2" name="Picture 11" descr="PG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01" y="1791438"/>
            <a:ext cx="3859755" cy="4195995"/>
          </a:xfrm>
          <a:prstGeom prst="rect">
            <a:avLst/>
          </a:prstGeom>
        </p:spPr>
      </p:pic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1919670"/>
            <a:ext cx="3390900" cy="238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646" y="4642606"/>
            <a:ext cx="4482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Minimum amount of time to target, reroute</a:t>
            </a:r>
          </a:p>
          <a:p>
            <a:r>
              <a:rPr lang="en-US" dirty="0" smtClean="0">
                <a:latin typeface="Arial"/>
                <a:cs typeface="Arial"/>
              </a:rPr>
              <a:t>in flight, subject to constraints</a:t>
            </a:r>
          </a:p>
          <a:p>
            <a:r>
              <a:rPr lang="en-US" dirty="0" smtClean="0">
                <a:latin typeface="Arial"/>
                <a:cs typeface="Arial"/>
              </a:rPr>
              <a:t>(thermal, geographic, g-loads etc.)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1999" y="6228171"/>
            <a:ext cx="576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Trajectories can be computed on board in seconds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79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12" y="32893"/>
            <a:ext cx="9061688" cy="88425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Application: Supersonic Retropropulsion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3" name="Picture 2" descr="Dragon_landing_on_Ma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2" y="917144"/>
            <a:ext cx="5080000" cy="337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144" y="4374251"/>
            <a:ext cx="8653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The spacecraft has the ability to decelerate </a:t>
            </a:r>
            <a:r>
              <a:rPr lang="en-US" sz="2400" dirty="0" err="1" smtClean="0">
                <a:latin typeface="Arial"/>
                <a:cs typeface="Arial"/>
              </a:rPr>
              <a:t>propulsively</a:t>
            </a:r>
            <a:r>
              <a:rPr lang="en-US" sz="2400" dirty="0" smtClean="0">
                <a:latin typeface="Arial"/>
                <a:cs typeface="Arial"/>
              </a:rPr>
              <a:t> with a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“thrust coefficient”, analogous to a drag of lift coefficient: </a:t>
            </a:r>
            <a:endParaRPr lang="en-US" sz="2400" baseline="-25000" dirty="0">
              <a:latin typeface="Arial"/>
              <a:cs typeface="Arial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638417"/>
              </p:ext>
            </p:extLst>
          </p:nvPr>
        </p:nvGraphicFramePr>
        <p:xfrm>
          <a:off x="3434186" y="5336259"/>
          <a:ext cx="1474080" cy="957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5" imgW="622300" imgH="431800" progId="Equation.3">
                  <p:embed/>
                </p:oleObj>
              </mc:Choice>
              <mc:Fallback>
                <p:oleObj name="Equation" r:id="rId5" imgW="622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34186" y="5336259"/>
                        <a:ext cx="1474080" cy="95729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08266" y="5664426"/>
            <a:ext cx="257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Korzun</a:t>
            </a:r>
            <a:r>
              <a:rPr lang="en-US" dirty="0" smtClean="0"/>
              <a:t> and Braun, 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5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12" y="32893"/>
            <a:ext cx="9061688" cy="88425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Application: Supersonic Retropropulsion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8" name="Picture 7" descr="Macintosh HD:Users:mafagin:Desktop:Class Work:AAE-508:Final Project:Figures:Figure 5.tif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917144"/>
            <a:ext cx="8459470" cy="41122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6426" y="5173892"/>
            <a:ext cx="60443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Convergence on a regular PC in ~10 seconds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Fast enough for new trajectories to be computed on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the spacecraft in real time during EDL 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89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12" y="32893"/>
            <a:ext cx="9061688" cy="884251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>
                <a:latin typeface="Arial"/>
                <a:cs typeface="Arial"/>
              </a:rPr>
              <a:t>Application: Lofting Maneuvers w. a Lifting Body </a:t>
            </a:r>
            <a:r>
              <a:rPr lang="en-US" sz="3600" dirty="0" smtClean="0">
                <a:latin typeface="Arial"/>
                <a:cs typeface="Arial"/>
              </a:rPr>
              <a:t/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(Example provided by </a:t>
            </a:r>
            <a:r>
              <a:rPr lang="en-US" sz="2200" dirty="0" err="1" smtClean="0">
                <a:latin typeface="Arial"/>
                <a:cs typeface="Arial"/>
              </a:rPr>
              <a:t>Kshitij</a:t>
            </a:r>
            <a:r>
              <a:rPr lang="en-US" sz="2200" dirty="0" smtClean="0">
                <a:latin typeface="Arial"/>
                <a:cs typeface="Arial"/>
              </a:rPr>
              <a:t> Mall)</a:t>
            </a: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5" name="Picture 4" descr="Slender Bod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9" y="2255515"/>
            <a:ext cx="8231217" cy="32426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079" y="929482"/>
            <a:ext cx="8323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Control pitch of a lifting body to optimize different components at different times: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6712" y="1225390"/>
            <a:ext cx="6235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Hypersonic Phase: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Pitch for thermal limit of spacecraft TPS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6712" y="1554581"/>
            <a:ext cx="536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Sub/Transonic Phase: </a:t>
            </a:r>
            <a:r>
              <a:rPr lang="en-US" dirty="0" smtClean="0">
                <a:latin typeface="Arial"/>
                <a:cs typeface="Arial"/>
              </a:rPr>
              <a:t>Pitch for g-load limit of crew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6712" y="1891647"/>
            <a:ext cx="6942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Deceleration Phase</a:t>
            </a:r>
            <a:r>
              <a:rPr lang="en-US" dirty="0" smtClean="0">
                <a:solidFill>
                  <a:srgbClr val="77933C"/>
                </a:solidFill>
                <a:latin typeface="Arial"/>
                <a:cs typeface="Arial"/>
              </a:rPr>
              <a:t>: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Pitch for level flight while bleeding off velocity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indirect_traj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3" y="2260979"/>
            <a:ext cx="7827226" cy="42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0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9" y="6172200"/>
            <a:ext cx="9061688" cy="56439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12" y="32893"/>
            <a:ext cx="9061688" cy="884251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Application: Aerocapture with a Dragon</a:t>
            </a:r>
            <a:r>
              <a:rPr lang="en-US" sz="3600" dirty="0" smtClean="0">
                <a:latin typeface="Arial"/>
                <a:cs typeface="Arial"/>
              </a:rPr>
              <a:t/>
            </a:r>
            <a:br>
              <a:rPr lang="en-US" sz="3600" dirty="0" smtClean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(Example provided by </a:t>
            </a:r>
            <a:r>
              <a:rPr lang="en-US" sz="2200" dirty="0" err="1">
                <a:latin typeface="Arial"/>
                <a:cs typeface="Arial"/>
              </a:rPr>
              <a:t>Kshitij</a:t>
            </a:r>
            <a:r>
              <a:rPr lang="en-US" sz="2200" dirty="0">
                <a:latin typeface="Arial"/>
                <a:cs typeface="Arial"/>
              </a:rPr>
              <a:t> Mall)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884" y="917144"/>
            <a:ext cx="869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Use of directed lift on a Dragon capsule to enable reentry from interplanetary space.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224" y="6267769"/>
            <a:ext cx="9046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For more details, come to Inspiration Mars architecture presentation on Saturday, 5:30.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image51.png"/>
          <p:cNvPicPr/>
          <p:nvPr/>
        </p:nvPicPr>
        <p:blipFill>
          <a:blip r:embed="rId3" cstate="print"/>
          <a:srcRect l="50000"/>
          <a:stretch>
            <a:fillRect/>
          </a:stretch>
        </p:blipFill>
        <p:spPr>
          <a:xfrm>
            <a:off x="5091497" y="1270496"/>
            <a:ext cx="3428997" cy="4876800"/>
          </a:xfrm>
          <a:prstGeom prst="rect">
            <a:avLst/>
          </a:prstGeom>
          <a:ln/>
        </p:spPr>
      </p:pic>
      <p:pic>
        <p:nvPicPr>
          <p:cNvPr id="4" name="Picture 3" descr="dragon_reentr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r="20081"/>
          <a:stretch/>
        </p:blipFill>
        <p:spPr>
          <a:xfrm>
            <a:off x="564425" y="2193723"/>
            <a:ext cx="4161483" cy="348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7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12" y="32893"/>
            <a:ext cx="9061688" cy="88425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Conclusions</a:t>
            </a:r>
            <a:endParaRPr lang="en-US" sz="22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78" y="1105953"/>
            <a:ext cx="7251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1) Existing EDL architectures cannot land payloads with mass &gt;1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mT.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78" y="1676756"/>
            <a:ext cx="7600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2) Proposed human exploration architectures require a mass of 6-28 </a:t>
            </a: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mT.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111" y="2217170"/>
            <a:ext cx="903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3) New EDL methods must be developed, </a:t>
            </a:r>
            <a:r>
              <a:rPr lang="en-US" i="1" dirty="0" smtClean="0">
                <a:solidFill>
                  <a:srgbClr val="FFFFFF"/>
                </a:solidFill>
                <a:latin typeface="Arial"/>
                <a:cs typeface="Arial"/>
              </a:rPr>
              <a:t>incremental improvements are not sufficient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578" y="3391882"/>
            <a:ext cx="85758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4) EDL methods still use classical control based code and techniques.  They work,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but they are based on Apollo concepts, are not robust, and are not demonstrably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the best answer.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44" y="4619060"/>
            <a:ext cx="8355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Optimal control offers several advantages to conventional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numerical methods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- Real time trajectory computation in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seconds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	- Solve trajectory problems as boundary value problems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- Robustness to perturbations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- Precision landing site selection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1507" y="6133176"/>
            <a:ext cx="3845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Stand by!  More to come…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77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639" r="-24655"/>
          <a:stretch/>
        </p:blipFill>
        <p:spPr>
          <a:xfrm>
            <a:off x="0" y="32893"/>
            <a:ext cx="12134088" cy="6825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6376"/>
            <a:ext cx="8990588" cy="635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Thanks to: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sz="3100" b="1" dirty="0" err="1" smtClean="0">
                <a:latin typeface="Arial"/>
                <a:cs typeface="Arial"/>
              </a:rPr>
              <a:t>Kshitij</a:t>
            </a:r>
            <a:r>
              <a:rPr lang="en-US" sz="3100" b="1" dirty="0" smtClean="0">
                <a:latin typeface="Arial"/>
                <a:cs typeface="Arial"/>
              </a:rPr>
              <a:t> Mall, Thomas Antony, Michael Grant</a:t>
            </a:r>
            <a:br>
              <a:rPr lang="en-US" sz="3100" b="1" dirty="0" smtClean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/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/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/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>
                <a:latin typeface="Arial"/>
                <a:cs typeface="Arial"/>
              </a:rPr>
              <a:t/>
            </a:r>
            <a:br>
              <a:rPr lang="en-US" b="1" dirty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Questions?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56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"/>
    </mc:Choice>
    <mc:Fallback xmlns="">
      <p:transition xmlns:p14="http://schemas.microsoft.com/office/powerpoint/2010/main" spd="slow" advTm="78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893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Entry Descent and Landing: A Brief History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73" y="1500356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Since the 1960s, 13 spacecraft have made it to the top of Mars’ atmosphere…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6105471"/>
            <a:ext cx="7738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…and 5 of them were destroyed trying to get to the surface.</a:t>
            </a:r>
            <a:endParaRPr lang="en-US" sz="2400" dirty="0"/>
          </a:p>
        </p:txBody>
      </p:sp>
      <p:pic>
        <p:nvPicPr>
          <p:cNvPr id="8" name="Picture 7" descr="u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3" y="2221496"/>
            <a:ext cx="1138274" cy="798490"/>
          </a:xfrm>
          <a:prstGeom prst="rect">
            <a:avLst/>
          </a:prstGeom>
        </p:spPr>
      </p:pic>
      <p:pic>
        <p:nvPicPr>
          <p:cNvPr id="9" name="Picture 8" descr="u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54" y="2216669"/>
            <a:ext cx="1164128" cy="816627"/>
          </a:xfrm>
          <a:prstGeom prst="rect">
            <a:avLst/>
          </a:prstGeom>
        </p:spPr>
      </p:pic>
      <p:pic>
        <p:nvPicPr>
          <p:cNvPr id="10" name="Picture 9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18" y="2188218"/>
            <a:ext cx="1242798" cy="845286"/>
          </a:xfrm>
          <a:prstGeom prst="rect">
            <a:avLst/>
          </a:prstGeom>
        </p:spPr>
      </p:pic>
      <p:pic>
        <p:nvPicPr>
          <p:cNvPr id="11" name="Picture 10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16" y="2188218"/>
            <a:ext cx="1222924" cy="831768"/>
          </a:xfrm>
          <a:prstGeom prst="rect">
            <a:avLst/>
          </a:prstGeom>
        </p:spPr>
      </p:pic>
      <p:pic>
        <p:nvPicPr>
          <p:cNvPr id="12" name="Picture 11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90" y="2188218"/>
            <a:ext cx="1293477" cy="803317"/>
          </a:xfrm>
          <a:prstGeom prst="rect">
            <a:avLst/>
          </a:prstGeom>
        </p:spPr>
      </p:pic>
      <p:pic>
        <p:nvPicPr>
          <p:cNvPr id="13" name="Picture 12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96" y="2180108"/>
            <a:ext cx="1334280" cy="828658"/>
          </a:xfrm>
          <a:prstGeom prst="rect">
            <a:avLst/>
          </a:prstGeom>
        </p:spPr>
      </p:pic>
      <p:pic>
        <p:nvPicPr>
          <p:cNvPr id="14" name="Picture 13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0400"/>
            <a:ext cx="1585302" cy="1187446"/>
          </a:xfrm>
          <a:prstGeom prst="rect">
            <a:avLst/>
          </a:prstGeom>
        </p:spPr>
      </p:pic>
      <p:pic>
        <p:nvPicPr>
          <p:cNvPr id="15" name="Picture 14" descr="ur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47" y="3216744"/>
            <a:ext cx="1600060" cy="1198500"/>
          </a:xfrm>
          <a:prstGeom prst="rect">
            <a:avLst/>
          </a:prstGeom>
        </p:spPr>
      </p:pic>
      <p:pic>
        <p:nvPicPr>
          <p:cNvPr id="16" name="Picture 15" descr="NASA_Mars_Rover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87" y="3227798"/>
            <a:ext cx="1484308" cy="1187446"/>
          </a:xfrm>
          <a:prstGeom prst="rect">
            <a:avLst/>
          </a:prstGeom>
        </p:spPr>
      </p:pic>
      <p:pic>
        <p:nvPicPr>
          <p:cNvPr id="17" name="Picture 16" descr="NASA_Mars_Rover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419" y="3216744"/>
            <a:ext cx="1498125" cy="1198500"/>
          </a:xfrm>
          <a:prstGeom prst="rect">
            <a:avLst/>
          </a:prstGeom>
        </p:spPr>
      </p:pic>
      <p:pic>
        <p:nvPicPr>
          <p:cNvPr id="18" name="Picture 17" descr="imgr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15" y="3216744"/>
            <a:ext cx="1635453" cy="1198500"/>
          </a:xfrm>
          <a:prstGeom prst="rect">
            <a:avLst/>
          </a:prstGeom>
        </p:spPr>
      </p:pic>
      <p:pic>
        <p:nvPicPr>
          <p:cNvPr id="19" name="Picture 18" descr="imgre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95800"/>
            <a:ext cx="2411810" cy="1385161"/>
          </a:xfrm>
          <a:prstGeom prst="rect">
            <a:avLst/>
          </a:prstGeom>
        </p:spPr>
      </p:pic>
      <p:pic>
        <p:nvPicPr>
          <p:cNvPr id="20" name="Picture 19" descr="images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41" y="4526831"/>
            <a:ext cx="1743956" cy="135413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02857" y="1759038"/>
            <a:ext cx="8207281" cy="2890862"/>
            <a:chOff x="502857" y="1759038"/>
            <a:chExt cx="8207281" cy="2890862"/>
          </a:xfrm>
        </p:grpSpPr>
        <p:sp>
          <p:nvSpPr>
            <p:cNvPr id="25" name="Multiply 24"/>
            <p:cNvSpPr/>
            <p:nvPr/>
          </p:nvSpPr>
          <p:spPr>
            <a:xfrm>
              <a:off x="7114715" y="2991535"/>
              <a:ext cx="1595423" cy="162991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2182347" y="3019986"/>
              <a:ext cx="1595423" cy="162991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ultiply 26"/>
            <p:cNvSpPr/>
            <p:nvPr/>
          </p:nvSpPr>
          <p:spPr>
            <a:xfrm>
              <a:off x="1820317" y="1759038"/>
              <a:ext cx="1595423" cy="162991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Multiply 27"/>
            <p:cNvSpPr/>
            <p:nvPr/>
          </p:nvSpPr>
          <p:spPr>
            <a:xfrm>
              <a:off x="502857" y="1796874"/>
              <a:ext cx="1595423" cy="162991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Multiply 28"/>
            <p:cNvSpPr/>
            <p:nvPr/>
          </p:nvSpPr>
          <p:spPr>
            <a:xfrm>
              <a:off x="4345516" y="1796874"/>
              <a:ext cx="1595423" cy="162991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62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0"/>
    </mc:Choice>
    <mc:Fallback xmlns="">
      <p:transition xmlns:p14="http://schemas.microsoft.com/office/powerpoint/2010/main" spd="slow" advTm="69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893"/>
            <a:ext cx="7772400" cy="1470025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Entry Descent and </a:t>
            </a:r>
            <a:r>
              <a:rPr lang="en-US" b="1" dirty="0" smtClean="0">
                <a:latin typeface="Arial"/>
                <a:cs typeface="Arial"/>
              </a:rPr>
              <a:t>Landing: </a:t>
            </a:r>
            <a:r>
              <a:rPr lang="en-US" b="1" dirty="0">
                <a:latin typeface="Arial"/>
                <a:cs typeface="Arial"/>
              </a:rPr>
              <a:t>A Brief 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524" y="2119951"/>
            <a:ext cx="27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Hypersonic Phase: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6283" y="3597071"/>
            <a:ext cx="3457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Sub/Trans-sonic Phase: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6040" y="5266288"/>
            <a:ext cx="261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Terminal/Landing: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Picture 3" descr="Ent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98" y="1598383"/>
            <a:ext cx="2074038" cy="1556285"/>
          </a:xfrm>
          <a:prstGeom prst="rect">
            <a:avLst/>
          </a:prstGeom>
        </p:spPr>
      </p:pic>
      <p:pic>
        <p:nvPicPr>
          <p:cNvPr id="7" name="Picture 6" descr="u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598" y="4850558"/>
            <a:ext cx="2037851" cy="1398673"/>
          </a:xfrm>
          <a:prstGeom prst="rect">
            <a:avLst/>
          </a:prstGeom>
        </p:spPr>
      </p:pic>
      <p:pic>
        <p:nvPicPr>
          <p:cNvPr id="23" name="Picture 22" descr="ur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07" y="4850558"/>
            <a:ext cx="1862660" cy="1389831"/>
          </a:xfrm>
          <a:prstGeom prst="rect">
            <a:avLst/>
          </a:prstGeom>
        </p:spPr>
      </p:pic>
      <p:pic>
        <p:nvPicPr>
          <p:cNvPr id="24" name="Picture 23" descr="ur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r="24763"/>
          <a:stretch/>
        </p:blipFill>
        <p:spPr>
          <a:xfrm>
            <a:off x="3419602" y="4841715"/>
            <a:ext cx="1298448" cy="1443265"/>
          </a:xfrm>
          <a:prstGeom prst="rect">
            <a:avLst/>
          </a:prstGeom>
        </p:spPr>
      </p:pic>
      <p:pic>
        <p:nvPicPr>
          <p:cNvPr id="34" name="Picture 33" descr="imgr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42" y="3378115"/>
            <a:ext cx="2237325" cy="1394389"/>
          </a:xfrm>
          <a:prstGeom prst="rect">
            <a:avLst/>
          </a:prstGeom>
        </p:spPr>
      </p:pic>
      <p:pic>
        <p:nvPicPr>
          <p:cNvPr id="38" name="Picture 37" descr="imgr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12" y="3378115"/>
            <a:ext cx="1817327" cy="13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588" y="5695108"/>
            <a:ext cx="88893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latin typeface="Arial"/>
                <a:cs typeface="Arial"/>
              </a:rPr>
              <a:t>“</a:t>
            </a:r>
            <a:r>
              <a:rPr lang="en-US" sz="2400" dirty="0">
                <a:latin typeface="Arial"/>
                <a:cs typeface="Arial"/>
              </a:rPr>
              <a:t>No credible architecture has been put forward </a:t>
            </a:r>
            <a:r>
              <a:rPr lang="en-US" sz="2400" dirty="0" smtClean="0">
                <a:latin typeface="Arial"/>
                <a:cs typeface="Arial"/>
              </a:rPr>
              <a:t>that can place a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&gt;2 </a:t>
            </a:r>
            <a:r>
              <a:rPr lang="en-US" sz="2400" dirty="0" err="1" smtClean="0">
                <a:latin typeface="Arial"/>
                <a:cs typeface="Arial"/>
              </a:rPr>
              <a:t>mT</a:t>
            </a:r>
            <a:r>
              <a:rPr lang="en-US" sz="2400" dirty="0" smtClean="0">
                <a:latin typeface="Arial"/>
                <a:cs typeface="Arial"/>
              </a:rPr>
              <a:t> payload at high elevations on the </a:t>
            </a:r>
            <a:r>
              <a:rPr lang="en-US" sz="2400" dirty="0">
                <a:latin typeface="Arial"/>
                <a:cs typeface="Arial"/>
              </a:rPr>
              <a:t>surface of Mars.</a:t>
            </a:r>
            <a:r>
              <a:rPr lang="ja-JP" altLang="en-US" sz="2400" dirty="0">
                <a:latin typeface="Arial"/>
                <a:cs typeface="Arial"/>
              </a:rPr>
              <a:t>”</a:t>
            </a:r>
            <a:endParaRPr lang="en-US" sz="2400" dirty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-Braun and Manning, 2007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8506" y="140496"/>
            <a:ext cx="13644781" cy="5592647"/>
            <a:chOff x="532863" y="140496"/>
            <a:chExt cx="13192281" cy="5407179"/>
          </a:xfrm>
        </p:grpSpPr>
        <p:pic>
          <p:nvPicPr>
            <p:cNvPr id="14" name="Picture 13" descr="EDL Architectures 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63" y="140496"/>
              <a:ext cx="8070479" cy="5407179"/>
            </a:xfrm>
            <a:prstGeom prst="rect">
              <a:avLst/>
            </a:prstGeom>
          </p:spPr>
        </p:pic>
        <p:pic>
          <p:nvPicPr>
            <p:cNvPr id="17" name="Picture 16" descr="EDL Architectures 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05" r="-63405"/>
            <a:stretch/>
          </p:blipFill>
          <p:spPr>
            <a:xfrm>
              <a:off x="5650992" y="140496"/>
              <a:ext cx="8074152" cy="5407179"/>
            </a:xfrm>
            <a:prstGeom prst="rect">
              <a:avLst/>
            </a:prstGeom>
          </p:spPr>
        </p:pic>
      </p:grpSp>
      <p:pic>
        <p:nvPicPr>
          <p:cNvPr id="12" name="Picture 11" descr="EDL Architectures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6" y="140496"/>
            <a:ext cx="8347299" cy="55926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-408788" y="2598572"/>
            <a:ext cx="1873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Tonnes Landed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4257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893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Entry Descent and </a:t>
            </a:r>
            <a:r>
              <a:rPr lang="en-US" b="1" dirty="0" smtClean="0">
                <a:latin typeface="Arial"/>
                <a:cs typeface="Arial"/>
              </a:rPr>
              <a:t>Landing: The Near Future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3" name="Picture 12" descr="imag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"/>
          <a:stretch/>
        </p:blipFill>
        <p:spPr>
          <a:xfrm>
            <a:off x="4958338" y="3677162"/>
            <a:ext cx="3033728" cy="2974877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99" y="1502918"/>
            <a:ext cx="3274901" cy="2059832"/>
          </a:xfrm>
          <a:prstGeom prst="rect">
            <a:avLst/>
          </a:prstGeom>
        </p:spPr>
      </p:pic>
      <p:pic>
        <p:nvPicPr>
          <p:cNvPr id="8" name="Picture 7" descr="paraschute-300x29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39" y="1502918"/>
            <a:ext cx="2504703" cy="24295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1219" y="1514706"/>
            <a:ext cx="168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INFLATABLES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4549" y="1602085"/>
            <a:ext cx="200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LIFTING BODIES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8422" y="6016886"/>
            <a:ext cx="409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SUPERSONIC RETROPROPULSION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13" descr="AREST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90" y="4055712"/>
            <a:ext cx="3069068" cy="259632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75790" y="6282707"/>
            <a:ext cx="2553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RIGID DEPLOYABLES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73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68" y="3490975"/>
            <a:ext cx="8847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1) Impossible to test in an operational environment without sending to Mars.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71501" y="5324677"/>
            <a:ext cx="7993778" cy="1416745"/>
            <a:chOff x="571501" y="3793553"/>
            <a:chExt cx="7993778" cy="1416745"/>
          </a:xfrm>
        </p:grpSpPr>
        <p:sp>
          <p:nvSpPr>
            <p:cNvPr id="7" name="Rectangle 6"/>
            <p:cNvSpPr/>
            <p:nvPr/>
          </p:nvSpPr>
          <p:spPr>
            <a:xfrm>
              <a:off x="571501" y="3793553"/>
              <a:ext cx="7993778" cy="1384995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8175" y="3825303"/>
              <a:ext cx="787947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latin typeface="Arial"/>
                  <a:cs typeface="Arial"/>
                </a:rPr>
                <a:t>Given an EDL architecture, how do we </a:t>
              </a:r>
              <a:r>
                <a:rPr lang="en-US" sz="2800" i="1" dirty="0" smtClean="0">
                  <a:latin typeface="Arial"/>
                  <a:cs typeface="Arial"/>
                </a:rPr>
                <a:t>identify</a:t>
              </a:r>
              <a:r>
                <a:rPr lang="en-US" sz="2800" dirty="0" smtClean="0">
                  <a:latin typeface="Arial"/>
                  <a:cs typeface="Arial"/>
                </a:rPr>
                <a:t> the best trajectory to fly and how do we implement that trajectory in a </a:t>
              </a:r>
              <a:r>
                <a:rPr lang="en-US" sz="2800" i="1" dirty="0" smtClean="0">
                  <a:latin typeface="Arial"/>
                  <a:cs typeface="Arial"/>
                </a:rPr>
                <a:t>robust </a:t>
              </a:r>
              <a:r>
                <a:rPr lang="en-US" sz="2800" dirty="0" smtClean="0">
                  <a:latin typeface="Arial"/>
                  <a:cs typeface="Arial"/>
                </a:rPr>
                <a:t>way?</a:t>
              </a:r>
              <a:endParaRPr lang="en-US" sz="2800" dirty="0">
                <a:latin typeface="Arial"/>
                <a:cs typeface="Arial"/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32893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Entry Descent and </a:t>
            </a:r>
            <a:r>
              <a:rPr lang="en-US" b="1" dirty="0" smtClean="0">
                <a:latin typeface="Arial"/>
                <a:cs typeface="Arial"/>
              </a:rPr>
              <a:t>Landing: The Near Future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9868" y="481483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) Have small margins for error </a:t>
            </a:r>
            <a:r>
              <a:rPr lang="en-US" dirty="0" smtClean="0">
                <a:latin typeface="Arial"/>
                <a:cs typeface="Arial"/>
              </a:rPr>
              <a:t>and a </a:t>
            </a:r>
            <a:r>
              <a:rPr lang="en-US" dirty="0">
                <a:latin typeface="Arial"/>
                <a:cs typeface="Arial"/>
              </a:rPr>
              <a:t>large design space for trajectory selection.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9868" y="4022143"/>
            <a:ext cx="8847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2) </a:t>
            </a:r>
            <a:r>
              <a:rPr lang="en-US" dirty="0" smtClean="0">
                <a:latin typeface="Arial"/>
                <a:cs typeface="Arial"/>
              </a:rPr>
              <a:t>Physics isn’t </a:t>
            </a:r>
            <a:r>
              <a:rPr lang="en-US" dirty="0">
                <a:latin typeface="Arial"/>
                <a:cs typeface="Arial"/>
              </a:rPr>
              <a:t>amenable to analytical </a:t>
            </a:r>
            <a:r>
              <a:rPr lang="en-US" dirty="0" smtClean="0">
                <a:latin typeface="Arial"/>
                <a:cs typeface="Arial"/>
              </a:rPr>
              <a:t>modeling (</a:t>
            </a:r>
            <a:r>
              <a:rPr lang="en-US" dirty="0">
                <a:latin typeface="Arial"/>
                <a:cs typeface="Arial"/>
              </a:rPr>
              <a:t>hypersonics, </a:t>
            </a:r>
            <a:r>
              <a:rPr lang="en-US" dirty="0" smtClean="0">
                <a:latin typeface="Arial"/>
                <a:cs typeface="Arial"/>
              </a:rPr>
              <a:t>ablation, </a:t>
            </a:r>
            <a:r>
              <a:rPr lang="en-US" dirty="0" err="1" smtClean="0">
                <a:latin typeface="Arial"/>
                <a:cs typeface="Arial"/>
              </a:rPr>
              <a:t>aeroelastics</a:t>
            </a:r>
            <a:r>
              <a:rPr lang="en-US" dirty="0" smtClean="0">
                <a:latin typeface="Arial"/>
                <a:cs typeface="Arial"/>
              </a:rPr>
              <a:t>, shock/plume interactions).  Crude approximations required.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1686" y="1445550"/>
            <a:ext cx="7823593" cy="1944354"/>
            <a:chOff x="741686" y="1445550"/>
            <a:chExt cx="7823593" cy="1944354"/>
          </a:xfrm>
        </p:grpSpPr>
        <p:grpSp>
          <p:nvGrpSpPr>
            <p:cNvPr id="21" name="Group 20"/>
            <p:cNvGrpSpPr/>
            <p:nvPr/>
          </p:nvGrpSpPr>
          <p:grpSpPr>
            <a:xfrm>
              <a:off x="741686" y="1445550"/>
              <a:ext cx="7823593" cy="1534058"/>
              <a:chOff x="741687" y="1693418"/>
              <a:chExt cx="7823593" cy="1534058"/>
            </a:xfrm>
          </p:grpSpPr>
          <p:pic>
            <p:nvPicPr>
              <p:cNvPr id="15" name="Picture 14" descr="images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58"/>
              <a:stretch/>
            </p:blipFill>
            <p:spPr>
              <a:xfrm>
                <a:off x="7000875" y="1693418"/>
                <a:ext cx="1564405" cy="1534058"/>
              </a:xfrm>
              <a:prstGeom prst="rect">
                <a:avLst/>
              </a:prstGeom>
            </p:spPr>
          </p:pic>
          <p:pic>
            <p:nvPicPr>
              <p:cNvPr id="16" name="Picture 15" descr="images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2721" y="1693418"/>
                <a:ext cx="2438979" cy="1534058"/>
              </a:xfrm>
              <a:prstGeom prst="rect">
                <a:avLst/>
              </a:prstGeom>
            </p:spPr>
          </p:pic>
          <p:pic>
            <p:nvPicPr>
              <p:cNvPr id="17" name="Picture 16" descr="paraschute-300x291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687" y="1693418"/>
                <a:ext cx="1581503" cy="1534058"/>
              </a:xfrm>
              <a:prstGeom prst="rect">
                <a:avLst/>
              </a:prstGeom>
            </p:spPr>
          </p:pic>
          <p:pic>
            <p:nvPicPr>
              <p:cNvPr id="18" name="Picture 17" descr="AREST.tif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9966" y="1693418"/>
                <a:ext cx="1813380" cy="1534058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950027" y="3020572"/>
              <a:ext cx="6937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These EDL Architectures are hard to implement because they are: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71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893"/>
            <a:ext cx="7772400" cy="884251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Optimal Control Theory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0386" y="929274"/>
            <a:ext cx="71769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Lets us derive, from first principles and physics, analytical solution to</a:t>
            </a:r>
          </a:p>
          <a:p>
            <a:r>
              <a:rPr lang="en-US" dirty="0">
                <a:latin typeface="Arial"/>
                <a:cs typeface="Arial"/>
              </a:rPr>
              <a:t>p</a:t>
            </a:r>
            <a:r>
              <a:rPr lang="en-US" dirty="0" smtClean="0">
                <a:latin typeface="Arial"/>
                <a:cs typeface="Arial"/>
              </a:rPr>
              <a:t>ath and trajectory problems which are </a:t>
            </a:r>
            <a:r>
              <a:rPr lang="en-US" i="1" dirty="0" smtClean="0">
                <a:latin typeface="Arial"/>
                <a:cs typeface="Arial"/>
              </a:rPr>
              <a:t>provably</a:t>
            </a:r>
            <a:r>
              <a:rPr lang="en-US" dirty="0" smtClean="0">
                <a:latin typeface="Arial"/>
                <a:cs typeface="Arial"/>
              </a:rPr>
              <a:t> the best solution</a:t>
            </a:r>
          </a:p>
          <a:p>
            <a:r>
              <a:rPr lang="en-US" dirty="0" smtClean="0">
                <a:latin typeface="Arial"/>
                <a:cs typeface="Arial"/>
              </a:rPr>
              <a:t>possible by a given set of criteria.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98240" y="2388050"/>
            <a:ext cx="6674901" cy="2280394"/>
            <a:chOff x="1298240" y="2388050"/>
            <a:chExt cx="6674901" cy="2280394"/>
          </a:xfrm>
        </p:grpSpPr>
        <p:grpSp>
          <p:nvGrpSpPr>
            <p:cNvPr id="40" name="Group 39"/>
            <p:cNvGrpSpPr/>
            <p:nvPr/>
          </p:nvGrpSpPr>
          <p:grpSpPr>
            <a:xfrm>
              <a:off x="1298240" y="2388050"/>
              <a:ext cx="6674901" cy="1164130"/>
              <a:chOff x="1298240" y="2319842"/>
              <a:chExt cx="6674901" cy="116413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685249" y="2319842"/>
                <a:ext cx="1164130" cy="1164130"/>
                <a:chOff x="3022032" y="2504508"/>
                <a:chExt cx="1164130" cy="1164130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022032" y="2504508"/>
                  <a:ext cx="1164130" cy="11641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168324" y="2751431"/>
                  <a:ext cx="982561" cy="5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C(s)</a:t>
                  </a:r>
                  <a:endParaRPr lang="en-US" sz="3200" b="1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5366304" y="2319842"/>
                <a:ext cx="1164130" cy="1164130"/>
                <a:chOff x="3821171" y="2504508"/>
                <a:chExt cx="1164130" cy="1164130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821171" y="2504508"/>
                  <a:ext cx="1164130" cy="11641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967463" y="2751431"/>
                  <a:ext cx="1005403" cy="5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G(s)</a:t>
                  </a:r>
                  <a:endParaRPr lang="en-US" sz="3200" b="1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12" name="Elbow Connector 11"/>
              <p:cNvCxnSpPr>
                <a:stCxn id="15" idx="3"/>
                <a:endCxn id="19" idx="4"/>
              </p:cNvCxnSpPr>
              <p:nvPr/>
            </p:nvCxnSpPr>
            <p:spPr>
              <a:xfrm flipH="1">
                <a:off x="2805803" y="2901907"/>
                <a:ext cx="3724631" cy="284682"/>
              </a:xfrm>
              <a:prstGeom prst="bentConnector4">
                <a:avLst>
                  <a:gd name="adj1" fmla="val -9295"/>
                  <a:gd name="adj2" fmla="val 354977"/>
                </a:avLst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Summing Junction 18"/>
              <p:cNvSpPr/>
              <p:nvPr/>
            </p:nvSpPr>
            <p:spPr>
              <a:xfrm>
                <a:off x="2521120" y="2617224"/>
                <a:ext cx="569365" cy="569365"/>
              </a:xfrm>
              <a:prstGeom prst="flowChartSummingJunction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>
                <a:stCxn id="19" idx="6"/>
                <a:endCxn id="6" idx="1"/>
              </p:cNvCxnSpPr>
              <p:nvPr/>
            </p:nvCxnSpPr>
            <p:spPr>
              <a:xfrm>
                <a:off x="3090485" y="2901907"/>
                <a:ext cx="594764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1926356" y="2901907"/>
                <a:ext cx="594764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6" idx="3"/>
                <a:endCxn id="15" idx="1"/>
              </p:cNvCxnSpPr>
              <p:nvPr/>
            </p:nvCxnSpPr>
            <p:spPr>
              <a:xfrm>
                <a:off x="4849379" y="2901907"/>
                <a:ext cx="516925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6765611" y="2901907"/>
                <a:ext cx="516925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1298240" y="2681967"/>
                <a:ext cx="6334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R(</a:t>
                </a:r>
                <a:r>
                  <a:rPr lang="en-US" b="1" dirty="0">
                    <a:latin typeface="Arial"/>
                    <a:cs typeface="Arial"/>
                  </a:rPr>
                  <a:t>s)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365357" y="2717241"/>
                <a:ext cx="6077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latin typeface="Arial"/>
                    <a:cs typeface="Arial"/>
                  </a:rPr>
                  <a:t>T(</a:t>
                </a:r>
                <a:r>
                  <a:rPr lang="en-US" b="1" dirty="0">
                    <a:latin typeface="Arial"/>
                    <a:cs typeface="Arial"/>
                  </a:rPr>
                  <a:t>s)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773396" y="4022113"/>
              <a:ext cx="55091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Classical Control Theory asks:</a:t>
              </a:r>
            </a:p>
            <a:p>
              <a:pPr algn="ctr"/>
              <a:r>
                <a:rPr lang="en-US" dirty="0" smtClean="0">
                  <a:latin typeface="Arial"/>
                  <a:cs typeface="Arial"/>
                </a:rPr>
                <a:t>What steering inputs will give the desired trajectory?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424158" y="5105385"/>
            <a:ext cx="4341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Optimal Control Theory asks:</a:t>
            </a:r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What is the desired trajectory?</a:t>
            </a:r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10382" y="2481347"/>
            <a:ext cx="7647818" cy="2512409"/>
            <a:chOff x="2034286" y="2570385"/>
            <a:chExt cx="4644759" cy="1672226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2034286" y="2749313"/>
              <a:ext cx="4644759" cy="149329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034286" y="2570385"/>
              <a:ext cx="4644759" cy="1597997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7181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893"/>
            <a:ext cx="7772400" cy="884251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Optimal Control Theory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542" y="1539422"/>
            <a:ext cx="801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There exists some scalar H (the Hamiltonian), which is a function of the state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of the state vector of the system (</a:t>
            </a:r>
            <a:r>
              <a:rPr lang="en-US" b="1" dirty="0" smtClean="0">
                <a:latin typeface="Arial"/>
                <a:cs typeface="Arial"/>
              </a:rPr>
              <a:t>x</a:t>
            </a:r>
            <a:r>
              <a:rPr lang="en-US" dirty="0" smtClean="0">
                <a:latin typeface="Arial"/>
                <a:cs typeface="Arial"/>
              </a:rPr>
              <a:t>) some control parameters (</a:t>
            </a:r>
            <a:r>
              <a:rPr lang="en-US" b="1" dirty="0" smtClean="0">
                <a:latin typeface="Arial"/>
                <a:cs typeface="Arial"/>
              </a:rPr>
              <a:t>u</a:t>
            </a:r>
            <a:r>
              <a:rPr lang="en-US" dirty="0" smtClean="0">
                <a:latin typeface="Arial"/>
                <a:cs typeface="Arial"/>
              </a:rPr>
              <a:t>) and time (t)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348" y="2406990"/>
            <a:ext cx="8783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IF</a:t>
            </a:r>
            <a:r>
              <a:rPr lang="en-US" dirty="0" smtClean="0">
                <a:latin typeface="Arial"/>
                <a:cs typeface="Arial"/>
              </a:rPr>
              <a:t> a control history U(t) can </a:t>
            </a:r>
            <a:r>
              <a:rPr lang="en-US" dirty="0">
                <a:latin typeface="Arial"/>
                <a:cs typeface="Arial"/>
              </a:rPr>
              <a:t>be found </a:t>
            </a:r>
            <a:r>
              <a:rPr lang="en-US" dirty="0" smtClean="0">
                <a:latin typeface="Arial"/>
                <a:cs typeface="Arial"/>
              </a:rPr>
              <a:t>that satisfies the three conditions: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9348" y="3163853"/>
            <a:ext cx="8783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“The Euler-Lagrange Theorem”: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348" y="4166709"/>
            <a:ext cx="7022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“The Minimum Principle / Legendre-</a:t>
            </a:r>
            <a:r>
              <a:rPr lang="en-US" dirty="0" err="1" smtClean="0">
                <a:latin typeface="Arial"/>
                <a:cs typeface="Arial"/>
              </a:rPr>
              <a:t>Clebsch</a:t>
            </a:r>
            <a:r>
              <a:rPr lang="en-US" dirty="0" smtClean="0">
                <a:latin typeface="Arial"/>
                <a:cs typeface="Arial"/>
              </a:rPr>
              <a:t> Necessary Condition”: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4648" y="5947957"/>
            <a:ext cx="8668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THEN</a:t>
            </a:r>
            <a:r>
              <a:rPr lang="en-US" dirty="0" smtClean="0">
                <a:latin typeface="Arial"/>
                <a:cs typeface="Arial"/>
              </a:rPr>
              <a:t> it is U(t) </a:t>
            </a:r>
            <a:r>
              <a:rPr lang="en-US" i="1" dirty="0" smtClean="0">
                <a:latin typeface="Arial"/>
                <a:cs typeface="Arial"/>
              </a:rPr>
              <a:t>must</a:t>
            </a:r>
            <a:r>
              <a:rPr lang="en-US" dirty="0" smtClean="0">
                <a:latin typeface="Arial"/>
                <a:cs typeface="Arial"/>
              </a:rPr>
              <a:t> be the control history that produces the minimum value of H.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9348" y="5199821"/>
            <a:ext cx="3327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“The Transversality Condition”: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167968"/>
              </p:ext>
            </p:extLst>
          </p:nvPr>
        </p:nvGraphicFramePr>
        <p:xfrm>
          <a:off x="3617913" y="2947988"/>
          <a:ext cx="100647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Equation" r:id="rId4" imgW="495300" imgH="393700" progId="Equation.3">
                  <p:embed/>
                </p:oleObj>
              </mc:Choice>
              <mc:Fallback>
                <p:oleObj name="Equation" r:id="rId4" imgW="495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17913" y="2947988"/>
                        <a:ext cx="1006475" cy="8016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94649" y="815144"/>
            <a:ext cx="2841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A two slide primer</a:t>
            </a:r>
            <a:endParaRPr lang="en-US" sz="2400" b="1" dirty="0">
              <a:latin typeface="Arial"/>
              <a:cs typeface="Arial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417051"/>
              </p:ext>
            </p:extLst>
          </p:nvPr>
        </p:nvGraphicFramePr>
        <p:xfrm>
          <a:off x="7151974" y="3897313"/>
          <a:ext cx="13160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6" imgW="647700" imgH="469900" progId="Equation.3">
                  <p:embed/>
                </p:oleObj>
              </mc:Choice>
              <mc:Fallback>
                <p:oleObj name="Equation" r:id="rId6" imgW="6477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51974" y="3897313"/>
                        <a:ext cx="1316038" cy="9556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227978"/>
              </p:ext>
            </p:extLst>
          </p:nvPr>
        </p:nvGraphicFramePr>
        <p:xfrm>
          <a:off x="3502469" y="5113338"/>
          <a:ext cx="30464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8" imgW="1498600" imgH="266700" progId="Equation.3">
                  <p:embed/>
                </p:oleObj>
              </mc:Choice>
              <mc:Fallback>
                <p:oleObj name="Equation" r:id="rId8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2469" y="5113338"/>
                        <a:ext cx="3046412" cy="5429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296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30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706387"/>
              </p:ext>
            </p:extLst>
          </p:nvPr>
        </p:nvGraphicFramePr>
        <p:xfrm>
          <a:off x="982461" y="1636713"/>
          <a:ext cx="7566245" cy="92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Equation" r:id="rId4" imgW="2070100" imgH="254000" progId="Equation.3">
                  <p:embed/>
                </p:oleObj>
              </mc:Choice>
              <mc:Fallback>
                <p:oleObj name="Equation" r:id="rId4" imgW="2070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2461" y="1636713"/>
                        <a:ext cx="7566245" cy="9292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623720" y="3527206"/>
            <a:ext cx="6055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“A reader meeting [this subject] for the first time is likely to feel at this stage that a great many things are not completely clear.  This is normal.  To feel otherwise is either a mark of genius or indication of real trouble…”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5800" y="32893"/>
            <a:ext cx="7772400" cy="884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Arial"/>
                <a:cs typeface="Arial"/>
              </a:rPr>
              <a:t>Optimal Control Theory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4649" y="815144"/>
            <a:ext cx="2841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A two slide primer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4201" y="5285609"/>
            <a:ext cx="1994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Take Away: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011" y="5808829"/>
            <a:ext cx="873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Optimal control problems are </a:t>
            </a:r>
            <a:r>
              <a:rPr lang="en-US" i="1" dirty="0" smtClean="0">
                <a:latin typeface="Arial"/>
                <a:cs typeface="Arial"/>
              </a:rPr>
              <a:t>boundary value </a:t>
            </a:r>
            <a:r>
              <a:rPr lang="en-US" dirty="0" smtClean="0">
                <a:latin typeface="Arial"/>
                <a:cs typeface="Arial"/>
              </a:rPr>
              <a:t>problems, and can be solved as such.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4252" y="2611823"/>
            <a:ext cx="710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Find u(t) to minimize H.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 H can be thermal load, time of flight, g-loading, landing velocity etc.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9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1513</TotalTime>
  <Words>1275</Words>
  <Application>Microsoft Macintosh PowerPoint</Application>
  <PresentationFormat>On-screen Show (4:3)</PresentationFormat>
  <Paragraphs>148</Paragraphs>
  <Slides>17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 Black </vt:lpstr>
      <vt:lpstr>Equation</vt:lpstr>
      <vt:lpstr>Numerical Optimal Control Methods Applied to Mars EDL</vt:lpstr>
      <vt:lpstr>Entry Descent and Landing: A Brief History</vt:lpstr>
      <vt:lpstr>Entry Descent and Landing: A Brief History</vt:lpstr>
      <vt:lpstr>PowerPoint Presentation</vt:lpstr>
      <vt:lpstr>Entry Descent and Landing: The Near Future</vt:lpstr>
      <vt:lpstr>Entry Descent and Landing: The Near Future</vt:lpstr>
      <vt:lpstr>Optimal Control Theory</vt:lpstr>
      <vt:lpstr>Optimal Control Theory</vt:lpstr>
      <vt:lpstr>PowerPoint Presentation</vt:lpstr>
      <vt:lpstr>Advantage: Perturbation Tolerance</vt:lpstr>
      <vt:lpstr>Advantage: Rapid Computation (Example Provided by Thomas Antony, Purdue RDSL) </vt:lpstr>
      <vt:lpstr>Application: Supersonic Retropropulsion</vt:lpstr>
      <vt:lpstr>Application: Supersonic Retropropulsion</vt:lpstr>
      <vt:lpstr>Application: Lofting Maneuvers w. a Lifting Body  (Example provided by Kshitij Mall)</vt:lpstr>
      <vt:lpstr>Application: Aerocapture with a Dragon (Example provided by Kshitij Mall)</vt:lpstr>
      <vt:lpstr>Conclusions</vt:lpstr>
      <vt:lpstr>Thanks to: Kshitij Mall, Thomas Antony, Michael Grant        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Optimal Control Methods Applied to Mars EDL</dc:title>
  <dc:creator>Max Fagin</dc:creator>
  <cp:lastModifiedBy>Max Fagin</cp:lastModifiedBy>
  <cp:revision>61</cp:revision>
  <dcterms:created xsi:type="dcterms:W3CDTF">2014-08-06T19:30:20Z</dcterms:created>
  <dcterms:modified xsi:type="dcterms:W3CDTF">2014-08-12T03:04:36Z</dcterms:modified>
</cp:coreProperties>
</file>