
<file path=[Content_Types].xml><?xml version="1.0" encoding="utf-8"?>
<Types xmlns="http://schemas.openxmlformats.org/package/2006/content-types">
  <Default Extension="xml" ContentType="application/xml"/>
  <Default Extension="wdp" ContentType="image/vnd.ms-photo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673" r:id="rId2"/>
    <p:sldId id="676" r:id="rId3"/>
    <p:sldId id="702" r:id="rId4"/>
    <p:sldId id="692" r:id="rId5"/>
    <p:sldId id="685" r:id="rId6"/>
    <p:sldId id="704" r:id="rId7"/>
    <p:sldId id="663" r:id="rId8"/>
    <p:sldId id="688" r:id="rId9"/>
    <p:sldId id="707" r:id="rId10"/>
    <p:sldId id="691" r:id="rId11"/>
    <p:sldId id="708" r:id="rId12"/>
    <p:sldId id="711" r:id="rId13"/>
    <p:sldId id="710" r:id="rId14"/>
    <p:sldId id="712" r:id="rId15"/>
    <p:sldId id="713" r:id="rId16"/>
    <p:sldId id="714" r:id="rId17"/>
    <p:sldId id="715" r:id="rId18"/>
    <p:sldId id="716" r:id="rId19"/>
    <p:sldId id="717" r:id="rId20"/>
    <p:sldId id="709" r:id="rId21"/>
    <p:sldId id="71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1C9433"/>
    <a:srgbClr val="139D3E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50" autoAdjust="0"/>
    <p:restoredTop sz="94403" autoAdjust="0"/>
  </p:normalViewPr>
  <p:slideViewPr>
    <p:cSldViewPr snapToGrid="0">
      <p:cViewPr>
        <p:scale>
          <a:sx n="66" d="100"/>
          <a:sy n="66" d="100"/>
        </p:scale>
        <p:origin x="-2424" y="-432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DF136A-F75B-6444-A26D-51E4D7C7F267}" type="datetimeFigureOut">
              <a:rPr lang="en-US" smtClean="0"/>
              <a:pPr/>
              <a:t>6/15/14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66346-41FA-CC48-A922-8BF05DC49E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8064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89CE0-0370-8746-9A7D-576EDDC0E9C3}" type="datetimeFigureOut">
              <a:rPr lang="en-US" smtClean="0"/>
              <a:pPr/>
              <a:t>6/15/14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A7566-5F74-B944-BF91-F2104204CC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357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Think about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A7566-5F74-B944-BF91-F2104204CCA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576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g-load, mention about Apollo</a:t>
            </a:r>
            <a:r>
              <a:rPr lang="en-US" baseline="0" dirty="0" smtClean="0"/>
              <a:t> g-load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A7566-5F74-B944-BF91-F2104204CCA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824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g-load, mention about Apollo</a:t>
            </a:r>
            <a:r>
              <a:rPr lang="en-US" baseline="0" dirty="0" smtClean="0"/>
              <a:t> g-load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A7566-5F74-B944-BF91-F2104204CCA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824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Provide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A7566-5F74-B944-BF91-F2104204CCA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230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Check heat load for MSL and Phoenix and mention (add</a:t>
            </a:r>
            <a:r>
              <a:rPr lang="en-US" baseline="0" dirty="0" smtClean="0"/>
              <a:t> dashed line in graph)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A7566-5F74-B944-BF91-F2104204CCA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120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Mask dashed</a:t>
            </a:r>
            <a:r>
              <a:rPr lang="en-US" baseline="0" dirty="0" smtClean="0"/>
              <a:t> line on axis in the bottom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A7566-5F74-B944-BF91-F2104204CCA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475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91551"/>
            <a:ext cx="7772400" cy="1708899"/>
          </a:xfrm>
        </p:spPr>
        <p:txBody>
          <a:bodyPr>
            <a:normAutofit/>
          </a:bodyPr>
          <a:lstStyle>
            <a:lvl1pPr algn="l">
              <a:defRPr sz="3200" b="0" i="0">
                <a:latin typeface="Helvetica Neue Light"/>
                <a:cs typeface="Helvetica Neu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C4505-EE3B-AE45-8640-27B32D8067B1}" type="datetime1">
              <a:rPr lang="en-US" smtClean="0"/>
              <a:pPr/>
              <a:t>6/15/14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8DD5-8E10-5148-8A6B-C8932CFF56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79921-DEEE-C84A-BDF7-C2594D120DA3}" type="datetime1">
              <a:rPr lang="en-US" smtClean="0"/>
              <a:pPr/>
              <a:t>6/15/14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8DD5-8E10-5148-8A6B-C8932CFF56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7331621" cy="698160"/>
          </a:xfrm>
        </p:spPr>
        <p:txBody>
          <a:bodyPr>
            <a:normAutofit/>
          </a:bodyPr>
          <a:lstStyle>
            <a:lvl1pPr algn="l">
              <a:defRPr sz="2800" b="0" i="0">
                <a:latin typeface="Helvetica Neue Light"/>
                <a:cs typeface="Helvetica Neu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9893"/>
            <a:ext cx="8229600" cy="5263405"/>
          </a:xfrm>
        </p:spPr>
        <p:txBody>
          <a:bodyPr>
            <a:normAutofit/>
          </a:bodyPr>
          <a:lstStyle>
            <a:lvl1pPr>
              <a:defRPr sz="1800" b="0" i="0">
                <a:latin typeface="Helvetica Neue Light"/>
                <a:cs typeface="Helvetica Neue Light"/>
              </a:defRPr>
            </a:lvl1pPr>
            <a:lvl2pPr>
              <a:defRPr sz="1600" b="0" i="0">
                <a:latin typeface="Helvetica Neue Light"/>
                <a:cs typeface="Helvetica Neue Light"/>
              </a:defRPr>
            </a:lvl2pPr>
            <a:lvl3pPr>
              <a:defRPr sz="1600" b="0" i="0">
                <a:latin typeface="Helvetica Neue Light"/>
                <a:cs typeface="Helvetica Neue Light"/>
              </a:defRPr>
            </a:lvl3pPr>
            <a:lvl4pPr>
              <a:defRPr sz="1400" b="0" i="0">
                <a:latin typeface="Helvetica Neue Light"/>
                <a:cs typeface="Helvetica Neue Light"/>
              </a:defRPr>
            </a:lvl4pPr>
            <a:lvl5pPr>
              <a:defRPr sz="1400" b="0" i="0"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830751" cy="365125"/>
          </a:xfrm>
        </p:spPr>
        <p:txBody>
          <a:bodyPr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fld id="{D14EA9F6-1BE8-0C41-AEE5-072ACD4B05EC}" type="datetime1">
              <a:rPr lang="en-US" smtClean="0"/>
              <a:pPr/>
              <a:t>6/15/14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14044" y="6356350"/>
            <a:ext cx="6304654" cy="365125"/>
          </a:xfrm>
        </p:spPr>
        <p:txBody>
          <a:bodyPr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3798" y="6356350"/>
            <a:ext cx="833002" cy="365125"/>
          </a:xfrm>
        </p:spPr>
        <p:txBody>
          <a:bodyPr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fld id="{14E68DD5-8E10-5148-8A6B-C8932CFF56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Line 1"/>
          <p:cNvSpPr>
            <a:spLocks noChangeShapeType="1"/>
          </p:cNvSpPr>
          <p:nvPr userDrawn="1"/>
        </p:nvSpPr>
        <p:spPr bwMode="auto">
          <a:xfrm>
            <a:off x="454025" y="972799"/>
            <a:ext cx="8232775" cy="0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t="14233" b="10257"/>
          <a:stretch/>
        </p:blipFill>
        <p:spPr>
          <a:xfrm>
            <a:off x="7788822" y="268071"/>
            <a:ext cx="925068" cy="388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CAC7-7BEB-EF45-8458-F97F3B0B7CBF}" type="datetime1">
              <a:rPr lang="en-US" smtClean="0"/>
              <a:pPr/>
              <a:t>6/15/14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8DD5-8E10-5148-8A6B-C8932CFF56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E5D25-C4BE-4C40-AAB7-4888B5C66887}" type="datetime1">
              <a:rPr lang="en-US" smtClean="0"/>
              <a:pPr/>
              <a:t>6/15/14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8DD5-8E10-5148-8A6B-C8932CFF56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4F09A-FE3C-0A4C-A1DF-4023BC77478B}" type="datetime1">
              <a:rPr lang="en-US" smtClean="0"/>
              <a:pPr/>
              <a:t>6/15/14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8DD5-8E10-5148-8A6B-C8932CFF56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206A-7C73-BC40-BCA1-4A6791DA10F7}" type="datetime1">
              <a:rPr lang="en-US" smtClean="0"/>
              <a:pPr/>
              <a:t>6/15/14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8DD5-8E10-5148-8A6B-C8932CFF56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87EF-1688-1548-97E4-46A81AC991FF}" type="datetime1">
              <a:rPr lang="en-US" smtClean="0"/>
              <a:pPr/>
              <a:t>6/15/14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8DD5-8E10-5148-8A6B-C8932CFF56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EDF0E-BA2B-7E48-BF4D-E3397CADA535}" type="datetime1">
              <a:rPr lang="en-US" smtClean="0"/>
              <a:pPr/>
              <a:t>6/15/14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8DD5-8E10-5148-8A6B-C8932CFF56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F576-C363-284E-9265-6C8F6DE9F433}" type="datetime1">
              <a:rPr lang="en-US" smtClean="0"/>
              <a:pPr/>
              <a:t>6/15/14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8DD5-8E10-5148-8A6B-C8932CFF56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CBC91-BF5A-844B-9131-84A5534ADF23}" type="datetime1">
              <a:rPr lang="en-US" smtClean="0"/>
              <a:pPr/>
              <a:t>6/15/14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68DD5-8E10-5148-8A6B-C8932CFF56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arag@purdue.edu" TargetMode="External"/><Relationship Id="rId4" Type="http://schemas.openxmlformats.org/officeDocument/2006/relationships/image" Target="../media/image3.gif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4" Type="http://schemas.openxmlformats.org/officeDocument/2006/relationships/video" Target="../media/media4.avi"/><Relationship Id="rId5" Type="http://schemas.microsoft.com/office/2007/relationships/media" Target="../media/media5.avi"/><Relationship Id="rId6" Type="http://schemas.openxmlformats.org/officeDocument/2006/relationships/video" Target="../media/media5.avi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6.xml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" Type="http://schemas.microsoft.com/office/2007/relationships/media" Target="../media/media3.avi"/><Relationship Id="rId2" Type="http://schemas.openxmlformats.org/officeDocument/2006/relationships/video" Target="../media/media3.avi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7.avi"/><Relationship Id="rId4" Type="http://schemas.openxmlformats.org/officeDocument/2006/relationships/video" Target="../media/media7.avi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microsoft.com/office/2007/relationships/media" Target="../media/media6.avi"/><Relationship Id="rId2" Type="http://schemas.openxmlformats.org/officeDocument/2006/relationships/video" Target="../media/media6.avi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4" Type="http://schemas.openxmlformats.org/officeDocument/2006/relationships/video" Target="../media/media2.avi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microsoft.com/office/2007/relationships/hdphoto" Target="../media/hdphoto1.wdp"/><Relationship Id="rId6" Type="http://schemas.openxmlformats.org/officeDocument/2006/relationships/image" Target="../media/image16.png"/><Relationship Id="rId7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674" y="1635877"/>
            <a:ext cx="8467725" cy="1708899"/>
          </a:xfrm>
        </p:spPr>
        <p:txBody>
          <a:bodyPr>
            <a:noAutofit/>
          </a:bodyPr>
          <a:lstStyle/>
          <a:p>
            <a:pPr algn="ctr"/>
            <a:r>
              <a:rPr lang="en-US" sz="3400" cap="all" dirty="0" smtClean="0">
                <a:solidFill>
                  <a:prstClr val="black"/>
                </a:solidFill>
                <a:latin typeface="Impact"/>
              </a:rPr>
              <a:t>Trajectory optimization with adaptive deployable entry and placement technology architecture</a:t>
            </a:r>
            <a:endParaRPr lang="en-US" sz="3400" dirty="0"/>
          </a:p>
        </p:txBody>
      </p:sp>
      <p:pic>
        <p:nvPicPr>
          <p:cNvPr id="11" name="Picture 2" descr="F:\Photographs Download\Purdue University Photos\200px-Purdue_University_Seal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07346"/>
            <a:ext cx="1191329" cy="117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6"/>
          <p:cNvSpPr txBox="1">
            <a:spLocks/>
          </p:cNvSpPr>
          <p:nvPr/>
        </p:nvSpPr>
        <p:spPr>
          <a:xfrm>
            <a:off x="1336088" y="3363934"/>
            <a:ext cx="6553200" cy="1416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800" b="1" kern="120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ysClr val="windowText" lastClr="000000"/>
                </a:solidFill>
              </a:rPr>
              <a:t>Harish </a:t>
            </a:r>
            <a:r>
              <a:rPr lang="en-US" sz="1600" dirty="0" err="1" smtClean="0">
                <a:solidFill>
                  <a:sysClr val="windowText" lastClr="000000"/>
                </a:solidFill>
              </a:rPr>
              <a:t>Saranathan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CC9900"/>
                </a:solidFill>
                <a:hlinkClick r:id="rId3"/>
              </a:rPr>
              <a:t>hsaranat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Arial"/>
                <a:cs typeface="Arial"/>
                <a:hlinkClick r:id="rId3"/>
              </a:rPr>
              <a:t>@purdue.edu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CC99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dirty="0" err="1" smtClean="0">
                <a:solidFill>
                  <a:sysClr val="windowText" lastClr="000000"/>
                </a:solidFill>
              </a:rPr>
              <a:t>Sarag</a:t>
            </a:r>
            <a:r>
              <a:rPr lang="en-US" sz="1600" b="0" dirty="0" smtClean="0">
                <a:solidFill>
                  <a:sysClr val="windowText" lastClr="000000"/>
                </a:solidFill>
              </a:rPr>
              <a:t> J. </a:t>
            </a:r>
            <a:r>
              <a:rPr lang="en-US" sz="1600" b="0" dirty="0" err="1" smtClean="0">
                <a:solidFill>
                  <a:sysClr val="windowText" lastClr="000000"/>
                </a:solidFill>
              </a:rPr>
              <a:t>Saikia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, Michael J. Grant, James M. Longuski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School of Aeronautics and Astronautics, Purdue University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7750" y="4750813"/>
            <a:ext cx="723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International Planetary Probe Workshop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Caltech, Pasadena, CA.,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June 16–20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2014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mar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793" y="317470"/>
            <a:ext cx="1308109" cy="1308109"/>
          </a:xfrm>
          <a:prstGeom prst="rect">
            <a:avLst/>
          </a:prstGeom>
        </p:spPr>
      </p:pic>
      <p:pic>
        <p:nvPicPr>
          <p:cNvPr id="5" name="Picture 4" descr="Screen Shot 2014-06-07 at 3.11.4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22" y="428691"/>
            <a:ext cx="1277308" cy="1155304"/>
          </a:xfrm>
          <a:prstGeom prst="rect">
            <a:avLst/>
          </a:prstGeom>
        </p:spPr>
      </p:pic>
      <p:pic>
        <p:nvPicPr>
          <p:cNvPr id="1026" name="Picture 2" descr="C:\Users\Sarag\Desktop\Summer Fellowship and Internship\International Planetary Probe Workshop 11\Presentations\IPPW-Logo-Blac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49" y="5343525"/>
            <a:ext cx="1209675" cy="95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323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rag\Desktop\Summer Fellowship and Internship\Venus Exploration Analysis Group\Figures\ADEPT_VITaL 70-degree sphere co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28824">
            <a:off x="92523" y="4198384"/>
            <a:ext cx="2733098" cy="167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9893"/>
            <a:ext cx="8229600" cy="526010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ADEPT can land heavy mass on Mars </a:t>
            </a:r>
          </a:p>
          <a:p>
            <a:r>
              <a:rPr lang="en-US" sz="2400" dirty="0"/>
              <a:t>Four different control </a:t>
            </a:r>
            <a:r>
              <a:rPr lang="en-US" sz="2400" dirty="0" smtClean="0"/>
              <a:t>strategies are assessed</a:t>
            </a:r>
            <a:endParaRPr lang="en-US" sz="2400" dirty="0"/>
          </a:p>
          <a:p>
            <a:r>
              <a:rPr lang="en-US" sz="2400" dirty="0" smtClean="0"/>
              <a:t>g-load </a:t>
            </a:r>
            <a:r>
              <a:rPr lang="en-US" sz="2400" dirty="0" smtClean="0"/>
              <a:t>constraint enforced </a:t>
            </a:r>
            <a:endParaRPr lang="en-US" sz="2400" dirty="0" smtClean="0"/>
          </a:p>
          <a:p>
            <a:r>
              <a:rPr lang="en-US" sz="2400" dirty="0" smtClean="0"/>
              <a:t>AoA-bank angle control strategy is attractive</a:t>
            </a:r>
          </a:p>
          <a:p>
            <a:r>
              <a:rPr lang="en-US" sz="2400" dirty="0" smtClean="0"/>
              <a:t>3-control strategy is highly complex</a:t>
            </a:r>
          </a:p>
          <a:p>
            <a:r>
              <a:rPr lang="en-US" sz="2200" dirty="0" smtClean="0"/>
              <a:t>Guidance issue for precision landing is yet to be addressed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8DD5-8E10-5148-8A6B-C8932CFF561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 descr="MO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621" y="3912850"/>
            <a:ext cx="4389661" cy="252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56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2893" y="2150227"/>
            <a:ext cx="8080744" cy="1708899"/>
          </a:xfrm>
        </p:spPr>
        <p:txBody>
          <a:bodyPr>
            <a:noAutofit/>
          </a:bodyPr>
          <a:lstStyle/>
          <a:p>
            <a:pPr algn="ctr"/>
            <a:r>
              <a:rPr lang="en-US" sz="3400" cap="all" dirty="0" smtClean="0">
                <a:solidFill>
                  <a:prstClr val="black"/>
                </a:solidFill>
                <a:latin typeface="Impact"/>
              </a:rPr>
              <a:t>Backup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366976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Heavy Mass EDL Challenges on </a:t>
            </a:r>
            <a:r>
              <a:rPr lang="en-US" dirty="0" smtClean="0"/>
              <a:t>Mars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8DD5-8E10-5148-8A6B-C8932CFF561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8" descr="MO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40" y="1750341"/>
            <a:ext cx="7476064" cy="4293396"/>
          </a:xfrm>
          <a:prstGeom prst="rect">
            <a:avLst/>
          </a:prstGeom>
        </p:spPr>
      </p:pic>
      <p:pic>
        <p:nvPicPr>
          <p:cNvPr id="2051" name="Picture 3" descr="C:\Users\Sarag\Desktop\Summer Fellowship and Internship\ADEPT Research Work\Mars Science Mission Using ADEPT\Mars Surface MOLA Colo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" t="90603" r="51588"/>
          <a:stretch/>
        </p:blipFill>
        <p:spPr bwMode="auto">
          <a:xfrm>
            <a:off x="809436" y="6093082"/>
            <a:ext cx="3250583" cy="40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1765" y="1268070"/>
            <a:ext cx="63899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Current architecture cannot land at high MOLA altitudes</a:t>
            </a:r>
          </a:p>
        </p:txBody>
      </p:sp>
    </p:spTree>
    <p:extLst>
      <p:ext uri="{BB962C8B-B14F-4D97-AF65-F5344CB8AC3E}">
        <p14:creationId xmlns:p14="http://schemas.microsoft.com/office/powerpoint/2010/main" val="3492655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Stagnation-Point Heat-Load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8DD5-8E10-5148-8A6B-C8932CFF561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 descr="q_t_1000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409" y="1295177"/>
            <a:ext cx="5509991" cy="51926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3998" y="1165411"/>
            <a:ext cx="3122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 Neue Light"/>
                <a:cs typeface="Helvetica Neue Light"/>
              </a:rPr>
              <a:t>Stagnation-Point Heat-Load</a:t>
            </a:r>
          </a:p>
        </p:txBody>
      </p:sp>
    </p:spTree>
    <p:extLst>
      <p:ext uri="{BB962C8B-B14F-4D97-AF65-F5344CB8AC3E}">
        <p14:creationId xmlns:p14="http://schemas.microsoft.com/office/powerpoint/2010/main" val="2932757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Downrange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8DD5-8E10-5148-8A6B-C8932CFF561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 descr="h_s_1000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08" y="1164067"/>
            <a:ext cx="5627092" cy="530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35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Altitude-Velocity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8DD5-8E10-5148-8A6B-C8932CFF561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 descr="h_v_1000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625" y="1093518"/>
            <a:ext cx="5714817" cy="543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00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nk_t_1000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637" y="1704946"/>
            <a:ext cx="4317784" cy="40690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History: </a:t>
            </a:r>
            <a:r>
              <a:rPr lang="en-US" dirty="0" err="1" smtClean="0"/>
              <a:t>AoA</a:t>
            </a:r>
            <a:r>
              <a:rPr lang="en-US" dirty="0" smtClean="0"/>
              <a:t>-Bank Angle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8DD5-8E10-5148-8A6B-C8932CFF561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 descr="alpha_t_1000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1" y="1704946"/>
            <a:ext cx="4317016" cy="406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7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Drag Modulation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8DD5-8E10-5148-8A6B-C8932CFF561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 descr="drag_control_1000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39" y="1140550"/>
            <a:ext cx="5348708" cy="504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17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Drag Modulation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8DD5-8E10-5148-8A6B-C8932CFF561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 descr="control_history_1000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286" y="1199341"/>
            <a:ext cx="5226032" cy="492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45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eta_t_1000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14" y="3797921"/>
            <a:ext cx="3104923" cy="2926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AoA</a:t>
            </a:r>
            <a:r>
              <a:rPr lang="en-US" dirty="0" smtClean="0"/>
              <a:t>-Bank-Decelerator Angle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8DD5-8E10-5148-8A6B-C8932CFF561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 descr="aoa_t_1000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17" y="1058245"/>
            <a:ext cx="3104924" cy="2926080"/>
          </a:xfrm>
          <a:prstGeom prst="rect">
            <a:avLst/>
          </a:prstGeom>
        </p:spPr>
      </p:pic>
      <p:pic>
        <p:nvPicPr>
          <p:cNvPr id="6" name="Picture 5" descr="bank_t_10000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30" y="1058246"/>
            <a:ext cx="3104923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5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Mass EDL Challenges on Mars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089894"/>
            <a:ext cx="5584288" cy="3649160"/>
          </a:xfrm>
        </p:spPr>
        <p:txBody>
          <a:bodyPr>
            <a:noAutofit/>
          </a:bodyPr>
          <a:lstStyle/>
          <a:p>
            <a:r>
              <a:rPr lang="en-US" altLang="en-US" sz="2300" dirty="0" smtClean="0">
                <a:latin typeface="Calibri" pitchFamily="34" charset="0"/>
              </a:rPr>
              <a:t>Human missions require ~50 metric tons delivered payload</a:t>
            </a:r>
          </a:p>
          <a:p>
            <a:r>
              <a:rPr lang="en-US" altLang="en-US" sz="2300" dirty="0" smtClean="0">
                <a:latin typeface="Calibri" pitchFamily="34" charset="0"/>
              </a:rPr>
              <a:t>Thin atmosphere</a:t>
            </a:r>
          </a:p>
          <a:p>
            <a:pPr lvl="1"/>
            <a:r>
              <a:rPr lang="en-US" altLang="en-US" sz="2300" dirty="0">
                <a:latin typeface="Calibri" pitchFamily="34" charset="0"/>
              </a:rPr>
              <a:t>Not enough aerodynamic drag </a:t>
            </a:r>
            <a:endParaRPr lang="en-US" altLang="en-US" sz="2300" dirty="0" smtClean="0">
              <a:latin typeface="Calibri" pitchFamily="34" charset="0"/>
            </a:endParaRPr>
          </a:p>
          <a:p>
            <a:pPr lvl="1"/>
            <a:r>
              <a:rPr lang="en-US" altLang="en-US" sz="2300" dirty="0" smtClean="0">
                <a:latin typeface="Calibri" pitchFamily="34" charset="0"/>
              </a:rPr>
              <a:t>Significant heating</a:t>
            </a:r>
          </a:p>
          <a:p>
            <a:r>
              <a:rPr lang="en-US" altLang="en-US" sz="2300" dirty="0" smtClean="0">
                <a:latin typeface="Calibri" pitchFamily="34" charset="0"/>
              </a:rPr>
              <a:t>Size (~40 m) of rigid aeroshell is prohibitive</a:t>
            </a:r>
          </a:p>
          <a:p>
            <a:r>
              <a:rPr lang="en-US" altLang="en-US" sz="2300" dirty="0" smtClean="0">
                <a:latin typeface="Calibri" pitchFamily="34" charset="0"/>
              </a:rPr>
              <a:t>Current </a:t>
            </a:r>
            <a:r>
              <a:rPr lang="en-US" altLang="en-US" sz="2300" dirty="0">
                <a:latin typeface="Calibri" pitchFamily="34" charset="0"/>
              </a:rPr>
              <a:t>architecture cannot land at </a:t>
            </a:r>
            <a:r>
              <a:rPr lang="en-US" altLang="en-US" sz="2300" dirty="0" smtClean="0">
                <a:latin typeface="Calibri" pitchFamily="34" charset="0"/>
              </a:rPr>
              <a:t>higher elevations</a:t>
            </a:r>
            <a:endParaRPr lang="en-US" altLang="en-US" sz="2300" dirty="0">
              <a:latin typeface="Calibri" pitchFamily="34" charset="0"/>
            </a:endParaRPr>
          </a:p>
          <a:p>
            <a:endParaRPr lang="en-US" altLang="en-US" sz="2300" dirty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8DD5-8E10-5148-8A6B-C8932CFF561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5" descr="mars_atmosphe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407" y="1112645"/>
            <a:ext cx="2204298" cy="1454709"/>
          </a:xfrm>
          <a:prstGeom prst="rect">
            <a:avLst/>
          </a:prstGeom>
        </p:spPr>
      </p:pic>
      <p:pic>
        <p:nvPicPr>
          <p:cNvPr id="7" name="Picture 6" descr="Mars_heat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407" y="2686468"/>
            <a:ext cx="2221906" cy="17830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8340" y="5104747"/>
            <a:ext cx="807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latin typeface="Calibri" pitchFamily="34" charset="0"/>
              </a:rPr>
              <a:t>Promising technology: mechanically deployed aerodynamic decelerator</a:t>
            </a:r>
          </a:p>
        </p:txBody>
      </p:sp>
    </p:spTree>
    <p:extLst>
      <p:ext uri="{BB962C8B-B14F-4D97-AF65-F5344CB8AC3E}">
        <p14:creationId xmlns:p14="http://schemas.microsoft.com/office/powerpoint/2010/main" val="374348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AoA-Bank-Decelerator Angle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8DD5-8E10-5148-8A6B-C8932CFF561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trajectory_1000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12365" y="1168128"/>
            <a:ext cx="4835790" cy="3813048"/>
          </a:xfrm>
          <a:prstGeom prst="rect">
            <a:avLst/>
          </a:prstGeom>
        </p:spPr>
      </p:pic>
      <p:pic>
        <p:nvPicPr>
          <p:cNvPr id="10" name="controls_10000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6996" y="5770506"/>
            <a:ext cx="6783121" cy="8255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55750" y="4970445"/>
            <a:ext cx="1987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Downrange (km)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51045" y="2932001"/>
            <a:ext cx="2068122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Light"/>
                <a:cs typeface="Helvetica Neue Light"/>
              </a:rPr>
              <a:t>y</a:t>
            </a:r>
            <a:r>
              <a:rPr lang="en-US" dirty="0" smtClean="0">
                <a:latin typeface="Helvetica Neue Light"/>
                <a:cs typeface="Helvetica Neue Light"/>
              </a:rPr>
              <a:t> dimensions (km)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90971" y="4887668"/>
            <a:ext cx="282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34519" y="4960588"/>
            <a:ext cx="669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900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51371" y="1503636"/>
            <a:ext cx="669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120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3959" y="5337793"/>
            <a:ext cx="262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 Neue Light"/>
                <a:cs typeface="Helvetica Neue Light"/>
              </a:rPr>
              <a:t>Vehicle</a:t>
            </a:r>
          </a:p>
        </p:txBody>
      </p:sp>
      <p:pic>
        <p:nvPicPr>
          <p:cNvPr id="9" name="shape_10000_gimbal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1500" y="1162050"/>
            <a:ext cx="2290052" cy="381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62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Modified Drag Modulation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8DD5-8E10-5148-8A6B-C8932CFF561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shape_1000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447" y="1908397"/>
            <a:ext cx="3048450" cy="3048449"/>
          </a:xfrm>
          <a:prstGeom prst="rect">
            <a:avLst/>
          </a:prstGeom>
        </p:spPr>
      </p:pic>
      <p:pic>
        <p:nvPicPr>
          <p:cNvPr id="8" name="trajectory_10000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20074" y="1898838"/>
            <a:ext cx="3873270" cy="30540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09564" y="5038103"/>
            <a:ext cx="1987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x dimensions (m)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498568" y="3075873"/>
            <a:ext cx="1987251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Light"/>
                <a:cs typeface="Helvetica Neue Light"/>
              </a:rPr>
              <a:t>y</a:t>
            </a:r>
            <a:r>
              <a:rPr lang="en-US" dirty="0" smtClean="0">
                <a:latin typeface="Helvetica Neue Light"/>
                <a:cs typeface="Helvetica Neue Light"/>
              </a:rPr>
              <a:t> dimensions (m)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6714" y="4836813"/>
            <a:ext cx="282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57112" y="4976058"/>
            <a:ext cx="52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3</a:t>
            </a:r>
            <a:r>
              <a:rPr lang="en-US" dirty="0">
                <a:latin typeface="Helvetica Neue Light"/>
                <a:cs typeface="Helvetica Neue Light"/>
              </a:rPr>
              <a:t>0</a:t>
            </a:r>
            <a:endParaRPr lang="en-US" dirty="0" smtClean="0">
              <a:latin typeface="Helvetica Neue Light"/>
              <a:cs typeface="Helvetica Neue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9972" y="1660231"/>
            <a:ext cx="52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30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6315" y="1278287"/>
            <a:ext cx="262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 Neue Light"/>
                <a:cs typeface="Helvetica Neue Light"/>
              </a:rPr>
              <a:t>Vehicle cross-section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53015" y="4967097"/>
            <a:ext cx="1987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Downrange (km)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41600" y="3191142"/>
            <a:ext cx="1987251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Altitude (km)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76379" y="4877281"/>
            <a:ext cx="282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75713" y="4900342"/>
            <a:ext cx="669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900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96798" y="2123055"/>
            <a:ext cx="669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 Light"/>
                <a:cs typeface="Helvetica Neue Light"/>
              </a:rPr>
              <a:t>120</a:t>
            </a:r>
          </a:p>
        </p:txBody>
      </p:sp>
    </p:spTree>
    <p:extLst>
      <p:ext uri="{BB962C8B-B14F-4D97-AF65-F5344CB8AC3E}">
        <p14:creationId xmlns:p14="http://schemas.microsoft.com/office/powerpoint/2010/main" val="547055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ADEPT?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933" y="1154374"/>
            <a:ext cx="8001967" cy="48392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30000"/>
              </a:lnSpc>
              <a:buNone/>
            </a:pPr>
            <a:r>
              <a:rPr lang="en-US" b="1" dirty="0" smtClean="0"/>
              <a:t>Adaptive Deployable Entry and Placement Technology (ADEPT)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8DD5-8E10-5148-8A6B-C8932CFF561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8" descr="Screen Shot 2014-06-06 at 12.56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83" y="1767504"/>
            <a:ext cx="7138617" cy="41589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9823" y="5904343"/>
            <a:ext cx="5151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latin typeface="Helvetica Neue Light"/>
                <a:cs typeface="Helvetica Neue Light"/>
              </a:rPr>
              <a:t>Venkatapathy et al.</a:t>
            </a:r>
            <a:endParaRPr lang="en-US" sz="1600" b="1" i="1" dirty="0" smtClean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063210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Real Look: ADEPT Deployment Test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8DD5-8E10-5148-8A6B-C8932CFF561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7" name="Picture 3" descr="C:\Users\Sarag\Desktop\All Photographs and Videos\ADEPT Images\IM_ADE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90" y="1268222"/>
            <a:ext cx="7335453" cy="449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41497" y="5809047"/>
            <a:ext cx="3874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latin typeface="Helvetica Neue Light"/>
                <a:cs typeface="Helvetica Neue Light"/>
              </a:rPr>
              <a:t>NASA Office of the Chief Technologist</a:t>
            </a:r>
          </a:p>
        </p:txBody>
      </p:sp>
    </p:spTree>
    <p:extLst>
      <p:ext uri="{BB962C8B-B14F-4D97-AF65-F5344CB8AC3E}">
        <p14:creationId xmlns:p14="http://schemas.microsoft.com/office/powerpoint/2010/main" val="476161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Control Strategies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8DD5-8E10-5148-8A6B-C8932CFF561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 descr="Screen Shot 2014-06-06 at 1.16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5" y="1515827"/>
            <a:ext cx="4116762" cy="32212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2516" y="4816621"/>
            <a:ext cx="4367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latin typeface="Helvetica Neue Light"/>
                <a:cs typeface="Helvetica Neue Light"/>
              </a:rPr>
              <a:t>Angle-of-attack and bank angle</a:t>
            </a:r>
            <a:endParaRPr lang="en-US" b="1" dirty="0">
              <a:latin typeface="Helvetica Neue Light"/>
              <a:cs typeface="Helvetica Neue Light"/>
            </a:endParaRPr>
          </a:p>
          <a:p>
            <a:r>
              <a:rPr lang="en-US" b="1" dirty="0" smtClean="0">
                <a:latin typeface="Helvetica Neue Light"/>
                <a:cs typeface="Helvetica Neue Light"/>
              </a:rPr>
              <a:t>     via gimbaling </a:t>
            </a:r>
            <a:r>
              <a:rPr lang="en-US" b="1" dirty="0" err="1" smtClean="0">
                <a:latin typeface="Helvetica Neue Light"/>
                <a:cs typeface="Helvetica Neue Light"/>
              </a:rPr>
              <a:t>aeroshell</a:t>
            </a:r>
            <a:endParaRPr lang="en-US" b="1" dirty="0" smtClean="0">
              <a:latin typeface="Helvetica Neue Light"/>
              <a:cs typeface="Helvetica Neue Light"/>
            </a:endParaRPr>
          </a:p>
          <a:p>
            <a:endParaRPr lang="en-US" dirty="0" smtClean="0">
              <a:latin typeface="Helvetica Neue Light"/>
              <a:cs typeface="Helvetica Neue Light"/>
            </a:endParaRPr>
          </a:p>
        </p:txBody>
      </p:sp>
      <p:pic>
        <p:nvPicPr>
          <p:cNvPr id="9" name="Picture 8" descr="ADEPT_Sol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0368" y="872311"/>
            <a:ext cx="2652960" cy="41368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78400" y="4816621"/>
            <a:ext cx="3203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Helvetica Neue Light"/>
                <a:cs typeface="Helvetica Neue Light"/>
              </a:rPr>
              <a:t>2.  Drag modulation</a:t>
            </a:r>
          </a:p>
        </p:txBody>
      </p:sp>
    </p:spTree>
    <p:extLst>
      <p:ext uri="{BB962C8B-B14F-4D97-AF65-F5344CB8AC3E}">
        <p14:creationId xmlns:p14="http://schemas.microsoft.com/office/powerpoint/2010/main" val="3942115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5293593"/>
            <a:ext cx="4127500" cy="1031007"/>
          </a:xfrm>
        </p:spPr>
        <p:txBody>
          <a:bodyPr/>
          <a:lstStyle/>
          <a:p>
            <a:pPr>
              <a:buFont typeface="+mj-lt"/>
              <a:buAutoNum type="arabicPeriod" startAt="3"/>
            </a:pPr>
            <a:r>
              <a:rPr lang="en-US" b="1" dirty="0" smtClean="0"/>
              <a:t>Modified Drag Control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8DD5-8E10-5148-8A6B-C8932CFF561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876800" y="5276564"/>
            <a:ext cx="4178300" cy="915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 startAt="4"/>
            </a:pPr>
            <a:r>
              <a:rPr lang="en-US" b="1" dirty="0"/>
              <a:t>Angle-of-attack, bank angle, and decelerator </a:t>
            </a:r>
            <a:r>
              <a:rPr lang="en-US" b="1"/>
              <a:t>angle </a:t>
            </a:r>
            <a:r>
              <a:rPr lang="en-US" b="1" smtClean="0"/>
              <a:t>control</a:t>
            </a:r>
            <a:endParaRPr lang="en-US" b="1" dirty="0"/>
          </a:p>
        </p:txBody>
      </p:sp>
      <p:pic>
        <p:nvPicPr>
          <p:cNvPr id="8" name="shape_de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5583" y="1357420"/>
            <a:ext cx="3715817" cy="3759200"/>
          </a:xfrm>
          <a:prstGeom prst="rect">
            <a:avLst/>
          </a:prstGeom>
        </p:spPr>
      </p:pic>
      <p:pic>
        <p:nvPicPr>
          <p:cNvPr id="9" name="shape_dem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1357420"/>
            <a:ext cx="40005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14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repeatCount="200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rag\Desktop\Summer Fellowship and Internship\International Planetary Probe Workshop 10\Images\Sol3_Outcrop_Color-sol004-b-B004R1_br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5077039"/>
            <a:ext cx="8477250" cy="152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42900" y="1080649"/>
            <a:ext cx="8477250" cy="432976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tx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Schematic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8DD5-8E10-5148-8A6B-C8932CFF561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051" name="Picture 3" descr="C:\Users\Sarag\Desktop\Summer Fellowship and Internship\Venus Exploration Analysis Group\Figures\ADEPT_VITaL 70-degree sphere cone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1" b="100000" l="7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5316">
            <a:off x="220546" y="1183812"/>
            <a:ext cx="1147112" cy="70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06170" y="1080649"/>
            <a:ext cx="1619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V</a:t>
            </a:r>
            <a:r>
              <a:rPr lang="en-US" sz="1600" b="1" baseline="-25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e</a:t>
            </a:r>
            <a:r>
              <a:rPr lang="en-US" sz="1600" b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 = 5.6 km/s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h</a:t>
            </a:r>
            <a:r>
              <a:rPr lang="en-US" sz="1600" b="1" baseline="-25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e</a:t>
            </a:r>
            <a:r>
              <a:rPr lang="en-US" sz="1600" b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 = 120 km</a:t>
            </a:r>
            <a:r>
              <a:rPr lang="en-US" sz="1600" b="1" baseline="-25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62061" y="4712421"/>
            <a:ext cx="1619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~Mach 1.5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45789" y="1929473"/>
            <a:ext cx="4767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Minimize</a:t>
            </a:r>
            <a:r>
              <a:rPr lang="en-US" sz="2000" b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: Stagnation-Point Heat Load</a:t>
            </a:r>
            <a:endParaRPr lang="en-US" sz="2000" b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53" name="Picture 5" descr="C:\Users\Sarag\Desktop\Summer Fellowship and Internship\International Planetary Probe Workshop 11\Presentations\Mars_Trajectory_2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10" l="0" r="997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23" y="1665425"/>
            <a:ext cx="5877804" cy="324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13"/>
          <p:cNvSpPr/>
          <p:nvPr/>
        </p:nvSpPr>
        <p:spPr>
          <a:xfrm>
            <a:off x="6705599" y="4862286"/>
            <a:ext cx="217714" cy="59538"/>
          </a:xfrm>
          <a:custGeom>
            <a:avLst/>
            <a:gdLst>
              <a:gd name="connsiteX0" fmla="*/ 0 w 217714"/>
              <a:gd name="connsiteY0" fmla="*/ 58057 h 59538"/>
              <a:gd name="connsiteX1" fmla="*/ 72572 w 217714"/>
              <a:gd name="connsiteY1" fmla="*/ 0 h 59538"/>
              <a:gd name="connsiteX2" fmla="*/ 145143 w 217714"/>
              <a:gd name="connsiteY2" fmla="*/ 58057 h 59538"/>
              <a:gd name="connsiteX3" fmla="*/ 217714 w 217714"/>
              <a:gd name="connsiteY3" fmla="*/ 43543 h 59538"/>
              <a:gd name="connsiteX4" fmla="*/ 217714 w 217714"/>
              <a:gd name="connsiteY4" fmla="*/ 43543 h 59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714" h="59538">
                <a:moveTo>
                  <a:pt x="0" y="58057"/>
                </a:moveTo>
                <a:cubicBezTo>
                  <a:pt x="24191" y="29028"/>
                  <a:pt x="48382" y="0"/>
                  <a:pt x="72572" y="0"/>
                </a:cubicBezTo>
                <a:cubicBezTo>
                  <a:pt x="96762" y="0"/>
                  <a:pt x="120953" y="50800"/>
                  <a:pt x="145143" y="58057"/>
                </a:cubicBezTo>
                <a:cubicBezTo>
                  <a:pt x="169333" y="65314"/>
                  <a:pt x="217714" y="43543"/>
                  <a:pt x="217714" y="43543"/>
                </a:cubicBezTo>
                <a:lnTo>
                  <a:pt x="217714" y="43543"/>
                </a:ln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335410" y="2344097"/>
            <a:ext cx="2775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i="1" dirty="0">
                <a:solidFill>
                  <a:schemeClr val="bg1"/>
                </a:solidFill>
                <a:latin typeface="Helvetica Neue Light"/>
                <a:cs typeface="Helvetica Neue Light"/>
              </a:rPr>
              <a:t>Constraint</a:t>
            </a:r>
            <a:r>
              <a:rPr lang="en-US" b="1" dirty="0">
                <a:solidFill>
                  <a:schemeClr val="bg1"/>
                </a:solidFill>
                <a:latin typeface="Helvetica Neue Light"/>
                <a:cs typeface="Helvetica Neue Light"/>
              </a:rPr>
              <a:t>: Peak g-load</a:t>
            </a:r>
          </a:p>
        </p:txBody>
      </p:sp>
    </p:spTree>
    <p:extLst>
      <p:ext uri="{BB962C8B-B14F-4D97-AF65-F5344CB8AC3E}">
        <p14:creationId xmlns:p14="http://schemas.microsoft.com/office/powerpoint/2010/main" val="1913413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Deceleration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8DD5-8E10-5148-8A6B-C8932CFF561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2" descr="gload_t_10000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9"/>
          <a:stretch/>
        </p:blipFill>
        <p:spPr>
          <a:xfrm>
            <a:off x="1473238" y="1039086"/>
            <a:ext cx="6271453" cy="56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75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Stagnation-Point Heat 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8DD5-8E10-5148-8A6B-C8932CFF561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 descr="qdot_t_with_vikin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735" y="1039164"/>
            <a:ext cx="5690664" cy="540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86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1600" dirty="0" smtClean="0">
            <a:latin typeface="Helvetica Neue Light"/>
            <a:cs typeface="Helvetica Neue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34084</TotalTime>
  <Words>413</Words>
  <Application>Microsoft Macintosh PowerPoint</Application>
  <PresentationFormat>On-screen Show (4:3)</PresentationFormat>
  <Paragraphs>102</Paragraphs>
  <Slides>21</Slides>
  <Notes>6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Trajectory optimization with adaptive deployable entry and placement technology architecture</vt:lpstr>
      <vt:lpstr>Heavy Mass EDL Challenges on Mars</vt:lpstr>
      <vt:lpstr>What is ADEPT?</vt:lpstr>
      <vt:lpstr>The Real Look: ADEPT Deployment Test</vt:lpstr>
      <vt:lpstr>Control Strategies</vt:lpstr>
      <vt:lpstr>Control Strategies</vt:lpstr>
      <vt:lpstr>Problem Schematic</vt:lpstr>
      <vt:lpstr>Deceleration</vt:lpstr>
      <vt:lpstr>Stagnation-Point Heat Rate</vt:lpstr>
      <vt:lpstr>Summary</vt:lpstr>
      <vt:lpstr>Backup</vt:lpstr>
      <vt:lpstr>Heavy Mass EDL Challenges on Mars</vt:lpstr>
      <vt:lpstr>Stagnation-Point Heat-Load</vt:lpstr>
      <vt:lpstr>Downrange</vt:lpstr>
      <vt:lpstr>Altitude-Velocity</vt:lpstr>
      <vt:lpstr>Control History: AoA-Bank Angle Control</vt:lpstr>
      <vt:lpstr>Drag Modulation</vt:lpstr>
      <vt:lpstr>Modified Drag Modulation</vt:lpstr>
      <vt:lpstr>AoA-Bank-Decelerator Angle Control</vt:lpstr>
      <vt:lpstr>AoA-Bank-Decelerator Angle Control</vt:lpstr>
      <vt:lpstr>Modified Drag Modulation</vt:lpstr>
    </vt:vector>
  </TitlesOfParts>
  <Company>Space Systems Design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 on the FSI Activities at Georgia Tech</dc:title>
  <dc:creator>Chris Tanner</dc:creator>
  <cp:lastModifiedBy>hsaranat</cp:lastModifiedBy>
  <cp:revision>1839</cp:revision>
  <cp:lastPrinted>2011-12-15T18:31:17Z</cp:lastPrinted>
  <dcterms:created xsi:type="dcterms:W3CDTF">2011-04-22T12:18:40Z</dcterms:created>
  <dcterms:modified xsi:type="dcterms:W3CDTF">2014-06-16T17:45:03Z</dcterms:modified>
</cp:coreProperties>
</file>