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68" r:id="rId3"/>
    <p:sldId id="257" r:id="rId4"/>
    <p:sldId id="259" r:id="rId5"/>
    <p:sldId id="258" r:id="rId6"/>
    <p:sldId id="260" r:id="rId7"/>
    <p:sldId id="272" r:id="rId8"/>
    <p:sldId id="274" r:id="rId9"/>
    <p:sldId id="261" r:id="rId10"/>
    <p:sldId id="262" r:id="rId11"/>
    <p:sldId id="269" r:id="rId12"/>
    <p:sldId id="263" r:id="rId13"/>
    <p:sldId id="264" r:id="rId14"/>
    <p:sldId id="266" r:id="rId15"/>
    <p:sldId id="270" r:id="rId16"/>
    <p:sldId id="265" r:id="rId17"/>
    <p:sldId id="271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8" autoAdjust="0"/>
    <p:restoredTop sz="94660"/>
  </p:normalViewPr>
  <p:slideViewPr>
    <p:cSldViewPr>
      <p:cViewPr varScale="1">
        <p:scale>
          <a:sx n="70" d="100"/>
          <a:sy n="70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4EFA5-E96E-4F55-99AB-D71AC20877C1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B9C62-11BD-47CC-B474-05942FFC73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Motivate – what is slicing</a:t>
            </a:r>
            <a:r>
              <a:rPr lang="en-US" baseline="0" dirty="0" smtClean="0"/>
              <a:t> used for?</a:t>
            </a:r>
          </a:p>
          <a:p>
            <a:r>
              <a:rPr lang="en-US" baseline="0" dirty="0" smtClean="0"/>
              <a:t>Define seed 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B9C62-11BD-47CC-B474-05942FFC73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code before explaining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B9C62-11BD-47CC-B474-05942FFC73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how previous example can be computed</a:t>
            </a:r>
            <a:r>
              <a:rPr lang="en-US" baseline="0" dirty="0" smtClean="0"/>
              <a:t> using </a:t>
            </a:r>
            <a:r>
              <a:rPr lang="en-US" baseline="0" smtClean="0"/>
              <a:t>transitive closure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B9C62-11BD-47CC-B474-05942FFC73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figure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B9C62-11BD-47CC-B474-05942FFC73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figure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B9C62-11BD-47CC-B474-05942FFC731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21D6EB-7BF2-45CE-BC52-63477018B578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E8382C-BEB6-48DB-B6CD-ACE4408B9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 Slicing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Manu </a:t>
            </a:r>
            <a:r>
              <a:rPr lang="en-US" dirty="0" err="1" smtClean="0"/>
              <a:t>Sridharan</a:t>
            </a:r>
            <a:r>
              <a:rPr lang="en-US" dirty="0" smtClean="0"/>
              <a:t>, Stephen J. Fink, </a:t>
            </a:r>
            <a:r>
              <a:rPr lang="en-US" dirty="0" err="1" smtClean="0"/>
              <a:t>Rastislav</a:t>
            </a:r>
            <a:r>
              <a:rPr lang="en-US" dirty="0" smtClean="0"/>
              <a:t> </a:t>
            </a:r>
            <a:r>
              <a:rPr lang="en-US" dirty="0" err="1" smtClean="0"/>
              <a:t>Bodík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thin slices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 slices may be too thin</a:t>
            </a:r>
          </a:p>
          <a:p>
            <a:r>
              <a:rPr lang="en-US" dirty="0" smtClean="0"/>
              <a:t>May not contain enough information</a:t>
            </a:r>
          </a:p>
          <a:p>
            <a:endParaRPr lang="en-US" dirty="0" smtClean="0"/>
          </a:p>
          <a:p>
            <a:r>
              <a:rPr lang="en-US" dirty="0" smtClean="0"/>
              <a:t>Idea: Hierarchically expand the slices to include explainer statements</a:t>
            </a:r>
          </a:p>
          <a:p>
            <a:endParaRPr lang="en-US" dirty="0" smtClean="0"/>
          </a:p>
          <a:p>
            <a:r>
              <a:rPr lang="en-US" dirty="0" smtClean="0"/>
              <a:t>In the limit </a:t>
            </a:r>
            <a:r>
              <a:rPr lang="en-US" dirty="0" smtClean="0">
                <a:latin typeface="Calibri"/>
              </a:rPr>
              <a:t>→</a:t>
            </a:r>
            <a:r>
              <a:rPr lang="en-US" dirty="0" smtClean="0"/>
              <a:t> compute a traditional slice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to include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90800"/>
          </a:xfrm>
        </p:spPr>
        <p:txBody>
          <a:bodyPr/>
          <a:lstStyle/>
          <a:p>
            <a:r>
              <a:rPr lang="en-US" dirty="0" smtClean="0"/>
              <a:t>A problem statement may only be executed under some condition</a:t>
            </a:r>
          </a:p>
          <a:p>
            <a:r>
              <a:rPr lang="en-US" dirty="0" smtClean="0"/>
              <a:t>Observation:  When considering control flow, in most cases, looking at the control statements lexically close to the statement in question is enough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657600"/>
            <a:ext cx="5257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readFromFile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 f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342900" indent="-342900">
              <a:buAutoNum type="arabicPlain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open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f.isOpen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AutoNum type="arabicPlain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ClosedException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indent="-342900">
              <a:buAutoNum type="arabicPlain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342900" indent="-342900">
              <a:buAutoNum type="arabicPlain"/>
            </a:pP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533400" y="1676400"/>
            <a:ext cx="7086600" cy="1551296"/>
            <a:chOff x="533400" y="1676400"/>
            <a:chExt cx="7086600" cy="1551296"/>
          </a:xfrm>
        </p:grpSpPr>
        <p:sp>
          <p:nvSpPr>
            <p:cNvPr id="19" name="TextBox 18"/>
            <p:cNvSpPr txBox="1"/>
            <p:nvPr/>
          </p:nvSpPr>
          <p:spPr>
            <a:xfrm>
              <a:off x="5943600" y="2145268"/>
              <a:ext cx="1676400" cy="3693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Producer (1)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3400" y="1905000"/>
              <a:ext cx="4495800" cy="17969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2133600"/>
              <a:ext cx="4495800" cy="17969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3048000"/>
              <a:ext cx="4495800" cy="17969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676400"/>
              <a:ext cx="4495800" cy="17969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19" idx="1"/>
              <a:endCxn id="9" idx="3"/>
            </p:cNvCxnSpPr>
            <p:nvPr/>
          </p:nvCxnSpPr>
          <p:spPr>
            <a:xfrm rot="10800000">
              <a:off x="5029200" y="1766248"/>
              <a:ext cx="914400" cy="5636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9" idx="1"/>
              <a:endCxn id="6" idx="3"/>
            </p:cNvCxnSpPr>
            <p:nvPr/>
          </p:nvCxnSpPr>
          <p:spPr>
            <a:xfrm rot="10800000">
              <a:off x="5029200" y="1994848"/>
              <a:ext cx="914400" cy="3350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9" idx="1"/>
              <a:endCxn id="7" idx="3"/>
            </p:cNvCxnSpPr>
            <p:nvPr/>
          </p:nvCxnSpPr>
          <p:spPr>
            <a:xfrm rot="10800000">
              <a:off x="5029200" y="2223448"/>
              <a:ext cx="914400" cy="1064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1"/>
              <a:endCxn id="8" idx="3"/>
            </p:cNvCxnSpPr>
            <p:nvPr/>
          </p:nvCxnSpPr>
          <p:spPr>
            <a:xfrm rot="10800000" flipV="1">
              <a:off x="5029200" y="2329934"/>
              <a:ext cx="914400" cy="8079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33400" y="4419600"/>
            <a:ext cx="7086600" cy="2008496"/>
            <a:chOff x="533400" y="4419600"/>
            <a:chExt cx="7086600" cy="2008496"/>
          </a:xfrm>
        </p:grpSpPr>
        <p:sp>
          <p:nvSpPr>
            <p:cNvPr id="10" name="Rectangle 9"/>
            <p:cNvSpPr/>
            <p:nvPr/>
          </p:nvSpPr>
          <p:spPr>
            <a:xfrm>
              <a:off x="533400" y="44196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33400" y="48768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3400" y="53340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400" y="55626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" y="60198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3400" y="6248400"/>
              <a:ext cx="4495800" cy="179696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43600" y="5117068"/>
              <a:ext cx="1676400" cy="3693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Producer (2)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18" idx="1"/>
              <a:endCxn id="10" idx="3"/>
            </p:cNvCxnSpPr>
            <p:nvPr/>
          </p:nvCxnSpPr>
          <p:spPr>
            <a:xfrm rot="10800000">
              <a:off x="5029200" y="4509448"/>
              <a:ext cx="914400" cy="792286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8" idx="1"/>
              <a:endCxn id="11" idx="3"/>
            </p:cNvCxnSpPr>
            <p:nvPr/>
          </p:nvCxnSpPr>
          <p:spPr>
            <a:xfrm rot="10800000">
              <a:off x="5029200" y="4966648"/>
              <a:ext cx="914400" cy="335086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8" idx="1"/>
              <a:endCxn id="12" idx="3"/>
            </p:cNvCxnSpPr>
            <p:nvPr/>
          </p:nvCxnSpPr>
          <p:spPr>
            <a:xfrm rot="10800000" flipV="1">
              <a:off x="5029200" y="5301734"/>
              <a:ext cx="914400" cy="12211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8" idx="1"/>
              <a:endCxn id="13" idx="3"/>
            </p:cNvCxnSpPr>
            <p:nvPr/>
          </p:nvCxnSpPr>
          <p:spPr>
            <a:xfrm rot="10800000" flipV="1">
              <a:off x="5029200" y="5301734"/>
              <a:ext cx="914400" cy="35071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8" idx="1"/>
              <a:endCxn id="14" idx="3"/>
            </p:cNvCxnSpPr>
            <p:nvPr/>
          </p:nvCxnSpPr>
          <p:spPr>
            <a:xfrm rot="10800000" flipV="1">
              <a:off x="5029200" y="5301734"/>
              <a:ext cx="914400" cy="80791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8" idx="1"/>
              <a:endCxn id="15" idx="3"/>
            </p:cNvCxnSpPr>
            <p:nvPr/>
          </p:nvCxnSpPr>
          <p:spPr>
            <a:xfrm rot="10800000" flipV="1">
              <a:off x="5029200" y="5301734"/>
              <a:ext cx="914400" cy="103651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3400" y="3048000"/>
            <a:ext cx="7086600" cy="394648"/>
            <a:chOff x="533400" y="3048000"/>
            <a:chExt cx="7086600" cy="394648"/>
          </a:xfrm>
        </p:grpSpPr>
        <p:sp>
          <p:nvSpPr>
            <p:cNvPr id="5" name="Rectangle 4"/>
            <p:cNvSpPr/>
            <p:nvPr/>
          </p:nvSpPr>
          <p:spPr>
            <a:xfrm>
              <a:off x="533400" y="3262952"/>
              <a:ext cx="4495800" cy="179696"/>
            </a:xfrm>
            <a:prstGeom prst="rect">
              <a:avLst/>
            </a:prstGeom>
            <a:solidFill>
              <a:schemeClr val="accent3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3048000"/>
              <a:ext cx="1676400" cy="36933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Seed #1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16" idx="1"/>
              <a:endCxn id="5" idx="3"/>
            </p:cNvCxnSpPr>
            <p:nvPr/>
          </p:nvCxnSpPr>
          <p:spPr>
            <a:xfrm rot="10800000" flipV="1">
              <a:off x="5029200" y="3232666"/>
              <a:ext cx="914400" cy="120134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514600" y="1600200"/>
            <a:ext cx="5105400" cy="369332"/>
            <a:chOff x="2514600" y="1600200"/>
            <a:chExt cx="5105400" cy="369332"/>
          </a:xfrm>
        </p:grpSpPr>
        <p:sp>
          <p:nvSpPr>
            <p:cNvPr id="17" name="TextBox 16"/>
            <p:cNvSpPr txBox="1"/>
            <p:nvPr/>
          </p:nvSpPr>
          <p:spPr>
            <a:xfrm>
              <a:off x="5943600" y="1600200"/>
              <a:ext cx="1676400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Seed #2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1600200"/>
              <a:ext cx="1219200" cy="304800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>
              <a:stCxn id="17" idx="1"/>
              <a:endCxn id="20" idx="0"/>
            </p:cNvCxnSpPr>
            <p:nvPr/>
          </p:nvCxnSpPr>
          <p:spPr>
            <a:xfrm rot="10800000">
              <a:off x="3124200" y="1600200"/>
              <a:ext cx="2819400" cy="184666"/>
            </a:xfrm>
            <a:prstGeom prst="straightConnector1">
              <a:avLst/>
            </a:prstGeom>
            <a:ln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to explain heap-value flow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487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File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open;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…; </a:t>
            </a:r>
            <a:r>
              <a:rPr lang="en-US" sz="15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.open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true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buAutoNum type="arabicPlain"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isOpen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.open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close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…;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.open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false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342900" indent="-342900">
              <a:buAutoNum type="arabicPlain"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buAutoNum type="arabicPlain"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readFromFile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File 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open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f.isOpen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ClosedException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…</a:t>
            </a:r>
          </a:p>
          <a:p>
            <a:pPr marL="342900" indent="-342900">
              <a:buAutoNum type="arabicPlain"/>
            </a:pPr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ain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342900" indent="-342900">
              <a:buAutoNum type="arabicPlain"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File f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 files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files.add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…;</a:t>
            </a:r>
          </a:p>
          <a:p>
            <a:pPr marL="342900" indent="-342900">
              <a:buAutoNum type="arabicPlain"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File g =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files.get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g.close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…;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File h =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files.get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readFromFile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thin 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SSA form for analysis (flow sensitivity)</a:t>
            </a:r>
          </a:p>
          <a:p>
            <a:r>
              <a:rPr lang="en-US" dirty="0" smtClean="0"/>
              <a:t>Create a subset of the system dependence graph (SDG)</a:t>
            </a:r>
          </a:p>
          <a:p>
            <a:r>
              <a:rPr lang="en-US" dirty="0" smtClean="0"/>
              <a:t>Requires precise points-to analysis</a:t>
            </a:r>
          </a:p>
          <a:p>
            <a:pPr lvl="1"/>
            <a:r>
              <a:rPr lang="en-US" dirty="0" smtClean="0"/>
              <a:t>Call graph for </a:t>
            </a:r>
            <a:r>
              <a:rPr lang="en-US" dirty="0" err="1" smtClean="0"/>
              <a:t>interprocedural</a:t>
            </a:r>
            <a:r>
              <a:rPr lang="en-US" dirty="0" smtClean="0"/>
              <a:t> dependencies</a:t>
            </a:r>
          </a:p>
          <a:p>
            <a:pPr lvl="1"/>
            <a:r>
              <a:rPr lang="en-US" dirty="0" smtClean="0"/>
              <a:t>Heap-based data flow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Basic SDG construction</a:t>
            </a:r>
          </a:p>
          <a:p>
            <a:pPr lvl="1"/>
            <a:r>
              <a:rPr lang="en-US" dirty="0" smtClean="0"/>
              <a:t>For x=e, add edges to all statements using x excluding pointer dereferences (</a:t>
            </a:r>
            <a:r>
              <a:rPr lang="en-US" dirty="0" err="1" smtClean="0"/>
              <a:t>x.f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method calls, query call graph to find possible targets; add an edge from the actual parameter node to the corresponding formal parameter node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insensitive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Handles heap accesses by:</a:t>
            </a:r>
          </a:p>
          <a:p>
            <a:pPr lvl="1"/>
            <a:r>
              <a:rPr lang="en-US" dirty="0" smtClean="0"/>
              <a:t>For a statement </a:t>
            </a:r>
            <a:r>
              <a:rPr lang="en-US" dirty="0" err="1" smtClean="0"/>
              <a:t>x.f</a:t>
            </a:r>
            <a:r>
              <a:rPr lang="en-US" dirty="0" smtClean="0"/>
              <a:t> := e, add an edge to each statement with an expression </a:t>
            </a:r>
            <a:r>
              <a:rPr lang="en-US" dirty="0" err="1" smtClean="0"/>
              <a:t>w.f</a:t>
            </a:r>
            <a:r>
              <a:rPr lang="en-US" dirty="0" smtClean="0"/>
              <a:t> on it’s right hand side, such that the pre-computed points-to analysis indicates x may alias w.</a:t>
            </a:r>
          </a:p>
          <a:p>
            <a:r>
              <a:rPr lang="en-US" dirty="0" smtClean="0"/>
              <a:t>Transitive closure gives the thin slice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insensitive SDG construction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487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Class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Entry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2 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a, b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3 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4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Entry x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y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x.a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x.b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7 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8  main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9    Entry f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f.a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11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f.b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3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12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13   List z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List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14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z.addEntry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15   Entry g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z.getEntry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16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g.a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17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18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7" name="Oval 36"/>
          <p:cNvSpPr/>
          <p:nvPr/>
        </p:nvSpPr>
        <p:spPr>
          <a:xfrm>
            <a:off x="5029200" y="1524000"/>
            <a:ext cx="31242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x.a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x.b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4495800" y="2971800"/>
            <a:ext cx="17526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f.a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3" idx="0"/>
            <a:endCxn id="37" idx="4"/>
          </p:cNvCxnSpPr>
          <p:nvPr/>
        </p:nvCxnSpPr>
        <p:spPr>
          <a:xfrm rot="5400000" flipH="1" flipV="1">
            <a:off x="5715000" y="2095500"/>
            <a:ext cx="5334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7010400" y="3048000"/>
            <a:ext cx="17526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f.b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49" idx="0"/>
            <a:endCxn id="37" idx="4"/>
          </p:cNvCxnSpPr>
          <p:nvPr/>
        </p:nvCxnSpPr>
        <p:spPr>
          <a:xfrm rot="16200000" flipV="1">
            <a:off x="6934200" y="2095500"/>
            <a:ext cx="6096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334000" y="4648200"/>
            <a:ext cx="26670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g.a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43" idx="4"/>
            <a:endCxn id="53" idx="0"/>
          </p:cNvCxnSpPr>
          <p:nvPr/>
        </p:nvCxnSpPr>
        <p:spPr>
          <a:xfrm rot="16200000" flipH="1">
            <a:off x="5638800" y="3619500"/>
            <a:ext cx="7620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sensitive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Handles heap accesses by:</a:t>
            </a:r>
          </a:p>
          <a:p>
            <a:pPr lvl="1"/>
            <a:r>
              <a:rPr lang="en-US" dirty="0" smtClean="0"/>
              <a:t>For a statement </a:t>
            </a:r>
            <a:r>
              <a:rPr lang="en-US" dirty="0" err="1" smtClean="0"/>
              <a:t>x.f</a:t>
            </a:r>
            <a:r>
              <a:rPr lang="en-US" dirty="0" smtClean="0"/>
              <a:t> := e, add an edge to each statement with expression </a:t>
            </a:r>
            <a:r>
              <a:rPr lang="en-US" dirty="0" err="1" smtClean="0"/>
              <a:t>w.f</a:t>
            </a:r>
            <a:r>
              <a:rPr lang="en-US" dirty="0" smtClean="0"/>
              <a:t> on its right-hand side </a:t>
            </a:r>
            <a:r>
              <a:rPr lang="en-US" u="sng" dirty="0" smtClean="0"/>
              <a:t>in the same procedure </a:t>
            </a:r>
            <a:r>
              <a:rPr lang="en-US" dirty="0" smtClean="0"/>
              <a:t>such that the pre-computed points-to analysis indicates x may alias w.</a:t>
            </a:r>
          </a:p>
          <a:p>
            <a:r>
              <a:rPr lang="en-US" dirty="0" smtClean="0"/>
              <a:t>Compute </a:t>
            </a:r>
            <a:r>
              <a:rPr lang="en-US" dirty="0" err="1" smtClean="0"/>
              <a:t>reachability</a:t>
            </a:r>
            <a:r>
              <a:rPr lang="en-US" dirty="0" smtClean="0"/>
              <a:t> (as in traditional slicing) to construct thin slice</a:t>
            </a:r>
          </a:p>
          <a:p>
            <a:endParaRPr lang="en-US" dirty="0" smtClean="0"/>
          </a:p>
          <a:p>
            <a:r>
              <a:rPr lang="en-US" dirty="0" smtClean="0"/>
              <a:t>Generally – can be expensive for large programs</a:t>
            </a:r>
          </a:p>
          <a:p>
            <a:r>
              <a:rPr lang="en-US" dirty="0" smtClean="0"/>
              <a:t>Does not provide much improvement over context-insensitive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sensitive SDG construction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487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Class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Entry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2 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a, b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3 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4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Entry x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y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x.a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x.b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7 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8  main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9    Entry f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f.a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11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f.b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3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12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13   List z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List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14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z.addEntry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15   Entry g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z.getEntry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16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g.a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17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addEntry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/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18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7" name="Oval 36"/>
          <p:cNvSpPr/>
          <p:nvPr/>
        </p:nvSpPr>
        <p:spPr>
          <a:xfrm>
            <a:off x="5029200" y="1524000"/>
            <a:ext cx="31242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x.a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x.b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4495800" y="2971800"/>
            <a:ext cx="17526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f.a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010400" y="3048000"/>
            <a:ext cx="17526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f.b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34000" y="4648200"/>
            <a:ext cx="26670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g.a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43" idx="4"/>
            <a:endCxn id="53" idx="0"/>
          </p:cNvCxnSpPr>
          <p:nvPr/>
        </p:nvCxnSpPr>
        <p:spPr>
          <a:xfrm rot="16200000" flipH="1">
            <a:off x="5638800" y="3619500"/>
            <a:ext cx="762000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Context insensitive thin slice computation time insignificant with respect to computing points-to and call graph information</a:t>
            </a:r>
          </a:p>
          <a:p>
            <a:pPr lvl="1"/>
            <a:r>
              <a:rPr lang="en-US" dirty="0" smtClean="0"/>
              <a:t>6 seconds vs. 5 minutes</a:t>
            </a:r>
          </a:p>
          <a:p>
            <a:r>
              <a:rPr lang="en-US" dirty="0" smtClean="0"/>
              <a:t>Context sensitive often exhausts memory for larger programs</a:t>
            </a:r>
          </a:p>
          <a:p>
            <a:r>
              <a:rPr lang="en-US" dirty="0" smtClean="0"/>
              <a:t>Points-to analysis precision is KEY</a:t>
            </a:r>
          </a:p>
          <a:p>
            <a:endParaRPr lang="en-US" dirty="0" smtClean="0"/>
          </a:p>
          <a:p>
            <a:r>
              <a:rPr lang="en-US" dirty="0" smtClean="0"/>
              <a:t>On average – requires 3.3X fewer statements to identify a bug than traditional slicing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slicing good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Identifies statements in code that affect a particular </a:t>
            </a:r>
            <a:r>
              <a:rPr lang="en-US" i="1" dirty="0" smtClean="0"/>
              <a:t>seed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Code understanding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paper</a:t>
            </a:r>
          </a:p>
          <a:p>
            <a:pPr lvl="1"/>
            <a:r>
              <a:rPr lang="en-US" dirty="0" smtClean="0"/>
              <a:t>Argues traditional slicing captures too many statements in most cases</a:t>
            </a:r>
          </a:p>
          <a:p>
            <a:pPr lvl="1"/>
            <a:r>
              <a:rPr lang="en-US" dirty="0" smtClean="0"/>
              <a:t>Focuses on static slicing for Java (but could be applied to other languages as well)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&amp; motivation</a:t>
            </a:r>
          </a:p>
          <a:p>
            <a:r>
              <a:rPr lang="en-US" dirty="0" smtClean="0"/>
              <a:t>Thin slice expansion</a:t>
            </a:r>
          </a:p>
          <a:p>
            <a:r>
              <a:rPr lang="en-US" dirty="0" smtClean="0"/>
              <a:t>Computing slices</a:t>
            </a:r>
          </a:p>
          <a:p>
            <a:pPr lvl="1"/>
            <a:r>
              <a:rPr lang="en-US" dirty="0" smtClean="0"/>
              <a:t>Context-sensitive algorithm</a:t>
            </a:r>
          </a:p>
          <a:p>
            <a:pPr lvl="1"/>
            <a:r>
              <a:rPr lang="en-US" dirty="0" smtClean="0"/>
              <a:t>Context-insensitive algorithm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 definition</a:t>
            </a:r>
          </a:p>
          <a:p>
            <a:pPr lvl="1"/>
            <a:r>
              <a:rPr lang="en-US" dirty="0" smtClean="0"/>
              <a:t>“executable program subset in which the </a:t>
            </a:r>
            <a:r>
              <a:rPr lang="en-US" i="1" dirty="0" smtClean="0"/>
              <a:t>seed</a:t>
            </a:r>
            <a:r>
              <a:rPr lang="en-US" dirty="0" smtClean="0"/>
              <a:t> statement performs the same computation as in the original program”</a:t>
            </a:r>
          </a:p>
          <a:p>
            <a:endParaRPr lang="en-US" dirty="0" smtClean="0"/>
          </a:p>
          <a:p>
            <a:r>
              <a:rPr lang="en-US" dirty="0" smtClean="0"/>
              <a:t>Too much information to be helpful</a:t>
            </a:r>
          </a:p>
          <a:p>
            <a:pPr lvl="1"/>
            <a:r>
              <a:rPr lang="en-US" dirty="0" smtClean="0"/>
              <a:t>In worst case, may include entire program!</a:t>
            </a:r>
          </a:p>
          <a:p>
            <a:endParaRPr lang="en-US" dirty="0" smtClean="0"/>
          </a:p>
          <a:p>
            <a:r>
              <a:rPr lang="en-US" dirty="0" smtClean="0"/>
              <a:t>May have irrelevant information</a:t>
            </a:r>
          </a:p>
          <a:p>
            <a:pPr lvl="1"/>
            <a:r>
              <a:rPr lang="en-US" dirty="0" smtClean="0"/>
              <a:t>Statements that have no direct effect on the seed statement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52400"/>
            <a:ext cx="9144000" cy="61722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" y="4898408"/>
            <a:ext cx="3657600" cy="457200"/>
          </a:xfrm>
          <a:prstGeom prst="rect">
            <a:avLst/>
          </a:pr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53000" y="1815152"/>
            <a:ext cx="3733800" cy="228600"/>
          </a:xfrm>
          <a:prstGeom prst="rect">
            <a:avLst/>
          </a:prstGeom>
          <a:solidFill>
            <a:schemeClr val="accent3">
              <a:lumMod val="7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" y="1357952"/>
            <a:ext cx="2209800" cy="228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71600" y="2030104"/>
            <a:ext cx="1905000" cy="2422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3400" y="5105400"/>
            <a:ext cx="3657600" cy="228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5334000"/>
            <a:ext cx="10668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53000" y="1600200"/>
            <a:ext cx="2286000" cy="228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00600" y="51054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 slicing looks for producer statements – statements that directly compute values for the </a:t>
            </a:r>
            <a:r>
              <a:rPr lang="en-US" i="1" dirty="0" smtClean="0"/>
              <a:t>seed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152401"/>
            <a:ext cx="4495800" cy="6172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 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Object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count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Object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Object p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.elems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count++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p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Object get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.elems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}...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Vector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readNames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input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Vector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)) </a:t>
            </a:r>
          </a:p>
          <a:p>
            <a:r>
              <a:rPr lang="en-US" sz="15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fullName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   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readFullName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space = 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fullName.indexOf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’ ’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fullName.substring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0,space-1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firstNames.add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152401"/>
            <a:ext cx="4648200" cy="482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printNames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Vector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for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firstNames.size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firstNames.get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FIRSTNAME: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main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Vector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readNames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]))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SessionState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s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getState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s.setNames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firstNames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...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SessionState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t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getState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printNames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t.getNames</a:t>
            </a:r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())</a:t>
            </a:r>
            <a:r>
              <a:rPr lang="en-US" sz="15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slicing: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 use</a:t>
            </a:r>
          </a:p>
          <a:p>
            <a:pPr lvl="1"/>
            <a:r>
              <a:rPr lang="en-US" dirty="0" smtClean="0"/>
              <a:t>Statement </a:t>
            </a:r>
            <a:r>
              <a:rPr lang="en-US" dirty="0" smtClean="0">
                <a:solidFill>
                  <a:srgbClr val="002060"/>
                </a:solidFill>
              </a:rPr>
              <a:t>s</a:t>
            </a:r>
            <a:r>
              <a:rPr lang="en-US" dirty="0" smtClean="0"/>
              <a:t> directly uses a location </a:t>
            </a:r>
            <a:r>
              <a:rPr lang="en-US" dirty="0" smtClean="0">
                <a:solidFill>
                  <a:srgbClr val="002060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s</a:t>
            </a:r>
            <a:r>
              <a:rPr lang="en-US" dirty="0" smtClean="0"/>
              <a:t> uses </a:t>
            </a:r>
            <a:r>
              <a:rPr lang="en-US" dirty="0" smtClean="0">
                <a:solidFill>
                  <a:srgbClr val="002060"/>
                </a:solidFill>
              </a:rPr>
              <a:t>L</a:t>
            </a:r>
            <a:r>
              <a:rPr lang="en-US" dirty="0" smtClean="0"/>
              <a:t> for some computation other than a pointer </a:t>
            </a:r>
            <a:r>
              <a:rPr lang="en-US" dirty="0" err="1" smtClean="0"/>
              <a:t>derefrence</a:t>
            </a:r>
            <a:endParaRPr lang="en-US" dirty="0" smtClean="0"/>
          </a:p>
          <a:p>
            <a:pPr lvl="1"/>
            <a:r>
              <a:rPr lang="en-US" dirty="0" smtClean="0"/>
              <a:t>e.g.       y = </a:t>
            </a:r>
            <a:r>
              <a:rPr lang="en-US" dirty="0" err="1" smtClean="0"/>
              <a:t>x.f</a:t>
            </a:r>
            <a:endParaRPr lang="en-US" dirty="0" smtClean="0"/>
          </a:p>
          <a:p>
            <a:r>
              <a:rPr lang="en-US" dirty="0" smtClean="0"/>
              <a:t>producer </a:t>
            </a:r>
          </a:p>
          <a:p>
            <a:pPr lvl="1"/>
            <a:r>
              <a:rPr lang="en-US" dirty="0" smtClean="0"/>
              <a:t>Statement </a:t>
            </a:r>
            <a:r>
              <a:rPr lang="en-US" dirty="0" smtClean="0">
                <a:solidFill>
                  <a:srgbClr val="002060"/>
                </a:solidFill>
              </a:rPr>
              <a:t>t</a:t>
            </a:r>
            <a:r>
              <a:rPr lang="en-US" dirty="0" smtClean="0"/>
              <a:t> is a producer for a seed </a:t>
            </a:r>
            <a:r>
              <a:rPr lang="en-US" dirty="0" smtClean="0">
                <a:solidFill>
                  <a:srgbClr val="002060"/>
                </a:solidFill>
              </a:rPr>
              <a:t>s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1) </a:t>
            </a:r>
            <a:r>
              <a:rPr lang="en-US" dirty="0" smtClean="0">
                <a:solidFill>
                  <a:srgbClr val="002060"/>
                </a:solidFill>
              </a:rPr>
              <a:t>s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2060"/>
                </a:solidFill>
              </a:rPr>
              <a:t>t</a:t>
            </a:r>
            <a:r>
              <a:rPr lang="en-US" dirty="0" smtClean="0"/>
              <a:t> or</a:t>
            </a:r>
          </a:p>
          <a:p>
            <a:pPr lvl="1">
              <a:buNone/>
            </a:pPr>
            <a:r>
              <a:rPr lang="en-US" dirty="0" smtClean="0"/>
              <a:t>	2) </a:t>
            </a:r>
            <a:r>
              <a:rPr lang="en-US" dirty="0" smtClean="0">
                <a:solidFill>
                  <a:srgbClr val="002060"/>
                </a:solidFill>
              </a:rPr>
              <a:t>t</a:t>
            </a:r>
            <a:r>
              <a:rPr lang="en-US" dirty="0" smtClean="0"/>
              <a:t> writes to a location directly used by some other producer</a:t>
            </a:r>
          </a:p>
          <a:p>
            <a:endParaRPr lang="en-US" dirty="0" smtClean="0"/>
          </a:p>
          <a:p>
            <a:r>
              <a:rPr lang="en-US" dirty="0" smtClean="0"/>
              <a:t>Thin slicing: A subset of the traditional slice containing ONLY producer statements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7" name="Straight Arrow Connector 706"/>
          <p:cNvCxnSpPr>
            <a:stCxn id="107" idx="2"/>
            <a:endCxn id="275" idx="0"/>
          </p:cNvCxnSpPr>
          <p:nvPr/>
        </p:nvCxnSpPr>
        <p:spPr>
          <a:xfrm rot="16200000" flipH="1">
            <a:off x="1176736" y="1811884"/>
            <a:ext cx="1248180" cy="1986051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8" name="Straight Arrow Connector 677"/>
          <p:cNvCxnSpPr>
            <a:stCxn id="67" idx="2"/>
            <a:endCxn id="608" idx="0"/>
          </p:cNvCxnSpPr>
          <p:nvPr/>
        </p:nvCxnSpPr>
        <p:spPr>
          <a:xfrm rot="16200000" flipH="1">
            <a:off x="6603176" y="1773094"/>
            <a:ext cx="2543580" cy="107303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Straight Arrow Connector 674"/>
          <p:cNvCxnSpPr>
            <a:stCxn id="85" idx="0"/>
            <a:endCxn id="67" idx="2"/>
          </p:cNvCxnSpPr>
          <p:nvPr/>
        </p:nvCxnSpPr>
        <p:spPr>
          <a:xfrm rot="5400000" flipH="1" flipV="1">
            <a:off x="5405388" y="810137"/>
            <a:ext cx="1705380" cy="2160746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6629400" y="152400"/>
            <a:ext cx="165670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</a:t>
            </a:r>
            <a:r>
              <a:rPr lang="en-US" sz="1500" dirty="0" err="1" smtClean="0"/>
              <a:t>printNames</a:t>
            </a:r>
            <a:endParaRPr lang="en-US" sz="1500" dirty="0"/>
          </a:p>
        </p:txBody>
      </p:sp>
      <p:cxnSp>
        <p:nvCxnSpPr>
          <p:cNvPr id="69" name="Straight Arrow Connector 68"/>
          <p:cNvCxnSpPr>
            <a:stCxn id="65" idx="2"/>
            <a:endCxn id="67" idx="0"/>
          </p:cNvCxnSpPr>
          <p:nvPr/>
        </p:nvCxnSpPr>
        <p:spPr>
          <a:xfrm rot="5400000">
            <a:off x="7231212" y="535460"/>
            <a:ext cx="333780" cy="119301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7" idx="2"/>
            <a:endCxn id="70" idx="0"/>
          </p:cNvCxnSpPr>
          <p:nvPr/>
        </p:nvCxnSpPr>
        <p:spPr>
          <a:xfrm rot="16200000" flipH="1">
            <a:off x="6981289" y="1394981"/>
            <a:ext cx="1781580" cy="1067257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7" idx="2"/>
            <a:endCxn id="71" idx="0"/>
          </p:cNvCxnSpPr>
          <p:nvPr/>
        </p:nvCxnSpPr>
        <p:spPr>
          <a:xfrm rot="5400000">
            <a:off x="6683596" y="1631145"/>
            <a:ext cx="1248180" cy="6153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65" idx="2"/>
            <a:endCxn id="85" idx="0"/>
          </p:cNvCxnSpPr>
          <p:nvPr/>
        </p:nvCxnSpPr>
        <p:spPr>
          <a:xfrm rot="5400000">
            <a:off x="5160239" y="445687"/>
            <a:ext cx="2314980" cy="2280047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ounded Rectangle 105"/>
          <p:cNvSpPr/>
          <p:nvPr/>
        </p:nvSpPr>
        <p:spPr>
          <a:xfrm>
            <a:off x="1502981" y="333780"/>
            <a:ext cx="1108839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main</a:t>
            </a:r>
            <a:endParaRPr lang="en-US" sz="1500" dirty="0"/>
          </a:p>
        </p:txBody>
      </p:sp>
      <p:sp>
        <p:nvSpPr>
          <p:cNvPr id="112" name="Rounded Rectangle 111"/>
          <p:cNvSpPr/>
          <p:nvPr/>
        </p:nvSpPr>
        <p:spPr>
          <a:xfrm>
            <a:off x="2819400" y="1828800"/>
            <a:ext cx="1342502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</a:t>
            </a:r>
            <a:r>
              <a:rPr lang="en-US" sz="1500" dirty="0" err="1" smtClean="0"/>
              <a:t>printNames</a:t>
            </a:r>
            <a:endParaRPr lang="en-US" sz="1500" dirty="0"/>
          </a:p>
        </p:txBody>
      </p:sp>
      <p:cxnSp>
        <p:nvCxnSpPr>
          <p:cNvPr id="113" name="Straight Arrow Connector 112"/>
          <p:cNvCxnSpPr>
            <a:stCxn id="106" idx="1"/>
            <a:endCxn id="108" idx="0"/>
          </p:cNvCxnSpPr>
          <p:nvPr/>
        </p:nvCxnSpPr>
        <p:spPr>
          <a:xfrm rot="10800000" flipV="1">
            <a:off x="907423" y="471690"/>
            <a:ext cx="595558" cy="29031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6" idx="2"/>
            <a:endCxn id="107" idx="0"/>
          </p:cNvCxnSpPr>
          <p:nvPr/>
        </p:nvCxnSpPr>
        <p:spPr>
          <a:xfrm rot="5400000">
            <a:off x="784901" y="632500"/>
            <a:ext cx="1295400" cy="124960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6" idx="3"/>
            <a:endCxn id="109" idx="1"/>
          </p:cNvCxnSpPr>
          <p:nvPr/>
        </p:nvCxnSpPr>
        <p:spPr>
          <a:xfrm flipV="1">
            <a:off x="2611820" y="442710"/>
            <a:ext cx="283780" cy="2898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6" idx="2"/>
            <a:endCxn id="110" idx="1"/>
          </p:cNvCxnSpPr>
          <p:nvPr/>
        </p:nvCxnSpPr>
        <p:spPr>
          <a:xfrm rot="16200000" flipH="1">
            <a:off x="2331345" y="335655"/>
            <a:ext cx="290310" cy="838199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06" idx="2"/>
            <a:endCxn id="111" idx="0"/>
          </p:cNvCxnSpPr>
          <p:nvPr/>
        </p:nvCxnSpPr>
        <p:spPr>
          <a:xfrm rot="5400000">
            <a:off x="1561497" y="875696"/>
            <a:ext cx="762000" cy="229808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06" idx="2"/>
            <a:endCxn id="112" idx="0"/>
          </p:cNvCxnSpPr>
          <p:nvPr/>
        </p:nvCxnSpPr>
        <p:spPr>
          <a:xfrm rot="16200000" flipH="1">
            <a:off x="2164426" y="502575"/>
            <a:ext cx="1219200" cy="143325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152400" y="1905000"/>
            <a:ext cx="1310802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</a:t>
            </a:r>
            <a:r>
              <a:rPr lang="en-US" sz="1500" dirty="0" err="1" smtClean="0"/>
              <a:t>readNames</a:t>
            </a:r>
            <a:endParaRPr lang="en-US" sz="1500" dirty="0"/>
          </a:p>
        </p:txBody>
      </p:sp>
      <p:sp>
        <p:nvSpPr>
          <p:cNvPr id="111" name="Rounded Rectangle 110"/>
          <p:cNvSpPr/>
          <p:nvPr/>
        </p:nvSpPr>
        <p:spPr>
          <a:xfrm>
            <a:off x="838200" y="1371600"/>
            <a:ext cx="197878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s.setNames</a:t>
            </a:r>
            <a:r>
              <a:rPr lang="en-US" sz="1500" dirty="0" smtClean="0"/>
              <a:t>(</a:t>
            </a:r>
            <a:r>
              <a:rPr lang="en-US" sz="1500" dirty="0" err="1" smtClean="0"/>
              <a:t>firstNames</a:t>
            </a:r>
            <a:r>
              <a:rPr lang="en-US" sz="1500" dirty="0" smtClean="0"/>
              <a:t>)</a:t>
            </a:r>
            <a:endParaRPr lang="en-US" sz="1500" dirty="0"/>
          </a:p>
        </p:txBody>
      </p:sp>
      <p:sp>
        <p:nvSpPr>
          <p:cNvPr id="109" name="Rounded Rectangle 108"/>
          <p:cNvSpPr/>
          <p:nvPr/>
        </p:nvSpPr>
        <p:spPr>
          <a:xfrm>
            <a:off x="2895600" y="304800"/>
            <a:ext cx="2169769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SessionState</a:t>
            </a:r>
            <a:r>
              <a:rPr lang="en-US" sz="1500" dirty="0" smtClean="0"/>
              <a:t> s = </a:t>
            </a:r>
            <a:r>
              <a:rPr lang="en-US" sz="1500" dirty="0" err="1" smtClean="0"/>
              <a:t>getState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cxnSp>
        <p:nvCxnSpPr>
          <p:cNvPr id="168" name="Straight Arrow Connector 167"/>
          <p:cNvCxnSpPr>
            <a:stCxn id="112" idx="3"/>
            <a:endCxn id="167" idx="1"/>
          </p:cNvCxnSpPr>
          <p:nvPr/>
        </p:nvCxnSpPr>
        <p:spPr>
          <a:xfrm>
            <a:off x="4161902" y="1966710"/>
            <a:ext cx="257698" cy="1588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5867400" y="2286000"/>
            <a:ext cx="281904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print(“FIRSTNAME:” + </a:t>
            </a:r>
            <a:r>
              <a:rPr lang="en-US" sz="1500" dirty="0" err="1" smtClean="0"/>
              <a:t>firstName</a:t>
            </a:r>
            <a:r>
              <a:rPr lang="en-US" sz="1500" dirty="0" smtClean="0"/>
              <a:t>);</a:t>
            </a:r>
            <a:endParaRPr lang="en-US" sz="1500" dirty="0"/>
          </a:p>
        </p:txBody>
      </p:sp>
      <p:sp>
        <p:nvSpPr>
          <p:cNvPr id="275" name="Rounded Rectangle 274"/>
          <p:cNvSpPr/>
          <p:nvPr/>
        </p:nvSpPr>
        <p:spPr>
          <a:xfrm>
            <a:off x="1981200" y="3429000"/>
            <a:ext cx="1625304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</a:t>
            </a:r>
            <a:r>
              <a:rPr lang="en-US" sz="1500" dirty="0" err="1" smtClean="0"/>
              <a:t>readNames</a:t>
            </a:r>
            <a:endParaRPr lang="en-US" sz="1500" dirty="0"/>
          </a:p>
        </p:txBody>
      </p:sp>
      <p:sp>
        <p:nvSpPr>
          <p:cNvPr id="276" name="Rounded Rectangle 275"/>
          <p:cNvSpPr/>
          <p:nvPr/>
        </p:nvSpPr>
        <p:spPr>
          <a:xfrm>
            <a:off x="533400" y="3886200"/>
            <a:ext cx="1368647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input = </a:t>
            </a:r>
            <a:r>
              <a:rPr lang="en-US" sz="1500" dirty="0" err="1" smtClean="0"/>
              <a:t>input_in</a:t>
            </a:r>
            <a:endParaRPr lang="en-US" sz="1500" dirty="0"/>
          </a:p>
        </p:txBody>
      </p:sp>
      <p:sp>
        <p:nvSpPr>
          <p:cNvPr id="277" name="Rounded Rectangle 276"/>
          <p:cNvSpPr/>
          <p:nvPr/>
        </p:nvSpPr>
        <p:spPr>
          <a:xfrm>
            <a:off x="3581400" y="3886200"/>
            <a:ext cx="244977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</a:t>
            </a:r>
            <a:r>
              <a:rPr lang="en-US" sz="1500" dirty="0" err="1" smtClean="0"/>
              <a:t>irstNames_out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</a:t>
            </a:r>
            <a:endParaRPr lang="en-US" sz="1500" dirty="0"/>
          </a:p>
        </p:txBody>
      </p:sp>
      <p:sp>
        <p:nvSpPr>
          <p:cNvPr id="280" name="Rounded Rectangle 279"/>
          <p:cNvSpPr/>
          <p:nvPr/>
        </p:nvSpPr>
        <p:spPr>
          <a:xfrm>
            <a:off x="457200" y="6019800"/>
            <a:ext cx="391934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String </a:t>
            </a:r>
            <a:r>
              <a:rPr lang="en-US" sz="1500" dirty="0" err="1" smtClean="0"/>
              <a:t>firstName</a:t>
            </a:r>
            <a:r>
              <a:rPr lang="en-US" sz="1500" dirty="0" smtClean="0"/>
              <a:t> = </a:t>
            </a:r>
            <a:r>
              <a:rPr lang="en-US" sz="1500" dirty="0" err="1" smtClean="0"/>
              <a:t>fullName.substring</a:t>
            </a:r>
            <a:r>
              <a:rPr lang="en-US" sz="1500" dirty="0" smtClean="0"/>
              <a:t>(0, space-1)</a:t>
            </a:r>
            <a:endParaRPr lang="en-US" sz="1500" dirty="0"/>
          </a:p>
        </p:txBody>
      </p:sp>
      <p:cxnSp>
        <p:nvCxnSpPr>
          <p:cNvPr id="282" name="Straight Arrow Connector 281"/>
          <p:cNvCxnSpPr>
            <a:stCxn id="275" idx="1"/>
            <a:endCxn id="276" idx="0"/>
          </p:cNvCxnSpPr>
          <p:nvPr/>
        </p:nvCxnSpPr>
        <p:spPr>
          <a:xfrm rot="10800000" flipV="1">
            <a:off x="1217724" y="3566910"/>
            <a:ext cx="763476" cy="3192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>
            <a:stCxn id="275" idx="2"/>
            <a:endCxn id="286" idx="0"/>
          </p:cNvCxnSpPr>
          <p:nvPr/>
        </p:nvCxnSpPr>
        <p:spPr>
          <a:xfrm rot="16200000" flipH="1">
            <a:off x="2585043" y="3913629"/>
            <a:ext cx="638580" cy="220962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>
            <a:stCxn id="286" idx="3"/>
            <a:endCxn id="279" idx="3"/>
          </p:cNvCxnSpPr>
          <p:nvPr/>
        </p:nvCxnSpPr>
        <p:spPr>
          <a:xfrm flipH="1">
            <a:off x="3093747" y="4481310"/>
            <a:ext cx="649880" cy="114300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>
            <a:stCxn id="286" idx="2"/>
            <a:endCxn id="280" idx="0"/>
          </p:cNvCxnSpPr>
          <p:nvPr/>
        </p:nvCxnSpPr>
        <p:spPr>
          <a:xfrm rot="5400000">
            <a:off x="2015553" y="5020539"/>
            <a:ext cx="1400580" cy="597942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>
            <a:stCxn id="286" idx="2"/>
            <a:endCxn id="278" idx="0"/>
          </p:cNvCxnSpPr>
          <p:nvPr/>
        </p:nvCxnSpPr>
        <p:spPr>
          <a:xfrm rot="5400000">
            <a:off x="2386758" y="4172544"/>
            <a:ext cx="181380" cy="1074733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>
            <a:stCxn id="286" idx="3"/>
            <a:endCxn id="277" idx="2"/>
          </p:cNvCxnSpPr>
          <p:nvPr/>
        </p:nvCxnSpPr>
        <p:spPr>
          <a:xfrm flipV="1">
            <a:off x="3743627" y="4162020"/>
            <a:ext cx="1062659" cy="3192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>
            <a:stCxn id="286" idx="3"/>
            <a:endCxn id="281" idx="0"/>
          </p:cNvCxnSpPr>
          <p:nvPr/>
        </p:nvCxnSpPr>
        <p:spPr>
          <a:xfrm>
            <a:off x="3743627" y="4481310"/>
            <a:ext cx="33728" cy="7764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Rounded Rectangle 166"/>
          <p:cNvSpPr/>
          <p:nvPr/>
        </p:nvSpPr>
        <p:spPr>
          <a:xfrm>
            <a:off x="4419600" y="1828800"/>
            <a:ext cx="238988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firstNames_in</a:t>
            </a:r>
            <a:r>
              <a:rPr lang="en-US" sz="1500" dirty="0" smtClean="0"/>
              <a:t> =</a:t>
            </a:r>
            <a:r>
              <a:rPr lang="en-US" sz="1500" dirty="0" err="1" smtClean="0"/>
              <a:t>t.getNames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sp>
        <p:nvSpPr>
          <p:cNvPr id="85" name="Rounded Rectangle 84"/>
          <p:cNvSpPr/>
          <p:nvPr/>
        </p:nvSpPr>
        <p:spPr>
          <a:xfrm>
            <a:off x="4038600" y="2743200"/>
            <a:ext cx="2278210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firstNames_in</a:t>
            </a:r>
            <a:endParaRPr lang="en-US" sz="1500" dirty="0"/>
          </a:p>
        </p:txBody>
      </p:sp>
      <p:sp>
        <p:nvSpPr>
          <p:cNvPr id="391" name="Rounded Rectangle 390"/>
          <p:cNvSpPr/>
          <p:nvPr/>
        </p:nvSpPr>
        <p:spPr>
          <a:xfrm>
            <a:off x="1752600" y="2314980"/>
            <a:ext cx="2407689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firstNames_out</a:t>
            </a:r>
            <a:endParaRPr lang="en-US" sz="1500" i="1" dirty="0"/>
          </a:p>
        </p:txBody>
      </p:sp>
      <p:sp>
        <p:nvSpPr>
          <p:cNvPr id="110" name="Rounded Rectangle 109"/>
          <p:cNvSpPr/>
          <p:nvPr/>
        </p:nvSpPr>
        <p:spPr>
          <a:xfrm>
            <a:off x="2895600" y="762000"/>
            <a:ext cx="2169769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SessionState</a:t>
            </a:r>
            <a:r>
              <a:rPr lang="en-US" sz="1500" dirty="0" smtClean="0"/>
              <a:t> t = </a:t>
            </a:r>
            <a:r>
              <a:rPr lang="en-US" sz="1500" dirty="0" err="1" smtClean="0"/>
              <a:t>getState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sp>
        <p:nvSpPr>
          <p:cNvPr id="278" name="Rounded Rectangle 277"/>
          <p:cNvSpPr/>
          <p:nvPr/>
        </p:nvSpPr>
        <p:spPr>
          <a:xfrm>
            <a:off x="381000" y="4800600"/>
            <a:ext cx="3118161" cy="2758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String </a:t>
            </a:r>
            <a:r>
              <a:rPr lang="en-US" sz="1500" dirty="0" err="1" smtClean="0"/>
              <a:t>fullName</a:t>
            </a:r>
            <a:r>
              <a:rPr lang="en-US" sz="1500" dirty="0" smtClean="0"/>
              <a:t> = </a:t>
            </a:r>
            <a:r>
              <a:rPr lang="en-US" sz="1500" dirty="0" err="1" smtClean="0"/>
              <a:t>readFullName</a:t>
            </a:r>
            <a:r>
              <a:rPr lang="en-US" sz="1500" dirty="0" smtClean="0"/>
              <a:t>(input)</a:t>
            </a:r>
            <a:endParaRPr lang="en-US" sz="1500" dirty="0"/>
          </a:p>
        </p:txBody>
      </p:sp>
      <p:sp>
        <p:nvSpPr>
          <p:cNvPr id="70" name="Rounded Rectangle 69"/>
          <p:cNvSpPr/>
          <p:nvPr/>
        </p:nvSpPr>
        <p:spPr>
          <a:xfrm>
            <a:off x="8077200" y="2819400"/>
            <a:ext cx="657015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get</a:t>
            </a:r>
            <a:endParaRPr lang="en-US" sz="1500" dirty="0"/>
          </a:p>
        </p:txBody>
      </p:sp>
      <p:sp>
        <p:nvSpPr>
          <p:cNvPr id="281" name="Rounded Rectangle 280"/>
          <p:cNvSpPr/>
          <p:nvPr/>
        </p:nvSpPr>
        <p:spPr>
          <a:xfrm>
            <a:off x="3429000" y="5257800"/>
            <a:ext cx="696709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add</a:t>
            </a:r>
            <a:endParaRPr lang="en-US" sz="1500" dirty="0"/>
          </a:p>
        </p:txBody>
      </p:sp>
      <p:sp>
        <p:nvSpPr>
          <p:cNvPr id="286" name="Rounded Rectangle 285"/>
          <p:cNvSpPr/>
          <p:nvPr/>
        </p:nvSpPr>
        <p:spPr>
          <a:xfrm>
            <a:off x="2286000" y="4343400"/>
            <a:ext cx="1457627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while(!</a:t>
            </a:r>
            <a:r>
              <a:rPr lang="en-US" sz="1500" dirty="0" err="1" smtClean="0"/>
              <a:t>eof</a:t>
            </a:r>
            <a:r>
              <a:rPr lang="en-US" sz="1500" dirty="0" smtClean="0"/>
              <a:t>(input))</a:t>
            </a:r>
            <a:endParaRPr lang="en-US" sz="1500" dirty="0"/>
          </a:p>
        </p:txBody>
      </p:sp>
      <p:sp>
        <p:nvSpPr>
          <p:cNvPr id="537" name="Rounded Rectangle 536"/>
          <p:cNvSpPr/>
          <p:nvPr/>
        </p:nvSpPr>
        <p:spPr>
          <a:xfrm>
            <a:off x="5105400" y="4876800"/>
            <a:ext cx="1013805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add</a:t>
            </a:r>
            <a:endParaRPr lang="en-US" sz="1500" dirty="0"/>
          </a:p>
        </p:txBody>
      </p:sp>
      <p:sp>
        <p:nvSpPr>
          <p:cNvPr id="539" name="Rounded Rectangle 538"/>
          <p:cNvSpPr/>
          <p:nvPr/>
        </p:nvSpPr>
        <p:spPr>
          <a:xfrm>
            <a:off x="6696684" y="5591580"/>
            <a:ext cx="199011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this.elems</a:t>
            </a:r>
            <a:r>
              <a:rPr lang="en-US" sz="1500" dirty="0" smtClean="0"/>
              <a:t>[count++] = p</a:t>
            </a:r>
            <a:endParaRPr lang="en-US" sz="1500" dirty="0"/>
          </a:p>
        </p:txBody>
      </p:sp>
      <p:sp>
        <p:nvSpPr>
          <p:cNvPr id="541" name="Rounded Rectangle 540"/>
          <p:cNvSpPr/>
          <p:nvPr/>
        </p:nvSpPr>
        <p:spPr>
          <a:xfrm>
            <a:off x="4648200" y="6019800"/>
            <a:ext cx="144144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p_in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</a:t>
            </a:r>
            <a:endParaRPr lang="en-US" sz="1500" dirty="0"/>
          </a:p>
        </p:txBody>
      </p:sp>
      <p:cxnSp>
        <p:nvCxnSpPr>
          <p:cNvPr id="550" name="Straight Arrow Connector 549"/>
          <p:cNvCxnSpPr>
            <a:stCxn id="537" idx="2"/>
            <a:endCxn id="540" idx="0"/>
          </p:cNvCxnSpPr>
          <p:nvPr/>
        </p:nvCxnSpPr>
        <p:spPr>
          <a:xfrm rot="16200000" flipH="1">
            <a:off x="5685758" y="5079165"/>
            <a:ext cx="257580" cy="4044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3" name="Straight Arrow Connector 552"/>
          <p:cNvCxnSpPr>
            <a:stCxn id="537" idx="2"/>
            <a:endCxn id="539" idx="0"/>
          </p:cNvCxnSpPr>
          <p:nvPr/>
        </p:nvCxnSpPr>
        <p:spPr>
          <a:xfrm rot="16200000" flipH="1">
            <a:off x="6432542" y="4332380"/>
            <a:ext cx="438960" cy="2079439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6" name="Straight Arrow Connector 555"/>
          <p:cNvCxnSpPr>
            <a:stCxn id="281" idx="3"/>
            <a:endCxn id="541" idx="0"/>
          </p:cNvCxnSpPr>
          <p:nvPr/>
        </p:nvCxnSpPr>
        <p:spPr>
          <a:xfrm>
            <a:off x="4125709" y="5395710"/>
            <a:ext cx="1243212" cy="6240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>
            <a:off x="304800" y="762000"/>
            <a:ext cx="120524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args</a:t>
            </a:r>
            <a:r>
              <a:rPr lang="en-US" sz="1500" dirty="0" smtClean="0"/>
              <a:t> = </a:t>
            </a:r>
            <a:r>
              <a:rPr lang="en-US" sz="1500" dirty="0" err="1" smtClean="0"/>
              <a:t>args_in</a:t>
            </a:r>
            <a:endParaRPr lang="en-US" sz="1500" dirty="0"/>
          </a:p>
        </p:txBody>
      </p:sp>
      <p:sp>
        <p:nvSpPr>
          <p:cNvPr id="585" name="Rounded Rectangle 584"/>
          <p:cNvSpPr/>
          <p:nvPr/>
        </p:nvSpPr>
        <p:spPr>
          <a:xfrm>
            <a:off x="6858000" y="5029200"/>
            <a:ext cx="974850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get</a:t>
            </a:r>
            <a:endParaRPr lang="en-US" sz="1500" dirty="0"/>
          </a:p>
        </p:txBody>
      </p:sp>
      <p:sp>
        <p:nvSpPr>
          <p:cNvPr id="586" name="Rounded Rectangle 585"/>
          <p:cNvSpPr/>
          <p:nvPr/>
        </p:nvSpPr>
        <p:spPr>
          <a:xfrm>
            <a:off x="7848600" y="4267200"/>
            <a:ext cx="104511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ind</a:t>
            </a:r>
            <a:r>
              <a:rPr lang="en-US" sz="1500" dirty="0" smtClean="0"/>
              <a:t> = </a:t>
            </a:r>
            <a:r>
              <a:rPr lang="en-US" sz="1500" dirty="0" err="1" smtClean="0"/>
              <a:t>ind_in</a:t>
            </a:r>
            <a:endParaRPr lang="en-US" sz="1500" dirty="0"/>
          </a:p>
        </p:txBody>
      </p:sp>
      <p:sp>
        <p:nvSpPr>
          <p:cNvPr id="588" name="Rounded Rectangle 587"/>
          <p:cNvSpPr/>
          <p:nvPr/>
        </p:nvSpPr>
        <p:spPr>
          <a:xfrm>
            <a:off x="5410200" y="4343400"/>
            <a:ext cx="206780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get_out</a:t>
            </a:r>
            <a:r>
              <a:rPr lang="en-US" sz="1500" dirty="0" smtClean="0"/>
              <a:t> = </a:t>
            </a:r>
            <a:r>
              <a:rPr lang="en-US" sz="1500" dirty="0" err="1" smtClean="0"/>
              <a:t>this.elems</a:t>
            </a:r>
            <a:r>
              <a:rPr lang="en-US" sz="1500" dirty="0" smtClean="0"/>
              <a:t>[</a:t>
            </a:r>
            <a:r>
              <a:rPr lang="en-US" sz="1500" dirty="0" err="1" smtClean="0"/>
              <a:t>ind</a:t>
            </a:r>
            <a:r>
              <a:rPr lang="en-US" sz="1500" dirty="0" smtClean="0"/>
              <a:t>]</a:t>
            </a:r>
            <a:endParaRPr lang="en-US" sz="1500" dirty="0"/>
          </a:p>
        </p:txBody>
      </p:sp>
      <p:cxnSp>
        <p:nvCxnSpPr>
          <p:cNvPr id="589" name="Straight Arrow Connector 588"/>
          <p:cNvCxnSpPr>
            <a:stCxn id="585" idx="0"/>
            <a:endCxn id="588" idx="2"/>
          </p:cNvCxnSpPr>
          <p:nvPr/>
        </p:nvCxnSpPr>
        <p:spPr>
          <a:xfrm rot="16200000" flipV="1">
            <a:off x="6689774" y="4373548"/>
            <a:ext cx="409980" cy="901323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7" name="Straight Arrow Connector 596"/>
          <p:cNvCxnSpPr>
            <a:stCxn id="585" idx="0"/>
            <a:endCxn id="586" idx="2"/>
          </p:cNvCxnSpPr>
          <p:nvPr/>
        </p:nvCxnSpPr>
        <p:spPr>
          <a:xfrm rot="5400000" flipH="1" flipV="1">
            <a:off x="7615201" y="4273244"/>
            <a:ext cx="486180" cy="1025732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1" name="Straight Arrow Connector 610"/>
          <p:cNvCxnSpPr>
            <a:stCxn id="70" idx="2"/>
            <a:endCxn id="609" idx="3"/>
          </p:cNvCxnSpPr>
          <p:nvPr/>
        </p:nvCxnSpPr>
        <p:spPr>
          <a:xfrm rot="5400000">
            <a:off x="7674738" y="2683540"/>
            <a:ext cx="319290" cy="114265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4" name="Straight Arrow Connector 613"/>
          <p:cNvCxnSpPr>
            <a:stCxn id="70" idx="2"/>
            <a:endCxn id="608" idx="0"/>
          </p:cNvCxnSpPr>
          <p:nvPr/>
        </p:nvCxnSpPr>
        <p:spPr>
          <a:xfrm rot="16200000" flipH="1">
            <a:off x="8165505" y="3335423"/>
            <a:ext cx="486180" cy="5774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9" name="Rounded Rectangle 608"/>
          <p:cNvSpPr/>
          <p:nvPr/>
        </p:nvSpPr>
        <p:spPr>
          <a:xfrm>
            <a:off x="4648200" y="3276600"/>
            <a:ext cx="2614858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firstNames.get_out</a:t>
            </a:r>
            <a:endParaRPr lang="en-US" sz="1500" dirty="0"/>
          </a:p>
        </p:txBody>
      </p:sp>
      <p:cxnSp>
        <p:nvCxnSpPr>
          <p:cNvPr id="620" name="Straight Arrow Connector 619"/>
          <p:cNvCxnSpPr>
            <a:stCxn id="107" idx="2"/>
            <a:endCxn id="390" idx="0"/>
          </p:cNvCxnSpPr>
          <p:nvPr/>
        </p:nvCxnSpPr>
        <p:spPr>
          <a:xfrm rot="16200000" flipH="1">
            <a:off x="1024675" y="1963946"/>
            <a:ext cx="562380" cy="996128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Arrow Connector 622"/>
          <p:cNvCxnSpPr>
            <a:stCxn id="107" idx="3"/>
            <a:endCxn id="391" idx="1"/>
          </p:cNvCxnSpPr>
          <p:nvPr/>
        </p:nvCxnSpPr>
        <p:spPr>
          <a:xfrm>
            <a:off x="1463202" y="2042910"/>
            <a:ext cx="289398" cy="40998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Elbow Connector 628"/>
          <p:cNvCxnSpPr>
            <a:stCxn id="108" idx="1"/>
            <a:endCxn id="390" idx="1"/>
          </p:cNvCxnSpPr>
          <p:nvPr/>
        </p:nvCxnSpPr>
        <p:spPr>
          <a:xfrm rot="10800000" flipV="1">
            <a:off x="304800" y="899910"/>
            <a:ext cx="1588" cy="1981200"/>
          </a:xfrm>
          <a:prstGeom prst="bentConnector3">
            <a:avLst>
              <a:gd name="adj1" fmla="val 14395466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Arrow Connector 630"/>
          <p:cNvCxnSpPr>
            <a:stCxn id="391" idx="0"/>
            <a:endCxn id="111" idx="2"/>
          </p:cNvCxnSpPr>
          <p:nvPr/>
        </p:nvCxnSpPr>
        <p:spPr>
          <a:xfrm rot="16200000" flipV="1">
            <a:off x="2058239" y="1416774"/>
            <a:ext cx="667560" cy="112885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Elbow Connector 633"/>
          <p:cNvCxnSpPr>
            <a:stCxn id="111" idx="0"/>
            <a:endCxn id="167" idx="0"/>
          </p:cNvCxnSpPr>
          <p:nvPr/>
        </p:nvCxnSpPr>
        <p:spPr>
          <a:xfrm rot="16200000" flipH="1">
            <a:off x="3492468" y="-293275"/>
            <a:ext cx="457200" cy="3786950"/>
          </a:xfrm>
          <a:prstGeom prst="bentConnector3">
            <a:avLst>
              <a:gd name="adj1" fmla="val -5000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Arrow Connector 635"/>
          <p:cNvCxnSpPr>
            <a:stCxn id="109" idx="2"/>
            <a:endCxn id="110" idx="0"/>
          </p:cNvCxnSpPr>
          <p:nvPr/>
        </p:nvCxnSpPr>
        <p:spPr>
          <a:xfrm rot="5400000">
            <a:off x="3889795" y="671310"/>
            <a:ext cx="1813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/>
          <p:cNvCxnSpPr>
            <a:stCxn id="540" idx="3"/>
            <a:endCxn id="539" idx="1"/>
          </p:cNvCxnSpPr>
          <p:nvPr/>
        </p:nvCxnSpPr>
        <p:spPr>
          <a:xfrm>
            <a:off x="6400800" y="5548110"/>
            <a:ext cx="295884" cy="18138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Arrow Connector 653"/>
          <p:cNvCxnSpPr>
            <a:stCxn id="586" idx="1"/>
            <a:endCxn id="588" idx="3"/>
          </p:cNvCxnSpPr>
          <p:nvPr/>
        </p:nvCxnSpPr>
        <p:spPr>
          <a:xfrm rot="10800000" flipV="1">
            <a:off x="7478004" y="4405110"/>
            <a:ext cx="370597" cy="76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Arrow Connector 656"/>
          <p:cNvCxnSpPr>
            <a:stCxn id="276" idx="2"/>
            <a:endCxn id="278" idx="0"/>
          </p:cNvCxnSpPr>
          <p:nvPr/>
        </p:nvCxnSpPr>
        <p:spPr>
          <a:xfrm rot="16200000" flipH="1">
            <a:off x="1259612" y="4120131"/>
            <a:ext cx="638580" cy="72235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Arrow Connector 659"/>
          <p:cNvCxnSpPr>
            <a:stCxn id="278" idx="2"/>
            <a:endCxn id="279" idx="0"/>
          </p:cNvCxnSpPr>
          <p:nvPr/>
        </p:nvCxnSpPr>
        <p:spPr>
          <a:xfrm rot="5400000">
            <a:off x="1652788" y="5199107"/>
            <a:ext cx="409980" cy="16460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Arrow Connector 662"/>
          <p:cNvCxnSpPr>
            <a:stCxn id="278" idx="2"/>
            <a:endCxn id="280" idx="0"/>
          </p:cNvCxnSpPr>
          <p:nvPr/>
        </p:nvCxnSpPr>
        <p:spPr>
          <a:xfrm rot="16200000" flipH="1">
            <a:off x="1706786" y="5309714"/>
            <a:ext cx="943380" cy="47679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Arrow Connector 665"/>
          <p:cNvCxnSpPr>
            <a:stCxn id="279" idx="2"/>
            <a:endCxn id="280" idx="0"/>
          </p:cNvCxnSpPr>
          <p:nvPr/>
        </p:nvCxnSpPr>
        <p:spPr>
          <a:xfrm rot="16200000" flipH="1">
            <a:off x="1967383" y="5570311"/>
            <a:ext cx="257580" cy="64139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Arrow Connector 668"/>
          <p:cNvCxnSpPr>
            <a:stCxn id="280" idx="3"/>
            <a:endCxn id="541" idx="1"/>
          </p:cNvCxnSpPr>
          <p:nvPr/>
        </p:nvCxnSpPr>
        <p:spPr>
          <a:xfrm>
            <a:off x="4376543" y="6157710"/>
            <a:ext cx="271657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Arrow Connector 680"/>
          <p:cNvCxnSpPr>
            <a:stCxn id="609" idx="0"/>
            <a:endCxn id="71" idx="2"/>
          </p:cNvCxnSpPr>
          <p:nvPr/>
        </p:nvCxnSpPr>
        <p:spPr>
          <a:xfrm rot="5400000" flipH="1" flipV="1">
            <a:off x="6258885" y="2258564"/>
            <a:ext cx="714780" cy="132129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Arrow Connector 691"/>
          <p:cNvCxnSpPr>
            <a:stCxn id="608" idx="2"/>
            <a:endCxn id="586" idx="0"/>
          </p:cNvCxnSpPr>
          <p:nvPr/>
        </p:nvCxnSpPr>
        <p:spPr>
          <a:xfrm rot="5400000">
            <a:off x="8186330" y="4042048"/>
            <a:ext cx="409980" cy="40325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5" name="Straight Arrow Connector 694"/>
          <p:cNvCxnSpPr>
            <a:stCxn id="588" idx="0"/>
            <a:endCxn id="609" idx="2"/>
          </p:cNvCxnSpPr>
          <p:nvPr/>
        </p:nvCxnSpPr>
        <p:spPr>
          <a:xfrm rot="16200000" flipV="1">
            <a:off x="5804376" y="3703673"/>
            <a:ext cx="790980" cy="488473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8" name="Straight Arrow Connector 697"/>
          <p:cNvCxnSpPr>
            <a:stCxn id="70" idx="2"/>
            <a:endCxn id="585" idx="0"/>
          </p:cNvCxnSpPr>
          <p:nvPr/>
        </p:nvCxnSpPr>
        <p:spPr>
          <a:xfrm rot="5400000">
            <a:off x="6908577" y="3532069"/>
            <a:ext cx="1933980" cy="1060283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8" name="Rounded Rectangle 607"/>
          <p:cNvSpPr/>
          <p:nvPr/>
        </p:nvSpPr>
        <p:spPr>
          <a:xfrm>
            <a:off x="7983764" y="3581400"/>
            <a:ext cx="85543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ind_in</a:t>
            </a:r>
            <a:r>
              <a:rPr lang="en-US" sz="1500" dirty="0" smtClean="0"/>
              <a:t> = </a:t>
            </a:r>
            <a:r>
              <a:rPr lang="en-US" sz="1500" dirty="0" err="1" smtClean="0"/>
              <a:t>i</a:t>
            </a:r>
            <a:endParaRPr lang="en-US" sz="1500" dirty="0"/>
          </a:p>
        </p:txBody>
      </p:sp>
      <p:cxnSp>
        <p:nvCxnSpPr>
          <p:cNvPr id="701" name="Straight Arrow Connector 700"/>
          <p:cNvCxnSpPr>
            <a:stCxn id="390" idx="2"/>
            <a:endCxn id="276" idx="0"/>
          </p:cNvCxnSpPr>
          <p:nvPr/>
        </p:nvCxnSpPr>
        <p:spPr>
          <a:xfrm rot="5400000">
            <a:off x="1077237" y="3159508"/>
            <a:ext cx="867180" cy="586205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4" name="Straight Arrow Connector 703"/>
          <p:cNvCxnSpPr>
            <a:stCxn id="277" idx="0"/>
            <a:endCxn id="391" idx="2"/>
          </p:cNvCxnSpPr>
          <p:nvPr/>
        </p:nvCxnSpPr>
        <p:spPr>
          <a:xfrm rot="16200000" flipV="1">
            <a:off x="3233666" y="2313579"/>
            <a:ext cx="1295400" cy="1849841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0" name="Rounded Rectangle 389"/>
          <p:cNvSpPr/>
          <p:nvPr/>
        </p:nvSpPr>
        <p:spPr>
          <a:xfrm>
            <a:off x="304800" y="2743200"/>
            <a:ext cx="2998258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input_in</a:t>
            </a:r>
            <a:r>
              <a:rPr lang="en-US" sz="1500" dirty="0" smtClean="0"/>
              <a:t> = new </a:t>
            </a:r>
            <a:r>
              <a:rPr lang="en-US" sz="1500" dirty="0" err="1" smtClean="0"/>
              <a:t>InputStream</a:t>
            </a:r>
            <a:r>
              <a:rPr lang="en-US" sz="1500" dirty="0" smtClean="0"/>
              <a:t>(</a:t>
            </a:r>
            <a:r>
              <a:rPr lang="en-US" sz="1500" dirty="0" err="1" smtClean="0"/>
              <a:t>args</a:t>
            </a:r>
            <a:r>
              <a:rPr lang="en-US" sz="1500" dirty="0" smtClean="0"/>
              <a:t>[0]))</a:t>
            </a:r>
            <a:endParaRPr lang="en-US" sz="1500" i="1" dirty="0"/>
          </a:p>
        </p:txBody>
      </p:sp>
      <p:cxnSp>
        <p:nvCxnSpPr>
          <p:cNvPr id="710" name="Straight Arrow Connector 709"/>
          <p:cNvCxnSpPr>
            <a:stCxn id="112" idx="3"/>
            <a:endCxn id="65" idx="1"/>
          </p:cNvCxnSpPr>
          <p:nvPr/>
        </p:nvCxnSpPr>
        <p:spPr>
          <a:xfrm flipV="1">
            <a:off x="4161902" y="290310"/>
            <a:ext cx="2467498" cy="1676400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5791200" y="762000"/>
            <a:ext cx="309450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for (</a:t>
            </a:r>
            <a:r>
              <a:rPr lang="en-US" sz="1500" dirty="0" err="1" smtClean="0"/>
              <a:t>int</a:t>
            </a:r>
            <a:r>
              <a:rPr lang="en-US" sz="1500" dirty="0" smtClean="0"/>
              <a:t> </a:t>
            </a:r>
            <a:r>
              <a:rPr lang="en-US" sz="1500" dirty="0" err="1" smtClean="0"/>
              <a:t>i</a:t>
            </a:r>
            <a:r>
              <a:rPr lang="en-US" sz="1500" dirty="0" smtClean="0"/>
              <a:t> = 0; </a:t>
            </a:r>
            <a:r>
              <a:rPr lang="en-US" sz="1500" dirty="0" err="1" smtClean="0"/>
              <a:t>i</a:t>
            </a:r>
            <a:r>
              <a:rPr lang="en-US" sz="1500" dirty="0" smtClean="0"/>
              <a:t> &lt; </a:t>
            </a:r>
            <a:r>
              <a:rPr lang="en-US" sz="1500" dirty="0" err="1" smtClean="0"/>
              <a:t>firstNames.size</a:t>
            </a:r>
            <a:r>
              <a:rPr lang="en-US" sz="1500" dirty="0" smtClean="0"/>
              <a:t>(); </a:t>
            </a:r>
            <a:r>
              <a:rPr lang="en-US" sz="1500" dirty="0" err="1" smtClean="0"/>
              <a:t>i</a:t>
            </a:r>
            <a:r>
              <a:rPr lang="en-US" sz="1500" dirty="0" smtClean="0"/>
              <a:t>++)</a:t>
            </a:r>
            <a:endParaRPr lang="en-US" sz="1500" dirty="0"/>
          </a:p>
        </p:txBody>
      </p:sp>
      <p:cxnSp>
        <p:nvCxnSpPr>
          <p:cNvPr id="713" name="Straight Arrow Connector 712"/>
          <p:cNvCxnSpPr>
            <a:stCxn id="167" idx="2"/>
            <a:endCxn id="85" idx="0"/>
          </p:cNvCxnSpPr>
          <p:nvPr/>
        </p:nvCxnSpPr>
        <p:spPr>
          <a:xfrm rot="5400000">
            <a:off x="5076834" y="2205491"/>
            <a:ext cx="638580" cy="436838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6" name="Rounded Rectangle 715"/>
          <p:cNvSpPr/>
          <p:nvPr/>
        </p:nvSpPr>
        <p:spPr>
          <a:xfrm>
            <a:off x="4069272" y="4800600"/>
            <a:ext cx="635370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t</a:t>
            </a:r>
            <a:r>
              <a:rPr lang="en-US" sz="1500" dirty="0" err="1" smtClean="0"/>
              <a:t>his_in</a:t>
            </a:r>
            <a:endParaRPr lang="en-US" sz="1500" dirty="0"/>
          </a:p>
        </p:txBody>
      </p:sp>
      <p:cxnSp>
        <p:nvCxnSpPr>
          <p:cNvPr id="717" name="Straight Arrow Connector 716"/>
          <p:cNvCxnSpPr>
            <a:stCxn id="281" idx="3"/>
            <a:endCxn id="716" idx="2"/>
          </p:cNvCxnSpPr>
          <p:nvPr/>
        </p:nvCxnSpPr>
        <p:spPr>
          <a:xfrm flipV="1">
            <a:off x="4125709" y="5076420"/>
            <a:ext cx="261248" cy="319290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2" name="Rounded Rectangle 721"/>
          <p:cNvSpPr/>
          <p:nvPr/>
        </p:nvSpPr>
        <p:spPr>
          <a:xfrm>
            <a:off x="4572585" y="5286780"/>
            <a:ext cx="761415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this_out</a:t>
            </a:r>
            <a:endParaRPr lang="en-US" sz="1500" dirty="0"/>
          </a:p>
        </p:txBody>
      </p:sp>
      <p:cxnSp>
        <p:nvCxnSpPr>
          <p:cNvPr id="723" name="Straight Arrow Connector 722"/>
          <p:cNvCxnSpPr>
            <a:stCxn id="537" idx="2"/>
            <a:endCxn id="722" idx="3"/>
          </p:cNvCxnSpPr>
          <p:nvPr/>
        </p:nvCxnSpPr>
        <p:spPr>
          <a:xfrm rot="5400000">
            <a:off x="5337117" y="5149504"/>
            <a:ext cx="272070" cy="278303"/>
          </a:xfrm>
          <a:prstGeom prst="straightConnector1">
            <a:avLst/>
          </a:prstGeom>
          <a:ln w="28575" cap="sq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6" name="Straight Arrow Connector 725"/>
          <p:cNvCxnSpPr>
            <a:stCxn id="722" idx="0"/>
            <a:endCxn id="716" idx="2"/>
          </p:cNvCxnSpPr>
          <p:nvPr/>
        </p:nvCxnSpPr>
        <p:spPr>
          <a:xfrm rot="16200000" flipV="1">
            <a:off x="4564945" y="4898432"/>
            <a:ext cx="210360" cy="566336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1" name="Straight Arrow Connector 730"/>
          <p:cNvCxnSpPr>
            <a:stCxn id="539" idx="1"/>
            <a:endCxn id="722" idx="3"/>
          </p:cNvCxnSpPr>
          <p:nvPr/>
        </p:nvCxnSpPr>
        <p:spPr>
          <a:xfrm rot="10800000">
            <a:off x="5334000" y="5424690"/>
            <a:ext cx="1362684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Arrow Connector 733"/>
          <p:cNvCxnSpPr>
            <a:stCxn id="716" idx="0"/>
            <a:endCxn id="277" idx="2"/>
          </p:cNvCxnSpPr>
          <p:nvPr/>
        </p:nvCxnSpPr>
        <p:spPr>
          <a:xfrm rot="5400000" flipH="1" flipV="1">
            <a:off x="4277331" y="4271646"/>
            <a:ext cx="638580" cy="41932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0" name="Rounded Rectangle 539"/>
          <p:cNvSpPr/>
          <p:nvPr/>
        </p:nvSpPr>
        <p:spPr>
          <a:xfrm>
            <a:off x="5632786" y="5410200"/>
            <a:ext cx="768014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p = </a:t>
            </a:r>
            <a:r>
              <a:rPr lang="en-US" sz="1500" dirty="0" err="1" smtClean="0"/>
              <a:t>p_in</a:t>
            </a:r>
            <a:endParaRPr lang="en-US" sz="1500" dirty="0"/>
          </a:p>
        </p:txBody>
      </p:sp>
      <p:cxnSp>
        <p:nvCxnSpPr>
          <p:cNvPr id="739" name="Straight Arrow Connector 738"/>
          <p:cNvCxnSpPr>
            <a:stCxn id="541" idx="0"/>
            <a:endCxn id="540" idx="2"/>
          </p:cNvCxnSpPr>
          <p:nvPr/>
        </p:nvCxnSpPr>
        <p:spPr>
          <a:xfrm rot="5400000" flipH="1" flipV="1">
            <a:off x="5525967" y="5528974"/>
            <a:ext cx="333780" cy="647872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Rounded Rectangle 278"/>
          <p:cNvSpPr/>
          <p:nvPr/>
        </p:nvSpPr>
        <p:spPr>
          <a:xfrm>
            <a:off x="457200" y="5486400"/>
            <a:ext cx="2636547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int</a:t>
            </a:r>
            <a:r>
              <a:rPr lang="en-US" sz="1500" dirty="0" smtClean="0"/>
              <a:t> space = </a:t>
            </a:r>
            <a:r>
              <a:rPr lang="en-US" sz="1500" dirty="0" err="1" smtClean="0"/>
              <a:t>fullName.indexOf</a:t>
            </a:r>
            <a:r>
              <a:rPr lang="en-US" sz="1500" dirty="0" smtClean="0"/>
              <a:t>(‘ ‘)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ounded Rectangle 64"/>
          <p:cNvSpPr/>
          <p:nvPr/>
        </p:nvSpPr>
        <p:spPr>
          <a:xfrm>
            <a:off x="6629400" y="152400"/>
            <a:ext cx="1656703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</a:t>
            </a:r>
            <a:r>
              <a:rPr lang="en-US" sz="1500" dirty="0" err="1" smtClean="0"/>
              <a:t>printNames</a:t>
            </a:r>
            <a:endParaRPr lang="en-US" sz="1500" dirty="0"/>
          </a:p>
        </p:txBody>
      </p:sp>
      <p:sp>
        <p:nvSpPr>
          <p:cNvPr id="106" name="Rounded Rectangle 105"/>
          <p:cNvSpPr/>
          <p:nvPr/>
        </p:nvSpPr>
        <p:spPr>
          <a:xfrm>
            <a:off x="1502981" y="333780"/>
            <a:ext cx="1108839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main</a:t>
            </a:r>
            <a:endParaRPr lang="en-US" sz="1500" dirty="0"/>
          </a:p>
        </p:txBody>
      </p:sp>
      <p:sp>
        <p:nvSpPr>
          <p:cNvPr id="112" name="Rounded Rectangle 111"/>
          <p:cNvSpPr/>
          <p:nvPr/>
        </p:nvSpPr>
        <p:spPr>
          <a:xfrm>
            <a:off x="2819400" y="1828800"/>
            <a:ext cx="1342502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</a:t>
            </a:r>
            <a:r>
              <a:rPr lang="en-US" sz="1500" dirty="0" err="1" smtClean="0"/>
              <a:t>printNames</a:t>
            </a:r>
            <a:endParaRPr lang="en-US" sz="1500" dirty="0"/>
          </a:p>
        </p:txBody>
      </p:sp>
      <p:sp>
        <p:nvSpPr>
          <p:cNvPr id="107" name="Rounded Rectangle 106"/>
          <p:cNvSpPr/>
          <p:nvPr/>
        </p:nvSpPr>
        <p:spPr>
          <a:xfrm>
            <a:off x="152400" y="1905000"/>
            <a:ext cx="1310802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</a:t>
            </a:r>
            <a:r>
              <a:rPr lang="en-US" sz="1500" dirty="0" err="1" smtClean="0"/>
              <a:t>readNames</a:t>
            </a:r>
            <a:endParaRPr lang="en-US" sz="1500" dirty="0"/>
          </a:p>
        </p:txBody>
      </p:sp>
      <p:sp>
        <p:nvSpPr>
          <p:cNvPr id="111" name="Rounded Rectangle 110"/>
          <p:cNvSpPr/>
          <p:nvPr/>
        </p:nvSpPr>
        <p:spPr>
          <a:xfrm>
            <a:off x="838200" y="1371600"/>
            <a:ext cx="1978786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s.setNames</a:t>
            </a:r>
            <a:r>
              <a:rPr lang="en-US" sz="1500" dirty="0" smtClean="0"/>
              <a:t>(</a:t>
            </a:r>
            <a:r>
              <a:rPr lang="en-US" sz="1500" dirty="0" err="1" smtClean="0"/>
              <a:t>firstNames</a:t>
            </a:r>
            <a:r>
              <a:rPr lang="en-US" sz="1500" dirty="0" smtClean="0"/>
              <a:t>)</a:t>
            </a:r>
            <a:endParaRPr lang="en-US" sz="1500" dirty="0"/>
          </a:p>
        </p:txBody>
      </p:sp>
      <p:sp>
        <p:nvSpPr>
          <p:cNvPr id="109" name="Rounded Rectangle 108"/>
          <p:cNvSpPr/>
          <p:nvPr/>
        </p:nvSpPr>
        <p:spPr>
          <a:xfrm>
            <a:off x="2895600" y="304800"/>
            <a:ext cx="2169769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SessionState</a:t>
            </a:r>
            <a:r>
              <a:rPr lang="en-US" sz="1500" dirty="0" smtClean="0"/>
              <a:t> s = </a:t>
            </a:r>
            <a:r>
              <a:rPr lang="en-US" sz="1500" dirty="0" err="1" smtClean="0"/>
              <a:t>getState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sp>
        <p:nvSpPr>
          <p:cNvPr id="71" name="Rounded Rectangle 70"/>
          <p:cNvSpPr/>
          <p:nvPr/>
        </p:nvSpPr>
        <p:spPr>
          <a:xfrm>
            <a:off x="5867400" y="2286000"/>
            <a:ext cx="281904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print(“FIRSTNAME:” + </a:t>
            </a:r>
            <a:r>
              <a:rPr lang="en-US" sz="1500" dirty="0" err="1" smtClean="0"/>
              <a:t>firstName</a:t>
            </a:r>
            <a:r>
              <a:rPr lang="en-US" sz="1500" dirty="0" smtClean="0"/>
              <a:t>);</a:t>
            </a:r>
            <a:endParaRPr lang="en-US" sz="1500" dirty="0"/>
          </a:p>
        </p:txBody>
      </p:sp>
      <p:sp>
        <p:nvSpPr>
          <p:cNvPr id="275" name="Rounded Rectangle 274"/>
          <p:cNvSpPr/>
          <p:nvPr/>
        </p:nvSpPr>
        <p:spPr>
          <a:xfrm>
            <a:off x="1981200" y="3429000"/>
            <a:ext cx="1625304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</a:t>
            </a:r>
            <a:r>
              <a:rPr lang="en-US" sz="1500" dirty="0" err="1" smtClean="0"/>
              <a:t>readNames</a:t>
            </a:r>
            <a:endParaRPr lang="en-US" sz="1500" dirty="0"/>
          </a:p>
        </p:txBody>
      </p:sp>
      <p:sp>
        <p:nvSpPr>
          <p:cNvPr id="276" name="Rounded Rectangle 275"/>
          <p:cNvSpPr/>
          <p:nvPr/>
        </p:nvSpPr>
        <p:spPr>
          <a:xfrm>
            <a:off x="533400" y="3886200"/>
            <a:ext cx="1368647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input = </a:t>
            </a:r>
            <a:r>
              <a:rPr lang="en-US" sz="1500" dirty="0" err="1" smtClean="0"/>
              <a:t>input_in</a:t>
            </a:r>
            <a:endParaRPr lang="en-US" sz="1500" dirty="0"/>
          </a:p>
        </p:txBody>
      </p:sp>
      <p:sp>
        <p:nvSpPr>
          <p:cNvPr id="277" name="Rounded Rectangle 276"/>
          <p:cNvSpPr/>
          <p:nvPr/>
        </p:nvSpPr>
        <p:spPr>
          <a:xfrm>
            <a:off x="3581400" y="3886200"/>
            <a:ext cx="2449771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</a:t>
            </a:r>
            <a:r>
              <a:rPr lang="en-US" sz="1500" dirty="0" err="1" smtClean="0"/>
              <a:t>irstNames_out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</a:t>
            </a:r>
            <a:endParaRPr lang="en-US" sz="1500" dirty="0"/>
          </a:p>
        </p:txBody>
      </p:sp>
      <p:sp>
        <p:nvSpPr>
          <p:cNvPr id="280" name="Rounded Rectangle 279"/>
          <p:cNvSpPr/>
          <p:nvPr/>
        </p:nvSpPr>
        <p:spPr>
          <a:xfrm>
            <a:off x="457200" y="6019800"/>
            <a:ext cx="391934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String </a:t>
            </a:r>
            <a:r>
              <a:rPr lang="en-US" sz="1500" dirty="0" err="1" smtClean="0"/>
              <a:t>firstName</a:t>
            </a:r>
            <a:r>
              <a:rPr lang="en-US" sz="1500" dirty="0" smtClean="0"/>
              <a:t> = </a:t>
            </a:r>
            <a:r>
              <a:rPr lang="en-US" sz="1500" dirty="0" err="1" smtClean="0"/>
              <a:t>fullName.substring</a:t>
            </a:r>
            <a:r>
              <a:rPr lang="en-US" sz="1500" dirty="0" smtClean="0"/>
              <a:t>(0, space-1)</a:t>
            </a:r>
            <a:endParaRPr lang="en-US" sz="1500" dirty="0"/>
          </a:p>
        </p:txBody>
      </p:sp>
      <p:sp>
        <p:nvSpPr>
          <p:cNvPr id="167" name="Rounded Rectangle 166"/>
          <p:cNvSpPr/>
          <p:nvPr/>
        </p:nvSpPr>
        <p:spPr>
          <a:xfrm>
            <a:off x="4419600" y="1828800"/>
            <a:ext cx="2389886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firstNames_in</a:t>
            </a:r>
            <a:r>
              <a:rPr lang="en-US" sz="1500" dirty="0" smtClean="0"/>
              <a:t> =</a:t>
            </a:r>
            <a:r>
              <a:rPr lang="en-US" sz="1500" dirty="0" err="1" smtClean="0"/>
              <a:t>t.getNames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sp>
        <p:nvSpPr>
          <p:cNvPr id="85" name="Rounded Rectangle 84"/>
          <p:cNvSpPr/>
          <p:nvPr/>
        </p:nvSpPr>
        <p:spPr>
          <a:xfrm>
            <a:off x="4038600" y="2743200"/>
            <a:ext cx="2278210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firstNames_in</a:t>
            </a:r>
            <a:endParaRPr lang="en-US" sz="1500" dirty="0"/>
          </a:p>
        </p:txBody>
      </p:sp>
      <p:sp>
        <p:nvSpPr>
          <p:cNvPr id="391" name="Rounded Rectangle 390"/>
          <p:cNvSpPr/>
          <p:nvPr/>
        </p:nvSpPr>
        <p:spPr>
          <a:xfrm>
            <a:off x="1752600" y="2314980"/>
            <a:ext cx="2407689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firstNames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firstNames_out</a:t>
            </a:r>
            <a:endParaRPr lang="en-US" sz="1500" i="1" dirty="0"/>
          </a:p>
        </p:txBody>
      </p:sp>
      <p:sp>
        <p:nvSpPr>
          <p:cNvPr id="110" name="Rounded Rectangle 109"/>
          <p:cNvSpPr/>
          <p:nvPr/>
        </p:nvSpPr>
        <p:spPr>
          <a:xfrm>
            <a:off x="2895600" y="762000"/>
            <a:ext cx="2169769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SessionState</a:t>
            </a:r>
            <a:r>
              <a:rPr lang="en-US" sz="1500" dirty="0" smtClean="0"/>
              <a:t> t = </a:t>
            </a:r>
            <a:r>
              <a:rPr lang="en-US" sz="1500" dirty="0" err="1" smtClean="0"/>
              <a:t>getState</a:t>
            </a:r>
            <a:r>
              <a:rPr lang="en-US" sz="1500" dirty="0" smtClean="0"/>
              <a:t>()</a:t>
            </a:r>
            <a:endParaRPr lang="en-US" sz="1500" dirty="0"/>
          </a:p>
        </p:txBody>
      </p:sp>
      <p:sp>
        <p:nvSpPr>
          <p:cNvPr id="278" name="Rounded Rectangle 277"/>
          <p:cNvSpPr/>
          <p:nvPr/>
        </p:nvSpPr>
        <p:spPr>
          <a:xfrm>
            <a:off x="381000" y="4800600"/>
            <a:ext cx="3118161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String </a:t>
            </a:r>
            <a:r>
              <a:rPr lang="en-US" sz="1500" dirty="0" err="1" smtClean="0"/>
              <a:t>fullName</a:t>
            </a:r>
            <a:r>
              <a:rPr lang="en-US" sz="1500" dirty="0" smtClean="0"/>
              <a:t> = </a:t>
            </a:r>
            <a:r>
              <a:rPr lang="en-US" sz="1500" dirty="0" err="1" smtClean="0"/>
              <a:t>readFullName</a:t>
            </a:r>
            <a:r>
              <a:rPr lang="en-US" sz="1500" dirty="0" smtClean="0"/>
              <a:t>(input)</a:t>
            </a:r>
            <a:endParaRPr lang="en-US" sz="1500" dirty="0"/>
          </a:p>
        </p:txBody>
      </p:sp>
      <p:sp>
        <p:nvSpPr>
          <p:cNvPr id="70" name="Rounded Rectangle 69"/>
          <p:cNvSpPr/>
          <p:nvPr/>
        </p:nvSpPr>
        <p:spPr>
          <a:xfrm>
            <a:off x="8077200" y="2819400"/>
            <a:ext cx="657015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get</a:t>
            </a:r>
            <a:endParaRPr lang="en-US" sz="1500" dirty="0"/>
          </a:p>
        </p:txBody>
      </p:sp>
      <p:sp>
        <p:nvSpPr>
          <p:cNvPr id="281" name="Rounded Rectangle 280"/>
          <p:cNvSpPr/>
          <p:nvPr/>
        </p:nvSpPr>
        <p:spPr>
          <a:xfrm>
            <a:off x="3429000" y="5257800"/>
            <a:ext cx="696709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call add</a:t>
            </a:r>
            <a:endParaRPr lang="en-US" sz="1500" dirty="0"/>
          </a:p>
        </p:txBody>
      </p:sp>
      <p:sp>
        <p:nvSpPr>
          <p:cNvPr id="286" name="Rounded Rectangle 285"/>
          <p:cNvSpPr/>
          <p:nvPr/>
        </p:nvSpPr>
        <p:spPr>
          <a:xfrm>
            <a:off x="2286000" y="4343400"/>
            <a:ext cx="1457627" cy="275820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while(!</a:t>
            </a:r>
            <a:r>
              <a:rPr lang="en-US" sz="1500" dirty="0" err="1" smtClean="0"/>
              <a:t>eof</a:t>
            </a:r>
            <a:r>
              <a:rPr lang="en-US" sz="1500" dirty="0" smtClean="0"/>
              <a:t>(input))</a:t>
            </a:r>
            <a:endParaRPr lang="en-US" sz="1500" dirty="0"/>
          </a:p>
        </p:txBody>
      </p:sp>
      <p:sp>
        <p:nvSpPr>
          <p:cNvPr id="537" name="Rounded Rectangle 536"/>
          <p:cNvSpPr/>
          <p:nvPr/>
        </p:nvSpPr>
        <p:spPr>
          <a:xfrm>
            <a:off x="5105400" y="4876800"/>
            <a:ext cx="1013805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add</a:t>
            </a:r>
            <a:endParaRPr lang="en-US" sz="1500" dirty="0"/>
          </a:p>
        </p:txBody>
      </p:sp>
      <p:sp>
        <p:nvSpPr>
          <p:cNvPr id="539" name="Rounded Rectangle 538"/>
          <p:cNvSpPr/>
          <p:nvPr/>
        </p:nvSpPr>
        <p:spPr>
          <a:xfrm>
            <a:off x="6705600" y="5943600"/>
            <a:ext cx="1990116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this.elems</a:t>
            </a:r>
            <a:r>
              <a:rPr lang="en-US" sz="1500" dirty="0" smtClean="0"/>
              <a:t>[count++] = p</a:t>
            </a:r>
            <a:endParaRPr lang="en-US" sz="1500" dirty="0"/>
          </a:p>
        </p:txBody>
      </p:sp>
      <p:sp>
        <p:nvSpPr>
          <p:cNvPr id="541" name="Rounded Rectangle 540"/>
          <p:cNvSpPr/>
          <p:nvPr/>
        </p:nvSpPr>
        <p:spPr>
          <a:xfrm>
            <a:off x="4648200" y="6019800"/>
            <a:ext cx="1441441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p_in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</a:t>
            </a:r>
            <a:endParaRPr lang="en-US" sz="1500" dirty="0"/>
          </a:p>
        </p:txBody>
      </p:sp>
      <p:sp>
        <p:nvSpPr>
          <p:cNvPr id="108" name="Rounded Rectangle 107"/>
          <p:cNvSpPr/>
          <p:nvPr/>
        </p:nvSpPr>
        <p:spPr>
          <a:xfrm>
            <a:off x="304800" y="762000"/>
            <a:ext cx="1205246" cy="2758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args</a:t>
            </a:r>
            <a:r>
              <a:rPr lang="en-US" sz="1500" dirty="0" smtClean="0"/>
              <a:t> = </a:t>
            </a:r>
            <a:r>
              <a:rPr lang="en-US" sz="1500" dirty="0" err="1" smtClean="0"/>
              <a:t>args_in</a:t>
            </a:r>
            <a:endParaRPr lang="en-US" sz="1500" dirty="0"/>
          </a:p>
        </p:txBody>
      </p:sp>
      <p:sp>
        <p:nvSpPr>
          <p:cNvPr id="586" name="Rounded Rectangle 585"/>
          <p:cNvSpPr/>
          <p:nvPr/>
        </p:nvSpPr>
        <p:spPr>
          <a:xfrm>
            <a:off x="7848600" y="4267200"/>
            <a:ext cx="1045113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ind</a:t>
            </a:r>
            <a:r>
              <a:rPr lang="en-US" sz="1500" dirty="0" smtClean="0"/>
              <a:t> = </a:t>
            </a:r>
            <a:r>
              <a:rPr lang="en-US" sz="1500" dirty="0" err="1" smtClean="0"/>
              <a:t>ind_in</a:t>
            </a:r>
            <a:endParaRPr lang="en-US" sz="1500" dirty="0"/>
          </a:p>
        </p:txBody>
      </p:sp>
      <p:sp>
        <p:nvSpPr>
          <p:cNvPr id="588" name="Rounded Rectangle 587"/>
          <p:cNvSpPr/>
          <p:nvPr/>
        </p:nvSpPr>
        <p:spPr>
          <a:xfrm>
            <a:off x="5410200" y="4343400"/>
            <a:ext cx="2067803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get_out</a:t>
            </a:r>
            <a:r>
              <a:rPr lang="en-US" sz="1500" dirty="0" smtClean="0"/>
              <a:t> = </a:t>
            </a:r>
            <a:r>
              <a:rPr lang="en-US" sz="1500" dirty="0" err="1" smtClean="0"/>
              <a:t>this.elems</a:t>
            </a:r>
            <a:r>
              <a:rPr lang="en-US" sz="1500" dirty="0" smtClean="0"/>
              <a:t>[</a:t>
            </a:r>
            <a:r>
              <a:rPr lang="en-US" sz="1500" dirty="0" err="1" smtClean="0"/>
              <a:t>ind</a:t>
            </a:r>
            <a:r>
              <a:rPr lang="en-US" sz="1500" dirty="0" smtClean="0"/>
              <a:t>]</a:t>
            </a:r>
            <a:endParaRPr lang="en-US" sz="1500" dirty="0"/>
          </a:p>
        </p:txBody>
      </p:sp>
      <p:sp>
        <p:nvSpPr>
          <p:cNvPr id="609" name="Rounded Rectangle 608"/>
          <p:cNvSpPr/>
          <p:nvPr/>
        </p:nvSpPr>
        <p:spPr>
          <a:xfrm>
            <a:off x="4648200" y="3276600"/>
            <a:ext cx="2614858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firstName</a:t>
            </a:r>
            <a:r>
              <a:rPr lang="en-US" sz="1500" dirty="0" smtClean="0"/>
              <a:t> = </a:t>
            </a:r>
            <a:r>
              <a:rPr lang="en-US" sz="1500" dirty="0" err="1" smtClean="0"/>
              <a:t>firstNames.get_out</a:t>
            </a:r>
            <a:endParaRPr lang="en-US" sz="1500" dirty="0"/>
          </a:p>
        </p:txBody>
      </p:sp>
      <p:cxnSp>
        <p:nvCxnSpPr>
          <p:cNvPr id="651" name="Straight Arrow Connector 650"/>
          <p:cNvCxnSpPr>
            <a:stCxn id="540" idx="2"/>
            <a:endCxn id="539" idx="1"/>
          </p:cNvCxnSpPr>
          <p:nvPr/>
        </p:nvCxnSpPr>
        <p:spPr>
          <a:xfrm rot="16200000" flipH="1">
            <a:off x="6280758" y="5656668"/>
            <a:ext cx="471690" cy="37799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Arrow Connector 665"/>
          <p:cNvCxnSpPr>
            <a:stCxn id="279" idx="2"/>
            <a:endCxn id="280" idx="0"/>
          </p:cNvCxnSpPr>
          <p:nvPr/>
        </p:nvCxnSpPr>
        <p:spPr>
          <a:xfrm rot="16200000" flipH="1">
            <a:off x="1967383" y="5570311"/>
            <a:ext cx="257580" cy="64139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Arrow Connector 668"/>
          <p:cNvCxnSpPr>
            <a:stCxn id="280" idx="3"/>
            <a:endCxn id="541" idx="1"/>
          </p:cNvCxnSpPr>
          <p:nvPr/>
        </p:nvCxnSpPr>
        <p:spPr>
          <a:xfrm>
            <a:off x="4376543" y="6157710"/>
            <a:ext cx="271657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Arrow Connector 680"/>
          <p:cNvCxnSpPr>
            <a:stCxn id="609" idx="0"/>
            <a:endCxn id="71" idx="2"/>
          </p:cNvCxnSpPr>
          <p:nvPr/>
        </p:nvCxnSpPr>
        <p:spPr>
          <a:xfrm rot="5400000" flipH="1" flipV="1">
            <a:off x="6258885" y="2258564"/>
            <a:ext cx="714780" cy="132129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Arrow Connector 694"/>
          <p:cNvCxnSpPr>
            <a:stCxn id="588" idx="0"/>
            <a:endCxn id="609" idx="2"/>
          </p:cNvCxnSpPr>
          <p:nvPr/>
        </p:nvCxnSpPr>
        <p:spPr>
          <a:xfrm rot="16200000" flipV="1">
            <a:off x="5804376" y="3703673"/>
            <a:ext cx="790980" cy="488473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8" name="Rounded Rectangle 607"/>
          <p:cNvSpPr/>
          <p:nvPr/>
        </p:nvSpPr>
        <p:spPr>
          <a:xfrm>
            <a:off x="7983764" y="3581400"/>
            <a:ext cx="855436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ind_in</a:t>
            </a:r>
            <a:r>
              <a:rPr lang="en-US" sz="1500" dirty="0" smtClean="0"/>
              <a:t> = </a:t>
            </a:r>
            <a:r>
              <a:rPr lang="en-US" sz="1500" dirty="0" err="1" smtClean="0"/>
              <a:t>i</a:t>
            </a:r>
            <a:endParaRPr lang="en-US" sz="1500" dirty="0"/>
          </a:p>
        </p:txBody>
      </p:sp>
      <p:sp>
        <p:nvSpPr>
          <p:cNvPr id="390" name="Rounded Rectangle 389"/>
          <p:cNvSpPr/>
          <p:nvPr/>
        </p:nvSpPr>
        <p:spPr>
          <a:xfrm>
            <a:off x="304800" y="2743200"/>
            <a:ext cx="2998258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input_in</a:t>
            </a:r>
            <a:r>
              <a:rPr lang="en-US" sz="1500" dirty="0" smtClean="0"/>
              <a:t> = new </a:t>
            </a:r>
            <a:r>
              <a:rPr lang="en-US" sz="1500" dirty="0" err="1" smtClean="0"/>
              <a:t>InputStream</a:t>
            </a:r>
            <a:r>
              <a:rPr lang="en-US" sz="1500" dirty="0" smtClean="0"/>
              <a:t>(</a:t>
            </a:r>
            <a:r>
              <a:rPr lang="en-US" sz="1500" dirty="0" err="1" smtClean="0"/>
              <a:t>args</a:t>
            </a:r>
            <a:r>
              <a:rPr lang="en-US" sz="1500" dirty="0" smtClean="0"/>
              <a:t>[0]))</a:t>
            </a:r>
            <a:endParaRPr lang="en-US" sz="1500" i="1" dirty="0"/>
          </a:p>
        </p:txBody>
      </p:sp>
      <p:sp>
        <p:nvSpPr>
          <p:cNvPr id="67" name="Rounded Rectangle 66"/>
          <p:cNvSpPr/>
          <p:nvPr/>
        </p:nvSpPr>
        <p:spPr>
          <a:xfrm>
            <a:off x="5791200" y="762000"/>
            <a:ext cx="3094501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for (</a:t>
            </a:r>
            <a:r>
              <a:rPr lang="en-US" sz="1500" dirty="0" err="1" smtClean="0"/>
              <a:t>int</a:t>
            </a:r>
            <a:r>
              <a:rPr lang="en-US" sz="1500" dirty="0" smtClean="0"/>
              <a:t> </a:t>
            </a:r>
            <a:r>
              <a:rPr lang="en-US" sz="1500" dirty="0" err="1" smtClean="0"/>
              <a:t>i</a:t>
            </a:r>
            <a:r>
              <a:rPr lang="en-US" sz="1500" dirty="0" smtClean="0"/>
              <a:t> = 0; </a:t>
            </a:r>
            <a:r>
              <a:rPr lang="en-US" sz="1500" dirty="0" err="1" smtClean="0"/>
              <a:t>i</a:t>
            </a:r>
            <a:r>
              <a:rPr lang="en-US" sz="1500" dirty="0" smtClean="0"/>
              <a:t> &lt; </a:t>
            </a:r>
            <a:r>
              <a:rPr lang="en-US" sz="1500" dirty="0" err="1" smtClean="0"/>
              <a:t>firstNames.size</a:t>
            </a:r>
            <a:r>
              <a:rPr lang="en-US" sz="1500" dirty="0" smtClean="0"/>
              <a:t>(); </a:t>
            </a:r>
            <a:r>
              <a:rPr lang="en-US" sz="1500" dirty="0" err="1" smtClean="0"/>
              <a:t>i</a:t>
            </a:r>
            <a:r>
              <a:rPr lang="en-US" sz="1500" dirty="0" smtClean="0"/>
              <a:t>++)</a:t>
            </a:r>
            <a:endParaRPr lang="en-US" sz="1500" dirty="0"/>
          </a:p>
        </p:txBody>
      </p:sp>
      <p:sp>
        <p:nvSpPr>
          <p:cNvPr id="540" name="Rounded Rectangle 539"/>
          <p:cNvSpPr/>
          <p:nvPr/>
        </p:nvSpPr>
        <p:spPr>
          <a:xfrm>
            <a:off x="5943600" y="5334000"/>
            <a:ext cx="768014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p = </a:t>
            </a:r>
            <a:r>
              <a:rPr lang="en-US" sz="1500" dirty="0" err="1" smtClean="0"/>
              <a:t>p_in</a:t>
            </a:r>
            <a:endParaRPr lang="en-US" sz="1500" dirty="0"/>
          </a:p>
        </p:txBody>
      </p:sp>
      <p:cxnSp>
        <p:nvCxnSpPr>
          <p:cNvPr id="739" name="Straight Arrow Connector 738"/>
          <p:cNvCxnSpPr>
            <a:stCxn id="541" idx="0"/>
            <a:endCxn id="540" idx="2"/>
          </p:cNvCxnSpPr>
          <p:nvPr/>
        </p:nvCxnSpPr>
        <p:spPr>
          <a:xfrm rot="5400000" flipH="1" flipV="1">
            <a:off x="5643274" y="5335467"/>
            <a:ext cx="409980" cy="958686"/>
          </a:xfrm>
          <a:prstGeom prst="straightConnector1">
            <a:avLst/>
          </a:prstGeom>
          <a:ln w="28575" cap="sq"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Rounded Rectangle 278"/>
          <p:cNvSpPr/>
          <p:nvPr/>
        </p:nvSpPr>
        <p:spPr>
          <a:xfrm>
            <a:off x="457200" y="5486400"/>
            <a:ext cx="2636547" cy="2758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err="1" smtClean="0"/>
              <a:t>int</a:t>
            </a:r>
            <a:r>
              <a:rPr lang="en-US" sz="1500" dirty="0" smtClean="0"/>
              <a:t> space = </a:t>
            </a:r>
            <a:r>
              <a:rPr lang="en-US" sz="1500" dirty="0" err="1" smtClean="0"/>
              <a:t>fullName.indexOf</a:t>
            </a:r>
            <a:r>
              <a:rPr lang="en-US" sz="1500" dirty="0" smtClean="0"/>
              <a:t>(‘ ‘)</a:t>
            </a:r>
            <a:endParaRPr lang="en-US" sz="1500" dirty="0"/>
          </a:p>
        </p:txBody>
      </p:sp>
      <p:cxnSp>
        <p:nvCxnSpPr>
          <p:cNvPr id="97" name="Straight Arrow Connector 96"/>
          <p:cNvCxnSpPr>
            <a:stCxn id="539" idx="0"/>
            <a:endCxn id="588" idx="2"/>
          </p:cNvCxnSpPr>
          <p:nvPr/>
        </p:nvCxnSpPr>
        <p:spPr>
          <a:xfrm rot="16200000" flipV="1">
            <a:off x="6410190" y="4653132"/>
            <a:ext cx="1324380" cy="1256556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Rounded Rectangle 584"/>
          <p:cNvSpPr/>
          <p:nvPr/>
        </p:nvSpPr>
        <p:spPr>
          <a:xfrm>
            <a:off x="7178550" y="5029200"/>
            <a:ext cx="974850" cy="2758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5720" tIns="9144" rIns="45720" bIns="9144" rtlCol="0" anchor="ctr">
            <a:spAutoFit/>
          </a:bodyPr>
          <a:lstStyle/>
          <a:p>
            <a:pPr algn="ctr"/>
            <a:r>
              <a:rPr lang="en-US" sz="1500" dirty="0" smtClean="0"/>
              <a:t>ENTER get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743200"/>
          </a:xfrm>
        </p:spPr>
        <p:txBody>
          <a:bodyPr/>
          <a:lstStyle/>
          <a:p>
            <a:r>
              <a:rPr lang="en-US" dirty="0" smtClean="0"/>
              <a:t>Categorize statements in traditional slice</a:t>
            </a:r>
          </a:p>
          <a:p>
            <a:pPr lvl="1"/>
            <a:r>
              <a:rPr lang="en-US" dirty="0" smtClean="0"/>
              <a:t>Producer statements</a:t>
            </a:r>
          </a:p>
          <a:p>
            <a:pPr lvl="1"/>
            <a:r>
              <a:rPr lang="en-US" dirty="0" smtClean="0"/>
              <a:t>Explainer statements</a:t>
            </a:r>
          </a:p>
          <a:p>
            <a:pPr lvl="2"/>
            <a:r>
              <a:rPr lang="en-US" dirty="0" smtClean="0"/>
              <a:t>Heap-based value flow – value flow may occur through aliasing pointers in the heap</a:t>
            </a:r>
          </a:p>
          <a:p>
            <a:pPr lvl="2"/>
            <a:r>
              <a:rPr lang="en-US" dirty="0" smtClean="0"/>
              <a:t>Control flow – show conditions under which producer statements execute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2000" y="3962400"/>
            <a:ext cx="6705600" cy="2308324"/>
            <a:chOff x="1219200" y="1483056"/>
            <a:chExt cx="6705600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219200" y="1483056"/>
              <a:ext cx="2819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lain"/>
              </a:pPr>
              <a:r>
                <a:rPr lang="en-US" dirty="0">
                  <a:latin typeface="Courier New" pitchFamily="49" charset="0"/>
                  <a:cs typeface="Courier New" pitchFamily="49" charset="0"/>
                </a:rPr>
                <a:t>x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new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A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()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dirty="0">
                  <a:latin typeface="Courier New" pitchFamily="49" charset="0"/>
                  <a:cs typeface="Courier New" pitchFamily="49" charset="0"/>
                </a:rPr>
                <a:t>z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= x;</a:t>
              </a:r>
            </a:p>
            <a:p>
              <a:pPr marL="342900" indent="-342900">
                <a:buAutoNum type="arabicPlain"/>
              </a:pP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 =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new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B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()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 = x;</a:t>
              </a:r>
            </a:p>
            <a:p>
              <a:pPr marL="342900" indent="-342900">
                <a:buAutoNum type="arabicPlain"/>
              </a:pP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.f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= y;</a:t>
              </a:r>
            </a:p>
            <a:p>
              <a:pPr marL="342900" indent="-342900">
                <a:buAutoNum type="arabicPlain"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w == z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342900" indent="-342900">
                <a:buAutoNum type="arabicPlain"/>
              </a:pPr>
              <a:r>
                <a:rPr lang="en-US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v = 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z.f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grpSp>
          <p:nvGrpSpPr>
            <p:cNvPr id="7" name="Group 46"/>
            <p:cNvGrpSpPr/>
            <p:nvPr/>
          </p:nvGrpSpPr>
          <p:grpSpPr>
            <a:xfrm>
              <a:off x="1219200" y="2106304"/>
              <a:ext cx="5257800" cy="789296"/>
              <a:chOff x="1219200" y="2106304"/>
              <a:chExt cx="5257800" cy="789296"/>
            </a:xfrm>
          </p:grpSpPr>
          <p:sp>
            <p:nvSpPr>
              <p:cNvPr id="24" name="Rectangle 5"/>
              <p:cNvSpPr/>
              <p:nvPr/>
            </p:nvSpPr>
            <p:spPr>
              <a:xfrm>
                <a:off x="1219200" y="2106304"/>
                <a:ext cx="2514600" cy="228600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6"/>
              <p:cNvSpPr/>
              <p:nvPr/>
            </p:nvSpPr>
            <p:spPr>
              <a:xfrm>
                <a:off x="1219200" y="2667000"/>
                <a:ext cx="2514600" cy="228600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11"/>
              <p:cNvSpPr txBox="1"/>
              <p:nvPr/>
            </p:nvSpPr>
            <p:spPr>
              <a:xfrm>
                <a:off x="5257800" y="2168856"/>
                <a:ext cx="1219200" cy="3693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Producer</a:t>
                </a:r>
                <a:endParaRPr lang="en-US" dirty="0"/>
              </a:p>
            </p:txBody>
          </p:sp>
          <p:cxnSp>
            <p:nvCxnSpPr>
              <p:cNvPr id="27" name="Straight Arrow Connector 13"/>
              <p:cNvCxnSpPr>
                <a:stCxn id="24" idx="1"/>
              </p:cNvCxnSpPr>
              <p:nvPr/>
            </p:nvCxnSpPr>
            <p:spPr>
              <a:xfrm rot="10800000">
                <a:off x="3733800" y="2220604"/>
                <a:ext cx="1524000" cy="1329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24" idx="1"/>
              </p:cNvCxnSpPr>
              <p:nvPr/>
            </p:nvCxnSpPr>
            <p:spPr>
              <a:xfrm rot="10800000" flipV="1">
                <a:off x="3733800" y="2353522"/>
                <a:ext cx="1524000" cy="4277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5"/>
            <p:cNvGrpSpPr/>
            <p:nvPr/>
          </p:nvGrpSpPr>
          <p:grpSpPr>
            <a:xfrm>
              <a:off x="1219200" y="1559256"/>
              <a:ext cx="6705600" cy="1066800"/>
              <a:chOff x="1219200" y="1559256"/>
              <a:chExt cx="6705600" cy="1066800"/>
            </a:xfrm>
          </p:grpSpPr>
          <p:sp>
            <p:nvSpPr>
              <p:cNvPr id="17" name="Rectangle 7"/>
              <p:cNvSpPr/>
              <p:nvPr/>
            </p:nvSpPr>
            <p:spPr>
              <a:xfrm>
                <a:off x="1219200" y="2397456"/>
                <a:ext cx="2514600" cy="228600"/>
              </a:xfrm>
              <a:prstGeom prst="rect">
                <a:avLst/>
              </a:prstGeom>
              <a:solidFill>
                <a:schemeClr val="accent4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219200" y="1828800"/>
                <a:ext cx="2514600" cy="228600"/>
              </a:xfrm>
              <a:prstGeom prst="rect">
                <a:avLst/>
              </a:prstGeom>
              <a:solidFill>
                <a:schemeClr val="accent4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19200" y="1559256"/>
                <a:ext cx="2514600" cy="228600"/>
              </a:xfrm>
              <a:prstGeom prst="rect">
                <a:avLst/>
              </a:prstGeom>
              <a:solidFill>
                <a:schemeClr val="accent4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257800" y="1559256"/>
                <a:ext cx="2667000" cy="369332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Heap-based value flow</a:t>
                </a:r>
                <a:endParaRPr lang="en-US" dirty="0"/>
              </a:p>
            </p:txBody>
          </p:sp>
          <p:cxnSp>
            <p:nvCxnSpPr>
              <p:cNvPr id="21" name="Straight Arrow Connector 20"/>
              <p:cNvCxnSpPr>
                <a:stCxn id="20" idx="1"/>
                <a:endCxn id="19" idx="3"/>
              </p:cNvCxnSpPr>
              <p:nvPr/>
            </p:nvCxnSpPr>
            <p:spPr>
              <a:xfrm rot="10800000">
                <a:off x="3733800" y="1673556"/>
                <a:ext cx="1524000" cy="70366"/>
              </a:xfrm>
              <a:prstGeom prst="straightConnector1">
                <a:avLst/>
              </a:prstGeom>
              <a:ln>
                <a:solidFill>
                  <a:schemeClr val="accent4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20" idx="1"/>
                <a:endCxn id="18" idx="3"/>
              </p:cNvCxnSpPr>
              <p:nvPr/>
            </p:nvCxnSpPr>
            <p:spPr>
              <a:xfrm rot="10800000" flipV="1">
                <a:off x="3733800" y="1743922"/>
                <a:ext cx="1524000" cy="199178"/>
              </a:xfrm>
              <a:prstGeom prst="straightConnector1">
                <a:avLst/>
              </a:prstGeom>
              <a:ln>
                <a:solidFill>
                  <a:schemeClr val="accent4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20" idx="1"/>
              </p:cNvCxnSpPr>
              <p:nvPr/>
            </p:nvCxnSpPr>
            <p:spPr>
              <a:xfrm rot="10800000" flipV="1">
                <a:off x="3733800" y="1743922"/>
                <a:ext cx="1524000" cy="767834"/>
              </a:xfrm>
              <a:prstGeom prst="straightConnector1">
                <a:avLst/>
              </a:prstGeom>
              <a:ln>
                <a:solidFill>
                  <a:schemeClr val="accent4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8"/>
            <p:cNvGrpSpPr/>
            <p:nvPr/>
          </p:nvGrpSpPr>
          <p:grpSpPr>
            <a:xfrm>
              <a:off x="1219200" y="3186752"/>
              <a:ext cx="4953000" cy="494436"/>
              <a:chOff x="1219200" y="3186752"/>
              <a:chExt cx="4953000" cy="494436"/>
            </a:xfrm>
          </p:grpSpPr>
          <p:sp>
            <p:nvSpPr>
              <p:cNvPr id="14" name="Rectangle 4"/>
              <p:cNvSpPr/>
              <p:nvPr/>
            </p:nvSpPr>
            <p:spPr>
              <a:xfrm>
                <a:off x="1219200" y="3186752"/>
                <a:ext cx="2514600" cy="228600"/>
              </a:xfrm>
              <a:prstGeom prst="rect">
                <a:avLst/>
              </a:prstGeom>
              <a:solidFill>
                <a:schemeClr val="accent3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57800" y="3311856"/>
                <a:ext cx="914400" cy="36933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Seed</a:t>
                </a:r>
                <a:endParaRPr lang="en-US" dirty="0"/>
              </a:p>
            </p:txBody>
          </p:sp>
          <p:cxnSp>
            <p:nvCxnSpPr>
              <p:cNvPr id="16" name="Straight Arrow Connector 15"/>
              <p:cNvCxnSpPr>
                <a:stCxn id="15" idx="1"/>
              </p:cNvCxnSpPr>
              <p:nvPr/>
            </p:nvCxnSpPr>
            <p:spPr>
              <a:xfrm rot="10800000">
                <a:off x="3733800" y="3301052"/>
                <a:ext cx="1524000" cy="195470"/>
              </a:xfrm>
              <a:prstGeom prst="straightConnector1">
                <a:avLst/>
              </a:prstGeom>
              <a:ln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7"/>
            <p:cNvGrpSpPr/>
            <p:nvPr/>
          </p:nvGrpSpPr>
          <p:grpSpPr>
            <a:xfrm>
              <a:off x="1219200" y="2778456"/>
              <a:ext cx="5638800" cy="369332"/>
              <a:chOff x="1219200" y="2778456"/>
              <a:chExt cx="5638800" cy="369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219200" y="2917208"/>
                <a:ext cx="2514600" cy="228600"/>
              </a:xfrm>
              <a:prstGeom prst="rect">
                <a:avLst/>
              </a:prstGeom>
              <a:solidFill>
                <a:srgbClr val="C00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257800" y="2778456"/>
                <a:ext cx="1600200" cy="369332"/>
              </a:xfrm>
              <a:prstGeom prst="rect">
                <a:avLst/>
              </a:prstGeom>
              <a:solidFill>
                <a:srgbClr val="C00000">
                  <a:alpha val="50000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Control flow</a:t>
                </a:r>
                <a:endParaRPr lang="en-US" dirty="0"/>
              </a:p>
            </p:txBody>
          </p:sp>
          <p:cxnSp>
            <p:nvCxnSpPr>
              <p:cNvPr id="13" name="Straight Arrow Connector 12"/>
              <p:cNvCxnSpPr>
                <a:stCxn id="12" idx="1"/>
                <a:endCxn id="11" idx="3"/>
              </p:cNvCxnSpPr>
              <p:nvPr/>
            </p:nvCxnSpPr>
            <p:spPr>
              <a:xfrm rot="10800000" flipV="1">
                <a:off x="3733800" y="2963122"/>
                <a:ext cx="1524000" cy="6838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2019</TotalTime>
  <Words>1388</Words>
  <Application>Microsoft Office PowerPoint</Application>
  <PresentationFormat>On-screen Show (4:3)</PresentationFormat>
  <Paragraphs>298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Thin Slicing</vt:lpstr>
      <vt:lpstr>What is slicing good for?</vt:lpstr>
      <vt:lpstr>Overview</vt:lpstr>
      <vt:lpstr>Traditional slicing</vt:lpstr>
      <vt:lpstr>Slide 5</vt:lpstr>
      <vt:lpstr>Thin slicing: definition</vt:lpstr>
      <vt:lpstr>Slide 7</vt:lpstr>
      <vt:lpstr>Slide 8</vt:lpstr>
      <vt:lpstr>Categorizing statements</vt:lpstr>
      <vt:lpstr>Expanding thin slices</vt:lpstr>
      <vt:lpstr>Expanding to include control flow</vt:lpstr>
      <vt:lpstr>Expanding to explain heap-value flow</vt:lpstr>
      <vt:lpstr>Computing thin slices</vt:lpstr>
      <vt:lpstr>Context insensitive</vt:lpstr>
      <vt:lpstr>Context insensitive SDG construction</vt:lpstr>
      <vt:lpstr>Context sensitive</vt:lpstr>
      <vt:lpstr>Context sensitive SDG construction</vt:lpstr>
      <vt:lpstr>Evaluation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 Slicing</dc:title>
  <dc:creator>Gwendolyn R Voskuilen</dc:creator>
  <cp:lastModifiedBy>Gwendolyn R Voskuilen</cp:lastModifiedBy>
  <cp:revision>123</cp:revision>
  <dcterms:created xsi:type="dcterms:W3CDTF">2010-03-24T16:22:17Z</dcterms:created>
  <dcterms:modified xsi:type="dcterms:W3CDTF">2010-03-29T14:19:18Z</dcterms:modified>
</cp:coreProperties>
</file>