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80" r:id="rId4"/>
    <p:sldId id="258" r:id="rId5"/>
    <p:sldId id="259" r:id="rId6"/>
    <p:sldId id="261" r:id="rId7"/>
    <p:sldId id="265" r:id="rId8"/>
    <p:sldId id="260" r:id="rId9"/>
    <p:sldId id="266" r:id="rId10"/>
    <p:sldId id="267" r:id="rId11"/>
    <p:sldId id="268" r:id="rId12"/>
    <p:sldId id="271" r:id="rId13"/>
    <p:sldId id="270" r:id="rId14"/>
    <p:sldId id="272" r:id="rId15"/>
    <p:sldId id="269" r:id="rId16"/>
    <p:sldId id="264" r:id="rId17"/>
    <p:sldId id="273" r:id="rId18"/>
    <p:sldId id="274" r:id="rId19"/>
    <p:sldId id="275" r:id="rId20"/>
    <p:sldId id="276" r:id="rId21"/>
    <p:sldId id="277" r:id="rId22"/>
    <p:sldId id="279" r:id="rId23"/>
    <p:sldId id="278" r:id="rId24"/>
    <p:sldId id="26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0500" autoAdjust="0"/>
  </p:normalViewPr>
  <p:slideViewPr>
    <p:cSldViewPr>
      <p:cViewPr varScale="1">
        <p:scale>
          <a:sx n="69" d="100"/>
          <a:sy n="69" d="100"/>
        </p:scale>
        <p:origin x="-11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9ED083-150D-4C0F-A39A-A2B454DA09A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1ED958-DA68-4034-82DE-2CFE2D5C4B63}">
      <dgm:prSet phldrT="[Text]"/>
      <dgm:spPr/>
      <dgm:t>
        <a:bodyPr/>
        <a:lstStyle/>
        <a:p>
          <a:r>
            <a:rPr lang="en-US" dirty="0" smtClean="0"/>
            <a:t>Pointer Analysis</a:t>
          </a:r>
          <a:endParaRPr lang="en-US" dirty="0"/>
        </a:p>
      </dgm:t>
    </dgm:pt>
    <dgm:pt modelId="{26FC7A9B-7060-4821-8071-2713780F2FF3}" type="parTrans" cxnId="{E41F60F6-92A8-4A4C-861F-FD913B11F694}">
      <dgm:prSet/>
      <dgm:spPr/>
      <dgm:t>
        <a:bodyPr/>
        <a:lstStyle/>
        <a:p>
          <a:endParaRPr lang="en-US"/>
        </a:p>
      </dgm:t>
    </dgm:pt>
    <dgm:pt modelId="{4FDED736-BFEF-4960-BCE1-82E56D316818}" type="sibTrans" cxnId="{E41F60F6-92A8-4A4C-861F-FD913B11F694}">
      <dgm:prSet/>
      <dgm:spPr/>
      <dgm:t>
        <a:bodyPr/>
        <a:lstStyle/>
        <a:p>
          <a:endParaRPr lang="en-US"/>
        </a:p>
      </dgm:t>
    </dgm:pt>
    <dgm:pt modelId="{F2AD91DF-EC0A-494C-8BC7-1D39D39258ED}">
      <dgm:prSet phldrT="[Text]"/>
      <dgm:spPr/>
      <dgm:t>
        <a:bodyPr/>
        <a:lstStyle/>
        <a:p>
          <a:r>
            <a:rPr lang="en-US" dirty="0" smtClean="0"/>
            <a:t>SSA</a:t>
          </a:r>
          <a:endParaRPr lang="en-US" dirty="0"/>
        </a:p>
      </dgm:t>
    </dgm:pt>
    <dgm:pt modelId="{CA863435-BDEA-4DC4-9F2D-BB7F9CE7282C}" type="parTrans" cxnId="{765F3DDE-AC4F-4CD1-9C27-75502D3A3BF8}">
      <dgm:prSet/>
      <dgm:spPr/>
      <dgm:t>
        <a:bodyPr/>
        <a:lstStyle/>
        <a:p>
          <a:endParaRPr lang="en-US"/>
        </a:p>
      </dgm:t>
    </dgm:pt>
    <dgm:pt modelId="{8EFAF45B-F5C1-42A1-A56B-7ADD03E22687}" type="sibTrans" cxnId="{765F3DDE-AC4F-4CD1-9C27-75502D3A3BF8}">
      <dgm:prSet/>
      <dgm:spPr/>
      <dgm:t>
        <a:bodyPr/>
        <a:lstStyle/>
        <a:p>
          <a:endParaRPr lang="en-US"/>
        </a:p>
      </dgm:t>
    </dgm:pt>
    <dgm:pt modelId="{37F1F9A9-5BD8-4201-ADC2-6F6752BCBC0F}" type="pres">
      <dgm:prSet presAssocID="{A39ED083-150D-4C0F-A39A-A2B454DA09A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2DC66E-7053-4AA9-B61D-BEB6520A41EC}" type="pres">
      <dgm:prSet presAssocID="{801ED958-DA68-4034-82DE-2CFE2D5C4B63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C89BCC-92DC-47F6-AC97-2801CEF39842}" type="pres">
      <dgm:prSet presAssocID="{4FDED736-BFEF-4960-BCE1-82E56D316818}" presName="sibTrans" presStyleLbl="sibTrans2D1" presStyleIdx="0" presStyleCnt="2" custLinFactNeighborX="71" custLinFactNeighborY="42540"/>
      <dgm:spPr/>
      <dgm:t>
        <a:bodyPr/>
        <a:lstStyle/>
        <a:p>
          <a:endParaRPr lang="en-US"/>
        </a:p>
      </dgm:t>
    </dgm:pt>
    <dgm:pt modelId="{6A2D2026-571B-45E2-99CF-D899C0B0C4F0}" type="pres">
      <dgm:prSet presAssocID="{4FDED736-BFEF-4960-BCE1-82E56D316818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1F4A58F8-4592-4647-A34F-29BCF09CB4EC}" type="pres">
      <dgm:prSet presAssocID="{F2AD91DF-EC0A-494C-8BC7-1D39D39258E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8070B5-1996-462A-B3AE-6A3FC1B263E3}" type="pres">
      <dgm:prSet presAssocID="{8EFAF45B-F5C1-42A1-A56B-7ADD03E22687}" presName="sibTrans" presStyleLbl="sibTrans2D1" presStyleIdx="1" presStyleCnt="2" custLinFactNeighborX="-5590" custLinFactNeighborY="-42540"/>
      <dgm:spPr/>
      <dgm:t>
        <a:bodyPr/>
        <a:lstStyle/>
        <a:p>
          <a:endParaRPr lang="en-US"/>
        </a:p>
      </dgm:t>
    </dgm:pt>
    <dgm:pt modelId="{CC5D941A-5CBD-4E0A-A18E-48FBB6A55950}" type="pres">
      <dgm:prSet presAssocID="{8EFAF45B-F5C1-42A1-A56B-7ADD03E22687}" presName="connectorText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E41F60F6-92A8-4A4C-861F-FD913B11F694}" srcId="{A39ED083-150D-4C0F-A39A-A2B454DA09AE}" destId="{801ED958-DA68-4034-82DE-2CFE2D5C4B63}" srcOrd="0" destOrd="0" parTransId="{26FC7A9B-7060-4821-8071-2713780F2FF3}" sibTransId="{4FDED736-BFEF-4960-BCE1-82E56D316818}"/>
    <dgm:cxn modelId="{BA08FC9C-B254-4BD1-BEA4-1511B99B4563}" type="presOf" srcId="{A39ED083-150D-4C0F-A39A-A2B454DA09AE}" destId="{37F1F9A9-5BD8-4201-ADC2-6F6752BCBC0F}" srcOrd="0" destOrd="0" presId="urn:microsoft.com/office/officeart/2005/8/layout/cycle2"/>
    <dgm:cxn modelId="{6C14EC70-B7F5-4C1B-9E2E-FC6CA2210F80}" type="presOf" srcId="{8EFAF45B-F5C1-42A1-A56B-7ADD03E22687}" destId="{CC5D941A-5CBD-4E0A-A18E-48FBB6A55950}" srcOrd="1" destOrd="0" presId="urn:microsoft.com/office/officeart/2005/8/layout/cycle2"/>
    <dgm:cxn modelId="{A40FEE86-9FD6-4E63-BED2-0358A0A44562}" type="presOf" srcId="{801ED958-DA68-4034-82DE-2CFE2D5C4B63}" destId="{902DC66E-7053-4AA9-B61D-BEB6520A41EC}" srcOrd="0" destOrd="0" presId="urn:microsoft.com/office/officeart/2005/8/layout/cycle2"/>
    <dgm:cxn modelId="{765F3DDE-AC4F-4CD1-9C27-75502D3A3BF8}" srcId="{A39ED083-150D-4C0F-A39A-A2B454DA09AE}" destId="{F2AD91DF-EC0A-494C-8BC7-1D39D39258ED}" srcOrd="1" destOrd="0" parTransId="{CA863435-BDEA-4DC4-9F2D-BB7F9CE7282C}" sibTransId="{8EFAF45B-F5C1-42A1-A56B-7ADD03E22687}"/>
    <dgm:cxn modelId="{09AD2DA6-50AF-4791-8566-7442DB202F45}" type="presOf" srcId="{F2AD91DF-EC0A-494C-8BC7-1D39D39258ED}" destId="{1F4A58F8-4592-4647-A34F-29BCF09CB4EC}" srcOrd="0" destOrd="0" presId="urn:microsoft.com/office/officeart/2005/8/layout/cycle2"/>
    <dgm:cxn modelId="{18713BD6-B563-453D-9B7B-FBDA125453B0}" type="presOf" srcId="{8EFAF45B-F5C1-42A1-A56B-7ADD03E22687}" destId="{CF8070B5-1996-462A-B3AE-6A3FC1B263E3}" srcOrd="0" destOrd="0" presId="urn:microsoft.com/office/officeart/2005/8/layout/cycle2"/>
    <dgm:cxn modelId="{57305E25-BDA7-405B-8352-BE619E839336}" type="presOf" srcId="{4FDED736-BFEF-4960-BCE1-82E56D316818}" destId="{6A2D2026-571B-45E2-99CF-D899C0B0C4F0}" srcOrd="1" destOrd="0" presId="urn:microsoft.com/office/officeart/2005/8/layout/cycle2"/>
    <dgm:cxn modelId="{2D793A01-26A7-46E1-B289-A462B10C1D0B}" type="presOf" srcId="{4FDED736-BFEF-4960-BCE1-82E56D316818}" destId="{16C89BCC-92DC-47F6-AC97-2801CEF39842}" srcOrd="0" destOrd="0" presId="urn:microsoft.com/office/officeart/2005/8/layout/cycle2"/>
    <dgm:cxn modelId="{270E64D9-567B-4F69-B71C-9CA5A4BC646C}" type="presParOf" srcId="{37F1F9A9-5BD8-4201-ADC2-6F6752BCBC0F}" destId="{902DC66E-7053-4AA9-B61D-BEB6520A41EC}" srcOrd="0" destOrd="0" presId="urn:microsoft.com/office/officeart/2005/8/layout/cycle2"/>
    <dgm:cxn modelId="{13703D4D-05A5-468F-875D-0258A4138DF3}" type="presParOf" srcId="{37F1F9A9-5BD8-4201-ADC2-6F6752BCBC0F}" destId="{16C89BCC-92DC-47F6-AC97-2801CEF39842}" srcOrd="1" destOrd="0" presId="urn:microsoft.com/office/officeart/2005/8/layout/cycle2"/>
    <dgm:cxn modelId="{FA78634B-3859-4C90-8023-EE210D610532}" type="presParOf" srcId="{16C89BCC-92DC-47F6-AC97-2801CEF39842}" destId="{6A2D2026-571B-45E2-99CF-D899C0B0C4F0}" srcOrd="0" destOrd="0" presId="urn:microsoft.com/office/officeart/2005/8/layout/cycle2"/>
    <dgm:cxn modelId="{92BADB44-032E-472E-A259-586B2C27DCBF}" type="presParOf" srcId="{37F1F9A9-5BD8-4201-ADC2-6F6752BCBC0F}" destId="{1F4A58F8-4592-4647-A34F-29BCF09CB4EC}" srcOrd="2" destOrd="0" presId="urn:microsoft.com/office/officeart/2005/8/layout/cycle2"/>
    <dgm:cxn modelId="{FA6CECF1-711F-480B-B9BC-BA47D2085918}" type="presParOf" srcId="{37F1F9A9-5BD8-4201-ADC2-6F6752BCBC0F}" destId="{CF8070B5-1996-462A-B3AE-6A3FC1B263E3}" srcOrd="3" destOrd="0" presId="urn:microsoft.com/office/officeart/2005/8/layout/cycle2"/>
    <dgm:cxn modelId="{DEFDE813-E44E-458F-9020-60CFB66B0C03}" type="presParOf" srcId="{CF8070B5-1996-462A-B3AE-6A3FC1B263E3}" destId="{CC5D941A-5CBD-4E0A-A18E-48FBB6A5595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9C454A-8CFC-4192-BA63-D92C12278643}" type="doc">
      <dgm:prSet loTypeId="urn:microsoft.com/office/officeart/2005/8/layout/funnel1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F67102-FAD9-46D5-8DA4-924E5D84866A}">
      <dgm:prSet phldrT="[Text]"/>
      <dgm:spPr/>
      <dgm:t>
        <a:bodyPr/>
        <a:lstStyle/>
        <a:p>
          <a:r>
            <a:rPr lang="en-US" dirty="0" smtClean="0"/>
            <a:t>STORE </a:t>
          </a:r>
        </a:p>
        <a:p>
          <a:r>
            <a:rPr lang="en-US" dirty="0" smtClean="0"/>
            <a:t>Points-to Graph</a:t>
          </a:r>
          <a:endParaRPr lang="en-US" dirty="0"/>
        </a:p>
      </dgm:t>
    </dgm:pt>
    <dgm:pt modelId="{446CA665-AEE9-4EF3-9FAF-59DEEA836BD5}" type="parTrans" cxnId="{8C80F5D5-B8C4-4861-9F4C-8BB80CD666D1}">
      <dgm:prSet/>
      <dgm:spPr/>
      <dgm:t>
        <a:bodyPr/>
        <a:lstStyle/>
        <a:p>
          <a:endParaRPr lang="en-US"/>
        </a:p>
      </dgm:t>
    </dgm:pt>
    <dgm:pt modelId="{D88CF669-C6C8-4B9B-B283-7805CF8230E5}" type="sibTrans" cxnId="{8C80F5D5-B8C4-4861-9F4C-8BB80CD666D1}">
      <dgm:prSet/>
      <dgm:spPr/>
      <dgm:t>
        <a:bodyPr/>
        <a:lstStyle/>
        <a:p>
          <a:endParaRPr lang="en-US"/>
        </a:p>
      </dgm:t>
    </dgm:pt>
    <dgm:pt modelId="{7E772060-C077-499B-A246-A72FA42305F1}">
      <dgm:prSet phldrT="[Text]"/>
      <dgm:spPr/>
      <dgm:t>
        <a:bodyPr/>
        <a:lstStyle/>
        <a:p>
          <a:r>
            <a:rPr lang="en-US" dirty="0" smtClean="0"/>
            <a:t>LOAD</a:t>
          </a:r>
        </a:p>
        <a:p>
          <a:r>
            <a:rPr lang="en-US" dirty="0" smtClean="0"/>
            <a:t>Points-to Graph</a:t>
          </a:r>
          <a:endParaRPr lang="en-US" dirty="0"/>
        </a:p>
      </dgm:t>
    </dgm:pt>
    <dgm:pt modelId="{0E6DDDC9-5321-42C2-8B38-9A4434B8B328}" type="parTrans" cxnId="{385A1DB9-75F5-4407-9362-AB1ED17FC2FF}">
      <dgm:prSet/>
      <dgm:spPr/>
      <dgm:t>
        <a:bodyPr/>
        <a:lstStyle/>
        <a:p>
          <a:endParaRPr lang="en-US"/>
        </a:p>
      </dgm:t>
    </dgm:pt>
    <dgm:pt modelId="{34CFDF62-71E6-45AC-A538-C7CFDFC3289E}" type="sibTrans" cxnId="{385A1DB9-75F5-4407-9362-AB1ED17FC2FF}">
      <dgm:prSet/>
      <dgm:spPr/>
      <dgm:t>
        <a:bodyPr/>
        <a:lstStyle/>
        <a:p>
          <a:endParaRPr lang="en-US"/>
        </a:p>
      </dgm:t>
    </dgm:pt>
    <dgm:pt modelId="{5B6ED880-08AB-4664-9E85-CFB927FBF17D}">
      <dgm:prSet phldrT="[Text]"/>
      <dgm:spPr/>
      <dgm:t>
        <a:bodyPr/>
        <a:lstStyle/>
        <a:p>
          <a:r>
            <a:rPr lang="en-US" dirty="0" smtClean="0"/>
            <a:t>RET</a:t>
          </a:r>
        </a:p>
        <a:p>
          <a:r>
            <a:rPr lang="en-US" dirty="0" smtClean="0"/>
            <a:t>Points-to</a:t>
          </a:r>
        </a:p>
        <a:p>
          <a:r>
            <a:rPr lang="en-US" dirty="0" smtClean="0"/>
            <a:t>Graph</a:t>
          </a:r>
          <a:endParaRPr lang="en-US" dirty="0"/>
        </a:p>
      </dgm:t>
    </dgm:pt>
    <dgm:pt modelId="{A1E05EB9-EB20-4137-8565-62DF3525539A}" type="parTrans" cxnId="{F4C8D68A-FE8F-49AB-8AD7-004DF75BB01F}">
      <dgm:prSet/>
      <dgm:spPr/>
      <dgm:t>
        <a:bodyPr/>
        <a:lstStyle/>
        <a:p>
          <a:endParaRPr lang="en-US"/>
        </a:p>
      </dgm:t>
    </dgm:pt>
    <dgm:pt modelId="{528C0DBC-C6C1-4E37-B214-FA0D68791C72}" type="sibTrans" cxnId="{F4C8D68A-FE8F-49AB-8AD7-004DF75BB01F}">
      <dgm:prSet/>
      <dgm:spPr/>
      <dgm:t>
        <a:bodyPr/>
        <a:lstStyle/>
        <a:p>
          <a:endParaRPr lang="en-US"/>
        </a:p>
      </dgm:t>
    </dgm:pt>
    <dgm:pt modelId="{173F5B7F-E0E3-4840-A878-55FB0F46B7DA}">
      <dgm:prSet phldrT="[Text]"/>
      <dgm:spPr/>
      <dgm:t>
        <a:bodyPr/>
        <a:lstStyle/>
        <a:p>
          <a:r>
            <a:rPr lang="en-US" dirty="0" smtClean="0"/>
            <a:t>Collapsed</a:t>
          </a:r>
        </a:p>
        <a:p>
          <a:r>
            <a:rPr lang="en-US" dirty="0" smtClean="0"/>
            <a:t>Points-to</a:t>
          </a:r>
        </a:p>
        <a:p>
          <a:r>
            <a:rPr lang="en-US" dirty="0" smtClean="0"/>
            <a:t>Graph</a:t>
          </a:r>
          <a:endParaRPr lang="en-US" dirty="0"/>
        </a:p>
      </dgm:t>
    </dgm:pt>
    <dgm:pt modelId="{95454C58-59CD-4CAD-BC21-372DDC9CB35B}" type="parTrans" cxnId="{4040933F-DDA6-4520-9C5C-93A8294A820D}">
      <dgm:prSet/>
      <dgm:spPr/>
      <dgm:t>
        <a:bodyPr/>
        <a:lstStyle/>
        <a:p>
          <a:endParaRPr lang="en-US"/>
        </a:p>
      </dgm:t>
    </dgm:pt>
    <dgm:pt modelId="{E0CB9B6F-EBEB-4AA3-8DD6-6C3D29977597}" type="sibTrans" cxnId="{4040933F-DDA6-4520-9C5C-93A8294A820D}">
      <dgm:prSet/>
      <dgm:spPr/>
      <dgm:t>
        <a:bodyPr/>
        <a:lstStyle/>
        <a:p>
          <a:endParaRPr lang="en-US"/>
        </a:p>
      </dgm:t>
    </dgm:pt>
    <dgm:pt modelId="{90314205-AC4E-43BF-ACE2-23C7843584E0}" type="pres">
      <dgm:prSet presAssocID="{F49C454A-8CFC-4192-BA63-D92C12278643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A870A5-04D3-449B-BCA3-8110561B82D9}" type="pres">
      <dgm:prSet presAssocID="{F49C454A-8CFC-4192-BA63-D92C12278643}" presName="ellipse" presStyleLbl="trBgShp" presStyleIdx="0" presStyleCnt="1" custLinFactNeighborX="2234" custLinFactNeighborY="-14509"/>
      <dgm:spPr/>
    </dgm:pt>
    <dgm:pt modelId="{251B1AAE-A8B5-4C33-B42A-E68E2DD2CF0C}" type="pres">
      <dgm:prSet presAssocID="{F49C454A-8CFC-4192-BA63-D92C12278643}" presName="arrow1" presStyleLbl="fgShp" presStyleIdx="0" presStyleCnt="1"/>
      <dgm:spPr/>
      <dgm:t>
        <a:bodyPr/>
        <a:lstStyle/>
        <a:p>
          <a:endParaRPr lang="en-US"/>
        </a:p>
      </dgm:t>
    </dgm:pt>
    <dgm:pt modelId="{95E9C193-FB65-4B95-BADF-9673B4C1467C}" type="pres">
      <dgm:prSet presAssocID="{F49C454A-8CFC-4192-BA63-D92C12278643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77A743-C5FF-410A-95D1-B500903A0A81}" type="pres">
      <dgm:prSet presAssocID="{7E772060-C077-499B-A246-A72FA42305F1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F8392B-E010-4BFE-9684-763D75757EB3}" type="pres">
      <dgm:prSet presAssocID="{5B6ED880-08AB-4664-9E85-CFB927FBF17D}" presName="item2" presStyleLbl="node1" presStyleIdx="1" presStyleCnt="3" custLinFactNeighborX="-42424" custLinFactNeighborY="-143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1B601D-E22C-45BE-9239-651F3691F150}" type="pres">
      <dgm:prSet presAssocID="{173F5B7F-E0E3-4840-A878-55FB0F46B7DA}" presName="item3" presStyleLbl="node1" presStyleIdx="2" presStyleCnt="3" custLinFactNeighborX="49293" custLinFactNeighborY="-224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88A4DB-6A54-4B55-8269-1AB5D54A5DC9}" type="pres">
      <dgm:prSet presAssocID="{F49C454A-8CFC-4192-BA63-D92C12278643}" presName="funnel" presStyleLbl="trAlignAcc1" presStyleIdx="0" presStyleCnt="1" custScaleX="140260"/>
      <dgm:spPr/>
    </dgm:pt>
  </dgm:ptLst>
  <dgm:cxnLst>
    <dgm:cxn modelId="{31D9FD0D-C964-4DA9-AE87-5AE771219612}" type="presOf" srcId="{7E772060-C077-499B-A246-A72FA42305F1}" destId="{7EF8392B-E010-4BFE-9684-763D75757EB3}" srcOrd="0" destOrd="0" presId="urn:microsoft.com/office/officeart/2005/8/layout/funnel1"/>
    <dgm:cxn modelId="{4040933F-DDA6-4520-9C5C-93A8294A820D}" srcId="{F49C454A-8CFC-4192-BA63-D92C12278643}" destId="{173F5B7F-E0E3-4840-A878-55FB0F46B7DA}" srcOrd="3" destOrd="0" parTransId="{95454C58-59CD-4CAD-BC21-372DDC9CB35B}" sibTransId="{E0CB9B6F-EBEB-4AA3-8DD6-6C3D29977597}"/>
    <dgm:cxn modelId="{6013A74F-C103-4936-8A72-439302C465DA}" type="presOf" srcId="{F49C454A-8CFC-4192-BA63-D92C12278643}" destId="{90314205-AC4E-43BF-ACE2-23C7843584E0}" srcOrd="0" destOrd="0" presId="urn:microsoft.com/office/officeart/2005/8/layout/funnel1"/>
    <dgm:cxn modelId="{C0D2E55B-56A1-46B4-B4AA-9A2D70795FF4}" type="presOf" srcId="{5B6ED880-08AB-4664-9E85-CFB927FBF17D}" destId="{C777A743-C5FF-410A-95D1-B500903A0A81}" srcOrd="0" destOrd="0" presId="urn:microsoft.com/office/officeart/2005/8/layout/funnel1"/>
    <dgm:cxn modelId="{F4C8D68A-FE8F-49AB-8AD7-004DF75BB01F}" srcId="{F49C454A-8CFC-4192-BA63-D92C12278643}" destId="{5B6ED880-08AB-4664-9E85-CFB927FBF17D}" srcOrd="2" destOrd="0" parTransId="{A1E05EB9-EB20-4137-8565-62DF3525539A}" sibTransId="{528C0DBC-C6C1-4E37-B214-FA0D68791C72}"/>
    <dgm:cxn modelId="{389623C6-CDDF-486E-A800-36728E1A0A81}" type="presOf" srcId="{9BF67102-FAD9-46D5-8DA4-924E5D84866A}" destId="{0F1B601D-E22C-45BE-9239-651F3691F150}" srcOrd="0" destOrd="0" presId="urn:microsoft.com/office/officeart/2005/8/layout/funnel1"/>
    <dgm:cxn modelId="{8C80F5D5-B8C4-4861-9F4C-8BB80CD666D1}" srcId="{F49C454A-8CFC-4192-BA63-D92C12278643}" destId="{9BF67102-FAD9-46D5-8DA4-924E5D84866A}" srcOrd="0" destOrd="0" parTransId="{446CA665-AEE9-4EF3-9FAF-59DEEA836BD5}" sibTransId="{D88CF669-C6C8-4B9B-B283-7805CF8230E5}"/>
    <dgm:cxn modelId="{A2263488-BE60-475E-8821-85A89AD7563B}" type="presOf" srcId="{173F5B7F-E0E3-4840-A878-55FB0F46B7DA}" destId="{95E9C193-FB65-4B95-BADF-9673B4C1467C}" srcOrd="0" destOrd="0" presId="urn:microsoft.com/office/officeart/2005/8/layout/funnel1"/>
    <dgm:cxn modelId="{385A1DB9-75F5-4407-9362-AB1ED17FC2FF}" srcId="{F49C454A-8CFC-4192-BA63-D92C12278643}" destId="{7E772060-C077-499B-A246-A72FA42305F1}" srcOrd="1" destOrd="0" parTransId="{0E6DDDC9-5321-42C2-8B38-9A4434B8B328}" sibTransId="{34CFDF62-71E6-45AC-A538-C7CFDFC3289E}"/>
    <dgm:cxn modelId="{CB879495-C0C2-4C1E-B66F-7AA483F6C667}" type="presParOf" srcId="{90314205-AC4E-43BF-ACE2-23C7843584E0}" destId="{3BA870A5-04D3-449B-BCA3-8110561B82D9}" srcOrd="0" destOrd="0" presId="urn:microsoft.com/office/officeart/2005/8/layout/funnel1"/>
    <dgm:cxn modelId="{62E1EEBB-8289-43CE-A5F5-A806B0312654}" type="presParOf" srcId="{90314205-AC4E-43BF-ACE2-23C7843584E0}" destId="{251B1AAE-A8B5-4C33-B42A-E68E2DD2CF0C}" srcOrd="1" destOrd="0" presId="urn:microsoft.com/office/officeart/2005/8/layout/funnel1"/>
    <dgm:cxn modelId="{B26B9645-5CAE-4002-8117-0700915F1F4E}" type="presParOf" srcId="{90314205-AC4E-43BF-ACE2-23C7843584E0}" destId="{95E9C193-FB65-4B95-BADF-9673B4C1467C}" srcOrd="2" destOrd="0" presId="urn:microsoft.com/office/officeart/2005/8/layout/funnel1"/>
    <dgm:cxn modelId="{3778C9C3-74C2-4A1D-99E1-DCF153386B14}" type="presParOf" srcId="{90314205-AC4E-43BF-ACE2-23C7843584E0}" destId="{C777A743-C5FF-410A-95D1-B500903A0A81}" srcOrd="3" destOrd="0" presId="urn:microsoft.com/office/officeart/2005/8/layout/funnel1"/>
    <dgm:cxn modelId="{84C979AD-C1C8-437C-AFFB-96EAEADC72EC}" type="presParOf" srcId="{90314205-AC4E-43BF-ACE2-23C7843584E0}" destId="{7EF8392B-E010-4BFE-9684-763D75757EB3}" srcOrd="4" destOrd="0" presId="urn:microsoft.com/office/officeart/2005/8/layout/funnel1"/>
    <dgm:cxn modelId="{0BD7F9A7-4195-4A14-8B32-44B17357454F}" type="presParOf" srcId="{90314205-AC4E-43BF-ACE2-23C7843584E0}" destId="{0F1B601D-E22C-45BE-9239-651F3691F150}" srcOrd="5" destOrd="0" presId="urn:microsoft.com/office/officeart/2005/8/layout/funnel1"/>
    <dgm:cxn modelId="{6EC1981E-047D-47B9-BCEA-C0F1B7310C72}" type="presParOf" srcId="{90314205-AC4E-43BF-ACE2-23C7843584E0}" destId="{3A88A4DB-6A54-4B55-8269-1AB5D54A5DC9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2DC66E-7053-4AA9-B61D-BEB6520A41EC}">
      <dsp:nvSpPr>
        <dsp:cNvPr id="0" name=""/>
        <dsp:cNvSpPr/>
      </dsp:nvSpPr>
      <dsp:spPr>
        <a:xfrm>
          <a:off x="1933" y="892"/>
          <a:ext cx="2360414" cy="23604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Pointer Analysis</a:t>
          </a:r>
          <a:endParaRPr lang="en-US" sz="3700" kern="1200" dirty="0"/>
        </a:p>
      </dsp:txBody>
      <dsp:txXfrm>
        <a:off x="1933" y="892"/>
        <a:ext cx="2360414" cy="2360414"/>
      </dsp:txXfrm>
    </dsp:sp>
    <dsp:sp modelId="{16C89BCC-92DC-47F6-AC97-2801CEF39842}">
      <dsp:nvSpPr>
        <dsp:cNvPr id="0" name=""/>
        <dsp:cNvSpPr/>
      </dsp:nvSpPr>
      <dsp:spPr>
        <a:xfrm>
          <a:off x="2209803" y="-2"/>
          <a:ext cx="1588721" cy="7966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>
        <a:off x="2209803" y="-2"/>
        <a:ext cx="1588721" cy="796639"/>
      </dsp:txXfrm>
    </dsp:sp>
    <dsp:sp modelId="{1F4A58F8-4592-4647-A34F-29BCF09CB4EC}">
      <dsp:nvSpPr>
        <dsp:cNvPr id="0" name=""/>
        <dsp:cNvSpPr/>
      </dsp:nvSpPr>
      <dsp:spPr>
        <a:xfrm>
          <a:off x="3733652" y="892"/>
          <a:ext cx="2360414" cy="23604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SSA</a:t>
          </a:r>
          <a:endParaRPr lang="en-US" sz="3700" kern="1200" dirty="0"/>
        </a:p>
      </dsp:txBody>
      <dsp:txXfrm>
        <a:off x="3733652" y="892"/>
        <a:ext cx="2360414" cy="2360414"/>
      </dsp:txXfrm>
    </dsp:sp>
    <dsp:sp modelId="{CF8070B5-1996-462A-B3AE-6A3FC1B263E3}">
      <dsp:nvSpPr>
        <dsp:cNvPr id="0" name=""/>
        <dsp:cNvSpPr/>
      </dsp:nvSpPr>
      <dsp:spPr>
        <a:xfrm rot="10800000">
          <a:off x="2209793" y="1565563"/>
          <a:ext cx="1588721" cy="7966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 rot="10800000">
        <a:off x="2209793" y="1565563"/>
        <a:ext cx="1588721" cy="7966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A870A5-04D3-449B-BCA3-8110561B82D9}">
      <dsp:nvSpPr>
        <dsp:cNvPr id="0" name=""/>
        <dsp:cNvSpPr/>
      </dsp:nvSpPr>
      <dsp:spPr>
        <a:xfrm>
          <a:off x="1515341" y="0"/>
          <a:ext cx="2641758" cy="917448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1B1AAE-A8B5-4C33-B42A-E68E2DD2CF0C}">
      <dsp:nvSpPr>
        <dsp:cNvPr id="0" name=""/>
        <dsp:cNvSpPr/>
      </dsp:nvSpPr>
      <dsp:spPr>
        <a:xfrm>
          <a:off x="2525315" y="2379630"/>
          <a:ext cx="511968" cy="327660"/>
        </a:xfrm>
        <a:prstGeom prst="down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95E9C193-FB65-4B95-BADF-9673B4C1467C}">
      <dsp:nvSpPr>
        <dsp:cNvPr id="0" name=""/>
        <dsp:cNvSpPr/>
      </dsp:nvSpPr>
      <dsp:spPr>
        <a:xfrm>
          <a:off x="1552575" y="2641758"/>
          <a:ext cx="2457450" cy="6143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Collapsed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Points-to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Graph</a:t>
          </a:r>
          <a:endParaRPr lang="en-US" sz="900" kern="1200" dirty="0"/>
        </a:p>
      </dsp:txBody>
      <dsp:txXfrm>
        <a:off x="1552575" y="2641758"/>
        <a:ext cx="2457450" cy="614362"/>
      </dsp:txXfrm>
    </dsp:sp>
    <dsp:sp modelId="{C777A743-C5FF-410A-95D1-B500903A0A81}">
      <dsp:nvSpPr>
        <dsp:cNvPr id="0" name=""/>
        <dsp:cNvSpPr/>
      </dsp:nvSpPr>
      <dsp:spPr>
        <a:xfrm>
          <a:off x="2416778" y="1121416"/>
          <a:ext cx="921543" cy="9215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Points-to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Graph</a:t>
          </a:r>
          <a:endParaRPr lang="en-US" sz="1100" kern="1200" dirty="0"/>
        </a:p>
      </dsp:txBody>
      <dsp:txXfrm>
        <a:off x="2416778" y="1121416"/>
        <a:ext cx="921543" cy="921543"/>
      </dsp:txXfrm>
    </dsp:sp>
    <dsp:sp modelId="{7EF8392B-E010-4BFE-9684-763D75757EB3}">
      <dsp:nvSpPr>
        <dsp:cNvPr id="0" name=""/>
        <dsp:cNvSpPr/>
      </dsp:nvSpPr>
      <dsp:spPr>
        <a:xfrm>
          <a:off x="1366406" y="297876"/>
          <a:ext cx="921543" cy="9215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LOAD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Points-to Graph</a:t>
          </a:r>
          <a:endParaRPr lang="en-US" sz="1100" kern="1200" dirty="0"/>
        </a:p>
      </dsp:txBody>
      <dsp:txXfrm>
        <a:off x="1366406" y="297876"/>
        <a:ext cx="921543" cy="921543"/>
      </dsp:txXfrm>
    </dsp:sp>
    <dsp:sp modelId="{0F1B601D-E22C-45BE-9239-651F3691F150}">
      <dsp:nvSpPr>
        <dsp:cNvPr id="0" name=""/>
        <dsp:cNvSpPr/>
      </dsp:nvSpPr>
      <dsp:spPr>
        <a:xfrm>
          <a:off x="3153641" y="0"/>
          <a:ext cx="921543" cy="9215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STORE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Points-to Graph</a:t>
          </a:r>
          <a:endParaRPr lang="en-US" sz="1100" kern="1200" dirty="0"/>
        </a:p>
      </dsp:txBody>
      <dsp:txXfrm>
        <a:off x="3153641" y="0"/>
        <a:ext cx="921543" cy="921543"/>
      </dsp:txXfrm>
    </dsp:sp>
    <dsp:sp modelId="{3A88A4DB-6A54-4B55-8269-1AB5D54A5DC9}">
      <dsp:nvSpPr>
        <dsp:cNvPr id="0" name=""/>
        <dsp:cNvSpPr/>
      </dsp:nvSpPr>
      <dsp:spPr>
        <a:xfrm>
          <a:off x="770655" y="20478"/>
          <a:ext cx="4021289" cy="229362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A0300-4ABD-4000-9BA5-610CFED44BF6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AB6B0-0CAE-4848-B7DD-19517045C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Flow respects control-flow of </a:t>
            </a:r>
            <a:r>
              <a:rPr lang="en-US" baseline="0" dirty="0" smtClean="0"/>
              <a:t>program </a:t>
            </a:r>
            <a:r>
              <a:rPr lang="en-US" baseline="0" dirty="0" smtClean="0"/>
              <a:t>= separate solution for each program point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Context respects semantics of procedure call = independent analysis of calls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merging context</a:t>
            </a:r>
          </a:p>
          <a:p>
            <a:endParaRPr lang="en-US" baseline="0" dirty="0" smtClean="0"/>
          </a:p>
          <a:p>
            <a:r>
              <a:rPr lang="en-US" baseline="0" dirty="0" smtClean="0"/>
              <a:t>Flow order of statements important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Context procedure calls and call site important, otherwise </a:t>
            </a:r>
            <a:r>
              <a:rPr lang="en-US" baseline="0" dirty="0" smtClean="0"/>
              <a:t>propagate </a:t>
            </a:r>
            <a:r>
              <a:rPr lang="en-US" baseline="0" dirty="0" smtClean="0"/>
              <a:t>to all possible call sites. </a:t>
            </a:r>
            <a:r>
              <a:rPr lang="en-US" baseline="0" dirty="0" err="1" smtClean="0"/>
              <a:t>Wikipeedia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Flow = </a:t>
            </a:r>
            <a:r>
              <a:rPr lang="en-US" baseline="0" dirty="0" err="1" smtClean="0"/>
              <a:t>intraprocedural</a:t>
            </a:r>
            <a:endParaRPr lang="en-US" baseline="0" dirty="0" smtClean="0"/>
          </a:p>
          <a:p>
            <a:r>
              <a:rPr lang="en-US" baseline="0" dirty="0" smtClean="0"/>
              <a:t>Context = </a:t>
            </a:r>
            <a:r>
              <a:rPr lang="en-US" baseline="0" dirty="0" err="1" smtClean="0"/>
              <a:t>interprocedural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AB6B0-0CAE-4848-B7DD-19517045C07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Partial SSA gets us the sparse.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AB6B0-0CAE-4848-B7DD-19517045C07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Conservative</a:t>
            </a:r>
            <a:r>
              <a:rPr lang="en-US" baseline="0" dirty="0" smtClean="0"/>
              <a:t> sets kill set to empty set</a:t>
            </a:r>
          </a:p>
          <a:p>
            <a:endParaRPr lang="en-US" baseline="0" dirty="0" smtClean="0"/>
          </a:p>
          <a:p>
            <a:r>
              <a:rPr lang="en-US" baseline="0" dirty="0" smtClean="0"/>
              <a:t>Precise updates info and kills off useless points-to relations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AB6B0-0CAE-4848-B7DD-19517045C07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Reduces amount of pointer info maintained by global top-level points-to graph</a:t>
            </a:r>
          </a:p>
          <a:p>
            <a:r>
              <a:rPr lang="en-US" dirty="0" smtClean="0"/>
              <a:t>Eliminates nodes from DFG reduces transfer</a:t>
            </a:r>
            <a:r>
              <a:rPr lang="en-US" baseline="0" dirty="0" smtClean="0"/>
              <a:t> functions that must be processed, speeds up convergence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AB6B0-0CAE-4848-B7DD-19517045C07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Sharing reduces memory consumption and number of times </a:t>
            </a:r>
            <a:r>
              <a:rPr lang="en-US" dirty="0" smtClean="0"/>
              <a:t>pointer </a:t>
            </a:r>
            <a:r>
              <a:rPr lang="en-US" dirty="0" smtClean="0"/>
              <a:t>info must be propagated</a:t>
            </a:r>
          </a:p>
          <a:p>
            <a:endParaRPr lang="en-US" dirty="0" smtClean="0"/>
          </a:p>
          <a:p>
            <a:r>
              <a:rPr lang="en-US" dirty="0" smtClean="0"/>
              <a:t>Collapse nodes that are reachable from a non-preserving node.</a:t>
            </a:r>
          </a:p>
          <a:p>
            <a:r>
              <a:rPr lang="en-US" dirty="0" smtClean="0"/>
              <a:t>P -&gt; Q</a:t>
            </a:r>
            <a:r>
              <a:rPr lang="en-US" baseline="0" dirty="0" smtClean="0"/>
              <a:t> p = non-preserving and path does not contain another non-preserving node</a:t>
            </a:r>
          </a:p>
          <a:p>
            <a:r>
              <a:rPr lang="en-US" baseline="0" dirty="0" smtClean="0"/>
              <a:t>RTL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AB6B0-0CAE-4848-B7DD-19517045C07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Sacrifice small amount of precision by removing CALL</a:t>
            </a:r>
            <a:r>
              <a:rPr lang="en-US" baseline="0" dirty="0" smtClean="0"/>
              <a:t> nodes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CALL nodes are large % of nodes in DFG assume they don’t DEFadr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it does modify pointer info, the info is propagated to nodes it would otherwise not have reached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AB6B0-0CAE-4848-B7DD-19517045C07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BDDs can not process updates</a:t>
            </a:r>
            <a:r>
              <a:rPr lang="en-US" baseline="0" dirty="0" smtClean="0"/>
              <a:t> as they require statements to be processed individually</a:t>
            </a:r>
          </a:p>
          <a:p>
            <a:r>
              <a:rPr lang="en-US" baseline="0" dirty="0" smtClean="0"/>
              <a:t>Splitting variables into top-level and </a:t>
            </a:r>
            <a:r>
              <a:rPr lang="en-US" baseline="0" dirty="0" err="1" smtClean="0"/>
              <a:t>adr</a:t>
            </a:r>
            <a:r>
              <a:rPr lang="en-US" baseline="0" dirty="0" smtClean="0"/>
              <a:t>-taken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Adr</a:t>
            </a:r>
            <a:r>
              <a:rPr lang="en-US" baseline="0" dirty="0" smtClean="0"/>
              <a:t>-taken computed iterative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AB6B0-0CAE-4848-B7DD-19517045C07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AB6B0-0CAE-4848-B7DD-19517045C07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AB6B0-0CAE-4848-B7DD-19517045C07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AB6B0-0CAE-4848-B7DD-19517045C07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.5 hours</a:t>
            </a:r>
            <a:r>
              <a:rPr lang="en-US" baseline="0" dirty="0" smtClean="0"/>
              <a:t> for 1M lines of code</a:t>
            </a:r>
          </a:p>
          <a:p>
            <a:r>
              <a:rPr lang="en-US" baseline="0" dirty="0" smtClean="0"/>
              <a:t>8 hours for 474k lines of code</a:t>
            </a:r>
          </a:p>
          <a:p>
            <a:endParaRPr lang="en-US" baseline="0" dirty="0" smtClean="0"/>
          </a:p>
          <a:p>
            <a:r>
              <a:rPr lang="en-US" baseline="0" dirty="0" smtClean="0"/>
              <a:t>16x more time for half as much code.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Little progress made in flow-sensitive analysis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AB6B0-0CAE-4848-B7DD-19517045C07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Conservative kill sets are small output sets are big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AB6B0-0CAE-4848-B7DD-19517045C07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Related work:</a:t>
            </a:r>
          </a:p>
          <a:p>
            <a:r>
              <a:rPr lang="en-US" dirty="0" smtClean="0"/>
              <a:t>Sparse</a:t>
            </a:r>
            <a:r>
              <a:rPr lang="en-US" baseline="0" dirty="0" smtClean="0"/>
              <a:t> evaluation graph </a:t>
            </a:r>
          </a:p>
          <a:p>
            <a:r>
              <a:rPr lang="en-US" baseline="0" dirty="0" smtClean="0"/>
              <a:t>optimized </a:t>
            </a:r>
            <a:r>
              <a:rPr lang="en-US" baseline="0" dirty="0" smtClean="0"/>
              <a:t>CFG </a:t>
            </a:r>
            <a:r>
              <a:rPr lang="en-US" baseline="0" dirty="0" smtClean="0"/>
              <a:t>omits nodes that are irrelevant to pointer analysis</a:t>
            </a:r>
          </a:p>
          <a:p>
            <a:r>
              <a:rPr lang="en-US" baseline="0" dirty="0" smtClean="0"/>
              <a:t>Reduces information to the analysis (increases precision, and reduces memory requirements)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Priority-based </a:t>
            </a:r>
            <a:r>
              <a:rPr lang="en-US" baseline="0" dirty="0" smtClean="0"/>
              <a:t>work list</a:t>
            </a:r>
            <a:endParaRPr lang="en-US" baseline="0" dirty="0" smtClean="0"/>
          </a:p>
          <a:p>
            <a:r>
              <a:rPr lang="en-US" baseline="0" dirty="0" smtClean="0"/>
              <a:t>Waiting nodes placed in topological order</a:t>
            </a:r>
          </a:p>
          <a:p>
            <a:r>
              <a:rPr lang="en-US" baseline="0" dirty="0" smtClean="0"/>
              <a:t>Reduces number of times node needs to be processed</a:t>
            </a:r>
          </a:p>
          <a:p>
            <a:r>
              <a:rPr lang="en-US" baseline="0" dirty="0" smtClean="0"/>
              <a:t>(reduces expensive set operations)</a:t>
            </a:r>
          </a:p>
          <a:p>
            <a:endParaRPr lang="en-US" baseline="0" dirty="0" smtClean="0"/>
          </a:p>
          <a:p>
            <a:r>
              <a:rPr lang="en-US" baseline="0" dirty="0" smtClean="0"/>
              <a:t>Filtered forward-binding</a:t>
            </a:r>
          </a:p>
          <a:p>
            <a:r>
              <a:rPr lang="en-US" baseline="0" dirty="0" smtClean="0"/>
              <a:t>Only passes global or parameter pointer info to called function</a:t>
            </a:r>
          </a:p>
          <a:p>
            <a:r>
              <a:rPr lang="en-US" baseline="0" dirty="0" smtClean="0"/>
              <a:t>(reduces input size, increases precision and reduces memory requirements)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AB6B0-0CAE-4848-B7DD-19517045C07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SSA</a:t>
            </a:r>
          </a:p>
          <a:p>
            <a:r>
              <a:rPr lang="en-US" dirty="0" smtClean="0"/>
              <a:t>Must know which variable is defined</a:t>
            </a:r>
            <a:r>
              <a:rPr lang="en-US" baseline="0" dirty="0" smtClean="0"/>
              <a:t>/used</a:t>
            </a:r>
          </a:p>
          <a:p>
            <a:r>
              <a:rPr lang="en-US" baseline="0" dirty="0" smtClean="0"/>
              <a:t>Which means pointer analysis is needed for </a:t>
            </a:r>
            <a:r>
              <a:rPr lang="en-US" baseline="0" dirty="0" err="1" smtClean="0"/>
              <a:t>ssa</a:t>
            </a:r>
            <a:endParaRPr lang="en-US" baseline="0" dirty="0" smtClean="0"/>
          </a:p>
          <a:p>
            <a:r>
              <a:rPr lang="en-US" baseline="0" dirty="0" smtClean="0"/>
              <a:t>Pointer information may have many points to nodes and complicate </a:t>
            </a:r>
            <a:r>
              <a:rPr lang="en-US" baseline="0" dirty="0" err="1" smtClean="0"/>
              <a:t>ssa</a:t>
            </a:r>
            <a:endParaRPr lang="en-US" baseline="0" dirty="0" smtClean="0"/>
          </a:p>
          <a:p>
            <a:endParaRPr lang="en-US" dirty="0" smtClean="0"/>
          </a:p>
          <a:p>
            <a:r>
              <a:rPr lang="en-US" dirty="0" smtClean="0"/>
              <a:t>Partial </a:t>
            </a:r>
            <a:r>
              <a:rPr lang="en-US" dirty="0" err="1" smtClean="0"/>
              <a:t>ssa</a:t>
            </a:r>
            <a:endParaRPr lang="en-US" dirty="0" smtClean="0"/>
          </a:p>
          <a:p>
            <a:r>
              <a:rPr lang="en-US" dirty="0" smtClean="0"/>
              <a:t>Address-taken have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AB6B0-0CAE-4848-B7DD-19517045C07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 level variables are</a:t>
            </a:r>
            <a:r>
              <a:rPr lang="en-US" baseline="0" dirty="0" smtClean="0"/>
              <a:t> kept in infinite set of virtual registers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Addr</a:t>
            </a:r>
            <a:r>
              <a:rPr lang="en-US" baseline="0" dirty="0" smtClean="0"/>
              <a:t>-taken kept in memory and not in </a:t>
            </a:r>
            <a:r>
              <a:rPr lang="en-US" baseline="0" dirty="0" err="1" smtClean="0"/>
              <a:t>ssa</a:t>
            </a:r>
            <a:r>
              <a:rPr lang="en-US" baseline="0" dirty="0" smtClean="0"/>
              <a:t> form</a:t>
            </a:r>
          </a:p>
          <a:p>
            <a:endParaRPr lang="en-US" baseline="0" dirty="0" smtClean="0"/>
          </a:p>
          <a:p>
            <a:r>
              <a:rPr lang="en-US" baseline="0" dirty="0" smtClean="0"/>
              <a:t>Never referenced </a:t>
            </a:r>
            <a:r>
              <a:rPr lang="en-US" baseline="0" dirty="0" err="1" smtClean="0"/>
              <a:t>syntatically</a:t>
            </a:r>
            <a:r>
              <a:rPr lang="en-US" baseline="0" dirty="0" smtClean="0"/>
              <a:t> in IR only referenced using load/store</a:t>
            </a:r>
          </a:p>
          <a:p>
            <a:endParaRPr lang="en-US" baseline="0" dirty="0" smtClean="0"/>
          </a:p>
          <a:p>
            <a:r>
              <a:rPr lang="en-US" baseline="0" dirty="0" smtClean="0"/>
              <a:t>Load/store take top level variables as arguments.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Addr</a:t>
            </a:r>
            <a:r>
              <a:rPr lang="en-US" baseline="0" dirty="0" smtClean="0"/>
              <a:t>-taken not in </a:t>
            </a:r>
            <a:r>
              <a:rPr lang="en-US" baseline="0" dirty="0" err="1" smtClean="0"/>
              <a:t>ssa</a:t>
            </a:r>
            <a:r>
              <a:rPr lang="en-US" baseline="0" dirty="0" smtClean="0"/>
              <a:t> they can be defined multiple times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Addr</a:t>
            </a:r>
            <a:r>
              <a:rPr lang="en-US" baseline="0" dirty="0" smtClean="0"/>
              <a:t>-taken can not be </a:t>
            </a:r>
            <a:r>
              <a:rPr lang="en-US" baseline="0" smtClean="0"/>
              <a:t>named directly as in w1 =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AB6B0-0CAE-4848-B7DD-19517045C07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Single global graph means </a:t>
            </a:r>
            <a:r>
              <a:rPr lang="en-US" dirty="0" err="1" smtClean="0"/>
              <a:t>cfg</a:t>
            </a:r>
            <a:r>
              <a:rPr lang="en-US" dirty="0" smtClean="0"/>
              <a:t> does not have to propagate</a:t>
            </a:r>
            <a:r>
              <a:rPr lang="en-US" baseline="0" dirty="0" smtClean="0"/>
              <a:t> top-level information among nodes.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AB6B0-0CAE-4848-B7DD-19517045C07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adr</a:t>
            </a:r>
            <a:r>
              <a:rPr lang="en-US" baseline="0" dirty="0" smtClean="0"/>
              <a:t>-taken </a:t>
            </a:r>
            <a:r>
              <a:rPr lang="en-US" baseline="0" dirty="0" err="1" smtClean="0"/>
              <a:t>vars</a:t>
            </a:r>
            <a:r>
              <a:rPr lang="en-US" baseline="0" dirty="0" smtClean="0"/>
              <a:t> do not have def-use info available program statements that def or use</a:t>
            </a:r>
          </a:p>
          <a:p>
            <a:r>
              <a:rPr lang="en-US" baseline="0" dirty="0" err="1" smtClean="0"/>
              <a:t>Adr</a:t>
            </a:r>
            <a:r>
              <a:rPr lang="en-US" baseline="0" dirty="0" smtClean="0"/>
              <a:t>-taken </a:t>
            </a:r>
            <a:r>
              <a:rPr lang="en-US" baseline="0" dirty="0" err="1" smtClean="0"/>
              <a:t>vars</a:t>
            </a:r>
            <a:r>
              <a:rPr lang="en-US" baseline="0" dirty="0" smtClean="0"/>
              <a:t> must be connected via the SEG so </a:t>
            </a:r>
            <a:r>
              <a:rPr lang="en-US" baseline="0" dirty="0" err="1" smtClean="0"/>
              <a:t>var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defs</a:t>
            </a:r>
            <a:r>
              <a:rPr lang="en-US" baseline="0" dirty="0" smtClean="0"/>
              <a:t> can reach their uses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6 types of relevant program statements to construct DFG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AB6B0-0CAE-4848-B7DD-19517045C07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Def-use info describes</a:t>
            </a:r>
            <a:r>
              <a:rPr lang="en-US" baseline="0" dirty="0" smtClean="0"/>
              <a:t> whether it can define or use top-level or address-taken variables.</a:t>
            </a:r>
          </a:p>
          <a:p>
            <a:r>
              <a:rPr lang="en-US" baseline="0" dirty="0" smtClean="0"/>
              <a:t>All named variables are top level.</a:t>
            </a:r>
          </a:p>
          <a:p>
            <a:endParaRPr lang="en-US" dirty="0" smtClean="0"/>
          </a:p>
          <a:p>
            <a:r>
              <a:rPr lang="en-US" baseline="0" dirty="0" smtClean="0"/>
              <a:t>STOREs are labeled USEadr because weak updates require the updated variable’s previous points-to set</a:t>
            </a:r>
          </a:p>
          <a:p>
            <a:r>
              <a:rPr lang="en-US" baseline="0" dirty="0" smtClean="0"/>
              <a:t>CALL  are </a:t>
            </a:r>
            <a:r>
              <a:rPr lang="en-US" baseline="0" dirty="0" smtClean="0"/>
              <a:t>labeled </a:t>
            </a:r>
            <a:r>
              <a:rPr lang="en-US" baseline="0" dirty="0" smtClean="0"/>
              <a:t>DEFadr because they can modify </a:t>
            </a:r>
            <a:r>
              <a:rPr lang="en-US" baseline="0" dirty="0" err="1" smtClean="0"/>
              <a:t>adr</a:t>
            </a:r>
            <a:r>
              <a:rPr lang="en-US" baseline="0" dirty="0" smtClean="0"/>
              <a:t>-taken </a:t>
            </a:r>
            <a:r>
              <a:rPr lang="en-US" baseline="0" dirty="0" err="1" smtClean="0"/>
              <a:t>vars</a:t>
            </a:r>
            <a:r>
              <a:rPr lang="en-US" baseline="0" dirty="0" smtClean="0"/>
              <a:t> via the </a:t>
            </a:r>
            <a:r>
              <a:rPr lang="en-US" baseline="0" dirty="0" err="1" smtClean="0"/>
              <a:t>callee</a:t>
            </a:r>
            <a:r>
              <a:rPr lang="en-US" baseline="0" dirty="0" smtClean="0"/>
              <a:t> function.</a:t>
            </a:r>
          </a:p>
          <a:p>
            <a:r>
              <a:rPr lang="en-US" baseline="0" dirty="0" smtClean="0"/>
              <a:t>CALL and RETURN labeled USEadr because they need to pass the </a:t>
            </a:r>
            <a:r>
              <a:rPr lang="en-US" baseline="0" dirty="0" err="1" smtClean="0"/>
              <a:t>adr</a:t>
            </a:r>
            <a:r>
              <a:rPr lang="en-US" baseline="0" dirty="0" smtClean="0"/>
              <a:t>-taken pointer info</a:t>
            </a:r>
          </a:p>
          <a:p>
            <a:r>
              <a:rPr lang="en-US" baseline="0" dirty="0" smtClean="0"/>
              <a:t>USEadr passes pointer info</a:t>
            </a:r>
          </a:p>
          <a:p>
            <a:r>
              <a:rPr lang="en-US" baseline="0" dirty="0" smtClean="0"/>
              <a:t>DEFadr reassigns pointer info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AB6B0-0CAE-4848-B7DD-19517045C07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03B4-9FA5-4867-899C-ABBA3EB42D50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52D8-A87A-45DB-B5BE-C236EB234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03B4-9FA5-4867-899C-ABBA3EB42D50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52D8-A87A-45DB-B5BE-C236EB234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03B4-9FA5-4867-899C-ABBA3EB42D50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52D8-A87A-45DB-B5BE-C236EB234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03B4-9FA5-4867-899C-ABBA3EB42D50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52D8-A87A-45DB-B5BE-C236EB234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03B4-9FA5-4867-899C-ABBA3EB42D50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52D8-A87A-45DB-B5BE-C236EB234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03B4-9FA5-4867-899C-ABBA3EB42D50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52D8-A87A-45DB-B5BE-C236EB234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03B4-9FA5-4867-899C-ABBA3EB42D50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52D8-A87A-45DB-B5BE-C236EB234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03B4-9FA5-4867-899C-ABBA3EB42D50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52D8-A87A-45DB-B5BE-C236EB234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03B4-9FA5-4867-899C-ABBA3EB42D50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52D8-A87A-45DB-B5BE-C236EB234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03B4-9FA5-4867-899C-ABBA3EB42D50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52D8-A87A-45DB-B5BE-C236EB234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03B4-9FA5-4867-899C-ABBA3EB42D50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52D8-A87A-45DB-B5BE-C236EB234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603B4-9FA5-4867-899C-ABBA3EB42D50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B52D8-A87A-45DB-B5BE-C236EB234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Semi-Sparse Flow-Sensitive Pointer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Ben </a:t>
            </a:r>
            <a:r>
              <a:rPr lang="en-US" dirty="0" err="1" smtClean="0"/>
              <a:t>Hardekopf</a:t>
            </a:r>
            <a:r>
              <a:rPr lang="en-US" dirty="0" smtClean="0"/>
              <a:t>  Calvin Lin</a:t>
            </a:r>
          </a:p>
          <a:p>
            <a:r>
              <a:rPr lang="en-US" dirty="0" smtClean="0"/>
              <a:t>The University of Texas at Austin</a:t>
            </a:r>
          </a:p>
          <a:p>
            <a:r>
              <a:rPr lang="en-US" dirty="0" smtClean="0"/>
              <a:t>POPL ’09</a:t>
            </a:r>
          </a:p>
          <a:p>
            <a:r>
              <a:rPr lang="en-US" dirty="0" smtClean="0"/>
              <a:t>Simplified by Eric </a:t>
            </a:r>
            <a:r>
              <a:rPr lang="en-US" dirty="0" err="1" smtClean="0"/>
              <a:t>Villasenor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Single Static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352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classes of variable</a:t>
            </a:r>
          </a:p>
          <a:p>
            <a:pPr lvl="1"/>
            <a:r>
              <a:rPr lang="en-US" dirty="0" smtClean="0"/>
              <a:t>Address-Taken</a:t>
            </a:r>
          </a:p>
          <a:p>
            <a:pPr lvl="2"/>
            <a:r>
              <a:rPr lang="en-US" dirty="0" smtClean="0"/>
              <a:t>In memory</a:t>
            </a:r>
          </a:p>
          <a:p>
            <a:pPr lvl="2"/>
            <a:r>
              <a:rPr lang="en-US" dirty="0" smtClean="0"/>
              <a:t>Use ALLOC/STORE</a:t>
            </a:r>
          </a:p>
          <a:p>
            <a:pPr lvl="1"/>
            <a:r>
              <a:rPr lang="en-US" dirty="0" smtClean="0"/>
              <a:t>Top-level</a:t>
            </a:r>
          </a:p>
          <a:p>
            <a:pPr lvl="2"/>
            <a:r>
              <a:rPr lang="en-US" dirty="0" smtClean="0"/>
              <a:t>Never expose address</a:t>
            </a:r>
          </a:p>
          <a:p>
            <a:pPr lvl="2"/>
            <a:r>
              <a:rPr lang="en-US" dirty="0" smtClean="0"/>
              <a:t>Not dynamically allocated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62400" y="1981200"/>
            <a:ext cx="3124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" pitchFamily="49" charset="0"/>
                <a:cs typeface="Arial" pitchFamily="34" charset="0"/>
              </a:rPr>
              <a:t>int</a:t>
            </a:r>
            <a:r>
              <a:rPr lang="en-US" dirty="0" smtClean="0">
                <a:latin typeface="Courier" pitchFamily="49" charset="0"/>
                <a:cs typeface="Arial" pitchFamily="34" charset="0"/>
              </a:rPr>
              <a:t> a, b, *c, *d;</a:t>
            </a:r>
          </a:p>
          <a:p>
            <a:endParaRPr lang="en-US" dirty="0" smtClean="0">
              <a:latin typeface="Courier" pitchFamily="49" charset="0"/>
              <a:cs typeface="Arial" pitchFamily="34" charset="0"/>
            </a:endParaRPr>
          </a:p>
          <a:p>
            <a:r>
              <a:rPr lang="en-US" dirty="0" err="1" smtClean="0">
                <a:latin typeface="Courier" pitchFamily="49" charset="0"/>
                <a:cs typeface="Arial" pitchFamily="34" charset="0"/>
              </a:rPr>
              <a:t>int</a:t>
            </a:r>
            <a:r>
              <a:rPr lang="en-US" dirty="0" smtClean="0">
                <a:latin typeface="Courier" pitchFamily="49" charset="0"/>
                <a:cs typeface="Arial" pitchFamily="34" charset="0"/>
              </a:rPr>
              <a:t>*	 w = &amp;a;</a:t>
            </a:r>
          </a:p>
          <a:p>
            <a:r>
              <a:rPr lang="en-US" dirty="0" err="1" smtClean="0">
                <a:latin typeface="Courier" pitchFamily="49" charset="0"/>
                <a:cs typeface="Arial" pitchFamily="34" charset="0"/>
              </a:rPr>
              <a:t>int</a:t>
            </a:r>
            <a:r>
              <a:rPr lang="en-US" dirty="0" smtClean="0">
                <a:latin typeface="Courier" pitchFamily="49" charset="0"/>
                <a:cs typeface="Arial" pitchFamily="34" charset="0"/>
              </a:rPr>
              <a:t>*	 x = &amp;b;</a:t>
            </a:r>
          </a:p>
          <a:p>
            <a:r>
              <a:rPr lang="en-US" dirty="0" err="1" smtClean="0">
                <a:latin typeface="Courier" pitchFamily="49" charset="0"/>
                <a:cs typeface="Arial" pitchFamily="34" charset="0"/>
              </a:rPr>
              <a:t>int</a:t>
            </a:r>
            <a:r>
              <a:rPr lang="en-US" dirty="0" smtClean="0">
                <a:latin typeface="Courier" pitchFamily="49" charset="0"/>
                <a:cs typeface="Arial" pitchFamily="34" charset="0"/>
              </a:rPr>
              <a:t>**	 y = &amp;c;</a:t>
            </a:r>
          </a:p>
          <a:p>
            <a:r>
              <a:rPr lang="en-US" dirty="0" err="1" smtClean="0">
                <a:latin typeface="Courier" pitchFamily="49" charset="0"/>
                <a:cs typeface="Arial" pitchFamily="34" charset="0"/>
              </a:rPr>
              <a:t>int</a:t>
            </a:r>
            <a:r>
              <a:rPr lang="en-US" dirty="0" smtClean="0">
                <a:latin typeface="Courier" pitchFamily="49" charset="0"/>
                <a:cs typeface="Arial" pitchFamily="34" charset="0"/>
              </a:rPr>
              <a:t>**	 z = y;</a:t>
            </a:r>
          </a:p>
          <a:p>
            <a:r>
              <a:rPr lang="en-US" dirty="0" smtClean="0">
                <a:latin typeface="Courier" pitchFamily="49" charset="0"/>
                <a:cs typeface="Arial" pitchFamily="34" charset="0"/>
              </a:rPr>
              <a:t>	 c = 0;</a:t>
            </a:r>
          </a:p>
          <a:p>
            <a:r>
              <a:rPr lang="en-US" dirty="0" smtClean="0">
                <a:latin typeface="Courier" pitchFamily="49" charset="0"/>
                <a:cs typeface="Arial" pitchFamily="34" charset="0"/>
              </a:rPr>
              <a:t>	*y = w;</a:t>
            </a:r>
          </a:p>
          <a:p>
            <a:r>
              <a:rPr lang="en-US" dirty="0" smtClean="0">
                <a:latin typeface="Courier" pitchFamily="49" charset="0"/>
                <a:cs typeface="Arial" pitchFamily="34" charset="0"/>
              </a:rPr>
              <a:t>	*z = x;</a:t>
            </a:r>
          </a:p>
          <a:p>
            <a:r>
              <a:rPr lang="en-US" dirty="0" smtClean="0">
                <a:latin typeface="Courier" pitchFamily="49" charset="0"/>
                <a:cs typeface="Arial" pitchFamily="34" charset="0"/>
              </a:rPr>
              <a:t>	 y = &amp;d;</a:t>
            </a:r>
          </a:p>
          <a:p>
            <a:r>
              <a:rPr lang="en-US" dirty="0" smtClean="0">
                <a:latin typeface="Courier" pitchFamily="49" charset="0"/>
                <a:cs typeface="Arial" pitchFamily="34" charset="0"/>
              </a:rPr>
              <a:t>	 z = y;</a:t>
            </a:r>
          </a:p>
          <a:p>
            <a:r>
              <a:rPr lang="en-US" dirty="0" smtClean="0">
                <a:latin typeface="Courier" pitchFamily="49" charset="0"/>
                <a:cs typeface="Arial" pitchFamily="34" charset="0"/>
              </a:rPr>
              <a:t>	*y = w;</a:t>
            </a:r>
          </a:p>
          <a:p>
            <a:r>
              <a:rPr lang="en-US" dirty="0" smtClean="0">
                <a:latin typeface="Courier" pitchFamily="49" charset="0"/>
                <a:cs typeface="Arial" pitchFamily="34" charset="0"/>
              </a:rPr>
              <a:t>	*z = x;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48400" y="2590800"/>
            <a:ext cx="2438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 pitchFamily="49" charset="0"/>
              </a:rPr>
              <a:t>w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= ALLOC</a:t>
            </a:r>
            <a:r>
              <a:rPr lang="en-US" baseline="-25000" dirty="0" smtClean="0">
                <a:latin typeface="Courier" pitchFamily="49" charset="0"/>
              </a:rPr>
              <a:t>a</a:t>
            </a:r>
          </a:p>
          <a:p>
            <a:r>
              <a:rPr lang="en-US" dirty="0" smtClean="0">
                <a:latin typeface="Courier" pitchFamily="49" charset="0"/>
              </a:rPr>
              <a:t>x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= ALLOC</a:t>
            </a:r>
            <a:r>
              <a:rPr lang="en-US" baseline="-25000" dirty="0" smtClean="0">
                <a:latin typeface="Courier" pitchFamily="49" charset="0"/>
              </a:rPr>
              <a:t>b</a:t>
            </a:r>
          </a:p>
          <a:p>
            <a:r>
              <a:rPr lang="en-US" dirty="0" smtClean="0">
                <a:latin typeface="Courier" pitchFamily="49" charset="0"/>
              </a:rPr>
              <a:t>y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= ALLOC</a:t>
            </a:r>
            <a:r>
              <a:rPr lang="en-US" baseline="-25000" dirty="0" smtClean="0">
                <a:latin typeface="Courier" pitchFamily="49" charset="0"/>
              </a:rPr>
              <a:t>c</a:t>
            </a:r>
          </a:p>
          <a:p>
            <a:r>
              <a:rPr lang="en-US" dirty="0" smtClean="0">
                <a:latin typeface="Courier" pitchFamily="49" charset="0"/>
              </a:rPr>
              <a:t>z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= y</a:t>
            </a:r>
            <a:r>
              <a:rPr lang="en-US" baseline="-25000" dirty="0" smtClean="0">
                <a:latin typeface="Courier" pitchFamily="49" charset="0"/>
              </a:rPr>
              <a:t>1</a:t>
            </a:r>
          </a:p>
          <a:p>
            <a:r>
              <a:rPr lang="en-US" dirty="0" smtClean="0">
                <a:latin typeface="Courier" pitchFamily="49" charset="0"/>
              </a:rPr>
              <a:t>STORE 0 y</a:t>
            </a:r>
            <a:r>
              <a:rPr lang="en-US" baseline="-25000" dirty="0" smtClean="0">
                <a:latin typeface="Courier" pitchFamily="49" charset="0"/>
              </a:rPr>
              <a:t>1</a:t>
            </a:r>
          </a:p>
          <a:p>
            <a:r>
              <a:rPr lang="en-US" dirty="0" smtClean="0">
                <a:latin typeface="Courier" pitchFamily="49" charset="0"/>
              </a:rPr>
              <a:t>STORE w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y</a:t>
            </a:r>
            <a:r>
              <a:rPr lang="en-US" baseline="-25000" dirty="0" smtClean="0">
                <a:latin typeface="Courier" pitchFamily="49" charset="0"/>
              </a:rPr>
              <a:t>1</a:t>
            </a:r>
          </a:p>
          <a:p>
            <a:r>
              <a:rPr lang="en-US" dirty="0" smtClean="0">
                <a:latin typeface="Courier" pitchFamily="49" charset="0"/>
              </a:rPr>
              <a:t>STORE x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z</a:t>
            </a:r>
            <a:r>
              <a:rPr lang="en-US" baseline="-25000" dirty="0" smtClean="0">
                <a:latin typeface="Courier" pitchFamily="49" charset="0"/>
              </a:rPr>
              <a:t>1</a:t>
            </a:r>
          </a:p>
          <a:p>
            <a:r>
              <a:rPr lang="en-US" dirty="0" smtClean="0">
                <a:latin typeface="Courier" pitchFamily="49" charset="0"/>
              </a:rPr>
              <a:t>y</a:t>
            </a:r>
            <a:r>
              <a:rPr lang="en-US" baseline="-25000" dirty="0" smtClean="0">
                <a:latin typeface="Courier" pitchFamily="49" charset="0"/>
              </a:rPr>
              <a:t>2</a:t>
            </a:r>
            <a:r>
              <a:rPr lang="en-US" dirty="0" smtClean="0">
                <a:latin typeface="Courier" pitchFamily="49" charset="0"/>
              </a:rPr>
              <a:t> = ALLOC</a:t>
            </a:r>
            <a:r>
              <a:rPr lang="en-US" baseline="-25000" dirty="0" smtClean="0">
                <a:latin typeface="Courier" pitchFamily="49" charset="0"/>
              </a:rPr>
              <a:t>d</a:t>
            </a:r>
          </a:p>
          <a:p>
            <a:r>
              <a:rPr lang="en-US" dirty="0" smtClean="0">
                <a:latin typeface="Courier" pitchFamily="49" charset="0"/>
              </a:rPr>
              <a:t>z</a:t>
            </a:r>
            <a:r>
              <a:rPr lang="en-US" baseline="-25000" dirty="0" smtClean="0">
                <a:latin typeface="Courier" pitchFamily="49" charset="0"/>
              </a:rPr>
              <a:t>2</a:t>
            </a:r>
            <a:r>
              <a:rPr lang="en-US" dirty="0" smtClean="0">
                <a:latin typeface="Courier" pitchFamily="49" charset="0"/>
              </a:rPr>
              <a:t> = y</a:t>
            </a:r>
            <a:r>
              <a:rPr lang="en-US" baseline="-25000" dirty="0" smtClean="0">
                <a:latin typeface="Courier" pitchFamily="49" charset="0"/>
              </a:rPr>
              <a:t>2</a:t>
            </a:r>
          </a:p>
          <a:p>
            <a:r>
              <a:rPr lang="en-US" dirty="0" smtClean="0">
                <a:latin typeface="Courier" pitchFamily="49" charset="0"/>
              </a:rPr>
              <a:t>STORE w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y</a:t>
            </a:r>
            <a:r>
              <a:rPr lang="en-US" baseline="-25000" dirty="0" smtClean="0">
                <a:latin typeface="Courier" pitchFamily="49" charset="0"/>
              </a:rPr>
              <a:t>2</a:t>
            </a:r>
          </a:p>
          <a:p>
            <a:r>
              <a:rPr lang="en-US" dirty="0" smtClean="0">
                <a:latin typeface="Courier" pitchFamily="49" charset="0"/>
              </a:rPr>
              <a:t>STORE x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z</a:t>
            </a:r>
            <a:r>
              <a:rPr lang="en-US" baseline="-25000" dirty="0" smtClean="0">
                <a:latin typeface="Courier" pitchFamily="49" charset="0"/>
              </a:rPr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4953000" y="2590800"/>
            <a:ext cx="381000" cy="1066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572000" y="1981200"/>
            <a:ext cx="1676400" cy="3810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352800" y="2362200"/>
            <a:ext cx="1295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743200" y="3505200"/>
            <a:ext cx="22098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Single Static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Single global points-to graph for top-level variables</a:t>
            </a:r>
          </a:p>
          <a:p>
            <a:pPr lvl="2"/>
            <a:r>
              <a:rPr lang="en-US" dirty="0" smtClean="0"/>
              <a:t>They have same pointer information over entire program</a:t>
            </a:r>
          </a:p>
          <a:p>
            <a:pPr lvl="1"/>
            <a:r>
              <a:rPr lang="en-US" dirty="0" smtClean="0"/>
              <a:t>Top-level def/use info immediately available</a:t>
            </a:r>
          </a:p>
          <a:p>
            <a:pPr lvl="1"/>
            <a:r>
              <a:rPr lang="en-US" dirty="0" smtClean="0"/>
              <a:t>Local points-to graph only contain address-taken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Dataflow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DFG - combination of sparse evaluation graph (SEG) and def-use chain</a:t>
            </a:r>
          </a:p>
          <a:p>
            <a:pPr lvl="1"/>
            <a:r>
              <a:rPr lang="en-US" dirty="0" smtClean="0"/>
              <a:t>Optimized version of CFG</a:t>
            </a:r>
          </a:p>
          <a:p>
            <a:pPr lvl="2"/>
            <a:r>
              <a:rPr lang="en-US" dirty="0" smtClean="0"/>
              <a:t>Omits nodes that neither define nor use pointer info</a:t>
            </a:r>
          </a:p>
          <a:p>
            <a:pPr lvl="1"/>
            <a:r>
              <a:rPr lang="en-US" dirty="0" smtClean="0"/>
              <a:t>Connects </a:t>
            </a:r>
            <a:r>
              <a:rPr lang="en-US" dirty="0" err="1" smtClean="0"/>
              <a:t>adr</a:t>
            </a:r>
            <a:r>
              <a:rPr lang="en-US" dirty="0" smtClean="0"/>
              <a:t>-taken statements so </a:t>
            </a:r>
            <a:r>
              <a:rPr lang="en-US" dirty="0" err="1" smtClean="0"/>
              <a:t>defs</a:t>
            </a:r>
            <a:r>
              <a:rPr lang="en-US" dirty="0" smtClean="0"/>
              <a:t> reach uses</a:t>
            </a:r>
          </a:p>
          <a:p>
            <a:r>
              <a:rPr lang="en-US" dirty="0" smtClean="0"/>
              <a:t>Two stage construction</a:t>
            </a:r>
          </a:p>
          <a:p>
            <a:pPr lvl="1"/>
            <a:r>
              <a:rPr lang="en-US" dirty="0" smtClean="0"/>
              <a:t>First DEF</a:t>
            </a:r>
            <a:r>
              <a:rPr lang="en-US" baseline="-25000" dirty="0" smtClean="0"/>
              <a:t>adr</a:t>
            </a:r>
            <a:r>
              <a:rPr lang="en-US" dirty="0" smtClean="0"/>
              <a:t> and USE</a:t>
            </a:r>
            <a:r>
              <a:rPr lang="en-US" baseline="-25000" dirty="0" smtClean="0"/>
              <a:t>adr</a:t>
            </a:r>
            <a:r>
              <a:rPr lang="en-US" dirty="0" smtClean="0"/>
              <a:t> are considered</a:t>
            </a:r>
          </a:p>
          <a:p>
            <a:pPr lvl="1"/>
            <a:r>
              <a:rPr lang="en-US" dirty="0" smtClean="0"/>
              <a:t>Second </a:t>
            </a:r>
            <a:r>
              <a:rPr lang="en-US" dirty="0" smtClean="0"/>
              <a:t>stage connects </a:t>
            </a:r>
            <a:r>
              <a:rPr lang="en-US" dirty="0" smtClean="0"/>
              <a:t>top-level </a:t>
            </a:r>
            <a:r>
              <a:rPr lang="en-US" dirty="0" err="1" smtClean="0"/>
              <a:t>defs</a:t>
            </a:r>
            <a:r>
              <a:rPr lang="en-US" dirty="0" smtClean="0"/>
              <a:t> to uses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Dataflow Graph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28800" y="1524000"/>
          <a:ext cx="6019800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823"/>
                <a:gridCol w="1544763"/>
                <a:gridCol w="3583214"/>
              </a:tblGrid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Inst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Def-Use Info</a:t>
                      </a:r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ALLOC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r>
                        <a:rPr lang="en-US" baseline="0" dirty="0" smtClean="0"/>
                        <a:t> = ALLOC</a:t>
                      </a:r>
                      <a:r>
                        <a:rPr lang="en-US" baseline="-25000" dirty="0" smtClean="0"/>
                        <a:t>i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</a:t>
                      </a:r>
                      <a:r>
                        <a:rPr lang="en-US" baseline="-25000" dirty="0" smtClean="0"/>
                        <a:t>top</a:t>
                      </a:r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COPY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r>
                        <a:rPr lang="en-US" baseline="0" dirty="0" smtClean="0"/>
                        <a:t> = y 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</a:t>
                      </a:r>
                      <a:r>
                        <a:rPr lang="en-US" baseline="-25000" dirty="0" smtClean="0"/>
                        <a:t>top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USE</a:t>
                      </a:r>
                      <a:r>
                        <a:rPr lang="en-US" baseline="-25000" dirty="0" smtClean="0"/>
                        <a:t>top</a:t>
                      </a:r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LOAD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 = *y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</a:t>
                      </a:r>
                      <a:r>
                        <a:rPr lang="en-US" baseline="-25000" dirty="0" smtClean="0"/>
                        <a:t>top</a:t>
                      </a:r>
                      <a:r>
                        <a:rPr lang="en-US" dirty="0" smtClean="0"/>
                        <a:t>, USE</a:t>
                      </a:r>
                      <a:r>
                        <a:rPr lang="en-US" baseline="-25000" dirty="0" smtClean="0"/>
                        <a:t>top</a:t>
                      </a:r>
                      <a:r>
                        <a:rPr lang="en-US" dirty="0" smtClean="0"/>
                        <a:t>, USE</a:t>
                      </a:r>
                      <a:r>
                        <a:rPr lang="en-US" baseline="-25000" dirty="0" smtClean="0"/>
                        <a:t>adr</a:t>
                      </a:r>
                      <a:endParaRPr lang="en-US" baseline="-25000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STORE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*x = 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</a:t>
                      </a:r>
                      <a:r>
                        <a:rPr lang="en-US" baseline="-25000" dirty="0" smtClean="0"/>
                        <a:t>top</a:t>
                      </a:r>
                      <a:r>
                        <a:rPr lang="en-US" dirty="0" smtClean="0"/>
                        <a:t>, DEF</a:t>
                      </a:r>
                      <a:r>
                        <a:rPr lang="en-US" baseline="-25000" dirty="0" smtClean="0"/>
                        <a:t>adr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USE</a:t>
                      </a:r>
                      <a:r>
                        <a:rPr lang="en-US" baseline="-25000" dirty="0" smtClean="0"/>
                        <a:t>adr</a:t>
                      </a:r>
                      <a:endParaRPr lang="en-US" baseline="-25000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CALL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 = foo(y)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</a:t>
                      </a:r>
                      <a:r>
                        <a:rPr lang="en-US" baseline="-25000" dirty="0" smtClean="0"/>
                        <a:t>top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USE</a:t>
                      </a:r>
                      <a:r>
                        <a:rPr lang="en-US" baseline="-25000" dirty="0" smtClean="0"/>
                        <a:t>top</a:t>
                      </a:r>
                      <a:r>
                        <a:rPr lang="en-US" baseline="0" dirty="0" smtClean="0"/>
                        <a:t>, DEF</a:t>
                      </a:r>
                      <a:r>
                        <a:rPr lang="en-US" baseline="-25000" dirty="0" smtClean="0"/>
                        <a:t>adr</a:t>
                      </a:r>
                      <a:r>
                        <a:rPr lang="en-US" baseline="0" dirty="0" smtClean="0"/>
                        <a:t>, USE</a:t>
                      </a:r>
                      <a:r>
                        <a:rPr lang="en-US" baseline="-25000" dirty="0" smtClean="0"/>
                        <a:t>adr</a:t>
                      </a:r>
                      <a:endParaRPr lang="en-US" baseline="-25000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RET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 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</a:t>
                      </a:r>
                      <a:r>
                        <a:rPr lang="en-US" baseline="-25000" dirty="0" smtClean="0"/>
                        <a:t>top</a:t>
                      </a:r>
                      <a:r>
                        <a:rPr lang="en-US" dirty="0" smtClean="0"/>
                        <a:t>, USE</a:t>
                      </a:r>
                      <a:r>
                        <a:rPr lang="en-US" baseline="-25000" dirty="0" smtClean="0"/>
                        <a:t>adr</a:t>
                      </a:r>
                      <a:endParaRPr lang="en-US" baseline="-25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5638800" y="3048000"/>
            <a:ext cx="685800" cy="3810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638800" y="3505200"/>
            <a:ext cx="685800" cy="3810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53000" y="3505200"/>
            <a:ext cx="685800" cy="3810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38800" y="3886200"/>
            <a:ext cx="685800" cy="3810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24600" y="3886200"/>
            <a:ext cx="685800" cy="3810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953000" y="4343400"/>
            <a:ext cx="685800" cy="3810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Dataflow Graph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810000" y="1295400"/>
            <a:ext cx="1600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y</a:t>
            </a:r>
            <a:r>
              <a:rPr lang="en-US" sz="1500" baseline="-25000" dirty="0" smtClean="0"/>
              <a:t>1</a:t>
            </a:r>
            <a:r>
              <a:rPr lang="en-US" sz="1500" dirty="0" smtClean="0"/>
              <a:t> = ALLOC</a:t>
            </a:r>
            <a:r>
              <a:rPr lang="en-US" sz="1500" baseline="-25000" dirty="0" smtClean="0"/>
              <a:t>c</a:t>
            </a:r>
            <a:endParaRPr lang="en-US" sz="1500" baseline="-25000" dirty="0"/>
          </a:p>
        </p:txBody>
      </p:sp>
      <p:sp>
        <p:nvSpPr>
          <p:cNvPr id="5" name="Oval 4"/>
          <p:cNvSpPr/>
          <p:nvPr/>
        </p:nvSpPr>
        <p:spPr>
          <a:xfrm>
            <a:off x="2590800" y="2133600"/>
            <a:ext cx="1524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STORE 0 y</a:t>
            </a:r>
            <a:r>
              <a:rPr lang="en-US" sz="1500" baseline="-25000" dirty="0" smtClean="0"/>
              <a:t>1</a:t>
            </a:r>
          </a:p>
        </p:txBody>
      </p:sp>
      <p:sp>
        <p:nvSpPr>
          <p:cNvPr id="6" name="Oval 5"/>
          <p:cNvSpPr/>
          <p:nvPr/>
        </p:nvSpPr>
        <p:spPr>
          <a:xfrm>
            <a:off x="228600" y="2286000"/>
            <a:ext cx="1676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w</a:t>
            </a:r>
            <a:r>
              <a:rPr lang="en-US" sz="1500" baseline="-25000" dirty="0" smtClean="0"/>
              <a:t>1</a:t>
            </a:r>
            <a:r>
              <a:rPr lang="en-US" sz="1500" dirty="0" smtClean="0"/>
              <a:t> = ALLOC</a:t>
            </a:r>
            <a:r>
              <a:rPr lang="en-US" sz="1500" baseline="-25000" dirty="0" smtClean="0"/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6019800" y="2667000"/>
            <a:ext cx="1600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x</a:t>
            </a:r>
            <a:r>
              <a:rPr lang="en-US" sz="1500" baseline="-25000" dirty="0" smtClean="0"/>
              <a:t>1</a:t>
            </a:r>
            <a:r>
              <a:rPr lang="en-US" sz="1500" dirty="0" smtClean="0"/>
              <a:t> = ALLOC</a:t>
            </a:r>
            <a:r>
              <a:rPr lang="en-US" sz="1500" baseline="-25000" dirty="0" smtClean="0"/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3429000" y="3124200"/>
            <a:ext cx="1295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z</a:t>
            </a:r>
            <a:r>
              <a:rPr lang="en-US" sz="1500" baseline="-25000" dirty="0" smtClean="0"/>
              <a:t>1</a:t>
            </a:r>
            <a:r>
              <a:rPr lang="en-US" sz="1500" dirty="0" smtClean="0"/>
              <a:t> = y</a:t>
            </a:r>
            <a:r>
              <a:rPr lang="en-US" sz="1500" baseline="-25000" dirty="0" smtClean="0"/>
              <a:t>1</a:t>
            </a:r>
            <a:endParaRPr lang="en-US" sz="1500" baseline="-25000" dirty="0"/>
          </a:p>
        </p:txBody>
      </p:sp>
      <p:sp>
        <p:nvSpPr>
          <p:cNvPr id="9" name="Oval 8"/>
          <p:cNvSpPr/>
          <p:nvPr/>
        </p:nvSpPr>
        <p:spPr>
          <a:xfrm>
            <a:off x="1371600" y="3200400"/>
            <a:ext cx="1600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STORE w</a:t>
            </a:r>
            <a:r>
              <a:rPr lang="en-US" sz="1500" baseline="-25000" dirty="0" smtClean="0"/>
              <a:t>1</a:t>
            </a:r>
            <a:r>
              <a:rPr lang="en-US" sz="1500" dirty="0" smtClean="0"/>
              <a:t> y</a:t>
            </a:r>
            <a:r>
              <a:rPr lang="en-US" sz="1500" baseline="-25000" dirty="0" smtClean="0"/>
              <a:t>1</a:t>
            </a:r>
            <a:endParaRPr lang="en-US" sz="1500" dirty="0"/>
          </a:p>
        </p:txBody>
      </p:sp>
      <p:sp>
        <p:nvSpPr>
          <p:cNvPr id="10" name="Oval 9"/>
          <p:cNvSpPr/>
          <p:nvPr/>
        </p:nvSpPr>
        <p:spPr>
          <a:xfrm>
            <a:off x="5638800" y="3733800"/>
            <a:ext cx="1524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y</a:t>
            </a:r>
            <a:r>
              <a:rPr lang="en-US" sz="1500" baseline="-25000" dirty="0" smtClean="0"/>
              <a:t>2</a:t>
            </a:r>
            <a:r>
              <a:rPr lang="en-US" sz="1500" dirty="0" smtClean="0"/>
              <a:t> = ALLOC</a:t>
            </a:r>
            <a:r>
              <a:rPr lang="en-US" sz="1500" baseline="-25000" dirty="0" smtClean="0"/>
              <a:t>d</a:t>
            </a:r>
          </a:p>
        </p:txBody>
      </p:sp>
      <p:sp>
        <p:nvSpPr>
          <p:cNvPr id="11" name="Oval 10"/>
          <p:cNvSpPr/>
          <p:nvPr/>
        </p:nvSpPr>
        <p:spPr>
          <a:xfrm>
            <a:off x="2133600" y="4343400"/>
            <a:ext cx="1524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STORE x</a:t>
            </a:r>
            <a:r>
              <a:rPr lang="en-US" sz="1500" baseline="-25000" dirty="0" smtClean="0"/>
              <a:t>1</a:t>
            </a:r>
            <a:r>
              <a:rPr lang="en-US" sz="1500" dirty="0" smtClean="0"/>
              <a:t> z</a:t>
            </a:r>
            <a:r>
              <a:rPr lang="en-US" sz="1500" baseline="-25000" dirty="0" smtClean="0"/>
              <a:t>1</a:t>
            </a:r>
            <a:endParaRPr lang="en-US" sz="1500" baseline="-25000" dirty="0"/>
          </a:p>
        </p:txBody>
      </p:sp>
      <p:sp>
        <p:nvSpPr>
          <p:cNvPr id="12" name="Oval 11"/>
          <p:cNvSpPr/>
          <p:nvPr/>
        </p:nvSpPr>
        <p:spPr>
          <a:xfrm>
            <a:off x="5257800" y="4800600"/>
            <a:ext cx="1295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z</a:t>
            </a:r>
            <a:r>
              <a:rPr lang="en-US" sz="1500" baseline="-25000" dirty="0" smtClean="0"/>
              <a:t>2</a:t>
            </a:r>
            <a:r>
              <a:rPr lang="en-US" sz="1500" dirty="0" smtClean="0"/>
              <a:t> = y</a:t>
            </a:r>
            <a:r>
              <a:rPr lang="en-US" sz="1500" baseline="-25000" dirty="0" smtClean="0"/>
              <a:t>2</a:t>
            </a:r>
          </a:p>
        </p:txBody>
      </p:sp>
      <p:sp>
        <p:nvSpPr>
          <p:cNvPr id="13" name="Oval 12"/>
          <p:cNvSpPr/>
          <p:nvPr/>
        </p:nvSpPr>
        <p:spPr>
          <a:xfrm>
            <a:off x="2895600" y="5486400"/>
            <a:ext cx="1600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STORE w</a:t>
            </a:r>
            <a:r>
              <a:rPr lang="en-US" sz="1500" baseline="-25000" dirty="0" smtClean="0"/>
              <a:t>1</a:t>
            </a:r>
            <a:r>
              <a:rPr lang="en-US" sz="1500" dirty="0" smtClean="0"/>
              <a:t> y</a:t>
            </a:r>
            <a:r>
              <a:rPr lang="en-US" sz="1500" baseline="-25000" dirty="0" smtClean="0"/>
              <a:t>2</a:t>
            </a:r>
          </a:p>
        </p:txBody>
      </p:sp>
      <p:sp>
        <p:nvSpPr>
          <p:cNvPr id="14" name="Oval 13"/>
          <p:cNvSpPr/>
          <p:nvPr/>
        </p:nvSpPr>
        <p:spPr>
          <a:xfrm>
            <a:off x="5029200" y="5867400"/>
            <a:ext cx="1524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STORE x</a:t>
            </a:r>
            <a:r>
              <a:rPr lang="en-US" sz="1500" baseline="-25000" dirty="0" smtClean="0"/>
              <a:t>1</a:t>
            </a:r>
            <a:r>
              <a:rPr lang="en-US" sz="1500" dirty="0" smtClean="0"/>
              <a:t> z</a:t>
            </a:r>
            <a:r>
              <a:rPr lang="en-US" sz="1500" baseline="-25000" dirty="0" smtClean="0"/>
              <a:t>2</a:t>
            </a:r>
          </a:p>
        </p:txBody>
      </p:sp>
      <p:cxnSp>
        <p:nvCxnSpPr>
          <p:cNvPr id="16" name="Straight Arrow Connector 15"/>
          <p:cNvCxnSpPr>
            <a:stCxn id="4" idx="3"/>
            <a:endCxn id="5" idx="7"/>
          </p:cNvCxnSpPr>
          <p:nvPr/>
        </p:nvCxnSpPr>
        <p:spPr>
          <a:xfrm rot="5400000">
            <a:off x="3818288" y="2019136"/>
            <a:ext cx="299384" cy="152729"/>
          </a:xfrm>
          <a:prstGeom prst="straightConnector1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4"/>
            <a:endCxn id="8" idx="7"/>
          </p:cNvCxnSpPr>
          <p:nvPr/>
        </p:nvCxnSpPr>
        <p:spPr>
          <a:xfrm rot="5400000">
            <a:off x="3983201" y="2608893"/>
            <a:ext cx="1178392" cy="75407"/>
          </a:xfrm>
          <a:prstGeom prst="straightConnector1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3"/>
            <a:endCxn id="9" idx="7"/>
          </p:cNvCxnSpPr>
          <p:nvPr/>
        </p:nvCxnSpPr>
        <p:spPr>
          <a:xfrm rot="5400000">
            <a:off x="2511729" y="3009736"/>
            <a:ext cx="527984" cy="76529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5"/>
            <a:endCxn id="9" idx="1"/>
          </p:cNvCxnSpPr>
          <p:nvPr/>
        </p:nvCxnSpPr>
        <p:spPr>
          <a:xfrm rot="5400000">
            <a:off x="1444929" y="3097424"/>
            <a:ext cx="375584" cy="53553"/>
          </a:xfrm>
          <a:prstGeom prst="straightConnector1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4"/>
            <a:endCxn id="11" idx="1"/>
          </p:cNvCxnSpPr>
          <p:nvPr/>
        </p:nvCxnSpPr>
        <p:spPr>
          <a:xfrm rot="16200000" flipH="1">
            <a:off x="2017946" y="4116153"/>
            <a:ext cx="492592" cy="18508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1" idx="4"/>
            <a:endCxn id="13" idx="1"/>
          </p:cNvCxnSpPr>
          <p:nvPr/>
        </p:nvCxnSpPr>
        <p:spPr>
          <a:xfrm rot="16200000" flipH="1">
            <a:off x="2766476" y="5234524"/>
            <a:ext cx="492592" cy="23434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3" idx="5"/>
            <a:endCxn id="14" idx="2"/>
          </p:cNvCxnSpPr>
          <p:nvPr/>
        </p:nvCxnSpPr>
        <p:spPr>
          <a:xfrm rot="16200000" flipH="1">
            <a:off x="4589532" y="5808732"/>
            <a:ext cx="111592" cy="76774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8" idx="3"/>
            <a:endCxn id="11" idx="7"/>
          </p:cNvCxnSpPr>
          <p:nvPr/>
        </p:nvCxnSpPr>
        <p:spPr>
          <a:xfrm rot="5400000">
            <a:off x="3186369" y="4022654"/>
            <a:ext cx="680384" cy="184292"/>
          </a:xfrm>
          <a:prstGeom prst="straightConnector1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urved Connector 38"/>
          <p:cNvCxnSpPr>
            <a:stCxn id="7" idx="2"/>
            <a:endCxn id="11" idx="6"/>
          </p:cNvCxnSpPr>
          <p:nvPr/>
        </p:nvCxnSpPr>
        <p:spPr>
          <a:xfrm rot="10800000" flipV="1">
            <a:off x="3657600" y="3048000"/>
            <a:ext cx="2362200" cy="1676400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0" idx="2"/>
            <a:endCxn id="13" idx="7"/>
          </p:cNvCxnSpPr>
          <p:nvPr/>
        </p:nvCxnSpPr>
        <p:spPr>
          <a:xfrm rot="10800000" flipV="1">
            <a:off x="4261456" y="4114800"/>
            <a:ext cx="1377344" cy="1483192"/>
          </a:xfrm>
          <a:prstGeom prst="straightConnector1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0" idx="4"/>
            <a:endCxn id="12" idx="7"/>
          </p:cNvCxnSpPr>
          <p:nvPr/>
        </p:nvCxnSpPr>
        <p:spPr>
          <a:xfrm rot="5400000">
            <a:off x="6173951" y="4685343"/>
            <a:ext cx="416392" cy="37307"/>
          </a:xfrm>
          <a:prstGeom prst="straightConnector1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2" idx="4"/>
            <a:endCxn id="14" idx="0"/>
          </p:cNvCxnSpPr>
          <p:nvPr/>
        </p:nvCxnSpPr>
        <p:spPr>
          <a:xfrm rot="5400000">
            <a:off x="5695950" y="5657850"/>
            <a:ext cx="304800" cy="114300"/>
          </a:xfrm>
          <a:prstGeom prst="straightConnector1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6"/>
          <p:cNvCxnSpPr>
            <a:stCxn id="7" idx="5"/>
            <a:endCxn id="14" idx="6"/>
          </p:cNvCxnSpPr>
          <p:nvPr/>
        </p:nvCxnSpPr>
        <p:spPr>
          <a:xfrm rot="5400000">
            <a:off x="5503932" y="4366676"/>
            <a:ext cx="2930992" cy="832456"/>
          </a:xfrm>
          <a:prstGeom prst="curvedConnector2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hape 49"/>
          <p:cNvCxnSpPr>
            <a:stCxn id="6" idx="3"/>
            <a:endCxn id="13" idx="2"/>
          </p:cNvCxnSpPr>
          <p:nvPr/>
        </p:nvCxnSpPr>
        <p:spPr>
          <a:xfrm rot="16200000" flipH="1">
            <a:off x="221811" y="3193611"/>
            <a:ext cx="2926080" cy="2421497"/>
          </a:xfrm>
          <a:prstGeom prst="curvedConnector2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hape 51"/>
          <p:cNvCxnSpPr>
            <a:stCxn id="4" idx="2"/>
            <a:endCxn id="9" idx="0"/>
          </p:cNvCxnSpPr>
          <p:nvPr/>
        </p:nvCxnSpPr>
        <p:spPr>
          <a:xfrm rot="10800000" flipV="1">
            <a:off x="2171700" y="1676400"/>
            <a:ext cx="1638300" cy="1524000"/>
          </a:xfrm>
          <a:prstGeom prst="curvedConnector2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7315200" y="3718679"/>
            <a:ext cx="1828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 pitchFamily="49" charset="0"/>
              </a:rPr>
              <a:t>w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= ALLOC</a:t>
            </a:r>
            <a:r>
              <a:rPr lang="en-US" baseline="-25000" dirty="0" smtClean="0">
                <a:latin typeface="Courier" pitchFamily="49" charset="0"/>
              </a:rPr>
              <a:t>a</a:t>
            </a:r>
          </a:p>
          <a:p>
            <a:r>
              <a:rPr lang="en-US" dirty="0" smtClean="0">
                <a:latin typeface="Courier" pitchFamily="49" charset="0"/>
              </a:rPr>
              <a:t>x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= ALLOC</a:t>
            </a:r>
            <a:r>
              <a:rPr lang="en-US" baseline="-25000" dirty="0" smtClean="0">
                <a:latin typeface="Courier" pitchFamily="49" charset="0"/>
              </a:rPr>
              <a:t>b</a:t>
            </a:r>
          </a:p>
          <a:p>
            <a:r>
              <a:rPr lang="en-US" dirty="0" smtClean="0">
                <a:latin typeface="Courier" pitchFamily="49" charset="0"/>
              </a:rPr>
              <a:t>y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= ALLOC</a:t>
            </a:r>
            <a:r>
              <a:rPr lang="en-US" baseline="-25000" dirty="0" smtClean="0">
                <a:latin typeface="Courier" pitchFamily="49" charset="0"/>
              </a:rPr>
              <a:t>c</a:t>
            </a:r>
          </a:p>
          <a:p>
            <a:r>
              <a:rPr lang="en-US" dirty="0" smtClean="0">
                <a:latin typeface="Courier" pitchFamily="49" charset="0"/>
              </a:rPr>
              <a:t>z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= y</a:t>
            </a:r>
            <a:r>
              <a:rPr lang="en-US" baseline="-25000" dirty="0" smtClean="0">
                <a:latin typeface="Courier" pitchFamily="49" charset="0"/>
              </a:rPr>
              <a:t>1</a:t>
            </a:r>
          </a:p>
          <a:p>
            <a:r>
              <a:rPr lang="en-US" dirty="0" smtClean="0">
                <a:latin typeface="Courier" pitchFamily="49" charset="0"/>
              </a:rPr>
              <a:t>STORE 0 y</a:t>
            </a:r>
            <a:r>
              <a:rPr lang="en-US" baseline="-25000" dirty="0" smtClean="0">
                <a:latin typeface="Courier" pitchFamily="49" charset="0"/>
              </a:rPr>
              <a:t>1</a:t>
            </a:r>
          </a:p>
          <a:p>
            <a:r>
              <a:rPr lang="en-US" dirty="0" smtClean="0">
                <a:latin typeface="Courier" pitchFamily="49" charset="0"/>
              </a:rPr>
              <a:t>STORE w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y</a:t>
            </a:r>
            <a:r>
              <a:rPr lang="en-US" baseline="-25000" dirty="0" smtClean="0">
                <a:latin typeface="Courier" pitchFamily="49" charset="0"/>
              </a:rPr>
              <a:t>1</a:t>
            </a:r>
          </a:p>
          <a:p>
            <a:r>
              <a:rPr lang="en-US" dirty="0" smtClean="0">
                <a:latin typeface="Courier" pitchFamily="49" charset="0"/>
              </a:rPr>
              <a:t>STORE x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z</a:t>
            </a:r>
            <a:r>
              <a:rPr lang="en-US" baseline="-25000" dirty="0" smtClean="0">
                <a:latin typeface="Courier" pitchFamily="49" charset="0"/>
              </a:rPr>
              <a:t>1</a:t>
            </a:r>
          </a:p>
          <a:p>
            <a:r>
              <a:rPr lang="en-US" dirty="0" smtClean="0">
                <a:latin typeface="Courier" pitchFamily="49" charset="0"/>
              </a:rPr>
              <a:t>y</a:t>
            </a:r>
            <a:r>
              <a:rPr lang="en-US" baseline="-25000" dirty="0" smtClean="0">
                <a:latin typeface="Courier" pitchFamily="49" charset="0"/>
              </a:rPr>
              <a:t>2</a:t>
            </a:r>
            <a:r>
              <a:rPr lang="en-US" dirty="0" smtClean="0">
                <a:latin typeface="Courier" pitchFamily="49" charset="0"/>
              </a:rPr>
              <a:t> = ALLOC</a:t>
            </a:r>
            <a:r>
              <a:rPr lang="en-US" baseline="-25000" dirty="0" smtClean="0">
                <a:latin typeface="Courier" pitchFamily="49" charset="0"/>
              </a:rPr>
              <a:t>d</a:t>
            </a:r>
          </a:p>
          <a:p>
            <a:r>
              <a:rPr lang="en-US" dirty="0" smtClean="0">
                <a:latin typeface="Courier" pitchFamily="49" charset="0"/>
              </a:rPr>
              <a:t>z</a:t>
            </a:r>
            <a:r>
              <a:rPr lang="en-US" baseline="-25000" dirty="0" smtClean="0">
                <a:latin typeface="Courier" pitchFamily="49" charset="0"/>
              </a:rPr>
              <a:t>2</a:t>
            </a:r>
            <a:r>
              <a:rPr lang="en-US" dirty="0" smtClean="0">
                <a:latin typeface="Courier" pitchFamily="49" charset="0"/>
              </a:rPr>
              <a:t> = y</a:t>
            </a:r>
            <a:r>
              <a:rPr lang="en-US" baseline="-25000" dirty="0" smtClean="0">
                <a:latin typeface="Courier" pitchFamily="49" charset="0"/>
              </a:rPr>
              <a:t>2</a:t>
            </a:r>
          </a:p>
          <a:p>
            <a:r>
              <a:rPr lang="en-US" dirty="0" smtClean="0">
                <a:latin typeface="Courier" pitchFamily="49" charset="0"/>
              </a:rPr>
              <a:t>STORE w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y</a:t>
            </a:r>
            <a:r>
              <a:rPr lang="en-US" baseline="-25000" dirty="0" smtClean="0">
                <a:latin typeface="Courier" pitchFamily="49" charset="0"/>
              </a:rPr>
              <a:t>2</a:t>
            </a:r>
          </a:p>
          <a:p>
            <a:r>
              <a:rPr lang="en-US" dirty="0" smtClean="0">
                <a:latin typeface="Courier" pitchFamily="49" charset="0"/>
              </a:rPr>
              <a:t>STORE x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z</a:t>
            </a:r>
            <a:r>
              <a:rPr lang="en-US" baseline="-25000" dirty="0" smtClean="0">
                <a:latin typeface="Courier" pitchFamily="49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Semi-Sparse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Each function has program statement work list</a:t>
            </a:r>
          </a:p>
          <a:p>
            <a:pPr lvl="1"/>
            <a:r>
              <a:rPr lang="en-US" dirty="0" smtClean="0"/>
              <a:t>Initialized to statements that define variables</a:t>
            </a:r>
          </a:p>
          <a:p>
            <a:r>
              <a:rPr lang="en-US" dirty="0" smtClean="0"/>
              <a:t>Each program statement that uses or defines address-taken variables has two points-to graphs</a:t>
            </a:r>
          </a:p>
          <a:p>
            <a:pPr lvl="1"/>
            <a:r>
              <a:rPr lang="en-US" dirty="0" smtClean="0"/>
              <a:t>IN = incoming address-taken info</a:t>
            </a:r>
          </a:p>
          <a:p>
            <a:pPr lvl="1"/>
            <a:r>
              <a:rPr lang="en-US" dirty="0" smtClean="0"/>
              <a:t>OUT = outgoing address-taken info</a:t>
            </a:r>
          </a:p>
          <a:p>
            <a:r>
              <a:rPr lang="en-US" dirty="0" smtClean="0"/>
              <a:t>Global points-to graph holds pointer info for top-level variables</a:t>
            </a:r>
          </a:p>
          <a:p>
            <a:r>
              <a:rPr lang="en-US" dirty="0" smtClean="0"/>
              <a:t>Function work list that holds function waiting to be processed</a:t>
            </a:r>
          </a:p>
          <a:p>
            <a:pPr lvl="1"/>
            <a:r>
              <a:rPr lang="en-US" dirty="0" smtClean="0"/>
              <a:t>Initialized to contain all functions in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Semi-Sparse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Iterative </a:t>
            </a:r>
            <a:r>
              <a:rPr lang="en-US" dirty="0" smtClean="0"/>
              <a:t>algorithm</a:t>
            </a:r>
            <a:endParaRPr lang="en-US" dirty="0" smtClean="0"/>
          </a:p>
          <a:p>
            <a:r>
              <a:rPr lang="en-US" dirty="0" smtClean="0"/>
              <a:t>Computes for all nodes </a:t>
            </a:r>
            <a:r>
              <a:rPr lang="en-US" dirty="0" smtClean="0"/>
              <a:t>until </a:t>
            </a:r>
            <a:r>
              <a:rPr lang="en-US" dirty="0" smtClean="0"/>
              <a:t>convergence</a:t>
            </a:r>
          </a:p>
          <a:p>
            <a:pPr lvl="2"/>
            <a:r>
              <a:rPr lang="en-US" dirty="0" smtClean="0"/>
              <a:t>IN</a:t>
            </a:r>
            <a:r>
              <a:rPr lang="en-US" baseline="-25000" dirty="0" smtClean="0"/>
              <a:t>k</a:t>
            </a:r>
            <a:r>
              <a:rPr lang="en-US" dirty="0" smtClean="0"/>
              <a:t> = </a:t>
            </a:r>
            <a:r>
              <a:rPr lang="en-US" dirty="0" smtClean="0"/>
              <a:t>U</a:t>
            </a:r>
            <a:r>
              <a:rPr lang="en-US" baseline="-25000" dirty="0" smtClean="0"/>
              <a:t>(x </a:t>
            </a:r>
            <a:r>
              <a:rPr lang="en-US" baseline="-25000" dirty="0" smtClean="0"/>
              <a:t>in pred(k))</a:t>
            </a:r>
            <a:r>
              <a:rPr lang="en-US" dirty="0" smtClean="0"/>
              <a:t> OUT</a:t>
            </a:r>
            <a:r>
              <a:rPr lang="en-US" baseline="-25000" dirty="0" smtClean="0"/>
              <a:t>x</a:t>
            </a:r>
          </a:p>
          <a:p>
            <a:pPr lvl="2"/>
            <a:r>
              <a:rPr lang="en-US" dirty="0" smtClean="0"/>
              <a:t>OUT</a:t>
            </a:r>
            <a:r>
              <a:rPr lang="en-US" baseline="-25000" dirty="0" smtClean="0"/>
              <a:t>k</a:t>
            </a:r>
            <a:r>
              <a:rPr lang="en-US" dirty="0" smtClean="0"/>
              <a:t> = GEN</a:t>
            </a:r>
            <a:r>
              <a:rPr lang="en-US" baseline="-25000" dirty="0" smtClean="0"/>
              <a:t>k</a:t>
            </a:r>
            <a:r>
              <a:rPr lang="en-US" dirty="0" smtClean="0"/>
              <a:t> U (</a:t>
            </a:r>
            <a:r>
              <a:rPr lang="en-US" dirty="0" smtClean="0"/>
              <a:t>IN</a:t>
            </a:r>
            <a:r>
              <a:rPr lang="en-US" baseline="-25000" dirty="0" smtClean="0"/>
              <a:t>k</a:t>
            </a:r>
            <a:r>
              <a:rPr lang="en-US" dirty="0" smtClean="0"/>
              <a:t> </a:t>
            </a:r>
            <a:r>
              <a:rPr lang="en-US" dirty="0" smtClean="0"/>
              <a:t>– KILL</a:t>
            </a:r>
            <a:r>
              <a:rPr lang="en-US" baseline="-25000" dirty="0" smtClean="0"/>
              <a:t>k</a:t>
            </a:r>
            <a:r>
              <a:rPr lang="en-US" dirty="0" smtClean="0"/>
              <a:t>)</a:t>
            </a:r>
          </a:p>
          <a:p>
            <a:r>
              <a:rPr lang="en-US" dirty="0" smtClean="0"/>
              <a:t>KILL set determines strong or weak update</a:t>
            </a:r>
          </a:p>
          <a:p>
            <a:pPr lvl="1"/>
            <a:r>
              <a:rPr lang="en-US" dirty="0" smtClean="0"/>
              <a:t>Know value of left hand side do strong update</a:t>
            </a:r>
          </a:p>
          <a:p>
            <a:pPr lvl="2"/>
            <a:r>
              <a:rPr lang="en-US" dirty="0" smtClean="0"/>
              <a:t>precise</a:t>
            </a:r>
            <a:endParaRPr lang="en-US" dirty="0" smtClean="0"/>
          </a:p>
          <a:p>
            <a:pPr lvl="1"/>
            <a:r>
              <a:rPr lang="en-US" dirty="0" smtClean="0"/>
              <a:t>Unsure of left hand side do weak update</a:t>
            </a:r>
          </a:p>
          <a:p>
            <a:pPr lvl="2"/>
            <a:r>
              <a:rPr lang="en-US" dirty="0" smtClean="0"/>
              <a:t>conservative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Top-Level Pointer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Optimization</a:t>
            </a:r>
          </a:p>
          <a:p>
            <a:pPr lvl="1"/>
            <a:r>
              <a:rPr lang="en-US" dirty="0" smtClean="0"/>
              <a:t>Reduces number of top-level variables in DFG</a:t>
            </a:r>
          </a:p>
          <a:p>
            <a:pPr lvl="1"/>
            <a:r>
              <a:rPr lang="en-US" dirty="0" smtClean="0"/>
              <a:t>x equiv y </a:t>
            </a:r>
            <a:r>
              <a:rPr lang="en-US" dirty="0" err="1" smtClean="0"/>
              <a:t>iff</a:t>
            </a:r>
            <a:r>
              <a:rPr lang="en-US" dirty="0" smtClean="0"/>
              <a:t> x points-to z and y points-to z</a:t>
            </a:r>
          </a:p>
          <a:p>
            <a:r>
              <a:rPr lang="en-US" dirty="0" smtClean="0"/>
              <a:t>Key Idea</a:t>
            </a:r>
          </a:p>
          <a:p>
            <a:pPr lvl="1"/>
            <a:r>
              <a:rPr lang="en-US" dirty="0" smtClean="0"/>
              <a:t>Replace variables with identical points-to sets with single set representative</a:t>
            </a:r>
          </a:p>
          <a:p>
            <a:pPr lvl="1"/>
            <a:r>
              <a:rPr lang="en-US" dirty="0" smtClean="0"/>
              <a:t>Member of the set selected as representative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Top-Level Pointer Equivalence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810000" y="1295400"/>
            <a:ext cx="1600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y</a:t>
            </a:r>
            <a:r>
              <a:rPr lang="en-US" sz="1500" baseline="-25000" dirty="0" smtClean="0"/>
              <a:t>1</a:t>
            </a:r>
            <a:r>
              <a:rPr lang="en-US" sz="1500" dirty="0" smtClean="0"/>
              <a:t> = ALLOC</a:t>
            </a:r>
            <a:r>
              <a:rPr lang="en-US" sz="1500" baseline="-25000" dirty="0" smtClean="0"/>
              <a:t>c</a:t>
            </a:r>
            <a:endParaRPr lang="en-US" sz="1500" baseline="-25000" dirty="0"/>
          </a:p>
        </p:txBody>
      </p:sp>
      <p:sp>
        <p:nvSpPr>
          <p:cNvPr id="5" name="Oval 4"/>
          <p:cNvSpPr/>
          <p:nvPr/>
        </p:nvSpPr>
        <p:spPr>
          <a:xfrm>
            <a:off x="2590800" y="2133600"/>
            <a:ext cx="1524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STORE 0 y</a:t>
            </a:r>
            <a:r>
              <a:rPr lang="en-US" sz="1500" baseline="-25000" dirty="0" smtClean="0"/>
              <a:t>1</a:t>
            </a:r>
          </a:p>
        </p:txBody>
      </p:sp>
      <p:sp>
        <p:nvSpPr>
          <p:cNvPr id="6" name="Oval 5"/>
          <p:cNvSpPr/>
          <p:nvPr/>
        </p:nvSpPr>
        <p:spPr>
          <a:xfrm>
            <a:off x="228600" y="2286000"/>
            <a:ext cx="1676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w</a:t>
            </a:r>
            <a:r>
              <a:rPr lang="en-US" sz="1500" baseline="-25000" dirty="0" smtClean="0"/>
              <a:t>1</a:t>
            </a:r>
            <a:r>
              <a:rPr lang="en-US" sz="1500" dirty="0" smtClean="0"/>
              <a:t> = ALLOC</a:t>
            </a:r>
            <a:r>
              <a:rPr lang="en-US" sz="1500" baseline="-25000" dirty="0" smtClean="0"/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6019800" y="2667000"/>
            <a:ext cx="1600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x</a:t>
            </a:r>
            <a:r>
              <a:rPr lang="en-US" sz="1500" baseline="-25000" dirty="0" smtClean="0"/>
              <a:t>1</a:t>
            </a:r>
            <a:r>
              <a:rPr lang="en-US" sz="1500" dirty="0" smtClean="0"/>
              <a:t> = ALLOC</a:t>
            </a:r>
            <a:r>
              <a:rPr lang="en-US" sz="1500" baseline="-25000" dirty="0" smtClean="0"/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3429000" y="3124200"/>
            <a:ext cx="1295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z</a:t>
            </a:r>
            <a:r>
              <a:rPr lang="en-US" sz="1500" baseline="-25000" dirty="0" smtClean="0"/>
              <a:t>1</a:t>
            </a:r>
            <a:r>
              <a:rPr lang="en-US" sz="1500" dirty="0" smtClean="0"/>
              <a:t> = y</a:t>
            </a:r>
            <a:r>
              <a:rPr lang="en-US" sz="1500" baseline="-25000" dirty="0" smtClean="0"/>
              <a:t>1</a:t>
            </a:r>
            <a:endParaRPr lang="en-US" sz="1500" baseline="-25000" dirty="0"/>
          </a:p>
        </p:txBody>
      </p:sp>
      <p:sp>
        <p:nvSpPr>
          <p:cNvPr id="9" name="Oval 8"/>
          <p:cNvSpPr/>
          <p:nvPr/>
        </p:nvSpPr>
        <p:spPr>
          <a:xfrm>
            <a:off x="1371600" y="3200400"/>
            <a:ext cx="1600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STORE w</a:t>
            </a:r>
            <a:r>
              <a:rPr lang="en-US" sz="1500" baseline="-25000" dirty="0" smtClean="0"/>
              <a:t>1</a:t>
            </a:r>
            <a:r>
              <a:rPr lang="en-US" sz="1500" dirty="0" smtClean="0"/>
              <a:t> y</a:t>
            </a:r>
            <a:r>
              <a:rPr lang="en-US" sz="1500" baseline="-25000" dirty="0" smtClean="0"/>
              <a:t>1</a:t>
            </a:r>
            <a:endParaRPr lang="en-US" sz="1500" dirty="0"/>
          </a:p>
        </p:txBody>
      </p:sp>
      <p:sp>
        <p:nvSpPr>
          <p:cNvPr id="10" name="Oval 9"/>
          <p:cNvSpPr/>
          <p:nvPr/>
        </p:nvSpPr>
        <p:spPr>
          <a:xfrm>
            <a:off x="5638800" y="3733800"/>
            <a:ext cx="1524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y</a:t>
            </a:r>
            <a:r>
              <a:rPr lang="en-US" sz="1500" baseline="-25000" dirty="0" smtClean="0"/>
              <a:t>2</a:t>
            </a:r>
            <a:r>
              <a:rPr lang="en-US" sz="1500" dirty="0" smtClean="0"/>
              <a:t> = ALLOC</a:t>
            </a:r>
            <a:r>
              <a:rPr lang="en-US" sz="1500" baseline="-25000" dirty="0" smtClean="0"/>
              <a:t>d</a:t>
            </a:r>
          </a:p>
        </p:txBody>
      </p:sp>
      <p:sp>
        <p:nvSpPr>
          <p:cNvPr id="11" name="Oval 10"/>
          <p:cNvSpPr/>
          <p:nvPr/>
        </p:nvSpPr>
        <p:spPr>
          <a:xfrm>
            <a:off x="2133600" y="4343400"/>
            <a:ext cx="1524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STORE x</a:t>
            </a:r>
            <a:r>
              <a:rPr lang="en-US" sz="1500" baseline="-25000" dirty="0" smtClean="0"/>
              <a:t>1</a:t>
            </a:r>
            <a:r>
              <a:rPr lang="en-US" sz="1500" dirty="0" smtClean="0"/>
              <a:t> z</a:t>
            </a:r>
            <a:r>
              <a:rPr lang="en-US" sz="1500" baseline="-25000" dirty="0" smtClean="0"/>
              <a:t>1</a:t>
            </a:r>
            <a:endParaRPr lang="en-US" sz="1500" baseline="-25000" dirty="0"/>
          </a:p>
        </p:txBody>
      </p:sp>
      <p:sp>
        <p:nvSpPr>
          <p:cNvPr id="12" name="Oval 11"/>
          <p:cNvSpPr/>
          <p:nvPr/>
        </p:nvSpPr>
        <p:spPr>
          <a:xfrm>
            <a:off x="5257800" y="4800600"/>
            <a:ext cx="1295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z</a:t>
            </a:r>
            <a:r>
              <a:rPr lang="en-US" sz="1500" baseline="-25000" dirty="0" smtClean="0"/>
              <a:t>2</a:t>
            </a:r>
            <a:r>
              <a:rPr lang="en-US" sz="1500" dirty="0" smtClean="0"/>
              <a:t> = y</a:t>
            </a:r>
            <a:r>
              <a:rPr lang="en-US" sz="1500" baseline="-25000" dirty="0" smtClean="0"/>
              <a:t>2</a:t>
            </a:r>
          </a:p>
        </p:txBody>
      </p:sp>
      <p:sp>
        <p:nvSpPr>
          <p:cNvPr id="13" name="Oval 12"/>
          <p:cNvSpPr/>
          <p:nvPr/>
        </p:nvSpPr>
        <p:spPr>
          <a:xfrm>
            <a:off x="2895600" y="5486400"/>
            <a:ext cx="1600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STORE w</a:t>
            </a:r>
            <a:r>
              <a:rPr lang="en-US" sz="1500" baseline="-25000" dirty="0" smtClean="0"/>
              <a:t>1</a:t>
            </a:r>
            <a:r>
              <a:rPr lang="en-US" sz="1500" dirty="0" smtClean="0"/>
              <a:t> y</a:t>
            </a:r>
            <a:r>
              <a:rPr lang="en-US" sz="1500" baseline="-25000" dirty="0" smtClean="0"/>
              <a:t>2</a:t>
            </a:r>
          </a:p>
        </p:txBody>
      </p:sp>
      <p:sp>
        <p:nvSpPr>
          <p:cNvPr id="14" name="Oval 13"/>
          <p:cNvSpPr/>
          <p:nvPr/>
        </p:nvSpPr>
        <p:spPr>
          <a:xfrm>
            <a:off x="5029200" y="5867400"/>
            <a:ext cx="1524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STORE x</a:t>
            </a:r>
            <a:r>
              <a:rPr lang="en-US" sz="1500" baseline="-25000" dirty="0" smtClean="0"/>
              <a:t>1</a:t>
            </a:r>
            <a:r>
              <a:rPr lang="en-US" sz="1500" dirty="0" smtClean="0"/>
              <a:t> z</a:t>
            </a:r>
            <a:r>
              <a:rPr lang="en-US" sz="1500" baseline="-25000" dirty="0" smtClean="0"/>
              <a:t>2</a:t>
            </a:r>
          </a:p>
        </p:txBody>
      </p:sp>
      <p:cxnSp>
        <p:nvCxnSpPr>
          <p:cNvPr id="15" name="Straight Arrow Connector 14"/>
          <p:cNvCxnSpPr>
            <a:stCxn id="4" idx="3"/>
            <a:endCxn id="5" idx="7"/>
          </p:cNvCxnSpPr>
          <p:nvPr/>
        </p:nvCxnSpPr>
        <p:spPr>
          <a:xfrm rot="5400000">
            <a:off x="3818288" y="2019136"/>
            <a:ext cx="299384" cy="152729"/>
          </a:xfrm>
          <a:prstGeom prst="straightConnector1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4"/>
            <a:endCxn id="8" idx="7"/>
          </p:cNvCxnSpPr>
          <p:nvPr/>
        </p:nvCxnSpPr>
        <p:spPr>
          <a:xfrm rot="5400000">
            <a:off x="3983201" y="2608893"/>
            <a:ext cx="1178392" cy="75407"/>
          </a:xfrm>
          <a:prstGeom prst="straightConnector1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3"/>
            <a:endCxn id="9" idx="7"/>
          </p:cNvCxnSpPr>
          <p:nvPr/>
        </p:nvCxnSpPr>
        <p:spPr>
          <a:xfrm rot="5400000">
            <a:off x="2511729" y="3009736"/>
            <a:ext cx="527984" cy="76529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5"/>
            <a:endCxn id="9" idx="1"/>
          </p:cNvCxnSpPr>
          <p:nvPr/>
        </p:nvCxnSpPr>
        <p:spPr>
          <a:xfrm rot="5400000">
            <a:off x="1444929" y="3097424"/>
            <a:ext cx="375584" cy="53553"/>
          </a:xfrm>
          <a:prstGeom prst="straightConnector1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4"/>
            <a:endCxn id="11" idx="1"/>
          </p:cNvCxnSpPr>
          <p:nvPr/>
        </p:nvCxnSpPr>
        <p:spPr>
          <a:xfrm rot="16200000" flipH="1">
            <a:off x="2017946" y="4116153"/>
            <a:ext cx="492592" cy="18508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1" idx="4"/>
            <a:endCxn id="13" idx="1"/>
          </p:cNvCxnSpPr>
          <p:nvPr/>
        </p:nvCxnSpPr>
        <p:spPr>
          <a:xfrm rot="16200000" flipH="1">
            <a:off x="2766476" y="5234524"/>
            <a:ext cx="492592" cy="23434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3" idx="5"/>
            <a:endCxn id="14" idx="2"/>
          </p:cNvCxnSpPr>
          <p:nvPr/>
        </p:nvCxnSpPr>
        <p:spPr>
          <a:xfrm rot="16200000" flipH="1">
            <a:off x="4589532" y="5808732"/>
            <a:ext cx="111592" cy="76774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3"/>
            <a:endCxn id="11" idx="7"/>
          </p:cNvCxnSpPr>
          <p:nvPr/>
        </p:nvCxnSpPr>
        <p:spPr>
          <a:xfrm rot="5400000">
            <a:off x="3186369" y="4022654"/>
            <a:ext cx="680384" cy="184292"/>
          </a:xfrm>
          <a:prstGeom prst="straightConnector1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7" idx="2"/>
            <a:endCxn id="11" idx="6"/>
          </p:cNvCxnSpPr>
          <p:nvPr/>
        </p:nvCxnSpPr>
        <p:spPr>
          <a:xfrm rot="10800000" flipV="1">
            <a:off x="3657600" y="3048000"/>
            <a:ext cx="2362200" cy="1676400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2"/>
            <a:endCxn id="13" idx="7"/>
          </p:cNvCxnSpPr>
          <p:nvPr/>
        </p:nvCxnSpPr>
        <p:spPr>
          <a:xfrm rot="10800000" flipV="1">
            <a:off x="4261456" y="4114800"/>
            <a:ext cx="1377344" cy="1483192"/>
          </a:xfrm>
          <a:prstGeom prst="straightConnector1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4"/>
            <a:endCxn id="12" idx="7"/>
          </p:cNvCxnSpPr>
          <p:nvPr/>
        </p:nvCxnSpPr>
        <p:spPr>
          <a:xfrm rot="5400000">
            <a:off x="6173951" y="4685343"/>
            <a:ext cx="416392" cy="37307"/>
          </a:xfrm>
          <a:prstGeom prst="straightConnector1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4"/>
            <a:endCxn id="14" idx="0"/>
          </p:cNvCxnSpPr>
          <p:nvPr/>
        </p:nvCxnSpPr>
        <p:spPr>
          <a:xfrm rot="5400000">
            <a:off x="5695950" y="5657850"/>
            <a:ext cx="304800" cy="114300"/>
          </a:xfrm>
          <a:prstGeom prst="straightConnector1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46"/>
          <p:cNvCxnSpPr>
            <a:stCxn id="7" idx="5"/>
            <a:endCxn id="14" idx="6"/>
          </p:cNvCxnSpPr>
          <p:nvPr/>
        </p:nvCxnSpPr>
        <p:spPr>
          <a:xfrm rot="5400000">
            <a:off x="5503932" y="4366676"/>
            <a:ext cx="2930992" cy="832456"/>
          </a:xfrm>
          <a:prstGeom prst="curvedConnector2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hape 27"/>
          <p:cNvCxnSpPr>
            <a:stCxn id="6" idx="3"/>
            <a:endCxn id="13" idx="2"/>
          </p:cNvCxnSpPr>
          <p:nvPr/>
        </p:nvCxnSpPr>
        <p:spPr>
          <a:xfrm rot="16200000" flipH="1">
            <a:off x="221811" y="3193611"/>
            <a:ext cx="2926080" cy="2421497"/>
          </a:xfrm>
          <a:prstGeom prst="curvedConnector2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hape 28"/>
          <p:cNvCxnSpPr>
            <a:stCxn id="4" idx="2"/>
            <a:endCxn id="9" idx="0"/>
          </p:cNvCxnSpPr>
          <p:nvPr/>
        </p:nvCxnSpPr>
        <p:spPr>
          <a:xfrm rot="10800000" flipV="1">
            <a:off x="2171700" y="1676400"/>
            <a:ext cx="1638300" cy="1524000"/>
          </a:xfrm>
          <a:prstGeom prst="curvedConnector2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315200" y="3718679"/>
            <a:ext cx="1828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 pitchFamily="49" charset="0"/>
              </a:rPr>
              <a:t>w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= ALLOC</a:t>
            </a:r>
            <a:r>
              <a:rPr lang="en-US" baseline="-25000" dirty="0" smtClean="0">
                <a:latin typeface="Courier" pitchFamily="49" charset="0"/>
              </a:rPr>
              <a:t>a</a:t>
            </a:r>
          </a:p>
          <a:p>
            <a:r>
              <a:rPr lang="en-US" dirty="0" smtClean="0">
                <a:latin typeface="Courier" pitchFamily="49" charset="0"/>
              </a:rPr>
              <a:t>x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= ALLOC</a:t>
            </a:r>
            <a:r>
              <a:rPr lang="en-US" baseline="-25000" dirty="0" smtClean="0">
                <a:latin typeface="Courier" pitchFamily="49" charset="0"/>
              </a:rPr>
              <a:t>b</a:t>
            </a:r>
          </a:p>
          <a:p>
            <a:r>
              <a:rPr lang="en-US" dirty="0" smtClean="0">
                <a:latin typeface="Courier" pitchFamily="49" charset="0"/>
              </a:rPr>
              <a:t>y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= ALLOC</a:t>
            </a:r>
            <a:r>
              <a:rPr lang="en-US" baseline="-25000" dirty="0" smtClean="0">
                <a:latin typeface="Courier" pitchFamily="49" charset="0"/>
              </a:rPr>
              <a:t>c</a:t>
            </a:r>
          </a:p>
          <a:p>
            <a:r>
              <a:rPr lang="en-US" dirty="0" smtClean="0">
                <a:latin typeface="Courier" pitchFamily="49" charset="0"/>
              </a:rPr>
              <a:t>z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= y</a:t>
            </a:r>
            <a:r>
              <a:rPr lang="en-US" baseline="-25000" dirty="0" smtClean="0">
                <a:latin typeface="Courier" pitchFamily="49" charset="0"/>
              </a:rPr>
              <a:t>1</a:t>
            </a:r>
          </a:p>
          <a:p>
            <a:r>
              <a:rPr lang="en-US" dirty="0" smtClean="0">
                <a:latin typeface="Courier" pitchFamily="49" charset="0"/>
              </a:rPr>
              <a:t>STORE 0 y</a:t>
            </a:r>
            <a:r>
              <a:rPr lang="en-US" baseline="-25000" dirty="0" smtClean="0">
                <a:latin typeface="Courier" pitchFamily="49" charset="0"/>
              </a:rPr>
              <a:t>1</a:t>
            </a:r>
          </a:p>
          <a:p>
            <a:r>
              <a:rPr lang="en-US" dirty="0" smtClean="0">
                <a:latin typeface="Courier" pitchFamily="49" charset="0"/>
              </a:rPr>
              <a:t>STORE w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y</a:t>
            </a:r>
            <a:r>
              <a:rPr lang="en-US" baseline="-25000" dirty="0" smtClean="0">
                <a:latin typeface="Courier" pitchFamily="49" charset="0"/>
              </a:rPr>
              <a:t>1</a:t>
            </a:r>
          </a:p>
          <a:p>
            <a:r>
              <a:rPr lang="en-US" dirty="0" smtClean="0">
                <a:latin typeface="Courier" pitchFamily="49" charset="0"/>
              </a:rPr>
              <a:t>STORE x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z</a:t>
            </a:r>
            <a:r>
              <a:rPr lang="en-US" baseline="-25000" dirty="0" smtClean="0">
                <a:latin typeface="Courier" pitchFamily="49" charset="0"/>
              </a:rPr>
              <a:t>1</a:t>
            </a:r>
          </a:p>
          <a:p>
            <a:r>
              <a:rPr lang="en-US" dirty="0" smtClean="0">
                <a:latin typeface="Courier" pitchFamily="49" charset="0"/>
              </a:rPr>
              <a:t>y</a:t>
            </a:r>
            <a:r>
              <a:rPr lang="en-US" baseline="-25000" dirty="0" smtClean="0">
                <a:latin typeface="Courier" pitchFamily="49" charset="0"/>
              </a:rPr>
              <a:t>2</a:t>
            </a:r>
            <a:r>
              <a:rPr lang="en-US" dirty="0" smtClean="0">
                <a:latin typeface="Courier" pitchFamily="49" charset="0"/>
              </a:rPr>
              <a:t> = ALLOC</a:t>
            </a:r>
            <a:r>
              <a:rPr lang="en-US" baseline="-25000" dirty="0" smtClean="0">
                <a:latin typeface="Courier" pitchFamily="49" charset="0"/>
              </a:rPr>
              <a:t>d</a:t>
            </a:r>
          </a:p>
          <a:p>
            <a:r>
              <a:rPr lang="en-US" dirty="0" smtClean="0">
                <a:latin typeface="Courier" pitchFamily="49" charset="0"/>
              </a:rPr>
              <a:t>z</a:t>
            </a:r>
            <a:r>
              <a:rPr lang="en-US" baseline="-25000" dirty="0" smtClean="0">
                <a:latin typeface="Courier" pitchFamily="49" charset="0"/>
              </a:rPr>
              <a:t>2</a:t>
            </a:r>
            <a:r>
              <a:rPr lang="en-US" dirty="0" smtClean="0">
                <a:latin typeface="Courier" pitchFamily="49" charset="0"/>
              </a:rPr>
              <a:t> = y</a:t>
            </a:r>
            <a:r>
              <a:rPr lang="en-US" baseline="-25000" dirty="0" smtClean="0">
                <a:latin typeface="Courier" pitchFamily="49" charset="0"/>
              </a:rPr>
              <a:t>2</a:t>
            </a:r>
          </a:p>
          <a:p>
            <a:r>
              <a:rPr lang="en-US" dirty="0" smtClean="0">
                <a:latin typeface="Courier" pitchFamily="49" charset="0"/>
              </a:rPr>
              <a:t>STORE w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y</a:t>
            </a:r>
            <a:r>
              <a:rPr lang="en-US" baseline="-25000" dirty="0" smtClean="0">
                <a:latin typeface="Courier" pitchFamily="49" charset="0"/>
              </a:rPr>
              <a:t>2</a:t>
            </a:r>
          </a:p>
          <a:p>
            <a:r>
              <a:rPr lang="en-US" dirty="0" smtClean="0">
                <a:latin typeface="Courier" pitchFamily="49" charset="0"/>
              </a:rPr>
              <a:t>STORE x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z</a:t>
            </a:r>
            <a:r>
              <a:rPr lang="en-US" baseline="-25000" dirty="0" smtClean="0">
                <a:latin typeface="Courier" pitchFamily="49" charset="0"/>
              </a:rPr>
              <a:t>2</a:t>
            </a:r>
          </a:p>
        </p:txBody>
      </p:sp>
      <p:cxnSp>
        <p:nvCxnSpPr>
          <p:cNvPr id="35" name="Straight Arrow Connector 34"/>
          <p:cNvCxnSpPr>
            <a:stCxn id="4" idx="4"/>
            <a:endCxn id="11" idx="7"/>
          </p:cNvCxnSpPr>
          <p:nvPr/>
        </p:nvCxnSpPr>
        <p:spPr>
          <a:xfrm rot="5400000">
            <a:off x="2823462" y="2668354"/>
            <a:ext cx="2397592" cy="1175685"/>
          </a:xfrm>
          <a:prstGeom prst="straightConnector1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0" idx="4"/>
            <a:endCxn id="14" idx="0"/>
          </p:cNvCxnSpPr>
          <p:nvPr/>
        </p:nvCxnSpPr>
        <p:spPr>
          <a:xfrm rot="5400000">
            <a:off x="5410200" y="4876800"/>
            <a:ext cx="1371600" cy="609600"/>
          </a:xfrm>
          <a:prstGeom prst="straightConnector1">
            <a:avLst/>
          </a:prstGeom>
          <a:ln>
            <a:solidFill>
              <a:srgbClr val="7030A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315200" y="53340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 pitchFamily="49" charset="0"/>
              </a:rPr>
              <a:t>STORE x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y</a:t>
            </a:r>
            <a:r>
              <a:rPr lang="en-US" baseline="-25000" dirty="0" smtClean="0">
                <a:latin typeface="Courier" pitchFamily="49" charset="0"/>
              </a:rPr>
              <a:t>1</a:t>
            </a:r>
          </a:p>
        </p:txBody>
      </p:sp>
      <p:sp>
        <p:nvSpPr>
          <p:cNvPr id="42" name="Oval 41"/>
          <p:cNvSpPr/>
          <p:nvPr/>
        </p:nvSpPr>
        <p:spPr>
          <a:xfrm>
            <a:off x="2133600" y="4343400"/>
            <a:ext cx="1524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STORE x</a:t>
            </a:r>
            <a:r>
              <a:rPr lang="en-US" sz="1500" baseline="-25000" dirty="0" smtClean="0"/>
              <a:t>1</a:t>
            </a:r>
            <a:r>
              <a:rPr lang="en-US" sz="1500" dirty="0" smtClean="0"/>
              <a:t> y</a:t>
            </a:r>
            <a:r>
              <a:rPr lang="en-US" sz="1500" baseline="-25000" dirty="0" smtClean="0"/>
              <a:t>1</a:t>
            </a:r>
            <a:endParaRPr lang="en-US" sz="1500" baseline="-25000" dirty="0"/>
          </a:p>
        </p:txBody>
      </p:sp>
      <p:sp>
        <p:nvSpPr>
          <p:cNvPr id="43" name="Oval 42"/>
          <p:cNvSpPr/>
          <p:nvPr/>
        </p:nvSpPr>
        <p:spPr>
          <a:xfrm>
            <a:off x="5029200" y="5867400"/>
            <a:ext cx="1524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STORE x</a:t>
            </a:r>
            <a:r>
              <a:rPr lang="en-US" sz="1500" baseline="-25000" dirty="0" smtClean="0"/>
              <a:t>1</a:t>
            </a:r>
            <a:r>
              <a:rPr lang="en-US" sz="1500" dirty="0" smtClean="0"/>
              <a:t> y</a:t>
            </a:r>
            <a:r>
              <a:rPr lang="en-US" sz="1500" baseline="-25000" dirty="0" smtClean="0"/>
              <a:t>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315200" y="64886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 pitchFamily="49" charset="0"/>
              </a:rPr>
              <a:t>STORE x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y</a:t>
            </a:r>
            <a:r>
              <a:rPr lang="en-US" baseline="-25000" dirty="0" smtClean="0">
                <a:latin typeface="Courier" pitchFamily="49" charset="0"/>
              </a:rPr>
              <a:t>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315200" y="4038600"/>
            <a:ext cx="1828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 pitchFamily="49" charset="0"/>
              </a:rPr>
              <a:t>w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= ALLOC</a:t>
            </a:r>
            <a:r>
              <a:rPr lang="en-US" baseline="-25000" dirty="0" smtClean="0">
                <a:latin typeface="Courier" pitchFamily="49" charset="0"/>
              </a:rPr>
              <a:t>a</a:t>
            </a:r>
          </a:p>
          <a:p>
            <a:r>
              <a:rPr lang="en-US" dirty="0" smtClean="0">
                <a:latin typeface="Courier" pitchFamily="49" charset="0"/>
              </a:rPr>
              <a:t>x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= ALLOC</a:t>
            </a:r>
            <a:r>
              <a:rPr lang="en-US" baseline="-25000" dirty="0" smtClean="0">
                <a:latin typeface="Courier" pitchFamily="49" charset="0"/>
              </a:rPr>
              <a:t>b</a:t>
            </a:r>
          </a:p>
          <a:p>
            <a:r>
              <a:rPr lang="en-US" dirty="0" smtClean="0">
                <a:latin typeface="Courier" pitchFamily="49" charset="0"/>
              </a:rPr>
              <a:t>y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= ALLOC</a:t>
            </a:r>
            <a:r>
              <a:rPr lang="en-US" baseline="-25000" dirty="0" smtClean="0">
                <a:latin typeface="Courier" pitchFamily="49" charset="0"/>
              </a:rPr>
              <a:t>c</a:t>
            </a:r>
          </a:p>
          <a:p>
            <a:r>
              <a:rPr lang="en-US" dirty="0" smtClean="0">
                <a:latin typeface="Courier" pitchFamily="49" charset="0"/>
              </a:rPr>
              <a:t>STORE 0 y</a:t>
            </a:r>
            <a:r>
              <a:rPr lang="en-US" baseline="-25000" dirty="0" smtClean="0">
                <a:latin typeface="Courier" pitchFamily="49" charset="0"/>
              </a:rPr>
              <a:t>1</a:t>
            </a:r>
          </a:p>
          <a:p>
            <a:r>
              <a:rPr lang="en-US" dirty="0" smtClean="0">
                <a:latin typeface="Courier" pitchFamily="49" charset="0"/>
              </a:rPr>
              <a:t>STORE w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y</a:t>
            </a:r>
            <a:r>
              <a:rPr lang="en-US" baseline="-25000" dirty="0" smtClean="0">
                <a:latin typeface="Courier" pitchFamily="49" charset="0"/>
              </a:rPr>
              <a:t>1</a:t>
            </a:r>
          </a:p>
          <a:p>
            <a:r>
              <a:rPr lang="en-US" dirty="0" smtClean="0">
                <a:latin typeface="Courier" pitchFamily="49" charset="0"/>
              </a:rPr>
              <a:t>STORE x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y</a:t>
            </a:r>
            <a:r>
              <a:rPr lang="en-US" baseline="-25000" dirty="0" smtClean="0">
                <a:latin typeface="Courier" pitchFamily="49" charset="0"/>
              </a:rPr>
              <a:t>1</a:t>
            </a:r>
          </a:p>
          <a:p>
            <a:r>
              <a:rPr lang="en-US" dirty="0" smtClean="0">
                <a:latin typeface="Courier" pitchFamily="49" charset="0"/>
              </a:rPr>
              <a:t>y</a:t>
            </a:r>
            <a:r>
              <a:rPr lang="en-US" baseline="-25000" dirty="0" smtClean="0">
                <a:latin typeface="Courier" pitchFamily="49" charset="0"/>
              </a:rPr>
              <a:t>2</a:t>
            </a:r>
            <a:r>
              <a:rPr lang="en-US" dirty="0" smtClean="0">
                <a:latin typeface="Courier" pitchFamily="49" charset="0"/>
              </a:rPr>
              <a:t> = ALLOC</a:t>
            </a:r>
            <a:r>
              <a:rPr lang="en-US" baseline="-25000" dirty="0" smtClean="0">
                <a:latin typeface="Courier" pitchFamily="49" charset="0"/>
              </a:rPr>
              <a:t>d</a:t>
            </a:r>
          </a:p>
          <a:p>
            <a:r>
              <a:rPr lang="en-US" dirty="0" smtClean="0">
                <a:latin typeface="Courier" pitchFamily="49" charset="0"/>
              </a:rPr>
              <a:t>STORE w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y</a:t>
            </a:r>
            <a:r>
              <a:rPr lang="en-US" baseline="-25000" dirty="0" smtClean="0">
                <a:latin typeface="Courier" pitchFamily="49" charset="0"/>
              </a:rPr>
              <a:t>2</a:t>
            </a:r>
          </a:p>
          <a:p>
            <a:r>
              <a:rPr lang="en-US" dirty="0" smtClean="0">
                <a:latin typeface="Courier" pitchFamily="49" charset="0"/>
              </a:rPr>
              <a:t>STORE x</a:t>
            </a:r>
            <a:r>
              <a:rPr lang="en-US" baseline="-25000" dirty="0" smtClean="0">
                <a:latin typeface="Courier" pitchFamily="49" charset="0"/>
              </a:rPr>
              <a:t>1</a:t>
            </a:r>
            <a:r>
              <a:rPr lang="en-US" dirty="0" smtClean="0">
                <a:latin typeface="Courier" pitchFamily="49" charset="0"/>
              </a:rPr>
              <a:t> y</a:t>
            </a:r>
            <a:r>
              <a:rPr lang="en-US" baseline="-25000" dirty="0" smtClean="0">
                <a:latin typeface="Courier" pitchFamily="49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" presetClass="emph" presetSubtype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9" dur="indefinite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" presetClass="emph" presetSubtype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8" dur="indefinite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59" dur="indefinite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0" dur="indefinite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5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8" dur="indefinite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9" dur="indefinite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80" dur="indefinite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6" dur="indefinite"/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87" dur="indefinite"/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8" dur="indefinite"/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4" grpId="0" animBg="1"/>
      <p:bldP spid="34" grpId="0" build="allAtOnce"/>
      <p:bldP spid="41" grpId="0"/>
      <p:bldP spid="41" grpId="1"/>
      <p:bldP spid="42" grpId="0" animBg="1"/>
      <p:bldP spid="43" grpId="0" animBg="1"/>
      <p:bldP spid="44" grpId="0"/>
      <p:bldP spid="44" grpId="1"/>
      <p:bldP spid="4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Points-to Graph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Optimization</a:t>
            </a:r>
            <a:endParaRPr lang="en-US" dirty="0" smtClean="0"/>
          </a:p>
          <a:p>
            <a:pPr lvl="1"/>
            <a:r>
              <a:rPr lang="en-US" dirty="0" smtClean="0"/>
              <a:t>Eliminates </a:t>
            </a:r>
            <a:r>
              <a:rPr lang="en-US" dirty="0" smtClean="0"/>
              <a:t>nodes in DFG with identical points-to graphs</a:t>
            </a:r>
          </a:p>
          <a:p>
            <a:pPr lvl="2"/>
            <a:r>
              <a:rPr lang="en-US" dirty="0" smtClean="0"/>
              <a:t>Share a single points-to graph</a:t>
            </a:r>
          </a:p>
          <a:p>
            <a:pPr lvl="1"/>
            <a:r>
              <a:rPr lang="en-US" dirty="0" smtClean="0"/>
              <a:t>Used in SEG portion of graph</a:t>
            </a:r>
            <a:endParaRPr lang="en-US" dirty="0" smtClean="0"/>
          </a:p>
          <a:p>
            <a:r>
              <a:rPr lang="en-US" dirty="0" smtClean="0"/>
              <a:t>Key Idea</a:t>
            </a:r>
          </a:p>
          <a:p>
            <a:pPr lvl="1"/>
            <a:r>
              <a:rPr lang="en-US" dirty="0" smtClean="0"/>
              <a:t>Non-preserving nodes</a:t>
            </a:r>
          </a:p>
          <a:p>
            <a:pPr lvl="2"/>
            <a:r>
              <a:rPr lang="en-US" dirty="0" smtClean="0"/>
              <a:t>Only STORE and CALL modify </a:t>
            </a:r>
            <a:r>
              <a:rPr lang="en-US" dirty="0" err="1" smtClean="0"/>
              <a:t>adr</a:t>
            </a:r>
            <a:r>
              <a:rPr lang="en-US" dirty="0" smtClean="0"/>
              <a:t>-taken pointer info.</a:t>
            </a:r>
          </a:p>
          <a:p>
            <a:pPr lvl="1"/>
            <a:r>
              <a:rPr lang="en-US" dirty="0" smtClean="0"/>
              <a:t>Preserving nodes</a:t>
            </a:r>
          </a:p>
          <a:p>
            <a:pPr lvl="2"/>
            <a:r>
              <a:rPr lang="en-US" dirty="0" smtClean="0"/>
              <a:t>Propagate pointer info to other nodes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Flow-Sensitive Analysis</a:t>
            </a:r>
          </a:p>
          <a:p>
            <a:r>
              <a:rPr lang="en-US" dirty="0" smtClean="0"/>
              <a:t>Semi-Sparse Flow-Sensitive Analysis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Points-to Graph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takes O(n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 is the number of nodes in SEG portion of DFG</a:t>
            </a:r>
          </a:p>
          <a:p>
            <a:pPr lvl="2"/>
            <a:r>
              <a:rPr lang="en-US" dirty="0" smtClean="0"/>
              <a:t>(DEF</a:t>
            </a:r>
            <a:r>
              <a:rPr lang="en-US" baseline="-25000" dirty="0" smtClean="0"/>
              <a:t>adr</a:t>
            </a:r>
            <a:r>
              <a:rPr lang="en-US" dirty="0" smtClean="0"/>
              <a:t>  or USE</a:t>
            </a:r>
            <a:r>
              <a:rPr lang="en-US" baseline="-25000" dirty="0" smtClean="0"/>
              <a:t>adr</a:t>
            </a:r>
            <a:r>
              <a:rPr lang="en-US" dirty="0" smtClean="0"/>
              <a:t>)</a:t>
            </a:r>
          </a:p>
          <a:p>
            <a:r>
              <a:rPr lang="en-US" dirty="0" smtClean="0"/>
              <a:t>Further optimized to only use STORE</a:t>
            </a:r>
          </a:p>
          <a:p>
            <a:pPr lvl="1"/>
            <a:r>
              <a:rPr lang="en-US" dirty="0" smtClean="0"/>
              <a:t>0.1% precision loss</a:t>
            </a:r>
          </a:p>
          <a:p>
            <a:r>
              <a:rPr lang="en-US" dirty="0" smtClean="0"/>
              <a:t>Similar to RTL</a:t>
            </a:r>
          </a:p>
          <a:p>
            <a:pPr lvl="1"/>
            <a:r>
              <a:rPr lang="en-US" dirty="0" smtClean="0"/>
              <a:t>STORE to STORE collapsible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3581400" y="3581400"/>
          <a:ext cx="55626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Down Arrow 4"/>
          <p:cNvSpPr/>
          <p:nvPr/>
        </p:nvSpPr>
        <p:spPr>
          <a:xfrm rot="4204770">
            <a:off x="5971263" y="3984088"/>
            <a:ext cx="685800" cy="4498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19166574">
            <a:off x="5560833" y="4612771"/>
            <a:ext cx="685800" cy="2479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Compressed representation of set relations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Operations performed without decompression</a:t>
            </a:r>
          </a:p>
          <a:p>
            <a:r>
              <a:rPr lang="en-US" dirty="0" smtClean="0"/>
              <a:t>Set operations can be performed in polynomial-time</a:t>
            </a:r>
          </a:p>
          <a:p>
            <a:r>
              <a:rPr lang="en-US" dirty="0" smtClean="0"/>
              <a:t>Useful to store CFG and points-to graph</a:t>
            </a:r>
          </a:p>
          <a:p>
            <a:r>
              <a:rPr lang="en-US" dirty="0" smtClean="0"/>
              <a:t>Transfer functions are BDD operations</a:t>
            </a:r>
          </a:p>
          <a:p>
            <a:pPr lvl="1"/>
            <a:r>
              <a:rPr lang="en-US" dirty="0" smtClean="0"/>
              <a:t>Set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Semi-Sparse Symbolic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Encode top-level points-to information in BDD</a:t>
            </a:r>
          </a:p>
          <a:p>
            <a:pPr lvl="1"/>
            <a:r>
              <a:rPr lang="en-US" dirty="0" smtClean="0"/>
              <a:t>Most variables are top-level</a:t>
            </a:r>
          </a:p>
          <a:p>
            <a:r>
              <a:rPr lang="en-US" dirty="0" smtClean="0"/>
              <a:t>BDDs can not operate on individual statements efficiently</a:t>
            </a:r>
          </a:p>
          <a:p>
            <a:pPr lvl="1"/>
            <a:r>
              <a:rPr lang="en-US" dirty="0" smtClean="0"/>
              <a:t>Use iterative algorithm for address-taken points-to information</a:t>
            </a:r>
          </a:p>
          <a:p>
            <a:pPr lvl="2"/>
            <a:r>
              <a:rPr lang="en-US" dirty="0" smtClean="0"/>
              <a:t>Strong and weak updates</a:t>
            </a:r>
          </a:p>
          <a:p>
            <a:pPr lvl="2"/>
            <a:r>
              <a:rPr lang="en-US" dirty="0" smtClean="0"/>
              <a:t>Allows BDD to operate efficiently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the Analysis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Pointer</a:t>
                      </a:r>
                      <a:r>
                        <a:rPr lang="en-US" baseline="0" dirty="0" smtClean="0"/>
                        <a:t> Information </a:t>
                      </a:r>
                      <a:r>
                        <a:rPr lang="en-US" dirty="0" smtClean="0"/>
                        <a:t>Representation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Semi-Sparse</a:t>
                      </a:r>
                      <a:r>
                        <a:rPr lang="en-US" baseline="0" dirty="0" smtClean="0"/>
                        <a:t> Flow-Sensitive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Semi-Sparse</a:t>
                      </a:r>
                      <a:r>
                        <a:rPr lang="en-US" baseline="0" dirty="0" smtClean="0"/>
                        <a:t> Flow-Sensitive Optimized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SSO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vs</a:t>
                      </a:r>
                      <a:r>
                        <a:rPr lang="en-US" baseline="0" dirty="0" smtClean="0"/>
                        <a:t> SS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bitmap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75x</a:t>
                      </a:r>
                      <a:r>
                        <a:rPr lang="en-US" baseline="0" dirty="0" smtClean="0"/>
                        <a:t> faster</a:t>
                      </a:r>
                    </a:p>
                    <a:p>
                      <a:r>
                        <a:rPr lang="en-US" baseline="0" dirty="0" smtClean="0"/>
                        <a:t>26x less memory</a:t>
                      </a:r>
                    </a:p>
                    <a:p>
                      <a:r>
                        <a:rPr lang="en-US" baseline="0" dirty="0" smtClean="0"/>
                        <a:t>Against baseline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183x faster</a:t>
                      </a:r>
                    </a:p>
                    <a:p>
                      <a:r>
                        <a:rPr lang="en-US" dirty="0" smtClean="0"/>
                        <a:t>47x less memory</a:t>
                      </a:r>
                    </a:p>
                    <a:p>
                      <a:r>
                        <a:rPr lang="en-US" dirty="0" smtClean="0"/>
                        <a:t>Against</a:t>
                      </a:r>
                      <a:r>
                        <a:rPr lang="en-US" baseline="0" dirty="0" smtClean="0"/>
                        <a:t> baseline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2.5x</a:t>
                      </a:r>
                      <a:r>
                        <a:rPr lang="en-US" baseline="0" dirty="0" smtClean="0"/>
                        <a:t> faster</a:t>
                      </a:r>
                    </a:p>
                    <a:p>
                      <a:r>
                        <a:rPr lang="en-US" baseline="0" dirty="0" smtClean="0"/>
                        <a:t>6.8x less memory</a:t>
                      </a:r>
                    </a:p>
                    <a:p>
                      <a:r>
                        <a:rPr lang="en-US" baseline="0" dirty="0" smtClean="0"/>
                        <a:t>Against 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44.8x faster</a:t>
                      </a:r>
                    </a:p>
                    <a:p>
                      <a:r>
                        <a:rPr lang="en-US" dirty="0" smtClean="0"/>
                        <a:t>1.4x</a:t>
                      </a:r>
                      <a:r>
                        <a:rPr lang="en-US" baseline="0" dirty="0" smtClean="0"/>
                        <a:t> less memory</a:t>
                      </a:r>
                    </a:p>
                    <a:p>
                      <a:r>
                        <a:rPr lang="en-US" baseline="0" dirty="0" smtClean="0"/>
                        <a:t>Against baseline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114x faster</a:t>
                      </a:r>
                    </a:p>
                    <a:p>
                      <a:r>
                        <a:rPr lang="en-US" dirty="0" smtClean="0"/>
                        <a:t>1.4x</a:t>
                      </a:r>
                      <a:r>
                        <a:rPr lang="en-US" baseline="0" dirty="0" smtClean="0"/>
                        <a:t> less memory</a:t>
                      </a:r>
                    </a:p>
                    <a:p>
                      <a:r>
                        <a:rPr lang="en-US" baseline="0" dirty="0" smtClean="0"/>
                        <a:t>Against baseline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4.4x</a:t>
                      </a:r>
                      <a:r>
                        <a:rPr lang="en-US" baseline="0" dirty="0" smtClean="0"/>
                        <a:t> faster</a:t>
                      </a:r>
                    </a:p>
                    <a:p>
                      <a:r>
                        <a:rPr lang="en-US" baseline="0" dirty="0" smtClean="0"/>
                        <a:t>1.03x less memory</a:t>
                      </a:r>
                    </a:p>
                    <a:p>
                      <a:r>
                        <a:rPr lang="en-US" baseline="0" dirty="0" smtClean="0"/>
                        <a:t>Against SS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1026" name="Picture 2" descr="C:\Users\evillase\AppData\Local\Microsoft\Windows\Temporary Internet Files\Content.IE5\N2F7BIGP\MCj0441930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981199"/>
            <a:ext cx="3663494" cy="3534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Gather pointer information to improve precision which allows optimizations</a:t>
            </a:r>
          </a:p>
          <a:p>
            <a:r>
              <a:rPr lang="en-US" dirty="0" smtClean="0"/>
              <a:t>Flow sensitive is  beneficial for the following</a:t>
            </a:r>
          </a:p>
          <a:p>
            <a:pPr lvl="1"/>
            <a:r>
              <a:rPr lang="en-US" dirty="0" smtClean="0"/>
              <a:t>Security analysis</a:t>
            </a:r>
          </a:p>
          <a:p>
            <a:pPr lvl="1"/>
            <a:r>
              <a:rPr lang="en-US" dirty="0" smtClean="0"/>
              <a:t>Deep error checking</a:t>
            </a:r>
          </a:p>
          <a:p>
            <a:pPr lvl="1"/>
            <a:r>
              <a:rPr lang="en-US" dirty="0" smtClean="0"/>
              <a:t>Hardware synthesis</a:t>
            </a:r>
          </a:p>
          <a:p>
            <a:pPr lvl="1"/>
            <a:r>
              <a:rPr lang="en-US" dirty="0" smtClean="0"/>
              <a:t>Multi-threaded programs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pointer Analysis</a:t>
            </a:r>
          </a:p>
          <a:p>
            <a:pPr lvl="1"/>
            <a:r>
              <a:rPr lang="en-US" i="1" dirty="0" smtClean="0"/>
              <a:t>Flow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Consider statement ordering in code </a:t>
            </a:r>
          </a:p>
          <a:p>
            <a:pPr lvl="2"/>
            <a:r>
              <a:rPr lang="en-US" dirty="0" smtClean="0"/>
              <a:t>Little progress made in scalability</a:t>
            </a:r>
          </a:p>
          <a:p>
            <a:pPr lvl="1"/>
            <a:r>
              <a:rPr lang="en-US" i="1" dirty="0" smtClean="0"/>
              <a:t>Context</a:t>
            </a:r>
          </a:p>
          <a:p>
            <a:pPr lvl="2"/>
            <a:r>
              <a:rPr lang="en-US" i="1" dirty="0" smtClean="0"/>
              <a:t>Consider Procedure calls</a:t>
            </a:r>
            <a:endParaRPr lang="en-US" dirty="0" smtClean="0"/>
          </a:p>
          <a:p>
            <a:pPr lvl="2"/>
            <a:r>
              <a:rPr lang="en-US" dirty="0" smtClean="0"/>
              <a:t>Good progress in scalability</a:t>
            </a:r>
          </a:p>
          <a:p>
            <a:r>
              <a:rPr lang="en-US" dirty="0" smtClean="0"/>
              <a:t>Complimentary improvement of precision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Tradeoffs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Scalability </a:t>
            </a:r>
            <a:r>
              <a:rPr lang="en-US" u="sng" dirty="0" err="1" smtClean="0"/>
              <a:t>vs</a:t>
            </a:r>
            <a:r>
              <a:rPr lang="en-US" u="sng" dirty="0" smtClean="0"/>
              <a:t> Precision</a:t>
            </a:r>
          </a:p>
          <a:p>
            <a:pPr lvl="1"/>
            <a:r>
              <a:rPr lang="en-US" dirty="0" smtClean="0"/>
              <a:t>It takes time to analysis code</a:t>
            </a:r>
          </a:p>
          <a:p>
            <a:pPr lvl="1"/>
            <a:r>
              <a:rPr lang="en-US" dirty="0" smtClean="0"/>
              <a:t>It takes memory to hold the analysis</a:t>
            </a:r>
          </a:p>
          <a:p>
            <a:r>
              <a:rPr lang="en-US" u="sng" dirty="0" smtClean="0"/>
              <a:t>Insensitive </a:t>
            </a:r>
            <a:r>
              <a:rPr lang="en-US" u="sng" dirty="0" err="1" smtClean="0"/>
              <a:t>vs</a:t>
            </a:r>
            <a:r>
              <a:rPr lang="en-US" u="sng" dirty="0" smtClean="0"/>
              <a:t> Sensitive</a:t>
            </a:r>
          </a:p>
          <a:p>
            <a:pPr lvl="1"/>
            <a:r>
              <a:rPr lang="en-US" dirty="0" smtClean="0"/>
              <a:t>Insensitive </a:t>
            </a:r>
            <a:r>
              <a:rPr lang="en-US" i="1" dirty="0" smtClean="0"/>
              <a:t>less</a:t>
            </a:r>
            <a:r>
              <a:rPr lang="en-US" dirty="0" smtClean="0"/>
              <a:t> complex/precise</a:t>
            </a:r>
          </a:p>
          <a:p>
            <a:pPr lvl="1"/>
            <a:r>
              <a:rPr lang="en-US" dirty="0" smtClean="0"/>
              <a:t>Sensitive </a:t>
            </a:r>
            <a:r>
              <a:rPr lang="en-US" i="1" dirty="0" smtClean="0"/>
              <a:t>more</a:t>
            </a:r>
            <a:r>
              <a:rPr lang="en-US" dirty="0" smtClean="0"/>
              <a:t> complex/precise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Larger pieces of code in general are complex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Flow-Sensitive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Lattice of dataflow facts</a:t>
            </a:r>
          </a:p>
          <a:p>
            <a:r>
              <a:rPr lang="en-US" dirty="0" smtClean="0"/>
              <a:t>Meet operator on lattice</a:t>
            </a:r>
          </a:p>
          <a:p>
            <a:r>
              <a:rPr lang="en-US" dirty="0" smtClean="0"/>
              <a:t>Transfer functions map lattice elements to other lattice elements</a:t>
            </a:r>
          </a:p>
          <a:p>
            <a:r>
              <a:rPr lang="en-US" dirty="0" smtClean="0"/>
              <a:t>Use CFG = &lt;N,E&gt;</a:t>
            </a:r>
          </a:p>
          <a:p>
            <a:pPr lvl="1"/>
            <a:r>
              <a:rPr lang="en-US" dirty="0" smtClean="0"/>
              <a:t>N nodes (program points)</a:t>
            </a:r>
          </a:p>
          <a:p>
            <a:pPr lvl="1"/>
            <a:r>
              <a:rPr lang="en-US" dirty="0" smtClean="0"/>
              <a:t>E edges (flow)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Flow-Sensitive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dirty="0" smtClean="0"/>
              <a:t>Iterative algorithm</a:t>
            </a:r>
          </a:p>
          <a:p>
            <a:pPr lvl="1"/>
            <a:r>
              <a:rPr lang="en-US" dirty="0" smtClean="0"/>
              <a:t>Runs </a:t>
            </a:r>
            <a:r>
              <a:rPr lang="en-US" dirty="0" smtClean="0"/>
              <a:t>until convergence</a:t>
            </a:r>
          </a:p>
          <a:p>
            <a:r>
              <a:rPr lang="en-US" dirty="0" smtClean="0"/>
              <a:t>Adds successor nodes to work list when output set changes</a:t>
            </a:r>
          </a:p>
          <a:p>
            <a:r>
              <a:rPr lang="en-US" dirty="0" smtClean="0"/>
              <a:t>Propagates pointer information to all reachable </a:t>
            </a:r>
            <a:r>
              <a:rPr lang="en-US" dirty="0" smtClean="0"/>
              <a:t>nodes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Prohibitive in memory and computation complexity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Ideas</a:t>
            </a:r>
          </a:p>
          <a:p>
            <a:pPr lvl="1"/>
            <a:r>
              <a:rPr lang="en-US" dirty="0" smtClean="0"/>
              <a:t>Semi-sparse analysis</a:t>
            </a:r>
          </a:p>
          <a:p>
            <a:pPr lvl="1"/>
            <a:r>
              <a:rPr lang="en-US" dirty="0" smtClean="0"/>
              <a:t>Novel use of Binary Decision Diagrams</a:t>
            </a:r>
          </a:p>
          <a:p>
            <a:r>
              <a:rPr lang="en-US" dirty="0" smtClean="0"/>
              <a:t>Two new optimizations</a:t>
            </a:r>
          </a:p>
          <a:p>
            <a:pPr lvl="1"/>
            <a:r>
              <a:rPr lang="en-US" dirty="0" smtClean="0"/>
              <a:t>Top-level pointer equivalence</a:t>
            </a:r>
          </a:p>
          <a:p>
            <a:pPr lvl="1"/>
            <a:r>
              <a:rPr lang="en-US" dirty="0" smtClean="0"/>
              <a:t>Local points-to graph equivalence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Single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44958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Def/use relation captured</a:t>
            </a:r>
          </a:p>
          <a:p>
            <a:r>
              <a:rPr lang="en-US" dirty="0" smtClean="0"/>
              <a:t>Let us use it to reduce information sent to nodes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67400" y="2819400"/>
            <a:ext cx="1447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 pitchFamily="49" charset="0"/>
              </a:rPr>
              <a:t>w = a;</a:t>
            </a:r>
          </a:p>
          <a:p>
            <a:r>
              <a:rPr lang="en-US" dirty="0" smtClean="0">
                <a:latin typeface="Courier" pitchFamily="49" charset="0"/>
              </a:rPr>
              <a:t>x = b;</a:t>
            </a:r>
          </a:p>
          <a:p>
            <a:r>
              <a:rPr lang="en-US" dirty="0" smtClean="0">
                <a:latin typeface="Courier" pitchFamily="49" charset="0"/>
              </a:rPr>
              <a:t>y = &amp;c;</a:t>
            </a:r>
          </a:p>
          <a:p>
            <a:r>
              <a:rPr lang="en-US" dirty="0" smtClean="0">
                <a:latin typeface="Courier" pitchFamily="49" charset="0"/>
              </a:rPr>
              <a:t>z = y;</a:t>
            </a:r>
          </a:p>
          <a:p>
            <a:r>
              <a:rPr lang="en-US" dirty="0" smtClean="0">
                <a:latin typeface="Courier" pitchFamily="49" charset="0"/>
              </a:rPr>
              <a:t>y = &amp;d;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0" y="1295400"/>
            <a:ext cx="1447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</a:t>
            </a:r>
            <a:r>
              <a:rPr lang="en-US" baseline="-25000" dirty="0" smtClean="0"/>
              <a:t>1</a:t>
            </a:r>
            <a:r>
              <a:rPr lang="en-US" dirty="0" smtClean="0"/>
              <a:t> = a</a:t>
            </a:r>
            <a:r>
              <a:rPr lang="en-US" baseline="-25000" dirty="0" smtClean="0"/>
              <a:t>1</a:t>
            </a:r>
            <a:r>
              <a:rPr lang="en-US" dirty="0" smtClean="0"/>
              <a:t>;</a:t>
            </a:r>
          </a:p>
          <a:p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= b</a:t>
            </a:r>
            <a:r>
              <a:rPr lang="en-US" baseline="-25000" dirty="0" smtClean="0"/>
              <a:t>1</a:t>
            </a:r>
            <a:r>
              <a:rPr lang="en-US" dirty="0" smtClean="0"/>
              <a:t>;</a:t>
            </a:r>
          </a:p>
          <a:p>
            <a:r>
              <a:rPr lang="en-US" dirty="0" smtClean="0"/>
              <a:t>y</a:t>
            </a:r>
            <a:r>
              <a:rPr lang="en-US" baseline="-25000" dirty="0" smtClean="0"/>
              <a:t>1</a:t>
            </a:r>
            <a:r>
              <a:rPr lang="en-US" dirty="0" smtClean="0"/>
              <a:t> = c</a:t>
            </a:r>
            <a:r>
              <a:rPr lang="en-US" baseline="-25000" dirty="0" smtClean="0"/>
              <a:t>1</a:t>
            </a:r>
            <a:r>
              <a:rPr lang="en-US" dirty="0" smtClean="0"/>
              <a:t>;</a:t>
            </a:r>
          </a:p>
          <a:p>
            <a:r>
              <a:rPr lang="en-US" dirty="0" smtClean="0"/>
              <a:t>z</a:t>
            </a:r>
            <a:r>
              <a:rPr lang="en-US" baseline="-25000" dirty="0" smtClean="0"/>
              <a:t>1</a:t>
            </a:r>
            <a:r>
              <a:rPr lang="en-US" dirty="0" smtClean="0"/>
              <a:t> = y</a:t>
            </a:r>
            <a:r>
              <a:rPr lang="en-US" baseline="-25000" dirty="0" smtClean="0"/>
              <a:t>1</a:t>
            </a:r>
            <a:r>
              <a:rPr lang="en-US" dirty="0" smtClean="0"/>
              <a:t>;</a:t>
            </a:r>
          </a:p>
          <a:p>
            <a:r>
              <a:rPr lang="en-US" dirty="0" smtClean="0"/>
              <a:t>y</a:t>
            </a:r>
            <a:r>
              <a:rPr lang="en-US" baseline="-25000" dirty="0" smtClean="0"/>
              <a:t>2</a:t>
            </a:r>
            <a:r>
              <a:rPr lang="en-US" dirty="0" smtClean="0"/>
              <a:t> = d</a:t>
            </a:r>
            <a:r>
              <a:rPr lang="en-US" baseline="-25000" dirty="0" smtClean="0"/>
              <a:t>1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67400" y="1295400"/>
            <a:ext cx="1447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 pitchFamily="49" charset="0"/>
              </a:rPr>
              <a:t>w = a;</a:t>
            </a:r>
          </a:p>
          <a:p>
            <a:r>
              <a:rPr lang="en-US" dirty="0" smtClean="0">
                <a:latin typeface="Courier" pitchFamily="49" charset="0"/>
              </a:rPr>
              <a:t>x = b;</a:t>
            </a:r>
          </a:p>
          <a:p>
            <a:r>
              <a:rPr lang="en-US" dirty="0" smtClean="0">
                <a:latin typeface="Courier" pitchFamily="49" charset="0"/>
              </a:rPr>
              <a:t>y = c;</a:t>
            </a:r>
          </a:p>
          <a:p>
            <a:r>
              <a:rPr lang="en-US" dirty="0" smtClean="0">
                <a:latin typeface="Courier" pitchFamily="49" charset="0"/>
              </a:rPr>
              <a:t>z = y;</a:t>
            </a:r>
          </a:p>
          <a:p>
            <a:r>
              <a:rPr lang="en-US" dirty="0" smtClean="0">
                <a:latin typeface="Courier" pitchFamily="49" charset="0"/>
              </a:rPr>
              <a:t>y = d;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34200" y="2819400"/>
            <a:ext cx="1447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</a:t>
            </a:r>
            <a:r>
              <a:rPr lang="en-US" baseline="-25000" dirty="0" smtClean="0"/>
              <a:t>1</a:t>
            </a:r>
            <a:r>
              <a:rPr lang="en-US" dirty="0" smtClean="0"/>
              <a:t> = a</a:t>
            </a:r>
            <a:r>
              <a:rPr lang="en-US" baseline="-25000" dirty="0" smtClean="0"/>
              <a:t>1</a:t>
            </a:r>
            <a:r>
              <a:rPr lang="en-US" dirty="0" smtClean="0"/>
              <a:t>;</a:t>
            </a:r>
          </a:p>
          <a:p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= b</a:t>
            </a:r>
            <a:r>
              <a:rPr lang="en-US" baseline="-25000" dirty="0" smtClean="0"/>
              <a:t>1</a:t>
            </a:r>
            <a:r>
              <a:rPr lang="en-US" dirty="0" smtClean="0"/>
              <a:t>;</a:t>
            </a:r>
          </a:p>
          <a:p>
            <a:r>
              <a:rPr lang="en-US" dirty="0" smtClean="0"/>
              <a:t>y</a:t>
            </a:r>
            <a:r>
              <a:rPr lang="en-US" baseline="-25000" dirty="0" smtClean="0"/>
              <a:t>1</a:t>
            </a:r>
            <a:r>
              <a:rPr lang="en-US" dirty="0" smtClean="0"/>
              <a:t> = ?;</a:t>
            </a:r>
          </a:p>
          <a:p>
            <a:r>
              <a:rPr lang="en-US" dirty="0" smtClean="0"/>
              <a:t>z</a:t>
            </a:r>
            <a:r>
              <a:rPr lang="en-US" baseline="-25000" dirty="0" smtClean="0"/>
              <a:t>1</a:t>
            </a:r>
            <a:r>
              <a:rPr lang="en-US" dirty="0" smtClean="0"/>
              <a:t> = ?;</a:t>
            </a:r>
          </a:p>
          <a:p>
            <a:r>
              <a:rPr lang="en-US" dirty="0" smtClean="0"/>
              <a:t>y</a:t>
            </a:r>
            <a:r>
              <a:rPr lang="en-US" baseline="-25000" dirty="0" smtClean="0"/>
              <a:t>2</a:t>
            </a:r>
            <a:r>
              <a:rPr lang="en-US" dirty="0" smtClean="0"/>
              <a:t> = ?;</a:t>
            </a:r>
            <a:endParaRPr lang="en-US" dirty="0"/>
          </a:p>
        </p:txBody>
      </p:sp>
      <p:graphicFrame>
        <p:nvGraphicFramePr>
          <p:cNvPr id="9" name="Diagram 8"/>
          <p:cNvGraphicFramePr/>
          <p:nvPr/>
        </p:nvGraphicFramePr>
        <p:xfrm>
          <a:off x="1371600" y="4267200"/>
          <a:ext cx="60960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Graphic spid="9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1627</Words>
  <Application>Microsoft Office PowerPoint</Application>
  <PresentationFormat>On-screen Show (4:3)</PresentationFormat>
  <Paragraphs>400</Paragraphs>
  <Slides>24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Semi-Sparse Flow-Sensitive Pointer Analysis</vt:lpstr>
      <vt:lpstr>Overview</vt:lpstr>
      <vt:lpstr>Uses</vt:lpstr>
      <vt:lpstr>Types of Analysis</vt:lpstr>
      <vt:lpstr>Analysis Tradeoffs</vt:lpstr>
      <vt:lpstr>Traditional Flow-Sensitive Analysis</vt:lpstr>
      <vt:lpstr>Traditional Flow-Sensitive Analysis</vt:lpstr>
      <vt:lpstr>Contributions</vt:lpstr>
      <vt:lpstr>Static Single Assignment</vt:lpstr>
      <vt:lpstr>Partial Single Static Assignment</vt:lpstr>
      <vt:lpstr>Partial Single Static Assignment</vt:lpstr>
      <vt:lpstr>Dataflow Graph</vt:lpstr>
      <vt:lpstr>Dataflow Graph</vt:lpstr>
      <vt:lpstr>Dataflow Graph</vt:lpstr>
      <vt:lpstr>Semi-Sparse Analysis</vt:lpstr>
      <vt:lpstr>Semi-Sparse Analysis</vt:lpstr>
      <vt:lpstr>Top-Level Pointer Equivalence</vt:lpstr>
      <vt:lpstr>Top-Level Pointer Equivalence</vt:lpstr>
      <vt:lpstr>Local Points-to Graph Equivalence</vt:lpstr>
      <vt:lpstr>Local Points-to Graph Equivalence</vt:lpstr>
      <vt:lpstr>BDDs</vt:lpstr>
      <vt:lpstr>Semi-Sparse Symbolic Analysis</vt:lpstr>
      <vt:lpstr>Results of the Analysis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Flow-sensitive Pointer Analysis</dc:title>
  <dc:creator>Eric Villasenor</dc:creator>
  <cp:lastModifiedBy>Eric Villasenor</cp:lastModifiedBy>
  <cp:revision>88</cp:revision>
  <dcterms:created xsi:type="dcterms:W3CDTF">2010-03-04T18:29:31Z</dcterms:created>
  <dcterms:modified xsi:type="dcterms:W3CDTF">2010-03-09T08:41:16Z</dcterms:modified>
</cp:coreProperties>
</file>