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1"/>
  </p:notesMasterIdLst>
  <p:handoutMasterIdLst>
    <p:handoutMasterId r:id="rId62"/>
  </p:handoutMasterIdLst>
  <p:sldIdLst>
    <p:sldId id="256" r:id="rId2"/>
    <p:sldId id="259" r:id="rId3"/>
    <p:sldId id="286" r:id="rId4"/>
    <p:sldId id="292" r:id="rId5"/>
    <p:sldId id="257" r:id="rId6"/>
    <p:sldId id="293" r:id="rId7"/>
    <p:sldId id="294" r:id="rId8"/>
    <p:sldId id="295" r:id="rId9"/>
    <p:sldId id="301" r:id="rId10"/>
    <p:sldId id="296" r:id="rId11"/>
    <p:sldId id="297" r:id="rId12"/>
    <p:sldId id="298" r:id="rId13"/>
    <p:sldId id="299" r:id="rId14"/>
    <p:sldId id="300" r:id="rId15"/>
    <p:sldId id="302" r:id="rId16"/>
    <p:sldId id="305" r:id="rId17"/>
    <p:sldId id="303" r:id="rId18"/>
    <p:sldId id="306" r:id="rId19"/>
    <p:sldId id="307" r:id="rId20"/>
    <p:sldId id="308" r:id="rId21"/>
    <p:sldId id="309" r:id="rId22"/>
    <p:sldId id="311" r:id="rId23"/>
    <p:sldId id="312" r:id="rId24"/>
    <p:sldId id="343" r:id="rId25"/>
    <p:sldId id="344" r:id="rId26"/>
    <p:sldId id="345" r:id="rId27"/>
    <p:sldId id="346" r:id="rId28"/>
    <p:sldId id="304" r:id="rId29"/>
    <p:sldId id="319" r:id="rId30"/>
    <p:sldId id="314" r:id="rId31"/>
    <p:sldId id="315" r:id="rId32"/>
    <p:sldId id="316" r:id="rId33"/>
    <p:sldId id="317" r:id="rId34"/>
    <p:sldId id="318" r:id="rId35"/>
    <p:sldId id="313" r:id="rId36"/>
    <p:sldId id="320" r:id="rId37"/>
    <p:sldId id="321" r:id="rId38"/>
    <p:sldId id="322" r:id="rId39"/>
    <p:sldId id="324" r:id="rId40"/>
    <p:sldId id="325" r:id="rId41"/>
    <p:sldId id="323" r:id="rId42"/>
    <p:sldId id="326" r:id="rId43"/>
    <p:sldId id="327" r:id="rId44"/>
    <p:sldId id="330" r:id="rId45"/>
    <p:sldId id="347" r:id="rId46"/>
    <p:sldId id="329" r:id="rId47"/>
    <p:sldId id="328" r:id="rId48"/>
    <p:sldId id="331" r:id="rId49"/>
    <p:sldId id="339" r:id="rId50"/>
    <p:sldId id="332" r:id="rId51"/>
    <p:sldId id="333" r:id="rId52"/>
    <p:sldId id="334" r:id="rId53"/>
    <p:sldId id="336" r:id="rId54"/>
    <p:sldId id="337" r:id="rId55"/>
    <p:sldId id="348" r:id="rId56"/>
    <p:sldId id="342" r:id="rId57"/>
    <p:sldId id="338" r:id="rId58"/>
    <p:sldId id="341" r:id="rId59"/>
    <p:sldId id="340" r:id="rId60"/>
  </p:sldIdLst>
  <p:sldSz cx="9144000" cy="6858000" type="screen4x3"/>
  <p:notesSz cx="9144000" cy="6858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49"/>
    <a:srgbClr val="F9FE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79541" autoAdjust="0"/>
  </p:normalViewPr>
  <p:slideViewPr>
    <p:cSldViewPr>
      <p:cViewPr varScale="1">
        <p:scale>
          <a:sx n="58" d="100"/>
          <a:sy n="58" d="100"/>
        </p:scale>
        <p:origin x="-17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5" d="100"/>
          <a:sy n="75" d="100"/>
        </p:scale>
        <p:origin x="-1938" y="-96"/>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02B56AE2-3D7A-48AC-B2C4-D6B1C67A37D6}" type="datetimeFigureOut">
              <a:rPr lang="en-US" smtClean="0"/>
              <a:t>4/4/2010</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FE342001-E848-4624-9F28-486AA3EE70E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838BB4F-467A-44B9-8D0D-7BE733F71A6A}" type="datetimeFigureOut">
              <a:rPr lang="zh-CN" altLang="en-US" smtClean="0"/>
              <a:pPr/>
              <a:t>2010/3/31</a:t>
            </a:fld>
            <a:endParaRPr lang="zh-CN" alt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A603AACA-13AA-484B-BFFE-500E13F0D3C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the today’s agenda.</a:t>
            </a:r>
            <a:r>
              <a:rPr lang="en-US" baseline="0" dirty="0" smtClean="0"/>
              <a:t> First, talk about. Next, paper present. Finally comes.</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we go </a:t>
            </a:r>
            <a:r>
              <a:rPr lang="en-US" baseline="0" dirty="0" smtClean="0"/>
              <a:t>in detail, lets first go over a little bit about types of pointers. What paper deals with are two types of pointers: in the examples, we say p and q are </a:t>
            </a:r>
            <a:r>
              <a:rPr lang="en-US" baseline="0" dirty="0" err="1" smtClean="0"/>
              <a:t>sdp</a:t>
            </a:r>
            <a:r>
              <a:rPr lang="en-US" baseline="0" dirty="0" smtClean="0"/>
              <a:t> because they are pointing to …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go back to</a:t>
            </a:r>
            <a:r>
              <a:rPr lang="en-US" baseline="0" dirty="0" smtClean="0"/>
              <a:t> the algorithm. The purpose of </a:t>
            </a:r>
            <a:r>
              <a:rPr lang="en-US" baseline="0" dirty="0" err="1" smtClean="0"/>
              <a:t>stackTest</a:t>
            </a:r>
            <a:r>
              <a:rPr lang="en-US" baseline="0" dirty="0" smtClean="0"/>
              <a:t> is to analyze </a:t>
            </a:r>
            <a:r>
              <a:rPr lang="en-US" baseline="0" dirty="0" err="1" smtClean="0"/>
              <a:t>sdp</a:t>
            </a:r>
            <a:r>
              <a:rPr lang="en-US" baseline="0" dirty="0" smtClean="0"/>
              <a:t> by using points-to analysis and computing R/W sets. As for </a:t>
            </a:r>
            <a:r>
              <a:rPr lang="en-US" baseline="0" dirty="0" err="1" smtClean="0"/>
              <a:t>Hdp</a:t>
            </a:r>
            <a:r>
              <a:rPr lang="en-US" baseline="0" dirty="0" smtClean="0"/>
              <a:t>, we have connection analysis which is implemented in </a:t>
            </a:r>
            <a:r>
              <a:rPr lang="en-US" baseline="0" dirty="0" err="1" smtClean="0"/>
              <a:t>connectionTest</a:t>
            </a:r>
            <a:r>
              <a:rPr lang="en-US" baseline="0" dirty="0" smtClean="0"/>
              <a:t> and shape analysis which is in </a:t>
            </a:r>
            <a:r>
              <a:rPr lang="en-US" baseline="0" dirty="0" err="1" smtClean="0"/>
              <a:t>shapeTest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first see an example of points-to</a:t>
            </a:r>
            <a:r>
              <a:rPr lang="en-US" baseline="0" dirty="0" smtClean="0"/>
              <a:t> analysis. Won’t go in detail because we have discussed this in </a:t>
            </a:r>
            <a:r>
              <a:rPr lang="en-US" baseline="0" dirty="0" err="1" smtClean="0"/>
              <a:t>Aurengzeb’s</a:t>
            </a:r>
            <a:r>
              <a:rPr lang="en-US" baseline="0" dirty="0" smtClean="0"/>
              <a:t> presentation.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a:t>
            </a:r>
            <a:r>
              <a:rPr lang="en-US" baseline="0" dirty="0" smtClean="0"/>
              <a:t> we have the points-to information, we can compute the stack-based R/W sets. Paper announce any C program can be broken down to 15 types of Simple stmt. All these simple stmt can be divided into 2 groups: those only involves scalars and those involves indirection. For those only involving scalars, it is quite straightforward. </a:t>
            </a:r>
            <a:r>
              <a:rPr lang="en-US" baseline="0" dirty="0" err="1" smtClean="0"/>
              <a:t>Rhs</a:t>
            </a:r>
            <a:r>
              <a:rPr lang="en-US" baseline="0" dirty="0" smtClean="0"/>
              <a:t> can be included in R set, and lhs in W set. Next Lets take a look at an example of stmt that has indirections. Reads p and q, according to points-to pairs, it also reads b and heap, writes x.</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14</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a:t>
            </a:r>
            <a:r>
              <a:rPr lang="en-US" baseline="0" dirty="0" smtClean="0"/>
              <a:t> we have this technique, we can do the </a:t>
            </a:r>
            <a:r>
              <a:rPr lang="en-US" baseline="0" dirty="0" err="1" smtClean="0"/>
              <a:t>stackTest</a:t>
            </a:r>
            <a:r>
              <a:rPr lang="en-US" baseline="0" dirty="0" smtClean="0"/>
              <a:t>. First, we compute the points-to based stack R/W sets, and then according to different </a:t>
            </a:r>
            <a:r>
              <a:rPr lang="en-US" baseline="0" dirty="0" err="1" smtClean="0"/>
              <a:t>depType</a:t>
            </a:r>
            <a:r>
              <a:rPr lang="en-US" baseline="0" dirty="0" smtClean="0"/>
              <a:t>, we have different strategies. If we want a </a:t>
            </a:r>
            <a:r>
              <a:rPr lang="en-US" baseline="0" dirty="0" err="1" smtClean="0"/>
              <a:t>flowdep</a:t>
            </a:r>
            <a:r>
              <a:rPr lang="en-US" baseline="0" dirty="0" smtClean="0"/>
              <a:t>, compute the  intersection.. Similarly…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15</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we finished dealing with the stack-directed</a:t>
            </a:r>
            <a:r>
              <a:rPr lang="en-US" baseline="0" dirty="0" smtClean="0"/>
              <a:t> pointers, lets go over heap analysis. As we know, there are potentially infinite number of objects on the heap, but we know they can be always accessed from </a:t>
            </a:r>
            <a:r>
              <a:rPr lang="en-US" baseline="0" dirty="0" err="1" smtClean="0"/>
              <a:t>hdp</a:t>
            </a:r>
            <a:r>
              <a:rPr lang="en-US" baseline="0" dirty="0" smtClean="0"/>
              <a:t> on the stack by using access-path.</a:t>
            </a:r>
            <a:r>
              <a:rPr lang="en-US" baseline="0" dirty="0" smtClean="0"/>
              <a:t> Introduce another term of </a:t>
            </a:r>
            <a:r>
              <a:rPr lang="en-US" baseline="0" dirty="0" err="1" smtClean="0"/>
              <a:t>heapdp</a:t>
            </a:r>
            <a:r>
              <a:rPr lang="en-US" baseline="0" dirty="0" smtClean="0"/>
              <a:t>, called handle. In finite number, less expensive to deal with.</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16</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back to the </a:t>
            </a:r>
            <a:r>
              <a:rPr lang="en-US" dirty="0" err="1" smtClean="0"/>
              <a:t>depTest</a:t>
            </a:r>
            <a:r>
              <a:rPr lang="en-US" dirty="0" smtClean="0"/>
              <a:t>. If the </a:t>
            </a:r>
            <a:r>
              <a:rPr lang="en-US" dirty="0" err="1" smtClean="0"/>
              <a:t>stackTest</a:t>
            </a:r>
            <a:r>
              <a:rPr lang="en-US" dirty="0" smtClean="0"/>
              <a:t> turned</a:t>
            </a:r>
            <a:r>
              <a:rPr lang="en-US" baseline="0" dirty="0" smtClean="0"/>
              <a:t> out to be </a:t>
            </a:r>
            <a:r>
              <a:rPr lang="en-US" baseline="0" dirty="0" err="1" smtClean="0"/>
              <a:t>OnlyHeap</a:t>
            </a:r>
            <a:r>
              <a:rPr lang="en-US" baseline="0" dirty="0" smtClean="0"/>
              <a:t>, next thing we are </a:t>
            </a:r>
            <a:r>
              <a:rPr lang="en-US" baseline="0" dirty="0" err="1" smtClean="0"/>
              <a:t>gonna</a:t>
            </a:r>
            <a:r>
              <a:rPr lang="en-US" baseline="0" dirty="0" smtClean="0"/>
              <a:t> do is connection analysis. Purpose of CA is to decide whether 2 …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17</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a:t>
            </a:r>
            <a:r>
              <a:rPr lang="en-US" baseline="0" dirty="0" smtClean="0"/>
              <a:t> go over CA. symmetrical. Caution data structure level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18</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19</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don’t know how</a:t>
            </a:r>
            <a:r>
              <a:rPr lang="en-US" baseline="0" dirty="0" smtClean="0"/>
              <a:t> p and q are connected before T. not sufficient information</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Get involved</a:t>
            </a:r>
            <a:r>
              <a:rPr lang="en-US" baseline="0" dirty="0" smtClean="0"/>
              <a:t> are. We will not focus on these techniques, although we might have an emphasis on shape analysis, but what the paper is mainly about is how to use such analysis to detect the parallel.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basically</a:t>
            </a:r>
            <a:r>
              <a:rPr lang="en-US" baseline="0" dirty="0" smtClean="0"/>
              <a:t> understand how it works, we can look at the algorithm of CT. difference. We know the concept of R/W sets. Here we are using Heap-based the sets because we are dealing the </a:t>
            </a:r>
            <a:r>
              <a:rPr lang="en-US" baseline="0" dirty="0" err="1" smtClean="0"/>
              <a:t>hdp</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23</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know that stack-based</a:t>
            </a:r>
            <a:r>
              <a:rPr lang="en-US" baseline="0" dirty="0" smtClean="0"/>
              <a:t> R/W</a:t>
            </a:r>
            <a:r>
              <a:rPr lang="en-US" dirty="0" smtClean="0"/>
              <a:t> gives</a:t>
            </a:r>
            <a:r>
              <a:rPr lang="en-US" baseline="0" dirty="0" smtClean="0"/>
              <a:t> very conservative approximation for stmt involving indirect references. Need sharper information for the heap references. When we do CA, at </a:t>
            </a:r>
            <a:r>
              <a:rPr lang="en-US" baseline="0" dirty="0" err="1" smtClean="0"/>
              <a:t>stmtS</a:t>
            </a:r>
            <a:r>
              <a:rPr lang="en-US" baseline="0" dirty="0" smtClean="0"/>
              <a:t> connection set is empty, at </a:t>
            </a:r>
            <a:r>
              <a:rPr lang="en-US" baseline="0" dirty="0" err="1" smtClean="0"/>
              <a:t>stmtT</a:t>
            </a:r>
            <a:r>
              <a:rPr lang="en-US" baseline="0" dirty="0" smtClean="0"/>
              <a:t>, still empty, no dep. In fact, there is flow dep. Problem is that not enough name. existing names not reliable. need new name for pointers that doesn’t change.</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24</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pointers</a:t>
            </a:r>
            <a:r>
              <a:rPr lang="en-US" baseline="0" dirty="0" smtClean="0"/>
              <a:t> with new name are called anchor handles. Introduce anchors for the parameters. Another anchor for a in </a:t>
            </a:r>
            <a:r>
              <a:rPr lang="en-US" baseline="0" dirty="0" err="1" smtClean="0"/>
              <a:t>stmtS.</a:t>
            </a:r>
            <a:r>
              <a:rPr lang="en-US" baseline="0" dirty="0" smtClean="0"/>
              <a:t> Ghost copy stmt. These anchors will not change through the its scope.</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25</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26</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Won’t go deep into the naming strategy,</a:t>
            </a:r>
            <a:r>
              <a:rPr lang="en-US" baseline="0" dirty="0" smtClean="0"/>
              <a:t> but use that later in the further examples.</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27</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might want some examples to go further. First lets do </a:t>
            </a:r>
            <a:r>
              <a:rPr lang="en-US" baseline="0" dirty="0" err="1" smtClean="0"/>
              <a:t>stackTest</a:t>
            </a:r>
            <a:r>
              <a:rPr lang="en-US" baseline="0" dirty="0" smtClean="0"/>
              <a:t>. If we want to examine the output </a:t>
            </a:r>
            <a:r>
              <a:rPr lang="en-US" baseline="0" dirty="0" err="1" smtClean="0"/>
              <a:t>dep</a:t>
            </a:r>
            <a:r>
              <a:rPr lang="en-US" baseline="0" dirty="0" smtClean="0"/>
              <a:t> from L to M, we need w sets.</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28</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29</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initialized to be tree-like</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33</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note.</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34</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shapeTest</a:t>
            </a:r>
            <a:r>
              <a:rPr lang="en-US" dirty="0" smtClean="0"/>
              <a:t> relies on the shape of the data structure being</a:t>
            </a:r>
            <a:r>
              <a:rPr lang="en-US" baseline="0" dirty="0" smtClean="0"/>
              <a:t> traversed and the access path used to reach particular node. What we need is compare different access path. How to compare. First find a pointer to fixed node called anchor pointer.</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let’s go over the parallel patterns</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4</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Separated into</a:t>
            </a:r>
            <a:r>
              <a:rPr lang="en-US" baseline="0" dirty="0" smtClean="0"/>
              <a:t> several steps. </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36</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Using anchor connection information</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37</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Check each pair</a:t>
            </a:r>
            <a:r>
              <a:rPr lang="en-US" baseline="0" dirty="0" smtClean="0"/>
              <a:t> of pointers in sets for dependence. First thing we are </a:t>
            </a:r>
            <a:r>
              <a:rPr lang="en-US" baseline="0" dirty="0" err="1" smtClean="0"/>
              <a:t>gonna</a:t>
            </a:r>
            <a:r>
              <a:rPr lang="en-US" baseline="0" dirty="0" smtClean="0"/>
              <a:t> do check cycles.</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38</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a:t>
            </a:r>
            <a:r>
              <a:rPr lang="en-US" baseline="0" dirty="0" smtClean="0"/>
              <a:t>, still for each pair. Check the access path constructed. expensive comparing path</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39</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third case,</a:t>
            </a:r>
            <a:r>
              <a:rPr lang="en-US" baseline="0" dirty="0" smtClean="0"/>
              <a:t> the shape of the data structure being traversed can change in between, and the access path cannot be safely used.</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41</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step is</a:t>
            </a:r>
            <a:r>
              <a:rPr lang="en-US" baseline="0" dirty="0" smtClean="0"/>
              <a:t> to compare. </a:t>
            </a:r>
          </a:p>
          <a:p>
            <a:r>
              <a:rPr lang="en-US" baseline="0" dirty="0" smtClean="0"/>
              <a:t>Function call</a:t>
            </a:r>
            <a:r>
              <a:rPr lang="en-US" altLang="zh-CN" baseline="0" dirty="0" smtClean="0"/>
              <a:t>s: it can pass the pointer as a parameter and the </a:t>
            </a:r>
            <a:r>
              <a:rPr lang="en-US" altLang="zh-CN" baseline="0" dirty="0" err="1" smtClean="0"/>
              <a:t>callee</a:t>
            </a:r>
            <a:r>
              <a:rPr lang="en-US" altLang="zh-CN" baseline="0" dirty="0" smtClean="0"/>
              <a:t> function can access fields of all nodes accessible from the pointer.</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42</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comparing</a:t>
            </a:r>
            <a:r>
              <a:rPr lang="en-US" baseline="0" dirty="0" smtClean="0"/>
              <a:t>, need</a:t>
            </a:r>
          </a:p>
          <a:p>
            <a:r>
              <a:rPr lang="en-US" baseline="0" dirty="0" err="1" smtClean="0"/>
              <a:t>Subpath</a:t>
            </a:r>
            <a:r>
              <a:rPr lang="en-US" baseline="0" dirty="0" smtClean="0"/>
              <a:t>: </a:t>
            </a:r>
            <a:r>
              <a:rPr lang="en-US" baseline="0" dirty="0" err="1" smtClean="0"/>
              <a:t>pathS</a:t>
            </a:r>
            <a:r>
              <a:rPr lang="en-US" baseline="0" dirty="0" smtClean="0"/>
              <a:t> contains some field accesses less than </a:t>
            </a:r>
            <a:r>
              <a:rPr lang="en-US" baseline="0" dirty="0" err="1" smtClean="0"/>
              <a:t>pathT</a:t>
            </a:r>
            <a:r>
              <a:rPr lang="en-US" baseline="0" dirty="0" smtClean="0"/>
              <a:t>, and will be equivalent to the path by removing last k field accesses from </a:t>
            </a:r>
            <a:r>
              <a:rPr lang="en-US" baseline="0" dirty="0" err="1" smtClean="0"/>
              <a:t>pathT</a:t>
            </a:r>
            <a:r>
              <a:rPr lang="en-US" baseline="0" dirty="0" smtClean="0"/>
              <a:t>.</a:t>
            </a:r>
          </a:p>
          <a:p>
            <a:r>
              <a:rPr lang="en-US" baseline="0" dirty="0" smtClean="0"/>
              <a:t>Disjoint: 1. not equiv 2.not </a:t>
            </a:r>
            <a:r>
              <a:rPr lang="en-US" baseline="0" dirty="0" err="1" smtClean="0"/>
              <a:t>subpath</a:t>
            </a:r>
            <a:r>
              <a:rPr lang="en-US" baseline="0" dirty="0" smtClean="0"/>
              <a:t> to each other.</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43</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Call stmt</a:t>
            </a:r>
            <a:r>
              <a:rPr lang="en-US" baseline="0" dirty="0" smtClean="0"/>
              <a:t> can access whole sub-pieces of a data structure. For 2 calls to be independent, the 2 access path should lead to disjoint sub-pieces of data structure. This requires that the 2 path are disjoint and the shape attribute of the anchor is Tree.</a:t>
            </a:r>
          </a:p>
          <a:p>
            <a:r>
              <a:rPr lang="en-US" baseline="0" dirty="0" smtClean="0"/>
              <a:t>We have finished the function call part.</a:t>
            </a:r>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45</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Ensure it is heap-based.</a:t>
            </a:r>
          </a:p>
          <a:p>
            <a:pPr marL="228600" indent="-228600">
              <a:buAutoNum type="arabicPeriod"/>
            </a:pPr>
            <a:r>
              <a:rPr lang="en-US" dirty="0" smtClean="0"/>
              <a:t>Ensure the correctness of parallelizing transformations.</a:t>
            </a:r>
          </a:p>
          <a:p>
            <a:pPr marL="228600" indent="-228600">
              <a:buAutoNum type="arabicPeriod"/>
            </a:pPr>
            <a:r>
              <a:rPr lang="en-US" dirty="0" smtClean="0"/>
              <a:t>In</a:t>
            </a:r>
            <a:r>
              <a:rPr lang="en-US" baseline="0" dirty="0" smtClean="0"/>
              <a:t> a regular fashion</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50</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Loop conditions:</a:t>
            </a:r>
            <a:r>
              <a:rPr lang="en-US" baseline="0" dirty="0" smtClean="0"/>
              <a:t> checks whether next iteration could be executed. LHS and RHS</a:t>
            </a:r>
          </a:p>
          <a:p>
            <a:r>
              <a:rPr lang="en-US" baseline="0" dirty="0" smtClean="0"/>
              <a:t>Definition chain computing is similar to what used in shape analysis. All def stmt in the loop.</a:t>
            </a:r>
          </a:p>
          <a:p>
            <a:r>
              <a:rPr lang="en-US" baseline="0" dirty="0" smtClean="0"/>
              <a:t>Goal is to find recurrent def, which means the presence of a variable in the loop whose value for the next </a:t>
            </a:r>
            <a:r>
              <a:rPr lang="en-US" baseline="0" dirty="0" err="1" smtClean="0"/>
              <a:t>iter</a:t>
            </a:r>
            <a:r>
              <a:rPr lang="en-US" baseline="0" dirty="0" smtClean="0"/>
              <a:t> is defined in terms of current value. The access path is called test expression; base variable in the path is navigator.</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51</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call it.</a:t>
            </a:r>
            <a:r>
              <a:rPr lang="en-US" baseline="0" dirty="0" smtClean="0"/>
              <a:t> In the sample code, there are 2 calls to the same function with different arguments. Two pointers represents left and right sub-trees by pointer t. As sub-trees are disjoint, two function calls access disjoint regions of the heap, which can run in parallel.</a:t>
            </a:r>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5</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Navigation</a:t>
            </a:r>
            <a:r>
              <a:rPr lang="en-US" baseline="0" dirty="0" smtClean="0"/>
              <a:t> </a:t>
            </a:r>
            <a:r>
              <a:rPr lang="en-US" baseline="0" dirty="0" err="1" smtClean="0"/>
              <a:t>expr</a:t>
            </a:r>
            <a:r>
              <a:rPr lang="en-US" baseline="0" dirty="0" smtClean="0"/>
              <a:t>: the component of the access path, contributed by the definition involved in the recurrence</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52</a:t>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Navigator node:</a:t>
            </a:r>
            <a:r>
              <a:rPr lang="en-US" baseline="0" dirty="0" smtClean="0"/>
              <a:t> e.g. nodes other than the one being currently visited by the navigator</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55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easy</a:t>
            </a:r>
            <a:r>
              <a:rPr lang="en-US" baseline="0" dirty="0" smtClean="0"/>
              <a:t> to understand. It is an array-based loop. Fully parallelized.</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Consist of 2 parts: first</a:t>
            </a:r>
            <a:r>
              <a:rPr lang="en-US" baseline="0" dirty="0" smtClean="0"/>
              <a:t> one does the computation, while the second performs navigation. The pointer used to navigate through the list, like </a:t>
            </a:r>
            <a:r>
              <a:rPr lang="en-US" baseline="0" dirty="0" err="1" smtClean="0"/>
              <a:t>lp</a:t>
            </a:r>
            <a:r>
              <a:rPr lang="en-US" baseline="0" dirty="0" smtClean="0"/>
              <a:t> in the program. Because it has a LCD due to the navigator. The navigator for the next iteration is obtained via the navigator for the current iteration.</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Converted into</a:t>
            </a:r>
            <a:r>
              <a:rPr lang="en-US" baseline="0" dirty="0" smtClean="0"/>
              <a:t> a </a:t>
            </a:r>
            <a:r>
              <a:rPr lang="en-US" baseline="0" dirty="0" err="1" smtClean="0"/>
              <a:t>forall</a:t>
            </a:r>
            <a:r>
              <a:rPr lang="en-US" baseline="0" dirty="0" smtClean="0"/>
              <a:t>-like loop. First, navigator for the next iteration is obtained sequentially. Then the computation part can run in parallel. Given the variable of the number of processors being used, we can first assign the navigator for each iteration to the pointer array. Then do the computation through the array list.</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a:t>
            </a:r>
            <a:r>
              <a:rPr lang="en-US" baseline="0" dirty="0" smtClean="0"/>
              <a:t> we have figure all three patterns, lets first take a look at the function calls.</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an overall algorithm</a:t>
            </a:r>
            <a:r>
              <a:rPr lang="en-US" baseline="0" dirty="0" smtClean="0"/>
              <a:t> called dependence test. If we can prove no dependence between 2 stmt then they can run in parallel. It is still conservative detection, which means if we can’t disprove dependence, we assume dependence. First, the paper assumes that no irregular control flow constructs like…in the same nest level with the two stmt. So we make sure that there will be a runtime path from S to T. the parameter of </a:t>
            </a:r>
            <a:r>
              <a:rPr lang="en-US" baseline="0" dirty="0" err="1" smtClean="0"/>
              <a:t>depType</a:t>
            </a:r>
            <a:r>
              <a:rPr lang="en-US" baseline="0" dirty="0" smtClean="0"/>
              <a:t> specifies the dependence type we want to detect like anti- output- or flow- dep. First, do </a:t>
            </a:r>
            <a:r>
              <a:rPr lang="en-US" baseline="0" dirty="0" err="1" smtClean="0"/>
              <a:t>stackTest</a:t>
            </a:r>
            <a:r>
              <a:rPr lang="en-US" baseline="0" dirty="0" smtClean="0"/>
              <a:t>, if cannot be disproved, check if </a:t>
            </a:r>
            <a:r>
              <a:rPr lang="en-US" baseline="0" dirty="0" err="1" smtClean="0"/>
              <a:t>dep</a:t>
            </a:r>
            <a:r>
              <a:rPr lang="en-US" baseline="0" dirty="0" smtClean="0"/>
              <a:t> is only due to heap. If so, heap analysis is used. 2 heap analysis will be potentially used: </a:t>
            </a:r>
            <a:r>
              <a:rPr lang="en-US" baseline="0" dirty="0" err="1" smtClean="0"/>
              <a:t>connectionTest</a:t>
            </a:r>
            <a:r>
              <a:rPr lang="en-US" baseline="0" dirty="0" smtClean="0"/>
              <a:t>, if test succeeds, report independence. Otherwise, more accurate test---shape analysis is invoked.</a:t>
            </a:r>
            <a:endParaRPr lang="en-US" dirty="0"/>
          </a:p>
        </p:txBody>
      </p:sp>
      <p:sp>
        <p:nvSpPr>
          <p:cNvPr id="4" name="Slide Number Placeholder 3"/>
          <p:cNvSpPr>
            <a:spLocks noGrp="1"/>
          </p:cNvSpPr>
          <p:nvPr>
            <p:ph type="sldNum" sz="quarter" idx="10"/>
          </p:nvPr>
        </p:nvSpPr>
        <p:spPr/>
        <p:txBody>
          <a:bodyPr/>
          <a:lstStyle/>
          <a:p>
            <a:fld id="{A603AACA-13AA-484B-BFFE-500E13F0D3CA}"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smtClean="0"/>
              <a:t>单击此处编辑母版标题样式</a:t>
            </a:r>
            <a:endParaRPr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4" name="日期占位符 29"/>
          <p:cNvSpPr>
            <a:spLocks noGrp="1"/>
          </p:cNvSpPr>
          <p:nvPr>
            <p:ph type="dt" sz="half" idx="10"/>
          </p:nvPr>
        </p:nvSpPr>
        <p:spPr/>
        <p:txBody>
          <a:bodyPr/>
          <a:lstStyle>
            <a:lvl1pPr>
              <a:defRPr/>
            </a:lvl1pPr>
          </a:lstStyle>
          <a:p>
            <a:pPr>
              <a:defRPr/>
            </a:pPr>
            <a:fld id="{32471547-6BB7-4782-B771-32B824E60084}" type="datetimeFigureOut">
              <a:rPr lang="zh-CN" altLang="en-US"/>
              <a:pPr>
                <a:defRPr/>
              </a:pPr>
              <a:t>2010/3/31</a:t>
            </a:fld>
            <a:endParaRPr lang="zh-CN" altLang="en-US"/>
          </a:p>
        </p:txBody>
      </p:sp>
      <p:sp>
        <p:nvSpPr>
          <p:cNvPr id="5" name="页脚占位符 18"/>
          <p:cNvSpPr>
            <a:spLocks noGrp="1"/>
          </p:cNvSpPr>
          <p:nvPr>
            <p:ph type="ftr" sz="quarter" idx="11"/>
          </p:nvPr>
        </p:nvSpPr>
        <p:spPr/>
        <p:txBody>
          <a:bodyPr/>
          <a:lstStyle>
            <a:lvl1pPr>
              <a:defRPr/>
            </a:lvl1pPr>
          </a:lstStyle>
          <a:p>
            <a:pPr>
              <a:defRPr/>
            </a:pPr>
            <a:endParaRPr lang="zh-CN" altLang="en-US"/>
          </a:p>
        </p:txBody>
      </p:sp>
      <p:sp>
        <p:nvSpPr>
          <p:cNvPr id="6" name="灯片编号占位符 26"/>
          <p:cNvSpPr>
            <a:spLocks noGrp="1"/>
          </p:cNvSpPr>
          <p:nvPr>
            <p:ph type="sldNum" sz="quarter" idx="12"/>
          </p:nvPr>
        </p:nvSpPr>
        <p:spPr/>
        <p:txBody>
          <a:bodyPr/>
          <a:lstStyle>
            <a:lvl1pPr>
              <a:defRPr/>
            </a:lvl1pPr>
          </a:lstStyle>
          <a:p>
            <a:pPr>
              <a:defRPr/>
            </a:pPr>
            <a:fld id="{F2DA4499-6C88-4B07-ABF8-447C4DDD8887}"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FDB4F71B-57DD-4F5A-9D45-0CEBFE097439}" type="datetimeFigureOut">
              <a:rPr lang="zh-CN" altLang="en-US"/>
              <a:pPr>
                <a:defRPr/>
              </a:pPr>
              <a:t>2010/3/31</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783CEFD7-D644-4ACB-9DF7-3D2173178DC5}"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914401"/>
            <a:ext cx="6019800" cy="52117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45EFBC1D-4D93-4B42-882C-BA2B27F020B4}" type="datetimeFigureOut">
              <a:rPr lang="zh-CN" altLang="en-US"/>
              <a:pPr>
                <a:defRPr/>
              </a:pPr>
              <a:t>2010/3/31</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59C9A945-F9A4-4846-9D82-56E14E6D1B0F}"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C5434ED3-E945-4540-969F-26B9927B8D20}" type="datetimeFigureOut">
              <a:rPr lang="zh-CN" altLang="en-US"/>
              <a:pPr>
                <a:defRPr/>
              </a:pPr>
              <a:t>2010/3/31</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D151ACDB-B310-4BBF-9F8D-51CDC6255EDD}"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A4469B8D-CA53-451D-B9B5-0C114514615A}" type="datetimeFigureOut">
              <a:rPr lang="zh-CN" altLang="en-US"/>
              <a:pPr>
                <a:defRPr/>
              </a:pPr>
              <a:t>2010/3/31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2DD9F75-9019-453D-9B99-8C5E3FFCE872}"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9"/>
          <p:cNvSpPr>
            <a:spLocks noGrp="1"/>
          </p:cNvSpPr>
          <p:nvPr>
            <p:ph type="dt" sz="half" idx="10"/>
          </p:nvPr>
        </p:nvSpPr>
        <p:spPr/>
        <p:txBody>
          <a:bodyPr/>
          <a:lstStyle>
            <a:lvl1pPr>
              <a:defRPr/>
            </a:lvl1pPr>
          </a:lstStyle>
          <a:p>
            <a:pPr>
              <a:defRPr/>
            </a:pPr>
            <a:fld id="{ECE51734-7F51-4644-95C8-9E73059B4339}" type="datetimeFigureOut">
              <a:rPr lang="zh-CN" altLang="en-US"/>
              <a:pPr>
                <a:defRPr/>
              </a:pPr>
              <a:t>2010/3/31</a:t>
            </a:fld>
            <a:endParaRPr lang="zh-CN" altLang="en-US"/>
          </a:p>
        </p:txBody>
      </p:sp>
      <p:sp>
        <p:nvSpPr>
          <p:cNvPr id="6" name="页脚占位符 21"/>
          <p:cNvSpPr>
            <a:spLocks noGrp="1"/>
          </p:cNvSpPr>
          <p:nvPr>
            <p:ph type="ftr" sz="quarter" idx="11"/>
          </p:nvPr>
        </p:nvSpPr>
        <p:spPr/>
        <p:txBody>
          <a:bodyPr/>
          <a:lstStyle>
            <a:lvl1pPr>
              <a:defRPr/>
            </a:lvl1pPr>
          </a:lstStyle>
          <a:p>
            <a:pPr>
              <a:defRPr/>
            </a:pPr>
            <a:endParaRPr lang="zh-CN" altLang="en-US"/>
          </a:p>
        </p:txBody>
      </p:sp>
      <p:sp>
        <p:nvSpPr>
          <p:cNvPr id="7" name="灯片编号占位符 17"/>
          <p:cNvSpPr>
            <a:spLocks noGrp="1"/>
          </p:cNvSpPr>
          <p:nvPr>
            <p:ph type="sldNum" sz="quarter" idx="12"/>
          </p:nvPr>
        </p:nvSpPr>
        <p:spPr/>
        <p:txBody>
          <a:bodyPr/>
          <a:lstStyle>
            <a:lvl1pPr>
              <a:defRPr/>
            </a:lvl1pPr>
          </a:lstStyle>
          <a:p>
            <a:pPr>
              <a:defRPr/>
            </a:pPr>
            <a:fld id="{8AC1A06E-5A26-4F9B-8233-BA87B7090F49}"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9"/>
          <p:cNvSpPr>
            <a:spLocks noGrp="1"/>
          </p:cNvSpPr>
          <p:nvPr>
            <p:ph type="dt" sz="half" idx="10"/>
          </p:nvPr>
        </p:nvSpPr>
        <p:spPr/>
        <p:txBody>
          <a:bodyPr/>
          <a:lstStyle>
            <a:lvl1pPr>
              <a:defRPr/>
            </a:lvl1pPr>
          </a:lstStyle>
          <a:p>
            <a:pPr>
              <a:defRPr/>
            </a:pPr>
            <a:fld id="{FDCE8288-1B33-401D-93B7-A0E519EF5F3F}" type="datetimeFigureOut">
              <a:rPr lang="zh-CN" altLang="en-US"/>
              <a:pPr>
                <a:defRPr/>
              </a:pPr>
              <a:t>2010/3/31</a:t>
            </a:fld>
            <a:endParaRPr lang="zh-CN" altLang="en-US"/>
          </a:p>
        </p:txBody>
      </p:sp>
      <p:sp>
        <p:nvSpPr>
          <p:cNvPr id="8" name="页脚占位符 21"/>
          <p:cNvSpPr>
            <a:spLocks noGrp="1"/>
          </p:cNvSpPr>
          <p:nvPr>
            <p:ph type="ftr" sz="quarter" idx="11"/>
          </p:nvPr>
        </p:nvSpPr>
        <p:spPr/>
        <p:txBody>
          <a:bodyPr/>
          <a:lstStyle>
            <a:lvl1pPr>
              <a:defRPr/>
            </a:lvl1pPr>
          </a:lstStyle>
          <a:p>
            <a:pPr>
              <a:defRPr/>
            </a:pPr>
            <a:endParaRPr lang="zh-CN" altLang="en-US"/>
          </a:p>
        </p:txBody>
      </p:sp>
      <p:sp>
        <p:nvSpPr>
          <p:cNvPr id="9" name="灯片编号占位符 17"/>
          <p:cNvSpPr>
            <a:spLocks noGrp="1"/>
          </p:cNvSpPr>
          <p:nvPr>
            <p:ph type="sldNum" sz="quarter" idx="12"/>
          </p:nvPr>
        </p:nvSpPr>
        <p:spPr/>
        <p:txBody>
          <a:bodyPr/>
          <a:lstStyle>
            <a:lvl1pPr>
              <a:defRPr/>
            </a:lvl1pPr>
          </a:lstStyle>
          <a:p>
            <a:pPr>
              <a:defRPr/>
            </a:pPr>
            <a:fld id="{DC337BED-8857-4BAB-A06E-4DABC2D5552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CN" altLang="en-US" smtClean="0"/>
              <a:t>单击此处编辑母版标题样式</a:t>
            </a:r>
            <a:endParaRPr lang="en-US"/>
          </a:p>
        </p:txBody>
      </p:sp>
      <p:sp>
        <p:nvSpPr>
          <p:cNvPr id="3" name="日期占位符 9"/>
          <p:cNvSpPr>
            <a:spLocks noGrp="1"/>
          </p:cNvSpPr>
          <p:nvPr>
            <p:ph type="dt" sz="half" idx="10"/>
          </p:nvPr>
        </p:nvSpPr>
        <p:spPr/>
        <p:txBody>
          <a:bodyPr/>
          <a:lstStyle>
            <a:lvl1pPr>
              <a:defRPr/>
            </a:lvl1pPr>
          </a:lstStyle>
          <a:p>
            <a:pPr>
              <a:defRPr/>
            </a:pPr>
            <a:fld id="{BAB83A42-E4D2-46B1-B883-3C56883E81E2}" type="datetimeFigureOut">
              <a:rPr lang="zh-CN" altLang="en-US"/>
              <a:pPr>
                <a:defRPr/>
              </a:pPr>
              <a:t>2010/3/31</a:t>
            </a:fld>
            <a:endParaRPr lang="zh-CN" altLang="en-US"/>
          </a:p>
        </p:txBody>
      </p:sp>
      <p:sp>
        <p:nvSpPr>
          <p:cNvPr id="4" name="页脚占位符 21"/>
          <p:cNvSpPr>
            <a:spLocks noGrp="1"/>
          </p:cNvSpPr>
          <p:nvPr>
            <p:ph type="ftr" sz="quarter" idx="11"/>
          </p:nvPr>
        </p:nvSpPr>
        <p:spPr/>
        <p:txBody>
          <a:bodyPr/>
          <a:lstStyle>
            <a:lvl1pPr>
              <a:defRPr/>
            </a:lvl1pPr>
          </a:lstStyle>
          <a:p>
            <a:pPr>
              <a:defRPr/>
            </a:pPr>
            <a:endParaRPr lang="zh-CN" altLang="en-US"/>
          </a:p>
        </p:txBody>
      </p:sp>
      <p:sp>
        <p:nvSpPr>
          <p:cNvPr id="5" name="灯片编号占位符 17"/>
          <p:cNvSpPr>
            <a:spLocks noGrp="1"/>
          </p:cNvSpPr>
          <p:nvPr>
            <p:ph type="sldNum" sz="quarter" idx="12"/>
          </p:nvPr>
        </p:nvSpPr>
        <p:spPr/>
        <p:txBody>
          <a:bodyPr/>
          <a:lstStyle>
            <a:lvl1pPr>
              <a:defRPr/>
            </a:lvl1pPr>
          </a:lstStyle>
          <a:p>
            <a:pPr>
              <a:defRPr/>
            </a:pPr>
            <a:fld id="{AB9F42D3-97A8-49F9-B4AA-D8F486DA4727}"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fld id="{4E2E9BD1-DF5E-4A5B-AFF3-7BC38471146C}" type="datetimeFigureOut">
              <a:rPr lang="zh-CN" altLang="en-US"/>
              <a:pPr>
                <a:defRPr/>
              </a:pPr>
              <a:t>2010/3/31</a:t>
            </a:fld>
            <a:endParaRPr lang="zh-CN" altLang="en-US"/>
          </a:p>
        </p:txBody>
      </p:sp>
      <p:sp>
        <p:nvSpPr>
          <p:cNvPr id="3" name="页脚占位符 21"/>
          <p:cNvSpPr>
            <a:spLocks noGrp="1"/>
          </p:cNvSpPr>
          <p:nvPr>
            <p:ph type="ftr" sz="quarter" idx="11"/>
          </p:nvPr>
        </p:nvSpPr>
        <p:spPr/>
        <p:txBody>
          <a:bodyPr/>
          <a:lstStyle>
            <a:lvl1pPr>
              <a:defRPr/>
            </a:lvl1pPr>
          </a:lstStyle>
          <a:p>
            <a:pPr>
              <a:defRPr/>
            </a:pPr>
            <a:endParaRPr lang="zh-CN" altLang="en-US"/>
          </a:p>
        </p:txBody>
      </p:sp>
      <p:sp>
        <p:nvSpPr>
          <p:cNvPr id="4" name="灯片编号占位符 17"/>
          <p:cNvSpPr>
            <a:spLocks noGrp="1"/>
          </p:cNvSpPr>
          <p:nvPr>
            <p:ph type="sldNum" sz="quarter" idx="12"/>
          </p:nvPr>
        </p:nvSpPr>
        <p:spPr/>
        <p:txBody>
          <a:bodyPr/>
          <a:lstStyle>
            <a:lvl1pPr>
              <a:defRPr/>
            </a:lvl1pPr>
          </a:lstStyle>
          <a:p>
            <a:pPr>
              <a:defRPr/>
            </a:pPr>
            <a:fld id="{59D77057-BC8B-4A6A-9D57-EDAB61B0A80C}"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CN" altLang="en-US" smtClean="0"/>
              <a:t>单击此处编辑母版标题样式</a:t>
            </a:r>
            <a:endParaRPr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9"/>
          <p:cNvSpPr>
            <a:spLocks noGrp="1"/>
          </p:cNvSpPr>
          <p:nvPr>
            <p:ph type="dt" sz="half" idx="10"/>
          </p:nvPr>
        </p:nvSpPr>
        <p:spPr/>
        <p:txBody>
          <a:bodyPr/>
          <a:lstStyle>
            <a:lvl1pPr>
              <a:defRPr/>
            </a:lvl1pPr>
          </a:lstStyle>
          <a:p>
            <a:pPr>
              <a:defRPr/>
            </a:pPr>
            <a:fld id="{E3FDC507-9DEF-4CA8-BE24-722E1DAAB871}" type="datetimeFigureOut">
              <a:rPr lang="zh-CN" altLang="en-US"/>
              <a:pPr>
                <a:defRPr/>
              </a:pPr>
              <a:t>2010/3/31</a:t>
            </a:fld>
            <a:endParaRPr lang="zh-CN" altLang="en-US"/>
          </a:p>
        </p:txBody>
      </p:sp>
      <p:sp>
        <p:nvSpPr>
          <p:cNvPr id="6" name="页脚占位符 21"/>
          <p:cNvSpPr>
            <a:spLocks noGrp="1"/>
          </p:cNvSpPr>
          <p:nvPr>
            <p:ph type="ftr" sz="quarter" idx="11"/>
          </p:nvPr>
        </p:nvSpPr>
        <p:spPr/>
        <p:txBody>
          <a:bodyPr/>
          <a:lstStyle>
            <a:lvl1pPr>
              <a:defRPr/>
            </a:lvl1pPr>
          </a:lstStyle>
          <a:p>
            <a:pPr>
              <a:defRPr/>
            </a:pPr>
            <a:endParaRPr lang="zh-CN" altLang="en-US"/>
          </a:p>
        </p:txBody>
      </p:sp>
      <p:sp>
        <p:nvSpPr>
          <p:cNvPr id="7" name="灯片编号占位符 17"/>
          <p:cNvSpPr>
            <a:spLocks noGrp="1"/>
          </p:cNvSpPr>
          <p:nvPr>
            <p:ph type="sldNum" sz="quarter" idx="12"/>
          </p:nvPr>
        </p:nvSpPr>
        <p:spPr/>
        <p:txBody>
          <a:bodyPr/>
          <a:lstStyle>
            <a:lvl1pPr>
              <a:defRPr/>
            </a:lvl1pPr>
          </a:lstStyle>
          <a:p>
            <a:pPr>
              <a:defRPr/>
            </a:pPr>
            <a:fld id="{463DB7A8-6E98-42A5-B57D-BA58E41A059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单圆角矩形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直角三角形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任意多边形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任意多边形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 name="标题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CN" altLang="en-US" smtClean="0"/>
              <a:t>单击此处编辑母版标题样式</a:t>
            </a:r>
            <a:endParaRPr lang="en-US"/>
          </a:p>
        </p:txBody>
      </p:sp>
      <p:sp>
        <p:nvSpPr>
          <p:cNvPr id="4" name="文本占位符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9" name="日期占位符 4"/>
          <p:cNvSpPr>
            <a:spLocks noGrp="1"/>
          </p:cNvSpPr>
          <p:nvPr>
            <p:ph type="dt" sz="half" idx="10"/>
          </p:nvPr>
        </p:nvSpPr>
        <p:spPr/>
        <p:txBody>
          <a:bodyPr/>
          <a:lstStyle>
            <a:lvl1pPr>
              <a:defRPr/>
            </a:lvl1pPr>
          </a:lstStyle>
          <a:p>
            <a:pPr>
              <a:defRPr/>
            </a:pPr>
            <a:fld id="{1DD02965-F46D-4DFB-97C0-FCDD282F026C}" type="datetimeFigureOut">
              <a:rPr lang="zh-CN" altLang="en-US"/>
              <a:pPr>
                <a:defRPr/>
              </a:pPr>
              <a:t>2010/3/31</a:t>
            </a:fld>
            <a:endParaRPr lang="zh-CN" altLang="en-US"/>
          </a:p>
        </p:txBody>
      </p:sp>
      <p:sp>
        <p:nvSpPr>
          <p:cNvPr id="10" name="页脚占位符 5"/>
          <p:cNvSpPr>
            <a:spLocks noGrp="1"/>
          </p:cNvSpPr>
          <p:nvPr>
            <p:ph type="ftr" sz="quarter" idx="11"/>
          </p:nvPr>
        </p:nvSpPr>
        <p:spPr/>
        <p:txBody>
          <a:bodyPr/>
          <a:lstStyle>
            <a:lvl1pPr>
              <a:defRPr/>
            </a:lvl1pPr>
          </a:lstStyle>
          <a:p>
            <a:pPr>
              <a:defRPr/>
            </a:pPr>
            <a:endParaRPr lang="zh-CN" altLang="en-US"/>
          </a:p>
        </p:txBody>
      </p:sp>
      <p:sp>
        <p:nvSpPr>
          <p:cNvPr id="11" name="灯片编号占位符 6"/>
          <p:cNvSpPr>
            <a:spLocks noGrp="1"/>
          </p:cNvSpPr>
          <p:nvPr>
            <p:ph type="sldNum" sz="quarter" idx="12"/>
          </p:nvPr>
        </p:nvSpPr>
        <p:spPr>
          <a:xfrm>
            <a:off x="8077200" y="6356350"/>
            <a:ext cx="609600" cy="365125"/>
          </a:xfrm>
        </p:spPr>
        <p:txBody>
          <a:bodyPr/>
          <a:lstStyle>
            <a:lvl1pPr>
              <a:defRPr/>
            </a:lvl1pPr>
          </a:lstStyle>
          <a:p>
            <a:pPr>
              <a:defRPr/>
            </a:pPr>
            <a:fld id="{C28C39B4-FC91-40B3-86BC-785C85CDB51A}"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任意多边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3076" name="标题占位符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CN" altLang="en-US" smtClean="0"/>
              <a:t>单击此处编辑母版标题样式</a:t>
            </a:r>
            <a:endParaRPr lang="en-US" smtClean="0"/>
          </a:p>
        </p:txBody>
      </p:sp>
      <p:sp>
        <p:nvSpPr>
          <p:cNvPr id="3077" name="文本占位符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9FEC98E5-ABA4-4B08-8842-B1F0C5C1BAB5}" type="datetimeFigureOut">
              <a:rPr lang="zh-CN" altLang="en-US"/>
              <a:pPr>
                <a:defRPr/>
              </a:pPr>
              <a:t>2010/3/31</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D3427533-5CAD-4A09-89E9-73CB96B5BBC6}" type="slidenum">
              <a:rPr lang="zh-CN" altLang="en-US"/>
              <a:pPr>
                <a:defRPr/>
              </a:pPr>
              <a:t>‹#›</a:t>
            </a:fld>
            <a:endParaRPr lang="zh-CN" altLang="en-US"/>
          </a:p>
        </p:txBody>
      </p:sp>
      <p:grpSp>
        <p:nvGrpSpPr>
          <p:cNvPr id="3081" name="组合 1"/>
          <p:cNvGrpSpPr>
            <a:grpSpLocks/>
          </p:cNvGrpSpPr>
          <p:nvPr/>
        </p:nvGrpSpPr>
        <p:grpSpPr bwMode="auto">
          <a:xfrm>
            <a:off x="-19050" y="203200"/>
            <a:ext cx="9180513" cy="647700"/>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6" r:id="rId3"/>
    <p:sldLayoutId id="2147483693" r:id="rId4"/>
    <p:sldLayoutId id="2147483692" r:id="rId5"/>
    <p:sldLayoutId id="2147483691" r:id="rId6"/>
    <p:sldLayoutId id="2147483690" r:id="rId7"/>
    <p:sldLayoutId id="2147483689" r:id="rId8"/>
    <p:sldLayoutId id="2147483697" r:id="rId9"/>
    <p:sldLayoutId id="2147483688" r:id="rId10"/>
    <p:sldLayoutId id="2147483687"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ea typeface="隶书" pitchFamily="49" charset="-122"/>
        </a:defRPr>
      </a:lvl2pPr>
      <a:lvl3pPr algn="l" rtl="0" fontAlgn="base">
        <a:spcBef>
          <a:spcPct val="0"/>
        </a:spcBef>
        <a:spcAft>
          <a:spcPct val="0"/>
        </a:spcAft>
        <a:defRPr sz="5000">
          <a:solidFill>
            <a:schemeClr val="tx2"/>
          </a:solidFill>
          <a:latin typeface="Calibri" pitchFamily="34" charset="0"/>
          <a:ea typeface="隶书" pitchFamily="49" charset="-122"/>
        </a:defRPr>
      </a:lvl3pPr>
      <a:lvl4pPr algn="l" rtl="0" fontAlgn="base">
        <a:spcBef>
          <a:spcPct val="0"/>
        </a:spcBef>
        <a:spcAft>
          <a:spcPct val="0"/>
        </a:spcAft>
        <a:defRPr sz="5000">
          <a:solidFill>
            <a:schemeClr val="tx2"/>
          </a:solidFill>
          <a:latin typeface="Calibri" pitchFamily="34" charset="0"/>
          <a:ea typeface="隶书" pitchFamily="49" charset="-122"/>
        </a:defRPr>
      </a:lvl4pPr>
      <a:lvl5pPr algn="l" rtl="0" fontAlgn="base">
        <a:spcBef>
          <a:spcPct val="0"/>
        </a:spcBef>
        <a:spcAft>
          <a:spcPct val="0"/>
        </a:spcAft>
        <a:defRPr sz="5000">
          <a:solidFill>
            <a:schemeClr val="tx2"/>
          </a:solidFill>
          <a:latin typeface="Calibri" pitchFamily="34" charset="0"/>
          <a:ea typeface="隶书" pitchFamily="49" charset="-122"/>
        </a:defRPr>
      </a:lvl5pPr>
      <a:lvl6pPr marL="457200" algn="l" rtl="0" fontAlgn="base">
        <a:spcBef>
          <a:spcPct val="0"/>
        </a:spcBef>
        <a:spcAft>
          <a:spcPct val="0"/>
        </a:spcAft>
        <a:defRPr sz="5000">
          <a:solidFill>
            <a:schemeClr val="tx2"/>
          </a:solidFill>
          <a:latin typeface="Calibri" pitchFamily="34" charset="0"/>
          <a:ea typeface="隶书" pitchFamily="49" charset="-122"/>
        </a:defRPr>
      </a:lvl6pPr>
      <a:lvl7pPr marL="914400" algn="l" rtl="0" fontAlgn="base">
        <a:spcBef>
          <a:spcPct val="0"/>
        </a:spcBef>
        <a:spcAft>
          <a:spcPct val="0"/>
        </a:spcAft>
        <a:defRPr sz="5000">
          <a:solidFill>
            <a:schemeClr val="tx2"/>
          </a:solidFill>
          <a:latin typeface="Calibri" pitchFamily="34" charset="0"/>
          <a:ea typeface="隶书" pitchFamily="49" charset="-122"/>
        </a:defRPr>
      </a:lvl7pPr>
      <a:lvl8pPr marL="1371600" algn="l" rtl="0" fontAlgn="base">
        <a:spcBef>
          <a:spcPct val="0"/>
        </a:spcBef>
        <a:spcAft>
          <a:spcPct val="0"/>
        </a:spcAft>
        <a:defRPr sz="5000">
          <a:solidFill>
            <a:schemeClr val="tx2"/>
          </a:solidFill>
          <a:latin typeface="Calibri" pitchFamily="34" charset="0"/>
          <a:ea typeface="隶书" pitchFamily="49" charset="-122"/>
        </a:defRPr>
      </a:lvl8pPr>
      <a:lvl9pPr marL="1828800" algn="l" rtl="0" fontAlgn="base">
        <a:spcBef>
          <a:spcPct val="0"/>
        </a:spcBef>
        <a:spcAft>
          <a:spcPct val="0"/>
        </a:spcAft>
        <a:defRPr sz="5000">
          <a:solidFill>
            <a:schemeClr val="tx2"/>
          </a:solidFill>
          <a:latin typeface="Calibri" pitchFamily="34" charset="0"/>
          <a:ea typeface="隶书" pitchFamily="49" charset="-122"/>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oleObject" Target="../embeddings/oleObject7.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428596" y="1285860"/>
            <a:ext cx="8143932" cy="286232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sp3d extrusionH="57150">
              <a:bevelT w="38100" h="38100" prst="relaxedInset"/>
            </a:sp3d>
          </a:bodyPr>
          <a:lstStyle/>
          <a:p>
            <a:pPr>
              <a:lnSpc>
                <a:spcPts val="2000"/>
              </a:lnSpc>
              <a:spcBef>
                <a:spcPct val="50000"/>
              </a:spcBef>
            </a:pPr>
            <a:r>
              <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rPr>
              <a:t>Detecting Parallelism </a:t>
            </a:r>
          </a:p>
          <a:p>
            <a:pPr>
              <a:lnSpc>
                <a:spcPts val="2000"/>
              </a:lnSpc>
              <a:spcBef>
                <a:spcPct val="50000"/>
              </a:spcBef>
            </a:pPr>
            <a:r>
              <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rPr>
              <a:t>in C Programs with </a:t>
            </a:r>
          </a:p>
          <a:p>
            <a:pPr>
              <a:lnSpc>
                <a:spcPts val="2000"/>
              </a:lnSpc>
              <a:spcBef>
                <a:spcPct val="50000"/>
              </a:spcBef>
            </a:pPr>
            <a:r>
              <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rPr>
              <a:t>Recursive Data Structures				</a:t>
            </a:r>
            <a:r>
              <a:rPr lang="en-US" altLang="zh-CN" sz="4000" b="1" dirty="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rPr>
              <a:t>	</a:t>
            </a:r>
            <a:endPar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endParaRPr>
          </a:p>
          <a:p>
            <a:pPr>
              <a:lnSpc>
                <a:spcPts val="2000"/>
              </a:lnSpc>
              <a:spcBef>
                <a:spcPct val="50000"/>
              </a:spcBef>
            </a:pPr>
            <a:endPar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endParaRPr>
          </a:p>
          <a:p>
            <a:pPr>
              <a:lnSpc>
                <a:spcPts val="2000"/>
              </a:lnSpc>
              <a:spcBef>
                <a:spcPct val="50000"/>
              </a:spcBef>
            </a:pPr>
            <a:r>
              <a:rPr lang="en-US" altLang="zh-CN" sz="3200" b="1" dirty="0" err="1" smtClean="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rPr>
              <a:t>Rakesh</a:t>
            </a:r>
            <a:r>
              <a:rPr lang="en-US" altLang="zh-CN" sz="3200" b="1" dirty="0" smtClean="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rPr>
              <a:t> </a:t>
            </a:r>
            <a:r>
              <a:rPr lang="en-US" altLang="zh-CN" sz="3200" b="1" dirty="0" err="1" smtClean="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rPr>
              <a:t>Ghiya</a:t>
            </a:r>
            <a:r>
              <a:rPr lang="en-US" altLang="zh-CN" sz="3200" b="1" dirty="0" smtClean="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rPr>
              <a:t>, L J. </a:t>
            </a:r>
            <a:r>
              <a:rPr lang="en-US" altLang="zh-CN" sz="3200" b="1" dirty="0" err="1" smtClean="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rPr>
              <a:t>Hendren</a:t>
            </a:r>
            <a:r>
              <a:rPr lang="en-US" altLang="zh-CN" sz="3200" b="1" dirty="0" smtClean="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rPr>
              <a:t>, Y Zhu</a:t>
            </a:r>
            <a:endParaRPr lang="en-US" altLang="zh-CN" sz="3200" b="1" dirty="0">
              <a:solidFill>
                <a:schemeClr val="tx1">
                  <a:lumMod val="85000"/>
                </a:schemeClr>
              </a:solidFill>
              <a:effectLst>
                <a:outerShdw blurRad="38100" dist="38100" dir="2700000" algn="tl">
                  <a:srgbClr val="000000">
                    <a:alpha val="43137"/>
                  </a:srgbClr>
                </a:outerShdw>
              </a:effectLst>
              <a:latin typeface="Arial Black" pitchFamily="34" charset="0"/>
              <a:ea typeface="Gungsuh" pitchFamily="18" charset="-127"/>
            </a:endParaRPr>
          </a:p>
        </p:txBody>
      </p:sp>
      <p:sp>
        <p:nvSpPr>
          <p:cNvPr id="7178" name="Text Box 10"/>
          <p:cNvSpPr txBox="1">
            <a:spLocks noChangeArrowheads="1"/>
          </p:cNvSpPr>
          <p:nvPr/>
        </p:nvSpPr>
        <p:spPr bwMode="auto">
          <a:xfrm>
            <a:off x="4357686" y="5000636"/>
            <a:ext cx="3803662" cy="461665"/>
          </a:xfrm>
          <a:prstGeom prst="rect">
            <a:avLst/>
          </a:prstGeom>
          <a:noFill/>
          <a:ln w="9525">
            <a:noFill/>
            <a:miter lim="800000"/>
            <a:headEnd/>
            <a:tailEnd/>
          </a:ln>
          <a:effectLst/>
        </p:spPr>
        <p:txBody>
          <a:bodyPr wrap="square">
            <a:spAutoFit/>
          </a:bodyPr>
          <a:lstStyle/>
          <a:p>
            <a:pPr>
              <a:spcBef>
                <a:spcPct val="50000"/>
              </a:spcBef>
            </a:pPr>
            <a:r>
              <a:rPr lang="en-US" altLang="zh-CN" sz="2400" b="1" dirty="0" smtClean="0">
                <a:effectLst>
                  <a:glow rad="139700">
                    <a:srgbClr val="FFC000">
                      <a:alpha val="40000"/>
                    </a:srgbClr>
                  </a:glow>
                </a:effectLst>
              </a:rPr>
              <a:t>Presented By  </a:t>
            </a:r>
            <a:r>
              <a:rPr lang="en-US" altLang="zh-CN" sz="2400" b="1" dirty="0" err="1" smtClean="0">
                <a:effectLst>
                  <a:glow rad="139700">
                    <a:srgbClr val="FFC000">
                      <a:alpha val="40000"/>
                    </a:srgbClr>
                  </a:glow>
                </a:effectLst>
              </a:rPr>
              <a:t>Hao</a:t>
            </a:r>
            <a:r>
              <a:rPr lang="en-US" altLang="zh-CN" sz="2400" b="1" dirty="0" smtClean="0">
                <a:effectLst>
                  <a:glow rad="139700">
                    <a:srgbClr val="FFC000">
                      <a:alpha val="40000"/>
                    </a:srgbClr>
                  </a:glow>
                </a:effectLst>
              </a:rPr>
              <a:t> Lin</a:t>
            </a:r>
            <a:endParaRPr lang="en-US" altLang="zh-CN" sz="2400" b="1" dirty="0">
              <a:effectLst>
                <a:glow rad="139700">
                  <a:srgbClr val="FFC000">
                    <a:alpha val="40000"/>
                  </a:srgbClr>
                </a:glow>
              </a:effectLst>
            </a:endParaRPr>
          </a:p>
        </p:txBody>
      </p:sp>
      <p:sp>
        <p:nvSpPr>
          <p:cNvPr id="7179" name="Text Box 11"/>
          <p:cNvSpPr txBox="1">
            <a:spLocks noChangeArrowheads="1"/>
          </p:cNvSpPr>
          <p:nvPr/>
        </p:nvSpPr>
        <p:spPr bwMode="auto">
          <a:xfrm>
            <a:off x="5500694" y="5429264"/>
            <a:ext cx="2951163" cy="457200"/>
          </a:xfrm>
          <a:prstGeom prst="rect">
            <a:avLst/>
          </a:prstGeom>
          <a:noFill/>
          <a:ln w="9525">
            <a:noFill/>
            <a:miter lim="800000"/>
            <a:headEnd/>
            <a:tailEnd/>
          </a:ln>
          <a:effectLst/>
        </p:spPr>
        <p:txBody>
          <a:bodyPr>
            <a:spAutoFit/>
          </a:bodyPr>
          <a:lstStyle/>
          <a:p>
            <a:pPr>
              <a:spcBef>
                <a:spcPct val="50000"/>
              </a:spcBef>
            </a:pPr>
            <a:r>
              <a:rPr lang="en-US" altLang="zh-CN" sz="2400" dirty="0" smtClean="0"/>
              <a:t>April. 5</a:t>
            </a:r>
            <a:r>
              <a:rPr lang="en-US" altLang="zh-CN" sz="2400" baseline="30000" dirty="0" smtClean="0"/>
              <a:t>th</a:t>
            </a:r>
            <a:r>
              <a:rPr lang="en-US" altLang="zh-CN" sz="2400" dirty="0"/>
              <a:t>, </a:t>
            </a:r>
            <a:r>
              <a:rPr lang="en-US" altLang="zh-CN" sz="2400" dirty="0" smtClean="0"/>
              <a:t>2010</a:t>
            </a:r>
            <a:endParaRPr lang="en-US" altLang="zh-C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Function-call Parallelism</a:t>
            </a:r>
            <a:endParaRPr lang="zh-CN" altLang="en-US" dirty="0" smtClean="0"/>
          </a:p>
        </p:txBody>
      </p:sp>
      <p:sp>
        <p:nvSpPr>
          <p:cNvPr id="3" name="内容占位符 2"/>
          <p:cNvSpPr>
            <a:spLocks noGrp="1"/>
          </p:cNvSpPr>
          <p:nvPr>
            <p:ph idx="1"/>
          </p:nvPr>
        </p:nvSpPr>
        <p:spPr>
          <a:xfrm>
            <a:off x="500034" y="1928802"/>
            <a:ext cx="8215370" cy="1357322"/>
          </a:xfrm>
        </p:spPr>
        <p:txBody>
          <a:bodyPr>
            <a:normAutofit/>
          </a:bodyPr>
          <a:lstStyle/>
          <a:p>
            <a:r>
              <a:rPr lang="en-US" altLang="zh-CN" dirty="0" smtClean="0"/>
              <a:t>Overall Algorithms</a:t>
            </a:r>
          </a:p>
          <a:p>
            <a:pPr lvl="1"/>
            <a:r>
              <a:rPr lang="en-US" altLang="zh-CN" dirty="0" smtClean="0"/>
              <a:t>No intervening irregular control flow constructs: </a:t>
            </a:r>
            <a:r>
              <a:rPr lang="en-US" altLang="zh-CN" i="1" dirty="0" smtClean="0"/>
              <a:t>break, continue, return, exit, abort…</a:t>
            </a:r>
          </a:p>
          <a:p>
            <a:endParaRPr lang="en-US" altLang="zh-CN" dirty="0" smtClean="0"/>
          </a:p>
        </p:txBody>
      </p:sp>
      <p:sp>
        <p:nvSpPr>
          <p:cNvPr id="7" name="内容占位符 2"/>
          <p:cNvSpPr txBox="1">
            <a:spLocks/>
          </p:cNvSpPr>
          <p:nvPr/>
        </p:nvSpPr>
        <p:spPr bwMode="auto">
          <a:xfrm>
            <a:off x="1142976" y="3286124"/>
            <a:ext cx="7215238" cy="35718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f</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un</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depTest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stmtS</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stmtT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depType</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   </a:t>
            </a:r>
            <a:r>
              <a:rPr lang="en-US" altLang="zh-CN" sz="2600" baseline="0" dirty="0" smtClean="0">
                <a:latin typeface="+mn-lt"/>
                <a:ea typeface="+mn-ea"/>
              </a:rPr>
              <a:t>if (</a:t>
            </a:r>
            <a:r>
              <a:rPr lang="en-US" altLang="zh-CN" sz="2600" baseline="0" dirty="0" err="1" smtClean="0">
                <a:latin typeface="+mn-lt"/>
                <a:ea typeface="+mn-ea"/>
              </a:rPr>
              <a:t>stackTest</a:t>
            </a:r>
            <a:r>
              <a:rPr lang="en-US" altLang="zh-CN" sz="2600" baseline="0" dirty="0" smtClean="0">
                <a:latin typeface="+mn-lt"/>
                <a:ea typeface="+mn-ea"/>
              </a:rPr>
              <a:t> (</a:t>
            </a:r>
            <a:r>
              <a:rPr lang="en-US" altLang="zh-CN" sz="2600" baseline="0" dirty="0" err="1" smtClean="0">
                <a:latin typeface="+mn-lt"/>
                <a:ea typeface="+mn-ea"/>
              </a:rPr>
              <a:t>stmtS</a:t>
            </a:r>
            <a:r>
              <a:rPr lang="en-US" altLang="zh-CN" sz="2600" baseline="0" dirty="0" smtClean="0">
                <a:latin typeface="+mn-lt"/>
                <a:ea typeface="+mn-ea"/>
              </a:rPr>
              <a:t>, </a:t>
            </a:r>
            <a:r>
              <a:rPr lang="en-US" altLang="zh-CN" sz="2600" baseline="0" dirty="0" err="1" smtClean="0">
                <a:latin typeface="+mn-lt"/>
                <a:ea typeface="+mn-ea"/>
              </a:rPr>
              <a:t>stmtT</a:t>
            </a:r>
            <a:r>
              <a:rPr lang="en-US" altLang="zh-CN" sz="2600" baseline="0" dirty="0" smtClean="0">
                <a:latin typeface="+mn-lt"/>
                <a:ea typeface="+mn-ea"/>
              </a:rPr>
              <a:t>, </a:t>
            </a:r>
            <a:r>
              <a:rPr lang="en-US" altLang="zh-CN" sz="2600" baseline="0" dirty="0" err="1" smtClean="0">
                <a:latin typeface="+mn-lt"/>
                <a:ea typeface="+mn-ea"/>
              </a:rPr>
              <a:t>depType</a:t>
            </a:r>
            <a:r>
              <a:rPr lang="en-US" altLang="zh-CN" sz="2600" baseline="0" dirty="0" smtClean="0">
                <a:latin typeface="+mn-lt"/>
                <a:ea typeface="+mn-ea"/>
              </a:rPr>
              <a:t>)==</a:t>
            </a:r>
            <a:r>
              <a:rPr lang="en-US" altLang="zh-CN" sz="2600" baseline="0" dirty="0" err="1" smtClean="0">
                <a:latin typeface="+mn-lt"/>
                <a:ea typeface="+mn-ea"/>
              </a:rPr>
              <a:t>NoDep</a:t>
            </a:r>
            <a:r>
              <a:rPr lang="en-US" altLang="zh-CN" sz="2600" baseline="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lang="en-US" altLang="zh-CN" sz="2600" dirty="0" smtClean="0">
                <a:latin typeface="+mn-lt"/>
                <a:ea typeface="+mn-ea"/>
              </a:rPr>
              <a:t>   </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return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NoDep</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lvl="0" indent="-273050">
              <a:spcBef>
                <a:spcPct val="20000"/>
              </a:spcBef>
              <a:buClr>
                <a:srgbClr val="0BD0D9"/>
              </a:buClr>
              <a:buSzPct val="95000"/>
            </a:pPr>
            <a:r>
              <a:rPr lang="en-US" altLang="zh-CN" sz="2600" dirty="0" smtClean="0">
                <a:latin typeface="+mn-lt"/>
                <a:ea typeface="+mn-ea"/>
              </a:rPr>
              <a:t>   else if (</a:t>
            </a:r>
            <a:r>
              <a:rPr lang="en-US" altLang="zh-CN" sz="2600" dirty="0" err="1" smtClean="0">
                <a:latin typeface="+mn-lt"/>
                <a:ea typeface="+mn-ea"/>
              </a:rPr>
              <a:t>stackTest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OnlyHeap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if(</a:t>
            </a:r>
            <a:r>
              <a:rPr lang="en-US" altLang="zh-CN" sz="2600" dirty="0" err="1" smtClean="0">
                <a:latin typeface="+mn-lt"/>
                <a:ea typeface="+mn-ea"/>
              </a:rPr>
              <a:t>connectionTest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if (</a:t>
            </a:r>
            <a:r>
              <a:rPr lang="en-US" altLang="zh-CN" sz="2600" dirty="0" err="1" smtClean="0">
                <a:latin typeface="+mn-lt"/>
                <a:ea typeface="+mn-ea"/>
              </a:rPr>
              <a:t>shapeTest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else return </a:t>
            </a:r>
            <a:r>
              <a:rPr lang="en-US" altLang="zh-CN" sz="2600" dirty="0" err="1" smtClean="0">
                <a:latin typeface="+mn-lt"/>
                <a:ea typeface="+mn-ea"/>
              </a:rPr>
              <a:t>Dep</a:t>
            </a:r>
            <a:r>
              <a:rPr lang="en-US" altLang="zh-CN" sz="2600" dirty="0" smtClean="0">
                <a:latin typeface="+mn-lt"/>
                <a:ea typeface="+mn-ea"/>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Pointer Analysis</a:t>
            </a:r>
            <a:endParaRPr lang="zh-CN" altLang="en-US" dirty="0" smtClean="0"/>
          </a:p>
        </p:txBody>
      </p:sp>
      <p:sp>
        <p:nvSpPr>
          <p:cNvPr id="3" name="内容占位符 2"/>
          <p:cNvSpPr>
            <a:spLocks noGrp="1"/>
          </p:cNvSpPr>
          <p:nvPr>
            <p:ph idx="1"/>
          </p:nvPr>
        </p:nvSpPr>
        <p:spPr>
          <a:xfrm>
            <a:off x="500034" y="2071678"/>
            <a:ext cx="4857784" cy="4000528"/>
          </a:xfrm>
        </p:spPr>
        <p:txBody>
          <a:bodyPr>
            <a:normAutofit lnSpcReduction="10000"/>
          </a:bodyPr>
          <a:lstStyle/>
          <a:p>
            <a:r>
              <a:rPr lang="en-US" altLang="zh-CN" dirty="0" smtClean="0"/>
              <a:t>Stack-directed Pointer: </a:t>
            </a:r>
            <a:r>
              <a:rPr lang="en-US" altLang="zh-CN" i="1" dirty="0" smtClean="0"/>
              <a:t>p, q</a:t>
            </a:r>
          </a:p>
          <a:p>
            <a:pPr lvl="1"/>
            <a:r>
              <a:rPr lang="en-US" altLang="zh-CN" dirty="0" smtClean="0"/>
              <a:t>Pointing to statically-allocated memory objects, which has compile-time names</a:t>
            </a:r>
          </a:p>
          <a:p>
            <a:r>
              <a:rPr lang="en-US" altLang="zh-CN" dirty="0" smtClean="0"/>
              <a:t>Heap-directed Pointer: </a:t>
            </a:r>
            <a:r>
              <a:rPr lang="en-US" altLang="zh-CN" i="1" dirty="0" smtClean="0"/>
              <a:t>r, s</a:t>
            </a:r>
          </a:p>
          <a:p>
            <a:pPr lvl="1"/>
            <a:r>
              <a:rPr lang="en-US" altLang="zh-CN" dirty="0" smtClean="0"/>
              <a:t>Pointing to dynamically allocated in the heap, which are anonymous (dereference)</a:t>
            </a:r>
          </a:p>
          <a:p>
            <a:pPr lvl="1"/>
            <a:r>
              <a:rPr lang="en-US" altLang="zh-CN" dirty="0" smtClean="0"/>
              <a:t>Variable themselves are stack-resident</a:t>
            </a:r>
          </a:p>
          <a:p>
            <a:endParaRPr lang="en-US" altLang="zh-CN" dirty="0" smtClean="0"/>
          </a:p>
        </p:txBody>
      </p:sp>
      <p:pic>
        <p:nvPicPr>
          <p:cNvPr id="79875" name="Picture 3"/>
          <p:cNvPicPr>
            <a:picLocks noChangeAspect="1" noChangeArrowheads="1"/>
          </p:cNvPicPr>
          <p:nvPr/>
        </p:nvPicPr>
        <p:blipFill>
          <a:blip r:embed="rId3"/>
          <a:srcRect/>
          <a:stretch>
            <a:fillRect/>
          </a:stretch>
        </p:blipFill>
        <p:spPr bwMode="auto">
          <a:xfrm>
            <a:off x="6286512" y="1643050"/>
            <a:ext cx="2624142" cy="2434901"/>
          </a:xfrm>
          <a:prstGeom prst="rect">
            <a:avLst/>
          </a:prstGeom>
          <a:noFill/>
          <a:ln w="9525">
            <a:noFill/>
            <a:miter lim="800000"/>
            <a:headEnd/>
            <a:tailEnd/>
          </a:ln>
          <a:effectLst/>
        </p:spPr>
      </p:pic>
      <p:pic>
        <p:nvPicPr>
          <p:cNvPr id="79876" name="Picture 4"/>
          <p:cNvPicPr>
            <a:picLocks noChangeAspect="1" noChangeArrowheads="1"/>
          </p:cNvPicPr>
          <p:nvPr/>
        </p:nvPicPr>
        <p:blipFill>
          <a:blip r:embed="rId4"/>
          <a:srcRect/>
          <a:stretch>
            <a:fillRect/>
          </a:stretch>
        </p:blipFill>
        <p:spPr bwMode="auto">
          <a:xfrm>
            <a:off x="5301639" y="4071942"/>
            <a:ext cx="3483469" cy="250033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Pointer Analysis</a:t>
            </a:r>
            <a:endParaRPr lang="zh-CN" altLang="en-US" dirty="0" smtClean="0"/>
          </a:p>
        </p:txBody>
      </p:sp>
      <p:sp>
        <p:nvSpPr>
          <p:cNvPr id="3" name="内容占位符 2"/>
          <p:cNvSpPr>
            <a:spLocks noGrp="1"/>
          </p:cNvSpPr>
          <p:nvPr>
            <p:ph idx="1"/>
          </p:nvPr>
        </p:nvSpPr>
        <p:spPr>
          <a:xfrm>
            <a:off x="285720" y="2071678"/>
            <a:ext cx="5643602" cy="4000528"/>
          </a:xfrm>
        </p:spPr>
        <p:txBody>
          <a:bodyPr>
            <a:normAutofit/>
          </a:bodyPr>
          <a:lstStyle/>
          <a:p>
            <a:r>
              <a:rPr lang="en-US" altLang="zh-CN" dirty="0" smtClean="0"/>
              <a:t>Stack-directed Pointer:</a:t>
            </a:r>
            <a:endParaRPr lang="en-US" altLang="zh-CN" i="1" dirty="0" smtClean="0"/>
          </a:p>
          <a:p>
            <a:pPr lvl="1"/>
            <a:r>
              <a:rPr lang="en-US" altLang="zh-CN" dirty="0" smtClean="0"/>
              <a:t>Points-to analysis</a:t>
            </a:r>
          </a:p>
          <a:p>
            <a:pPr lvl="1"/>
            <a:r>
              <a:rPr lang="en-US" altLang="zh-CN" dirty="0" smtClean="0"/>
              <a:t>Computing Read/Write sets</a:t>
            </a:r>
          </a:p>
          <a:p>
            <a:r>
              <a:rPr lang="en-US" altLang="zh-CN" dirty="0" smtClean="0"/>
              <a:t>Heap-directed Pointer:</a:t>
            </a:r>
            <a:endParaRPr lang="en-US" altLang="zh-CN" i="1" dirty="0" smtClean="0"/>
          </a:p>
          <a:p>
            <a:pPr lvl="1"/>
            <a:r>
              <a:rPr lang="en-US" altLang="zh-CN" dirty="0" smtClean="0"/>
              <a:t>Connection analysis: </a:t>
            </a:r>
            <a:r>
              <a:rPr lang="en-US" altLang="zh-CN" i="1" dirty="0" err="1" smtClean="0"/>
              <a:t>connectionTest</a:t>
            </a:r>
            <a:endParaRPr lang="en-US" altLang="zh-CN" i="1" dirty="0" smtClean="0"/>
          </a:p>
          <a:p>
            <a:pPr lvl="1"/>
            <a:r>
              <a:rPr lang="en-US" altLang="zh-CN" dirty="0" smtClean="0"/>
              <a:t>Shape analysis: </a:t>
            </a:r>
            <a:r>
              <a:rPr lang="en-US" altLang="zh-CN" i="1" dirty="0" err="1" smtClean="0"/>
              <a:t>shapeTest</a:t>
            </a:r>
            <a:endParaRPr lang="en-US" altLang="zh-CN" i="1" dirty="0" smtClean="0"/>
          </a:p>
          <a:p>
            <a:endParaRPr lang="en-US" altLang="zh-CN" dirty="0" smtClean="0"/>
          </a:p>
        </p:txBody>
      </p:sp>
      <p:sp>
        <p:nvSpPr>
          <p:cNvPr id="6" name="内容占位符 2"/>
          <p:cNvSpPr txBox="1">
            <a:spLocks/>
          </p:cNvSpPr>
          <p:nvPr/>
        </p:nvSpPr>
        <p:spPr bwMode="auto">
          <a:xfrm>
            <a:off x="5929290" y="2857496"/>
            <a:ext cx="3214710" cy="35718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62500" lnSpcReduction="2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f</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un</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depTest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stmtS</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stmtT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depType</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   </a:t>
            </a:r>
            <a:r>
              <a:rPr lang="en-US" altLang="zh-CN" sz="2600" baseline="0" dirty="0" smtClean="0">
                <a:latin typeface="+mn-lt"/>
                <a:ea typeface="+mn-ea"/>
              </a:rPr>
              <a:t>if (</a:t>
            </a:r>
            <a:r>
              <a:rPr lang="en-US" altLang="zh-CN" sz="2600" baseline="0" dirty="0" err="1" smtClean="0">
                <a:latin typeface="+mn-lt"/>
                <a:ea typeface="+mn-ea"/>
              </a:rPr>
              <a:t>stackTest</a:t>
            </a:r>
            <a:r>
              <a:rPr lang="en-US" altLang="zh-CN" sz="2600" baseline="0" dirty="0" smtClean="0">
                <a:latin typeface="+mn-lt"/>
                <a:ea typeface="+mn-ea"/>
              </a:rPr>
              <a:t> (</a:t>
            </a:r>
            <a:r>
              <a:rPr lang="en-US" altLang="zh-CN" sz="2600" baseline="0" dirty="0" err="1" smtClean="0">
                <a:latin typeface="+mn-lt"/>
                <a:ea typeface="+mn-ea"/>
              </a:rPr>
              <a:t>stmtS</a:t>
            </a:r>
            <a:r>
              <a:rPr lang="en-US" altLang="zh-CN" sz="2600" baseline="0" dirty="0" smtClean="0">
                <a:latin typeface="+mn-lt"/>
                <a:ea typeface="+mn-ea"/>
              </a:rPr>
              <a:t>, </a:t>
            </a:r>
            <a:r>
              <a:rPr lang="en-US" altLang="zh-CN" sz="2600" baseline="0" dirty="0" err="1" smtClean="0">
                <a:latin typeface="+mn-lt"/>
                <a:ea typeface="+mn-ea"/>
              </a:rPr>
              <a:t>stmtT</a:t>
            </a:r>
            <a:r>
              <a:rPr lang="en-US" altLang="zh-CN" sz="2600" baseline="0" dirty="0" smtClean="0">
                <a:latin typeface="+mn-lt"/>
                <a:ea typeface="+mn-ea"/>
              </a:rPr>
              <a:t>, </a:t>
            </a:r>
            <a:r>
              <a:rPr lang="en-US" altLang="zh-CN" sz="2600" baseline="0" dirty="0" err="1" smtClean="0">
                <a:latin typeface="+mn-lt"/>
                <a:ea typeface="+mn-ea"/>
              </a:rPr>
              <a:t>depType</a:t>
            </a:r>
            <a:r>
              <a:rPr lang="en-US" altLang="zh-CN" sz="2600" baseline="0" dirty="0" smtClean="0">
                <a:latin typeface="+mn-lt"/>
                <a:ea typeface="+mn-ea"/>
              </a:rPr>
              <a:t>)==</a:t>
            </a:r>
            <a:r>
              <a:rPr lang="en-US" altLang="zh-CN" sz="2600" baseline="0" dirty="0" err="1" smtClean="0">
                <a:latin typeface="+mn-lt"/>
                <a:ea typeface="+mn-ea"/>
              </a:rPr>
              <a:t>NoDep</a:t>
            </a:r>
            <a:r>
              <a:rPr lang="en-US" altLang="zh-CN" sz="2600" baseline="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lang="en-US" altLang="zh-CN" sz="2600" dirty="0" smtClean="0">
                <a:latin typeface="+mn-lt"/>
                <a:ea typeface="+mn-ea"/>
              </a:rPr>
              <a:t>   </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return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NoDep</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lvl="0" indent="-273050">
              <a:spcBef>
                <a:spcPct val="20000"/>
              </a:spcBef>
              <a:buClr>
                <a:srgbClr val="0BD0D9"/>
              </a:buClr>
              <a:buSzPct val="95000"/>
            </a:pPr>
            <a:r>
              <a:rPr lang="en-US" altLang="zh-CN" sz="2600" dirty="0" smtClean="0">
                <a:latin typeface="+mn-lt"/>
                <a:ea typeface="+mn-ea"/>
              </a:rPr>
              <a:t>   else if (</a:t>
            </a:r>
            <a:r>
              <a:rPr lang="en-US" altLang="zh-CN" sz="2600" dirty="0" err="1" smtClean="0">
                <a:latin typeface="+mn-lt"/>
                <a:ea typeface="+mn-ea"/>
              </a:rPr>
              <a:t>stackTest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OnlyHeap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if(</a:t>
            </a:r>
            <a:r>
              <a:rPr lang="en-US" altLang="zh-CN" sz="2600" dirty="0" err="1" smtClean="0">
                <a:latin typeface="+mn-lt"/>
                <a:ea typeface="+mn-ea"/>
              </a:rPr>
              <a:t>connectionTest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if (</a:t>
            </a:r>
            <a:r>
              <a:rPr lang="en-US" altLang="zh-CN" sz="2600" dirty="0" err="1" smtClean="0">
                <a:latin typeface="+mn-lt"/>
                <a:ea typeface="+mn-ea"/>
              </a:rPr>
              <a:t>shapeTest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else return </a:t>
            </a:r>
            <a:r>
              <a:rPr lang="en-US" altLang="zh-CN" sz="2600" dirty="0" err="1" smtClean="0">
                <a:latin typeface="+mn-lt"/>
                <a:ea typeface="+mn-ea"/>
              </a:rPr>
              <a:t>Dep</a:t>
            </a:r>
            <a:r>
              <a:rPr lang="en-US" altLang="zh-CN" sz="2600" dirty="0" smtClean="0">
                <a:latin typeface="+mn-lt"/>
                <a:ea typeface="+mn-ea"/>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Points-to Analysis</a:t>
            </a:r>
            <a:endParaRPr lang="zh-CN" altLang="en-US" dirty="0" smtClean="0"/>
          </a:p>
        </p:txBody>
      </p:sp>
      <p:pic>
        <p:nvPicPr>
          <p:cNvPr id="80898" name="Picture 2"/>
          <p:cNvPicPr>
            <a:picLocks noChangeAspect="1" noChangeArrowheads="1"/>
          </p:cNvPicPr>
          <p:nvPr/>
        </p:nvPicPr>
        <p:blipFill>
          <a:blip r:embed="rId3"/>
          <a:srcRect/>
          <a:stretch>
            <a:fillRect/>
          </a:stretch>
        </p:blipFill>
        <p:spPr bwMode="auto">
          <a:xfrm>
            <a:off x="571472" y="2214554"/>
            <a:ext cx="3213002" cy="2857520"/>
          </a:xfrm>
          <a:prstGeom prst="rect">
            <a:avLst/>
          </a:prstGeom>
          <a:noFill/>
          <a:ln w="9525">
            <a:noFill/>
            <a:miter lim="800000"/>
            <a:headEnd/>
            <a:tailEnd/>
          </a:ln>
          <a:effectLst/>
        </p:spPr>
      </p:pic>
      <p:pic>
        <p:nvPicPr>
          <p:cNvPr id="80899" name="Picture 3"/>
          <p:cNvPicPr>
            <a:picLocks noChangeAspect="1" noChangeArrowheads="1"/>
          </p:cNvPicPr>
          <p:nvPr/>
        </p:nvPicPr>
        <p:blipFill>
          <a:blip r:embed="rId4"/>
          <a:srcRect/>
          <a:stretch>
            <a:fillRect/>
          </a:stretch>
        </p:blipFill>
        <p:spPr bwMode="auto">
          <a:xfrm>
            <a:off x="4643438" y="1928802"/>
            <a:ext cx="4276729" cy="4309711"/>
          </a:xfrm>
          <a:prstGeom prst="rect">
            <a:avLst/>
          </a:prstGeom>
          <a:noFill/>
          <a:ln w="9525">
            <a:noFill/>
            <a:miter lim="800000"/>
            <a:headEnd/>
            <a:tailEnd/>
          </a:ln>
          <a:effectLst/>
        </p:spPr>
      </p:pic>
      <p:sp>
        <p:nvSpPr>
          <p:cNvPr id="8" name="Right Arrow 7"/>
          <p:cNvSpPr/>
          <p:nvPr/>
        </p:nvSpPr>
        <p:spPr>
          <a:xfrm>
            <a:off x="3929058" y="3857628"/>
            <a:ext cx="71438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Computing Stack R/W Sets</a:t>
            </a:r>
            <a:endParaRPr lang="zh-CN" altLang="en-US" dirty="0" smtClean="0"/>
          </a:p>
        </p:txBody>
      </p:sp>
      <p:sp>
        <p:nvSpPr>
          <p:cNvPr id="6" name="内容占位符 2"/>
          <p:cNvSpPr>
            <a:spLocks noGrp="1"/>
          </p:cNvSpPr>
          <p:nvPr>
            <p:ph idx="1"/>
          </p:nvPr>
        </p:nvSpPr>
        <p:spPr>
          <a:xfrm>
            <a:off x="285720" y="2071678"/>
            <a:ext cx="8643998" cy="4000528"/>
          </a:xfrm>
        </p:spPr>
        <p:txBody>
          <a:bodyPr>
            <a:normAutofit/>
          </a:bodyPr>
          <a:lstStyle/>
          <a:p>
            <a:r>
              <a:rPr lang="en-US" altLang="zh-CN" dirty="0" smtClean="0"/>
              <a:t>SIMPLE Statements</a:t>
            </a:r>
            <a:r>
              <a:rPr lang="en-US" altLang="zh-CN" dirty="0" smtClean="0"/>
              <a:t>: 15</a:t>
            </a:r>
            <a:endParaRPr lang="en-US" altLang="zh-CN" i="1" dirty="0" smtClean="0"/>
          </a:p>
          <a:p>
            <a:r>
              <a:rPr lang="en-US" altLang="zh-CN" dirty="0" smtClean="0"/>
              <a:t>Only involves scalars</a:t>
            </a:r>
            <a:r>
              <a:rPr lang="en-US" altLang="zh-CN" dirty="0" smtClean="0"/>
              <a:t>: </a:t>
            </a:r>
            <a:r>
              <a:rPr lang="en-US" altLang="zh-CN" i="1" dirty="0" smtClean="0"/>
              <a:t>x = a </a:t>
            </a:r>
            <a:r>
              <a:rPr lang="en-US" altLang="zh-CN" i="1" dirty="0" err="1" smtClean="0"/>
              <a:t>binop</a:t>
            </a:r>
            <a:r>
              <a:rPr lang="en-US" altLang="zh-CN" i="1" dirty="0" smtClean="0"/>
              <a:t> b</a:t>
            </a:r>
            <a:endParaRPr lang="en-US" altLang="zh-CN" i="1" dirty="0" smtClean="0"/>
          </a:p>
          <a:p>
            <a:r>
              <a:rPr lang="en-US" altLang="zh-CN" dirty="0" smtClean="0"/>
              <a:t>Involves indirections</a:t>
            </a:r>
            <a:r>
              <a:rPr lang="en-US" altLang="zh-CN" dirty="0" smtClean="0"/>
              <a:t>: </a:t>
            </a:r>
            <a:r>
              <a:rPr lang="en-US" altLang="zh-CN" i="1" dirty="0" smtClean="0"/>
              <a:t>*p = *q </a:t>
            </a:r>
          </a:p>
          <a:p>
            <a:pPr>
              <a:buNone/>
            </a:pPr>
            <a:r>
              <a:rPr lang="en-US" altLang="zh-CN" i="1" dirty="0" smtClean="0"/>
              <a:t>	</a:t>
            </a:r>
            <a:r>
              <a:rPr lang="en-US" altLang="zh-CN" i="1" dirty="0" smtClean="0"/>
              <a:t>				</a:t>
            </a:r>
            <a:r>
              <a:rPr lang="en-US" altLang="zh-CN" i="1" dirty="0" smtClean="0"/>
              <a:t>{(p, x, D), (q, b, P), (q, heap, P)}</a:t>
            </a:r>
          </a:p>
          <a:p>
            <a:pPr>
              <a:buNone/>
            </a:pPr>
            <a:r>
              <a:rPr lang="en-US" altLang="zh-CN" i="1" dirty="0" smtClean="0"/>
              <a:t> </a:t>
            </a:r>
            <a:r>
              <a:rPr lang="en-US" altLang="zh-CN" i="1" dirty="0" smtClean="0"/>
              <a:t>                                              </a:t>
            </a:r>
            <a:r>
              <a:rPr lang="en-US" altLang="zh-CN" dirty="0" smtClean="0"/>
              <a:t>Read() = {p, q, b, heap}</a:t>
            </a:r>
          </a:p>
          <a:p>
            <a:pPr>
              <a:buNone/>
            </a:pPr>
            <a:r>
              <a:rPr lang="en-US" altLang="zh-CN" dirty="0" smtClean="0"/>
              <a:t>	</a:t>
            </a:r>
            <a:r>
              <a:rPr lang="en-US" altLang="zh-CN" dirty="0" smtClean="0"/>
              <a:t>				Write() = {x}</a:t>
            </a:r>
            <a:endParaRPr lang="en-US" altLang="zh-CN"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Function-call Parallelism</a:t>
            </a:r>
            <a:endParaRPr lang="zh-CN" altLang="en-US" dirty="0" smtClean="0"/>
          </a:p>
        </p:txBody>
      </p:sp>
      <p:sp>
        <p:nvSpPr>
          <p:cNvPr id="6" name="内容占位符 2"/>
          <p:cNvSpPr>
            <a:spLocks noGrp="1"/>
          </p:cNvSpPr>
          <p:nvPr>
            <p:ph idx="1"/>
          </p:nvPr>
        </p:nvSpPr>
        <p:spPr>
          <a:xfrm>
            <a:off x="285720" y="2071678"/>
            <a:ext cx="3214710" cy="3929090"/>
          </a:xfrm>
        </p:spPr>
        <p:txBody>
          <a:bodyPr>
            <a:normAutofit/>
          </a:bodyPr>
          <a:lstStyle/>
          <a:p>
            <a:r>
              <a:rPr lang="en-US" altLang="zh-CN" dirty="0" err="1" smtClean="0"/>
              <a:t>stackTest</a:t>
            </a:r>
            <a:r>
              <a:rPr lang="en-US" altLang="zh-CN" dirty="0" smtClean="0"/>
              <a:t>:</a:t>
            </a:r>
          </a:p>
          <a:p>
            <a:pPr lvl="1"/>
            <a:r>
              <a:rPr lang="en-US" altLang="zh-CN" dirty="0" smtClean="0"/>
              <a:t>Using Points-to based stack R/W sets</a:t>
            </a:r>
          </a:p>
          <a:p>
            <a:pPr lvl="1"/>
            <a:r>
              <a:rPr lang="en-US" altLang="zh-CN" dirty="0" smtClean="0"/>
              <a:t>Whether need to call heap analysis</a:t>
            </a:r>
          </a:p>
        </p:txBody>
      </p:sp>
      <p:grpSp>
        <p:nvGrpSpPr>
          <p:cNvPr id="9" name="Group 8"/>
          <p:cNvGrpSpPr/>
          <p:nvPr/>
        </p:nvGrpSpPr>
        <p:grpSpPr>
          <a:xfrm>
            <a:off x="3428992" y="2428868"/>
            <a:ext cx="8429684" cy="4071942"/>
            <a:chOff x="428596" y="2786058"/>
            <a:chExt cx="8429684" cy="4071942"/>
          </a:xfrm>
        </p:grpSpPr>
        <p:sp>
          <p:nvSpPr>
            <p:cNvPr id="4" name="内容占位符 2"/>
            <p:cNvSpPr txBox="1">
              <a:spLocks/>
            </p:cNvSpPr>
            <p:nvPr/>
          </p:nvSpPr>
          <p:spPr bwMode="auto">
            <a:xfrm>
              <a:off x="428596" y="2786058"/>
              <a:ext cx="8429684" cy="4071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fun </a:t>
              </a:r>
              <a:r>
                <a:rPr lang="en-US" altLang="zh-CN" sz="2600" dirty="0" err="1" smtClean="0">
                  <a:latin typeface="+mn-lt"/>
                  <a:ea typeface="+mn-ea"/>
                </a:rPr>
                <a:t>stackTest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 =</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if (</a:t>
              </a:r>
              <a:r>
                <a:rPr kumimoji="0" lang="en-US" altLang="zh-CN" sz="2600" b="0" i="0" u="none" strike="noStrike" kern="1200" cap="none" spc="0" normalizeH="0" baseline="0" noProof="0" dirty="0" err="1" smtClean="0">
                  <a:ln>
                    <a:noFill/>
                  </a:ln>
                  <a:solidFill>
                    <a:schemeClr val="tx1"/>
                  </a:solidFill>
                  <a:effectLst/>
                  <a:uLnTx/>
                  <a:uFillTx/>
                  <a:latin typeface="+mn-lt"/>
                  <a:ea typeface="+mn-ea"/>
                  <a:cs typeface="+mn-cs"/>
                </a:rPr>
                <a:t>depType</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 </a:t>
              </a:r>
              <a:r>
                <a:rPr kumimoji="0" lang="en-US" altLang="zh-CN" sz="2600" b="0" i="0" u="none" strike="noStrike" kern="1200" cap="none" spc="0" normalizeH="0" baseline="0" noProof="0" dirty="0" err="1" smtClean="0">
                  <a:ln>
                    <a:noFill/>
                  </a:ln>
                  <a:solidFill>
                    <a:schemeClr val="tx1"/>
                  </a:solidFill>
                  <a:effectLst/>
                  <a:uLnTx/>
                  <a:uFillTx/>
                  <a:latin typeface="+mn-lt"/>
                  <a:ea typeface="+mn-ea"/>
                  <a:cs typeface="+mn-cs"/>
                </a:rPr>
                <a:t>FlowDep</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      </a:t>
              </a:r>
              <a:r>
                <a:rPr lang="en-US" altLang="zh-CN" sz="2600" dirty="0" err="1" smtClean="0">
                  <a:latin typeface="+mn-lt"/>
                  <a:ea typeface="+mn-ea"/>
                </a:rPr>
                <a:t>ISet</a:t>
              </a:r>
              <a:r>
                <a:rPr lang="en-US" altLang="zh-CN" sz="2600" dirty="0" smtClean="0">
                  <a:latin typeface="+mn-lt"/>
                  <a:ea typeface="+mn-ea"/>
                </a:rPr>
                <a:t> = Write (</a:t>
              </a:r>
              <a:r>
                <a:rPr lang="en-US" altLang="zh-CN" sz="2600" dirty="0" err="1" smtClean="0">
                  <a:latin typeface="+mn-lt"/>
                  <a:ea typeface="+mn-ea"/>
                </a:rPr>
                <a:t>stmtS</a:t>
              </a:r>
              <a:r>
                <a:rPr lang="en-US" altLang="zh-CN" sz="2600" dirty="0" smtClean="0">
                  <a:latin typeface="+mn-lt"/>
                  <a:ea typeface="+mn-ea"/>
                </a:rPr>
                <a:t>)      Read (</a:t>
              </a:r>
              <a:r>
                <a:rPr lang="en-US" altLang="zh-CN" sz="2600" dirty="0" err="1" smtClean="0">
                  <a:latin typeface="+mn-lt"/>
                  <a:ea typeface="+mn-ea"/>
                </a:rPr>
                <a:t>stmtT</a:t>
              </a:r>
              <a:r>
                <a:rPr lang="en-US" altLang="zh-CN" sz="260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else if</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depType</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AntiDep</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baseline="0" dirty="0" smtClean="0">
                  <a:latin typeface="+mn-lt"/>
                  <a:ea typeface="+mn-ea"/>
                </a:rPr>
                <a:t>      </a:t>
              </a:r>
              <a:r>
                <a:rPr lang="en-US" altLang="zh-CN" sz="2600" baseline="0" dirty="0" err="1" smtClean="0">
                  <a:latin typeface="+mn-lt"/>
                  <a:ea typeface="+mn-ea"/>
                </a:rPr>
                <a:t>ISet</a:t>
              </a:r>
              <a:r>
                <a:rPr lang="en-US" altLang="zh-CN" sz="2600" dirty="0" smtClean="0">
                  <a:latin typeface="+mn-lt"/>
                  <a:ea typeface="+mn-ea"/>
                </a:rPr>
                <a:t> = Read (</a:t>
              </a:r>
              <a:r>
                <a:rPr lang="en-US" altLang="zh-CN" sz="2600" dirty="0" err="1" smtClean="0">
                  <a:latin typeface="+mn-lt"/>
                  <a:ea typeface="+mn-ea"/>
                </a:rPr>
                <a:t>stmtS</a:t>
              </a:r>
              <a:r>
                <a:rPr lang="en-US" altLang="zh-CN" sz="2600" dirty="0" smtClean="0">
                  <a:latin typeface="+mn-lt"/>
                  <a:ea typeface="+mn-ea"/>
                </a:rPr>
                <a:t>)      Write (</a:t>
              </a:r>
              <a:r>
                <a:rPr lang="en-US" altLang="zh-CN" sz="2600" dirty="0" err="1" smtClean="0">
                  <a:latin typeface="+mn-lt"/>
                  <a:ea typeface="+mn-ea"/>
                </a:rPr>
                <a:t>stmtT</a:t>
              </a:r>
              <a:r>
                <a:rPr lang="en-US" altLang="zh-CN" sz="2600" dirty="0" smtClean="0">
                  <a:latin typeface="+mn-lt"/>
                  <a:ea typeface="+mn-ea"/>
                </a:rPr>
                <a:t>);</a:t>
              </a:r>
              <a:r>
                <a:rPr lang="en-US" altLang="zh-CN" sz="2600" baseline="0" dirty="0" smtClean="0">
                  <a:latin typeface="+mn-lt"/>
                  <a:ea typeface="+mn-ea"/>
                </a:rPr>
                <a:t> </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else // Output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a:t>
              </a:r>
              <a:endParaRPr kumimoji="0" lang="en-US" altLang="zh-CN" sz="2600" b="0" i="0" u="none" strike="noStrike" kern="1200" cap="none" spc="0" normalizeH="0" noProof="0" dirty="0" smtClean="0">
                <a:ln>
                  <a:noFill/>
                </a:ln>
                <a:solidFill>
                  <a:schemeClr val="tx1"/>
                </a:solidFill>
                <a:effectLst/>
                <a:uLnTx/>
                <a:uFillTx/>
                <a:latin typeface="+mn-lt"/>
                <a:ea typeface="+mn-ea"/>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baseline="0" dirty="0" smtClean="0">
                  <a:latin typeface="+mn-lt"/>
                  <a:ea typeface="+mn-ea"/>
                </a:rPr>
                <a:t>      </a:t>
              </a:r>
              <a:r>
                <a:rPr lang="en-US" altLang="zh-CN" sz="2600" baseline="0" dirty="0" err="1" smtClean="0">
                  <a:latin typeface="+mn-lt"/>
                  <a:ea typeface="+mn-ea"/>
                </a:rPr>
                <a:t>ISet</a:t>
              </a:r>
              <a:r>
                <a:rPr lang="en-US" altLang="zh-CN" sz="2600" baseline="0" dirty="0" smtClean="0">
                  <a:latin typeface="+mn-lt"/>
                  <a:ea typeface="+mn-ea"/>
                </a:rPr>
                <a:t> = Write (</a:t>
              </a:r>
              <a:r>
                <a:rPr lang="en-US" altLang="zh-CN" sz="2600" baseline="0" dirty="0" err="1" smtClean="0">
                  <a:latin typeface="+mn-lt"/>
                  <a:ea typeface="+mn-ea"/>
                </a:rPr>
                <a:t>stmtS</a:t>
              </a:r>
              <a:r>
                <a:rPr lang="en-US" altLang="zh-CN" sz="2600" baseline="0" dirty="0" smtClean="0">
                  <a:latin typeface="+mn-lt"/>
                  <a:ea typeface="+mn-ea"/>
                </a:rPr>
                <a:t>)      Write(</a:t>
              </a:r>
              <a:r>
                <a:rPr lang="en-US" altLang="zh-CN" sz="2600" baseline="0" dirty="0" err="1" smtClean="0">
                  <a:latin typeface="+mn-lt"/>
                  <a:ea typeface="+mn-ea"/>
                </a:rPr>
                <a:t>stmtT</a:t>
              </a:r>
              <a:r>
                <a:rPr lang="en-US" altLang="zh-CN" sz="2600" baseline="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if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ISet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 Empty)</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baseline="0" dirty="0" smtClean="0">
                  <a:latin typeface="+mn-lt"/>
                  <a:ea typeface="+mn-ea"/>
                </a:rPr>
                <a:t>      return </a:t>
              </a:r>
              <a:r>
                <a:rPr lang="en-US" altLang="zh-CN" sz="2600" baseline="0" dirty="0" err="1" smtClean="0">
                  <a:latin typeface="+mn-lt"/>
                  <a:ea typeface="+mn-ea"/>
                </a:rPr>
                <a:t>NoDep</a:t>
              </a:r>
              <a:r>
                <a:rPr lang="en-US" altLang="zh-CN" sz="2600" baseline="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else if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ISet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OnlyHeap</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baseline="0" dirty="0" smtClean="0">
                  <a:latin typeface="+mn-lt"/>
                  <a:ea typeface="+mn-ea"/>
                </a:rPr>
                <a:t>      return</a:t>
              </a:r>
              <a:r>
                <a:rPr lang="en-US" altLang="zh-CN" sz="2600" dirty="0" smtClean="0">
                  <a:latin typeface="+mn-lt"/>
                  <a:ea typeface="+mn-ea"/>
                </a:rPr>
                <a:t> </a:t>
              </a:r>
              <a:r>
                <a:rPr lang="en-US" altLang="zh-CN" sz="2600" dirty="0" err="1" smtClean="0">
                  <a:latin typeface="+mn-lt"/>
                  <a:ea typeface="+mn-ea"/>
                </a:rPr>
                <a:t>OnlyHeap</a:t>
              </a:r>
              <a:r>
                <a:rPr lang="en-US" altLang="zh-CN" sz="260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   else return </a:t>
              </a:r>
              <a:r>
                <a:rPr lang="en-US" altLang="zh-CN" sz="2600" dirty="0" err="1" smtClean="0">
                  <a:latin typeface="+mn-lt"/>
                  <a:ea typeface="+mn-ea"/>
                </a:rPr>
                <a:t>Dep</a:t>
              </a:r>
              <a:r>
                <a:rPr lang="en-US" altLang="zh-CN" sz="2600" dirty="0" smtClean="0">
                  <a:latin typeface="+mn-lt"/>
                  <a:ea typeface="+mn-ea"/>
                </a:rPr>
                <a:t>;</a:t>
              </a:r>
              <a:endParaRPr kumimoji="0" lang="en-US" altLang="zh-CN" sz="26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81923" name="Object 3"/>
            <p:cNvGraphicFramePr>
              <a:graphicFrameLocks noChangeAspect="1"/>
            </p:cNvGraphicFramePr>
            <p:nvPr/>
          </p:nvGraphicFramePr>
          <p:xfrm>
            <a:off x="3357554" y="3357562"/>
            <a:ext cx="357190" cy="446488"/>
          </p:xfrm>
          <a:graphic>
            <a:graphicData uri="http://schemas.openxmlformats.org/presentationml/2006/ole">
              <p:oleObj spid="_x0000_s81923" name="Equation" r:id="rId4" imgW="152280" imgH="190440" progId="Equation.DSMT4">
                <p:embed/>
              </p:oleObj>
            </a:graphicData>
          </a:graphic>
        </p:graphicFrame>
        <p:graphicFrame>
          <p:nvGraphicFramePr>
            <p:cNvPr id="7" name="Object 3"/>
            <p:cNvGraphicFramePr>
              <a:graphicFrameLocks noChangeAspect="1"/>
            </p:cNvGraphicFramePr>
            <p:nvPr/>
          </p:nvGraphicFramePr>
          <p:xfrm>
            <a:off x="3286116" y="4071942"/>
            <a:ext cx="357190" cy="446488"/>
          </p:xfrm>
          <a:graphic>
            <a:graphicData uri="http://schemas.openxmlformats.org/presentationml/2006/ole">
              <p:oleObj spid="_x0000_s81924" name="Equation" r:id="rId5" imgW="152280" imgH="190440" progId="Equation.DSMT4">
                <p:embed/>
              </p:oleObj>
            </a:graphicData>
          </a:graphic>
        </p:graphicFrame>
        <p:graphicFrame>
          <p:nvGraphicFramePr>
            <p:cNvPr id="8" name="Object 3"/>
            <p:cNvGraphicFramePr>
              <a:graphicFrameLocks noChangeAspect="1"/>
            </p:cNvGraphicFramePr>
            <p:nvPr/>
          </p:nvGraphicFramePr>
          <p:xfrm>
            <a:off x="3357553" y="4714884"/>
            <a:ext cx="357190" cy="446488"/>
          </p:xfrm>
          <a:graphic>
            <a:graphicData uri="http://schemas.openxmlformats.org/presentationml/2006/ole">
              <p:oleObj spid="_x0000_s81925" name="Equation" r:id="rId6" imgW="152280" imgH="190440" progId="Equation.DSMT4">
                <p:embed/>
              </p:oleObj>
            </a:graphicData>
          </a:graphic>
        </p:graphicFrame>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Heap Analysis</a:t>
            </a:r>
            <a:endParaRPr lang="zh-CN" altLang="en-US" dirty="0" smtClean="0"/>
          </a:p>
        </p:txBody>
      </p:sp>
      <p:sp>
        <p:nvSpPr>
          <p:cNvPr id="6" name="内容占位符 2"/>
          <p:cNvSpPr>
            <a:spLocks noGrp="1"/>
          </p:cNvSpPr>
          <p:nvPr>
            <p:ph idx="1"/>
          </p:nvPr>
        </p:nvSpPr>
        <p:spPr>
          <a:xfrm>
            <a:off x="285720" y="2214554"/>
            <a:ext cx="3786214" cy="4000528"/>
          </a:xfrm>
        </p:spPr>
        <p:txBody>
          <a:bodyPr>
            <a:normAutofit/>
          </a:bodyPr>
          <a:lstStyle/>
          <a:p>
            <a:r>
              <a:rPr lang="en-US" altLang="zh-CN" dirty="0" smtClean="0"/>
              <a:t>Handles: </a:t>
            </a:r>
          </a:p>
          <a:p>
            <a:pPr lvl="1"/>
            <a:r>
              <a:rPr lang="en-US" altLang="zh-CN" dirty="0" smtClean="0"/>
              <a:t>Access to any node of the data on the heap</a:t>
            </a:r>
          </a:p>
          <a:p>
            <a:pPr lvl="1"/>
            <a:r>
              <a:rPr lang="en-US" altLang="zh-CN" dirty="0" smtClean="0"/>
              <a:t>Resident on stack</a:t>
            </a:r>
          </a:p>
          <a:p>
            <a:pPr lvl="1"/>
            <a:r>
              <a:rPr lang="en-US" altLang="zh-CN" dirty="0" smtClean="0"/>
              <a:t>Finite in number</a:t>
            </a:r>
          </a:p>
          <a:p>
            <a:r>
              <a:rPr lang="en-US" altLang="zh-CN" dirty="0" smtClean="0"/>
              <a:t>Matrix of Handles:</a:t>
            </a:r>
          </a:p>
          <a:p>
            <a:pPr lvl="1"/>
            <a:r>
              <a:rPr lang="en-US" altLang="zh-CN" dirty="0" smtClean="0"/>
              <a:t>Connection matrix</a:t>
            </a:r>
          </a:p>
          <a:p>
            <a:pPr>
              <a:buNone/>
            </a:pPr>
            <a:endParaRPr lang="en-US" altLang="zh-CN" dirty="0" smtClean="0"/>
          </a:p>
        </p:txBody>
      </p:sp>
      <p:pic>
        <p:nvPicPr>
          <p:cNvPr id="84994" name="Picture 2"/>
          <p:cNvPicPr>
            <a:picLocks noChangeAspect="1" noChangeArrowheads="1"/>
          </p:cNvPicPr>
          <p:nvPr/>
        </p:nvPicPr>
        <p:blipFill>
          <a:blip r:embed="rId3"/>
          <a:srcRect/>
          <a:stretch>
            <a:fillRect/>
          </a:stretch>
        </p:blipFill>
        <p:spPr bwMode="auto">
          <a:xfrm>
            <a:off x="4286248" y="1571612"/>
            <a:ext cx="4654609" cy="3071834"/>
          </a:xfrm>
          <a:prstGeom prst="rect">
            <a:avLst/>
          </a:prstGeom>
          <a:noFill/>
          <a:ln w="9525">
            <a:noFill/>
            <a:miter lim="800000"/>
            <a:headEnd/>
            <a:tailEnd/>
          </a:ln>
          <a:effectLst/>
        </p:spPr>
      </p:pic>
      <p:pic>
        <p:nvPicPr>
          <p:cNvPr id="84995" name="Picture 3"/>
          <p:cNvPicPr>
            <a:picLocks noChangeAspect="1" noChangeArrowheads="1"/>
          </p:cNvPicPr>
          <p:nvPr/>
        </p:nvPicPr>
        <p:blipFill>
          <a:blip r:embed="rId4"/>
          <a:srcRect/>
          <a:stretch>
            <a:fillRect/>
          </a:stretch>
        </p:blipFill>
        <p:spPr bwMode="auto">
          <a:xfrm>
            <a:off x="4286248" y="4643446"/>
            <a:ext cx="2466975" cy="19812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Heap Analysis</a:t>
            </a:r>
            <a:endParaRPr lang="zh-CN" altLang="en-US" dirty="0" smtClean="0"/>
          </a:p>
        </p:txBody>
      </p:sp>
      <p:sp>
        <p:nvSpPr>
          <p:cNvPr id="6" name="内容占位符 2"/>
          <p:cNvSpPr>
            <a:spLocks noGrp="1"/>
          </p:cNvSpPr>
          <p:nvPr>
            <p:ph idx="1"/>
          </p:nvPr>
        </p:nvSpPr>
        <p:spPr>
          <a:xfrm>
            <a:off x="285720" y="2214554"/>
            <a:ext cx="4214842" cy="4429156"/>
          </a:xfrm>
        </p:spPr>
        <p:txBody>
          <a:bodyPr>
            <a:normAutofit/>
          </a:bodyPr>
          <a:lstStyle/>
          <a:p>
            <a:r>
              <a:rPr lang="en-US" altLang="zh-CN" dirty="0" smtClean="0"/>
              <a:t>Connection Analysis: </a:t>
            </a:r>
          </a:p>
          <a:p>
            <a:pPr lvl="1"/>
            <a:r>
              <a:rPr lang="en-US" altLang="zh-CN" dirty="0" smtClean="0"/>
              <a:t>Whether 2 handles point to nodes in the same data structure using </a:t>
            </a:r>
            <a:r>
              <a:rPr lang="en-US" altLang="zh-CN" i="1" dirty="0" smtClean="0"/>
              <a:t>connection matrix</a:t>
            </a:r>
          </a:p>
          <a:p>
            <a:r>
              <a:rPr lang="en-US" altLang="zh-CN" dirty="0" smtClean="0"/>
              <a:t>Shape Analysis:</a:t>
            </a:r>
          </a:p>
          <a:p>
            <a:pPr lvl="1"/>
            <a:r>
              <a:rPr lang="en-US" altLang="zh-CN" dirty="0" smtClean="0"/>
              <a:t>Access path </a:t>
            </a:r>
          </a:p>
          <a:p>
            <a:pPr lvl="1"/>
            <a:r>
              <a:rPr lang="en-US" altLang="zh-CN" dirty="0" smtClean="0"/>
              <a:t>Interference matrix</a:t>
            </a:r>
          </a:p>
          <a:p>
            <a:pPr lvl="1"/>
            <a:r>
              <a:rPr lang="en-US" altLang="zh-CN" dirty="0" smtClean="0"/>
              <a:t>Shape of data structure from handle</a:t>
            </a:r>
          </a:p>
        </p:txBody>
      </p:sp>
      <p:sp>
        <p:nvSpPr>
          <p:cNvPr id="9" name="内容占位符 2"/>
          <p:cNvSpPr txBox="1">
            <a:spLocks/>
          </p:cNvSpPr>
          <p:nvPr/>
        </p:nvSpPr>
        <p:spPr bwMode="auto">
          <a:xfrm>
            <a:off x="4286248" y="2071654"/>
            <a:ext cx="5500726" cy="47863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f</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un</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depTest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stmtS</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stmtT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depType</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altLang="zh-CN" sz="2600" dirty="0" smtClean="0">
                <a:latin typeface="+mn-lt"/>
                <a:ea typeface="+mn-ea"/>
              </a:rPr>
              <a:t>   </a:t>
            </a:r>
            <a:r>
              <a:rPr lang="en-US" altLang="zh-CN" sz="2600" baseline="0" dirty="0" smtClean="0">
                <a:latin typeface="+mn-lt"/>
                <a:ea typeface="+mn-ea"/>
              </a:rPr>
              <a:t>if (</a:t>
            </a:r>
            <a:r>
              <a:rPr lang="en-US" altLang="zh-CN" sz="2600" baseline="0" dirty="0" err="1" smtClean="0">
                <a:latin typeface="+mn-lt"/>
                <a:ea typeface="+mn-ea"/>
              </a:rPr>
              <a:t>stackTest</a:t>
            </a:r>
            <a:r>
              <a:rPr lang="en-US" altLang="zh-CN" sz="2600" baseline="0" dirty="0" smtClean="0">
                <a:latin typeface="+mn-lt"/>
                <a:ea typeface="+mn-ea"/>
              </a:rPr>
              <a:t> (</a:t>
            </a:r>
            <a:r>
              <a:rPr lang="en-US" altLang="zh-CN" sz="2600" baseline="0" dirty="0" err="1" smtClean="0">
                <a:latin typeface="+mn-lt"/>
                <a:ea typeface="+mn-ea"/>
              </a:rPr>
              <a:t>stmtS</a:t>
            </a:r>
            <a:r>
              <a:rPr lang="en-US" altLang="zh-CN" sz="2600" baseline="0" dirty="0" smtClean="0">
                <a:latin typeface="+mn-lt"/>
                <a:ea typeface="+mn-ea"/>
              </a:rPr>
              <a:t>, </a:t>
            </a:r>
            <a:r>
              <a:rPr lang="en-US" altLang="zh-CN" sz="2600" baseline="0" dirty="0" err="1" smtClean="0">
                <a:latin typeface="+mn-lt"/>
                <a:ea typeface="+mn-ea"/>
              </a:rPr>
              <a:t>stmtT</a:t>
            </a:r>
            <a:r>
              <a:rPr lang="en-US" altLang="zh-CN" sz="2600" baseline="0" dirty="0" smtClean="0">
                <a:latin typeface="+mn-lt"/>
                <a:ea typeface="+mn-ea"/>
              </a:rPr>
              <a:t>, </a:t>
            </a:r>
            <a:r>
              <a:rPr lang="en-US" altLang="zh-CN" sz="2600" baseline="0" dirty="0" err="1" smtClean="0">
                <a:latin typeface="+mn-lt"/>
                <a:ea typeface="+mn-ea"/>
              </a:rPr>
              <a:t>depType</a:t>
            </a:r>
            <a:r>
              <a:rPr lang="en-US" altLang="zh-CN" sz="2600" baseline="0" dirty="0" smtClean="0">
                <a:latin typeface="+mn-lt"/>
                <a:ea typeface="+mn-ea"/>
              </a:rPr>
              <a:t>)==</a:t>
            </a:r>
            <a:r>
              <a:rPr lang="en-US" altLang="zh-CN" sz="2600" baseline="0" dirty="0" err="1" smtClean="0">
                <a:latin typeface="+mn-lt"/>
                <a:ea typeface="+mn-ea"/>
              </a:rPr>
              <a:t>NoDep</a:t>
            </a:r>
            <a:r>
              <a:rPr lang="en-US" altLang="zh-CN" sz="2600" baseline="0" dirty="0" smtClean="0">
                <a:latin typeface="+mn-lt"/>
                <a:ea typeface="+mn-ea"/>
              </a:rPr>
              <a:t>)</a:t>
            </a: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a:t>
            </a:r>
            <a:r>
              <a:rPr lang="en-US" altLang="zh-CN" sz="2600" dirty="0" smtClean="0">
                <a:latin typeface="+mn-lt"/>
                <a:ea typeface="+mn-ea"/>
              </a:rPr>
              <a:t>   </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return </a:t>
            </a:r>
            <a:r>
              <a:rPr kumimoji="0" lang="en-US" altLang="zh-CN" sz="2600" b="0" i="0" u="none" strike="noStrike" kern="1200" cap="none" spc="0" normalizeH="0" noProof="0" dirty="0" err="1" smtClean="0">
                <a:ln>
                  <a:noFill/>
                </a:ln>
                <a:solidFill>
                  <a:schemeClr val="tx1"/>
                </a:solidFill>
                <a:effectLst/>
                <a:uLnTx/>
                <a:uFillTx/>
                <a:latin typeface="+mn-lt"/>
                <a:ea typeface="+mn-ea"/>
                <a:cs typeface="+mn-cs"/>
              </a:rPr>
              <a:t>NoDep</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a:t>
            </a:r>
          </a:p>
          <a:p>
            <a:pPr marL="273050" lvl="0" indent="-273050">
              <a:spcBef>
                <a:spcPct val="20000"/>
              </a:spcBef>
              <a:buClr>
                <a:srgbClr val="0BD0D9"/>
              </a:buClr>
              <a:buSzPct val="95000"/>
            </a:pPr>
            <a:r>
              <a:rPr lang="en-US" altLang="zh-CN" sz="2600" dirty="0" smtClean="0">
                <a:latin typeface="+mn-lt"/>
                <a:ea typeface="+mn-ea"/>
              </a:rPr>
              <a:t>   else if (</a:t>
            </a:r>
            <a:r>
              <a:rPr lang="en-US" altLang="zh-CN" sz="2600" dirty="0" err="1" smtClean="0">
                <a:latin typeface="+mn-lt"/>
                <a:ea typeface="+mn-ea"/>
              </a:rPr>
              <a:t>stackTest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OnlyHeap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if(</a:t>
            </a:r>
            <a:r>
              <a:rPr lang="en-US" altLang="zh-CN" sz="2600" b="1" dirty="0" err="1" smtClean="0">
                <a:solidFill>
                  <a:srgbClr val="FF0000"/>
                </a:solidFill>
                <a:latin typeface="+mn-lt"/>
                <a:ea typeface="+mn-ea"/>
              </a:rPr>
              <a:t>connectionTest</a:t>
            </a:r>
            <a:r>
              <a:rPr lang="en-US" altLang="zh-CN" sz="2600" b="1" dirty="0" smtClean="0">
                <a:solidFill>
                  <a:srgbClr val="FF0000"/>
                </a:solidFill>
                <a:latin typeface="+mn-lt"/>
                <a:ea typeface="+mn-ea"/>
              </a:rPr>
              <a:t> </a:t>
            </a:r>
            <a:r>
              <a:rPr lang="en-US" altLang="zh-CN" sz="2600" dirty="0" smtClean="0">
                <a:latin typeface="+mn-lt"/>
                <a:ea typeface="+mn-ea"/>
              </a:rPr>
              <a:t>(</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if (</a:t>
            </a:r>
            <a:r>
              <a:rPr lang="en-US" altLang="zh-CN" sz="2600" b="1" dirty="0" err="1" smtClean="0">
                <a:solidFill>
                  <a:srgbClr val="FF0000"/>
                </a:solidFill>
                <a:latin typeface="+mn-lt"/>
                <a:ea typeface="+mn-ea"/>
              </a:rPr>
              <a:t>shapeTest</a:t>
            </a:r>
            <a:r>
              <a:rPr lang="en-US" altLang="zh-CN" sz="2600" dirty="0" smtClean="0">
                <a:latin typeface="+mn-lt"/>
                <a:ea typeface="+mn-ea"/>
              </a:rPr>
              <a:t> (</a:t>
            </a:r>
            <a:r>
              <a:rPr lang="en-US" altLang="zh-CN" sz="2600" dirty="0" err="1" smtClean="0">
                <a:latin typeface="+mn-lt"/>
                <a:ea typeface="+mn-ea"/>
              </a:rPr>
              <a:t>stmtS</a:t>
            </a:r>
            <a:r>
              <a:rPr lang="en-US" altLang="zh-CN" sz="2600" dirty="0" smtClean="0">
                <a:latin typeface="+mn-lt"/>
                <a:ea typeface="+mn-ea"/>
              </a:rPr>
              <a:t>, </a:t>
            </a:r>
            <a:r>
              <a:rPr lang="en-US" altLang="zh-CN" sz="2600" dirty="0" err="1" smtClean="0">
                <a:latin typeface="+mn-lt"/>
                <a:ea typeface="+mn-ea"/>
              </a:rPr>
              <a:t>stmtT</a:t>
            </a:r>
            <a:r>
              <a:rPr lang="en-US" altLang="zh-CN" sz="2600" dirty="0" smtClean="0">
                <a:latin typeface="+mn-lt"/>
                <a:ea typeface="+mn-ea"/>
              </a:rPr>
              <a:t>, </a:t>
            </a:r>
            <a:r>
              <a:rPr lang="en-US" altLang="zh-CN" sz="2600" dirty="0" err="1" smtClean="0">
                <a:latin typeface="+mn-lt"/>
                <a:ea typeface="+mn-ea"/>
              </a:rPr>
              <a:t>depType</a:t>
            </a:r>
            <a:r>
              <a:rPr lang="en-US" altLang="zh-CN" sz="2600" dirty="0" smtClean="0">
                <a:latin typeface="+mn-lt"/>
                <a:ea typeface="+mn-ea"/>
              </a:rPr>
              <a:t>)==</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NoDep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return </a:t>
            </a:r>
            <a:r>
              <a:rPr lang="en-US" altLang="zh-CN" sz="2600" dirty="0" err="1" smtClean="0">
                <a:latin typeface="+mn-lt"/>
                <a:ea typeface="+mn-ea"/>
              </a:rPr>
              <a:t>Dep</a:t>
            </a:r>
            <a:r>
              <a:rPr lang="en-US" altLang="zh-CN" sz="2600" dirty="0" smtClean="0">
                <a:latin typeface="+mn-lt"/>
                <a:ea typeface="+mn-ea"/>
              </a:rPr>
              <a:t>;</a:t>
            </a:r>
          </a:p>
          <a:p>
            <a:pPr marL="273050" lvl="0" indent="-273050">
              <a:spcBef>
                <a:spcPct val="20000"/>
              </a:spcBef>
              <a:buClr>
                <a:srgbClr val="0BD0D9"/>
              </a:buClr>
              <a:buSzPct val="95000"/>
            </a:pPr>
            <a:r>
              <a:rPr lang="en-US" altLang="zh-CN" sz="2600" dirty="0" smtClean="0">
                <a:latin typeface="+mn-lt"/>
                <a:ea typeface="+mn-ea"/>
              </a:rPr>
              <a:t>   else return </a:t>
            </a:r>
            <a:r>
              <a:rPr lang="en-US" altLang="zh-CN" sz="2600" dirty="0" err="1" smtClean="0">
                <a:latin typeface="+mn-lt"/>
                <a:ea typeface="+mn-ea"/>
              </a:rPr>
              <a:t>Dep</a:t>
            </a:r>
            <a:r>
              <a:rPr lang="en-US" altLang="zh-CN" sz="2600" dirty="0" smtClean="0">
                <a:latin typeface="+mn-lt"/>
                <a:ea typeface="+mn-ea"/>
              </a:rPr>
              <a:t>;</a:t>
            </a:r>
          </a:p>
        </p:txBody>
      </p:sp>
      <p:sp>
        <p:nvSpPr>
          <p:cNvPr id="10" name="Bent Arrow 9"/>
          <p:cNvSpPr/>
          <p:nvPr/>
        </p:nvSpPr>
        <p:spPr>
          <a:xfrm rot="10141640" flipV="1">
            <a:off x="3258249" y="4566780"/>
            <a:ext cx="1504187" cy="602290"/>
          </a:xfrm>
          <a:prstGeom prst="bentArrow">
            <a:avLst>
              <a:gd name="adj1" fmla="val 19343"/>
              <a:gd name="adj2" fmla="val 27117"/>
              <a:gd name="adj3" fmla="val 50000"/>
              <a:gd name="adj4" fmla="val 87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Bent Arrow 10"/>
          <p:cNvSpPr/>
          <p:nvPr/>
        </p:nvSpPr>
        <p:spPr>
          <a:xfrm rot="15079486">
            <a:off x="3865193" y="3433650"/>
            <a:ext cx="748437" cy="854684"/>
          </a:xfrm>
          <a:prstGeom prst="bentArrow">
            <a:avLst>
              <a:gd name="adj1" fmla="val 14778"/>
              <a:gd name="adj2" fmla="val 25000"/>
              <a:gd name="adj3" fmla="val 50000"/>
              <a:gd name="adj4" fmla="val 87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 Analysis</a:t>
            </a:r>
            <a:endParaRPr lang="zh-CN" altLang="en-US" dirty="0" smtClean="0"/>
          </a:p>
        </p:txBody>
      </p:sp>
      <p:sp>
        <p:nvSpPr>
          <p:cNvPr id="6" name="内容占位符 2"/>
          <p:cNvSpPr>
            <a:spLocks noGrp="1"/>
          </p:cNvSpPr>
          <p:nvPr>
            <p:ph idx="1"/>
          </p:nvPr>
        </p:nvSpPr>
        <p:spPr>
          <a:xfrm>
            <a:off x="285720" y="2214554"/>
            <a:ext cx="4214842" cy="4429156"/>
          </a:xfrm>
        </p:spPr>
        <p:txBody>
          <a:bodyPr>
            <a:normAutofit lnSpcReduction="10000"/>
          </a:bodyPr>
          <a:lstStyle/>
          <a:p>
            <a:r>
              <a:rPr lang="en-US" altLang="zh-CN" dirty="0" smtClean="0"/>
              <a:t>Connection Matrix: </a:t>
            </a:r>
          </a:p>
          <a:p>
            <a:pPr lvl="1"/>
            <a:r>
              <a:rPr lang="en-US" altLang="zh-CN" dirty="0" smtClean="0"/>
              <a:t>View heap as undirected graph</a:t>
            </a:r>
          </a:p>
          <a:p>
            <a:pPr lvl="1"/>
            <a:r>
              <a:rPr lang="en-US" altLang="zh-CN" dirty="0" smtClean="0"/>
              <a:t>C[</a:t>
            </a:r>
            <a:r>
              <a:rPr lang="en-US" altLang="zh-CN" dirty="0" err="1" smtClean="0"/>
              <a:t>p,q</a:t>
            </a:r>
            <a:r>
              <a:rPr lang="en-US" altLang="zh-CN" dirty="0" smtClean="0"/>
              <a:t>] = 1: p, q possibly point to heap objects in the same data structure</a:t>
            </a:r>
          </a:p>
          <a:p>
            <a:pPr lvl="1"/>
            <a:r>
              <a:rPr lang="en-US" altLang="zh-CN" dirty="0" smtClean="0"/>
              <a:t>C[</a:t>
            </a:r>
            <a:r>
              <a:rPr lang="en-US" altLang="zh-CN" dirty="0" err="1" smtClean="0"/>
              <a:t>p,q</a:t>
            </a:r>
            <a:r>
              <a:rPr lang="en-US" altLang="zh-CN" dirty="0" smtClean="0"/>
              <a:t>] = 0: heap objects pointed by p and q definitely in different structure</a:t>
            </a:r>
          </a:p>
          <a:p>
            <a:pPr lvl="1"/>
            <a:r>
              <a:rPr lang="en-US" altLang="zh-CN" dirty="0" smtClean="0"/>
              <a:t>C[</a:t>
            </a:r>
            <a:r>
              <a:rPr lang="en-US" altLang="zh-CN" i="1" dirty="0" err="1" smtClean="0"/>
              <a:t>r,t</a:t>
            </a:r>
            <a:r>
              <a:rPr lang="en-US" altLang="zh-CN" dirty="0" smtClean="0"/>
              <a:t>] = 1: only data structure level</a:t>
            </a:r>
          </a:p>
          <a:p>
            <a:endParaRPr lang="en-US" altLang="zh-CN" dirty="0" smtClean="0"/>
          </a:p>
        </p:txBody>
      </p:sp>
      <p:pic>
        <p:nvPicPr>
          <p:cNvPr id="7" name="Picture 2"/>
          <p:cNvPicPr>
            <a:picLocks noChangeAspect="1" noChangeArrowheads="1"/>
          </p:cNvPicPr>
          <p:nvPr/>
        </p:nvPicPr>
        <p:blipFill>
          <a:blip r:embed="rId3"/>
          <a:srcRect/>
          <a:stretch>
            <a:fillRect/>
          </a:stretch>
        </p:blipFill>
        <p:spPr bwMode="auto">
          <a:xfrm>
            <a:off x="4489391" y="1785926"/>
            <a:ext cx="4654609" cy="3071834"/>
          </a:xfrm>
          <a:prstGeom prst="rect">
            <a:avLst/>
          </a:prstGeom>
          <a:noFill/>
          <a:ln w="9525">
            <a:noFill/>
            <a:miter lim="800000"/>
            <a:headEnd/>
            <a:tailEnd/>
          </a:ln>
          <a:effectLst/>
        </p:spPr>
      </p:pic>
      <p:pic>
        <p:nvPicPr>
          <p:cNvPr id="8" name="Picture 3"/>
          <p:cNvPicPr>
            <a:picLocks noChangeAspect="1" noChangeArrowheads="1"/>
          </p:cNvPicPr>
          <p:nvPr/>
        </p:nvPicPr>
        <p:blipFill>
          <a:blip r:embed="rId4"/>
          <a:srcRect/>
          <a:stretch>
            <a:fillRect/>
          </a:stretch>
        </p:blipFill>
        <p:spPr bwMode="auto">
          <a:xfrm>
            <a:off x="4572000" y="4805386"/>
            <a:ext cx="2466975" cy="19812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 Analysis</a:t>
            </a:r>
            <a:endParaRPr lang="zh-CN" altLang="en-US" dirty="0" smtClean="0"/>
          </a:p>
        </p:txBody>
      </p:sp>
      <p:sp>
        <p:nvSpPr>
          <p:cNvPr id="6" name="内容占位符 2"/>
          <p:cNvSpPr>
            <a:spLocks noGrp="1"/>
          </p:cNvSpPr>
          <p:nvPr>
            <p:ph idx="1"/>
          </p:nvPr>
        </p:nvSpPr>
        <p:spPr>
          <a:xfrm>
            <a:off x="285720" y="2071678"/>
            <a:ext cx="4214842" cy="4429156"/>
          </a:xfrm>
        </p:spPr>
        <p:txBody>
          <a:bodyPr>
            <a:normAutofit/>
          </a:bodyPr>
          <a:lstStyle/>
          <a:p>
            <a:r>
              <a:rPr lang="en-US" altLang="zh-CN" dirty="0" smtClean="0"/>
              <a:t>Examples: </a:t>
            </a:r>
          </a:p>
          <a:p>
            <a:pPr lvl="1"/>
            <a:r>
              <a:rPr lang="en-US" altLang="zh-CN" dirty="0" smtClean="0"/>
              <a:t>Statement </a:t>
            </a:r>
            <a:r>
              <a:rPr lang="en-US" altLang="zh-CN" i="1" dirty="0" smtClean="0"/>
              <a:t>S</a:t>
            </a:r>
            <a:r>
              <a:rPr lang="en-US" altLang="zh-CN" dirty="0" smtClean="0"/>
              <a:t>: </a:t>
            </a:r>
            <a:r>
              <a:rPr lang="en-US" altLang="zh-CN" i="1" dirty="0" smtClean="0"/>
              <a:t>p, q, r </a:t>
            </a:r>
            <a:r>
              <a:rPr lang="en-US" altLang="zh-CN" dirty="0" smtClean="0"/>
              <a:t>point to disjoint data structures</a:t>
            </a:r>
          </a:p>
          <a:p>
            <a:pPr lvl="1"/>
            <a:r>
              <a:rPr lang="en-US" altLang="zh-CN" dirty="0" smtClean="0"/>
              <a:t>Connect(</a:t>
            </a:r>
            <a:r>
              <a:rPr lang="en-US" altLang="zh-CN" i="1" dirty="0" smtClean="0"/>
              <a:t>S</a:t>
            </a:r>
            <a:r>
              <a:rPr lang="en-US" altLang="zh-CN" dirty="0" smtClean="0"/>
              <a:t>) = {}</a:t>
            </a:r>
          </a:p>
          <a:p>
            <a:endParaRPr lang="en-US" altLang="zh-CN" dirty="0" smtClean="0"/>
          </a:p>
        </p:txBody>
      </p:sp>
      <p:pic>
        <p:nvPicPr>
          <p:cNvPr id="86018" name="Picture 2"/>
          <p:cNvPicPr>
            <a:picLocks noChangeAspect="1" noChangeArrowheads="1"/>
          </p:cNvPicPr>
          <p:nvPr/>
        </p:nvPicPr>
        <p:blipFill>
          <a:blip r:embed="rId3"/>
          <a:srcRect/>
          <a:stretch>
            <a:fillRect/>
          </a:stretch>
        </p:blipFill>
        <p:spPr bwMode="auto">
          <a:xfrm>
            <a:off x="6072198" y="1071547"/>
            <a:ext cx="2589231" cy="2500330"/>
          </a:xfrm>
          <a:prstGeom prst="rect">
            <a:avLst/>
          </a:prstGeom>
          <a:noFill/>
          <a:ln w="9525">
            <a:noFill/>
            <a:miter lim="800000"/>
            <a:headEnd/>
            <a:tailEnd/>
          </a:ln>
          <a:effectLst/>
        </p:spPr>
      </p:pic>
      <p:pic>
        <p:nvPicPr>
          <p:cNvPr id="86019" name="Picture 3"/>
          <p:cNvPicPr>
            <a:picLocks noChangeAspect="1" noChangeArrowheads="1"/>
          </p:cNvPicPr>
          <p:nvPr/>
        </p:nvPicPr>
        <p:blipFill>
          <a:blip r:embed="rId4"/>
          <a:srcRect/>
          <a:stretch>
            <a:fillRect/>
          </a:stretch>
        </p:blipFill>
        <p:spPr bwMode="auto">
          <a:xfrm>
            <a:off x="6000760" y="3714752"/>
            <a:ext cx="2476500" cy="254317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Overview</a:t>
            </a:r>
            <a:endParaRPr lang="zh-CN" altLang="en-US" dirty="0" smtClean="0"/>
          </a:p>
        </p:txBody>
      </p:sp>
      <p:sp>
        <p:nvSpPr>
          <p:cNvPr id="3" name="内容占位符 2"/>
          <p:cNvSpPr>
            <a:spLocks noGrp="1"/>
          </p:cNvSpPr>
          <p:nvPr>
            <p:ph idx="1"/>
          </p:nvPr>
        </p:nvSpPr>
        <p:spPr>
          <a:xfrm>
            <a:off x="457200" y="2214554"/>
            <a:ext cx="8229600" cy="4110046"/>
          </a:xfrm>
        </p:spPr>
        <p:txBody>
          <a:bodyPr>
            <a:normAutofit/>
          </a:bodyPr>
          <a:lstStyle/>
          <a:p>
            <a:pPr marL="495300" indent="-495300"/>
            <a:r>
              <a:rPr lang="en-US" altLang="zh-CN" b="1" dirty="0" smtClean="0"/>
              <a:t>Parallel Patterns</a:t>
            </a:r>
          </a:p>
          <a:p>
            <a:pPr marL="862013" lvl="1" indent="-495300">
              <a:buFont typeface="Wingdings 2" pitchFamily="18" charset="2"/>
              <a:buAutoNum type="arabicParenR"/>
            </a:pPr>
            <a:r>
              <a:rPr lang="en-US" altLang="zh-CN" dirty="0" smtClean="0"/>
              <a:t>Function-call parallelism</a:t>
            </a:r>
          </a:p>
          <a:p>
            <a:pPr marL="862013" lvl="1" indent="-495300">
              <a:buFont typeface="Wingdings 2" pitchFamily="18" charset="2"/>
              <a:buAutoNum type="arabicParenR"/>
            </a:pPr>
            <a:r>
              <a:rPr lang="en-US" altLang="zh-CN" i="1" dirty="0" err="1" smtClean="0"/>
              <a:t>Forall</a:t>
            </a:r>
            <a:r>
              <a:rPr lang="en-US" altLang="zh-CN" dirty="0" smtClean="0"/>
              <a:t> loop parallelism</a:t>
            </a:r>
          </a:p>
          <a:p>
            <a:pPr marL="862013" lvl="1" indent="-495300">
              <a:buFont typeface="Wingdings 2" pitchFamily="18" charset="2"/>
              <a:buAutoNum type="arabicParenR"/>
            </a:pPr>
            <a:r>
              <a:rPr lang="en-US" altLang="zh-CN" i="1" dirty="0" err="1" smtClean="0"/>
              <a:t>Foreach</a:t>
            </a:r>
            <a:r>
              <a:rPr lang="en-US" altLang="zh-CN" dirty="0" smtClean="0"/>
              <a:t> loop parallelism</a:t>
            </a:r>
            <a:endParaRPr lang="en-US" altLang="zh-CN" b="1" dirty="0" smtClean="0"/>
          </a:p>
          <a:p>
            <a:pPr marL="495300" indent="-495300"/>
            <a:r>
              <a:rPr lang="en-US" altLang="zh-CN" b="1" dirty="0" smtClean="0"/>
              <a:t>Dependence Test Framework for Function-Call Parallelism</a:t>
            </a:r>
          </a:p>
          <a:p>
            <a:pPr marL="495300" indent="-495300"/>
            <a:r>
              <a:rPr lang="en-US" altLang="zh-CN" b="1" dirty="0" smtClean="0"/>
              <a:t>Loop </a:t>
            </a:r>
            <a:r>
              <a:rPr lang="en-US" altLang="zh-CN" b="1" dirty="0" smtClean="0"/>
              <a:t>Parallelism</a:t>
            </a:r>
            <a:endParaRPr lang="en-US" altLang="zh-CN" b="1" dirty="0" smtClean="0"/>
          </a:p>
          <a:p>
            <a:pPr marL="495300" indent="-495300"/>
            <a:r>
              <a:rPr lang="en-US" altLang="zh-CN" b="1" dirty="0" smtClean="0"/>
              <a:t>Experimental Results </a:t>
            </a:r>
          </a:p>
          <a:p>
            <a:pPr marL="495300" indent="-495300"/>
            <a:endParaRPr lang="en-US" altLang="zh-CN"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 Analysis</a:t>
            </a:r>
            <a:endParaRPr lang="zh-CN" altLang="en-US" dirty="0" smtClean="0"/>
          </a:p>
        </p:txBody>
      </p:sp>
      <p:sp>
        <p:nvSpPr>
          <p:cNvPr id="6" name="内容占位符 2"/>
          <p:cNvSpPr>
            <a:spLocks noGrp="1"/>
          </p:cNvSpPr>
          <p:nvPr>
            <p:ph idx="1"/>
          </p:nvPr>
        </p:nvSpPr>
        <p:spPr>
          <a:xfrm>
            <a:off x="285720" y="2071678"/>
            <a:ext cx="4214842" cy="4429156"/>
          </a:xfrm>
        </p:spPr>
        <p:txBody>
          <a:bodyPr>
            <a:normAutofit/>
          </a:bodyPr>
          <a:lstStyle/>
          <a:p>
            <a:r>
              <a:rPr lang="en-US" altLang="zh-CN" dirty="0" smtClean="0"/>
              <a:t>Examples: </a:t>
            </a:r>
          </a:p>
          <a:p>
            <a:pPr lvl="1"/>
            <a:r>
              <a:rPr lang="en-US" altLang="zh-CN" dirty="0" smtClean="0"/>
              <a:t>Statement </a:t>
            </a:r>
            <a:r>
              <a:rPr lang="en-US" altLang="zh-CN" i="1" dirty="0" smtClean="0"/>
              <a:t>T</a:t>
            </a:r>
            <a:r>
              <a:rPr lang="en-US" altLang="zh-CN" dirty="0" smtClean="0"/>
              <a:t>: </a:t>
            </a:r>
            <a:r>
              <a:rPr lang="en-US" altLang="zh-CN" i="1" dirty="0" smtClean="0"/>
              <a:t>p, q </a:t>
            </a:r>
            <a:r>
              <a:rPr lang="en-US" altLang="zh-CN" dirty="0" smtClean="0"/>
              <a:t>have been connected after </a:t>
            </a:r>
            <a:r>
              <a:rPr lang="en-US" altLang="zh-CN" i="1" dirty="0" smtClean="0"/>
              <a:t>S</a:t>
            </a:r>
          </a:p>
          <a:p>
            <a:pPr lvl="1"/>
            <a:r>
              <a:rPr lang="en-US" altLang="zh-CN" dirty="0" smtClean="0"/>
              <a:t>Connect(</a:t>
            </a:r>
            <a:r>
              <a:rPr lang="en-US" altLang="zh-CN" i="1" dirty="0" smtClean="0"/>
              <a:t>T</a:t>
            </a:r>
            <a:r>
              <a:rPr lang="en-US" altLang="zh-CN" dirty="0" smtClean="0"/>
              <a:t>) = {(</a:t>
            </a:r>
            <a:r>
              <a:rPr lang="en-US" altLang="zh-CN" i="1" dirty="0" err="1" smtClean="0"/>
              <a:t>p,q</a:t>
            </a:r>
            <a:r>
              <a:rPr lang="en-US" altLang="zh-CN" dirty="0" smtClean="0"/>
              <a:t>)}</a:t>
            </a:r>
          </a:p>
          <a:p>
            <a:endParaRPr lang="en-US" altLang="zh-CN" dirty="0" smtClean="0"/>
          </a:p>
        </p:txBody>
      </p:sp>
      <p:pic>
        <p:nvPicPr>
          <p:cNvPr id="86018" name="Picture 2"/>
          <p:cNvPicPr>
            <a:picLocks noChangeAspect="1" noChangeArrowheads="1"/>
          </p:cNvPicPr>
          <p:nvPr/>
        </p:nvPicPr>
        <p:blipFill>
          <a:blip r:embed="rId2"/>
          <a:srcRect/>
          <a:stretch>
            <a:fillRect/>
          </a:stretch>
        </p:blipFill>
        <p:spPr bwMode="auto">
          <a:xfrm>
            <a:off x="6072198" y="1071547"/>
            <a:ext cx="2589231" cy="2500330"/>
          </a:xfrm>
          <a:prstGeom prst="rect">
            <a:avLst/>
          </a:prstGeom>
          <a:noFill/>
          <a:ln w="9525">
            <a:noFill/>
            <a:miter lim="800000"/>
            <a:headEnd/>
            <a:tailEnd/>
          </a:ln>
          <a:effectLst/>
        </p:spPr>
      </p:pic>
      <p:pic>
        <p:nvPicPr>
          <p:cNvPr id="87042" name="Picture 2"/>
          <p:cNvPicPr>
            <a:picLocks noChangeAspect="1" noChangeArrowheads="1"/>
          </p:cNvPicPr>
          <p:nvPr/>
        </p:nvPicPr>
        <p:blipFill>
          <a:blip r:embed="rId3"/>
          <a:srcRect/>
          <a:stretch>
            <a:fillRect/>
          </a:stretch>
        </p:blipFill>
        <p:spPr bwMode="auto">
          <a:xfrm>
            <a:off x="6143636" y="3643314"/>
            <a:ext cx="2390775" cy="252412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 Analysis</a:t>
            </a:r>
            <a:endParaRPr lang="zh-CN" altLang="en-US" dirty="0" smtClean="0"/>
          </a:p>
        </p:txBody>
      </p:sp>
      <p:sp>
        <p:nvSpPr>
          <p:cNvPr id="6" name="内容占位符 2"/>
          <p:cNvSpPr>
            <a:spLocks noGrp="1"/>
          </p:cNvSpPr>
          <p:nvPr>
            <p:ph idx="1"/>
          </p:nvPr>
        </p:nvSpPr>
        <p:spPr>
          <a:xfrm>
            <a:off x="285720" y="2071678"/>
            <a:ext cx="4214842" cy="4429156"/>
          </a:xfrm>
        </p:spPr>
        <p:txBody>
          <a:bodyPr>
            <a:normAutofit/>
          </a:bodyPr>
          <a:lstStyle/>
          <a:p>
            <a:r>
              <a:rPr lang="en-US" altLang="zh-CN" dirty="0" smtClean="0"/>
              <a:t>Examples: </a:t>
            </a:r>
          </a:p>
          <a:p>
            <a:pPr lvl="1"/>
            <a:r>
              <a:rPr lang="en-US" altLang="zh-CN" dirty="0" smtClean="0"/>
              <a:t>Statement </a:t>
            </a:r>
            <a:r>
              <a:rPr lang="en-US" altLang="zh-CN" i="1" dirty="0" smtClean="0"/>
              <a:t>U</a:t>
            </a:r>
            <a:r>
              <a:rPr lang="en-US" altLang="zh-CN" dirty="0" smtClean="0"/>
              <a:t>: (</a:t>
            </a:r>
            <a:r>
              <a:rPr lang="en-US" altLang="zh-CN" i="1" dirty="0" smtClean="0"/>
              <a:t>p, q</a:t>
            </a:r>
            <a:r>
              <a:rPr lang="en-US" altLang="zh-CN" dirty="0" smtClean="0"/>
              <a:t>)</a:t>
            </a:r>
            <a:r>
              <a:rPr lang="en-US" altLang="zh-CN" i="1" dirty="0" smtClean="0"/>
              <a:t> </a:t>
            </a:r>
            <a:r>
              <a:rPr lang="en-US" altLang="zh-CN" dirty="0" smtClean="0"/>
              <a:t>cannot be safely killed though field </a:t>
            </a:r>
            <a:r>
              <a:rPr lang="en-US" altLang="zh-CN" i="1" dirty="0" smtClean="0"/>
              <a:t>next </a:t>
            </a:r>
            <a:r>
              <a:rPr lang="en-US" altLang="zh-CN" dirty="0" smtClean="0"/>
              <a:t>has been disconnected</a:t>
            </a:r>
            <a:endParaRPr lang="en-US" altLang="zh-CN" i="1" dirty="0" smtClean="0"/>
          </a:p>
          <a:p>
            <a:pPr lvl="1"/>
            <a:r>
              <a:rPr lang="en-US" altLang="zh-CN" dirty="0" smtClean="0"/>
              <a:t>Connect(</a:t>
            </a:r>
            <a:r>
              <a:rPr lang="en-US" altLang="zh-CN" i="1" dirty="0" smtClean="0"/>
              <a:t>U</a:t>
            </a:r>
            <a:r>
              <a:rPr lang="en-US" altLang="zh-CN" dirty="0" smtClean="0"/>
              <a:t>) = {(</a:t>
            </a:r>
            <a:r>
              <a:rPr lang="en-US" altLang="zh-CN" i="1" dirty="0" err="1" smtClean="0"/>
              <a:t>p,q</a:t>
            </a:r>
            <a:r>
              <a:rPr lang="en-US" altLang="zh-CN" dirty="0" smtClean="0"/>
              <a:t>), (</a:t>
            </a:r>
            <a:r>
              <a:rPr lang="en-US" altLang="zh-CN" i="1" dirty="0" err="1" smtClean="0"/>
              <a:t>p,r</a:t>
            </a:r>
            <a:r>
              <a:rPr lang="en-US" altLang="zh-CN" dirty="0" smtClean="0"/>
              <a:t>), (</a:t>
            </a:r>
            <a:r>
              <a:rPr lang="en-US" altLang="zh-CN" i="1" dirty="0" err="1" smtClean="0"/>
              <a:t>q,r</a:t>
            </a:r>
            <a:r>
              <a:rPr lang="en-US" altLang="zh-CN" dirty="0" smtClean="0"/>
              <a:t>)}</a:t>
            </a:r>
          </a:p>
          <a:p>
            <a:endParaRPr lang="en-US" altLang="zh-CN" dirty="0" smtClean="0"/>
          </a:p>
        </p:txBody>
      </p:sp>
      <p:pic>
        <p:nvPicPr>
          <p:cNvPr id="86018" name="Picture 2"/>
          <p:cNvPicPr>
            <a:picLocks noChangeAspect="1" noChangeArrowheads="1"/>
          </p:cNvPicPr>
          <p:nvPr/>
        </p:nvPicPr>
        <p:blipFill>
          <a:blip r:embed="rId3"/>
          <a:srcRect/>
          <a:stretch>
            <a:fillRect/>
          </a:stretch>
        </p:blipFill>
        <p:spPr bwMode="auto">
          <a:xfrm>
            <a:off x="6072198" y="1071547"/>
            <a:ext cx="2589231" cy="2500330"/>
          </a:xfrm>
          <a:prstGeom prst="rect">
            <a:avLst/>
          </a:prstGeom>
          <a:noFill/>
          <a:ln w="9525">
            <a:noFill/>
            <a:miter lim="800000"/>
            <a:headEnd/>
            <a:tailEnd/>
          </a:ln>
          <a:effectLst/>
        </p:spPr>
      </p:pic>
      <p:pic>
        <p:nvPicPr>
          <p:cNvPr id="88066" name="Picture 2"/>
          <p:cNvPicPr>
            <a:picLocks noChangeAspect="1" noChangeArrowheads="1"/>
          </p:cNvPicPr>
          <p:nvPr/>
        </p:nvPicPr>
        <p:blipFill>
          <a:blip r:embed="rId4"/>
          <a:srcRect/>
          <a:stretch>
            <a:fillRect/>
          </a:stretch>
        </p:blipFill>
        <p:spPr bwMode="auto">
          <a:xfrm>
            <a:off x="5857884" y="3714752"/>
            <a:ext cx="2771775" cy="260985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 Analysis</a:t>
            </a:r>
            <a:endParaRPr lang="zh-CN" altLang="en-US" dirty="0" smtClean="0"/>
          </a:p>
        </p:txBody>
      </p:sp>
      <p:sp>
        <p:nvSpPr>
          <p:cNvPr id="6" name="内容占位符 2"/>
          <p:cNvSpPr>
            <a:spLocks noGrp="1"/>
          </p:cNvSpPr>
          <p:nvPr>
            <p:ph idx="1"/>
          </p:nvPr>
        </p:nvSpPr>
        <p:spPr>
          <a:xfrm>
            <a:off x="285720" y="2071678"/>
            <a:ext cx="5500726" cy="4429156"/>
          </a:xfrm>
        </p:spPr>
        <p:txBody>
          <a:bodyPr>
            <a:normAutofit lnSpcReduction="10000"/>
          </a:bodyPr>
          <a:lstStyle/>
          <a:p>
            <a:r>
              <a:rPr lang="en-US" altLang="zh-CN" dirty="0" smtClean="0"/>
              <a:t>Overall algorithm: </a:t>
            </a:r>
          </a:p>
          <a:p>
            <a:pPr lvl="1"/>
            <a:r>
              <a:rPr lang="en-US" altLang="zh-CN" dirty="0" smtClean="0"/>
              <a:t>Statement </a:t>
            </a:r>
            <a:r>
              <a:rPr lang="en-US" altLang="zh-CN" i="1" dirty="0" smtClean="0"/>
              <a:t>V</a:t>
            </a:r>
            <a:r>
              <a:rPr lang="en-US" altLang="zh-CN" dirty="0" smtClean="0"/>
              <a:t>: (</a:t>
            </a:r>
            <a:r>
              <a:rPr lang="en-US" altLang="zh-CN" i="1" dirty="0" smtClean="0"/>
              <a:t>p, q</a:t>
            </a:r>
            <a:r>
              <a:rPr lang="en-US" altLang="zh-CN" dirty="0" smtClean="0"/>
              <a:t>), (</a:t>
            </a:r>
            <a:r>
              <a:rPr lang="en-US" altLang="zh-CN" i="1" dirty="0" err="1" smtClean="0"/>
              <a:t>q,r</a:t>
            </a:r>
            <a:r>
              <a:rPr lang="en-US" altLang="zh-CN" dirty="0" smtClean="0"/>
              <a:t>)</a:t>
            </a:r>
            <a:r>
              <a:rPr lang="en-US" altLang="zh-CN" i="1" dirty="0" smtClean="0"/>
              <a:t> are</a:t>
            </a:r>
            <a:r>
              <a:rPr lang="en-US" altLang="zh-CN" dirty="0" smtClean="0"/>
              <a:t> safely because stack-based pointer </a:t>
            </a:r>
            <a:r>
              <a:rPr lang="en-US" altLang="zh-CN" i="1" dirty="0" smtClean="0"/>
              <a:t>q</a:t>
            </a:r>
            <a:r>
              <a:rPr lang="en-US" altLang="zh-CN" dirty="0" smtClean="0"/>
              <a:t> is updated</a:t>
            </a:r>
            <a:endParaRPr lang="en-US" altLang="zh-CN" i="1" dirty="0" smtClean="0"/>
          </a:p>
          <a:p>
            <a:pPr lvl="1"/>
            <a:r>
              <a:rPr lang="en-US" altLang="zh-CN" dirty="0" smtClean="0"/>
              <a:t>Connect(</a:t>
            </a:r>
            <a:r>
              <a:rPr lang="en-US" altLang="zh-CN" i="1" dirty="0" smtClean="0"/>
              <a:t>V</a:t>
            </a:r>
            <a:r>
              <a:rPr lang="en-US" altLang="zh-CN" dirty="0" smtClean="0"/>
              <a:t>) = {(</a:t>
            </a:r>
            <a:r>
              <a:rPr lang="en-US" altLang="zh-CN" i="1" dirty="0" err="1" smtClean="0"/>
              <a:t>p,r</a:t>
            </a:r>
            <a:r>
              <a:rPr lang="en-US" altLang="zh-CN" dirty="0" smtClean="0"/>
              <a:t>)}</a:t>
            </a:r>
          </a:p>
          <a:p>
            <a:pPr lvl="1">
              <a:buNone/>
            </a:pPr>
            <a:endParaRPr lang="en-US" altLang="zh-CN" dirty="0" smtClean="0"/>
          </a:p>
          <a:p>
            <a:pPr lvl="1">
              <a:buNone/>
            </a:pPr>
            <a:endParaRPr lang="en-US" altLang="zh-CN" dirty="0" smtClean="0"/>
          </a:p>
          <a:p>
            <a:pPr lvl="1">
              <a:buNone/>
            </a:pPr>
            <a:endParaRPr lang="en-US" altLang="zh-CN" dirty="0" smtClean="0"/>
          </a:p>
          <a:p>
            <a:pPr lvl="1">
              <a:buNone/>
            </a:pPr>
            <a:r>
              <a:rPr lang="en-US" altLang="zh-CN" dirty="0" smtClean="0"/>
              <a:t>Details in R G, L H. Connection analysis: A practical </a:t>
            </a:r>
            <a:r>
              <a:rPr lang="en-US" altLang="zh-CN" dirty="0" err="1" smtClean="0"/>
              <a:t>interprocedual</a:t>
            </a:r>
            <a:r>
              <a:rPr lang="en-US" altLang="zh-CN" dirty="0" smtClean="0"/>
              <a:t> heap analysis for C. 1996</a:t>
            </a:r>
          </a:p>
          <a:p>
            <a:endParaRPr lang="en-US" altLang="zh-CN" dirty="0" smtClean="0"/>
          </a:p>
        </p:txBody>
      </p:sp>
      <p:pic>
        <p:nvPicPr>
          <p:cNvPr id="86018" name="Picture 2"/>
          <p:cNvPicPr>
            <a:picLocks noChangeAspect="1" noChangeArrowheads="1"/>
          </p:cNvPicPr>
          <p:nvPr/>
        </p:nvPicPr>
        <p:blipFill>
          <a:blip r:embed="rId2"/>
          <a:srcRect/>
          <a:stretch>
            <a:fillRect/>
          </a:stretch>
        </p:blipFill>
        <p:spPr bwMode="auto">
          <a:xfrm>
            <a:off x="6072198" y="1071547"/>
            <a:ext cx="2589231" cy="2500330"/>
          </a:xfrm>
          <a:prstGeom prst="rect">
            <a:avLst/>
          </a:prstGeom>
          <a:noFill/>
          <a:ln w="9525">
            <a:noFill/>
            <a:miter lim="800000"/>
            <a:headEnd/>
            <a:tailEnd/>
          </a:ln>
          <a:effectLst/>
        </p:spPr>
      </p:pic>
      <p:pic>
        <p:nvPicPr>
          <p:cNvPr id="89090" name="Picture 2"/>
          <p:cNvPicPr>
            <a:picLocks noChangeAspect="1" noChangeArrowheads="1"/>
          </p:cNvPicPr>
          <p:nvPr/>
        </p:nvPicPr>
        <p:blipFill>
          <a:blip r:embed="rId3"/>
          <a:srcRect/>
          <a:stretch>
            <a:fillRect/>
          </a:stretch>
        </p:blipFill>
        <p:spPr bwMode="auto">
          <a:xfrm>
            <a:off x="5929322" y="3714752"/>
            <a:ext cx="2733675" cy="2562225"/>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Function-call Parallelism</a:t>
            </a:r>
            <a:endParaRPr lang="zh-CN" altLang="en-US" dirty="0" smtClean="0"/>
          </a:p>
        </p:txBody>
      </p:sp>
      <p:sp>
        <p:nvSpPr>
          <p:cNvPr id="6" name="内容占位符 2"/>
          <p:cNvSpPr>
            <a:spLocks noGrp="1"/>
          </p:cNvSpPr>
          <p:nvPr>
            <p:ph idx="1"/>
          </p:nvPr>
        </p:nvSpPr>
        <p:spPr>
          <a:xfrm>
            <a:off x="285720" y="1928802"/>
            <a:ext cx="6072230" cy="4429156"/>
          </a:xfrm>
        </p:spPr>
        <p:txBody>
          <a:bodyPr>
            <a:normAutofit/>
          </a:bodyPr>
          <a:lstStyle/>
          <a:p>
            <a:r>
              <a:rPr lang="en-US" altLang="zh-CN" dirty="0" err="1" smtClean="0"/>
              <a:t>ConnectionTest</a:t>
            </a:r>
            <a:r>
              <a:rPr lang="en-US" altLang="zh-CN" dirty="0" smtClean="0"/>
              <a:t>: </a:t>
            </a:r>
          </a:p>
          <a:p>
            <a:pPr lvl="1"/>
            <a:r>
              <a:rPr lang="en-US" altLang="zh-CN" dirty="0" smtClean="0"/>
              <a:t>Similar to </a:t>
            </a:r>
            <a:r>
              <a:rPr lang="en-US" altLang="zh-CN" dirty="0" err="1" smtClean="0"/>
              <a:t>stackTest</a:t>
            </a:r>
            <a:r>
              <a:rPr lang="en-US" altLang="zh-CN" dirty="0" smtClean="0"/>
              <a:t>, but with </a:t>
            </a:r>
            <a:r>
              <a:rPr lang="en-US" altLang="zh-CN" dirty="0" err="1" smtClean="0"/>
              <a:t>HeapSet</a:t>
            </a:r>
            <a:r>
              <a:rPr lang="en-US" altLang="zh-CN" dirty="0" smtClean="0"/>
              <a:t> </a:t>
            </a:r>
          </a:p>
          <a:p>
            <a:pPr lvl="1">
              <a:buNone/>
            </a:pPr>
            <a:endParaRPr lang="en-US" altLang="zh-CN" dirty="0" smtClean="0"/>
          </a:p>
          <a:p>
            <a:pPr lvl="1">
              <a:buNone/>
            </a:pPr>
            <a:endParaRPr lang="en-US" altLang="zh-CN" dirty="0" smtClean="0"/>
          </a:p>
        </p:txBody>
      </p:sp>
      <p:pic>
        <p:nvPicPr>
          <p:cNvPr id="90114" name="Picture 2"/>
          <p:cNvPicPr>
            <a:picLocks noChangeAspect="1" noChangeArrowheads="1"/>
          </p:cNvPicPr>
          <p:nvPr/>
        </p:nvPicPr>
        <p:blipFill>
          <a:blip r:embed="rId3"/>
          <a:srcRect/>
          <a:stretch>
            <a:fillRect/>
          </a:stretch>
        </p:blipFill>
        <p:spPr bwMode="auto">
          <a:xfrm>
            <a:off x="1500166" y="2857496"/>
            <a:ext cx="6601038" cy="3786214"/>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Connection-based R/W Sets</a:t>
            </a:r>
            <a:endParaRPr lang="zh-CN" altLang="en-US" dirty="0" smtClean="0"/>
          </a:p>
        </p:txBody>
      </p:sp>
      <p:sp>
        <p:nvSpPr>
          <p:cNvPr id="6" name="内容占位符 2"/>
          <p:cNvSpPr>
            <a:spLocks noGrp="1"/>
          </p:cNvSpPr>
          <p:nvPr>
            <p:ph idx="1"/>
          </p:nvPr>
        </p:nvSpPr>
        <p:spPr>
          <a:xfrm>
            <a:off x="285720" y="1928802"/>
            <a:ext cx="6072230" cy="642942"/>
          </a:xfrm>
        </p:spPr>
        <p:txBody>
          <a:bodyPr>
            <a:normAutofit/>
          </a:bodyPr>
          <a:lstStyle/>
          <a:p>
            <a:r>
              <a:rPr lang="en-US" altLang="zh-CN" dirty="0" smtClean="0"/>
              <a:t>Difficulties in computing thes</a:t>
            </a:r>
            <a:r>
              <a:rPr lang="en-US" altLang="zh-CN" dirty="0" smtClean="0"/>
              <a:t>e sets</a:t>
            </a:r>
            <a:r>
              <a:rPr lang="en-US" altLang="zh-CN" dirty="0" smtClean="0"/>
              <a:t>: </a:t>
            </a:r>
            <a:endParaRPr lang="en-US" altLang="zh-CN" dirty="0" smtClean="0"/>
          </a:p>
          <a:p>
            <a:pPr lvl="1">
              <a:buNone/>
            </a:pPr>
            <a:endParaRPr lang="en-US" altLang="zh-CN" dirty="0" smtClean="0"/>
          </a:p>
        </p:txBody>
      </p:sp>
      <p:pic>
        <p:nvPicPr>
          <p:cNvPr id="149506" name="Picture 2"/>
          <p:cNvPicPr>
            <a:picLocks noChangeAspect="1" noChangeArrowheads="1"/>
          </p:cNvPicPr>
          <p:nvPr/>
        </p:nvPicPr>
        <p:blipFill>
          <a:blip r:embed="rId3"/>
          <a:srcRect/>
          <a:stretch>
            <a:fillRect/>
          </a:stretch>
        </p:blipFill>
        <p:spPr bwMode="auto">
          <a:xfrm>
            <a:off x="4286248" y="2571744"/>
            <a:ext cx="4533900" cy="2314575"/>
          </a:xfrm>
          <a:prstGeom prst="rect">
            <a:avLst/>
          </a:prstGeom>
          <a:noFill/>
          <a:ln w="9525">
            <a:noFill/>
            <a:miter lim="800000"/>
            <a:headEnd/>
            <a:tailEnd/>
          </a:ln>
          <a:effectLst/>
        </p:spPr>
      </p:pic>
      <p:pic>
        <p:nvPicPr>
          <p:cNvPr id="149507" name="Picture 3"/>
          <p:cNvPicPr>
            <a:picLocks noChangeAspect="1" noChangeArrowheads="1"/>
          </p:cNvPicPr>
          <p:nvPr/>
        </p:nvPicPr>
        <p:blipFill>
          <a:blip r:embed="rId4"/>
          <a:srcRect/>
          <a:stretch>
            <a:fillRect/>
          </a:stretch>
        </p:blipFill>
        <p:spPr bwMode="auto">
          <a:xfrm>
            <a:off x="357158" y="2571744"/>
            <a:ext cx="3695700" cy="1866900"/>
          </a:xfrm>
          <a:prstGeom prst="rect">
            <a:avLst/>
          </a:prstGeom>
          <a:noFill/>
          <a:ln w="9525">
            <a:noFill/>
            <a:miter lim="800000"/>
            <a:headEnd/>
            <a:tailEnd/>
          </a:ln>
          <a:effectLst/>
        </p:spPr>
      </p:pic>
      <p:pic>
        <p:nvPicPr>
          <p:cNvPr id="149508" name="Picture 4"/>
          <p:cNvPicPr>
            <a:picLocks noChangeAspect="1" noChangeArrowheads="1"/>
          </p:cNvPicPr>
          <p:nvPr/>
        </p:nvPicPr>
        <p:blipFill>
          <a:blip r:embed="rId5"/>
          <a:srcRect/>
          <a:stretch>
            <a:fillRect/>
          </a:stretch>
        </p:blipFill>
        <p:spPr bwMode="auto">
          <a:xfrm>
            <a:off x="357158" y="4572008"/>
            <a:ext cx="3676650" cy="188595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Connection-based R/W Sets</a:t>
            </a:r>
            <a:endParaRPr lang="zh-CN" altLang="en-US" dirty="0" smtClean="0"/>
          </a:p>
        </p:txBody>
      </p:sp>
      <p:sp>
        <p:nvSpPr>
          <p:cNvPr id="6" name="内容占位符 2"/>
          <p:cNvSpPr>
            <a:spLocks noGrp="1"/>
          </p:cNvSpPr>
          <p:nvPr>
            <p:ph idx="1"/>
          </p:nvPr>
        </p:nvSpPr>
        <p:spPr>
          <a:xfrm>
            <a:off x="285720" y="1928802"/>
            <a:ext cx="6072230" cy="642942"/>
          </a:xfrm>
        </p:spPr>
        <p:txBody>
          <a:bodyPr>
            <a:normAutofit/>
          </a:bodyPr>
          <a:lstStyle/>
          <a:p>
            <a:r>
              <a:rPr lang="en-US" altLang="zh-CN" dirty="0" smtClean="0"/>
              <a:t>New version with anchor handles: </a:t>
            </a:r>
            <a:endParaRPr lang="en-US" altLang="zh-CN" dirty="0" smtClean="0"/>
          </a:p>
          <a:p>
            <a:pPr lvl="1">
              <a:buNone/>
            </a:pPr>
            <a:endParaRPr lang="en-US" altLang="zh-CN" dirty="0" smtClean="0"/>
          </a:p>
        </p:txBody>
      </p:sp>
      <p:pic>
        <p:nvPicPr>
          <p:cNvPr id="150535" name="Picture 7"/>
          <p:cNvPicPr>
            <a:picLocks noChangeAspect="1" noChangeArrowheads="1"/>
          </p:cNvPicPr>
          <p:nvPr/>
        </p:nvPicPr>
        <p:blipFill>
          <a:blip r:embed="rId3"/>
          <a:srcRect/>
          <a:stretch>
            <a:fillRect/>
          </a:stretch>
        </p:blipFill>
        <p:spPr bwMode="auto">
          <a:xfrm>
            <a:off x="642910" y="2786058"/>
            <a:ext cx="7829550" cy="294322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Connection-based R/W Sets</a:t>
            </a:r>
            <a:endParaRPr lang="zh-CN" altLang="en-US" dirty="0" smtClean="0"/>
          </a:p>
        </p:txBody>
      </p:sp>
      <p:sp>
        <p:nvSpPr>
          <p:cNvPr id="6" name="内容占位符 2"/>
          <p:cNvSpPr>
            <a:spLocks noGrp="1"/>
          </p:cNvSpPr>
          <p:nvPr>
            <p:ph idx="1"/>
          </p:nvPr>
        </p:nvSpPr>
        <p:spPr>
          <a:xfrm>
            <a:off x="285720" y="1928802"/>
            <a:ext cx="6072230" cy="642942"/>
          </a:xfrm>
        </p:spPr>
        <p:txBody>
          <a:bodyPr>
            <a:normAutofit/>
          </a:bodyPr>
          <a:lstStyle/>
          <a:p>
            <a:r>
              <a:rPr lang="en-US" altLang="zh-CN" dirty="0" smtClean="0"/>
              <a:t>New version with anchor handles: </a:t>
            </a:r>
            <a:endParaRPr lang="en-US" altLang="zh-CN" dirty="0" smtClean="0"/>
          </a:p>
          <a:p>
            <a:pPr lvl="1">
              <a:buNone/>
            </a:pPr>
            <a:endParaRPr lang="en-US" altLang="zh-CN" dirty="0" smtClean="0"/>
          </a:p>
        </p:txBody>
      </p:sp>
      <p:pic>
        <p:nvPicPr>
          <p:cNvPr id="5" name="Picture 4"/>
          <p:cNvPicPr>
            <a:picLocks noChangeAspect="1" noChangeArrowheads="1"/>
          </p:cNvPicPr>
          <p:nvPr/>
        </p:nvPicPr>
        <p:blipFill>
          <a:blip r:embed="rId3"/>
          <a:srcRect/>
          <a:stretch>
            <a:fillRect/>
          </a:stretch>
        </p:blipFill>
        <p:spPr bwMode="auto">
          <a:xfrm>
            <a:off x="3143240" y="4643446"/>
            <a:ext cx="5600700" cy="1609725"/>
          </a:xfrm>
          <a:prstGeom prst="rect">
            <a:avLst/>
          </a:prstGeom>
          <a:noFill/>
          <a:ln w="9525">
            <a:noFill/>
            <a:miter lim="800000"/>
            <a:headEnd/>
            <a:tailEnd/>
          </a:ln>
          <a:effectLst/>
        </p:spPr>
      </p:pic>
      <p:pic>
        <p:nvPicPr>
          <p:cNvPr id="7" name="Picture 3"/>
          <p:cNvPicPr>
            <a:picLocks noChangeAspect="1" noChangeArrowheads="1"/>
          </p:cNvPicPr>
          <p:nvPr/>
        </p:nvPicPr>
        <p:blipFill>
          <a:blip r:embed="rId4"/>
          <a:srcRect/>
          <a:stretch>
            <a:fillRect/>
          </a:stretch>
        </p:blipFill>
        <p:spPr bwMode="auto">
          <a:xfrm>
            <a:off x="571472" y="2786058"/>
            <a:ext cx="5686425" cy="16002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Connection-based R/W Sets</a:t>
            </a:r>
            <a:endParaRPr lang="zh-CN" altLang="en-US" dirty="0" smtClean="0"/>
          </a:p>
        </p:txBody>
      </p:sp>
      <p:sp>
        <p:nvSpPr>
          <p:cNvPr id="6" name="内容占位符 2"/>
          <p:cNvSpPr>
            <a:spLocks noGrp="1"/>
          </p:cNvSpPr>
          <p:nvPr>
            <p:ph idx="1"/>
          </p:nvPr>
        </p:nvSpPr>
        <p:spPr>
          <a:xfrm>
            <a:off x="285720" y="1928802"/>
            <a:ext cx="6072230" cy="642942"/>
          </a:xfrm>
        </p:spPr>
        <p:txBody>
          <a:bodyPr>
            <a:normAutofit/>
          </a:bodyPr>
          <a:lstStyle/>
          <a:p>
            <a:r>
              <a:rPr lang="en-US" altLang="zh-CN" dirty="0" smtClean="0"/>
              <a:t>New version with anchor handles: </a:t>
            </a:r>
            <a:endParaRPr lang="en-US" altLang="zh-CN" dirty="0" smtClean="0"/>
          </a:p>
          <a:p>
            <a:pPr lvl="1">
              <a:buNone/>
            </a:pPr>
            <a:endParaRPr lang="en-US" altLang="zh-CN" dirty="0" smtClean="0"/>
          </a:p>
        </p:txBody>
      </p:sp>
      <p:pic>
        <p:nvPicPr>
          <p:cNvPr id="150535" name="Picture 7"/>
          <p:cNvPicPr>
            <a:picLocks noChangeAspect="1" noChangeArrowheads="1"/>
          </p:cNvPicPr>
          <p:nvPr/>
        </p:nvPicPr>
        <p:blipFill>
          <a:blip r:embed="rId3"/>
          <a:srcRect/>
          <a:stretch>
            <a:fillRect/>
          </a:stretch>
        </p:blipFill>
        <p:spPr bwMode="auto">
          <a:xfrm>
            <a:off x="642910" y="2786058"/>
            <a:ext cx="7829550" cy="2943225"/>
          </a:xfrm>
          <a:prstGeom prst="rect">
            <a:avLst/>
          </a:prstGeom>
          <a:noFill/>
          <a:ln w="9525">
            <a:noFill/>
            <a:miter lim="800000"/>
            <a:headEnd/>
            <a:tailEnd/>
          </a:ln>
          <a:effectLst/>
        </p:spPr>
      </p:pic>
      <p:sp>
        <p:nvSpPr>
          <p:cNvPr id="5" name="TextBox 4"/>
          <p:cNvSpPr txBox="1"/>
          <p:nvPr/>
        </p:nvSpPr>
        <p:spPr>
          <a:xfrm>
            <a:off x="4286248" y="4500570"/>
            <a:ext cx="4714908" cy="1015663"/>
          </a:xfrm>
          <a:prstGeom prst="rect">
            <a:avLst/>
          </a:prstGeom>
          <a:noFill/>
        </p:spPr>
        <p:txBody>
          <a:bodyPr wrap="square" rtlCol="0">
            <a:spAutoFit/>
          </a:bodyPr>
          <a:lstStyle/>
          <a:p>
            <a:r>
              <a:rPr lang="en-US" sz="2000" dirty="0" err="1" smtClean="0"/>
              <a:t>HeapW</a:t>
            </a:r>
            <a:r>
              <a:rPr lang="en-US" sz="2000" dirty="0" smtClean="0"/>
              <a:t>(S) = {</a:t>
            </a:r>
            <a:r>
              <a:rPr lang="en-US" sz="2000" dirty="0" err="1" smtClean="0"/>
              <a:t>a@tricky_flip</a:t>
            </a:r>
            <a:r>
              <a:rPr lang="en-US" sz="2000" dirty="0" smtClean="0"/>
              <a:t>-&gt;x, </a:t>
            </a:r>
            <a:r>
              <a:rPr lang="en-US" sz="2000" dirty="0" err="1" smtClean="0"/>
              <a:t>a@S</a:t>
            </a:r>
            <a:r>
              <a:rPr lang="en-US" sz="2000" dirty="0" smtClean="0"/>
              <a:t>-&gt;x}</a:t>
            </a:r>
          </a:p>
          <a:p>
            <a:endParaRPr lang="en-US" sz="2000" dirty="0" smtClean="0"/>
          </a:p>
          <a:p>
            <a:r>
              <a:rPr lang="en-US" sz="2000" dirty="0" err="1" smtClean="0"/>
              <a:t>HeapR</a:t>
            </a:r>
            <a:r>
              <a:rPr lang="en-US" sz="2000" dirty="0" smtClean="0"/>
              <a:t>(T) </a:t>
            </a:r>
            <a:r>
              <a:rPr lang="en-US" sz="2000" dirty="0" smtClean="0"/>
              <a:t>= {</a:t>
            </a:r>
            <a:r>
              <a:rPr lang="en-US" sz="2000" dirty="0" err="1" smtClean="0"/>
              <a:t>a@tricky_flip</a:t>
            </a:r>
            <a:r>
              <a:rPr lang="en-US" sz="2000" dirty="0" smtClean="0"/>
              <a:t>-&gt;x, </a:t>
            </a:r>
            <a:r>
              <a:rPr lang="en-US" sz="2000" dirty="0" err="1" smtClean="0"/>
              <a:t>a@S</a:t>
            </a:r>
            <a:r>
              <a:rPr lang="en-US" sz="2000" dirty="0" smtClean="0"/>
              <a:t>-&gt;x}</a:t>
            </a: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Function-call Parallelism</a:t>
            </a:r>
            <a:endParaRPr lang="zh-CN" altLang="en-US" dirty="0" smtClean="0"/>
          </a:p>
        </p:txBody>
      </p:sp>
      <p:sp>
        <p:nvSpPr>
          <p:cNvPr id="6" name="内容占位符 2"/>
          <p:cNvSpPr>
            <a:spLocks noGrp="1"/>
          </p:cNvSpPr>
          <p:nvPr>
            <p:ph idx="1"/>
          </p:nvPr>
        </p:nvSpPr>
        <p:spPr>
          <a:xfrm>
            <a:off x="2786050" y="2714620"/>
            <a:ext cx="6072230" cy="1785950"/>
          </a:xfrm>
        </p:spPr>
        <p:txBody>
          <a:bodyPr>
            <a:normAutofit lnSpcReduction="10000"/>
          </a:bodyPr>
          <a:lstStyle/>
          <a:p>
            <a:r>
              <a:rPr lang="en-US" altLang="zh-CN" dirty="0" smtClean="0"/>
              <a:t>Output from </a:t>
            </a:r>
            <a:r>
              <a:rPr lang="en-US" altLang="zh-CN" i="1" dirty="0" smtClean="0"/>
              <a:t>L</a:t>
            </a:r>
            <a:r>
              <a:rPr lang="en-US" altLang="zh-CN" dirty="0" smtClean="0"/>
              <a:t> to </a:t>
            </a:r>
            <a:r>
              <a:rPr lang="en-US" altLang="zh-CN" i="1" dirty="0" smtClean="0"/>
              <a:t>M</a:t>
            </a:r>
            <a:r>
              <a:rPr lang="en-US" altLang="zh-CN" dirty="0" smtClean="0"/>
              <a:t>:</a:t>
            </a:r>
          </a:p>
          <a:p>
            <a:pPr lvl="1"/>
            <a:r>
              <a:rPr lang="en-US" altLang="zh-CN" dirty="0" smtClean="0"/>
              <a:t>W(</a:t>
            </a:r>
            <a:r>
              <a:rPr lang="en-US" altLang="zh-CN" i="1" dirty="0" smtClean="0"/>
              <a:t>L</a:t>
            </a:r>
            <a:r>
              <a:rPr lang="en-US" altLang="zh-CN" dirty="0" smtClean="0"/>
              <a:t>) = {</a:t>
            </a:r>
            <a:r>
              <a:rPr lang="en-US" altLang="zh-CN" i="1" dirty="0" smtClean="0"/>
              <a:t>y</a:t>
            </a:r>
            <a:r>
              <a:rPr lang="en-US" altLang="zh-CN" dirty="0" smtClean="0"/>
              <a:t>}, W(</a:t>
            </a:r>
            <a:r>
              <a:rPr lang="en-US" altLang="zh-CN" i="1" dirty="0" smtClean="0"/>
              <a:t>M</a:t>
            </a:r>
            <a:r>
              <a:rPr lang="en-US" altLang="zh-CN" dirty="0" smtClean="0"/>
              <a:t>) = {</a:t>
            </a:r>
            <a:r>
              <a:rPr lang="en-US" altLang="zh-CN" i="1" dirty="0" smtClean="0"/>
              <a:t>x</a:t>
            </a:r>
            <a:r>
              <a:rPr lang="en-US" altLang="zh-CN" dirty="0" smtClean="0"/>
              <a:t>} </a:t>
            </a:r>
            <a:r>
              <a:rPr lang="en-US" altLang="zh-CN" dirty="0" smtClean="0">
                <a:sym typeface="Wingdings" pitchFamily="2" charset="2"/>
              </a:rPr>
              <a:t> </a:t>
            </a:r>
            <a:r>
              <a:rPr lang="en-US" altLang="zh-CN" dirty="0" err="1" smtClean="0">
                <a:sym typeface="Wingdings" pitchFamily="2" charset="2"/>
              </a:rPr>
              <a:t>ISet</a:t>
            </a:r>
            <a:r>
              <a:rPr lang="en-US" altLang="zh-CN" dirty="0" smtClean="0">
                <a:sym typeface="Wingdings" pitchFamily="2" charset="2"/>
              </a:rPr>
              <a:t> = Empty</a:t>
            </a:r>
            <a:endParaRPr lang="en-US" altLang="zh-CN" dirty="0" smtClean="0"/>
          </a:p>
          <a:p>
            <a:r>
              <a:rPr lang="en-US" altLang="zh-CN" dirty="0" smtClean="0"/>
              <a:t>Flow from </a:t>
            </a:r>
            <a:r>
              <a:rPr lang="en-US" altLang="zh-CN" i="1" dirty="0" smtClean="0"/>
              <a:t>M</a:t>
            </a:r>
            <a:r>
              <a:rPr lang="en-US" altLang="zh-CN" dirty="0" smtClean="0"/>
              <a:t> to </a:t>
            </a:r>
            <a:r>
              <a:rPr lang="en-US" altLang="zh-CN" i="1" dirty="0" smtClean="0"/>
              <a:t>N</a:t>
            </a:r>
            <a:r>
              <a:rPr lang="en-US" altLang="zh-CN" dirty="0" smtClean="0"/>
              <a:t>: </a:t>
            </a:r>
          </a:p>
          <a:p>
            <a:pPr lvl="1"/>
            <a:r>
              <a:rPr lang="en-US" altLang="zh-CN" dirty="0" smtClean="0"/>
              <a:t>W(</a:t>
            </a:r>
            <a:r>
              <a:rPr lang="en-US" altLang="zh-CN" i="1" dirty="0" smtClean="0"/>
              <a:t>M</a:t>
            </a:r>
            <a:r>
              <a:rPr lang="en-US" altLang="zh-CN" dirty="0" smtClean="0"/>
              <a:t>) = {</a:t>
            </a:r>
            <a:r>
              <a:rPr lang="en-US" altLang="zh-CN" i="1" dirty="0" smtClean="0"/>
              <a:t>x</a:t>
            </a:r>
            <a:r>
              <a:rPr lang="en-US" altLang="zh-CN" dirty="0" smtClean="0"/>
              <a:t>}, R(</a:t>
            </a:r>
            <a:r>
              <a:rPr lang="en-US" altLang="zh-CN" i="1" dirty="0" smtClean="0"/>
              <a:t>N</a:t>
            </a:r>
            <a:r>
              <a:rPr lang="en-US" altLang="zh-CN" dirty="0" smtClean="0"/>
              <a:t>) = {</a:t>
            </a:r>
            <a:r>
              <a:rPr lang="en-US" altLang="zh-CN" i="1" dirty="0" smtClean="0"/>
              <a:t>x</a:t>
            </a:r>
            <a:r>
              <a:rPr lang="en-US" altLang="zh-CN" dirty="0" smtClean="0"/>
              <a:t>} </a:t>
            </a:r>
            <a:r>
              <a:rPr lang="en-US" altLang="zh-CN" dirty="0" smtClean="0">
                <a:sym typeface="Wingdings" pitchFamily="2" charset="2"/>
              </a:rPr>
              <a:t> </a:t>
            </a:r>
            <a:r>
              <a:rPr lang="en-US" altLang="zh-CN" dirty="0" err="1" smtClean="0">
                <a:sym typeface="Wingdings" pitchFamily="2" charset="2"/>
              </a:rPr>
              <a:t>ISet</a:t>
            </a:r>
            <a:r>
              <a:rPr lang="en-US" altLang="zh-CN" dirty="0" smtClean="0">
                <a:sym typeface="Wingdings" pitchFamily="2" charset="2"/>
              </a:rPr>
              <a:t> = {</a:t>
            </a:r>
            <a:r>
              <a:rPr lang="en-US" altLang="zh-CN" i="1" dirty="0" smtClean="0">
                <a:sym typeface="Wingdings" pitchFamily="2" charset="2"/>
              </a:rPr>
              <a:t>x</a:t>
            </a:r>
            <a:r>
              <a:rPr lang="en-US" altLang="zh-CN" dirty="0" smtClean="0">
                <a:sym typeface="Wingdings" pitchFamily="2" charset="2"/>
              </a:rPr>
              <a:t>}</a:t>
            </a:r>
          </a:p>
        </p:txBody>
      </p:sp>
      <p:pic>
        <p:nvPicPr>
          <p:cNvPr id="83975" name="Picture 7"/>
          <p:cNvPicPr>
            <a:picLocks noChangeAspect="1" noChangeArrowheads="1"/>
          </p:cNvPicPr>
          <p:nvPr/>
        </p:nvPicPr>
        <p:blipFill>
          <a:blip r:embed="rId3"/>
          <a:srcRect/>
          <a:stretch>
            <a:fillRect/>
          </a:stretch>
        </p:blipFill>
        <p:spPr bwMode="auto">
          <a:xfrm>
            <a:off x="642910" y="2643182"/>
            <a:ext cx="1828342" cy="1214446"/>
          </a:xfrm>
          <a:prstGeom prst="rect">
            <a:avLst/>
          </a:prstGeom>
          <a:noFill/>
          <a:ln w="9525">
            <a:noFill/>
            <a:miter lim="800000"/>
            <a:headEnd/>
            <a:tailEnd/>
          </a:ln>
          <a:effectLst/>
        </p:spPr>
      </p:pic>
      <p:pic>
        <p:nvPicPr>
          <p:cNvPr id="83976" name="Picture 8"/>
          <p:cNvPicPr>
            <a:picLocks noChangeAspect="1" noChangeArrowheads="1"/>
          </p:cNvPicPr>
          <p:nvPr/>
        </p:nvPicPr>
        <p:blipFill>
          <a:blip r:embed="rId4"/>
          <a:srcRect/>
          <a:stretch>
            <a:fillRect/>
          </a:stretch>
        </p:blipFill>
        <p:spPr bwMode="auto">
          <a:xfrm>
            <a:off x="642910" y="3857628"/>
            <a:ext cx="1810679" cy="343632"/>
          </a:xfrm>
          <a:prstGeom prst="rect">
            <a:avLst/>
          </a:prstGeom>
          <a:noFill/>
          <a:ln w="9525">
            <a:noFill/>
            <a:miter lim="800000"/>
            <a:headEnd/>
            <a:tailEnd/>
          </a:ln>
          <a:effectLst/>
        </p:spPr>
      </p:pic>
      <p:pic>
        <p:nvPicPr>
          <p:cNvPr id="83977" name="Picture 9"/>
          <p:cNvPicPr>
            <a:picLocks noChangeAspect="1" noChangeArrowheads="1"/>
          </p:cNvPicPr>
          <p:nvPr/>
        </p:nvPicPr>
        <p:blipFill>
          <a:blip r:embed="rId5"/>
          <a:srcRect/>
          <a:stretch>
            <a:fillRect/>
          </a:stretch>
        </p:blipFill>
        <p:spPr bwMode="auto">
          <a:xfrm>
            <a:off x="642910" y="4214818"/>
            <a:ext cx="1785950" cy="428628"/>
          </a:xfrm>
          <a:prstGeom prst="rect">
            <a:avLst/>
          </a:prstGeom>
          <a:noFill/>
          <a:ln w="9525">
            <a:noFill/>
            <a:miter lim="800000"/>
            <a:headEnd/>
            <a:tailEnd/>
          </a:ln>
          <a:effectLst/>
        </p:spPr>
      </p:pic>
      <p:sp>
        <p:nvSpPr>
          <p:cNvPr id="7" name="TextBox 6"/>
          <p:cNvSpPr txBox="1"/>
          <p:nvPr/>
        </p:nvSpPr>
        <p:spPr>
          <a:xfrm>
            <a:off x="2857488" y="2285992"/>
            <a:ext cx="3000396" cy="461665"/>
          </a:xfrm>
          <a:prstGeom prst="rect">
            <a:avLst/>
          </a:prstGeom>
          <a:noFill/>
        </p:spPr>
        <p:txBody>
          <a:bodyPr wrap="square" rtlCol="0">
            <a:spAutoFit/>
          </a:bodyPr>
          <a:lstStyle/>
          <a:p>
            <a:r>
              <a:rPr lang="en-US" sz="2400" b="1" dirty="0" err="1" smtClean="0"/>
              <a:t>StackTest</a:t>
            </a:r>
            <a:endParaRPr lang="en-US" sz="24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Function-call Parallelism</a:t>
            </a:r>
            <a:endParaRPr lang="zh-CN" altLang="en-US" dirty="0" smtClean="0"/>
          </a:p>
        </p:txBody>
      </p:sp>
      <p:pic>
        <p:nvPicPr>
          <p:cNvPr id="83974" name="Picture 6"/>
          <p:cNvPicPr>
            <a:picLocks noChangeAspect="1" noChangeArrowheads="1"/>
          </p:cNvPicPr>
          <p:nvPr/>
        </p:nvPicPr>
        <p:blipFill>
          <a:blip r:embed="rId3"/>
          <a:srcRect/>
          <a:stretch>
            <a:fillRect/>
          </a:stretch>
        </p:blipFill>
        <p:spPr bwMode="auto">
          <a:xfrm>
            <a:off x="5357818" y="2071678"/>
            <a:ext cx="3455001" cy="2428892"/>
          </a:xfrm>
          <a:prstGeom prst="rect">
            <a:avLst/>
          </a:prstGeom>
          <a:noFill/>
          <a:ln w="9525">
            <a:noFill/>
            <a:miter lim="800000"/>
            <a:headEnd/>
            <a:tailEnd/>
          </a:ln>
          <a:effectLst/>
        </p:spPr>
      </p:pic>
      <p:sp>
        <p:nvSpPr>
          <p:cNvPr id="14" name="内容占位符 2"/>
          <p:cNvSpPr txBox="1">
            <a:spLocks/>
          </p:cNvSpPr>
          <p:nvPr/>
        </p:nvSpPr>
        <p:spPr bwMode="auto">
          <a:xfrm>
            <a:off x="285720" y="2214554"/>
            <a:ext cx="5143536" cy="22860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Flow from </a:t>
            </a:r>
            <a:r>
              <a:rPr kumimoji="0" lang="en-US" altLang="zh-CN" sz="2600" b="0" i="1" u="none" strike="noStrike" kern="1200" cap="none" spc="0" normalizeH="0" baseline="0" noProof="0" dirty="0" smtClean="0">
                <a:ln>
                  <a:noFill/>
                </a:ln>
                <a:solidFill>
                  <a:schemeClr val="tx1"/>
                </a:solidFill>
                <a:effectLst/>
                <a:uLnTx/>
                <a:uFillTx/>
                <a:latin typeface="+mn-lt"/>
                <a:ea typeface="+mn-ea"/>
                <a:cs typeface="+mn-cs"/>
              </a:rPr>
              <a:t>Q</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to </a:t>
            </a:r>
            <a:r>
              <a:rPr kumimoji="0" lang="en-US" altLang="zh-CN" sz="2600" b="0" i="1" u="none" strike="noStrike" kern="1200" cap="none" spc="0" normalizeH="0" baseline="0" noProof="0" dirty="0" smtClean="0">
                <a:ln>
                  <a:noFill/>
                </a:ln>
                <a:solidFill>
                  <a:schemeClr val="tx1"/>
                </a:solidFill>
                <a:effectLst/>
                <a:uLnTx/>
                <a:uFillTx/>
                <a:latin typeface="+mn-lt"/>
                <a:ea typeface="+mn-ea"/>
                <a:cs typeface="+mn-cs"/>
              </a:rPr>
              <a:t>S</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W(</a:t>
            </a:r>
            <a:r>
              <a:rPr kumimoji="0" lang="en-US" altLang="zh-CN" sz="2400" b="0" i="1" u="none" strike="noStrike" kern="1200" cap="none" spc="0" normalizeH="0" baseline="0" noProof="0" dirty="0" smtClean="0">
                <a:ln>
                  <a:noFill/>
                </a:ln>
                <a:solidFill>
                  <a:schemeClr val="tx1"/>
                </a:solidFill>
                <a:effectLst/>
                <a:uLnTx/>
                <a:uFillTx/>
                <a:latin typeface="+mn-lt"/>
                <a:ea typeface="+mn-ea"/>
                <a:cs typeface="+mn-cs"/>
              </a:rPr>
              <a:t>Q</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 = {</a:t>
            </a:r>
            <a:r>
              <a:rPr kumimoji="0" lang="en-US" altLang="zh-CN" sz="2400" b="0" i="1" u="none" strike="noStrike" kern="1200" cap="none" spc="0" normalizeH="0" baseline="0" noProof="0" dirty="0" smtClean="0">
                <a:ln>
                  <a:noFill/>
                </a:ln>
                <a:solidFill>
                  <a:schemeClr val="tx1"/>
                </a:solidFill>
                <a:effectLst/>
                <a:uLnTx/>
                <a:uFillTx/>
                <a:latin typeface="+mn-lt"/>
                <a:ea typeface="+mn-ea"/>
                <a:cs typeface="+mn-cs"/>
              </a:rPr>
              <a:t>heap</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 R(</a:t>
            </a:r>
            <a:r>
              <a:rPr kumimoji="0" lang="en-US" altLang="zh-CN" sz="2400" b="0" i="1" u="none" strike="noStrike" kern="1200" cap="none" spc="0" normalizeH="0" baseline="0" noProof="0" dirty="0" smtClean="0">
                <a:ln>
                  <a:noFill/>
                </a:ln>
                <a:solidFill>
                  <a:schemeClr val="tx1"/>
                </a:solidFill>
                <a:effectLst/>
                <a:uLnTx/>
                <a:uFillTx/>
                <a:latin typeface="+mn-lt"/>
                <a:ea typeface="+mn-ea"/>
                <a:cs typeface="+mn-cs"/>
              </a:rPr>
              <a:t>S</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 = {</a:t>
            </a:r>
            <a:r>
              <a:rPr kumimoji="0" lang="en-US" altLang="zh-CN" sz="2400" b="0" i="1" u="none" strike="noStrike" kern="1200" cap="none" spc="0" normalizeH="0" baseline="0" noProof="0" dirty="0" smtClean="0">
                <a:ln>
                  <a:noFill/>
                </a:ln>
                <a:solidFill>
                  <a:schemeClr val="tx1"/>
                </a:solidFill>
                <a:effectLst/>
                <a:uLnTx/>
                <a:uFillTx/>
                <a:latin typeface="+mn-lt"/>
                <a:ea typeface="+mn-ea"/>
                <a:cs typeface="+mn-cs"/>
              </a:rPr>
              <a:t>q, heap</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 </a:t>
            </a:r>
            <a:r>
              <a:rPr kumimoji="0" lang="en-US" altLang="zh-CN" sz="2400" b="0" i="0" u="none" strike="noStrike" kern="1200" cap="none" spc="0" normalizeH="0" baseline="0" noProof="0" dirty="0" err="1" smtClean="0">
                <a:ln>
                  <a:noFill/>
                </a:ln>
                <a:solidFill>
                  <a:schemeClr val="tx1"/>
                </a:solidFill>
                <a:effectLst/>
                <a:uLnTx/>
                <a:uFillTx/>
                <a:latin typeface="+mn-lt"/>
                <a:ea typeface="+mn-ea"/>
                <a:cs typeface="+mn-cs"/>
                <a:sym typeface="Wingdings" pitchFamily="2" charset="2"/>
              </a:rPr>
              <a:t>ISet</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 = </a:t>
            </a:r>
            <a:r>
              <a:rPr kumimoji="0" lang="en-US" altLang="zh-CN" sz="2400" b="0" i="1"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{heap}</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r>
              <a:rPr lang="en-US" altLang="zh-CN" sz="2400" dirty="0" err="1" smtClean="0">
                <a:latin typeface="+mn-lt"/>
                <a:ea typeface="+mn-ea"/>
                <a:sym typeface="Wingdings" pitchFamily="2" charset="2"/>
              </a:rPr>
              <a:t>HeapW</a:t>
            </a:r>
            <a:r>
              <a:rPr lang="en-US" altLang="zh-CN" sz="2400" dirty="0" smtClean="0">
                <a:latin typeface="+mn-lt"/>
                <a:ea typeface="+mn-ea"/>
                <a:sym typeface="Wingdings" pitchFamily="2" charset="2"/>
              </a:rPr>
              <a:t>(</a:t>
            </a:r>
            <a:r>
              <a:rPr lang="en-US" altLang="zh-CN" sz="2400" i="1" dirty="0" smtClean="0">
                <a:latin typeface="+mn-lt"/>
                <a:ea typeface="+mn-ea"/>
                <a:sym typeface="Wingdings" pitchFamily="2" charset="2"/>
              </a:rPr>
              <a:t>Q</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p@Q</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 </a:t>
            </a:r>
            <a:r>
              <a:rPr lang="en-US" altLang="zh-CN" sz="2400" dirty="0" err="1" smtClean="0">
                <a:latin typeface="+mn-lt"/>
                <a:ea typeface="+mn-ea"/>
                <a:sym typeface="Wingdings" pitchFamily="2" charset="2"/>
              </a:rPr>
              <a:t>HeapR</a:t>
            </a:r>
            <a:r>
              <a:rPr lang="en-US" altLang="zh-CN" sz="2400" dirty="0" smtClean="0">
                <a:latin typeface="+mn-lt"/>
                <a:ea typeface="+mn-ea"/>
                <a:sym typeface="Wingdings" pitchFamily="2" charset="2"/>
              </a:rPr>
              <a:t>(S) = {</a:t>
            </a:r>
            <a:r>
              <a:rPr lang="en-US" altLang="zh-CN" sz="2400" dirty="0" err="1" smtClean="0">
                <a:latin typeface="+mn-lt"/>
                <a:ea typeface="+mn-ea"/>
                <a:sym typeface="Wingdings" pitchFamily="2" charset="2"/>
              </a:rPr>
              <a:t>q@S</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ISet</a:t>
            </a:r>
            <a:r>
              <a:rPr lang="en-US" altLang="zh-CN" sz="2400" dirty="0" smtClean="0">
                <a:latin typeface="+mn-lt"/>
                <a:ea typeface="+mn-ea"/>
                <a:sym typeface="Wingdings" pitchFamily="2" charset="2"/>
              </a:rPr>
              <a:t> = Empty</a:t>
            </a:r>
            <a:endParaRPr kumimoji="0" lang="en-US" altLang="zh-CN" sz="2400" b="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内容占位符 2"/>
          <p:cNvSpPr txBox="1">
            <a:spLocks/>
          </p:cNvSpPr>
          <p:nvPr/>
        </p:nvSpPr>
        <p:spPr bwMode="auto">
          <a:xfrm>
            <a:off x="285720" y="4429108"/>
            <a:ext cx="8001056" cy="24288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Flow from </a:t>
            </a:r>
            <a:r>
              <a:rPr kumimoji="0" lang="en-US" altLang="zh-CN" sz="2600" b="0" i="1" u="none" strike="noStrike" kern="1200" cap="none" spc="0" normalizeH="0" baseline="0" noProof="0" dirty="0" smtClean="0">
                <a:ln>
                  <a:noFill/>
                </a:ln>
                <a:solidFill>
                  <a:schemeClr val="tx1"/>
                </a:solidFill>
                <a:effectLst/>
                <a:uLnTx/>
                <a:uFillTx/>
                <a:latin typeface="+mn-lt"/>
                <a:ea typeface="+mn-ea"/>
                <a:cs typeface="+mn-cs"/>
              </a:rPr>
              <a:t>Q</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to </a:t>
            </a:r>
            <a:r>
              <a:rPr kumimoji="0" lang="en-US" altLang="zh-CN" sz="2600" b="0" i="1" u="none" strike="noStrike" kern="1200" cap="none" spc="0" normalizeH="0" baseline="0" noProof="0" dirty="0" smtClean="0">
                <a:ln>
                  <a:noFill/>
                </a:ln>
                <a:solidFill>
                  <a:schemeClr val="tx1"/>
                </a:solidFill>
                <a:effectLst/>
                <a:uLnTx/>
                <a:uFillTx/>
                <a:latin typeface="+mn-lt"/>
                <a:ea typeface="+mn-ea"/>
                <a:cs typeface="+mn-cs"/>
              </a:rPr>
              <a:t>T</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a:t>
            </a:r>
          </a:p>
          <a:p>
            <a:pPr marL="639763" lvl="1" indent="-246063">
              <a:spcBef>
                <a:spcPct val="20000"/>
              </a:spcBef>
              <a:buClr>
                <a:schemeClr val="accent1"/>
              </a:buClr>
              <a:buSzPct val="85000"/>
              <a:buFont typeface="Wingdings 2" pitchFamily="18" charset="2"/>
              <a:buChar char=""/>
            </a:pPr>
            <a:r>
              <a:rPr lang="en-US" altLang="zh-CN" sz="2400" dirty="0" err="1" smtClean="0">
                <a:latin typeface="+mn-lt"/>
                <a:ea typeface="+mn-ea"/>
                <a:sym typeface="Wingdings" pitchFamily="2" charset="2"/>
              </a:rPr>
              <a:t>HeapR</a:t>
            </a:r>
            <a:r>
              <a:rPr lang="en-US" altLang="zh-CN" sz="2400" dirty="0" smtClean="0">
                <a:latin typeface="+mn-lt"/>
                <a:ea typeface="+mn-ea"/>
                <a:sym typeface="Wingdings" pitchFamily="2" charset="2"/>
              </a:rPr>
              <a:t>(</a:t>
            </a:r>
            <a:r>
              <a:rPr lang="en-US" altLang="zh-CN" sz="2400" i="1" dirty="0" smtClean="0">
                <a:latin typeface="+mn-lt"/>
                <a:ea typeface="+mn-ea"/>
                <a:sym typeface="Wingdings" pitchFamily="2" charset="2"/>
              </a:rPr>
              <a:t>T</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p@Q</a:t>
            </a:r>
            <a:r>
              <a:rPr lang="en-US" altLang="zh-CN" sz="2400" dirty="0" smtClean="0">
                <a:latin typeface="+mn-lt"/>
                <a:ea typeface="+mn-ea"/>
                <a:sym typeface="Wingdings" pitchFamily="2" charset="2"/>
              </a:rPr>
              <a:t>-&gt;j, </a:t>
            </a:r>
            <a:r>
              <a:rPr lang="en-US" altLang="zh-CN" sz="2400" dirty="0" err="1" smtClean="0">
                <a:latin typeface="+mn-lt"/>
                <a:ea typeface="+mn-ea"/>
                <a:sym typeface="Wingdings" pitchFamily="2" charset="2"/>
              </a:rPr>
              <a:t>r@S</a:t>
            </a:r>
            <a:r>
              <a:rPr lang="en-US" altLang="zh-CN" sz="2400" dirty="0" smtClean="0">
                <a:latin typeface="+mn-lt"/>
                <a:ea typeface="+mn-ea"/>
                <a:sym typeface="Wingdings" pitchFamily="2" charset="2"/>
              </a:rPr>
              <a:t>-&gt;j}, </a:t>
            </a:r>
            <a:r>
              <a:rPr lang="en-US" altLang="zh-CN" sz="2400" dirty="0" err="1" smtClean="0">
                <a:latin typeface="+mn-lt"/>
                <a:ea typeface="+mn-ea"/>
                <a:sym typeface="Wingdings" pitchFamily="2" charset="2"/>
              </a:rPr>
              <a:t>HeapW</a:t>
            </a:r>
            <a:r>
              <a:rPr lang="en-US" altLang="zh-CN" sz="2400" dirty="0" smtClean="0">
                <a:latin typeface="+mn-lt"/>
                <a:ea typeface="+mn-ea"/>
                <a:sym typeface="Wingdings" pitchFamily="2" charset="2"/>
              </a:rPr>
              <a:t>(Q) = {</a:t>
            </a:r>
            <a:r>
              <a:rPr lang="en-US" altLang="zh-CN" sz="2400" dirty="0" err="1" smtClean="0">
                <a:latin typeface="+mn-lt"/>
                <a:ea typeface="+mn-ea"/>
                <a:sym typeface="Wingdings" pitchFamily="2" charset="2"/>
              </a:rPr>
              <a:t>p@Q</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ISet</a:t>
            </a:r>
            <a:r>
              <a:rPr lang="en-US" altLang="zh-CN" sz="2400" dirty="0" smtClean="0">
                <a:latin typeface="+mn-lt"/>
                <a:ea typeface="+mn-ea"/>
                <a:sym typeface="Wingdings" pitchFamily="2" charset="2"/>
              </a:rPr>
              <a:t> = Empty</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lang="en-US" altLang="zh-CN" sz="2600" dirty="0" smtClean="0">
                <a:latin typeface="+mn-lt"/>
                <a:ea typeface="+mn-ea"/>
              </a:rPr>
              <a:t>Output from </a:t>
            </a:r>
            <a:r>
              <a:rPr lang="en-US" altLang="zh-CN" sz="2600" i="1" dirty="0" smtClean="0">
                <a:latin typeface="+mn-lt"/>
                <a:ea typeface="+mn-ea"/>
              </a:rPr>
              <a:t>Q</a:t>
            </a:r>
            <a:r>
              <a:rPr lang="en-US" altLang="zh-CN" sz="2600" dirty="0" smtClean="0">
                <a:latin typeface="+mn-lt"/>
                <a:ea typeface="+mn-ea"/>
              </a:rPr>
              <a:t> to </a:t>
            </a:r>
            <a:r>
              <a:rPr lang="en-US" altLang="zh-CN" sz="2600" i="1" dirty="0" smtClean="0">
                <a:latin typeface="+mn-lt"/>
                <a:ea typeface="+mn-ea"/>
              </a:rPr>
              <a:t>T</a:t>
            </a:r>
            <a:r>
              <a:rPr lang="en-US" altLang="zh-CN" sz="2600" dirty="0" smtClean="0">
                <a:latin typeface="+mn-lt"/>
                <a:ea typeface="+mn-ea"/>
              </a:rPr>
              <a:t>:</a:t>
            </a:r>
            <a:endParaRPr kumimoji="0" lang="en-US" altLang="zh-CN" sz="2600" b="0" i="0" u="none" strike="noStrike" kern="1200" cap="none" spc="0" normalizeH="0" baseline="0" noProof="0" dirty="0" smtClean="0">
              <a:ln>
                <a:noFill/>
              </a:ln>
              <a:solidFill>
                <a:schemeClr val="tx1"/>
              </a:solidFill>
              <a:effectLst/>
              <a:uLnTx/>
              <a:uFillTx/>
              <a:latin typeface="+mn-lt"/>
              <a:ea typeface="+mn-ea"/>
              <a:cs typeface="+mn-cs"/>
            </a:endParaRPr>
          </a:p>
          <a:p>
            <a:pPr marL="639763" lvl="1" indent="-246063">
              <a:spcBef>
                <a:spcPct val="20000"/>
              </a:spcBef>
              <a:buClr>
                <a:schemeClr val="accent1"/>
              </a:buClr>
              <a:buSzPct val="85000"/>
              <a:buFont typeface="Wingdings 2" pitchFamily="18" charset="2"/>
              <a:buChar char=""/>
            </a:pPr>
            <a:r>
              <a:rPr lang="en-US" altLang="zh-CN" sz="2400" dirty="0" err="1" smtClean="0">
                <a:latin typeface="+mn-lt"/>
                <a:ea typeface="+mn-ea"/>
                <a:sym typeface="Wingdings" pitchFamily="2" charset="2"/>
              </a:rPr>
              <a:t>HeapW</a:t>
            </a:r>
            <a:r>
              <a:rPr lang="en-US" altLang="zh-CN" sz="2400" dirty="0" smtClean="0">
                <a:latin typeface="+mn-lt"/>
                <a:ea typeface="+mn-ea"/>
                <a:sym typeface="Wingdings" pitchFamily="2" charset="2"/>
              </a:rPr>
              <a:t>(</a:t>
            </a:r>
            <a:r>
              <a:rPr lang="en-US" altLang="zh-CN" sz="2400" i="1" dirty="0" smtClean="0">
                <a:latin typeface="+mn-lt"/>
                <a:ea typeface="+mn-ea"/>
                <a:sym typeface="Wingdings" pitchFamily="2" charset="2"/>
              </a:rPr>
              <a:t>Q</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p@Q</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 </a:t>
            </a:r>
            <a:r>
              <a:rPr lang="en-US" altLang="zh-CN" sz="2400" dirty="0" err="1" smtClean="0">
                <a:latin typeface="+mn-lt"/>
                <a:ea typeface="+mn-ea"/>
                <a:sym typeface="Wingdings" pitchFamily="2" charset="2"/>
              </a:rPr>
              <a:t>HeapW</a:t>
            </a:r>
            <a:r>
              <a:rPr lang="en-US" altLang="zh-CN" sz="2400" dirty="0" smtClean="0">
                <a:latin typeface="+mn-lt"/>
                <a:ea typeface="+mn-ea"/>
                <a:sym typeface="Wingdings" pitchFamily="2" charset="2"/>
              </a:rPr>
              <a:t>(</a:t>
            </a:r>
            <a:r>
              <a:rPr lang="en-US" altLang="zh-CN" sz="2400" i="1" dirty="0" smtClean="0">
                <a:latin typeface="+mn-lt"/>
                <a:ea typeface="+mn-ea"/>
                <a:sym typeface="Wingdings" pitchFamily="2" charset="2"/>
              </a:rPr>
              <a:t>T</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p@Q</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 </a:t>
            </a:r>
            <a:r>
              <a:rPr lang="en-US" altLang="zh-CN" sz="2400" dirty="0" err="1" smtClean="0">
                <a:latin typeface="+mn-lt"/>
                <a:ea typeface="+mn-ea"/>
                <a:sym typeface="Wingdings" pitchFamily="2" charset="2"/>
              </a:rPr>
              <a:t>r@S</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ISet</a:t>
            </a:r>
            <a:r>
              <a:rPr lang="en-US" altLang="zh-CN" sz="2400" dirty="0" smtClean="0">
                <a:latin typeface="+mn-lt"/>
                <a:ea typeface="+mn-ea"/>
                <a:sym typeface="Wingdings" pitchFamily="2" charset="2"/>
              </a:rPr>
              <a:t> = {</a:t>
            </a:r>
            <a:r>
              <a:rPr lang="en-US" altLang="zh-CN" sz="2400" dirty="0" err="1" smtClean="0">
                <a:latin typeface="+mn-lt"/>
                <a:ea typeface="+mn-ea"/>
                <a:sym typeface="Wingdings" pitchFamily="2" charset="2"/>
              </a:rPr>
              <a:t>p@Q</a:t>
            </a:r>
            <a:r>
              <a:rPr lang="en-US" altLang="zh-CN" sz="2400" dirty="0" smtClean="0">
                <a:latin typeface="+mn-lt"/>
                <a:ea typeface="+mn-ea"/>
                <a:sym typeface="Wingdings" pitchFamily="2" charset="2"/>
              </a:rPr>
              <a:t>-&gt;</a:t>
            </a:r>
            <a:r>
              <a:rPr lang="en-US" altLang="zh-CN" sz="2400" dirty="0" err="1" smtClean="0">
                <a:latin typeface="+mn-lt"/>
                <a:ea typeface="+mn-ea"/>
                <a:sym typeface="Wingdings" pitchFamily="2" charset="2"/>
              </a:rPr>
              <a:t>i</a:t>
            </a:r>
            <a:r>
              <a:rPr lang="en-US" altLang="zh-CN" sz="2400" dirty="0" smtClean="0">
                <a:latin typeface="+mn-lt"/>
                <a:ea typeface="+mn-ea"/>
                <a:sym typeface="Wingdings" pitchFamily="2" charset="2"/>
              </a:rPr>
              <a:t>}</a:t>
            </a:r>
            <a:endParaRPr kumimoji="0" lang="en-US" altLang="zh-CN" sz="2400" b="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Overview</a:t>
            </a:r>
            <a:endParaRPr lang="zh-CN" altLang="en-US" dirty="0" smtClean="0"/>
          </a:p>
        </p:txBody>
      </p:sp>
      <p:sp>
        <p:nvSpPr>
          <p:cNvPr id="3" name="内容占位符 2"/>
          <p:cNvSpPr>
            <a:spLocks noGrp="1"/>
          </p:cNvSpPr>
          <p:nvPr>
            <p:ph idx="1"/>
          </p:nvPr>
        </p:nvSpPr>
        <p:spPr>
          <a:xfrm>
            <a:off x="428596" y="2357430"/>
            <a:ext cx="8229600" cy="3681418"/>
          </a:xfrm>
        </p:spPr>
        <p:txBody>
          <a:bodyPr>
            <a:normAutofit/>
          </a:bodyPr>
          <a:lstStyle/>
          <a:p>
            <a:pPr marL="495300" indent="-495300"/>
            <a:r>
              <a:rPr lang="en-US" altLang="zh-CN" b="1" dirty="0" smtClean="0"/>
              <a:t>Key Techniques</a:t>
            </a:r>
          </a:p>
          <a:p>
            <a:pPr marL="495300" indent="-495300"/>
            <a:endParaRPr lang="en-US" altLang="zh-CN" b="1" dirty="0" smtClean="0"/>
          </a:p>
          <a:p>
            <a:pPr marL="495300" indent="-495300">
              <a:buFont typeface="Wingdings 2" pitchFamily="18" charset="2"/>
              <a:buAutoNum type="arabicParenR"/>
            </a:pPr>
            <a:r>
              <a:rPr lang="en-US" altLang="zh-CN" dirty="0" smtClean="0"/>
              <a:t>Points-to Analysis</a:t>
            </a:r>
          </a:p>
          <a:p>
            <a:pPr marL="495300" indent="-495300">
              <a:buFont typeface="Wingdings 2" pitchFamily="18" charset="2"/>
              <a:buAutoNum type="arabicParenR"/>
            </a:pPr>
            <a:r>
              <a:rPr lang="en-US" altLang="zh-CN" dirty="0" smtClean="0"/>
              <a:t>Connection Analysis</a:t>
            </a:r>
          </a:p>
          <a:p>
            <a:pPr marL="495300" lvl="0" indent="-495300">
              <a:buFont typeface="Wingdings 2" pitchFamily="18" charset="2"/>
              <a:buAutoNum type="arabicParenR"/>
            </a:pPr>
            <a:r>
              <a:rPr lang="en-US" altLang="zh-CN" dirty="0" smtClean="0"/>
              <a:t>Shape Analysis</a:t>
            </a:r>
          </a:p>
          <a:p>
            <a:pPr marL="495300" indent="-495300">
              <a:buNone/>
            </a:pPr>
            <a:endParaRPr lang="en-US" altLang="zh-CN" dirty="0" smtClean="0"/>
          </a:p>
          <a:p>
            <a:pPr marL="495300" indent="-495300">
              <a:buNone/>
            </a:pPr>
            <a:endParaRPr lang="en-US" altLang="zh-CN"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Analysis</a:t>
            </a:r>
            <a:endParaRPr lang="zh-CN" altLang="en-US" dirty="0" smtClean="0"/>
          </a:p>
        </p:txBody>
      </p:sp>
      <p:sp>
        <p:nvSpPr>
          <p:cNvPr id="6" name="内容占位符 2"/>
          <p:cNvSpPr>
            <a:spLocks noGrp="1"/>
          </p:cNvSpPr>
          <p:nvPr>
            <p:ph idx="1"/>
          </p:nvPr>
        </p:nvSpPr>
        <p:spPr>
          <a:xfrm>
            <a:off x="357158" y="2285992"/>
            <a:ext cx="8429684" cy="4357718"/>
          </a:xfrm>
        </p:spPr>
        <p:txBody>
          <a:bodyPr>
            <a:normAutofit lnSpcReduction="10000"/>
          </a:bodyPr>
          <a:lstStyle/>
          <a:p>
            <a:r>
              <a:rPr lang="en-US" altLang="zh-CN" dirty="0" smtClean="0"/>
              <a:t>Goal:</a:t>
            </a:r>
          </a:p>
          <a:p>
            <a:pPr lvl="1"/>
            <a:r>
              <a:rPr lang="en-US" altLang="zh-CN" dirty="0" smtClean="0"/>
              <a:t>Estimate the shape of the structure accessible from a given heap-directed pointer</a:t>
            </a:r>
          </a:p>
          <a:p>
            <a:pPr lvl="1"/>
            <a:r>
              <a:rPr lang="en-US" altLang="zh-CN" dirty="0" smtClean="0"/>
              <a:t>Tree-like? Including linked lists</a:t>
            </a:r>
          </a:p>
          <a:p>
            <a:pPr lvl="1"/>
            <a:r>
              <a:rPr lang="en-US" altLang="zh-CN" dirty="0" smtClean="0"/>
              <a:t>DAG-like?</a:t>
            </a:r>
          </a:p>
          <a:p>
            <a:pPr lvl="1"/>
            <a:r>
              <a:rPr lang="en-US" altLang="zh-CN" dirty="0" smtClean="0"/>
              <a:t>Cycle?</a:t>
            </a:r>
          </a:p>
          <a:p>
            <a:r>
              <a:rPr lang="en-US" altLang="zh-CN" dirty="0" smtClean="0"/>
              <a:t>Direction Matrix: </a:t>
            </a:r>
          </a:p>
          <a:p>
            <a:pPr lvl="1"/>
            <a:r>
              <a:rPr lang="en-US" altLang="zh-CN" dirty="0" smtClean="0"/>
              <a:t>D[</a:t>
            </a:r>
            <a:r>
              <a:rPr lang="en-US" altLang="zh-CN" dirty="0" err="1" smtClean="0"/>
              <a:t>p,q</a:t>
            </a:r>
            <a:r>
              <a:rPr lang="en-US" altLang="zh-CN" dirty="0" smtClean="0"/>
              <a:t>] = 1: access path exists from p to q</a:t>
            </a:r>
          </a:p>
          <a:p>
            <a:r>
              <a:rPr lang="en-US" altLang="zh-CN" dirty="0" smtClean="0"/>
              <a:t>Interference Matrix:</a:t>
            </a:r>
          </a:p>
          <a:p>
            <a:pPr lvl="1"/>
            <a:r>
              <a:rPr lang="en-US" altLang="zh-CN" dirty="0" smtClean="0"/>
              <a:t>I[</a:t>
            </a:r>
            <a:r>
              <a:rPr lang="en-US" altLang="zh-CN" dirty="0" err="1" smtClean="0"/>
              <a:t>p,q</a:t>
            </a:r>
            <a:r>
              <a:rPr lang="en-US" altLang="zh-CN" dirty="0" smtClean="0"/>
              <a:t>] = 1: common object accessed from p and q</a:t>
            </a:r>
            <a:endParaRPr lang="en-US" altLang="zh-CN" dirty="0" smtClean="0">
              <a:sym typeface="Wingdings" pitchFamily="2" charset="2"/>
            </a:endParaRPr>
          </a:p>
        </p:txBody>
      </p:sp>
      <p:pic>
        <p:nvPicPr>
          <p:cNvPr id="91138" name="Picture 2"/>
          <p:cNvPicPr>
            <a:picLocks noChangeAspect="1" noChangeArrowheads="1"/>
          </p:cNvPicPr>
          <p:nvPr/>
        </p:nvPicPr>
        <p:blipFill>
          <a:blip r:embed="rId2"/>
          <a:srcRect/>
          <a:stretch>
            <a:fillRect/>
          </a:stretch>
        </p:blipFill>
        <p:spPr bwMode="auto">
          <a:xfrm>
            <a:off x="6072198" y="834834"/>
            <a:ext cx="2814637" cy="1932160"/>
          </a:xfrm>
          <a:prstGeom prst="rect">
            <a:avLst/>
          </a:prstGeom>
          <a:noFill/>
          <a:ln w="9525">
            <a:noFill/>
            <a:miter lim="800000"/>
            <a:headEnd/>
            <a:tailEnd/>
          </a:ln>
          <a:effectLst/>
        </p:spPr>
      </p:pic>
      <p:pic>
        <p:nvPicPr>
          <p:cNvPr id="91139" name="Picture 3"/>
          <p:cNvPicPr>
            <a:picLocks noChangeAspect="1" noChangeArrowheads="1"/>
          </p:cNvPicPr>
          <p:nvPr/>
        </p:nvPicPr>
        <p:blipFill>
          <a:blip r:embed="rId3"/>
          <a:srcRect/>
          <a:stretch>
            <a:fillRect/>
          </a:stretch>
        </p:blipFill>
        <p:spPr bwMode="auto">
          <a:xfrm>
            <a:off x="6643702" y="3500438"/>
            <a:ext cx="2286000" cy="1914525"/>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Analysis</a:t>
            </a:r>
            <a:endParaRPr lang="zh-CN" altLang="en-US" dirty="0" smtClean="0"/>
          </a:p>
        </p:txBody>
      </p:sp>
      <p:sp>
        <p:nvSpPr>
          <p:cNvPr id="6" name="内容占位符 2"/>
          <p:cNvSpPr>
            <a:spLocks noGrp="1"/>
          </p:cNvSpPr>
          <p:nvPr>
            <p:ph idx="1"/>
          </p:nvPr>
        </p:nvSpPr>
        <p:spPr>
          <a:xfrm>
            <a:off x="285720" y="2285992"/>
            <a:ext cx="3286148" cy="928694"/>
          </a:xfrm>
        </p:spPr>
        <p:txBody>
          <a:bodyPr>
            <a:normAutofit/>
          </a:bodyPr>
          <a:lstStyle/>
          <a:p>
            <a:r>
              <a:rPr lang="en-US" altLang="zh-CN" dirty="0" smtClean="0"/>
              <a:t>Examples:</a:t>
            </a:r>
          </a:p>
          <a:p>
            <a:pPr lvl="1"/>
            <a:r>
              <a:rPr lang="en-US" altLang="zh-CN" dirty="0" smtClean="0"/>
              <a:t>Direction Matrix</a:t>
            </a:r>
          </a:p>
        </p:txBody>
      </p:sp>
      <p:pic>
        <p:nvPicPr>
          <p:cNvPr id="92162" name="Picture 2"/>
          <p:cNvPicPr>
            <a:picLocks noChangeAspect="1" noChangeArrowheads="1"/>
          </p:cNvPicPr>
          <p:nvPr/>
        </p:nvPicPr>
        <p:blipFill>
          <a:blip r:embed="rId2"/>
          <a:srcRect/>
          <a:stretch>
            <a:fillRect/>
          </a:stretch>
        </p:blipFill>
        <p:spPr bwMode="auto">
          <a:xfrm>
            <a:off x="3714744" y="1928802"/>
            <a:ext cx="5157782" cy="3314536"/>
          </a:xfrm>
          <a:prstGeom prst="rect">
            <a:avLst/>
          </a:prstGeom>
          <a:noFill/>
          <a:ln w="9525">
            <a:noFill/>
            <a:miter lim="800000"/>
            <a:headEnd/>
            <a:tailEnd/>
          </a:ln>
          <a:effectLst/>
        </p:spPr>
      </p:pic>
      <p:pic>
        <p:nvPicPr>
          <p:cNvPr id="92163" name="Picture 3"/>
          <p:cNvPicPr>
            <a:picLocks noChangeAspect="1" noChangeArrowheads="1"/>
          </p:cNvPicPr>
          <p:nvPr/>
        </p:nvPicPr>
        <p:blipFill>
          <a:blip r:embed="rId3"/>
          <a:srcRect/>
          <a:stretch>
            <a:fillRect/>
          </a:stretch>
        </p:blipFill>
        <p:spPr bwMode="auto">
          <a:xfrm>
            <a:off x="642910" y="3714752"/>
            <a:ext cx="2886075" cy="24003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Analysis</a:t>
            </a:r>
            <a:endParaRPr lang="zh-CN" altLang="en-US" dirty="0" smtClean="0"/>
          </a:p>
        </p:txBody>
      </p:sp>
      <p:sp>
        <p:nvSpPr>
          <p:cNvPr id="6" name="内容占位符 2"/>
          <p:cNvSpPr>
            <a:spLocks noGrp="1"/>
          </p:cNvSpPr>
          <p:nvPr>
            <p:ph idx="1"/>
          </p:nvPr>
        </p:nvSpPr>
        <p:spPr>
          <a:xfrm>
            <a:off x="285720" y="2285992"/>
            <a:ext cx="3500462" cy="928694"/>
          </a:xfrm>
        </p:spPr>
        <p:txBody>
          <a:bodyPr>
            <a:normAutofit/>
          </a:bodyPr>
          <a:lstStyle/>
          <a:p>
            <a:r>
              <a:rPr lang="en-US" altLang="zh-CN" dirty="0" smtClean="0"/>
              <a:t>Examples:</a:t>
            </a:r>
          </a:p>
          <a:p>
            <a:pPr lvl="1"/>
            <a:r>
              <a:rPr lang="en-US" altLang="zh-CN" dirty="0" smtClean="0"/>
              <a:t>Interference Matrix</a:t>
            </a:r>
          </a:p>
        </p:txBody>
      </p:sp>
      <p:pic>
        <p:nvPicPr>
          <p:cNvPr id="92162" name="Picture 2"/>
          <p:cNvPicPr>
            <a:picLocks noChangeAspect="1" noChangeArrowheads="1"/>
          </p:cNvPicPr>
          <p:nvPr/>
        </p:nvPicPr>
        <p:blipFill>
          <a:blip r:embed="rId2"/>
          <a:srcRect/>
          <a:stretch>
            <a:fillRect/>
          </a:stretch>
        </p:blipFill>
        <p:spPr bwMode="auto">
          <a:xfrm>
            <a:off x="3714744" y="1928802"/>
            <a:ext cx="5157782" cy="3314536"/>
          </a:xfrm>
          <a:prstGeom prst="rect">
            <a:avLst/>
          </a:prstGeom>
          <a:noFill/>
          <a:ln w="9525">
            <a:noFill/>
            <a:miter lim="800000"/>
            <a:headEnd/>
            <a:tailEnd/>
          </a:ln>
          <a:effectLst/>
        </p:spPr>
      </p:pic>
      <p:pic>
        <p:nvPicPr>
          <p:cNvPr id="93186" name="Picture 2"/>
          <p:cNvPicPr>
            <a:picLocks noChangeAspect="1" noChangeArrowheads="1"/>
          </p:cNvPicPr>
          <p:nvPr/>
        </p:nvPicPr>
        <p:blipFill>
          <a:blip r:embed="rId3"/>
          <a:srcRect/>
          <a:stretch>
            <a:fillRect/>
          </a:stretch>
        </p:blipFill>
        <p:spPr bwMode="auto">
          <a:xfrm>
            <a:off x="642910" y="3714752"/>
            <a:ext cx="2886075" cy="239077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Analysis</a:t>
            </a:r>
            <a:endParaRPr lang="zh-CN" altLang="en-US" dirty="0" smtClean="0"/>
          </a:p>
        </p:txBody>
      </p:sp>
      <p:sp>
        <p:nvSpPr>
          <p:cNvPr id="6" name="内容占位符 2"/>
          <p:cNvSpPr>
            <a:spLocks noGrp="1"/>
          </p:cNvSpPr>
          <p:nvPr>
            <p:ph idx="1"/>
          </p:nvPr>
        </p:nvSpPr>
        <p:spPr>
          <a:xfrm>
            <a:off x="357158" y="2285992"/>
            <a:ext cx="8429684" cy="1214446"/>
          </a:xfrm>
        </p:spPr>
        <p:txBody>
          <a:bodyPr>
            <a:normAutofit/>
          </a:bodyPr>
          <a:lstStyle/>
          <a:p>
            <a:r>
              <a:rPr lang="en-US" altLang="zh-CN" dirty="0" smtClean="0"/>
              <a:t>Examples:</a:t>
            </a:r>
          </a:p>
          <a:p>
            <a:pPr lvl="1"/>
            <a:r>
              <a:rPr lang="en-US" altLang="zh-CN" dirty="0" smtClean="0"/>
              <a:t>How matrix information used to decide shape attribute</a:t>
            </a:r>
          </a:p>
        </p:txBody>
      </p:sp>
      <p:pic>
        <p:nvPicPr>
          <p:cNvPr id="94212" name="Picture 4"/>
          <p:cNvPicPr>
            <a:picLocks noChangeAspect="1" noChangeArrowheads="1"/>
          </p:cNvPicPr>
          <p:nvPr/>
        </p:nvPicPr>
        <p:blipFill>
          <a:blip r:embed="rId3"/>
          <a:srcRect/>
          <a:stretch>
            <a:fillRect/>
          </a:stretch>
        </p:blipFill>
        <p:spPr bwMode="auto">
          <a:xfrm>
            <a:off x="785786" y="3357562"/>
            <a:ext cx="7696200" cy="30480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Analysis</a:t>
            </a:r>
            <a:endParaRPr lang="zh-CN" altLang="en-US" dirty="0" smtClean="0"/>
          </a:p>
        </p:txBody>
      </p:sp>
      <p:sp>
        <p:nvSpPr>
          <p:cNvPr id="6" name="内容占位符 2"/>
          <p:cNvSpPr>
            <a:spLocks noGrp="1"/>
          </p:cNvSpPr>
          <p:nvPr>
            <p:ph idx="1"/>
          </p:nvPr>
        </p:nvSpPr>
        <p:spPr>
          <a:xfrm>
            <a:off x="357158" y="2285992"/>
            <a:ext cx="8501122" cy="1643074"/>
          </a:xfrm>
        </p:spPr>
        <p:txBody>
          <a:bodyPr>
            <a:normAutofit lnSpcReduction="10000"/>
          </a:bodyPr>
          <a:lstStyle/>
          <a:p>
            <a:r>
              <a:rPr lang="en-US" altLang="zh-CN" dirty="0" smtClean="0"/>
              <a:t>Examples:</a:t>
            </a:r>
          </a:p>
          <a:p>
            <a:pPr lvl="1"/>
            <a:r>
              <a:rPr lang="en-US" altLang="zh-CN" i="1" dirty="0" err="1" smtClean="0"/>
              <a:t>p.shape</a:t>
            </a:r>
            <a:r>
              <a:rPr lang="en-US" altLang="zh-CN" dirty="0" smtClean="0"/>
              <a:t> only abstract the shape of structure accessible from </a:t>
            </a:r>
            <a:r>
              <a:rPr lang="en-US" altLang="zh-CN" i="1" dirty="0" smtClean="0"/>
              <a:t>p</a:t>
            </a:r>
            <a:r>
              <a:rPr lang="en-US" altLang="zh-CN" dirty="0" smtClean="0"/>
              <a:t> but not the overall shape of the structure pointed to by </a:t>
            </a:r>
            <a:r>
              <a:rPr lang="en-US" altLang="zh-CN" i="1" dirty="0" smtClean="0"/>
              <a:t>p </a:t>
            </a:r>
            <a:r>
              <a:rPr lang="en-US" altLang="zh-CN" dirty="0" smtClean="0"/>
              <a:t>(</a:t>
            </a:r>
            <a:r>
              <a:rPr lang="en-US" altLang="zh-CN" i="1" dirty="0" err="1" smtClean="0"/>
              <a:t>p.shape</a:t>
            </a:r>
            <a:r>
              <a:rPr lang="en-US" altLang="zh-CN" dirty="0" smtClean="0"/>
              <a:t> = </a:t>
            </a:r>
            <a:r>
              <a:rPr lang="en-US" altLang="zh-CN" i="1" dirty="0" err="1" smtClean="0"/>
              <a:t>q.shape</a:t>
            </a:r>
            <a:r>
              <a:rPr lang="en-US" altLang="zh-CN" dirty="0" smtClean="0"/>
              <a:t> =Tree)</a:t>
            </a:r>
          </a:p>
        </p:txBody>
      </p:sp>
      <p:pic>
        <p:nvPicPr>
          <p:cNvPr id="95234" name="Picture 2"/>
          <p:cNvPicPr>
            <a:picLocks noChangeAspect="1" noChangeArrowheads="1"/>
          </p:cNvPicPr>
          <p:nvPr/>
        </p:nvPicPr>
        <p:blipFill>
          <a:blip r:embed="rId3"/>
          <a:srcRect/>
          <a:stretch>
            <a:fillRect/>
          </a:stretch>
        </p:blipFill>
        <p:spPr bwMode="auto">
          <a:xfrm>
            <a:off x="1714480" y="3929066"/>
            <a:ext cx="5734050" cy="224790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Function-call Parallelism</a:t>
            </a:r>
            <a:endParaRPr lang="zh-CN" altLang="en-US" dirty="0" smtClean="0"/>
          </a:p>
        </p:txBody>
      </p:sp>
      <p:sp>
        <p:nvSpPr>
          <p:cNvPr id="14" name="内容占位符 2"/>
          <p:cNvSpPr txBox="1">
            <a:spLocks/>
          </p:cNvSpPr>
          <p:nvPr/>
        </p:nvSpPr>
        <p:spPr bwMode="auto">
          <a:xfrm>
            <a:off x="285720" y="2071678"/>
            <a:ext cx="8572560" cy="32861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shape</a:t>
            </a:r>
            <a:r>
              <a:rPr lang="en-US" altLang="zh-CN" sz="2600" baseline="0" dirty="0" smtClean="0">
                <a:latin typeface="+mn-lt"/>
                <a:ea typeface="+mn-ea"/>
              </a:rPr>
              <a:t>Test</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Based on shape of the structure being traversed and the access paths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Access path computed with respect to a node pointed to by the anchor pointer</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Anchor pointer: pointer pointing to a fixed node</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Checking whether paths can lead to the same node starting from the anchor to decide dependence</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endParaRPr kumimoji="0" lang="en-US" altLang="zh-CN" sz="2400" b="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85720" y="2071678"/>
            <a:ext cx="8572560" cy="32861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1. collect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the sets of </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pointers access the heap</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altLang="zh-CN" sz="2600" b="0" i="0" u="none" strike="noStrike" kern="1200" cap="none" spc="0" normalizeH="0" baseline="0" noProof="0" dirty="0" smtClean="0">
              <a:ln>
                <a:noFill/>
              </a:ln>
              <a:solidFill>
                <a:schemeClr val="tx1"/>
              </a:solidFill>
              <a:effectLst/>
              <a:uLnTx/>
              <a:uFillTx/>
              <a:latin typeface="+mn-lt"/>
              <a:ea typeface="+mn-ea"/>
              <a:cs typeface="+mn-cs"/>
            </a:endParaRP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endParaRPr kumimoji="0" lang="en-US" altLang="zh-CN" sz="2400" b="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7282" name="Picture 2"/>
          <p:cNvPicPr>
            <a:picLocks noChangeAspect="1" noChangeArrowheads="1"/>
          </p:cNvPicPr>
          <p:nvPr/>
        </p:nvPicPr>
        <p:blipFill>
          <a:blip r:embed="rId3"/>
          <a:srcRect/>
          <a:stretch>
            <a:fillRect/>
          </a:stretch>
        </p:blipFill>
        <p:spPr bwMode="auto">
          <a:xfrm>
            <a:off x="2285984" y="2571744"/>
            <a:ext cx="6640619" cy="4071966"/>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85720" y="2071678"/>
            <a:ext cx="8572560" cy="32861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1. collect</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the sets of pointers</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endParaRPr kumimoji="0" lang="en-US" altLang="zh-CN" sz="2400" b="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8306" name="Picture 2"/>
          <p:cNvPicPr>
            <a:picLocks noChangeAspect="1" noChangeArrowheads="1"/>
          </p:cNvPicPr>
          <p:nvPr/>
        </p:nvPicPr>
        <p:blipFill>
          <a:blip r:embed="rId3"/>
          <a:srcRect/>
          <a:stretch>
            <a:fillRect/>
          </a:stretch>
        </p:blipFill>
        <p:spPr bwMode="auto">
          <a:xfrm>
            <a:off x="285720" y="2643182"/>
            <a:ext cx="8711612" cy="4000528"/>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85720" y="2071678"/>
            <a:ext cx="8572560" cy="32861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2. for each pair (</a:t>
            </a:r>
            <a:r>
              <a:rPr kumimoji="0" lang="en-US" altLang="zh-CN" sz="2600" b="0" i="0" u="none" strike="noStrike" kern="1200" cap="none" spc="0" normalizeH="0" baseline="0" noProof="0" dirty="0" err="1" smtClean="0">
                <a:ln>
                  <a:noFill/>
                </a:ln>
                <a:solidFill>
                  <a:schemeClr val="tx1"/>
                </a:solidFill>
                <a:effectLst/>
                <a:uLnTx/>
                <a:uFillTx/>
                <a:latin typeface="+mn-lt"/>
                <a:ea typeface="+mn-ea"/>
                <a:cs typeface="+mn-cs"/>
              </a:rPr>
              <a:t>ptrS</a:t>
            </a:r>
            <a:r>
              <a:rPr lang="en-US" altLang="zh-CN" sz="2600" dirty="0" smtClean="0">
                <a:latin typeface="+mn-lt"/>
                <a:ea typeface="+mn-ea"/>
              </a:rPr>
              <a:t>, </a:t>
            </a:r>
            <a:r>
              <a:rPr lang="en-US" altLang="zh-CN" sz="2600" dirty="0" err="1" smtClean="0">
                <a:latin typeface="+mn-lt"/>
                <a:ea typeface="+mn-ea"/>
              </a:rPr>
              <a:t>ptrT</a:t>
            </a:r>
            <a:r>
              <a:rPr kumimoji="0" lang="en-US" altLang="zh-CN" sz="2600" b="0" i="0" u="none" strike="noStrike" kern="1200" cap="none" spc="0" normalizeH="0" baseline="0" noProof="0" dirty="0" smtClean="0">
                <a:ln>
                  <a:noFill/>
                </a:ln>
                <a:solidFill>
                  <a:schemeClr val="tx1"/>
                </a:solidFill>
                <a:effectLst/>
                <a:uLnTx/>
                <a:uFillTx/>
                <a:latin typeface="+mn-lt"/>
                <a:ea typeface="+mn-ea"/>
                <a:cs typeface="+mn-cs"/>
              </a:rPr>
              <a:t>) in the sets,</a:t>
            </a:r>
            <a:r>
              <a:rPr kumimoji="0" lang="en-US" altLang="zh-CN" sz="2600" b="0" i="0" u="none" strike="noStrike" kern="1200" cap="none" spc="0" normalizeH="0" noProof="0" dirty="0" smtClean="0">
                <a:ln>
                  <a:noFill/>
                </a:ln>
                <a:solidFill>
                  <a:schemeClr val="tx1"/>
                </a:solidFill>
                <a:effectLst/>
                <a:uLnTx/>
                <a:uFillTx/>
                <a:latin typeface="+mn-lt"/>
                <a:ea typeface="+mn-ea"/>
                <a:cs typeface="+mn-cs"/>
              </a:rPr>
              <a:t> test for cycles: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Any pointer attribute found to be cycle, dependence is reported and test terminates</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endParaRPr kumimoji="0" lang="en-US" altLang="zh-CN" sz="2400" b="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9330" name="Picture 2"/>
          <p:cNvPicPr>
            <a:picLocks noChangeAspect="1" noChangeArrowheads="1"/>
          </p:cNvPicPr>
          <p:nvPr/>
        </p:nvPicPr>
        <p:blipFill>
          <a:blip r:embed="rId3"/>
          <a:srcRect/>
          <a:stretch>
            <a:fillRect/>
          </a:stretch>
        </p:blipFill>
        <p:spPr bwMode="auto">
          <a:xfrm>
            <a:off x="928662" y="3857628"/>
            <a:ext cx="7191960" cy="1143008"/>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85720" y="2071678"/>
            <a:ext cx="8572560" cy="178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3. for each pair (</a:t>
            </a:r>
            <a:r>
              <a:rPr lang="en-US" altLang="zh-CN" sz="2600" i="1" dirty="0" err="1" smtClean="0">
                <a:latin typeface="+mn-lt"/>
                <a:ea typeface="+mn-ea"/>
              </a:rPr>
              <a:t>ptrS</a:t>
            </a:r>
            <a:r>
              <a:rPr lang="en-US" altLang="zh-CN" sz="2600" dirty="0" smtClean="0">
                <a:latin typeface="+mn-lt"/>
                <a:ea typeface="+mn-ea"/>
              </a:rPr>
              <a:t>, </a:t>
            </a:r>
            <a:r>
              <a:rPr lang="en-US" altLang="zh-CN" sz="2600" i="1" dirty="0" err="1" smtClean="0">
                <a:latin typeface="+mn-lt"/>
                <a:ea typeface="+mn-ea"/>
              </a:rPr>
              <a:t>ptrT</a:t>
            </a:r>
            <a:r>
              <a:rPr lang="en-US" altLang="zh-CN" sz="2600" dirty="0" smtClean="0">
                <a:latin typeface="+mn-lt"/>
                <a:ea typeface="+mn-ea"/>
              </a:rPr>
              <a:t>) in the sets, anchor-based access paths are constructed </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1) computing the definition chains </a:t>
            </a:r>
          </a:p>
        </p:txBody>
      </p:sp>
      <p:pic>
        <p:nvPicPr>
          <p:cNvPr id="100354" name="Picture 2"/>
          <p:cNvPicPr>
            <a:picLocks noChangeAspect="1" noChangeArrowheads="1"/>
          </p:cNvPicPr>
          <p:nvPr/>
        </p:nvPicPr>
        <p:blipFill>
          <a:blip r:embed="rId3"/>
          <a:srcRect/>
          <a:stretch>
            <a:fillRect/>
          </a:stretch>
        </p:blipFill>
        <p:spPr bwMode="auto">
          <a:xfrm>
            <a:off x="4429124" y="3395572"/>
            <a:ext cx="4438653" cy="3257823"/>
          </a:xfrm>
          <a:prstGeom prst="rect">
            <a:avLst/>
          </a:prstGeom>
          <a:noFill/>
          <a:ln w="9525">
            <a:noFill/>
            <a:miter lim="800000"/>
            <a:headEnd/>
            <a:tailEnd/>
          </a:ln>
          <a:effectLst/>
        </p:spPr>
      </p:pic>
      <p:sp>
        <p:nvSpPr>
          <p:cNvPr id="8" name="Curved Left Arrow 7"/>
          <p:cNvSpPr/>
          <p:nvPr/>
        </p:nvSpPr>
        <p:spPr>
          <a:xfrm rot="10800000">
            <a:off x="4071934" y="5500702"/>
            <a:ext cx="428628" cy="500066"/>
          </a:xfrm>
          <a:prstGeom prst="curvedLeftArrow">
            <a:avLst>
              <a:gd name="adj1" fmla="val 25000"/>
              <a:gd name="adj2" fmla="val 50000"/>
              <a:gd name="adj3" fmla="val 605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Left Arrow 8"/>
          <p:cNvSpPr/>
          <p:nvPr/>
        </p:nvSpPr>
        <p:spPr>
          <a:xfrm rot="10800000">
            <a:off x="3786182" y="3500438"/>
            <a:ext cx="642942" cy="2000264"/>
          </a:xfrm>
          <a:prstGeom prst="curvedLeftArrow">
            <a:avLst>
              <a:gd name="adj1" fmla="val 22667"/>
              <a:gd name="adj2" fmla="val 50000"/>
              <a:gd name="adj3" fmla="val 433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内容占位符 2"/>
          <p:cNvSpPr txBox="1">
            <a:spLocks/>
          </p:cNvSpPr>
          <p:nvPr/>
        </p:nvSpPr>
        <p:spPr bwMode="auto">
          <a:xfrm>
            <a:off x="357158" y="3500438"/>
            <a:ext cx="3214710" cy="31432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defRPr/>
            </a:pPr>
            <a:r>
              <a:rPr lang="en-US" altLang="zh-CN" sz="2400" dirty="0" smtClean="0">
                <a:latin typeface="+mn-lt"/>
                <a:ea typeface="+mn-ea"/>
              </a:rPr>
              <a:t>Traversal stops when:</a:t>
            </a:r>
          </a:p>
          <a:p>
            <a:pPr marL="514350" lvl="0" indent="-514350">
              <a:spcBef>
                <a:spcPct val="20000"/>
              </a:spcBef>
              <a:buClr>
                <a:srgbClr val="0BD0D9"/>
              </a:buClr>
              <a:buSzPct val="95000"/>
              <a:buAutoNum type="romanLcParenR"/>
              <a:defRPr/>
            </a:pPr>
            <a:r>
              <a:rPr lang="en-US" altLang="zh-CN" sz="2400" dirty="0" smtClean="0">
                <a:latin typeface="+mn-lt"/>
                <a:ea typeface="+mn-ea"/>
              </a:rPr>
              <a:t>Reach the function header</a:t>
            </a:r>
          </a:p>
          <a:p>
            <a:pPr marL="514350" lvl="0" indent="-514350">
              <a:spcBef>
                <a:spcPct val="20000"/>
              </a:spcBef>
              <a:buClr>
                <a:srgbClr val="0BD0D9"/>
              </a:buClr>
              <a:buSzPct val="95000"/>
              <a:buAutoNum type="romanLcParenR"/>
              <a:defRPr/>
            </a:pPr>
            <a:r>
              <a:rPr lang="en-US" altLang="zh-CN" sz="2400" dirty="0" smtClean="0">
                <a:latin typeface="+mn-lt"/>
                <a:ea typeface="+mn-ea"/>
              </a:rPr>
              <a:t>More than one reaching def</a:t>
            </a:r>
          </a:p>
          <a:p>
            <a:pPr marL="514350" lvl="0" indent="-514350">
              <a:spcBef>
                <a:spcPct val="20000"/>
              </a:spcBef>
              <a:buClr>
                <a:srgbClr val="0BD0D9"/>
              </a:buClr>
              <a:buSzPct val="95000"/>
              <a:buAutoNum type="romanLcParenR"/>
              <a:defRPr/>
            </a:pPr>
            <a:r>
              <a:rPr lang="en-US" altLang="zh-CN" sz="2400" dirty="0" smtClean="0">
                <a:latin typeface="+mn-lt"/>
                <a:ea typeface="+mn-ea"/>
              </a:rPr>
              <a:t>Control </a:t>
            </a:r>
            <a:r>
              <a:rPr lang="en-US" altLang="zh-CN" sz="2400" dirty="0" smtClean="0">
                <a:latin typeface="+mn-lt"/>
                <a:ea typeface="+mn-ea"/>
              </a:rPr>
              <a:t>flow</a:t>
            </a:r>
            <a:endParaRPr lang="en-US" altLang="zh-CN" sz="2400" dirty="0" smtClean="0">
              <a:latin typeface="+mn-lt"/>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Overview</a:t>
            </a:r>
            <a:endParaRPr lang="zh-CN" altLang="en-US" dirty="0" smtClean="0"/>
          </a:p>
        </p:txBody>
      </p:sp>
      <p:sp>
        <p:nvSpPr>
          <p:cNvPr id="3" name="内容占位符 2"/>
          <p:cNvSpPr>
            <a:spLocks noGrp="1"/>
          </p:cNvSpPr>
          <p:nvPr>
            <p:ph idx="1"/>
          </p:nvPr>
        </p:nvSpPr>
        <p:spPr>
          <a:xfrm>
            <a:off x="457200" y="2214554"/>
            <a:ext cx="8229600" cy="4110046"/>
          </a:xfrm>
        </p:spPr>
        <p:txBody>
          <a:bodyPr>
            <a:normAutofit/>
          </a:bodyPr>
          <a:lstStyle/>
          <a:p>
            <a:pPr marL="495300" indent="-495300"/>
            <a:r>
              <a:rPr lang="en-US" altLang="zh-CN" b="1" dirty="0" smtClean="0">
                <a:solidFill>
                  <a:srgbClr val="FF0000"/>
                </a:solidFill>
              </a:rPr>
              <a:t>Parallel Patterns</a:t>
            </a:r>
          </a:p>
          <a:p>
            <a:pPr marL="862013" lvl="1" indent="-495300">
              <a:buFont typeface="Wingdings 2" pitchFamily="18" charset="2"/>
              <a:buAutoNum type="arabicParenR"/>
            </a:pPr>
            <a:r>
              <a:rPr lang="en-US" altLang="zh-CN" dirty="0" smtClean="0"/>
              <a:t>Function-call parallelism</a:t>
            </a:r>
          </a:p>
          <a:p>
            <a:pPr marL="862013" lvl="1" indent="-495300">
              <a:buFont typeface="Wingdings 2" pitchFamily="18" charset="2"/>
              <a:buAutoNum type="arabicParenR"/>
            </a:pPr>
            <a:r>
              <a:rPr lang="en-US" altLang="zh-CN" i="1" dirty="0" err="1" smtClean="0"/>
              <a:t>Forall</a:t>
            </a:r>
            <a:r>
              <a:rPr lang="en-US" altLang="zh-CN" dirty="0" smtClean="0"/>
              <a:t> loop parallelism</a:t>
            </a:r>
          </a:p>
          <a:p>
            <a:pPr marL="862013" lvl="1" indent="-495300">
              <a:buFont typeface="Wingdings 2" pitchFamily="18" charset="2"/>
              <a:buAutoNum type="arabicParenR"/>
            </a:pPr>
            <a:r>
              <a:rPr lang="en-US" altLang="zh-CN" i="1" dirty="0" err="1" smtClean="0"/>
              <a:t>Foreach</a:t>
            </a:r>
            <a:r>
              <a:rPr lang="en-US" altLang="zh-CN" dirty="0" smtClean="0"/>
              <a:t> loop parallelism</a:t>
            </a:r>
            <a:endParaRPr lang="en-US" altLang="zh-CN" b="1" dirty="0" smtClean="0"/>
          </a:p>
          <a:p>
            <a:pPr marL="495300" indent="-495300"/>
            <a:r>
              <a:rPr lang="en-US" altLang="zh-CN" b="1" dirty="0" smtClean="0"/>
              <a:t>Dependence Test Framework for Function-Call Parallelism</a:t>
            </a:r>
          </a:p>
          <a:p>
            <a:pPr marL="495300" indent="-495300"/>
            <a:r>
              <a:rPr lang="en-US" altLang="zh-CN" b="1" dirty="0" smtClean="0"/>
              <a:t>Loop Parallel</a:t>
            </a:r>
          </a:p>
          <a:p>
            <a:pPr marL="495300" indent="-495300"/>
            <a:r>
              <a:rPr lang="en-US" altLang="zh-CN" b="1" dirty="0" smtClean="0"/>
              <a:t>Experimental Results </a:t>
            </a:r>
          </a:p>
          <a:p>
            <a:pPr marL="495300" indent="-495300"/>
            <a:endParaRPr lang="en-US" altLang="zh-CN" b="1"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85720" y="2071678"/>
            <a:ext cx="8572560" cy="178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3. for each pair (</a:t>
            </a:r>
            <a:r>
              <a:rPr lang="en-US" altLang="zh-CN" sz="2600" i="1" dirty="0" err="1" smtClean="0">
                <a:latin typeface="+mn-lt"/>
                <a:ea typeface="+mn-ea"/>
              </a:rPr>
              <a:t>ptrS</a:t>
            </a:r>
            <a:r>
              <a:rPr lang="en-US" altLang="zh-CN" sz="2600" dirty="0" smtClean="0">
                <a:latin typeface="+mn-lt"/>
                <a:ea typeface="+mn-ea"/>
              </a:rPr>
              <a:t>, </a:t>
            </a:r>
            <a:r>
              <a:rPr lang="en-US" altLang="zh-CN" sz="2600" i="1" dirty="0" err="1" smtClean="0">
                <a:latin typeface="+mn-lt"/>
                <a:ea typeface="+mn-ea"/>
              </a:rPr>
              <a:t>ptrT</a:t>
            </a:r>
            <a:r>
              <a:rPr lang="en-US" altLang="zh-CN" sz="2600" dirty="0" smtClean="0">
                <a:latin typeface="+mn-lt"/>
                <a:ea typeface="+mn-ea"/>
              </a:rPr>
              <a:t>) in the sets, anchor-based access paths are constructed </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2) find a common anchor, with which both pointers can be defined</a:t>
            </a:r>
          </a:p>
        </p:txBody>
      </p:sp>
      <p:pic>
        <p:nvPicPr>
          <p:cNvPr id="100354" name="Picture 2"/>
          <p:cNvPicPr>
            <a:picLocks noChangeAspect="1" noChangeArrowheads="1"/>
          </p:cNvPicPr>
          <p:nvPr/>
        </p:nvPicPr>
        <p:blipFill>
          <a:blip r:embed="rId2"/>
          <a:srcRect/>
          <a:stretch>
            <a:fillRect/>
          </a:stretch>
        </p:blipFill>
        <p:spPr bwMode="auto">
          <a:xfrm>
            <a:off x="4429124" y="3457325"/>
            <a:ext cx="4438653" cy="3257823"/>
          </a:xfrm>
          <a:prstGeom prst="rect">
            <a:avLst/>
          </a:prstGeom>
          <a:noFill/>
          <a:ln w="9525">
            <a:noFill/>
            <a:miter lim="800000"/>
            <a:headEnd/>
            <a:tailEnd/>
          </a:ln>
          <a:effectLst/>
        </p:spPr>
      </p:pic>
      <p:sp>
        <p:nvSpPr>
          <p:cNvPr id="9" name="Curved Left Arrow 8"/>
          <p:cNvSpPr/>
          <p:nvPr/>
        </p:nvSpPr>
        <p:spPr>
          <a:xfrm rot="10800000" flipH="1">
            <a:off x="7358082" y="3500438"/>
            <a:ext cx="642942" cy="2214578"/>
          </a:xfrm>
          <a:prstGeom prst="curvedLeftArrow">
            <a:avLst>
              <a:gd name="adj1" fmla="val 22667"/>
              <a:gd name="adj2" fmla="val 38953"/>
              <a:gd name="adj3" fmla="val 433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rot="10800000">
            <a:off x="4214810" y="4857759"/>
            <a:ext cx="428628" cy="500066"/>
          </a:xfrm>
          <a:prstGeom prst="curvedLeftArrow">
            <a:avLst>
              <a:gd name="adj1" fmla="val 25000"/>
              <a:gd name="adj2" fmla="val 50000"/>
              <a:gd name="adj3" fmla="val 60555"/>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urved Left Arrow 11"/>
          <p:cNvSpPr/>
          <p:nvPr/>
        </p:nvSpPr>
        <p:spPr>
          <a:xfrm rot="10800000">
            <a:off x="4214810" y="5500701"/>
            <a:ext cx="428628" cy="500066"/>
          </a:xfrm>
          <a:prstGeom prst="curvedLeftArrow">
            <a:avLst>
              <a:gd name="adj1" fmla="val 25000"/>
              <a:gd name="adj2" fmla="val 50000"/>
              <a:gd name="adj3" fmla="val 605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urved Left Arrow 12"/>
          <p:cNvSpPr/>
          <p:nvPr/>
        </p:nvSpPr>
        <p:spPr>
          <a:xfrm rot="10800000">
            <a:off x="4143372" y="3643314"/>
            <a:ext cx="357190" cy="1214446"/>
          </a:xfrm>
          <a:prstGeom prst="curvedLeftArrow">
            <a:avLst>
              <a:gd name="adj1" fmla="val 25000"/>
              <a:gd name="adj2" fmla="val 50000"/>
              <a:gd name="adj3" fmla="val 60555"/>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内容占位符 2"/>
          <p:cNvSpPr txBox="1">
            <a:spLocks/>
          </p:cNvSpPr>
          <p:nvPr/>
        </p:nvSpPr>
        <p:spPr bwMode="auto">
          <a:xfrm>
            <a:off x="500034" y="3857628"/>
            <a:ext cx="3429024" cy="12144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defRPr/>
            </a:pPr>
            <a:r>
              <a:rPr lang="en-US" altLang="zh-CN" sz="2400" i="1" dirty="0" err="1" smtClean="0">
                <a:latin typeface="+mn-lt"/>
                <a:ea typeface="+mn-ea"/>
              </a:rPr>
              <a:t>tl</a:t>
            </a:r>
            <a:r>
              <a:rPr lang="en-US" altLang="zh-CN" sz="2400" dirty="0" smtClean="0">
                <a:latin typeface="+mn-lt"/>
                <a:ea typeface="+mn-ea"/>
              </a:rPr>
              <a:t> and </a:t>
            </a:r>
            <a:r>
              <a:rPr lang="en-US" altLang="zh-CN" sz="2400" i="1" dirty="0" err="1" smtClean="0">
                <a:latin typeface="+mn-lt"/>
                <a:ea typeface="+mn-ea"/>
              </a:rPr>
              <a:t>tr</a:t>
            </a:r>
            <a:r>
              <a:rPr lang="en-US" altLang="zh-CN" sz="2400" dirty="0" smtClean="0">
                <a:latin typeface="+mn-lt"/>
                <a:ea typeface="+mn-ea"/>
              </a:rPr>
              <a:t> can be defined in terms of </a:t>
            </a:r>
            <a:r>
              <a:rPr lang="en-US" altLang="zh-CN" sz="2400" i="1" dirty="0" smtClean="0">
                <a:latin typeface="+mn-lt"/>
                <a:ea typeface="+mn-ea"/>
              </a:rPr>
              <a:t>t</a:t>
            </a:r>
            <a:r>
              <a:rPr lang="en-US" altLang="zh-CN" sz="2400" dirty="0" smtClean="0">
                <a:latin typeface="+mn-lt"/>
                <a:ea typeface="+mn-ea"/>
              </a:rPr>
              <a:t>, which can be the anchor</a:t>
            </a:r>
            <a:endParaRPr lang="en-US" altLang="zh-CN" sz="2400" i="1" dirty="0" smtClean="0">
              <a:latin typeface="+mn-lt"/>
              <a:ea typeface="+mn-ea"/>
            </a:endParaRPr>
          </a:p>
        </p:txBody>
      </p:sp>
      <p:sp>
        <p:nvSpPr>
          <p:cNvPr id="16" name="内容占位符 2"/>
          <p:cNvSpPr txBox="1">
            <a:spLocks/>
          </p:cNvSpPr>
          <p:nvPr/>
        </p:nvSpPr>
        <p:spPr bwMode="auto">
          <a:xfrm>
            <a:off x="500034" y="5143512"/>
            <a:ext cx="3714776" cy="1571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defRPr/>
            </a:pPr>
            <a:endParaRPr lang="en-US" altLang="zh-CN" sz="2400" i="1" dirty="0" smtClean="0">
              <a:latin typeface="+mn-lt"/>
              <a:ea typeface="+mn-e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85720" y="2071678"/>
            <a:ext cx="8572560" cy="178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3. for each pair (</a:t>
            </a:r>
            <a:r>
              <a:rPr lang="en-US" altLang="zh-CN" sz="2600" i="1" dirty="0" err="1" smtClean="0">
                <a:latin typeface="+mn-lt"/>
                <a:ea typeface="+mn-ea"/>
              </a:rPr>
              <a:t>ptrS</a:t>
            </a:r>
            <a:r>
              <a:rPr lang="en-US" altLang="zh-CN" sz="2600" dirty="0" smtClean="0">
                <a:latin typeface="+mn-lt"/>
                <a:ea typeface="+mn-ea"/>
              </a:rPr>
              <a:t>, </a:t>
            </a:r>
            <a:r>
              <a:rPr lang="en-US" altLang="zh-CN" sz="2600" i="1" dirty="0" err="1" smtClean="0">
                <a:latin typeface="+mn-lt"/>
                <a:ea typeface="+mn-ea"/>
              </a:rPr>
              <a:t>ptrT</a:t>
            </a:r>
            <a:r>
              <a:rPr lang="en-US" altLang="zh-CN" sz="2600" dirty="0" smtClean="0">
                <a:latin typeface="+mn-lt"/>
                <a:ea typeface="+mn-ea"/>
              </a:rPr>
              <a:t>) in the sets, anchor-based access paths are constructed </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3) get access paths from the anchor, like </a:t>
            </a:r>
            <a:r>
              <a:rPr lang="en-US" altLang="zh-CN" sz="2400" i="1" dirty="0" smtClean="0">
                <a:latin typeface="+mn-lt"/>
                <a:ea typeface="+mn-ea"/>
              </a:rPr>
              <a:t>t-&gt;left, t-&gt;right</a:t>
            </a:r>
          </a:p>
        </p:txBody>
      </p:sp>
      <p:sp>
        <p:nvSpPr>
          <p:cNvPr id="16" name="内容占位符 2"/>
          <p:cNvSpPr txBox="1">
            <a:spLocks/>
          </p:cNvSpPr>
          <p:nvPr/>
        </p:nvSpPr>
        <p:spPr bwMode="auto">
          <a:xfrm>
            <a:off x="428596" y="3929066"/>
            <a:ext cx="7358114" cy="25717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defRPr/>
            </a:pPr>
            <a:r>
              <a:rPr lang="en-US" altLang="zh-CN" sz="2400" dirty="0" smtClean="0">
                <a:latin typeface="+mn-lt"/>
                <a:ea typeface="+mn-ea"/>
              </a:rPr>
              <a:t>Now </a:t>
            </a:r>
            <a:r>
              <a:rPr lang="en-US" altLang="zh-CN" sz="2400" dirty="0" err="1" smtClean="0">
                <a:latin typeface="+mn-lt"/>
                <a:ea typeface="+mn-ea"/>
              </a:rPr>
              <a:t>shapeTest</a:t>
            </a:r>
            <a:r>
              <a:rPr lang="en-US" altLang="zh-CN" sz="2400" dirty="0" smtClean="0">
                <a:latin typeface="+mn-lt"/>
                <a:ea typeface="+mn-ea"/>
              </a:rPr>
              <a:t> may terminates if </a:t>
            </a:r>
          </a:p>
          <a:p>
            <a:pPr marL="514350" lvl="0" indent="-514350">
              <a:spcBef>
                <a:spcPct val="20000"/>
              </a:spcBef>
              <a:buClr>
                <a:srgbClr val="0BD0D9"/>
              </a:buClr>
              <a:buSzPct val="95000"/>
              <a:buAutoNum type="romanLcParenR"/>
              <a:defRPr/>
            </a:pPr>
            <a:r>
              <a:rPr lang="en-US" altLang="zh-CN" sz="2400" dirty="0" smtClean="0">
                <a:latin typeface="+mn-lt"/>
                <a:ea typeface="+mn-ea"/>
              </a:rPr>
              <a:t>Anchor is not found, so no path constructed</a:t>
            </a:r>
          </a:p>
          <a:p>
            <a:pPr marL="514350" lvl="0" indent="-514350">
              <a:spcBef>
                <a:spcPct val="20000"/>
              </a:spcBef>
              <a:buClr>
                <a:srgbClr val="0BD0D9"/>
              </a:buClr>
              <a:buSzPct val="95000"/>
              <a:buAutoNum type="romanLcParenR"/>
              <a:defRPr/>
            </a:pPr>
            <a:r>
              <a:rPr lang="en-US" altLang="zh-CN" sz="2400" dirty="0" err="1" smtClean="0">
                <a:latin typeface="+mn-lt"/>
                <a:ea typeface="+mn-ea"/>
              </a:rPr>
              <a:t>anchor.shape</a:t>
            </a:r>
            <a:r>
              <a:rPr lang="en-US" altLang="zh-CN" sz="2400" dirty="0" smtClean="0">
                <a:latin typeface="+mn-lt"/>
                <a:ea typeface="+mn-ea"/>
              </a:rPr>
              <a:t> </a:t>
            </a:r>
            <a:r>
              <a:rPr lang="en-US" altLang="zh-CN" sz="2400" dirty="0" smtClean="0">
                <a:latin typeface="+mn-lt"/>
                <a:ea typeface="+mn-ea"/>
              </a:rPr>
              <a:t>is </a:t>
            </a:r>
            <a:r>
              <a:rPr lang="en-US" altLang="zh-CN" sz="2400" dirty="0" smtClean="0">
                <a:latin typeface="+mn-lt"/>
                <a:ea typeface="+mn-ea"/>
              </a:rPr>
              <a:t>cycle</a:t>
            </a:r>
          </a:p>
          <a:p>
            <a:pPr marL="514350" indent="-514350">
              <a:spcBef>
                <a:spcPct val="20000"/>
              </a:spcBef>
              <a:buClr>
                <a:srgbClr val="0BD0D9"/>
              </a:buClr>
              <a:buSzPct val="95000"/>
              <a:buFontTx/>
              <a:buAutoNum type="romanLcParenR"/>
              <a:defRPr/>
            </a:pPr>
            <a:r>
              <a:rPr lang="en-US" altLang="zh-CN" sz="2400" dirty="0" smtClean="0">
                <a:latin typeface="+mn-lt"/>
                <a:ea typeface="+mn-ea"/>
              </a:rPr>
              <a:t>Fields used in the paths are updated between anchor definition and statement </a:t>
            </a:r>
          </a:p>
          <a:p>
            <a:pPr marL="514350" lvl="0" indent="-514350">
              <a:spcBef>
                <a:spcPct val="20000"/>
              </a:spcBef>
              <a:buClr>
                <a:srgbClr val="0BD0D9"/>
              </a:buClr>
              <a:buSzPct val="95000"/>
              <a:buAutoNum type="romanLcParenR"/>
              <a:defRPr/>
            </a:pPr>
            <a:endParaRPr lang="en-US" altLang="zh-CN" sz="2400" dirty="0" smtClean="0">
              <a:latin typeface="+mn-lt"/>
              <a:ea typeface="+mn-e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14282" y="1928802"/>
            <a:ext cx="8572560"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4. for each pair (</a:t>
            </a:r>
            <a:r>
              <a:rPr lang="en-US" altLang="zh-CN" sz="2600" i="1" dirty="0" err="1" smtClean="0">
                <a:latin typeface="+mn-lt"/>
                <a:ea typeface="+mn-ea"/>
              </a:rPr>
              <a:t>ptrS</a:t>
            </a:r>
            <a:r>
              <a:rPr lang="en-US" altLang="zh-CN" sz="2600" dirty="0" smtClean="0">
                <a:latin typeface="+mn-lt"/>
                <a:ea typeface="+mn-ea"/>
              </a:rPr>
              <a:t>, </a:t>
            </a:r>
            <a:r>
              <a:rPr lang="en-US" altLang="zh-CN" sz="2600" i="1" dirty="0" err="1" smtClean="0">
                <a:latin typeface="+mn-lt"/>
                <a:ea typeface="+mn-ea"/>
              </a:rPr>
              <a:t>ptrT</a:t>
            </a:r>
            <a:r>
              <a:rPr lang="en-US" altLang="zh-CN" sz="2600" dirty="0" smtClean="0">
                <a:latin typeface="+mn-lt"/>
                <a:ea typeface="+mn-ea"/>
              </a:rPr>
              <a:t>) in the sets with anchor-based access paths, compare the paths for dependence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Different actions according whether the statement is a call statement or  simple statement</a:t>
            </a:r>
          </a:p>
        </p:txBody>
      </p:sp>
      <p:pic>
        <p:nvPicPr>
          <p:cNvPr id="5" name="Picture 2"/>
          <p:cNvPicPr>
            <a:picLocks noChangeAspect="1" noChangeArrowheads="1"/>
          </p:cNvPicPr>
          <p:nvPr/>
        </p:nvPicPr>
        <p:blipFill>
          <a:blip r:embed="rId3"/>
          <a:srcRect/>
          <a:stretch>
            <a:fillRect/>
          </a:stretch>
        </p:blipFill>
        <p:spPr bwMode="auto">
          <a:xfrm>
            <a:off x="5286380" y="3857628"/>
            <a:ext cx="3809120" cy="2795767"/>
          </a:xfrm>
          <a:prstGeom prst="rect">
            <a:avLst/>
          </a:prstGeom>
          <a:noFill/>
          <a:ln w="9525">
            <a:noFill/>
            <a:miter lim="800000"/>
            <a:headEnd/>
            <a:tailEnd/>
          </a:ln>
          <a:effectLst/>
        </p:spPr>
      </p:pic>
      <p:sp>
        <p:nvSpPr>
          <p:cNvPr id="6" name="内容占位符 2"/>
          <p:cNvSpPr txBox="1">
            <a:spLocks/>
          </p:cNvSpPr>
          <p:nvPr/>
        </p:nvSpPr>
        <p:spPr bwMode="auto">
          <a:xfrm>
            <a:off x="428596" y="4286256"/>
            <a:ext cx="4643470" cy="2357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273050" lvl="0" indent="-273050">
              <a:spcBef>
                <a:spcPct val="20000"/>
              </a:spcBef>
              <a:buClr>
                <a:srgbClr val="0BD0D9"/>
              </a:buClr>
              <a:buSzPct val="95000"/>
              <a:defRPr/>
            </a:pPr>
            <a:r>
              <a:rPr lang="en-US" altLang="zh-CN" sz="2400" dirty="0" smtClean="0">
                <a:latin typeface="+mn-lt"/>
                <a:ea typeface="+mn-ea"/>
              </a:rPr>
              <a:t>Statement L: access all nodes in the left sub-tree via </a:t>
            </a:r>
            <a:r>
              <a:rPr lang="en-US" altLang="zh-CN" sz="2400" i="1" dirty="0" err="1" smtClean="0">
                <a:latin typeface="+mn-lt"/>
                <a:ea typeface="+mn-ea"/>
              </a:rPr>
              <a:t>tl</a:t>
            </a:r>
            <a:endParaRPr lang="en-US" altLang="zh-CN" sz="2400" i="1" dirty="0" smtClean="0">
              <a:latin typeface="+mn-lt"/>
              <a:ea typeface="+mn-ea"/>
            </a:endParaRPr>
          </a:p>
          <a:p>
            <a:pPr marL="273050" lvl="0" indent="-273050">
              <a:spcBef>
                <a:spcPct val="20000"/>
              </a:spcBef>
              <a:buClr>
                <a:srgbClr val="0BD0D9"/>
              </a:buClr>
              <a:buSzPct val="95000"/>
              <a:defRPr/>
            </a:pPr>
            <a:endParaRPr lang="en-US" altLang="zh-CN" sz="2400" i="1" dirty="0" smtClean="0">
              <a:latin typeface="+mn-lt"/>
              <a:ea typeface="+mn-ea"/>
            </a:endParaRPr>
          </a:p>
          <a:p>
            <a:pPr marL="273050" lvl="0" indent="-273050">
              <a:spcBef>
                <a:spcPct val="20000"/>
              </a:spcBef>
              <a:buClr>
                <a:srgbClr val="0BD0D9"/>
              </a:buClr>
              <a:buSzPct val="95000"/>
              <a:defRPr/>
            </a:pPr>
            <a:r>
              <a:rPr lang="en-US" altLang="zh-CN" sz="2400" dirty="0" smtClean="0">
                <a:latin typeface="+mn-lt"/>
                <a:ea typeface="+mn-ea"/>
              </a:rPr>
              <a:t>Last statement: only access a field of the specific node pointed to by </a:t>
            </a:r>
            <a:r>
              <a:rPr lang="en-US" altLang="zh-CN" sz="2400" i="1" dirty="0" err="1" smtClean="0">
                <a:latin typeface="+mn-lt"/>
                <a:ea typeface="+mn-ea"/>
              </a:rPr>
              <a:t>tl</a:t>
            </a:r>
            <a:r>
              <a:rPr lang="en-US" altLang="zh-CN" sz="2400" dirty="0" smtClean="0">
                <a:latin typeface="+mn-lt"/>
                <a:ea typeface="+mn-ea"/>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Operation to Compare Paths</a:t>
            </a:r>
            <a:endParaRPr lang="zh-CN" altLang="en-US" dirty="0" smtClean="0"/>
          </a:p>
        </p:txBody>
      </p:sp>
      <p:sp>
        <p:nvSpPr>
          <p:cNvPr id="14" name="内容占位符 2"/>
          <p:cNvSpPr txBox="1">
            <a:spLocks/>
          </p:cNvSpPr>
          <p:nvPr/>
        </p:nvSpPr>
        <p:spPr bwMode="auto">
          <a:xfrm>
            <a:off x="214282" y="1928802"/>
            <a:ext cx="8572560"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err="1" smtClean="0">
                <a:latin typeface="+mn-lt"/>
                <a:ea typeface="+mn-ea"/>
              </a:rPr>
              <a:t>equivPaths</a:t>
            </a:r>
            <a:r>
              <a:rPr lang="en-US" altLang="zh-CN" sz="2600" dirty="0" smtClean="0">
                <a:latin typeface="+mn-lt"/>
                <a:ea typeface="+mn-ea"/>
              </a:rPr>
              <a:t>(</a:t>
            </a:r>
            <a:r>
              <a:rPr lang="en-US" altLang="zh-CN" sz="2600" dirty="0" err="1" smtClean="0">
                <a:latin typeface="+mn-lt"/>
                <a:ea typeface="+mn-ea"/>
              </a:rPr>
              <a:t>pathS</a:t>
            </a:r>
            <a:r>
              <a:rPr lang="en-US" altLang="zh-CN" sz="2600" dirty="0" smtClean="0">
                <a:latin typeface="+mn-lt"/>
                <a:ea typeface="+mn-ea"/>
              </a:rPr>
              <a:t>, </a:t>
            </a:r>
            <a:r>
              <a:rPr lang="en-US" altLang="zh-CN" sz="2600" dirty="0" err="1" smtClean="0">
                <a:latin typeface="+mn-lt"/>
                <a:ea typeface="+mn-ea"/>
              </a:rPr>
              <a:t>pathT</a:t>
            </a:r>
            <a:r>
              <a:rPr lang="en-US" altLang="zh-CN" sz="2600" dirty="0" smtClean="0">
                <a:latin typeface="+mn-lt"/>
                <a:ea typeface="+mn-ea"/>
              </a:rPr>
              <a:t>)</a:t>
            </a:r>
          </a:p>
          <a:p>
            <a:pPr marL="273050" lvl="0" indent="-273050">
              <a:spcBef>
                <a:spcPct val="20000"/>
              </a:spcBef>
              <a:buClr>
                <a:srgbClr val="0BD0D9"/>
              </a:buClr>
              <a:buSzPct val="95000"/>
              <a:buFont typeface="Wingdings 2" pitchFamily="18" charset="2"/>
              <a:buChar char=""/>
              <a:defRPr/>
            </a:pPr>
            <a:r>
              <a:rPr lang="en-US" altLang="zh-CN" sz="2600" dirty="0" err="1" smtClean="0">
                <a:latin typeface="+mn-lt"/>
                <a:ea typeface="+mn-ea"/>
              </a:rPr>
              <a:t>subPath</a:t>
            </a:r>
            <a:r>
              <a:rPr lang="en-US" altLang="zh-CN" sz="2600" dirty="0" smtClean="0">
                <a:latin typeface="+mn-lt"/>
                <a:ea typeface="+mn-ea"/>
              </a:rPr>
              <a:t>(</a:t>
            </a:r>
            <a:r>
              <a:rPr lang="en-US" altLang="zh-CN" sz="2600" dirty="0" err="1" smtClean="0">
                <a:latin typeface="+mn-lt"/>
                <a:ea typeface="+mn-ea"/>
              </a:rPr>
              <a:t>pathS</a:t>
            </a:r>
            <a:r>
              <a:rPr lang="en-US" altLang="zh-CN" sz="2600" dirty="0" smtClean="0">
                <a:latin typeface="+mn-lt"/>
                <a:ea typeface="+mn-ea"/>
              </a:rPr>
              <a:t>, </a:t>
            </a:r>
            <a:r>
              <a:rPr lang="en-US" altLang="zh-CN" sz="2600" dirty="0" err="1" smtClean="0">
                <a:latin typeface="+mn-lt"/>
                <a:ea typeface="+mn-ea"/>
              </a:rPr>
              <a:t>pathT</a:t>
            </a:r>
            <a:r>
              <a:rPr lang="en-US" altLang="zh-CN" sz="2600" dirty="0" smtClean="0">
                <a:latin typeface="+mn-lt"/>
                <a:ea typeface="+mn-ea"/>
              </a:rPr>
              <a:t>)</a:t>
            </a:r>
          </a:p>
          <a:p>
            <a:pPr marL="273050" lvl="0" indent="-273050">
              <a:spcBef>
                <a:spcPct val="20000"/>
              </a:spcBef>
              <a:buClr>
                <a:srgbClr val="0BD0D9"/>
              </a:buClr>
              <a:buSzPct val="95000"/>
              <a:buFont typeface="Wingdings 2" pitchFamily="18" charset="2"/>
              <a:buChar char=""/>
              <a:defRPr/>
            </a:pPr>
            <a:r>
              <a:rPr lang="en-US" altLang="zh-CN" sz="2600" dirty="0" err="1" smtClean="0">
                <a:latin typeface="+mn-lt"/>
                <a:ea typeface="+mn-ea"/>
              </a:rPr>
              <a:t>disjointPaths</a:t>
            </a:r>
            <a:r>
              <a:rPr lang="en-US" altLang="zh-CN" sz="2600" dirty="0" smtClean="0">
                <a:latin typeface="+mn-lt"/>
                <a:ea typeface="+mn-ea"/>
              </a:rPr>
              <a:t>(</a:t>
            </a:r>
            <a:r>
              <a:rPr lang="en-US" altLang="zh-CN" sz="2600" dirty="0" err="1" smtClean="0">
                <a:latin typeface="+mn-lt"/>
                <a:ea typeface="+mn-ea"/>
              </a:rPr>
              <a:t>pathS</a:t>
            </a:r>
            <a:r>
              <a:rPr lang="en-US" altLang="zh-CN" sz="2600" dirty="0" smtClean="0">
                <a:latin typeface="+mn-lt"/>
                <a:ea typeface="+mn-ea"/>
              </a:rPr>
              <a:t>, </a:t>
            </a:r>
            <a:r>
              <a:rPr lang="en-US" altLang="zh-CN" sz="2600" dirty="0" err="1" smtClean="0">
                <a:latin typeface="+mn-lt"/>
                <a:ea typeface="+mn-ea"/>
              </a:rPr>
              <a:t>pathT</a:t>
            </a:r>
            <a:r>
              <a:rPr lang="en-US" altLang="zh-CN" sz="2600" dirty="0" smtClean="0">
                <a:latin typeface="+mn-lt"/>
                <a:ea typeface="+mn-ea"/>
              </a:rPr>
              <a:t>)</a:t>
            </a:r>
          </a:p>
        </p:txBody>
      </p:sp>
      <p:pic>
        <p:nvPicPr>
          <p:cNvPr id="101378" name="Picture 2"/>
          <p:cNvPicPr>
            <a:picLocks noChangeAspect="1" noChangeArrowheads="1"/>
          </p:cNvPicPr>
          <p:nvPr/>
        </p:nvPicPr>
        <p:blipFill>
          <a:blip r:embed="rId3"/>
          <a:srcRect/>
          <a:stretch>
            <a:fillRect/>
          </a:stretch>
        </p:blipFill>
        <p:spPr bwMode="auto">
          <a:xfrm>
            <a:off x="285720" y="3786190"/>
            <a:ext cx="1504950" cy="2533650"/>
          </a:xfrm>
          <a:prstGeom prst="rect">
            <a:avLst/>
          </a:prstGeom>
          <a:noFill/>
          <a:ln w="9525">
            <a:noFill/>
            <a:miter lim="800000"/>
            <a:headEnd/>
            <a:tailEnd/>
          </a:ln>
          <a:effectLst/>
        </p:spPr>
      </p:pic>
      <p:pic>
        <p:nvPicPr>
          <p:cNvPr id="101379" name="Picture 3"/>
          <p:cNvPicPr>
            <a:picLocks noChangeAspect="1" noChangeArrowheads="1"/>
          </p:cNvPicPr>
          <p:nvPr/>
        </p:nvPicPr>
        <p:blipFill>
          <a:blip r:embed="rId4"/>
          <a:srcRect/>
          <a:stretch>
            <a:fillRect/>
          </a:stretch>
        </p:blipFill>
        <p:spPr bwMode="auto">
          <a:xfrm>
            <a:off x="4857752" y="2224108"/>
            <a:ext cx="1543050" cy="4133850"/>
          </a:xfrm>
          <a:prstGeom prst="rect">
            <a:avLst/>
          </a:prstGeom>
          <a:noFill/>
          <a:ln w="9525">
            <a:noFill/>
            <a:miter lim="800000"/>
            <a:headEnd/>
            <a:tailEnd/>
          </a:ln>
          <a:effectLst/>
        </p:spPr>
      </p:pic>
      <p:pic>
        <p:nvPicPr>
          <p:cNvPr id="101380" name="Picture 4"/>
          <p:cNvPicPr>
            <a:picLocks noChangeAspect="1" noChangeArrowheads="1"/>
          </p:cNvPicPr>
          <p:nvPr/>
        </p:nvPicPr>
        <p:blipFill>
          <a:blip r:embed="rId5"/>
          <a:srcRect/>
          <a:stretch>
            <a:fillRect/>
          </a:stretch>
        </p:blipFill>
        <p:spPr bwMode="auto">
          <a:xfrm>
            <a:off x="2428860" y="3786190"/>
            <a:ext cx="2409825" cy="2533650"/>
          </a:xfrm>
          <a:prstGeom prst="rect">
            <a:avLst/>
          </a:prstGeom>
          <a:noFill/>
          <a:ln w="9525">
            <a:noFill/>
            <a:miter lim="800000"/>
            <a:headEnd/>
            <a:tailEnd/>
          </a:ln>
          <a:effectLst/>
        </p:spPr>
      </p:pic>
      <p:pic>
        <p:nvPicPr>
          <p:cNvPr id="101381" name="Picture 5"/>
          <p:cNvPicPr>
            <a:picLocks noChangeAspect="1" noChangeArrowheads="1"/>
          </p:cNvPicPr>
          <p:nvPr/>
        </p:nvPicPr>
        <p:blipFill>
          <a:blip r:embed="rId6"/>
          <a:srcRect/>
          <a:stretch>
            <a:fillRect/>
          </a:stretch>
        </p:blipFill>
        <p:spPr bwMode="auto">
          <a:xfrm>
            <a:off x="6643702" y="2214554"/>
            <a:ext cx="2305050" cy="4105275"/>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14282" y="1928802"/>
            <a:ext cx="8572560"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4. for each pair (</a:t>
            </a:r>
            <a:r>
              <a:rPr lang="en-US" altLang="zh-CN" sz="2600" i="1" dirty="0" err="1" smtClean="0">
                <a:latin typeface="+mn-lt"/>
                <a:ea typeface="+mn-ea"/>
              </a:rPr>
              <a:t>ptrS</a:t>
            </a:r>
            <a:r>
              <a:rPr lang="en-US" altLang="zh-CN" sz="2600" dirty="0" smtClean="0">
                <a:latin typeface="+mn-lt"/>
                <a:ea typeface="+mn-ea"/>
              </a:rPr>
              <a:t>, </a:t>
            </a:r>
            <a:r>
              <a:rPr lang="en-US" altLang="zh-CN" sz="2600" i="1" dirty="0" err="1" smtClean="0">
                <a:latin typeface="+mn-lt"/>
                <a:ea typeface="+mn-ea"/>
              </a:rPr>
              <a:t>ptrT</a:t>
            </a:r>
            <a:r>
              <a:rPr lang="en-US" altLang="zh-CN" sz="2600" dirty="0" smtClean="0">
                <a:latin typeface="+mn-lt"/>
                <a:ea typeface="+mn-ea"/>
              </a:rPr>
              <a:t>) in the sets with anchor-based access paths, compare the paths for dependence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Both statements are call statements</a:t>
            </a:r>
          </a:p>
          <a:p>
            <a:pPr marL="639763" lvl="1" indent="-246063">
              <a:spcBef>
                <a:spcPct val="20000"/>
              </a:spcBef>
              <a:buClr>
                <a:schemeClr val="accent1"/>
              </a:buClr>
              <a:buSzPct val="85000"/>
              <a:buFont typeface="Wingdings 2" pitchFamily="18" charset="2"/>
              <a:buChar char=""/>
            </a:pPr>
            <a:r>
              <a:rPr lang="en-US" altLang="zh-CN" sz="2400" dirty="0" err="1" smtClean="0">
                <a:latin typeface="+mn-lt"/>
                <a:ea typeface="+mn-ea"/>
              </a:rPr>
              <a:t>stmtS</a:t>
            </a:r>
            <a:r>
              <a:rPr lang="en-US" altLang="zh-CN" sz="2400" dirty="0" smtClean="0">
                <a:latin typeface="+mn-lt"/>
                <a:ea typeface="+mn-ea"/>
              </a:rPr>
              <a:t> is a call and </a:t>
            </a:r>
            <a:r>
              <a:rPr lang="en-US" altLang="zh-CN" sz="2400" dirty="0" err="1" smtClean="0">
                <a:latin typeface="+mn-lt"/>
                <a:ea typeface="+mn-ea"/>
              </a:rPr>
              <a:t>stmtT</a:t>
            </a:r>
            <a:r>
              <a:rPr lang="en-US" altLang="zh-CN" sz="2400" dirty="0" smtClean="0">
                <a:latin typeface="+mn-lt"/>
                <a:ea typeface="+mn-ea"/>
              </a:rPr>
              <a:t> is simple</a:t>
            </a:r>
          </a:p>
          <a:p>
            <a:pPr marL="639763" lvl="1" indent="-246063">
              <a:spcBef>
                <a:spcPct val="20000"/>
              </a:spcBef>
              <a:buClr>
                <a:schemeClr val="accent1"/>
              </a:buClr>
              <a:buSzPct val="85000"/>
              <a:buFont typeface="Wingdings 2" pitchFamily="18" charset="2"/>
              <a:buChar char=""/>
            </a:pPr>
            <a:r>
              <a:rPr lang="en-US" altLang="zh-CN" sz="2400" dirty="0" err="1" smtClean="0">
                <a:latin typeface="+mn-lt"/>
                <a:ea typeface="+mn-ea"/>
              </a:rPr>
              <a:t>stmtT</a:t>
            </a:r>
            <a:r>
              <a:rPr lang="en-US" altLang="zh-CN" sz="2400" dirty="0" smtClean="0">
                <a:latin typeface="+mn-lt"/>
                <a:ea typeface="+mn-ea"/>
              </a:rPr>
              <a:t> is a call and </a:t>
            </a:r>
            <a:r>
              <a:rPr lang="en-US" altLang="zh-CN" sz="2400" dirty="0" err="1" smtClean="0">
                <a:latin typeface="+mn-lt"/>
                <a:ea typeface="+mn-ea"/>
              </a:rPr>
              <a:t>stmtS</a:t>
            </a:r>
            <a:r>
              <a:rPr lang="en-US" altLang="zh-CN" sz="2400" dirty="0" smtClean="0">
                <a:latin typeface="+mn-lt"/>
                <a:ea typeface="+mn-ea"/>
              </a:rPr>
              <a:t> is simple</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Both statements are simple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Shape Dependence Test</a:t>
            </a:r>
            <a:endParaRPr lang="zh-CN" altLang="en-US" dirty="0" smtClean="0"/>
          </a:p>
        </p:txBody>
      </p:sp>
      <p:sp>
        <p:nvSpPr>
          <p:cNvPr id="14" name="内容占位符 2"/>
          <p:cNvSpPr txBox="1">
            <a:spLocks/>
          </p:cNvSpPr>
          <p:nvPr/>
        </p:nvSpPr>
        <p:spPr bwMode="auto">
          <a:xfrm>
            <a:off x="214282" y="1928802"/>
            <a:ext cx="8572560"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4. for each pair (</a:t>
            </a:r>
            <a:r>
              <a:rPr lang="en-US" altLang="zh-CN" sz="2600" i="1" dirty="0" err="1" smtClean="0">
                <a:latin typeface="+mn-lt"/>
                <a:ea typeface="+mn-ea"/>
              </a:rPr>
              <a:t>ptrS</a:t>
            </a:r>
            <a:r>
              <a:rPr lang="en-US" altLang="zh-CN" sz="2600" dirty="0" smtClean="0">
                <a:latin typeface="+mn-lt"/>
                <a:ea typeface="+mn-ea"/>
              </a:rPr>
              <a:t>, </a:t>
            </a:r>
            <a:r>
              <a:rPr lang="en-US" altLang="zh-CN" sz="2600" i="1" dirty="0" err="1" smtClean="0">
                <a:latin typeface="+mn-lt"/>
                <a:ea typeface="+mn-ea"/>
              </a:rPr>
              <a:t>ptrT</a:t>
            </a:r>
            <a:r>
              <a:rPr lang="en-US" altLang="zh-CN" sz="2600" dirty="0" smtClean="0">
                <a:latin typeface="+mn-lt"/>
                <a:ea typeface="+mn-ea"/>
              </a:rPr>
              <a:t>) in the sets with anchor-based access paths, compare the paths for dependence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Both statements are call </a:t>
            </a:r>
            <a:r>
              <a:rPr lang="en-US" altLang="zh-CN" sz="2400" dirty="0" smtClean="0">
                <a:latin typeface="+mn-lt"/>
                <a:ea typeface="+mn-ea"/>
              </a:rPr>
              <a:t>statements</a:t>
            </a:r>
            <a:endParaRPr lang="en-US" altLang="zh-CN" sz="2400" dirty="0" smtClean="0">
              <a:latin typeface="+mn-lt"/>
              <a:ea typeface="+mn-ea"/>
            </a:endParaRPr>
          </a:p>
        </p:txBody>
      </p:sp>
      <p:pic>
        <p:nvPicPr>
          <p:cNvPr id="151554" name="Picture 2"/>
          <p:cNvPicPr>
            <a:picLocks noChangeAspect="1" noChangeArrowheads="1"/>
          </p:cNvPicPr>
          <p:nvPr/>
        </p:nvPicPr>
        <p:blipFill>
          <a:blip r:embed="rId3"/>
          <a:srcRect/>
          <a:stretch>
            <a:fillRect/>
          </a:stretch>
        </p:blipFill>
        <p:spPr bwMode="auto">
          <a:xfrm>
            <a:off x="928662" y="3643314"/>
            <a:ext cx="7410450" cy="1162050"/>
          </a:xfrm>
          <a:prstGeom prst="rect">
            <a:avLst/>
          </a:prstGeom>
          <a:noFill/>
          <a:ln w="9525">
            <a:noFill/>
            <a:miter lim="800000"/>
            <a:headEnd/>
            <a:tailEnd/>
          </a:ln>
          <a:effectLst/>
        </p:spPr>
      </p:pic>
      <p:sp>
        <p:nvSpPr>
          <p:cNvPr id="5" name="TextBox 4"/>
          <p:cNvSpPr txBox="1"/>
          <p:nvPr/>
        </p:nvSpPr>
        <p:spPr>
          <a:xfrm>
            <a:off x="2214546" y="5072074"/>
            <a:ext cx="6000792" cy="1200329"/>
          </a:xfrm>
          <a:prstGeom prst="rect">
            <a:avLst/>
          </a:prstGeom>
          <a:noFill/>
        </p:spPr>
        <p:txBody>
          <a:bodyPr wrap="square" rtlCol="0">
            <a:spAutoFit/>
          </a:bodyPr>
          <a:lstStyle/>
          <a:p>
            <a:r>
              <a:rPr lang="en-US" sz="2400" dirty="0" smtClean="0"/>
              <a:t>In the example</a:t>
            </a:r>
            <a:r>
              <a:rPr lang="en-US" sz="2400" i="1" dirty="0" smtClean="0"/>
              <a:t>:  t-&gt;left, t-&gt;right</a:t>
            </a:r>
          </a:p>
          <a:p>
            <a:pPr marL="342900" indent="-342900">
              <a:buAutoNum type="arabicPeriod"/>
            </a:pPr>
            <a:r>
              <a:rPr lang="en-US" sz="2400" dirty="0" err="1" smtClean="0"/>
              <a:t>t.shape</a:t>
            </a:r>
            <a:r>
              <a:rPr lang="en-US" sz="2400" dirty="0" smtClean="0"/>
              <a:t> = Tree</a:t>
            </a:r>
          </a:p>
          <a:p>
            <a:pPr marL="342900" indent="-342900">
              <a:buAutoNum type="arabicPeriod"/>
            </a:pPr>
            <a:r>
              <a:rPr lang="en-US" sz="2400" dirty="0" smtClean="0"/>
              <a:t>Disjoint path</a:t>
            </a:r>
            <a:endParaRPr 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Overview</a:t>
            </a:r>
            <a:endParaRPr lang="zh-CN" altLang="en-US" dirty="0" smtClean="0"/>
          </a:p>
        </p:txBody>
      </p:sp>
      <p:sp>
        <p:nvSpPr>
          <p:cNvPr id="3" name="内容占位符 2"/>
          <p:cNvSpPr>
            <a:spLocks noGrp="1"/>
          </p:cNvSpPr>
          <p:nvPr>
            <p:ph idx="1"/>
          </p:nvPr>
        </p:nvSpPr>
        <p:spPr>
          <a:xfrm>
            <a:off x="457200" y="2214554"/>
            <a:ext cx="8229600" cy="4110046"/>
          </a:xfrm>
        </p:spPr>
        <p:txBody>
          <a:bodyPr>
            <a:normAutofit/>
          </a:bodyPr>
          <a:lstStyle/>
          <a:p>
            <a:pPr marL="495300" indent="-495300"/>
            <a:r>
              <a:rPr lang="en-US" altLang="zh-CN" b="1" dirty="0" smtClean="0"/>
              <a:t>Parallel Patterns</a:t>
            </a:r>
          </a:p>
          <a:p>
            <a:pPr marL="862013" lvl="1" indent="-495300">
              <a:buFont typeface="Wingdings 2" pitchFamily="18" charset="2"/>
              <a:buAutoNum type="arabicParenR"/>
            </a:pPr>
            <a:r>
              <a:rPr lang="en-US" altLang="zh-CN" dirty="0" smtClean="0"/>
              <a:t>Function-call parallelism</a:t>
            </a:r>
          </a:p>
          <a:p>
            <a:pPr marL="862013" lvl="1" indent="-495300">
              <a:buFont typeface="Wingdings 2" pitchFamily="18" charset="2"/>
              <a:buAutoNum type="arabicParenR"/>
            </a:pPr>
            <a:r>
              <a:rPr lang="en-US" altLang="zh-CN" i="1" dirty="0" err="1" smtClean="0"/>
              <a:t>Forall</a:t>
            </a:r>
            <a:r>
              <a:rPr lang="en-US" altLang="zh-CN" dirty="0" smtClean="0"/>
              <a:t> loop parallelism</a:t>
            </a:r>
          </a:p>
          <a:p>
            <a:pPr marL="862013" lvl="1" indent="-495300">
              <a:buFont typeface="Wingdings 2" pitchFamily="18" charset="2"/>
              <a:buAutoNum type="arabicParenR"/>
            </a:pPr>
            <a:r>
              <a:rPr lang="en-US" altLang="zh-CN" i="1" dirty="0" err="1" smtClean="0"/>
              <a:t>Foreach</a:t>
            </a:r>
            <a:r>
              <a:rPr lang="en-US" altLang="zh-CN" dirty="0" smtClean="0"/>
              <a:t> loop parallelism</a:t>
            </a:r>
            <a:endParaRPr lang="en-US" altLang="zh-CN" b="1" dirty="0" smtClean="0"/>
          </a:p>
          <a:p>
            <a:pPr marL="495300" indent="-495300"/>
            <a:r>
              <a:rPr lang="en-US" altLang="zh-CN" b="1" dirty="0" smtClean="0"/>
              <a:t>Dependence Test Framework for Function-Call Parallelism</a:t>
            </a:r>
          </a:p>
          <a:p>
            <a:pPr marL="495300" indent="-495300"/>
            <a:r>
              <a:rPr lang="en-US" altLang="zh-CN" b="1" dirty="0" smtClean="0">
                <a:solidFill>
                  <a:srgbClr val="FF0000"/>
                </a:solidFill>
              </a:rPr>
              <a:t>Loop Parallelism</a:t>
            </a:r>
          </a:p>
          <a:p>
            <a:pPr marL="495300" indent="-495300"/>
            <a:r>
              <a:rPr lang="en-US" altLang="zh-CN" b="1" dirty="0" smtClean="0"/>
              <a:t>Experimental Results </a:t>
            </a:r>
          </a:p>
          <a:p>
            <a:pPr marL="495300" indent="-495300"/>
            <a:endParaRPr lang="en-US" altLang="zh-CN" b="1"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214282" y="1928802"/>
            <a:ext cx="8572560"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Additionally detect the presence of loop-carried dependence (LCD)</a:t>
            </a:r>
          </a:p>
          <a:p>
            <a:pPr marL="639763" lvl="1" indent="-246063">
              <a:spcBef>
                <a:spcPct val="20000"/>
              </a:spcBef>
              <a:buClr>
                <a:schemeClr val="accent1"/>
              </a:buClr>
              <a:buSzPct val="85000"/>
              <a:buFont typeface="Wingdings 2" pitchFamily="18" charset="2"/>
              <a:buChar char=""/>
            </a:pPr>
            <a:r>
              <a:rPr lang="en-US" altLang="zh-CN" sz="2400" i="1" dirty="0" err="1" smtClean="0">
                <a:latin typeface="+mn-lt"/>
                <a:ea typeface="+mn-ea"/>
              </a:rPr>
              <a:t>Forall</a:t>
            </a:r>
            <a:r>
              <a:rPr lang="en-US" altLang="zh-CN" sz="2400" dirty="0" smtClean="0">
                <a:latin typeface="+mn-lt"/>
                <a:ea typeface="+mn-ea"/>
              </a:rPr>
              <a:t> loops should not have any LCD</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In </a:t>
            </a:r>
            <a:r>
              <a:rPr lang="en-US" altLang="zh-CN" sz="2400" i="1" dirty="0" err="1" smtClean="0">
                <a:latin typeface="+mn-lt"/>
                <a:ea typeface="+mn-ea"/>
              </a:rPr>
              <a:t>foreach</a:t>
            </a:r>
            <a:r>
              <a:rPr lang="en-US" altLang="zh-CN" sz="2400" dirty="0" smtClean="0">
                <a:latin typeface="+mn-lt"/>
                <a:ea typeface="+mn-ea"/>
              </a:rPr>
              <a:t> loops, the only LCD present is induced by statement that advances the navigator </a:t>
            </a:r>
          </a:p>
        </p:txBody>
      </p:sp>
      <p:pic>
        <p:nvPicPr>
          <p:cNvPr id="7" name="Picture 2"/>
          <p:cNvPicPr>
            <a:picLocks noChangeAspect="1" noChangeArrowheads="1"/>
          </p:cNvPicPr>
          <p:nvPr/>
        </p:nvPicPr>
        <p:blipFill>
          <a:blip r:embed="rId2"/>
          <a:srcRect/>
          <a:stretch>
            <a:fillRect/>
          </a:stretch>
        </p:blipFill>
        <p:spPr bwMode="auto">
          <a:xfrm>
            <a:off x="4500562" y="4214818"/>
            <a:ext cx="3962214" cy="2428892"/>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571440" y="2214554"/>
            <a:ext cx="8001088"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Detect the </a:t>
            </a:r>
            <a:r>
              <a:rPr lang="en-US" altLang="zh-CN" sz="2600" i="1" dirty="0" err="1" smtClean="0">
                <a:latin typeface="+mn-lt"/>
                <a:ea typeface="+mn-ea"/>
              </a:rPr>
              <a:t>forall</a:t>
            </a:r>
            <a:r>
              <a:rPr lang="en-US" altLang="zh-CN" sz="2600" dirty="0" smtClean="0">
                <a:latin typeface="+mn-lt"/>
                <a:ea typeface="+mn-ea"/>
              </a:rPr>
              <a:t> and </a:t>
            </a:r>
            <a:r>
              <a:rPr lang="en-US" altLang="zh-CN" sz="2600" i="1" dirty="0" err="1" smtClean="0">
                <a:latin typeface="+mn-lt"/>
                <a:ea typeface="+mn-ea"/>
              </a:rPr>
              <a:t>foreach</a:t>
            </a:r>
            <a:r>
              <a:rPr lang="en-US" altLang="zh-CN" sz="2600" dirty="0" smtClean="0">
                <a:latin typeface="+mn-lt"/>
                <a:ea typeface="+mn-ea"/>
              </a:rPr>
              <a:t> </a:t>
            </a:r>
            <a:r>
              <a:rPr lang="en-US" altLang="zh-CN" sz="2600" dirty="0" smtClean="0">
                <a:latin typeface="+mn-lt"/>
                <a:ea typeface="+mn-ea"/>
              </a:rPr>
              <a:t>loops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Good loop detection: if traversing a recursive heap structure in a </a:t>
            </a:r>
            <a:r>
              <a:rPr lang="en-US" altLang="zh-CN" sz="2400" dirty="0" smtClean="0">
                <a:solidFill>
                  <a:srgbClr val="FF0000"/>
                </a:solidFill>
                <a:latin typeface="+mn-lt"/>
                <a:ea typeface="+mn-ea"/>
              </a:rPr>
              <a:t>regular</a:t>
            </a:r>
            <a:r>
              <a:rPr lang="en-US" altLang="zh-CN" sz="2400" dirty="0" smtClean="0">
                <a:latin typeface="+mn-lt"/>
                <a:ea typeface="+mn-ea"/>
              </a:rPr>
              <a:t> fashion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Detecting heap-based LCDs: detecting presence of LCDs with respect to heap access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Detecting </a:t>
            </a:r>
            <a:r>
              <a:rPr lang="en-US" altLang="zh-CN" sz="2400" dirty="0" smtClean="0">
                <a:latin typeface="+mn-lt"/>
                <a:ea typeface="+mn-ea"/>
              </a:rPr>
              <a:t>stack- and array-based </a:t>
            </a:r>
            <a:r>
              <a:rPr lang="en-US" altLang="zh-CN" sz="2400" dirty="0" smtClean="0">
                <a:latin typeface="+mn-lt"/>
                <a:ea typeface="+mn-ea"/>
              </a:rPr>
              <a:t>LCDs  (</a:t>
            </a:r>
            <a:r>
              <a:rPr lang="en-US" altLang="zh-CN" sz="2400" i="1" dirty="0" err="1" smtClean="0">
                <a:latin typeface="+mn-lt"/>
                <a:ea typeface="+mn-ea"/>
              </a:rPr>
              <a:t>foreach</a:t>
            </a:r>
            <a:r>
              <a:rPr lang="en-US" altLang="zh-CN" sz="2400" dirty="0" smtClean="0">
                <a:latin typeface="+mn-lt"/>
                <a:ea typeface="+mn-ea"/>
              </a:rPr>
              <a:t>)</a:t>
            </a:r>
            <a:endParaRPr lang="en-US" altLang="zh-CN" sz="2400" dirty="0" smtClean="0">
              <a:latin typeface="+mn-lt"/>
              <a:ea typeface="+mn-e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501122" cy="3000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Identifying </a:t>
            </a:r>
            <a:r>
              <a:rPr lang="en-US" altLang="zh-CN" sz="2600" i="1" dirty="0" err="1" smtClean="0">
                <a:latin typeface="+mn-lt"/>
                <a:ea typeface="+mn-ea"/>
              </a:rPr>
              <a:t>forall</a:t>
            </a:r>
            <a:r>
              <a:rPr lang="en-US" altLang="zh-CN" sz="2600" dirty="0" smtClean="0">
                <a:latin typeface="+mn-lt"/>
                <a:ea typeface="+mn-ea"/>
              </a:rPr>
              <a:t> </a:t>
            </a:r>
            <a:r>
              <a:rPr lang="en-US" altLang="zh-CN" sz="2600" dirty="0" smtClean="0">
                <a:latin typeface="+mn-lt"/>
                <a:ea typeface="+mn-ea"/>
              </a:rPr>
              <a:t>Loops---difference form </a:t>
            </a:r>
            <a:r>
              <a:rPr lang="en-US" altLang="zh-CN" sz="2600" i="1" dirty="0" err="1" smtClean="0">
                <a:latin typeface="+mn-lt"/>
                <a:ea typeface="+mn-ea"/>
              </a:rPr>
              <a:t>foreach</a:t>
            </a:r>
            <a:r>
              <a:rPr lang="en-US" altLang="zh-CN" sz="2600" dirty="0" smtClean="0">
                <a:latin typeface="+mn-lt"/>
                <a:ea typeface="+mn-ea"/>
              </a:rPr>
              <a:t> loops</a:t>
            </a:r>
            <a:endParaRPr lang="en-US" altLang="zh-CN" sz="2600" dirty="0" smtClean="0">
              <a:latin typeface="+mn-lt"/>
              <a:ea typeface="+mn-ea"/>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Similar to the strategy for detecting </a:t>
            </a:r>
            <a:r>
              <a:rPr lang="en-US" altLang="zh-CN" sz="2400" i="1" dirty="0" err="1" smtClean="0">
                <a:latin typeface="+mn-lt"/>
                <a:ea typeface="+mn-ea"/>
              </a:rPr>
              <a:t>foreach</a:t>
            </a:r>
            <a:r>
              <a:rPr lang="en-US" altLang="zh-CN" sz="2400" dirty="0" smtClean="0">
                <a:latin typeface="+mn-lt"/>
                <a:ea typeface="+mn-ea"/>
              </a:rPr>
              <a:t> loops, but several difference</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Navigator pointer </a:t>
            </a:r>
            <a:r>
              <a:rPr lang="en-US" altLang="zh-CN" sz="2400" dirty="0" smtClean="0">
                <a:latin typeface="+mn-lt"/>
                <a:ea typeface="+mn-ea"/>
                <a:sym typeface="Wingdings" pitchFamily="2" charset="2"/>
              </a:rPr>
              <a:t> </a:t>
            </a:r>
            <a:r>
              <a:rPr lang="en-US" altLang="zh-CN" sz="2400" dirty="0" err="1" smtClean="0">
                <a:latin typeface="+mn-lt"/>
                <a:ea typeface="+mn-ea"/>
                <a:sym typeface="Wingdings" pitchFamily="2" charset="2"/>
              </a:rPr>
              <a:t>interger</a:t>
            </a: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Heap-based LCD detecting </a:t>
            </a:r>
            <a:r>
              <a:rPr lang="en-US" altLang="zh-CN" sz="2400" dirty="0" smtClean="0">
                <a:latin typeface="+mn-lt"/>
                <a:ea typeface="+mn-ea"/>
                <a:sym typeface="Wingdings" pitchFamily="2" charset="2"/>
              </a:rPr>
              <a:t> comparing array expressions (subscript tests)</a:t>
            </a: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graphicFrame>
        <p:nvGraphicFramePr>
          <p:cNvPr id="4" name="Object 3"/>
          <p:cNvGraphicFramePr>
            <a:graphicFrameLocks noChangeAspect="1"/>
          </p:cNvGraphicFramePr>
          <p:nvPr/>
        </p:nvGraphicFramePr>
        <p:xfrm>
          <a:off x="4394200" y="1930400"/>
          <a:ext cx="914400" cy="198438"/>
        </p:xfrm>
        <a:graphic>
          <a:graphicData uri="http://schemas.openxmlformats.org/presentationml/2006/ole">
            <p:oleObj spid="_x0000_s109570" name="Equation" r:id="rId3" imgW="914400" imgH="198720" progId="Equation.DSMT4">
              <p:embed/>
            </p:oleObj>
          </a:graphicData>
        </a:graphic>
      </p:graphicFrame>
      <p:pic>
        <p:nvPicPr>
          <p:cNvPr id="16" name="Picture 2"/>
          <p:cNvPicPr>
            <a:picLocks noChangeAspect="1" noChangeArrowheads="1"/>
          </p:cNvPicPr>
          <p:nvPr/>
        </p:nvPicPr>
        <p:blipFill>
          <a:blip r:embed="rId4"/>
          <a:srcRect/>
          <a:stretch>
            <a:fillRect/>
          </a:stretch>
        </p:blipFill>
        <p:spPr bwMode="auto">
          <a:xfrm>
            <a:off x="4857752" y="4572008"/>
            <a:ext cx="3957060" cy="197168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Parallel Patterns</a:t>
            </a:r>
            <a:endParaRPr lang="zh-CN" altLang="en-US" dirty="0" smtClean="0"/>
          </a:p>
        </p:txBody>
      </p:sp>
      <p:sp>
        <p:nvSpPr>
          <p:cNvPr id="3" name="内容占位符 2"/>
          <p:cNvSpPr>
            <a:spLocks noGrp="1"/>
          </p:cNvSpPr>
          <p:nvPr>
            <p:ph idx="1"/>
          </p:nvPr>
        </p:nvSpPr>
        <p:spPr>
          <a:xfrm>
            <a:off x="357158" y="2143116"/>
            <a:ext cx="4929222" cy="4389437"/>
          </a:xfrm>
        </p:spPr>
        <p:txBody>
          <a:bodyPr>
            <a:normAutofit/>
          </a:bodyPr>
          <a:lstStyle/>
          <a:p>
            <a:r>
              <a:rPr lang="en-US" altLang="zh-CN" dirty="0" smtClean="0"/>
              <a:t>Function-call parallelism:</a:t>
            </a:r>
          </a:p>
          <a:p>
            <a:endParaRPr lang="en-US" altLang="zh-CN" dirty="0" smtClean="0"/>
          </a:p>
          <a:p>
            <a:pPr lvl="1"/>
            <a:r>
              <a:rPr lang="en-US" altLang="zh-CN" dirty="0" smtClean="0"/>
              <a:t>2 calls to the function </a:t>
            </a:r>
            <a:r>
              <a:rPr lang="en-US" altLang="zh-CN" i="1" dirty="0" err="1" smtClean="0">
                <a:solidFill>
                  <a:srgbClr val="FF0000"/>
                </a:solidFill>
              </a:rPr>
              <a:t>treeAdd</a:t>
            </a:r>
            <a:endParaRPr lang="en-US" altLang="zh-CN" i="1" dirty="0" smtClean="0">
              <a:solidFill>
                <a:srgbClr val="FF0000"/>
              </a:solidFill>
            </a:endParaRPr>
          </a:p>
          <a:p>
            <a:pPr lvl="1"/>
            <a:r>
              <a:rPr lang="en-US" altLang="zh-CN" dirty="0" smtClean="0"/>
              <a:t>Left and </a:t>
            </a:r>
            <a:r>
              <a:rPr lang="en-US" altLang="zh-CN" dirty="0" err="1" smtClean="0"/>
              <a:t>rigth</a:t>
            </a:r>
            <a:r>
              <a:rPr lang="en-US" altLang="zh-CN" dirty="0" smtClean="0"/>
              <a:t> sub-trees by pointer </a:t>
            </a:r>
            <a:r>
              <a:rPr lang="en-US" altLang="zh-CN" i="1" dirty="0" smtClean="0">
                <a:solidFill>
                  <a:srgbClr val="FF0000"/>
                </a:solidFill>
              </a:rPr>
              <a:t>t</a:t>
            </a:r>
          </a:p>
          <a:p>
            <a:pPr lvl="1"/>
            <a:r>
              <a:rPr lang="en-US" altLang="zh-CN" dirty="0" smtClean="0"/>
              <a:t>Could be executed in parallel as accessing disjoint regions</a:t>
            </a:r>
          </a:p>
        </p:txBody>
      </p:sp>
      <p:pic>
        <p:nvPicPr>
          <p:cNvPr id="57346" name="Picture 2"/>
          <p:cNvPicPr>
            <a:picLocks noChangeAspect="1" noChangeArrowheads="1"/>
          </p:cNvPicPr>
          <p:nvPr/>
        </p:nvPicPr>
        <p:blipFill>
          <a:blip r:embed="rId3"/>
          <a:srcRect/>
          <a:stretch>
            <a:fillRect/>
          </a:stretch>
        </p:blipFill>
        <p:spPr bwMode="auto">
          <a:xfrm>
            <a:off x="5500694" y="1993428"/>
            <a:ext cx="3286148" cy="3935881"/>
          </a:xfrm>
          <a:prstGeom prst="rect">
            <a:avLst/>
          </a:prstGeom>
          <a:noFill/>
          <a:ln w="9525">
            <a:noFill/>
            <a:miter lim="800000"/>
            <a:headEnd/>
            <a:tailEnd/>
          </a:ln>
          <a:effec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571440" y="2214554"/>
            <a:ext cx="8001088" cy="3071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Good Loop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Loop body involves read/write access to heap locations: </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Loop body is free from irregular control flow constructs like </a:t>
            </a:r>
            <a:r>
              <a:rPr lang="en-US" altLang="zh-CN" sz="2400" i="1" dirty="0" smtClean="0">
                <a:latin typeface="+mn-lt"/>
                <a:ea typeface="+mn-ea"/>
              </a:rPr>
              <a:t>exit, abort, break, return…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A navigator can be identified for the loop: navigates in a regular fashion</a:t>
            </a:r>
          </a:p>
        </p:txBody>
      </p:sp>
      <p:graphicFrame>
        <p:nvGraphicFramePr>
          <p:cNvPr id="102403" name="Object 3"/>
          <p:cNvGraphicFramePr>
            <a:graphicFrameLocks noChangeAspect="1"/>
          </p:cNvGraphicFramePr>
          <p:nvPr/>
        </p:nvGraphicFramePr>
        <p:xfrm>
          <a:off x="1643042" y="3143248"/>
          <a:ext cx="3522799" cy="417514"/>
        </p:xfrm>
        <a:graphic>
          <a:graphicData uri="http://schemas.openxmlformats.org/presentationml/2006/ole">
            <p:oleObj spid="_x0000_s102403" name="Equation" r:id="rId4" imgW="1726920" imgH="203040" progId="Equation.DSMT4">
              <p:embed/>
            </p:oleObj>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428596" y="2000240"/>
            <a:ext cx="8001088" cy="1071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Good Loop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Identifying the Navigator </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graphicFrame>
        <p:nvGraphicFramePr>
          <p:cNvPr id="4" name="Object 3"/>
          <p:cNvGraphicFramePr>
            <a:graphicFrameLocks noChangeAspect="1"/>
          </p:cNvGraphicFramePr>
          <p:nvPr/>
        </p:nvGraphicFramePr>
        <p:xfrm>
          <a:off x="4394200" y="1930400"/>
          <a:ext cx="914400" cy="198438"/>
        </p:xfrm>
        <a:graphic>
          <a:graphicData uri="http://schemas.openxmlformats.org/presentationml/2006/ole">
            <p:oleObj spid="_x0000_s103426" name="Equation" r:id="rId4" imgW="914400" imgH="198720" progId="Equation.DSMT4">
              <p:embed/>
            </p:oleObj>
          </a:graphicData>
        </a:graphic>
      </p:graphicFrame>
      <p:sp>
        <p:nvSpPr>
          <p:cNvPr id="9" name="内容占位符 2"/>
          <p:cNvSpPr txBox="1">
            <a:spLocks/>
          </p:cNvSpPr>
          <p:nvPr/>
        </p:nvSpPr>
        <p:spPr bwMode="auto">
          <a:xfrm>
            <a:off x="714348" y="2928934"/>
            <a:ext cx="8001056" cy="3929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514350" lvl="0" indent="-514350">
              <a:spcBef>
                <a:spcPct val="20000"/>
              </a:spcBef>
              <a:buClr>
                <a:srgbClr val="0BD0D9"/>
              </a:buClr>
              <a:buSzPct val="95000"/>
              <a:buAutoNum type="arabicParenR"/>
              <a:defRPr/>
            </a:pPr>
            <a:r>
              <a:rPr lang="en-US" altLang="zh-CN" sz="2600" dirty="0" smtClean="0">
                <a:latin typeface="+mn-lt"/>
                <a:ea typeface="+mn-ea"/>
              </a:rPr>
              <a:t>Find variables in the loop condition test (</a:t>
            </a:r>
            <a:r>
              <a:rPr lang="en-US" altLang="zh-CN" sz="2600" i="1" dirty="0" err="1" smtClean="0">
                <a:latin typeface="+mn-lt"/>
                <a:ea typeface="+mn-ea"/>
              </a:rPr>
              <a:t>testVar</a:t>
            </a:r>
            <a:r>
              <a:rPr lang="en-US" altLang="zh-CN" sz="2600" dirty="0" smtClean="0">
                <a:latin typeface="+mn-lt"/>
                <a:ea typeface="+mn-ea"/>
              </a:rPr>
              <a:t>)</a:t>
            </a:r>
            <a:endParaRPr lang="en-US" altLang="zh-CN" sz="2400" dirty="0" smtClean="0">
              <a:latin typeface="+mn-lt"/>
              <a:ea typeface="+mn-ea"/>
            </a:endParaRPr>
          </a:p>
          <a:p>
            <a:pPr marL="514350" lvl="0" indent="-514350">
              <a:spcBef>
                <a:spcPct val="20000"/>
              </a:spcBef>
              <a:buClr>
                <a:srgbClr val="0BD0D9"/>
              </a:buClr>
              <a:buSzPct val="95000"/>
              <a:buAutoNum type="arabicParenR"/>
              <a:defRPr/>
            </a:pPr>
            <a:r>
              <a:rPr lang="en-US" altLang="zh-CN" sz="2600" dirty="0" smtClean="0">
                <a:latin typeface="+mn-lt"/>
                <a:ea typeface="+mn-ea"/>
              </a:rPr>
              <a:t>Definition chain construction for </a:t>
            </a:r>
            <a:r>
              <a:rPr lang="en-US" altLang="zh-CN" sz="2600" i="1" dirty="0" err="1" smtClean="0">
                <a:latin typeface="+mn-lt"/>
                <a:ea typeface="+mn-ea"/>
              </a:rPr>
              <a:t>testVar</a:t>
            </a:r>
            <a:r>
              <a:rPr lang="en-US" altLang="zh-CN" sz="2600" i="1" dirty="0" smtClean="0">
                <a:latin typeface="+mn-lt"/>
                <a:ea typeface="+mn-ea"/>
              </a:rPr>
              <a:t> </a:t>
            </a:r>
            <a:r>
              <a:rPr lang="en-US" altLang="zh-CN" sz="2600" dirty="0" smtClean="0">
                <a:latin typeface="+mn-lt"/>
                <a:ea typeface="+mn-ea"/>
              </a:rPr>
              <a:t>in the loop</a:t>
            </a:r>
          </a:p>
          <a:p>
            <a:pPr marL="514350" lvl="0" indent="-514350">
              <a:spcBef>
                <a:spcPct val="20000"/>
              </a:spcBef>
              <a:buClr>
                <a:srgbClr val="0BD0D9"/>
              </a:buClr>
              <a:buSzPct val="95000"/>
              <a:buAutoNum type="arabicParenR"/>
              <a:defRPr/>
            </a:pPr>
            <a:r>
              <a:rPr lang="en-US" altLang="zh-CN" sz="2600" dirty="0" smtClean="0">
                <a:latin typeface="+mn-lt"/>
                <a:ea typeface="+mn-ea"/>
              </a:rPr>
              <a:t>Terminates if:</a:t>
            </a:r>
          </a:p>
          <a:p>
            <a:pPr marL="1028700" lvl="1" indent="-571500">
              <a:spcBef>
                <a:spcPct val="20000"/>
              </a:spcBef>
              <a:buClr>
                <a:srgbClr val="0BD0D9"/>
              </a:buClr>
              <a:buSzPct val="95000"/>
              <a:buAutoNum type="romanLcParenR"/>
              <a:defRPr/>
            </a:pPr>
            <a:r>
              <a:rPr lang="en-US" altLang="zh-CN" sz="2600" dirty="0" smtClean="0">
                <a:latin typeface="+mn-lt"/>
                <a:ea typeface="+mn-ea"/>
              </a:rPr>
              <a:t>No loop-resident def found</a:t>
            </a:r>
          </a:p>
          <a:p>
            <a:pPr marL="1028700" lvl="1" indent="-571500">
              <a:spcBef>
                <a:spcPct val="20000"/>
              </a:spcBef>
              <a:buClr>
                <a:srgbClr val="0BD0D9"/>
              </a:buClr>
              <a:buSzPct val="95000"/>
              <a:buAutoNum type="romanLcParenR"/>
              <a:defRPr/>
            </a:pPr>
            <a:r>
              <a:rPr lang="en-US" altLang="zh-CN" sz="2600" dirty="0" smtClean="0">
                <a:latin typeface="+mn-lt"/>
                <a:ea typeface="+mn-ea"/>
              </a:rPr>
              <a:t>More than 1 def found</a:t>
            </a:r>
          </a:p>
          <a:p>
            <a:pPr marL="1028700" lvl="1" indent="-571500">
              <a:spcBef>
                <a:spcPct val="20000"/>
              </a:spcBef>
              <a:buClr>
                <a:srgbClr val="0BD0D9"/>
              </a:buClr>
              <a:buSzPct val="95000"/>
              <a:buAutoNum type="romanLcParenR"/>
              <a:defRPr/>
            </a:pPr>
            <a:r>
              <a:rPr lang="en-US" altLang="zh-CN" sz="2600" smtClean="0">
                <a:latin typeface="+mn-lt"/>
                <a:ea typeface="+mn-ea"/>
              </a:rPr>
              <a:t>Conditionally </a:t>
            </a:r>
            <a:r>
              <a:rPr lang="en-US" altLang="zh-CN" sz="2600" dirty="0" smtClean="0">
                <a:latin typeface="+mn-lt"/>
                <a:ea typeface="+mn-ea"/>
              </a:rPr>
              <a:t>reaches</a:t>
            </a:r>
          </a:p>
          <a:p>
            <a:pPr marL="1028700" lvl="1" indent="-571500">
              <a:spcBef>
                <a:spcPct val="20000"/>
              </a:spcBef>
              <a:buClr>
                <a:srgbClr val="0BD0D9"/>
              </a:buClr>
              <a:buSzPct val="95000"/>
              <a:buAutoNum type="romanLcParenR"/>
              <a:defRPr/>
            </a:pPr>
            <a:r>
              <a:rPr lang="en-US" altLang="zh-CN" sz="2600" dirty="0" smtClean="0">
                <a:latin typeface="+mn-lt"/>
                <a:ea typeface="+mn-ea"/>
              </a:rPr>
              <a:t>Recurrent def found</a:t>
            </a:r>
          </a:p>
          <a:p>
            <a:pPr marL="514350" lvl="0" indent="-514350">
              <a:spcBef>
                <a:spcPct val="20000"/>
              </a:spcBef>
              <a:buClr>
                <a:srgbClr val="0BD0D9"/>
              </a:buClr>
              <a:buSzPct val="95000"/>
              <a:buAutoNum type="arabicParenR"/>
              <a:defRPr/>
            </a:pPr>
            <a:r>
              <a:rPr lang="en-US" altLang="zh-CN" sz="2600" dirty="0" smtClean="0">
                <a:latin typeface="+mn-lt"/>
                <a:ea typeface="+mn-ea"/>
              </a:rPr>
              <a:t>Check recurrence flag</a:t>
            </a:r>
          </a:p>
          <a:p>
            <a:pPr marL="514350" lvl="0" indent="-514350">
              <a:spcBef>
                <a:spcPct val="20000"/>
              </a:spcBef>
              <a:buClr>
                <a:srgbClr val="0BD0D9"/>
              </a:buClr>
              <a:buSzPct val="95000"/>
              <a:buAutoNum type="arabicParenR"/>
              <a:defRPr/>
            </a:pPr>
            <a:r>
              <a:rPr lang="en-US" altLang="zh-CN" sz="2600" dirty="0" smtClean="0">
                <a:latin typeface="+mn-lt"/>
                <a:ea typeface="+mn-ea"/>
              </a:rPr>
              <a:t>Access </a:t>
            </a:r>
            <a:r>
              <a:rPr lang="en-US" altLang="zh-CN" sz="2600" dirty="0" smtClean="0">
                <a:latin typeface="+mn-lt"/>
                <a:ea typeface="+mn-ea"/>
              </a:rPr>
              <a:t>path constructed and find the base variable</a:t>
            </a:r>
          </a:p>
          <a:p>
            <a:pPr marL="514350" lvl="0" indent="-514350">
              <a:spcBef>
                <a:spcPct val="20000"/>
              </a:spcBef>
              <a:buClr>
                <a:srgbClr val="0BD0D9"/>
              </a:buClr>
              <a:buSzPct val="95000"/>
              <a:buAutoNum type="arabicParenR"/>
              <a:defRPr/>
            </a:pPr>
            <a:endParaRPr lang="en-US" altLang="zh-CN" sz="2600" dirty="0" smtClean="0">
              <a:latin typeface="+mn-lt"/>
              <a:ea typeface="+mn-e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001088" cy="1071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Good Loop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Identifying the Navigator </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graphicFrame>
        <p:nvGraphicFramePr>
          <p:cNvPr id="4" name="Object 3"/>
          <p:cNvGraphicFramePr>
            <a:graphicFrameLocks noChangeAspect="1"/>
          </p:cNvGraphicFramePr>
          <p:nvPr/>
        </p:nvGraphicFramePr>
        <p:xfrm>
          <a:off x="4394200" y="1930400"/>
          <a:ext cx="914400" cy="198438"/>
        </p:xfrm>
        <a:graphic>
          <a:graphicData uri="http://schemas.openxmlformats.org/presentationml/2006/ole">
            <p:oleObj spid="_x0000_s104450" name="Equation" r:id="rId4" imgW="914400" imgH="198720" progId="Equation.DSMT4">
              <p:embed/>
            </p:oleObj>
          </a:graphicData>
        </a:graphic>
      </p:graphicFrame>
      <p:pic>
        <p:nvPicPr>
          <p:cNvPr id="103428" name="Picture 4"/>
          <p:cNvPicPr>
            <a:picLocks noChangeAspect="1" noChangeArrowheads="1"/>
          </p:cNvPicPr>
          <p:nvPr/>
        </p:nvPicPr>
        <p:blipFill>
          <a:blip r:embed="rId5"/>
          <a:srcRect/>
          <a:stretch>
            <a:fillRect/>
          </a:stretch>
        </p:blipFill>
        <p:spPr bwMode="auto">
          <a:xfrm>
            <a:off x="714348" y="3071810"/>
            <a:ext cx="3495036" cy="2030205"/>
          </a:xfrm>
          <a:prstGeom prst="rect">
            <a:avLst/>
          </a:prstGeom>
          <a:noFill/>
          <a:ln w="9525">
            <a:noFill/>
            <a:miter lim="800000"/>
            <a:headEnd/>
            <a:tailEnd/>
          </a:ln>
          <a:effectLst/>
        </p:spPr>
      </p:pic>
      <p:pic>
        <p:nvPicPr>
          <p:cNvPr id="103429" name="Picture 5"/>
          <p:cNvPicPr>
            <a:picLocks noChangeAspect="1" noChangeArrowheads="1"/>
          </p:cNvPicPr>
          <p:nvPr/>
        </p:nvPicPr>
        <p:blipFill>
          <a:blip r:embed="rId6"/>
          <a:srcRect/>
          <a:stretch>
            <a:fillRect/>
          </a:stretch>
        </p:blipFill>
        <p:spPr bwMode="auto">
          <a:xfrm>
            <a:off x="5214942" y="2714620"/>
            <a:ext cx="3429025" cy="2411622"/>
          </a:xfrm>
          <a:prstGeom prst="rect">
            <a:avLst/>
          </a:prstGeom>
          <a:noFill/>
          <a:ln w="9525">
            <a:noFill/>
            <a:miter lim="800000"/>
            <a:headEnd/>
            <a:tailEnd/>
          </a:ln>
          <a:effectLst/>
        </p:spPr>
      </p:pic>
      <p:sp>
        <p:nvSpPr>
          <p:cNvPr id="8" name="内容占位符 2"/>
          <p:cNvSpPr txBox="1">
            <a:spLocks/>
          </p:cNvSpPr>
          <p:nvPr/>
        </p:nvSpPr>
        <p:spPr bwMode="auto">
          <a:xfrm>
            <a:off x="500034" y="5214950"/>
            <a:ext cx="3429024" cy="1571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273050" lvl="0" indent="-273050">
              <a:spcBef>
                <a:spcPct val="20000"/>
              </a:spcBef>
              <a:buClr>
                <a:srgbClr val="0BD0D9"/>
              </a:buClr>
              <a:buSzPct val="95000"/>
              <a:defRPr/>
            </a:pPr>
            <a:r>
              <a:rPr lang="en-US" altLang="zh-CN" sz="2600" dirty="0" smtClean="0">
                <a:latin typeface="+mn-lt"/>
                <a:ea typeface="+mn-ea"/>
              </a:rPr>
              <a:t>Def stmt: </a:t>
            </a:r>
            <a:r>
              <a:rPr lang="en-US" altLang="zh-CN" sz="2600" i="1" dirty="0" err="1" smtClean="0">
                <a:latin typeface="+mn-lt"/>
                <a:ea typeface="+mn-ea"/>
              </a:rPr>
              <a:t>lp</a:t>
            </a:r>
            <a:r>
              <a:rPr lang="en-US" altLang="zh-CN" sz="2600" i="1" dirty="0" smtClean="0">
                <a:latin typeface="+mn-lt"/>
                <a:ea typeface="+mn-ea"/>
              </a:rPr>
              <a:t> = </a:t>
            </a:r>
            <a:r>
              <a:rPr lang="en-US" altLang="zh-CN" sz="2600" i="1" dirty="0" err="1" smtClean="0">
                <a:latin typeface="+mn-lt"/>
                <a:ea typeface="+mn-ea"/>
              </a:rPr>
              <a:t>lp</a:t>
            </a:r>
            <a:r>
              <a:rPr lang="en-US" altLang="zh-CN" sz="2600" i="1" dirty="0" smtClean="0">
                <a:latin typeface="+mn-lt"/>
                <a:ea typeface="+mn-ea"/>
              </a:rPr>
              <a:t>-&gt;next;</a:t>
            </a:r>
          </a:p>
          <a:p>
            <a:pPr marL="273050" lvl="0" indent="-273050">
              <a:spcBef>
                <a:spcPct val="20000"/>
              </a:spcBef>
              <a:buClr>
                <a:srgbClr val="0BD0D9"/>
              </a:buClr>
              <a:buSzPct val="95000"/>
              <a:defRPr/>
            </a:pPr>
            <a:r>
              <a:rPr lang="en-US" altLang="zh-CN" sz="2400" dirty="0" smtClean="0">
                <a:latin typeface="+mn-lt"/>
                <a:ea typeface="+mn-ea"/>
              </a:rPr>
              <a:t>Access path: </a:t>
            </a:r>
            <a:r>
              <a:rPr lang="en-US" altLang="zh-CN" sz="2400" i="1" dirty="0" err="1" smtClean="0">
                <a:latin typeface="+mn-lt"/>
                <a:ea typeface="+mn-ea"/>
              </a:rPr>
              <a:t>lp</a:t>
            </a:r>
            <a:r>
              <a:rPr lang="en-US" altLang="zh-CN" sz="2400" i="1" dirty="0" smtClean="0">
                <a:latin typeface="+mn-lt"/>
                <a:ea typeface="+mn-ea"/>
              </a:rPr>
              <a:t>-&gt;next</a:t>
            </a:r>
          </a:p>
          <a:p>
            <a:pPr marL="273050" lvl="0" indent="-273050">
              <a:spcBef>
                <a:spcPct val="20000"/>
              </a:spcBef>
              <a:buClr>
                <a:srgbClr val="0BD0D9"/>
              </a:buClr>
              <a:buSzPct val="95000"/>
              <a:defRPr/>
            </a:pPr>
            <a:r>
              <a:rPr lang="en-US" altLang="zh-CN" sz="2400" dirty="0" smtClean="0">
                <a:latin typeface="+mn-lt"/>
                <a:ea typeface="+mn-ea"/>
              </a:rPr>
              <a:t>Navigator: </a:t>
            </a:r>
            <a:r>
              <a:rPr lang="en-US" altLang="zh-CN" sz="2400" i="1" dirty="0" err="1" smtClean="0">
                <a:latin typeface="+mn-lt"/>
                <a:ea typeface="+mn-ea"/>
              </a:rPr>
              <a:t>lp</a:t>
            </a:r>
            <a:endParaRPr lang="en-US" altLang="zh-CN" sz="2400" i="1" dirty="0" smtClean="0">
              <a:latin typeface="+mn-lt"/>
              <a:ea typeface="+mn-ea"/>
            </a:endParaRPr>
          </a:p>
          <a:p>
            <a:pPr marL="273050" lvl="0" indent="-273050">
              <a:spcBef>
                <a:spcPct val="20000"/>
              </a:spcBef>
              <a:buClr>
                <a:srgbClr val="0BD0D9"/>
              </a:buClr>
              <a:buSzPct val="95000"/>
              <a:defRPr/>
            </a:pPr>
            <a:r>
              <a:rPr lang="en-US" altLang="zh-CN" sz="2400" dirty="0" smtClean="0">
                <a:latin typeface="+mn-lt"/>
                <a:ea typeface="+mn-ea"/>
              </a:rPr>
              <a:t>Navigation </a:t>
            </a:r>
            <a:r>
              <a:rPr lang="en-US" altLang="zh-CN" sz="2400" dirty="0" err="1" smtClean="0">
                <a:latin typeface="+mn-lt"/>
                <a:ea typeface="+mn-ea"/>
              </a:rPr>
              <a:t>Expr</a:t>
            </a:r>
            <a:r>
              <a:rPr lang="en-US" altLang="zh-CN" sz="2400" dirty="0" smtClean="0">
                <a:latin typeface="+mn-lt"/>
                <a:ea typeface="+mn-ea"/>
              </a:rPr>
              <a:t>: </a:t>
            </a:r>
            <a:r>
              <a:rPr lang="en-US" altLang="zh-CN" sz="2400" i="1" dirty="0" err="1" smtClean="0">
                <a:latin typeface="+mn-lt"/>
                <a:ea typeface="+mn-ea"/>
              </a:rPr>
              <a:t>lp</a:t>
            </a:r>
            <a:r>
              <a:rPr lang="en-US" altLang="zh-CN" sz="2400" i="1" dirty="0" smtClean="0">
                <a:latin typeface="+mn-lt"/>
                <a:ea typeface="+mn-ea"/>
              </a:rPr>
              <a:t>-&gt;next</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sp>
        <p:nvSpPr>
          <p:cNvPr id="10" name="内容占位符 2"/>
          <p:cNvSpPr txBox="1">
            <a:spLocks/>
          </p:cNvSpPr>
          <p:nvPr/>
        </p:nvSpPr>
        <p:spPr bwMode="auto">
          <a:xfrm>
            <a:off x="5000596" y="5143512"/>
            <a:ext cx="4143404" cy="1571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273050" lvl="0" indent="-273050">
              <a:spcBef>
                <a:spcPct val="20000"/>
              </a:spcBef>
              <a:buClr>
                <a:srgbClr val="0BD0D9"/>
              </a:buClr>
              <a:buSzPct val="95000"/>
              <a:defRPr/>
            </a:pPr>
            <a:r>
              <a:rPr lang="en-US" altLang="zh-CN" sz="2600" dirty="0" smtClean="0">
                <a:latin typeface="+mn-lt"/>
                <a:ea typeface="+mn-ea"/>
              </a:rPr>
              <a:t>Def stmt: </a:t>
            </a:r>
            <a:r>
              <a:rPr lang="en-US" altLang="zh-CN" sz="2600" i="1" dirty="0" err="1" smtClean="0">
                <a:latin typeface="+mn-lt"/>
                <a:ea typeface="+mn-ea"/>
              </a:rPr>
              <a:t>lp</a:t>
            </a:r>
            <a:r>
              <a:rPr lang="en-US" altLang="zh-CN" sz="2600" i="1" dirty="0" smtClean="0">
                <a:latin typeface="+mn-lt"/>
                <a:ea typeface="+mn-ea"/>
              </a:rPr>
              <a:t> = </a:t>
            </a:r>
            <a:r>
              <a:rPr lang="en-US" altLang="zh-CN" sz="2600" i="1" dirty="0" err="1" smtClean="0">
                <a:latin typeface="+mn-lt"/>
                <a:ea typeface="+mn-ea"/>
              </a:rPr>
              <a:t>lp</a:t>
            </a:r>
            <a:r>
              <a:rPr lang="en-US" altLang="zh-CN" sz="2600" i="1" dirty="0" smtClean="0">
                <a:latin typeface="+mn-lt"/>
                <a:ea typeface="+mn-ea"/>
              </a:rPr>
              <a:t>-&gt;next;</a:t>
            </a:r>
          </a:p>
          <a:p>
            <a:pPr marL="273050" lvl="0" indent="-273050">
              <a:spcBef>
                <a:spcPct val="20000"/>
              </a:spcBef>
              <a:buClr>
                <a:srgbClr val="0BD0D9"/>
              </a:buClr>
              <a:buSzPct val="95000"/>
              <a:defRPr/>
            </a:pPr>
            <a:r>
              <a:rPr lang="en-US" altLang="zh-CN" sz="2400" dirty="0" smtClean="0">
                <a:latin typeface="+mn-lt"/>
                <a:ea typeface="+mn-ea"/>
              </a:rPr>
              <a:t>Access path: </a:t>
            </a:r>
            <a:r>
              <a:rPr lang="en-US" altLang="zh-CN" sz="2400" i="1" dirty="0" err="1" smtClean="0">
                <a:latin typeface="+mn-lt"/>
                <a:ea typeface="+mn-ea"/>
              </a:rPr>
              <a:t>lp</a:t>
            </a:r>
            <a:r>
              <a:rPr lang="en-US" altLang="zh-CN" sz="2400" i="1" dirty="0" smtClean="0">
                <a:latin typeface="+mn-lt"/>
                <a:ea typeface="+mn-ea"/>
              </a:rPr>
              <a:t>-&gt;next-&gt;</a:t>
            </a:r>
            <a:r>
              <a:rPr lang="en-US" altLang="zh-CN" sz="2400" i="1" dirty="0" err="1" smtClean="0">
                <a:latin typeface="+mn-lt"/>
                <a:ea typeface="+mn-ea"/>
              </a:rPr>
              <a:t>i</a:t>
            </a:r>
            <a:endParaRPr lang="en-US" altLang="zh-CN" sz="2400" i="1" dirty="0" smtClean="0">
              <a:latin typeface="+mn-lt"/>
              <a:ea typeface="+mn-ea"/>
            </a:endParaRPr>
          </a:p>
          <a:p>
            <a:pPr marL="273050" lvl="0" indent="-273050">
              <a:spcBef>
                <a:spcPct val="20000"/>
              </a:spcBef>
              <a:buClr>
                <a:srgbClr val="0BD0D9"/>
              </a:buClr>
              <a:buSzPct val="95000"/>
              <a:defRPr/>
            </a:pPr>
            <a:r>
              <a:rPr lang="en-US" altLang="zh-CN" sz="2400" dirty="0" smtClean="0">
                <a:latin typeface="+mn-lt"/>
                <a:ea typeface="+mn-ea"/>
              </a:rPr>
              <a:t>Navigator: </a:t>
            </a:r>
            <a:r>
              <a:rPr lang="en-US" altLang="zh-CN" sz="2400" i="1" dirty="0" err="1" smtClean="0">
                <a:latin typeface="+mn-lt"/>
                <a:ea typeface="+mn-ea"/>
              </a:rPr>
              <a:t>lp</a:t>
            </a:r>
            <a:endParaRPr lang="en-US" altLang="zh-CN" sz="2400" i="1" dirty="0" smtClean="0">
              <a:latin typeface="+mn-lt"/>
              <a:ea typeface="+mn-ea"/>
            </a:endParaRPr>
          </a:p>
          <a:p>
            <a:pPr marL="273050" lvl="0" indent="-273050">
              <a:spcBef>
                <a:spcPct val="20000"/>
              </a:spcBef>
              <a:buClr>
                <a:srgbClr val="0BD0D9"/>
              </a:buClr>
              <a:buSzPct val="95000"/>
              <a:defRPr/>
            </a:pPr>
            <a:r>
              <a:rPr lang="en-US" altLang="zh-CN" sz="2400" dirty="0" smtClean="0">
                <a:latin typeface="+mn-lt"/>
                <a:ea typeface="+mn-ea"/>
              </a:rPr>
              <a:t>Navigation </a:t>
            </a:r>
            <a:r>
              <a:rPr lang="en-US" altLang="zh-CN" sz="2400" dirty="0" err="1" smtClean="0">
                <a:latin typeface="+mn-lt"/>
                <a:ea typeface="+mn-ea"/>
              </a:rPr>
              <a:t>Expr</a:t>
            </a:r>
            <a:r>
              <a:rPr lang="en-US" altLang="zh-CN" sz="2400" dirty="0" smtClean="0">
                <a:latin typeface="+mn-lt"/>
                <a:ea typeface="+mn-ea"/>
              </a:rPr>
              <a:t>:  </a:t>
            </a:r>
            <a:r>
              <a:rPr lang="en-US" altLang="zh-CN" sz="2400" i="1" dirty="0" err="1" smtClean="0">
                <a:latin typeface="+mn-lt"/>
                <a:ea typeface="+mn-ea"/>
              </a:rPr>
              <a:t>lp</a:t>
            </a:r>
            <a:r>
              <a:rPr lang="en-US" altLang="zh-CN" sz="2400" i="1" dirty="0" smtClean="0">
                <a:latin typeface="+mn-lt"/>
                <a:ea typeface="+mn-ea"/>
              </a:rPr>
              <a:t>-&gt;next</a:t>
            </a: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501122" cy="3000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Good Loop Detection</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Verifying the Navigator: check if navigator visits a distinct node in the data structure in each iteration </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Shape of attribute of navigator is Tree or DAG: cannot revisit a node</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Shape of attribute of navigator is Cycle: Assuming not an infinite loop</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graphicFrame>
        <p:nvGraphicFramePr>
          <p:cNvPr id="4" name="Object 3"/>
          <p:cNvGraphicFramePr>
            <a:graphicFrameLocks noChangeAspect="1"/>
          </p:cNvGraphicFramePr>
          <p:nvPr/>
        </p:nvGraphicFramePr>
        <p:xfrm>
          <a:off x="4394200" y="1930400"/>
          <a:ext cx="914400" cy="198438"/>
        </p:xfrm>
        <a:graphic>
          <a:graphicData uri="http://schemas.openxmlformats.org/presentationml/2006/ole">
            <p:oleObj spid="_x0000_s106498" name="Equation" r:id="rId3" imgW="914400" imgH="198720" progId="Equation.DSMT4">
              <p:embed/>
            </p:oleObj>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501122" cy="4214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Detecting heap-based LCDs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Invoked after </a:t>
            </a:r>
            <a:r>
              <a:rPr lang="en-US" altLang="zh-CN" sz="2400" dirty="0" err="1" smtClean="0">
                <a:latin typeface="+mn-lt"/>
                <a:ea typeface="+mn-ea"/>
              </a:rPr>
              <a:t>stackTest</a:t>
            </a:r>
            <a:r>
              <a:rPr lang="en-US" altLang="zh-CN" sz="2400" dirty="0" smtClean="0">
                <a:latin typeface="+mn-lt"/>
                <a:ea typeface="+mn-ea"/>
              </a:rPr>
              <a:t> returns </a:t>
            </a:r>
            <a:r>
              <a:rPr lang="en-US" altLang="zh-CN" sz="2400" dirty="0" err="1" smtClean="0">
                <a:latin typeface="+mn-lt"/>
                <a:ea typeface="+mn-ea"/>
              </a:rPr>
              <a:t>OnlyHeap</a:t>
            </a:r>
            <a:r>
              <a:rPr lang="en-US" altLang="zh-CN" sz="2400" dirty="0" smtClean="0">
                <a:latin typeface="+mn-lt"/>
                <a:ea typeface="+mn-ea"/>
              </a:rPr>
              <a:t> and </a:t>
            </a:r>
            <a:r>
              <a:rPr lang="en-US" altLang="zh-CN" sz="2400" dirty="0" err="1" smtClean="0">
                <a:latin typeface="+mn-lt"/>
                <a:ea typeface="+mn-ea"/>
              </a:rPr>
              <a:t>connectionTest</a:t>
            </a:r>
            <a:r>
              <a:rPr lang="en-US" altLang="zh-CN" sz="2400" dirty="0" smtClean="0">
                <a:latin typeface="+mn-lt"/>
                <a:ea typeface="+mn-ea"/>
              </a:rPr>
              <a:t> returns </a:t>
            </a:r>
            <a:r>
              <a:rPr lang="en-US" altLang="zh-CN" sz="2400" dirty="0" err="1" smtClean="0">
                <a:latin typeface="+mn-lt"/>
                <a:ea typeface="+mn-ea"/>
              </a:rPr>
              <a:t>Dep</a:t>
            </a: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First collects sets of pointers that 2 statements use to access heap</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For each pair of pointers in the sets, constructs the access paths (NAP) with respect to the navigator. Similar to </a:t>
            </a:r>
            <a:r>
              <a:rPr lang="en-US" altLang="zh-CN" sz="2400" i="1" dirty="0" err="1" smtClean="0">
                <a:latin typeface="+mn-lt"/>
                <a:ea typeface="+mn-ea"/>
              </a:rPr>
              <a:t>shapeTest</a:t>
            </a:r>
            <a:endParaRPr lang="en-US" altLang="zh-CN" sz="2400" i="1" dirty="0" smtClean="0">
              <a:latin typeface="+mn-lt"/>
              <a:ea typeface="+mn-ea"/>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Compares paths to detect an LCD</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501122" cy="4214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indent="-273050">
              <a:spcBef>
                <a:spcPct val="20000"/>
              </a:spcBef>
              <a:buClr>
                <a:srgbClr val="0BD0D9"/>
              </a:buClr>
              <a:buSzPct val="95000"/>
              <a:buFont typeface="Wingdings 2" pitchFamily="18" charset="2"/>
              <a:buChar char=""/>
              <a:defRPr/>
            </a:pPr>
            <a:r>
              <a:rPr lang="en-US" altLang="zh-CN" sz="2600" dirty="0" smtClean="0">
                <a:latin typeface="+mn-lt"/>
                <a:ea typeface="+mn-ea"/>
              </a:rPr>
              <a:t>Heap-based LCD arises when</a:t>
            </a:r>
            <a:endParaRPr lang="en-US" altLang="zh-CN" sz="2600" dirty="0" smtClean="0">
              <a:latin typeface="+mn-lt"/>
              <a:ea typeface="+mn-ea"/>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Navigator fields of the navigator nodes are accessed: </a:t>
            </a:r>
          </a:p>
          <a:p>
            <a:pPr marL="639763" lvl="1" indent="-246063">
              <a:spcBef>
                <a:spcPct val="20000"/>
              </a:spcBef>
              <a:buClr>
                <a:schemeClr val="accent1"/>
              </a:buClr>
              <a:buSzPct val="85000"/>
            </a:pPr>
            <a:r>
              <a:rPr lang="en-US" altLang="zh-CN" sz="2400" dirty="0" smtClean="0">
                <a:latin typeface="+mn-lt"/>
                <a:ea typeface="+mn-ea"/>
              </a:rPr>
              <a:t>	</a:t>
            </a:r>
            <a:r>
              <a:rPr lang="en-US" altLang="zh-CN" sz="2400" dirty="0" smtClean="0">
                <a:latin typeface="+mn-lt"/>
                <a:ea typeface="+mn-ea"/>
              </a:rPr>
              <a:t>	</a:t>
            </a:r>
            <a:r>
              <a:rPr lang="en-US" altLang="zh-CN" sz="2400" i="1" dirty="0" err="1" smtClean="0">
                <a:latin typeface="+mn-lt"/>
                <a:ea typeface="+mn-ea"/>
              </a:rPr>
              <a:t>lp</a:t>
            </a:r>
            <a:r>
              <a:rPr lang="en-US" altLang="zh-CN" sz="2400" i="1" dirty="0" smtClean="0">
                <a:latin typeface="+mn-lt"/>
                <a:ea typeface="+mn-ea"/>
              </a:rPr>
              <a:t>-&gt;next-&gt;</a:t>
            </a:r>
            <a:r>
              <a:rPr lang="en-US" altLang="zh-CN" sz="2400" i="1" dirty="0" err="1" smtClean="0">
                <a:latin typeface="+mn-lt"/>
                <a:ea typeface="+mn-ea"/>
              </a:rPr>
              <a:t>i</a:t>
            </a:r>
            <a:r>
              <a:rPr lang="en-US" altLang="zh-CN" sz="2400" i="1" dirty="0" smtClean="0">
                <a:latin typeface="+mn-lt"/>
                <a:ea typeface="+mn-ea"/>
              </a:rPr>
              <a:t> = </a:t>
            </a:r>
            <a:r>
              <a:rPr lang="en-US" altLang="zh-CN" sz="2400" i="1" dirty="0" err="1" smtClean="0">
                <a:latin typeface="+mn-lt"/>
                <a:ea typeface="+mn-ea"/>
              </a:rPr>
              <a:t>lp</a:t>
            </a:r>
            <a:r>
              <a:rPr lang="en-US" altLang="zh-CN" sz="2400" i="1" dirty="0" smtClean="0">
                <a:latin typeface="+mn-lt"/>
                <a:ea typeface="+mn-ea"/>
              </a:rPr>
              <a:t>-&gt;</a:t>
            </a:r>
            <a:r>
              <a:rPr lang="en-US" altLang="zh-CN" sz="2400" i="1" dirty="0" err="1" smtClean="0">
                <a:latin typeface="+mn-lt"/>
                <a:ea typeface="+mn-ea"/>
              </a:rPr>
              <a:t>i</a:t>
            </a:r>
            <a:endParaRPr lang="en-US" altLang="zh-CN" sz="2400" i="1" dirty="0" smtClean="0">
              <a:latin typeface="+mn-lt"/>
              <a:ea typeface="+mn-ea"/>
              <a:sym typeface="Wingdings" pitchFamily="2" charset="2"/>
            </a:endParaRP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sym typeface="Wingdings" pitchFamily="2" charset="2"/>
              </a:rPr>
              <a:t>Two or more iterations access the same node</a:t>
            </a:r>
            <a:r>
              <a:rPr lang="en-US" altLang="zh-CN" sz="2400" dirty="0" smtClean="0">
                <a:latin typeface="+mn-lt"/>
                <a:ea typeface="+mn-ea"/>
                <a:sym typeface="Wingdings" pitchFamily="2" charset="2"/>
              </a:rPr>
              <a:t>: </a:t>
            </a:r>
          </a:p>
          <a:p>
            <a:pPr marL="639763" lvl="1" indent="-246063">
              <a:spcBef>
                <a:spcPct val="20000"/>
              </a:spcBef>
              <a:buClr>
                <a:schemeClr val="accent1"/>
              </a:buClr>
              <a:buSzPct val="85000"/>
            </a:pPr>
            <a:r>
              <a:rPr lang="en-US" altLang="zh-CN" sz="2400" i="1" dirty="0" smtClean="0">
                <a:latin typeface="+mn-lt"/>
                <a:ea typeface="+mn-ea"/>
                <a:sym typeface="Wingdings" pitchFamily="2" charset="2"/>
              </a:rPr>
              <a:t>		</a:t>
            </a:r>
            <a:r>
              <a:rPr lang="en-US" altLang="zh-CN" sz="2400" i="1" dirty="0" err="1" smtClean="0">
                <a:latin typeface="+mn-lt"/>
                <a:ea typeface="+mn-ea"/>
                <a:sym typeface="Wingdings" pitchFamily="2" charset="2"/>
              </a:rPr>
              <a:t>lp</a:t>
            </a:r>
            <a:r>
              <a:rPr lang="en-US" altLang="zh-CN" sz="2400" i="1" dirty="0" smtClean="0">
                <a:latin typeface="+mn-lt"/>
                <a:ea typeface="+mn-ea"/>
                <a:sym typeface="Wingdings" pitchFamily="2" charset="2"/>
              </a:rPr>
              <a:t>-</a:t>
            </a:r>
            <a:r>
              <a:rPr lang="en-US" altLang="zh-CN" sz="2400" i="1" dirty="0" smtClean="0">
                <a:latin typeface="+mn-lt"/>
                <a:ea typeface="+mn-ea"/>
                <a:sym typeface="Wingdings" pitchFamily="2" charset="2"/>
              </a:rPr>
              <a:t>&gt;</a:t>
            </a:r>
            <a:r>
              <a:rPr lang="en-US" altLang="zh-CN" sz="2400" i="1" dirty="0" err="1" smtClean="0">
                <a:latin typeface="+mn-lt"/>
                <a:ea typeface="+mn-ea"/>
                <a:sym typeface="Wingdings" pitchFamily="2" charset="2"/>
              </a:rPr>
              <a:t>hdr</a:t>
            </a:r>
            <a:r>
              <a:rPr lang="en-US" altLang="zh-CN" sz="2400" i="1" dirty="0" smtClean="0">
                <a:latin typeface="+mn-lt"/>
                <a:ea typeface="+mn-ea"/>
                <a:sym typeface="Wingdings" pitchFamily="2" charset="2"/>
              </a:rPr>
              <a:t>-&gt;num++</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sym typeface="Wingdings" pitchFamily="2" charset="2"/>
              </a:rPr>
              <a:t>At least one pointer fields of the navigator involved</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sym typeface="Wingdings" pitchFamily="2" charset="2"/>
              </a:rPr>
              <a:t>Different shape attribute of navigator</a:t>
            </a:r>
          </a:p>
          <a:p>
            <a:pPr marL="639763" lvl="1" indent="-246063">
              <a:spcBef>
                <a:spcPct val="20000"/>
              </a:spcBef>
              <a:buClr>
                <a:schemeClr val="accent1"/>
              </a:buClr>
              <a:buSzPct val="85000"/>
            </a:pPr>
            <a:r>
              <a:rPr lang="en-US" altLang="zh-CN" sz="2400" dirty="0" smtClean="0">
                <a:latin typeface="+mn-lt"/>
                <a:ea typeface="+mn-ea"/>
                <a:sym typeface="Wingdings" pitchFamily="2" charset="2"/>
              </a:rPr>
              <a:t>	</a:t>
            </a:r>
            <a:r>
              <a:rPr lang="en-US" altLang="zh-CN" sz="2400" dirty="0" smtClean="0">
                <a:latin typeface="+mn-lt"/>
                <a:ea typeface="+mn-ea"/>
                <a:sym typeface="Wingdings" pitchFamily="2" charset="2"/>
              </a:rPr>
              <a:t>	</a:t>
            </a:r>
            <a:endParaRPr lang="en-US" altLang="zh-CN" sz="2400" i="1" dirty="0" smtClean="0">
              <a:latin typeface="+mn-lt"/>
              <a:ea typeface="+mn-ea"/>
              <a:sym typeface="Wingdings" pitchFamily="2" charset="2"/>
            </a:endParaRPr>
          </a:p>
          <a:p>
            <a:pPr marL="639763" lvl="1" indent="-246063">
              <a:spcBef>
                <a:spcPct val="20000"/>
              </a:spcBef>
              <a:buClr>
                <a:schemeClr val="accent1"/>
              </a:buClr>
              <a:buSzPct val="85000"/>
            </a:pPr>
            <a:endParaRPr lang="en-US" altLang="zh-CN" sz="2400" i="1" dirty="0" smtClean="0">
              <a:latin typeface="+mn-lt"/>
              <a:ea typeface="+mn-ea"/>
            </a:endParaRP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501122" cy="4214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indent="-273050">
              <a:spcBef>
                <a:spcPct val="20000"/>
              </a:spcBef>
              <a:buClr>
                <a:srgbClr val="0BD0D9"/>
              </a:buClr>
              <a:buSzPct val="95000"/>
              <a:buFont typeface="Wingdings 2" pitchFamily="18" charset="2"/>
              <a:buChar char=""/>
              <a:defRPr/>
            </a:pPr>
            <a:r>
              <a:rPr lang="en-US" altLang="zh-CN" sz="2600" dirty="0" smtClean="0">
                <a:latin typeface="+mn-lt"/>
                <a:ea typeface="+mn-ea"/>
              </a:rPr>
              <a:t>Comparing paths to detect an LCD</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Shape attribute of navigator is Tree and NAPs do not use navigator fields and do not update pointer fields </a:t>
            </a:r>
            <a:r>
              <a:rPr lang="en-US" altLang="zh-CN" sz="2400" dirty="0" smtClean="0">
                <a:latin typeface="+mn-lt"/>
                <a:ea typeface="+mn-ea"/>
                <a:sym typeface="Wingdings" pitchFamily="2" charset="2"/>
              </a:rPr>
              <a:t> do not induce LCDs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sym typeface="Wingdings" pitchFamily="2" charset="2"/>
              </a:rPr>
              <a:t>Shape attribute of navigator is DAG or Cycle, but loop is </a:t>
            </a:r>
            <a:r>
              <a:rPr lang="en-US" altLang="zh-CN" sz="2400" dirty="0" smtClean="0">
                <a:latin typeface="+mn-lt"/>
                <a:ea typeface="+mn-ea"/>
                <a:sym typeface="Wingdings" pitchFamily="2" charset="2"/>
              </a:rPr>
              <a:t>acyclic, </a:t>
            </a:r>
            <a:r>
              <a:rPr lang="en-US" altLang="zh-CN" sz="2400" dirty="0" smtClean="0">
                <a:latin typeface="+mn-lt"/>
                <a:ea typeface="+mn-ea"/>
                <a:sym typeface="Wingdings" pitchFamily="2" charset="2"/>
              </a:rPr>
              <a:t>and NAPs do not use pointer fields  no LCDs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sym typeface="Wingdings" pitchFamily="2" charset="2"/>
              </a:rPr>
              <a:t>None of above: LCDs reported, and non-</a:t>
            </a:r>
            <a:r>
              <a:rPr lang="en-US" altLang="zh-CN" sz="2400" i="1" dirty="0" err="1" smtClean="0">
                <a:latin typeface="+mn-lt"/>
                <a:ea typeface="+mn-ea"/>
                <a:sym typeface="Wingdings" pitchFamily="2" charset="2"/>
              </a:rPr>
              <a:t>foreach</a:t>
            </a:r>
            <a:r>
              <a:rPr lang="en-US" altLang="zh-CN" sz="2400" dirty="0" smtClean="0">
                <a:latin typeface="+mn-lt"/>
                <a:ea typeface="+mn-ea"/>
                <a:sym typeface="Wingdings" pitchFamily="2" charset="2"/>
              </a:rPr>
              <a:t> loop</a:t>
            </a: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Loop Parallelism</a:t>
            </a:r>
            <a:endParaRPr lang="zh-CN" altLang="en-US" dirty="0" smtClean="0"/>
          </a:p>
        </p:txBody>
      </p:sp>
      <p:sp>
        <p:nvSpPr>
          <p:cNvPr id="14" name="内容占位符 2"/>
          <p:cNvSpPr txBox="1">
            <a:spLocks/>
          </p:cNvSpPr>
          <p:nvPr/>
        </p:nvSpPr>
        <p:spPr bwMode="auto">
          <a:xfrm>
            <a:off x="357158" y="1928802"/>
            <a:ext cx="8501122" cy="3000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lvl="0" indent="-273050">
              <a:spcBef>
                <a:spcPct val="20000"/>
              </a:spcBef>
              <a:buClr>
                <a:srgbClr val="0BD0D9"/>
              </a:buClr>
              <a:buSzPct val="95000"/>
              <a:buFont typeface="Wingdings 2" pitchFamily="18" charset="2"/>
              <a:buChar char=""/>
              <a:defRPr/>
            </a:pPr>
            <a:r>
              <a:rPr lang="en-US" altLang="zh-CN" sz="2600" dirty="0" smtClean="0">
                <a:latin typeface="+mn-lt"/>
                <a:ea typeface="+mn-ea"/>
              </a:rPr>
              <a:t>Detecting stack and array-based LCDs</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If use (read) of a stack location at </a:t>
            </a:r>
            <a:r>
              <a:rPr lang="en-US" altLang="zh-CN" sz="2400" dirty="0" err="1" smtClean="0">
                <a:latin typeface="+mn-lt"/>
                <a:ea typeface="+mn-ea"/>
              </a:rPr>
              <a:t>stmtS</a:t>
            </a:r>
            <a:r>
              <a:rPr lang="en-US" altLang="zh-CN" sz="2400" dirty="0" smtClean="0">
                <a:latin typeface="+mn-lt"/>
                <a:ea typeface="+mn-ea"/>
              </a:rPr>
              <a:t> in loop is reached by a def from </a:t>
            </a:r>
            <a:r>
              <a:rPr lang="en-US" altLang="zh-CN" sz="2400" dirty="0" err="1" smtClean="0">
                <a:latin typeface="+mn-lt"/>
                <a:ea typeface="+mn-ea"/>
              </a:rPr>
              <a:t>stmtT</a:t>
            </a:r>
            <a:r>
              <a:rPr lang="en-US" altLang="zh-CN" sz="2400" dirty="0" smtClean="0">
                <a:latin typeface="+mn-lt"/>
                <a:ea typeface="+mn-ea"/>
              </a:rPr>
              <a:t> in loop, and </a:t>
            </a:r>
            <a:r>
              <a:rPr lang="en-US" altLang="zh-CN" sz="2400" dirty="0" err="1" smtClean="0">
                <a:latin typeface="+mn-lt"/>
                <a:ea typeface="+mn-ea"/>
              </a:rPr>
              <a:t>stmtT</a:t>
            </a:r>
            <a:r>
              <a:rPr lang="en-US" altLang="zh-CN" sz="2400" dirty="0" smtClean="0">
                <a:latin typeface="+mn-lt"/>
                <a:ea typeface="+mn-ea"/>
              </a:rPr>
              <a:t> lexically </a:t>
            </a:r>
            <a:r>
              <a:rPr lang="en-US" altLang="zh-CN" sz="2400" dirty="0" err="1" smtClean="0">
                <a:latin typeface="+mn-lt"/>
                <a:ea typeface="+mn-ea"/>
              </a:rPr>
              <a:t>succeds</a:t>
            </a:r>
            <a:r>
              <a:rPr lang="en-US" altLang="zh-CN" sz="2400" dirty="0" smtClean="0">
                <a:latin typeface="+mn-lt"/>
                <a:ea typeface="+mn-ea"/>
              </a:rPr>
              <a:t> </a:t>
            </a:r>
            <a:r>
              <a:rPr lang="en-US" altLang="zh-CN" sz="2400" dirty="0" err="1" smtClean="0">
                <a:latin typeface="+mn-lt"/>
                <a:ea typeface="+mn-ea"/>
              </a:rPr>
              <a:t>stmtS</a:t>
            </a:r>
            <a:r>
              <a:rPr lang="en-US" altLang="zh-CN" sz="2400" dirty="0" smtClean="0">
                <a:latin typeface="+mn-lt"/>
                <a:ea typeface="+mn-ea"/>
              </a:rPr>
              <a:t>, potentially induce an LCD.</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Exclude LCDs with symbolic stack location </a:t>
            </a:r>
            <a:r>
              <a:rPr lang="en-US" altLang="zh-CN" sz="2400" i="1" dirty="0" smtClean="0">
                <a:latin typeface="+mn-lt"/>
                <a:ea typeface="+mn-ea"/>
              </a:rPr>
              <a:t>heap</a:t>
            </a:r>
          </a:p>
          <a:p>
            <a:pPr marL="639763" lvl="1" indent="-246063">
              <a:spcBef>
                <a:spcPct val="20000"/>
              </a:spcBef>
              <a:buClr>
                <a:schemeClr val="accent1"/>
              </a:buClr>
              <a:buSzPct val="85000"/>
              <a:buFont typeface="Wingdings 2" pitchFamily="18" charset="2"/>
              <a:buChar char=""/>
            </a:pPr>
            <a:r>
              <a:rPr lang="en-US" altLang="zh-CN" sz="2400" dirty="0" smtClean="0">
                <a:latin typeface="+mn-lt"/>
                <a:ea typeface="+mn-ea"/>
              </a:rPr>
              <a:t>Also exclude LCDs induced by navigator</a:t>
            </a: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a:p>
            <a:pPr marL="639763" lvl="1" indent="-246063">
              <a:spcBef>
                <a:spcPct val="20000"/>
              </a:spcBef>
              <a:buClr>
                <a:schemeClr val="accent1"/>
              </a:buClr>
              <a:buSzPct val="85000"/>
              <a:buFont typeface="Wingdings 2" pitchFamily="18" charset="2"/>
              <a:buChar char=""/>
            </a:pPr>
            <a:endParaRPr lang="en-US" altLang="zh-CN" sz="2400" dirty="0" smtClean="0">
              <a:latin typeface="+mn-lt"/>
              <a:ea typeface="+mn-ea"/>
            </a:endParaRPr>
          </a:p>
        </p:txBody>
      </p:sp>
      <p:graphicFrame>
        <p:nvGraphicFramePr>
          <p:cNvPr id="4" name="Object 3"/>
          <p:cNvGraphicFramePr>
            <a:graphicFrameLocks noChangeAspect="1"/>
          </p:cNvGraphicFramePr>
          <p:nvPr/>
        </p:nvGraphicFramePr>
        <p:xfrm>
          <a:off x="4394200" y="1930400"/>
          <a:ext cx="914400" cy="198438"/>
        </p:xfrm>
        <a:graphic>
          <a:graphicData uri="http://schemas.openxmlformats.org/presentationml/2006/ole">
            <p:oleObj spid="_x0000_s108546" name="Equation" r:id="rId3" imgW="914400" imgH="198720" progId="Equation.DSMT4">
              <p:embed/>
            </p:oleObj>
          </a:graphicData>
        </a:graphic>
      </p:graphicFrame>
      <p:sp>
        <p:nvSpPr>
          <p:cNvPr id="5" name="Rounded Rectangle 4"/>
          <p:cNvSpPr/>
          <p:nvPr/>
        </p:nvSpPr>
        <p:spPr>
          <a:xfrm>
            <a:off x="571472" y="4786322"/>
            <a:ext cx="1357322"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Loop</a:t>
            </a:r>
            <a:endParaRPr lang="en-US" b="1" dirty="0">
              <a:solidFill>
                <a:schemeClr val="tx1"/>
              </a:solidFill>
            </a:endParaRPr>
          </a:p>
        </p:txBody>
      </p:sp>
      <p:sp>
        <p:nvSpPr>
          <p:cNvPr id="6" name="Rounded Rectangle 5"/>
          <p:cNvSpPr/>
          <p:nvPr/>
        </p:nvSpPr>
        <p:spPr>
          <a:xfrm>
            <a:off x="2928926" y="4786322"/>
            <a:ext cx="1357322"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Good Loop</a:t>
            </a:r>
            <a:endParaRPr lang="en-US" b="1" dirty="0">
              <a:solidFill>
                <a:schemeClr val="tx1"/>
              </a:solidFill>
            </a:endParaRPr>
          </a:p>
        </p:txBody>
      </p:sp>
      <p:sp>
        <p:nvSpPr>
          <p:cNvPr id="7" name="Rounded Rectangle 6"/>
          <p:cNvSpPr/>
          <p:nvPr/>
        </p:nvSpPr>
        <p:spPr>
          <a:xfrm>
            <a:off x="5072066" y="4786322"/>
            <a:ext cx="1357322"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heap </a:t>
            </a:r>
            <a:r>
              <a:rPr lang="en-US" b="1" i="1" dirty="0" err="1" smtClean="0">
                <a:solidFill>
                  <a:schemeClr val="tx1"/>
                </a:solidFill>
              </a:rPr>
              <a:t>foreach</a:t>
            </a:r>
            <a:r>
              <a:rPr lang="en-US" b="1" i="1" dirty="0" smtClean="0">
                <a:solidFill>
                  <a:schemeClr val="tx1"/>
                </a:solidFill>
              </a:rPr>
              <a:t> </a:t>
            </a:r>
            <a:r>
              <a:rPr lang="en-US" b="1" dirty="0" smtClean="0">
                <a:solidFill>
                  <a:schemeClr val="tx1"/>
                </a:solidFill>
              </a:rPr>
              <a:t>loop</a:t>
            </a:r>
            <a:endParaRPr lang="en-US" b="1" dirty="0">
              <a:solidFill>
                <a:schemeClr val="tx1"/>
              </a:solidFill>
            </a:endParaRPr>
          </a:p>
        </p:txBody>
      </p:sp>
      <p:sp>
        <p:nvSpPr>
          <p:cNvPr id="8" name="Rounded Rectangle 7"/>
          <p:cNvSpPr/>
          <p:nvPr/>
        </p:nvSpPr>
        <p:spPr>
          <a:xfrm>
            <a:off x="7358082" y="4786322"/>
            <a:ext cx="1357322"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err="1" smtClean="0">
                <a:solidFill>
                  <a:schemeClr val="tx1"/>
                </a:solidFill>
              </a:rPr>
              <a:t>foreach</a:t>
            </a:r>
            <a:r>
              <a:rPr lang="en-US" b="1" i="1" dirty="0" smtClean="0">
                <a:solidFill>
                  <a:schemeClr val="tx1"/>
                </a:solidFill>
              </a:rPr>
              <a:t> </a:t>
            </a:r>
            <a:r>
              <a:rPr lang="en-US" b="1" dirty="0" smtClean="0">
                <a:solidFill>
                  <a:schemeClr val="tx1"/>
                </a:solidFill>
              </a:rPr>
              <a:t>loop</a:t>
            </a:r>
            <a:endParaRPr lang="en-US" b="1" dirty="0">
              <a:solidFill>
                <a:schemeClr val="tx1"/>
              </a:solidFill>
            </a:endParaRPr>
          </a:p>
        </p:txBody>
      </p:sp>
      <p:cxnSp>
        <p:nvCxnSpPr>
          <p:cNvPr id="10" name="Straight Arrow Connector 9"/>
          <p:cNvCxnSpPr>
            <a:stCxn id="5" idx="3"/>
            <a:endCxn id="6" idx="1"/>
          </p:cNvCxnSpPr>
          <p:nvPr/>
        </p:nvCxnSpPr>
        <p:spPr>
          <a:xfrm>
            <a:off x="1928794" y="5214950"/>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3"/>
            <a:endCxn id="7" idx="1"/>
          </p:cNvCxnSpPr>
          <p:nvPr/>
        </p:nvCxnSpPr>
        <p:spPr>
          <a:xfrm>
            <a:off x="4286248" y="5214950"/>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a:endCxn id="8" idx="1"/>
          </p:cNvCxnSpPr>
          <p:nvPr/>
        </p:nvCxnSpPr>
        <p:spPr>
          <a:xfrm>
            <a:off x="6429388" y="5214950"/>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785918" y="5643578"/>
            <a:ext cx="1428760" cy="646331"/>
          </a:xfrm>
          <a:prstGeom prst="rect">
            <a:avLst/>
          </a:prstGeom>
          <a:noFill/>
        </p:spPr>
        <p:txBody>
          <a:bodyPr wrap="square" rtlCol="0">
            <a:spAutoFit/>
          </a:bodyPr>
          <a:lstStyle/>
          <a:p>
            <a:r>
              <a:rPr lang="en-US" b="1" dirty="0" smtClean="0"/>
              <a:t>Good loop detection</a:t>
            </a:r>
            <a:endParaRPr lang="en-US" b="1" dirty="0"/>
          </a:p>
        </p:txBody>
      </p:sp>
      <p:sp>
        <p:nvSpPr>
          <p:cNvPr id="18" name="TextBox 17"/>
          <p:cNvSpPr txBox="1"/>
          <p:nvPr/>
        </p:nvSpPr>
        <p:spPr>
          <a:xfrm>
            <a:off x="4000496" y="5643578"/>
            <a:ext cx="1500198" cy="923330"/>
          </a:xfrm>
          <a:prstGeom prst="rect">
            <a:avLst/>
          </a:prstGeom>
          <a:noFill/>
        </p:spPr>
        <p:txBody>
          <a:bodyPr wrap="square" rtlCol="0">
            <a:spAutoFit/>
          </a:bodyPr>
          <a:lstStyle/>
          <a:p>
            <a:r>
              <a:rPr lang="en-US" b="1" dirty="0" smtClean="0"/>
              <a:t>Heap-based LCD detection</a:t>
            </a:r>
            <a:endParaRPr lang="en-US" b="1" dirty="0"/>
          </a:p>
        </p:txBody>
      </p:sp>
      <p:sp>
        <p:nvSpPr>
          <p:cNvPr id="19" name="TextBox 18"/>
          <p:cNvSpPr txBox="1"/>
          <p:nvPr/>
        </p:nvSpPr>
        <p:spPr>
          <a:xfrm>
            <a:off x="6215074" y="5643578"/>
            <a:ext cx="1571636" cy="923330"/>
          </a:xfrm>
          <a:prstGeom prst="rect">
            <a:avLst/>
          </a:prstGeom>
          <a:noFill/>
        </p:spPr>
        <p:txBody>
          <a:bodyPr wrap="square" rtlCol="0">
            <a:spAutoFit/>
          </a:bodyPr>
          <a:lstStyle/>
          <a:p>
            <a:r>
              <a:rPr lang="en-US" b="1" dirty="0" smtClean="0"/>
              <a:t>Stack-based LCD detection</a:t>
            </a:r>
            <a:endParaRPr lang="en-US"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785918" y="3071810"/>
            <a:ext cx="6786642" cy="91307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sp3d extrusionH="57150">
              <a:bevelT w="38100" h="38100" prst="relaxedInset"/>
            </a:sp3d>
          </a:bodyPr>
          <a:lstStyle/>
          <a:p>
            <a:pPr>
              <a:lnSpc>
                <a:spcPts val="2000"/>
              </a:lnSpc>
              <a:spcBef>
                <a:spcPct val="50000"/>
              </a:spcBef>
            </a:pPr>
            <a:r>
              <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rPr>
              <a:t>Questions?</a:t>
            </a:r>
          </a:p>
          <a:p>
            <a:pPr>
              <a:lnSpc>
                <a:spcPts val="2000"/>
              </a:lnSpc>
              <a:spcBef>
                <a:spcPct val="50000"/>
              </a:spcBef>
            </a:pPr>
            <a:endPar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785918" y="3500438"/>
            <a:ext cx="6786642" cy="91307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sp3d extrusionH="57150">
              <a:bevelT w="38100" h="38100" prst="relaxedInset"/>
            </a:sp3d>
          </a:bodyPr>
          <a:lstStyle/>
          <a:p>
            <a:pPr>
              <a:lnSpc>
                <a:spcPts val="2000"/>
              </a:lnSpc>
              <a:spcBef>
                <a:spcPct val="50000"/>
              </a:spcBef>
            </a:pPr>
            <a:r>
              <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rPr>
              <a:t>Thank you!</a:t>
            </a:r>
          </a:p>
          <a:p>
            <a:pPr>
              <a:lnSpc>
                <a:spcPts val="2000"/>
              </a:lnSpc>
              <a:spcBef>
                <a:spcPct val="50000"/>
              </a:spcBef>
            </a:pPr>
            <a:endParaRPr lang="en-US" altLang="zh-CN" sz="4000" b="1" dirty="0" smtClean="0">
              <a:solidFill>
                <a:schemeClr val="tx2">
                  <a:lumMod val="90000"/>
                </a:schemeClr>
              </a:solidFill>
              <a:effectLst>
                <a:outerShdw blurRad="38100" dist="38100" dir="2700000" algn="tl">
                  <a:srgbClr val="000000">
                    <a:alpha val="43137"/>
                  </a:srgbClr>
                </a:outerShdw>
              </a:effectLst>
              <a:latin typeface="Arial Black" pitchFamily="34" charset="0"/>
              <a:ea typeface="Gungsuh" pitchFamily="18" charset="-12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Parallel Patterns</a:t>
            </a:r>
            <a:endParaRPr lang="zh-CN" altLang="en-US" dirty="0" smtClean="0"/>
          </a:p>
        </p:txBody>
      </p:sp>
      <p:sp>
        <p:nvSpPr>
          <p:cNvPr id="3" name="内容占位符 2"/>
          <p:cNvSpPr>
            <a:spLocks noGrp="1"/>
          </p:cNvSpPr>
          <p:nvPr>
            <p:ph idx="1"/>
          </p:nvPr>
        </p:nvSpPr>
        <p:spPr>
          <a:xfrm>
            <a:off x="357158" y="2643182"/>
            <a:ext cx="8358246" cy="3889371"/>
          </a:xfrm>
        </p:spPr>
        <p:txBody>
          <a:bodyPr>
            <a:normAutofit/>
          </a:bodyPr>
          <a:lstStyle/>
          <a:p>
            <a:r>
              <a:rPr lang="en-US" altLang="zh-CN" i="1" dirty="0" err="1" smtClean="0"/>
              <a:t>Forall</a:t>
            </a:r>
            <a:r>
              <a:rPr lang="en-US" altLang="zh-CN" dirty="0" smtClean="0"/>
              <a:t> parallelism:</a:t>
            </a:r>
          </a:p>
          <a:p>
            <a:endParaRPr lang="en-US" altLang="zh-CN" dirty="0" smtClean="0"/>
          </a:p>
          <a:p>
            <a:endParaRPr lang="en-US" altLang="zh-CN" dirty="0" smtClean="0"/>
          </a:p>
          <a:p>
            <a:pPr lvl="1"/>
            <a:r>
              <a:rPr lang="en-US" altLang="zh-CN" i="1" dirty="0" err="1" smtClean="0"/>
              <a:t>List_arr</a:t>
            </a:r>
            <a:r>
              <a:rPr lang="en-US" altLang="zh-CN" dirty="0" smtClean="0"/>
              <a:t>: Array of pointers </a:t>
            </a:r>
          </a:p>
          <a:p>
            <a:pPr lvl="1"/>
            <a:r>
              <a:rPr lang="en-US" altLang="zh-CN" dirty="0" smtClean="0"/>
              <a:t>Fully parallelized as each pointer pointing to disjoint heap data </a:t>
            </a:r>
            <a:r>
              <a:rPr lang="en-US" altLang="zh-CN" dirty="0" smtClean="0"/>
              <a:t>structure</a:t>
            </a:r>
            <a:endParaRPr lang="en-US" altLang="zh-CN" dirty="0" smtClean="0"/>
          </a:p>
        </p:txBody>
      </p:sp>
      <p:pic>
        <p:nvPicPr>
          <p:cNvPr id="75778" name="Picture 2"/>
          <p:cNvPicPr>
            <a:picLocks noChangeAspect="1" noChangeArrowheads="1"/>
          </p:cNvPicPr>
          <p:nvPr/>
        </p:nvPicPr>
        <p:blipFill>
          <a:blip r:embed="rId3"/>
          <a:srcRect/>
          <a:stretch>
            <a:fillRect/>
          </a:stretch>
        </p:blipFill>
        <p:spPr bwMode="auto">
          <a:xfrm>
            <a:off x="4857752" y="2143116"/>
            <a:ext cx="3957060" cy="197168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Parallel Patterns</a:t>
            </a:r>
            <a:endParaRPr lang="zh-CN" altLang="en-US" dirty="0" smtClean="0"/>
          </a:p>
        </p:txBody>
      </p:sp>
      <p:sp>
        <p:nvSpPr>
          <p:cNvPr id="3" name="内容占位符 2"/>
          <p:cNvSpPr>
            <a:spLocks noGrp="1"/>
          </p:cNvSpPr>
          <p:nvPr>
            <p:ph idx="1"/>
          </p:nvPr>
        </p:nvSpPr>
        <p:spPr>
          <a:xfrm>
            <a:off x="357158" y="2357430"/>
            <a:ext cx="4572032" cy="3889371"/>
          </a:xfrm>
        </p:spPr>
        <p:txBody>
          <a:bodyPr>
            <a:normAutofit/>
          </a:bodyPr>
          <a:lstStyle/>
          <a:p>
            <a:r>
              <a:rPr lang="en-US" altLang="zh-CN" i="1" dirty="0" err="1" smtClean="0"/>
              <a:t>Foreach</a:t>
            </a:r>
            <a:r>
              <a:rPr lang="en-US" altLang="zh-CN" dirty="0" smtClean="0"/>
              <a:t> parallelism:</a:t>
            </a:r>
          </a:p>
          <a:p>
            <a:endParaRPr lang="en-US" altLang="zh-CN" dirty="0" smtClean="0"/>
          </a:p>
          <a:p>
            <a:pPr lvl="1"/>
            <a:r>
              <a:rPr lang="en-US" altLang="zh-CN" dirty="0" smtClean="0"/>
              <a:t>Computation part: </a:t>
            </a:r>
            <a:r>
              <a:rPr lang="en-US" altLang="zh-CN" i="1" dirty="0" smtClean="0"/>
              <a:t>S, T</a:t>
            </a:r>
          </a:p>
          <a:p>
            <a:pPr lvl="1"/>
            <a:r>
              <a:rPr lang="en-US" altLang="zh-CN" dirty="0" smtClean="0"/>
              <a:t>Navigation part: </a:t>
            </a:r>
            <a:r>
              <a:rPr lang="en-US" altLang="zh-CN" i="1" dirty="0" smtClean="0"/>
              <a:t>U</a:t>
            </a:r>
          </a:p>
          <a:p>
            <a:pPr lvl="1"/>
            <a:r>
              <a:rPr lang="en-US" altLang="zh-CN" dirty="0" smtClean="0"/>
              <a:t>Loop-carried </a:t>
            </a:r>
            <a:r>
              <a:rPr lang="en-US" altLang="zh-CN" dirty="0" smtClean="0"/>
              <a:t>dependence</a:t>
            </a:r>
          </a:p>
          <a:p>
            <a:pPr lvl="1"/>
            <a:endParaRPr lang="en-US" altLang="zh-CN" dirty="0" smtClean="0"/>
          </a:p>
        </p:txBody>
      </p:sp>
      <p:pic>
        <p:nvPicPr>
          <p:cNvPr id="76802" name="Picture 2"/>
          <p:cNvPicPr>
            <a:picLocks noChangeAspect="1" noChangeArrowheads="1"/>
          </p:cNvPicPr>
          <p:nvPr/>
        </p:nvPicPr>
        <p:blipFill>
          <a:blip r:embed="rId3"/>
          <a:srcRect/>
          <a:stretch>
            <a:fillRect/>
          </a:stretch>
        </p:blipFill>
        <p:spPr bwMode="auto">
          <a:xfrm>
            <a:off x="4929190" y="2643182"/>
            <a:ext cx="3962214" cy="242889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zh-CN" dirty="0" smtClean="0"/>
              <a:t>Parallel Patterns</a:t>
            </a:r>
            <a:endParaRPr lang="zh-CN" altLang="en-US" dirty="0" smtClean="0"/>
          </a:p>
        </p:txBody>
      </p:sp>
      <p:sp>
        <p:nvSpPr>
          <p:cNvPr id="3" name="内容占位符 2"/>
          <p:cNvSpPr>
            <a:spLocks noGrp="1"/>
          </p:cNvSpPr>
          <p:nvPr>
            <p:ph idx="1"/>
          </p:nvPr>
        </p:nvSpPr>
        <p:spPr>
          <a:xfrm>
            <a:off x="357158" y="5072074"/>
            <a:ext cx="7786742" cy="1785926"/>
          </a:xfrm>
        </p:spPr>
        <p:txBody>
          <a:bodyPr>
            <a:normAutofit/>
          </a:bodyPr>
          <a:lstStyle/>
          <a:p>
            <a:r>
              <a:rPr lang="en-US" altLang="zh-CN" i="1" dirty="0" err="1" smtClean="0"/>
              <a:t>Foreach</a:t>
            </a:r>
            <a:r>
              <a:rPr lang="en-US" altLang="zh-CN" dirty="0" smtClean="0"/>
              <a:t> loop converted into </a:t>
            </a:r>
            <a:r>
              <a:rPr lang="en-US" altLang="zh-CN" i="1" dirty="0" err="1" smtClean="0"/>
              <a:t>forall</a:t>
            </a:r>
            <a:r>
              <a:rPr lang="en-US" altLang="zh-CN" dirty="0" smtClean="0"/>
              <a:t> loop</a:t>
            </a:r>
          </a:p>
          <a:p>
            <a:pPr lvl="1"/>
            <a:r>
              <a:rPr lang="en-US" altLang="zh-CN" i="1" dirty="0" err="1" smtClean="0"/>
              <a:t>max_proc</a:t>
            </a:r>
            <a:r>
              <a:rPr lang="en-US" altLang="zh-CN" dirty="0" smtClean="0"/>
              <a:t>:  the number of processors being </a:t>
            </a:r>
            <a:r>
              <a:rPr lang="en-US" altLang="zh-CN" dirty="0" smtClean="0"/>
              <a:t>used</a:t>
            </a:r>
          </a:p>
          <a:p>
            <a:pPr lvl="1"/>
            <a:r>
              <a:rPr lang="en-US" altLang="zh-CN" dirty="0" smtClean="0"/>
              <a:t>Note:  stable computation part </a:t>
            </a:r>
          </a:p>
          <a:p>
            <a:pPr lvl="1"/>
            <a:endParaRPr lang="en-US" altLang="zh-CN" dirty="0" smtClean="0"/>
          </a:p>
          <a:p>
            <a:endParaRPr lang="en-US" altLang="zh-CN" dirty="0" smtClean="0"/>
          </a:p>
        </p:txBody>
      </p:sp>
      <p:pic>
        <p:nvPicPr>
          <p:cNvPr id="77827" name="Picture 3"/>
          <p:cNvPicPr>
            <a:picLocks noChangeAspect="1" noChangeArrowheads="1"/>
          </p:cNvPicPr>
          <p:nvPr/>
        </p:nvPicPr>
        <p:blipFill>
          <a:blip r:embed="rId3"/>
          <a:srcRect/>
          <a:stretch>
            <a:fillRect/>
          </a:stretch>
        </p:blipFill>
        <p:spPr bwMode="auto">
          <a:xfrm>
            <a:off x="357158" y="2285992"/>
            <a:ext cx="4495800" cy="2457450"/>
          </a:xfrm>
          <a:prstGeom prst="rect">
            <a:avLst/>
          </a:prstGeom>
          <a:noFill/>
          <a:ln w="9525">
            <a:noFill/>
            <a:miter lim="800000"/>
            <a:headEnd/>
            <a:tailEnd/>
          </a:ln>
          <a:effectLst/>
        </p:spPr>
      </p:pic>
      <p:pic>
        <p:nvPicPr>
          <p:cNvPr id="77829" name="Picture 5"/>
          <p:cNvPicPr>
            <a:picLocks noChangeAspect="1" noChangeArrowheads="1"/>
          </p:cNvPicPr>
          <p:nvPr/>
        </p:nvPicPr>
        <p:blipFill>
          <a:blip r:embed="rId4"/>
          <a:srcRect/>
          <a:stretch>
            <a:fillRect/>
          </a:stretch>
        </p:blipFill>
        <p:spPr bwMode="auto">
          <a:xfrm>
            <a:off x="5205442" y="2000240"/>
            <a:ext cx="3581400" cy="2971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Overview</a:t>
            </a:r>
            <a:endParaRPr lang="zh-CN" altLang="en-US" dirty="0" smtClean="0"/>
          </a:p>
        </p:txBody>
      </p:sp>
      <p:sp>
        <p:nvSpPr>
          <p:cNvPr id="3" name="内容占位符 2"/>
          <p:cNvSpPr>
            <a:spLocks noGrp="1"/>
          </p:cNvSpPr>
          <p:nvPr>
            <p:ph idx="1"/>
          </p:nvPr>
        </p:nvSpPr>
        <p:spPr>
          <a:xfrm>
            <a:off x="457200" y="2214554"/>
            <a:ext cx="8229600" cy="4110046"/>
          </a:xfrm>
        </p:spPr>
        <p:txBody>
          <a:bodyPr>
            <a:normAutofit/>
          </a:bodyPr>
          <a:lstStyle/>
          <a:p>
            <a:pPr marL="495300" indent="-495300"/>
            <a:r>
              <a:rPr lang="en-US" altLang="zh-CN" b="1" dirty="0" smtClean="0"/>
              <a:t>Parallel Patterns</a:t>
            </a:r>
          </a:p>
          <a:p>
            <a:pPr marL="862013" lvl="1" indent="-495300">
              <a:buFont typeface="Wingdings 2" pitchFamily="18" charset="2"/>
              <a:buAutoNum type="arabicParenR"/>
            </a:pPr>
            <a:r>
              <a:rPr lang="en-US" altLang="zh-CN" dirty="0" smtClean="0"/>
              <a:t>Function-call parallelism</a:t>
            </a:r>
          </a:p>
          <a:p>
            <a:pPr marL="862013" lvl="1" indent="-495300">
              <a:buFont typeface="Wingdings 2" pitchFamily="18" charset="2"/>
              <a:buAutoNum type="arabicParenR"/>
            </a:pPr>
            <a:r>
              <a:rPr lang="en-US" altLang="zh-CN" i="1" dirty="0" err="1" smtClean="0"/>
              <a:t>Forall</a:t>
            </a:r>
            <a:r>
              <a:rPr lang="en-US" altLang="zh-CN" dirty="0" smtClean="0"/>
              <a:t> loop parallelism</a:t>
            </a:r>
          </a:p>
          <a:p>
            <a:pPr marL="862013" lvl="1" indent="-495300">
              <a:buFont typeface="Wingdings 2" pitchFamily="18" charset="2"/>
              <a:buAutoNum type="arabicParenR"/>
            </a:pPr>
            <a:r>
              <a:rPr lang="en-US" altLang="zh-CN" i="1" dirty="0" err="1" smtClean="0"/>
              <a:t>Foreach</a:t>
            </a:r>
            <a:r>
              <a:rPr lang="en-US" altLang="zh-CN" dirty="0" smtClean="0"/>
              <a:t> loop parallelism</a:t>
            </a:r>
            <a:endParaRPr lang="en-US" altLang="zh-CN" b="1" dirty="0" smtClean="0"/>
          </a:p>
          <a:p>
            <a:pPr marL="495300" indent="-495300"/>
            <a:r>
              <a:rPr lang="en-US" altLang="zh-CN" b="1" dirty="0" smtClean="0">
                <a:solidFill>
                  <a:srgbClr val="FF0000"/>
                </a:solidFill>
              </a:rPr>
              <a:t>Dependence Test Framework for Function-Call Parallelism</a:t>
            </a:r>
          </a:p>
          <a:p>
            <a:pPr marL="495300" indent="-495300"/>
            <a:r>
              <a:rPr lang="en-US" altLang="zh-CN" b="1" dirty="0" smtClean="0"/>
              <a:t>Loop Parallel</a:t>
            </a:r>
          </a:p>
          <a:p>
            <a:pPr marL="495300" indent="-495300"/>
            <a:r>
              <a:rPr lang="en-US" altLang="zh-CN" b="1" dirty="0" smtClean="0"/>
              <a:t>Experimental Results </a:t>
            </a:r>
          </a:p>
          <a:p>
            <a:pPr marL="495300" indent="-495300"/>
            <a:endParaRPr lang="en-US" altLang="zh-CN"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8765</TotalTime>
  <Words>3507</Words>
  <Application>Microsoft Office PowerPoint</Application>
  <PresentationFormat>On-screen Show (4:3)</PresentationFormat>
  <Paragraphs>449</Paragraphs>
  <Slides>59</Slides>
  <Notes>41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1" baseType="lpstr">
      <vt:lpstr>流畅</vt:lpstr>
      <vt:lpstr>Equation</vt:lpstr>
      <vt:lpstr>Slide 1</vt:lpstr>
      <vt:lpstr>Overview</vt:lpstr>
      <vt:lpstr>Overview</vt:lpstr>
      <vt:lpstr>Overview</vt:lpstr>
      <vt:lpstr>Parallel Patterns</vt:lpstr>
      <vt:lpstr>Parallel Patterns</vt:lpstr>
      <vt:lpstr>Parallel Patterns</vt:lpstr>
      <vt:lpstr>Parallel Patterns</vt:lpstr>
      <vt:lpstr>Overview</vt:lpstr>
      <vt:lpstr>Function-call Parallelism</vt:lpstr>
      <vt:lpstr>Pointer Analysis</vt:lpstr>
      <vt:lpstr>Pointer Analysis</vt:lpstr>
      <vt:lpstr>Points-to Analysis</vt:lpstr>
      <vt:lpstr>Computing Stack R/W Sets</vt:lpstr>
      <vt:lpstr>Function-call Parallelism</vt:lpstr>
      <vt:lpstr>Heap Analysis</vt:lpstr>
      <vt:lpstr>Heap Analysis</vt:lpstr>
      <vt:lpstr>Connection Analysis</vt:lpstr>
      <vt:lpstr>Connection Analysis</vt:lpstr>
      <vt:lpstr>Connection Analysis</vt:lpstr>
      <vt:lpstr>Connection Analysis</vt:lpstr>
      <vt:lpstr>Connection Analysis</vt:lpstr>
      <vt:lpstr>Function-call Parallelism</vt:lpstr>
      <vt:lpstr>Connection-based R/W Sets</vt:lpstr>
      <vt:lpstr>Connection-based R/W Sets</vt:lpstr>
      <vt:lpstr>Connection-based R/W Sets</vt:lpstr>
      <vt:lpstr>Connection-based R/W Sets</vt:lpstr>
      <vt:lpstr>Function-call Parallelism</vt:lpstr>
      <vt:lpstr>Function-call Parallelism</vt:lpstr>
      <vt:lpstr>Shape Analysis</vt:lpstr>
      <vt:lpstr>Shape Analysis</vt:lpstr>
      <vt:lpstr>Shape Analysis</vt:lpstr>
      <vt:lpstr>Shape Analysis</vt:lpstr>
      <vt:lpstr>Shape Analysis</vt:lpstr>
      <vt:lpstr>Function-call Parallelism</vt:lpstr>
      <vt:lpstr>Shape Dependence Test</vt:lpstr>
      <vt:lpstr>Shape Dependence Test</vt:lpstr>
      <vt:lpstr>Shape Dependence Test</vt:lpstr>
      <vt:lpstr>Shape Dependence Test</vt:lpstr>
      <vt:lpstr>Shape Dependence Test</vt:lpstr>
      <vt:lpstr>Shape Dependence Test</vt:lpstr>
      <vt:lpstr>Shape Dependence Test</vt:lpstr>
      <vt:lpstr>Operation to Compare Paths</vt:lpstr>
      <vt:lpstr>Shape Dependence Test</vt:lpstr>
      <vt:lpstr>Shape Dependence Test</vt:lpstr>
      <vt:lpstr>Overview</vt:lpstr>
      <vt:lpstr>Loop Parallelism</vt:lpstr>
      <vt:lpstr>Loop Parallelism</vt:lpstr>
      <vt:lpstr>Loop Parallelism</vt:lpstr>
      <vt:lpstr>Loop Parallelism</vt:lpstr>
      <vt:lpstr>Loop Parallelism</vt:lpstr>
      <vt:lpstr>Loop Parallelism</vt:lpstr>
      <vt:lpstr>Loop Parallelism</vt:lpstr>
      <vt:lpstr>Loop Parallelism</vt:lpstr>
      <vt:lpstr>Loop Parallelism</vt:lpstr>
      <vt:lpstr>Loop Parallelism</vt:lpstr>
      <vt:lpstr>Loop Parallelism</vt:lpstr>
      <vt:lpstr>Slide 58</vt:lpstr>
      <vt:lpstr>Slide 59</vt:lpstr>
    </vt:vector>
  </TitlesOfParts>
  <Company>Tsinghua Univ.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视觉与定位模块简介</dc:title>
  <dc:creator>LewisKing</dc:creator>
  <cp:lastModifiedBy>HaoLin</cp:lastModifiedBy>
  <cp:revision>663</cp:revision>
  <dcterms:created xsi:type="dcterms:W3CDTF">2007-08-22T13:56:09Z</dcterms:created>
  <dcterms:modified xsi:type="dcterms:W3CDTF">2010-04-05T02:21:00Z</dcterms:modified>
</cp:coreProperties>
</file>