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5"/>
  </p:notesMasterIdLst>
  <p:sldIdLst>
    <p:sldId id="256" r:id="rId2"/>
    <p:sldId id="269" r:id="rId3"/>
    <p:sldId id="261" r:id="rId4"/>
    <p:sldId id="270" r:id="rId5"/>
    <p:sldId id="263" r:id="rId6"/>
    <p:sldId id="272" r:id="rId7"/>
    <p:sldId id="264" r:id="rId8"/>
    <p:sldId id="309" r:id="rId9"/>
    <p:sldId id="311" r:id="rId10"/>
    <p:sldId id="312" r:id="rId11"/>
    <p:sldId id="310" r:id="rId12"/>
    <p:sldId id="275" r:id="rId13"/>
    <p:sldId id="276" r:id="rId14"/>
    <p:sldId id="302" r:id="rId15"/>
    <p:sldId id="303" r:id="rId16"/>
    <p:sldId id="277" r:id="rId17"/>
    <p:sldId id="282" r:id="rId18"/>
    <p:sldId id="283" r:id="rId19"/>
    <p:sldId id="279" r:id="rId20"/>
    <p:sldId id="280" r:id="rId21"/>
    <p:sldId id="278" r:id="rId22"/>
    <p:sldId id="281" r:id="rId23"/>
    <p:sldId id="285" r:id="rId24"/>
    <p:sldId id="286" r:id="rId25"/>
    <p:sldId id="287" r:id="rId26"/>
    <p:sldId id="288" r:id="rId27"/>
    <p:sldId id="289" r:id="rId28"/>
    <p:sldId id="313" r:id="rId29"/>
    <p:sldId id="290" r:id="rId30"/>
    <p:sldId id="314" r:id="rId31"/>
    <p:sldId id="291" r:id="rId32"/>
    <p:sldId id="292" r:id="rId33"/>
    <p:sldId id="293" r:id="rId34"/>
    <p:sldId id="297" r:id="rId35"/>
    <p:sldId id="298" r:id="rId36"/>
    <p:sldId id="296" r:id="rId37"/>
    <p:sldId id="301" r:id="rId38"/>
    <p:sldId id="304" r:id="rId39"/>
    <p:sldId id="305" r:id="rId40"/>
    <p:sldId id="306" r:id="rId41"/>
    <p:sldId id="307" r:id="rId42"/>
    <p:sldId id="271" r:id="rId43"/>
    <p:sldId id="30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8A9F-1B75-4D18-91F7-9B77E5B046DC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ACE9D-0034-42D9-B677-EDBA71E0D1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ACE9D-0034-42D9-B677-EDBA71E0D1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739007-7DEB-4B7B-B3C0-A5D6A1A7EAFD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15C8A7-43FC-4D14-B3FB-7011A6D010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1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57290" y="428604"/>
            <a:ext cx="7406640" cy="3857652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Analysis:</a:t>
            </a:r>
            <a:br>
              <a:rPr lang="en-US" dirty="0" smtClean="0"/>
            </a:br>
            <a:r>
              <a:rPr lang="en-US" dirty="0" smtClean="0"/>
              <a:t>A New Analysis Technique for Parallelizing Compilers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Martin C. </a:t>
            </a:r>
            <a:r>
              <a:rPr lang="en-US" sz="3600" dirty="0" err="1" smtClean="0"/>
              <a:t>Rinard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Pedro C. </a:t>
            </a:r>
            <a:r>
              <a:rPr lang="en-US" sz="3600" dirty="0" err="1" smtClean="0"/>
              <a:t>Diniz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286248" y="4643446"/>
            <a:ext cx="4143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April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, 2010</a:t>
            </a:r>
          </a:p>
          <a:p>
            <a:pPr algn="r"/>
            <a:r>
              <a:rPr lang="en-US" sz="4000" dirty="0" err="1" smtClean="0"/>
              <a:t>Youngjoon</a:t>
            </a:r>
            <a:r>
              <a:rPr lang="en-US" sz="4000" dirty="0" smtClean="0"/>
              <a:t> Jo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Conditions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en-US" dirty="0" smtClean="0"/>
              <a:t>Instance Variables: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smtClean="0"/>
              <a:t>The new value of each instance variable of the receiver objects of A and B must be the same after the execution of the object section of A followed by the object section of B as after the execution of the object section of B followed by the object section of A</a:t>
            </a:r>
          </a:p>
          <a:p>
            <a:endParaRPr lang="en-US" dirty="0" smtClean="0"/>
          </a:p>
          <a:p>
            <a:r>
              <a:rPr lang="en-US" dirty="0" smtClean="0"/>
              <a:t>Invoked Operations: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smtClean="0"/>
              <a:t>The </a:t>
            </a:r>
            <a:r>
              <a:rPr lang="en-US" sz="2200" dirty="0" err="1" smtClean="0"/>
              <a:t>multiset</a:t>
            </a:r>
            <a:r>
              <a:rPr lang="en-US" sz="2200" dirty="0" smtClean="0"/>
              <a:t> of operations directly invoked by either A or B under the execution order A followed by B must be the same as the </a:t>
            </a:r>
            <a:r>
              <a:rPr lang="en-US" sz="2200" dirty="0" err="1" smtClean="0"/>
              <a:t>multiset</a:t>
            </a:r>
            <a:r>
              <a:rPr lang="en-US" sz="2200" dirty="0" smtClean="0"/>
              <a:t> of operations directly invoked by either A or B under the execution order B followed by 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357335"/>
            <a:ext cx="5286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직사각형 3"/>
          <p:cNvSpPr/>
          <p:nvPr/>
        </p:nvSpPr>
        <p:spPr>
          <a:xfrm>
            <a:off x="3500430" y="5500702"/>
            <a:ext cx="328614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1785918" y="4572008"/>
            <a:ext cx="1428760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1928794" y="6072206"/>
            <a:ext cx="1428760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57752" y="1571612"/>
            <a:ext cx="40719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i="1" dirty="0" smtClean="0"/>
              <a:t>Instance variables condition</a:t>
            </a:r>
          </a:p>
          <a:p>
            <a:pPr marL="342900" indent="-342900">
              <a:buAutoNum type="arabicParenR"/>
            </a:pPr>
            <a:endParaRPr lang="en-US" i="1" dirty="0" smtClean="0"/>
          </a:p>
          <a:p>
            <a:r>
              <a:rPr lang="en-US" i="1" dirty="0" smtClean="0"/>
              <a:t>node::</a:t>
            </a:r>
            <a:r>
              <a:rPr lang="en-US" i="1" dirty="0" err="1" smtClean="0"/>
              <a:t>parallel_visit</a:t>
            </a:r>
            <a:r>
              <a:rPr lang="en-US" i="1" dirty="0" smtClean="0"/>
              <a:t> operations can</a:t>
            </a:r>
          </a:p>
          <a:p>
            <a:r>
              <a:rPr lang="en-US" i="1" dirty="0" smtClean="0"/>
              <a:t>execute in any order</a:t>
            </a:r>
          </a:p>
          <a:p>
            <a:endParaRPr lang="en-US" i="1" dirty="0" smtClean="0"/>
          </a:p>
          <a:p>
            <a:r>
              <a:rPr lang="en-US" i="1" dirty="0" smtClean="0"/>
              <a:t>(sum + p1) + p2 = (sum + p2) + p1</a:t>
            </a:r>
          </a:p>
          <a:p>
            <a:endParaRPr lang="en-US" i="1" dirty="0" smtClean="0"/>
          </a:p>
          <a:p>
            <a:r>
              <a:rPr lang="en-US" i="1" dirty="0" smtClean="0"/>
              <a:t>2) Invoked operations condition</a:t>
            </a:r>
          </a:p>
          <a:p>
            <a:endParaRPr lang="en-US" i="1" dirty="0" smtClean="0"/>
          </a:p>
          <a:p>
            <a:r>
              <a:rPr lang="en-US" i="1" dirty="0" smtClean="0"/>
              <a:t>node::</a:t>
            </a:r>
            <a:r>
              <a:rPr lang="en-US" i="1" dirty="0" err="1" smtClean="0"/>
              <a:t>parallel_visit</a:t>
            </a:r>
            <a:r>
              <a:rPr lang="en-US" i="1" dirty="0" smtClean="0"/>
              <a:t> will be called on</a:t>
            </a:r>
          </a:p>
          <a:p>
            <a:r>
              <a:rPr lang="en-US" i="1" dirty="0" smtClean="0"/>
              <a:t>same set of nodes as serial execution</a:t>
            </a:r>
          </a:p>
          <a:p>
            <a:endParaRPr lang="en-US" i="1" dirty="0"/>
          </a:p>
        </p:txBody>
      </p:sp>
      <p:sp>
        <p:nvSpPr>
          <p:cNvPr id="9" name="직사각형 8"/>
          <p:cNvSpPr/>
          <p:nvPr/>
        </p:nvSpPr>
        <p:spPr>
          <a:xfrm>
            <a:off x="1785918" y="4929198"/>
            <a:ext cx="1071570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4812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Concepts:</a:t>
            </a:r>
          </a:p>
          <a:p>
            <a:pPr lvl="1"/>
            <a:r>
              <a:rPr lang="en-US" dirty="0" smtClean="0"/>
              <a:t>Extent</a:t>
            </a:r>
          </a:p>
          <a:p>
            <a:pPr lvl="1"/>
            <a:r>
              <a:rPr lang="en-US" dirty="0" smtClean="0"/>
              <a:t>Extent constants</a:t>
            </a:r>
          </a:p>
          <a:p>
            <a:pPr lvl="1"/>
            <a:r>
              <a:rPr lang="en-US" dirty="0" smtClean="0"/>
              <a:t>Auxiliary </a:t>
            </a:r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Main algorithm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4067194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compiler analyzes one computation for each method in the program</a:t>
            </a:r>
          </a:p>
          <a:p>
            <a:endParaRPr lang="en-US" dirty="0" smtClean="0"/>
          </a:p>
          <a:p>
            <a:r>
              <a:rPr lang="en-US" dirty="0" smtClean="0"/>
              <a:t>The extent of a method is the set of methods that could be invoked directly or indirectly during the execution of the method</a:t>
            </a:r>
          </a:p>
          <a:p>
            <a:endParaRPr lang="en-US" dirty="0" smtClean="0"/>
          </a:p>
          <a:p>
            <a:r>
              <a:rPr lang="en-US" dirty="0" smtClean="0"/>
              <a:t>If the compiler can verify that all pairs of operations in the extent commute, it marks the method as parallel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Constants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certain cases the compiler may be able to prove that two values are equal without representing the values precisely in closed form</a:t>
            </a:r>
          </a:p>
          <a:p>
            <a:endParaRPr lang="en-US" dirty="0" smtClean="0"/>
          </a:p>
          <a:p>
            <a:r>
              <a:rPr lang="en-US" dirty="0" smtClean="0"/>
              <a:t>If the operation reads a variable that none of the operations in the computation write, the variable will have the same value regardless of when the operation executes relative to all of the other operations</a:t>
            </a:r>
          </a:p>
          <a:p>
            <a:endParaRPr lang="en-US" dirty="0" smtClean="0"/>
          </a:p>
          <a:p>
            <a:r>
              <a:rPr lang="en-US" dirty="0" smtClean="0"/>
              <a:t>We call such a variable an </a:t>
            </a:r>
            <a:r>
              <a:rPr lang="en-US" i="1" dirty="0" smtClean="0"/>
              <a:t>extent constant variable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Methods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303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For modularity purposes, programmer often encapsulate the computation of values inside methods.  We call these methods auxiliary methods</a:t>
            </a:r>
          </a:p>
          <a:p>
            <a:endParaRPr lang="en-US" dirty="0" smtClean="0"/>
          </a:p>
          <a:p>
            <a:r>
              <a:rPr lang="en-US" dirty="0" smtClean="0"/>
              <a:t>Integrating auxiliary methods into their callers for analysis coarsens the granularity of the analysis reducing the number of pairs that the algorithm tests</a:t>
            </a:r>
          </a:p>
          <a:p>
            <a:endParaRPr lang="en-US" dirty="0" smtClean="0"/>
          </a:p>
          <a:p>
            <a:r>
              <a:rPr lang="en-US" dirty="0" smtClean="0"/>
              <a:t>Divide functions into full methods and auxiliary methods</a:t>
            </a:r>
          </a:p>
          <a:p>
            <a:endParaRPr lang="en-US" dirty="0" smtClean="0"/>
          </a:p>
          <a:p>
            <a:r>
              <a:rPr lang="en-US" dirty="0" smtClean="0"/>
              <a:t>Auxiliary methods</a:t>
            </a:r>
          </a:p>
          <a:p>
            <a:pPr lvl="1"/>
            <a:r>
              <a:rPr lang="en-US" dirty="0" smtClean="0"/>
              <a:t>Do not write instance variables or read instance variables that other methods in the extent may write</a:t>
            </a:r>
          </a:p>
          <a:p>
            <a:pPr lvl="1"/>
            <a:r>
              <a:rPr lang="en-US" dirty="0" smtClean="0"/>
              <a:t>Call only auxiliary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Auxiliary methods are not visible outside callers, hence we can check only full methods for </a:t>
            </a:r>
            <a:r>
              <a:rPr lang="en-US" dirty="0" err="1" smtClean="0"/>
              <a:t>commutativity</a:t>
            </a: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785926"/>
            <a:ext cx="4357718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214422"/>
            <a:ext cx="4572032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4143380"/>
            <a:ext cx="7498080" cy="2105020"/>
          </a:xfrm>
        </p:spPr>
        <p:txBody>
          <a:bodyPr/>
          <a:lstStyle/>
          <a:p>
            <a:pPr lvl="1"/>
            <a:r>
              <a:rPr lang="en-US" dirty="0" smtClean="0"/>
              <a:t>Find </a:t>
            </a:r>
            <a:r>
              <a:rPr lang="en-US" dirty="0" err="1" smtClean="0"/>
              <a:t>IsParallel</a:t>
            </a:r>
            <a:r>
              <a:rPr lang="en-US" dirty="0" smtClean="0"/>
              <a:t>(system::forces)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500174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785926"/>
            <a:ext cx="4357718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214422"/>
            <a:ext cx="4572032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4500562" y="5286388"/>
            <a:ext cx="1714512" cy="2857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Sets &amp; Call Sites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785926"/>
            <a:ext cx="4357718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214422"/>
            <a:ext cx="4572032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1285852" y="5715016"/>
            <a:ext cx="85725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2285984" y="5715016"/>
            <a:ext cx="85725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285720" y="5715016"/>
            <a:ext cx="857256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357158" y="4034818"/>
            <a:ext cx="468000" cy="18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428596" y="3857628"/>
            <a:ext cx="71438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2285984" y="4429132"/>
            <a:ext cx="107157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0"/>
          <p:cNvSpPr/>
          <p:nvPr/>
        </p:nvSpPr>
        <p:spPr>
          <a:xfrm>
            <a:off x="2000232" y="3857628"/>
            <a:ext cx="71438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직사각형 11"/>
          <p:cNvSpPr/>
          <p:nvPr/>
        </p:nvSpPr>
        <p:spPr>
          <a:xfrm>
            <a:off x="5929322" y="1928802"/>
            <a:ext cx="71438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/>
          <p:cNvSpPr/>
          <p:nvPr/>
        </p:nvSpPr>
        <p:spPr>
          <a:xfrm>
            <a:off x="6715140" y="1928802"/>
            <a:ext cx="85725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7500958" y="2500306"/>
            <a:ext cx="64294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7653358" y="2714620"/>
            <a:ext cx="64294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/>
          <p:cNvSpPr/>
          <p:nvPr/>
        </p:nvSpPr>
        <p:spPr>
          <a:xfrm>
            <a:off x="5786446" y="5643578"/>
            <a:ext cx="135732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직사각형 16"/>
          <p:cNvSpPr/>
          <p:nvPr/>
        </p:nvSpPr>
        <p:spPr>
          <a:xfrm>
            <a:off x="7215206" y="5857892"/>
            <a:ext cx="64294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직사각형 17"/>
          <p:cNvSpPr/>
          <p:nvPr/>
        </p:nvSpPr>
        <p:spPr>
          <a:xfrm>
            <a:off x="7929586" y="5857892"/>
            <a:ext cx="64294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직사각형 18"/>
          <p:cNvSpPr/>
          <p:nvPr/>
        </p:nvSpPr>
        <p:spPr>
          <a:xfrm>
            <a:off x="4429124" y="1571612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직사각형 19"/>
          <p:cNvSpPr/>
          <p:nvPr/>
        </p:nvSpPr>
        <p:spPr>
          <a:xfrm>
            <a:off x="4429124" y="1928802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직사각형 20"/>
          <p:cNvSpPr/>
          <p:nvPr/>
        </p:nvSpPr>
        <p:spPr>
          <a:xfrm>
            <a:off x="4429124" y="2500306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/>
          <p:cNvSpPr/>
          <p:nvPr/>
        </p:nvSpPr>
        <p:spPr>
          <a:xfrm>
            <a:off x="4429124" y="2714620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직사각형 22"/>
          <p:cNvSpPr/>
          <p:nvPr/>
        </p:nvSpPr>
        <p:spPr>
          <a:xfrm>
            <a:off x="4429124" y="5857892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Motivating Example</a:t>
            </a:r>
          </a:p>
          <a:p>
            <a:r>
              <a:rPr lang="en-US" dirty="0" smtClean="0"/>
              <a:t>Framework</a:t>
            </a:r>
          </a:p>
          <a:p>
            <a:r>
              <a:rPr lang="en-US" dirty="0" smtClean="0"/>
              <a:t>Running Example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smtClean="0"/>
              <a:t>Takeaway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Sets &amp; Call Sites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3111" y="1428736"/>
            <a:ext cx="60864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2615" y="3290875"/>
            <a:ext cx="3076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219569"/>
            <a:ext cx="2314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1785918" y="1428736"/>
            <a:ext cx="6215106" cy="7858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1785918" y="2357430"/>
            <a:ext cx="3714776" cy="7858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1785918" y="3286124"/>
            <a:ext cx="3214710" cy="7858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Constant Variables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67128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1142984"/>
            <a:ext cx="38766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5543550"/>
            <a:ext cx="29146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785786" y="3714752"/>
            <a:ext cx="1857388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5214942" y="3571876"/>
            <a:ext cx="3429024" cy="135732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4414" y="235743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Combines the read/write sets of all invoked methods</a:t>
            </a:r>
            <a:endParaRPr lang="en-US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Constant Variables</a:t>
            </a: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929066"/>
            <a:ext cx="2314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114678"/>
            <a:ext cx="3076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1357298"/>
            <a:ext cx="60864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93" y="5214950"/>
            <a:ext cx="47148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3786182" y="1928802"/>
            <a:ext cx="321471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직사각형 18"/>
          <p:cNvSpPr/>
          <p:nvPr/>
        </p:nvSpPr>
        <p:spPr>
          <a:xfrm>
            <a:off x="2786050" y="5572140"/>
            <a:ext cx="321471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직사각형 19"/>
          <p:cNvSpPr/>
          <p:nvPr/>
        </p:nvSpPr>
        <p:spPr>
          <a:xfrm>
            <a:off x="6072198" y="5572140"/>
            <a:ext cx="857256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직사각형 20"/>
          <p:cNvSpPr/>
          <p:nvPr/>
        </p:nvSpPr>
        <p:spPr>
          <a:xfrm>
            <a:off x="3857620" y="2786058"/>
            <a:ext cx="214314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Constant Variables</a:t>
            </a: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929066"/>
            <a:ext cx="2314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114678"/>
            <a:ext cx="3076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1357298"/>
            <a:ext cx="60864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3786182" y="1714488"/>
            <a:ext cx="407196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직사각형 20"/>
          <p:cNvSpPr/>
          <p:nvPr/>
        </p:nvSpPr>
        <p:spPr>
          <a:xfrm>
            <a:off x="3857620" y="2643182"/>
            <a:ext cx="214314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1785918" y="3643314"/>
            <a:ext cx="2643206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1785918" y="4643446"/>
            <a:ext cx="2286016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0000" y="5216400"/>
            <a:ext cx="52578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직사각형 15"/>
          <p:cNvSpPr/>
          <p:nvPr/>
        </p:nvSpPr>
        <p:spPr>
          <a:xfrm>
            <a:off x="2786050" y="5429264"/>
            <a:ext cx="3071834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직사각형 16"/>
          <p:cNvSpPr/>
          <p:nvPr/>
        </p:nvSpPr>
        <p:spPr>
          <a:xfrm>
            <a:off x="6786578" y="5429264"/>
            <a:ext cx="85725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/>
          <p:cNvSpPr/>
          <p:nvPr/>
        </p:nvSpPr>
        <p:spPr>
          <a:xfrm>
            <a:off x="6072198" y="5643578"/>
            <a:ext cx="928694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Constant Variables</a:t>
            </a: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929066"/>
            <a:ext cx="2314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114678"/>
            <a:ext cx="3076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1357298"/>
            <a:ext cx="60864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3500430" y="1357298"/>
            <a:ext cx="4357718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직사각형 20"/>
          <p:cNvSpPr/>
          <p:nvPr/>
        </p:nvSpPr>
        <p:spPr>
          <a:xfrm>
            <a:off x="3571868" y="2214554"/>
            <a:ext cx="1714512" cy="6429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1785918" y="3429000"/>
            <a:ext cx="3071834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1785918" y="3929066"/>
            <a:ext cx="2286016" cy="71438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95559" y="5148284"/>
            <a:ext cx="52482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Extent And Full And Auxiliary </a:t>
            </a:r>
            <a:r>
              <a:rPr lang="en-US" sz="3600" dirty="0" err="1" smtClean="0"/>
              <a:t>CallSites</a:t>
            </a:r>
            <a:endParaRPr lang="en-US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1112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857488" y="1643050"/>
            <a:ext cx="3071834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4481" y="4214818"/>
            <a:ext cx="58007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직사각형 9"/>
          <p:cNvSpPr/>
          <p:nvPr/>
        </p:nvSpPr>
        <p:spPr>
          <a:xfrm>
            <a:off x="2357422" y="5357826"/>
            <a:ext cx="4857784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86380" y="2000240"/>
            <a:ext cx="36433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If </a:t>
            </a:r>
            <a:r>
              <a:rPr lang="en-US" i="1" dirty="0" smtClean="0"/>
              <a:t>method writes </a:t>
            </a:r>
            <a:r>
              <a:rPr lang="en-US" i="1" dirty="0" smtClean="0"/>
              <a:t>to only instance </a:t>
            </a:r>
            <a:r>
              <a:rPr lang="en-US" i="1" dirty="0" smtClean="0"/>
              <a:t>variables and </a:t>
            </a:r>
            <a:r>
              <a:rPr lang="en-US" i="1" dirty="0" smtClean="0"/>
              <a:t>reads from only instance variables and reference parameters, this is a full method.</a:t>
            </a:r>
          </a:p>
          <a:p>
            <a:endParaRPr lang="en-US" i="1" dirty="0" smtClean="0"/>
          </a:p>
          <a:p>
            <a:r>
              <a:rPr lang="en-US" i="1" dirty="0" smtClean="0"/>
              <a:t>Else </a:t>
            </a:r>
            <a:r>
              <a:rPr lang="en-US" i="1" dirty="0" smtClean="0"/>
              <a:t>method </a:t>
            </a:r>
            <a:r>
              <a:rPr lang="en-US" i="1" dirty="0" smtClean="0"/>
              <a:t>is an auxiliary </a:t>
            </a:r>
            <a:r>
              <a:rPr lang="en-US" i="1" dirty="0" smtClean="0"/>
              <a:t>method</a:t>
            </a:r>
          </a:p>
          <a:p>
            <a:endParaRPr lang="en-US" i="1" dirty="0" smtClean="0"/>
          </a:p>
          <a:p>
            <a:r>
              <a:rPr lang="en-US" i="1" dirty="0" smtClean="0"/>
              <a:t>This is just a way of classifying the methods.  Additional correctness conditions will be enforced later.</a:t>
            </a:r>
            <a:endParaRPr lang="en-US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Extent And Full And Auxiliary </a:t>
            </a:r>
            <a:r>
              <a:rPr lang="en-US" sz="3600" dirty="0" err="1" smtClean="0"/>
              <a:t>CallSites</a:t>
            </a:r>
            <a:endParaRPr lang="en-US" sz="36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60864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직사각형 12"/>
          <p:cNvSpPr/>
          <p:nvPr/>
        </p:nvSpPr>
        <p:spPr>
          <a:xfrm>
            <a:off x="3571868" y="2285992"/>
            <a:ext cx="1714512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5929330"/>
            <a:ext cx="54864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357290" y="3246310"/>
            <a:ext cx="67866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Because node::stop writes to a reference parameter, it is classified as an auxiliary method</a:t>
            </a:r>
          </a:p>
          <a:p>
            <a:endParaRPr lang="en-US" i="1" dirty="0" smtClean="0"/>
          </a:p>
          <a:p>
            <a:r>
              <a:rPr lang="en-US" i="1" dirty="0" smtClean="0"/>
              <a:t>The other methods node::interact, node::traverse, system</a:t>
            </a:r>
            <a:r>
              <a:rPr lang="en-US" i="1" dirty="0" smtClean="0"/>
              <a:t>::forces writes to only instance variables and reads from only instance variables and reference </a:t>
            </a:r>
            <a:r>
              <a:rPr lang="en-US" i="1" dirty="0" smtClean="0"/>
              <a:t>parameters, and are classified as full methods</a:t>
            </a:r>
          </a:p>
          <a:p>
            <a:endParaRPr lang="en-US" i="1" dirty="0" smtClean="0"/>
          </a:p>
          <a:p>
            <a:r>
              <a:rPr lang="en-US" i="1" dirty="0" smtClean="0"/>
              <a:t>Only full methods are included in the extent (and checked for </a:t>
            </a:r>
            <a:r>
              <a:rPr lang="en-US" i="1" dirty="0" err="1" smtClean="0"/>
              <a:t>commutativity</a:t>
            </a:r>
            <a:r>
              <a:rPr lang="en-US" i="1" dirty="0" smtClean="0"/>
              <a:t> analysis)</a:t>
            </a:r>
            <a:endParaRPr lang="en-US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Full Call Sites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1112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00232" y="1857364"/>
            <a:ext cx="192882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86380" y="2285992"/>
            <a:ext cx="33575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Checks each full call site to ensure that the caller writes only extent constant values into variables that are passed by reference into full methods</a:t>
            </a:r>
          </a:p>
          <a:p>
            <a:endParaRPr lang="en-US" i="1" dirty="0" smtClean="0"/>
          </a:p>
          <a:p>
            <a:r>
              <a:rPr lang="en-US" i="1" dirty="0" smtClean="0"/>
              <a:t>Also checks that method m is a full method</a:t>
            </a:r>
            <a:endParaRPr lang="en-US" i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5460" y="4662504"/>
            <a:ext cx="61912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Full Call Sites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214422"/>
            <a:ext cx="4572032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6072198" y="1214422"/>
            <a:ext cx="642942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7500958" y="2500306"/>
            <a:ext cx="64294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7653358" y="2714620"/>
            <a:ext cx="64294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직사각형 17"/>
          <p:cNvSpPr/>
          <p:nvPr/>
        </p:nvSpPr>
        <p:spPr>
          <a:xfrm>
            <a:off x="6786578" y="5857892"/>
            <a:ext cx="35719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직사각형 19"/>
          <p:cNvSpPr/>
          <p:nvPr/>
        </p:nvSpPr>
        <p:spPr>
          <a:xfrm>
            <a:off x="4429124" y="1928802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직사각형 20"/>
          <p:cNvSpPr/>
          <p:nvPr/>
        </p:nvSpPr>
        <p:spPr>
          <a:xfrm>
            <a:off x="4429124" y="2500306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/>
          <p:cNvSpPr/>
          <p:nvPr/>
        </p:nvSpPr>
        <p:spPr>
          <a:xfrm>
            <a:off x="4429124" y="2714620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직사각형 22"/>
          <p:cNvSpPr/>
          <p:nvPr/>
        </p:nvSpPr>
        <p:spPr>
          <a:xfrm>
            <a:off x="4429124" y="5857892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133595"/>
            <a:ext cx="426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4785" y="5653107"/>
            <a:ext cx="40100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직사각형 25"/>
          <p:cNvSpPr/>
          <p:nvPr/>
        </p:nvSpPr>
        <p:spPr>
          <a:xfrm>
            <a:off x="428596" y="2285992"/>
            <a:ext cx="1857388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Auxiliary Call Sites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1112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00232" y="2000240"/>
            <a:ext cx="214314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5008" y="1928802"/>
            <a:ext cx="33575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Auxiliary method writes only local variables</a:t>
            </a:r>
          </a:p>
          <a:p>
            <a:endParaRPr lang="en-US" i="1" dirty="0" smtClean="0"/>
          </a:p>
          <a:p>
            <a:r>
              <a:rPr lang="en-US" i="1" dirty="0" smtClean="0"/>
              <a:t>Auxiliary </a:t>
            </a:r>
            <a:r>
              <a:rPr lang="en-US" i="1" dirty="0" smtClean="0"/>
              <a:t>method reads only local variables, extent constant variables and reference parameters</a:t>
            </a:r>
          </a:p>
          <a:p>
            <a:endParaRPr lang="en-US" i="1" dirty="0" smtClean="0"/>
          </a:p>
          <a:p>
            <a:r>
              <a:rPr lang="en-US" i="1" dirty="0" smtClean="0"/>
              <a:t>Reference parameters of auxiliary methods must contain extent constant values</a:t>
            </a:r>
          </a:p>
          <a:p>
            <a:endParaRPr lang="en-US" i="1" dirty="0" smtClean="0"/>
          </a:p>
          <a:p>
            <a:r>
              <a:rPr lang="en-US" i="1" dirty="0" smtClean="0"/>
              <a:t>These conditions ensure that auxiliary methods are not visible outside callers, hence we can check only full methods for </a:t>
            </a:r>
            <a:r>
              <a:rPr lang="en-US" i="1" dirty="0" err="1" smtClean="0"/>
              <a:t>commutativity</a:t>
            </a:r>
            <a:endParaRPr lang="en-US" i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4857760"/>
            <a:ext cx="40671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Data dependence analysis is inadequate for computations that manipulate dynamic pointer-based data structures</a:t>
            </a:r>
          </a:p>
          <a:p>
            <a:endParaRPr lang="en-US" dirty="0" smtClean="0"/>
          </a:p>
          <a:p>
            <a:r>
              <a:rPr lang="en-US" dirty="0" smtClean="0"/>
              <a:t>Independent operations: two operations are independent if neither accesses data that the other writes</a:t>
            </a:r>
          </a:p>
          <a:p>
            <a:endParaRPr lang="en-US" dirty="0" smtClean="0"/>
          </a:p>
          <a:p>
            <a:r>
              <a:rPr lang="en-US" dirty="0" smtClean="0"/>
              <a:t>Commuting operations: operations that generate the same final result regardless of the order in which they execute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94" y="1190624"/>
            <a:ext cx="45720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Auxiliary Call Sites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785926"/>
            <a:ext cx="4357718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357158" y="4034818"/>
            <a:ext cx="468000" cy="18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428596" y="3857628"/>
            <a:ext cx="71438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2285984" y="4429132"/>
            <a:ext cx="107157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0"/>
          <p:cNvSpPr/>
          <p:nvPr/>
        </p:nvSpPr>
        <p:spPr>
          <a:xfrm>
            <a:off x="2000232" y="3857628"/>
            <a:ext cx="71438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직사각형 18"/>
          <p:cNvSpPr/>
          <p:nvPr/>
        </p:nvSpPr>
        <p:spPr>
          <a:xfrm>
            <a:off x="4429124" y="1571612"/>
            <a:ext cx="285752" cy="2143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/>
          <p:cNvSpPr/>
          <p:nvPr/>
        </p:nvSpPr>
        <p:spPr>
          <a:xfrm>
            <a:off x="6215074" y="1571612"/>
            <a:ext cx="468000" cy="18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4929198"/>
            <a:ext cx="426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직사각형 26"/>
          <p:cNvSpPr/>
          <p:nvPr/>
        </p:nvSpPr>
        <p:spPr>
          <a:xfrm>
            <a:off x="4786314" y="5072074"/>
            <a:ext cx="3071834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Separability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1112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00232" y="2357430"/>
            <a:ext cx="1714512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00166" y="3571876"/>
            <a:ext cx="7572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Execution should be decomposed into:</a:t>
            </a:r>
          </a:p>
          <a:p>
            <a:pPr>
              <a:buFontTx/>
              <a:buChar char="-"/>
            </a:pPr>
            <a:r>
              <a:rPr lang="en-US" i="1" dirty="0" smtClean="0"/>
              <a:t> Object section: performs all accesses to the object</a:t>
            </a:r>
          </a:p>
          <a:p>
            <a:pPr>
              <a:buFontTx/>
              <a:buChar char="-"/>
            </a:pPr>
            <a:r>
              <a:rPr lang="en-US" i="1" dirty="0" smtClean="0"/>
              <a:t> Invocation section: invokes methods and does not access the object</a:t>
            </a:r>
          </a:p>
          <a:p>
            <a:pPr>
              <a:buFontTx/>
              <a:buChar char="-"/>
            </a:pPr>
            <a:endParaRPr lang="en-US" i="1" dirty="0" smtClean="0"/>
          </a:p>
          <a:p>
            <a:r>
              <a:rPr lang="en-US" i="1" dirty="0" smtClean="0"/>
              <a:t>Parallelized code atomically executes the object section, and invokes the invocation section in parallel.</a:t>
            </a:r>
          </a:p>
          <a:p>
            <a:endParaRPr lang="en-US" i="1" dirty="0" smtClean="0"/>
          </a:p>
          <a:p>
            <a:r>
              <a:rPr lang="en-US" i="1" dirty="0" err="1" smtClean="0"/>
              <a:t>Separability</a:t>
            </a:r>
            <a:r>
              <a:rPr lang="en-US" i="1" dirty="0" smtClean="0"/>
              <a:t> test checks each method to ensure that it never accesses a non extent constant instance variable after it invokes a full method</a:t>
            </a:r>
            <a:endParaRPr lang="en-US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Perform Input Or Output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1112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00232" y="2571744"/>
            <a:ext cx="2000264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00166" y="357187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Parallelizing computations that may perform input or output may change the order of the I/O operations, which may violate the semantics of the original serial program</a:t>
            </a:r>
            <a:endParaRPr lang="en-US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Testing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1112"/>
            <a:ext cx="45624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00232" y="3000372"/>
            <a:ext cx="2000264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786190"/>
            <a:ext cx="4476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572132" y="2854107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Check </a:t>
            </a:r>
            <a:r>
              <a:rPr lang="en-US" i="1" dirty="0" err="1" smtClean="0"/>
              <a:t>commutativity</a:t>
            </a:r>
            <a:r>
              <a:rPr lang="en-US" i="1" dirty="0" smtClean="0"/>
              <a:t> for each pair in the extent</a:t>
            </a:r>
            <a:endParaRPr lang="en-US" i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3389186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Independence analysis is same as in data dependence analysis</a:t>
            </a:r>
          </a:p>
          <a:p>
            <a:r>
              <a:rPr lang="en-US" i="1" dirty="0" smtClean="0"/>
              <a:t>Independent methods commute by definition</a:t>
            </a:r>
          </a:p>
          <a:p>
            <a:endParaRPr lang="en-US" i="1" dirty="0" smtClean="0"/>
          </a:p>
          <a:p>
            <a:r>
              <a:rPr lang="en-US" i="1" dirty="0" smtClean="0"/>
              <a:t>Unstructured control flow such as ‘</a:t>
            </a:r>
            <a:r>
              <a:rPr lang="en-US" i="1" dirty="0" err="1" smtClean="0"/>
              <a:t>goto</a:t>
            </a:r>
            <a:r>
              <a:rPr lang="en-US" i="1" dirty="0" smtClean="0"/>
              <a:t>’ may prohibit the precise extraction of expression values</a:t>
            </a:r>
          </a:p>
          <a:p>
            <a:r>
              <a:rPr lang="en-US" i="1" dirty="0" smtClean="0"/>
              <a:t>We conservatively assume that </a:t>
            </a:r>
            <a:r>
              <a:rPr lang="en-US" i="1" dirty="0" err="1" smtClean="0"/>
              <a:t>unanalyzable</a:t>
            </a:r>
            <a:r>
              <a:rPr lang="en-US" i="1" dirty="0" smtClean="0"/>
              <a:t> methods do not commute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357298"/>
            <a:ext cx="4476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직사각형 9"/>
          <p:cNvSpPr/>
          <p:nvPr/>
        </p:nvSpPr>
        <p:spPr>
          <a:xfrm>
            <a:off x="1500166" y="1571612"/>
            <a:ext cx="2928958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Testing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357298"/>
            <a:ext cx="4476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직사각형 9"/>
          <p:cNvSpPr/>
          <p:nvPr/>
        </p:nvSpPr>
        <p:spPr>
          <a:xfrm>
            <a:off x="1500166" y="1571612"/>
            <a:ext cx="2928958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85852" y="3500438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Examine all methods in extent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929066"/>
            <a:ext cx="54864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4572008"/>
            <a:ext cx="35814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직사각형 10"/>
          <p:cNvSpPr/>
          <p:nvPr/>
        </p:nvSpPr>
        <p:spPr>
          <a:xfrm>
            <a:off x="1500166" y="4929198"/>
            <a:ext cx="2286016" cy="35719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57290" y="550070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node::traverse and system::forces commute with all methods in extent because:</a:t>
            </a:r>
          </a:p>
          <a:p>
            <a:pPr>
              <a:buFontTx/>
              <a:buChar char="-"/>
            </a:pPr>
            <a:r>
              <a:rPr lang="en-US" i="1" dirty="0" smtClean="0"/>
              <a:t> they compute only extent constant values (ensured in full call site check)</a:t>
            </a:r>
          </a:p>
          <a:p>
            <a:pPr>
              <a:buFontTx/>
              <a:buChar char="-"/>
            </a:pPr>
            <a:r>
              <a:rPr lang="en-US" i="1" dirty="0" smtClean="0"/>
              <a:t> they do not write instance variables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4643446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compiler is left to check that node::interact commutes with itself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357298"/>
            <a:ext cx="4476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직사각형 9"/>
          <p:cNvSpPr/>
          <p:nvPr/>
        </p:nvSpPr>
        <p:spPr>
          <a:xfrm>
            <a:off x="1500166" y="2143116"/>
            <a:ext cx="4286280" cy="11430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500438"/>
            <a:ext cx="4962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Commutativity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5925941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After expression simplification,  the compiler compares corresponding expressions for equality.  Hence system::forces is a parallel method!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357298"/>
            <a:ext cx="4476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직사각형 9"/>
          <p:cNvSpPr/>
          <p:nvPr/>
        </p:nvSpPr>
        <p:spPr>
          <a:xfrm>
            <a:off x="1500166" y="2143116"/>
            <a:ext cx="4286280" cy="11430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500438"/>
            <a:ext cx="4962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33547" y="4133867"/>
            <a:ext cx="61817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Every method is either a serial or parallel method</a:t>
            </a:r>
          </a:p>
          <a:p>
            <a:endParaRPr lang="en-US" dirty="0" smtClean="0"/>
          </a:p>
          <a:p>
            <a:r>
              <a:rPr lang="en-US" dirty="0" smtClean="0"/>
              <a:t>Operations executed by a serial method executes sequentially</a:t>
            </a:r>
          </a:p>
          <a:p>
            <a:endParaRPr lang="en-US" dirty="0" smtClean="0"/>
          </a:p>
          <a:p>
            <a:r>
              <a:rPr lang="en-US" dirty="0" smtClean="0"/>
              <a:t>The object section of a parallel method is executed atomically (via locks)</a:t>
            </a:r>
          </a:p>
          <a:p>
            <a:endParaRPr lang="en-US" dirty="0" smtClean="0"/>
          </a:p>
          <a:p>
            <a:r>
              <a:rPr lang="en-US" dirty="0" smtClean="0"/>
              <a:t>The invocation section of a parallel method is invoked in parallel (via spawn)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Compiler used to automatically parallelize 3 applications</a:t>
            </a:r>
          </a:p>
          <a:p>
            <a:pPr lvl="1"/>
            <a:r>
              <a:rPr lang="en-US" dirty="0" smtClean="0"/>
              <a:t>the Barnes-Hut </a:t>
            </a:r>
            <a:r>
              <a:rPr lang="en-US" dirty="0" err="1" smtClean="0"/>
              <a:t>hierarchial</a:t>
            </a:r>
            <a:r>
              <a:rPr lang="en-US" dirty="0" smtClean="0"/>
              <a:t> N-body solver</a:t>
            </a:r>
          </a:p>
          <a:p>
            <a:pPr lvl="1"/>
            <a:r>
              <a:rPr lang="en-US" dirty="0" smtClean="0"/>
              <a:t>the Water simulation code</a:t>
            </a:r>
          </a:p>
          <a:p>
            <a:pPr lvl="1"/>
            <a:r>
              <a:rPr lang="en-US" dirty="0" smtClean="0"/>
              <a:t>the String seismic code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en-US" dirty="0" smtClean="0"/>
              <a:t>4 of 6 parallel applications in SPLASH(’92) and 3 of 4 parallel applications in SAM(’94) benchmarks rely on commuting operations to expose concurrency and generate correct parallel execution</a:t>
            </a:r>
          </a:p>
          <a:p>
            <a:endParaRPr lang="en-US" dirty="0" smtClean="0"/>
          </a:p>
          <a:p>
            <a:r>
              <a:rPr lang="en-US" dirty="0" smtClean="0"/>
              <a:t>We would like to exploit commuting operations automatically!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357298"/>
            <a:ext cx="43243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5078" y="2571744"/>
            <a:ext cx="43815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4357694"/>
            <a:ext cx="48482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85852" y="5715016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All of the parallel phases have a significant number of auxiliary call sites</a:t>
            </a:r>
          </a:p>
          <a:p>
            <a:r>
              <a:rPr lang="en-US" i="1" dirty="0" smtClean="0"/>
              <a:t>Most of the pairs of invoked methods are independent, hence the compiler executes relatively few pairs symbolically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428736"/>
            <a:ext cx="4371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86055" y="2814641"/>
            <a:ext cx="44862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214818"/>
            <a:ext cx="41243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85852" y="5715016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Parallelism coverage is the percentage of time spent in parallelized sections</a:t>
            </a:r>
          </a:p>
          <a:p>
            <a:r>
              <a:rPr lang="en-US" i="1" dirty="0" smtClean="0"/>
              <a:t>It can be seen that </a:t>
            </a:r>
            <a:r>
              <a:rPr lang="en-US" i="1" dirty="0" err="1" smtClean="0"/>
              <a:t>commutativity</a:t>
            </a:r>
            <a:r>
              <a:rPr lang="en-US" i="1" dirty="0" smtClean="0"/>
              <a:t> analysis parallelizes a significant portion of the benchmarks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Commuting operations play an important role in parallel computing</a:t>
            </a:r>
          </a:p>
          <a:p>
            <a:endParaRPr lang="en-US" dirty="0" smtClean="0"/>
          </a:p>
          <a:p>
            <a:r>
              <a:rPr lang="en-US" dirty="0" smtClean="0"/>
              <a:t>This framework can exploit commuting operations and automatically parallelize dynamic, pointer based programs</a:t>
            </a:r>
          </a:p>
          <a:p>
            <a:endParaRPr lang="en-US" dirty="0" smtClean="0"/>
          </a:p>
          <a:p>
            <a:r>
              <a:rPr lang="en-US" dirty="0" smtClean="0"/>
              <a:t>This framework ensures that the internal state of objects are identical, regardless of the order of execution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en-US" dirty="0" smtClean="0"/>
              <a:t>Future work (which we will see soon!) relaxes this and ensures that the external state of objects are consistent, even though the internal state may be different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3786190"/>
            <a:ext cx="89154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466859"/>
            <a:ext cx="41148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4929198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Parallelize by executing the two recursive invocations of node::visit in parallel</a:t>
            </a:r>
            <a:endParaRPr lang="en-US" i="1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466859"/>
            <a:ext cx="41148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5000628" y="3929066"/>
            <a:ext cx="1928826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357335"/>
            <a:ext cx="5286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직사각형 3"/>
          <p:cNvSpPr/>
          <p:nvPr/>
        </p:nvSpPr>
        <p:spPr>
          <a:xfrm>
            <a:off x="3500430" y="5500702"/>
            <a:ext cx="328614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1785918" y="4572008"/>
            <a:ext cx="1428760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1928794" y="6072206"/>
            <a:ext cx="1428760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357335"/>
            <a:ext cx="5286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직사각형 3"/>
          <p:cNvSpPr/>
          <p:nvPr/>
        </p:nvSpPr>
        <p:spPr>
          <a:xfrm>
            <a:off x="3500430" y="5500702"/>
            <a:ext cx="328614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1785918" y="4572008"/>
            <a:ext cx="1428760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1928794" y="6072206"/>
            <a:ext cx="1428760" cy="2143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43504" y="1317484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 parallel execution, order of node::</a:t>
            </a:r>
            <a:r>
              <a:rPr lang="en-US" i="1" dirty="0" err="1" smtClean="0"/>
              <a:t>parallel_visit</a:t>
            </a:r>
            <a:r>
              <a:rPr lang="en-US" i="1" dirty="0" smtClean="0"/>
              <a:t> could change.</a:t>
            </a:r>
          </a:p>
          <a:p>
            <a:endParaRPr lang="en-US" i="1" dirty="0" smtClean="0"/>
          </a:p>
          <a:p>
            <a:r>
              <a:rPr lang="en-US" i="1" dirty="0" smtClean="0"/>
              <a:t>Is this a problem</a:t>
            </a:r>
            <a:r>
              <a:rPr lang="en-US" i="1" dirty="0" smtClean="0"/>
              <a:t>?</a:t>
            </a:r>
            <a:endParaRPr lang="en-US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3504" y="1317484"/>
            <a:ext cx="371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 parallel execution, order of node::</a:t>
            </a:r>
            <a:r>
              <a:rPr lang="en-US" i="1" dirty="0" err="1" smtClean="0"/>
              <a:t>parallel_visit</a:t>
            </a:r>
            <a:r>
              <a:rPr lang="en-US" i="1" dirty="0" smtClean="0"/>
              <a:t> could change.</a:t>
            </a:r>
          </a:p>
          <a:p>
            <a:endParaRPr lang="en-US" i="1" dirty="0" smtClean="0"/>
          </a:p>
          <a:p>
            <a:r>
              <a:rPr lang="en-US" i="1" dirty="0" smtClean="0"/>
              <a:t>Is this a problem</a:t>
            </a:r>
            <a:r>
              <a:rPr lang="en-US" i="1" dirty="0" smtClean="0"/>
              <a:t>?</a:t>
            </a:r>
          </a:p>
          <a:p>
            <a:endParaRPr lang="en-US" i="1" dirty="0" smtClean="0"/>
          </a:p>
          <a:p>
            <a:r>
              <a:rPr lang="en-US" i="1" dirty="0" smtClean="0"/>
              <a:t>In serial execution the order will be</a:t>
            </a:r>
          </a:p>
          <a:p>
            <a:r>
              <a:rPr lang="en-US" i="1" dirty="0" smtClean="0"/>
              <a:t>50, 17, 12, 9, 14, 23, 19, 72, 54, 67, 76</a:t>
            </a:r>
          </a:p>
          <a:p>
            <a:endParaRPr lang="en-US" i="1" dirty="0" smtClean="0"/>
          </a:p>
          <a:p>
            <a:r>
              <a:rPr lang="en-US" i="1" dirty="0" smtClean="0"/>
              <a:t>In parallel execution we can ensure that</a:t>
            </a:r>
          </a:p>
          <a:p>
            <a:r>
              <a:rPr lang="en-US" i="1" dirty="0" smtClean="0"/>
              <a:t>50, 17, 12 will execute before 9</a:t>
            </a:r>
          </a:p>
          <a:p>
            <a:endParaRPr lang="en-US" i="1" dirty="0" smtClean="0"/>
          </a:p>
          <a:p>
            <a:r>
              <a:rPr lang="en-US" i="1" dirty="0" smtClean="0"/>
              <a:t>But we don’t know which of 12, 13 or 9, 14, 19 will execute first</a:t>
            </a:r>
          </a:p>
          <a:p>
            <a:endParaRPr lang="en-US" i="1" dirty="0" smtClean="0"/>
          </a:p>
          <a:p>
            <a:r>
              <a:rPr lang="en-US" i="1" dirty="0" smtClean="0"/>
              <a:t>What conditions are necessary to ensure that parallel execution will be correct?</a:t>
            </a:r>
            <a:endParaRPr lang="en-US" i="1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714488"/>
            <a:ext cx="3686174" cy="223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1422</TotalTime>
  <Words>1270</Words>
  <Application>Microsoft Office PowerPoint</Application>
  <PresentationFormat>화면 슬라이드 쇼(4:3)</PresentationFormat>
  <Paragraphs>231</Paragraphs>
  <Slides>43</Slides>
  <Notes>43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4" baseType="lpstr">
      <vt:lpstr>태양</vt:lpstr>
      <vt:lpstr>Commutativity Analysis: A New Analysis Technique for Parallelizing Compilers  Martin C. Rinard Pedro C. Diniz</vt:lpstr>
      <vt:lpstr>Layout</vt:lpstr>
      <vt:lpstr>Introduction</vt:lpstr>
      <vt:lpstr>Introduction</vt:lpstr>
      <vt:lpstr>Motivating Example</vt:lpstr>
      <vt:lpstr>Motivating Example</vt:lpstr>
      <vt:lpstr>Motivating Example</vt:lpstr>
      <vt:lpstr>Motivating Example</vt:lpstr>
      <vt:lpstr>Motivating Example</vt:lpstr>
      <vt:lpstr>Commutativity Conditions</vt:lpstr>
      <vt:lpstr>Motivating Example</vt:lpstr>
      <vt:lpstr>Framework</vt:lpstr>
      <vt:lpstr>Extents</vt:lpstr>
      <vt:lpstr>Extent Constants</vt:lpstr>
      <vt:lpstr>Auxiliary Methods</vt:lpstr>
      <vt:lpstr>Running Example</vt:lpstr>
      <vt:lpstr>Running Example</vt:lpstr>
      <vt:lpstr>Running Example</vt:lpstr>
      <vt:lpstr>Read/Write Sets &amp; Call Sites</vt:lpstr>
      <vt:lpstr>Read/Write Sets &amp; Call Sites</vt:lpstr>
      <vt:lpstr>Extent Constant Variables</vt:lpstr>
      <vt:lpstr>Extent Constant Variables</vt:lpstr>
      <vt:lpstr>Extent Constant Variables</vt:lpstr>
      <vt:lpstr>Extent Constant Variables</vt:lpstr>
      <vt:lpstr>Extent And Full And Auxiliary CallSites</vt:lpstr>
      <vt:lpstr>Extent And Full And Auxiliary CallSites</vt:lpstr>
      <vt:lpstr>Check Full Call Sites</vt:lpstr>
      <vt:lpstr>Check Full Call Sites</vt:lpstr>
      <vt:lpstr>Check Auxiliary Call Sites</vt:lpstr>
      <vt:lpstr>Check Auxiliary Call Sites</vt:lpstr>
      <vt:lpstr>Separability</vt:lpstr>
      <vt:lpstr>May Perform Input Or Output</vt:lpstr>
      <vt:lpstr>Commutativity Testing</vt:lpstr>
      <vt:lpstr>Commutativity Testing</vt:lpstr>
      <vt:lpstr>Commutativity Testing</vt:lpstr>
      <vt:lpstr>Commutativity Testing</vt:lpstr>
      <vt:lpstr>Commutativity Testing</vt:lpstr>
      <vt:lpstr>Code Generation</vt:lpstr>
      <vt:lpstr>Experimental Results</vt:lpstr>
      <vt:lpstr>Experimental Results</vt:lpstr>
      <vt:lpstr>Experimental Results</vt:lpstr>
      <vt:lpstr>Takeaway</vt:lpstr>
      <vt:lpstr>Takeaway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Locality-aware Load Balancing for Speculatively-parallelized Irregular Applications</dc:title>
  <dc:creator>tigrage</dc:creator>
  <cp:lastModifiedBy>tigrage</cp:lastModifiedBy>
  <cp:revision>259</cp:revision>
  <dcterms:created xsi:type="dcterms:W3CDTF">2010-03-22T18:08:36Z</dcterms:created>
  <dcterms:modified xsi:type="dcterms:W3CDTF">2010-04-05T18:05:16Z</dcterms:modified>
</cp:coreProperties>
</file>