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Default Extension="png" ContentType="image/png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10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Default Extension="jpeg" ContentType="image/jpeg"/>
  <Override PartName="/ppt/notesSlides/notesSlide111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3"/>
  </p:notesMasterIdLst>
  <p:sldIdLst>
    <p:sldId id="256" r:id="rId2"/>
    <p:sldId id="259" r:id="rId3"/>
    <p:sldId id="257" r:id="rId4"/>
    <p:sldId id="353" r:id="rId5"/>
    <p:sldId id="354" r:id="rId6"/>
    <p:sldId id="355" r:id="rId7"/>
    <p:sldId id="356" r:id="rId8"/>
    <p:sldId id="357" r:id="rId9"/>
    <p:sldId id="35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61" r:id="rId68"/>
    <p:sldId id="317" r:id="rId69"/>
    <p:sldId id="318" r:id="rId70"/>
    <p:sldId id="319" r:id="rId71"/>
    <p:sldId id="320" r:id="rId72"/>
    <p:sldId id="321" r:id="rId73"/>
    <p:sldId id="322" r:id="rId74"/>
    <p:sldId id="360" r:id="rId75"/>
    <p:sldId id="323" r:id="rId76"/>
    <p:sldId id="324" r:id="rId77"/>
    <p:sldId id="325" r:id="rId78"/>
    <p:sldId id="326" r:id="rId79"/>
    <p:sldId id="327" r:id="rId80"/>
    <p:sldId id="328" r:id="rId81"/>
    <p:sldId id="329" r:id="rId82"/>
    <p:sldId id="330" r:id="rId83"/>
    <p:sldId id="331" r:id="rId84"/>
    <p:sldId id="332" r:id="rId85"/>
    <p:sldId id="333" r:id="rId86"/>
    <p:sldId id="334" r:id="rId87"/>
    <p:sldId id="335" r:id="rId88"/>
    <p:sldId id="336" r:id="rId89"/>
    <p:sldId id="337" r:id="rId90"/>
    <p:sldId id="338" r:id="rId91"/>
    <p:sldId id="339" r:id="rId92"/>
    <p:sldId id="340" r:id="rId93"/>
    <p:sldId id="341" r:id="rId94"/>
    <p:sldId id="342" r:id="rId95"/>
    <p:sldId id="343" r:id="rId96"/>
    <p:sldId id="344" r:id="rId97"/>
    <p:sldId id="345" r:id="rId98"/>
    <p:sldId id="346" r:id="rId99"/>
    <p:sldId id="347" r:id="rId100"/>
    <p:sldId id="348" r:id="rId101"/>
    <p:sldId id="349" r:id="rId102"/>
    <p:sldId id="350" r:id="rId103"/>
    <p:sldId id="359" r:id="rId104"/>
    <p:sldId id="362" r:id="rId105"/>
    <p:sldId id="363" r:id="rId106"/>
    <p:sldId id="367" r:id="rId107"/>
    <p:sldId id="368" r:id="rId108"/>
    <p:sldId id="369" r:id="rId109"/>
    <p:sldId id="364" r:id="rId110"/>
    <p:sldId id="365" r:id="rId111"/>
    <p:sldId id="366" r:id="rId112"/>
  </p:sldIdLst>
  <p:sldSz cx="10077450" cy="7562850"/>
  <p:notesSz cx="7772400" cy="10058400"/>
  <p:defaultTextStyle>
    <a:defPPr>
      <a:defRPr lang="en-GB"/>
    </a:defPPr>
    <a:lvl1pPr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DejaVu Sans" pitchFamily="16" charset="0"/>
        <a:ea typeface="+mn-ea"/>
        <a:cs typeface="+mn-cs"/>
      </a:defRPr>
    </a:lvl1pPr>
    <a:lvl2pPr marL="742950" indent="-28575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DejaVu Sans" pitchFamily="16" charset="0"/>
        <a:ea typeface="+mn-ea"/>
        <a:cs typeface="+mn-cs"/>
      </a:defRPr>
    </a:lvl2pPr>
    <a:lvl3pPr marL="11430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DejaVu Sans" pitchFamily="16" charset="0"/>
        <a:ea typeface="+mn-ea"/>
        <a:cs typeface="+mn-cs"/>
      </a:defRPr>
    </a:lvl3pPr>
    <a:lvl4pPr marL="16002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DejaVu Sans" pitchFamily="16" charset="0"/>
        <a:ea typeface="+mn-ea"/>
        <a:cs typeface="+mn-cs"/>
      </a:defRPr>
    </a:lvl4pPr>
    <a:lvl5pPr marL="20574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DejaVu Sans" pitchFamily="1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DejaVu Sans" pitchFamily="1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DejaVu Sans" pitchFamily="1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DejaVu Sans" pitchFamily="1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DejaVu Sans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68" d="100"/>
          <a:sy n="68" d="100"/>
        </p:scale>
        <p:origin x="-102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89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defRPr>
            </a:lvl1pPr>
          </a:lstStyle>
          <a:p>
            <a:fld id="{DB5C7259-2623-4B43-9C89-3806DB9CC0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7BAC77-17C0-4C74-9DBF-040332CE7E9A}" type="slidenum">
              <a:rPr lang="en-US"/>
              <a:pPr/>
              <a:t>1</a:t>
            </a:fld>
            <a:endParaRPr 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20298C-482D-4BB1-AB83-C4E8912CA179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270EE7-9794-4E3E-8FA9-509C0415C313}" type="slidenum">
              <a:rPr lang="en-US"/>
              <a:pPr/>
              <a:t>100</a:t>
            </a:fld>
            <a:endParaRPr lang="en-US"/>
          </a:p>
        </p:txBody>
      </p:sp>
      <p:sp>
        <p:nvSpPr>
          <p:cNvPr id="195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8A4625-FDF1-4293-8132-D0291061CEA2}" type="slidenum">
              <a:rPr lang="en-US"/>
              <a:pPr/>
              <a:t>101</a:t>
            </a:fld>
            <a:endParaRPr lang="en-US"/>
          </a:p>
        </p:txBody>
      </p:sp>
      <p:sp>
        <p:nvSpPr>
          <p:cNvPr id="196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F1290C-8E41-4FF0-8D41-64659F1E81C3}" type="slidenum">
              <a:rPr lang="en-US"/>
              <a:pPr/>
              <a:t>102</a:t>
            </a:fld>
            <a:endParaRPr lang="en-US"/>
          </a:p>
        </p:txBody>
      </p:sp>
      <p:sp>
        <p:nvSpPr>
          <p:cNvPr id="197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270EE7-9794-4E3E-8FA9-509C0415C313}" type="slidenum">
              <a:rPr lang="en-US"/>
              <a:pPr/>
              <a:t>103</a:t>
            </a:fld>
            <a:endParaRPr lang="en-US"/>
          </a:p>
        </p:txBody>
      </p:sp>
      <p:sp>
        <p:nvSpPr>
          <p:cNvPr id="195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3188" y="765175"/>
            <a:ext cx="5026025" cy="3771900"/>
          </a:xfrm>
          <a:solidFill>
            <a:srgbClr val="FFFFFF"/>
          </a:solidFill>
          <a:ln/>
        </p:spPr>
      </p:sp>
      <p:sp>
        <p:nvSpPr>
          <p:cNvPr id="6246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3188" y="765175"/>
            <a:ext cx="5026025" cy="3771900"/>
          </a:xfrm>
          <a:solidFill>
            <a:srgbClr val="FFFFFF"/>
          </a:solidFill>
          <a:ln/>
        </p:spPr>
      </p:sp>
      <p:sp>
        <p:nvSpPr>
          <p:cNvPr id="66563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3188" y="765175"/>
            <a:ext cx="5026025" cy="3771900"/>
          </a:xfrm>
          <a:solidFill>
            <a:srgbClr val="FFFFFF"/>
          </a:solidFill>
          <a:ln/>
        </p:spPr>
      </p:sp>
      <p:sp>
        <p:nvSpPr>
          <p:cNvPr id="8089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3188" y="765175"/>
            <a:ext cx="5026025" cy="3771900"/>
          </a:xfrm>
          <a:solidFill>
            <a:srgbClr val="FFFFFF"/>
          </a:solidFill>
          <a:ln/>
        </p:spPr>
      </p:sp>
      <p:sp>
        <p:nvSpPr>
          <p:cNvPr id="8089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3188" y="765175"/>
            <a:ext cx="5026025" cy="3771900"/>
          </a:xfrm>
          <a:solidFill>
            <a:srgbClr val="FFFFFF"/>
          </a:solidFill>
          <a:ln/>
        </p:spPr>
      </p:sp>
      <p:sp>
        <p:nvSpPr>
          <p:cNvPr id="8089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08331" y="765389"/>
            <a:ext cx="5155739" cy="3771899"/>
          </a:xfrm>
          <a:solidFill>
            <a:srgbClr val="FFFFFF"/>
          </a:solidFill>
          <a:ln/>
        </p:spPr>
      </p:sp>
      <p:sp>
        <p:nvSpPr>
          <p:cNvPr id="74755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2935FB-3810-4A56-8A61-24F233182F46}" type="slidenum">
              <a:rPr lang="en-US"/>
              <a:pPr/>
              <a:t>11</a:t>
            </a:fld>
            <a:endParaRPr 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08331" y="765389"/>
            <a:ext cx="5155739" cy="3771899"/>
          </a:xfrm>
          <a:solidFill>
            <a:srgbClr val="FFFFFF"/>
          </a:solidFill>
          <a:ln/>
        </p:spPr>
      </p:sp>
      <p:sp>
        <p:nvSpPr>
          <p:cNvPr id="7782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08331" y="765389"/>
            <a:ext cx="5155739" cy="3771899"/>
          </a:xfrm>
          <a:solidFill>
            <a:srgbClr val="FFFFFF"/>
          </a:solidFill>
          <a:ln/>
        </p:spPr>
      </p:sp>
      <p:sp>
        <p:nvSpPr>
          <p:cNvPr id="8089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5494BB-A8C8-4D0F-B5C3-13D93F10B06C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CAAB2A-D6FF-4391-8BE7-62B09224EF1D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99E225-9535-4A12-AE47-15B571CD66C7}" type="slidenum">
              <a:rPr lang="en-US"/>
              <a:pPr/>
              <a:t>14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3C2555-90FB-404B-A1F6-2A0968C31477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37E60E-F547-4240-B21F-4CF3EF7AFF53}" type="slidenum">
              <a:rPr lang="en-US"/>
              <a:pPr/>
              <a:t>16</a:t>
            </a:fld>
            <a:endParaRPr 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02288D-F5E2-4873-B3EB-6DF8D51F54E4}" type="slidenum">
              <a:rPr lang="en-US"/>
              <a:pPr/>
              <a:t>17</a:t>
            </a:fld>
            <a:endParaRPr 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37B409-5DF9-4FD0-AF7E-826193DC998F}" type="slidenum">
              <a:rPr lang="en-US"/>
              <a:pPr/>
              <a:t>18</a:t>
            </a:fld>
            <a:endParaRPr 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E5F364-6FCF-49DF-B04A-AC333CB0D6EA}" type="slidenum">
              <a:rPr lang="en-US"/>
              <a:pPr/>
              <a:t>19</a:t>
            </a:fld>
            <a:endParaRPr 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CBCD96-7D5C-422E-8D50-1209BA0E4B9B}" type="slidenum">
              <a:rPr lang="en-US"/>
              <a:pPr/>
              <a:t>2</a:t>
            </a:fld>
            <a:endParaRPr 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E1AF2B-B47A-4873-86ED-E0AA89F220F2}" type="slidenum">
              <a:rPr lang="en-US"/>
              <a:pPr/>
              <a:t>20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D4CA8B-2233-4EBC-BA13-AB7771EF01FA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832649-2186-4FA8-BB0B-0BAED9B4CEA5}" type="slidenum">
              <a:rPr lang="en-US"/>
              <a:pPr/>
              <a:t>22</a:t>
            </a:fld>
            <a:endParaRPr lang="en-US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E0B081-C92F-4C9F-BF1D-E8FE65E8CF39}" type="slidenum">
              <a:rPr lang="en-US"/>
              <a:pPr/>
              <a:t>23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2D7B68-21BB-4380-8E05-098487E0EE8C}" type="slidenum">
              <a:rPr lang="en-US"/>
              <a:pPr/>
              <a:t>24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E0BACE-FDDC-427D-964B-9B3CB3C5C420}" type="slidenum">
              <a:rPr lang="en-US"/>
              <a:pPr/>
              <a:t>25</a:t>
            </a:fld>
            <a:endParaRPr lang="en-US"/>
          </a:p>
        </p:txBody>
      </p:sp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73D0C7-3973-42AC-B583-B954865ABF5C}" type="slidenum">
              <a:rPr lang="en-US"/>
              <a:pPr/>
              <a:t>26</a:t>
            </a:fld>
            <a:endParaRPr lang="en-US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0B3E23-7B70-462D-AC96-8F72C798836B}" type="slidenum">
              <a:rPr lang="en-US"/>
              <a:pPr/>
              <a:t>27</a:t>
            </a:fld>
            <a:endParaRPr 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832366-EB33-402F-8E33-BC6816ADCA50}" type="slidenum">
              <a:rPr lang="en-US"/>
              <a:pPr/>
              <a:t>28</a:t>
            </a:fld>
            <a:endParaRPr lang="en-US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6D8D6F-43BB-4D9C-A09F-2DFCA09A07AC}" type="slidenum">
              <a:rPr lang="en-US"/>
              <a:pPr/>
              <a:t>29</a:t>
            </a:fld>
            <a:endParaRPr lang="en-US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3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E02C65-D615-4453-98AA-9E405D913D49}" type="slidenum">
              <a:rPr lang="en-US"/>
              <a:pPr/>
              <a:t>30</a:t>
            </a:fld>
            <a:endParaRPr lang="en-US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D5D8C4-C6B6-410B-84F2-D09AF228432E}" type="slidenum">
              <a:rPr lang="en-US"/>
              <a:pPr/>
              <a:t>31</a:t>
            </a:fld>
            <a:endParaRPr lang="en-US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5070BD-3F48-4DC4-9F05-DEF642F7D17A}" type="slidenum">
              <a:rPr lang="en-US"/>
              <a:pPr/>
              <a:t>32</a:t>
            </a:fld>
            <a:endParaRPr lang="en-U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A182B7-FC05-4565-A776-3F9584AA82CD}" type="slidenum">
              <a:rPr lang="en-US"/>
              <a:pPr/>
              <a:t>33</a:t>
            </a:fld>
            <a:endParaRPr lang="en-US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595584-BAF3-4013-AA47-4D986CDCCB5C}" type="slidenum">
              <a:rPr lang="en-US"/>
              <a:pPr/>
              <a:t>34</a:t>
            </a:fld>
            <a:endParaRPr 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6E3127-AA4D-4F1F-ADDE-66C8737220E0}" type="slidenum">
              <a:rPr lang="en-US"/>
              <a:pPr/>
              <a:t>35</a:t>
            </a:fld>
            <a:endParaRPr 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CB6762-1333-4186-B128-157EB8B6023C}" type="slidenum">
              <a:rPr lang="en-US"/>
              <a:pPr/>
              <a:t>36</a:t>
            </a:fld>
            <a:endParaRPr 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A08AC8-23C9-440D-B5B6-33723894E856}" type="slidenum">
              <a:rPr lang="en-US"/>
              <a:pPr/>
              <a:t>37</a:t>
            </a:fld>
            <a:endParaRPr 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CCE414-B0F2-49C9-A486-60F99D2B363F}" type="slidenum">
              <a:rPr lang="en-US"/>
              <a:pPr/>
              <a:t>38</a:t>
            </a:fld>
            <a:endParaRPr lang="en-US"/>
          </a:p>
        </p:txBody>
      </p:sp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4B81B2-DDFB-4495-912A-4205FE5C739B}" type="slidenum">
              <a:rPr lang="en-US"/>
              <a:pPr/>
              <a:t>39</a:t>
            </a:fld>
            <a:endParaRPr lang="en-US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4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25D1FA-2058-46C5-A606-9975FE796A28}" type="slidenum">
              <a:rPr lang="en-US"/>
              <a:pPr/>
              <a:t>40</a:t>
            </a:fld>
            <a:endParaRPr lang="en-US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938C4C-62FA-49AA-B5F7-FD7083A63148}" type="slidenum">
              <a:rPr lang="en-US"/>
              <a:pPr/>
              <a:t>41</a:t>
            </a:fld>
            <a:endParaRPr 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C99F54-0116-4893-BE77-2624AF5A6122}" type="slidenum">
              <a:rPr lang="en-US"/>
              <a:pPr/>
              <a:t>42</a:t>
            </a:fld>
            <a:endParaRPr lang="en-US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72CD63-B558-468F-AD21-BB619741EB7F}" type="slidenum">
              <a:rPr lang="en-US"/>
              <a:pPr/>
              <a:t>43</a:t>
            </a:fld>
            <a:endParaRPr lang="en-US"/>
          </a:p>
        </p:txBody>
      </p:sp>
      <p:sp>
        <p:nvSpPr>
          <p:cNvPr id="139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06AA51-6D1B-4D31-830E-648400D0DC1A}" type="slidenum">
              <a:rPr lang="en-US"/>
              <a:pPr/>
              <a:t>44</a:t>
            </a:fld>
            <a:endParaRPr 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321E71-BB0D-469F-8FC3-538B14EB6336}" type="slidenum">
              <a:rPr lang="en-US"/>
              <a:pPr/>
              <a:t>45</a:t>
            </a:fld>
            <a:endParaRPr 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D47620-FC22-4015-9ABF-F96859B721DE}" type="slidenum">
              <a:rPr lang="en-US"/>
              <a:pPr/>
              <a:t>46</a:t>
            </a:fld>
            <a:endParaRPr 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8E6147-DEF9-4BE6-BAB8-8D1949FA2257}" type="slidenum">
              <a:rPr lang="en-US"/>
              <a:pPr/>
              <a:t>47</a:t>
            </a:fld>
            <a:endParaRPr 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C0532D-D961-4EC2-9D80-65990F174B93}" type="slidenum">
              <a:rPr lang="en-US"/>
              <a:pPr/>
              <a:t>48</a:t>
            </a:fld>
            <a:endParaRPr 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0B3C14-C91E-46DF-8FC0-8B3BCB4EF0FC}" type="slidenum">
              <a:rPr lang="en-US"/>
              <a:pPr/>
              <a:t>49</a:t>
            </a:fld>
            <a:endParaRPr 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5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EEE533-0436-42C7-876B-215FFFED7EEB}" type="slidenum">
              <a:rPr lang="en-US"/>
              <a:pPr/>
              <a:t>50</a:t>
            </a:fld>
            <a:endParaRPr 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394059-AC8E-4BF9-9C00-0B18FDCFA976}" type="slidenum">
              <a:rPr lang="en-US"/>
              <a:pPr/>
              <a:t>51</a:t>
            </a:fld>
            <a:endParaRPr 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4F5631-D88F-4A2D-9D97-848D1BE25382}" type="slidenum">
              <a:rPr lang="en-US"/>
              <a:pPr/>
              <a:t>52</a:t>
            </a:fld>
            <a:endParaRPr 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107943-2128-4EA7-8479-4A338D1234E0}" type="slidenum">
              <a:rPr lang="en-US"/>
              <a:pPr/>
              <a:t>53</a:t>
            </a:fld>
            <a:endParaRPr lang="en-US"/>
          </a:p>
        </p:txBody>
      </p:sp>
      <p:sp>
        <p:nvSpPr>
          <p:cNvPr id="149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A68922-F3A3-4C75-A681-6D906674982A}" type="slidenum">
              <a:rPr lang="en-US"/>
              <a:pPr/>
              <a:t>54</a:t>
            </a:fld>
            <a:endParaRPr lang="en-US"/>
          </a:p>
        </p:txBody>
      </p:sp>
      <p:sp>
        <p:nvSpPr>
          <p:cNvPr id="150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C1D341-BC46-4243-AE3D-45458E1FBB5B}" type="slidenum">
              <a:rPr lang="en-US"/>
              <a:pPr/>
              <a:t>55</a:t>
            </a:fld>
            <a:endParaRPr lang="en-US"/>
          </a:p>
        </p:txBody>
      </p:sp>
      <p:sp>
        <p:nvSpPr>
          <p:cNvPr id="151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01E324-8C72-4CA5-B1F9-BF51042C6D13}" type="slidenum">
              <a:rPr lang="en-US"/>
              <a:pPr/>
              <a:t>56</a:t>
            </a:fld>
            <a:endParaRPr lang="en-US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1FB5AF-9366-4689-831C-78A6AD9FCCD2}" type="slidenum">
              <a:rPr lang="en-US"/>
              <a:pPr/>
              <a:t>57</a:t>
            </a:fld>
            <a:endParaRPr lang="en-US"/>
          </a:p>
        </p:txBody>
      </p:sp>
      <p:sp>
        <p:nvSpPr>
          <p:cNvPr id="153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104C5B-0FB2-46DB-9CC1-0FB68FB69414}" type="slidenum">
              <a:rPr lang="en-US"/>
              <a:pPr/>
              <a:t>58</a:t>
            </a:fld>
            <a:endParaRPr lang="en-US"/>
          </a:p>
        </p:txBody>
      </p:sp>
      <p:sp>
        <p:nvSpPr>
          <p:cNvPr id="154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30F436-17EF-4289-A735-277EBA91E723}" type="slidenum">
              <a:rPr lang="en-US"/>
              <a:pPr/>
              <a:t>59</a:t>
            </a:fld>
            <a:endParaRPr lang="en-US"/>
          </a:p>
        </p:txBody>
      </p:sp>
      <p:sp>
        <p:nvSpPr>
          <p:cNvPr id="155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6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08FF60-BCDC-409E-8CFF-7DD29BD946C5}" type="slidenum">
              <a:rPr lang="en-US"/>
              <a:pPr/>
              <a:t>60</a:t>
            </a:fld>
            <a:endParaRPr lang="en-US"/>
          </a:p>
        </p:txBody>
      </p:sp>
      <p:sp>
        <p:nvSpPr>
          <p:cNvPr id="156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D6115B-1AE7-4886-B360-9B29F32CE39C}" type="slidenum">
              <a:rPr lang="en-US"/>
              <a:pPr/>
              <a:t>61</a:t>
            </a:fld>
            <a:endParaRPr lang="en-US"/>
          </a:p>
        </p:txBody>
      </p:sp>
      <p:sp>
        <p:nvSpPr>
          <p:cNvPr id="157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C1BDA6-6F0B-419F-941D-22D3CA7876EC}" type="slidenum">
              <a:rPr lang="en-US"/>
              <a:pPr/>
              <a:t>62</a:t>
            </a:fld>
            <a:endParaRPr lang="en-US"/>
          </a:p>
        </p:txBody>
      </p:sp>
      <p:sp>
        <p:nvSpPr>
          <p:cNvPr id="158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30A2A2-973F-4D49-A084-BE42377741B1}" type="slidenum">
              <a:rPr lang="en-US"/>
              <a:pPr/>
              <a:t>63</a:t>
            </a:fld>
            <a:endParaRPr lang="en-US"/>
          </a:p>
        </p:txBody>
      </p:sp>
      <p:sp>
        <p:nvSpPr>
          <p:cNvPr id="159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C605DC-02E4-4388-B2B8-5E233F3CEF6F}" type="slidenum">
              <a:rPr lang="en-US"/>
              <a:pPr/>
              <a:t>64</a:t>
            </a:fld>
            <a:endParaRPr lang="en-US"/>
          </a:p>
        </p:txBody>
      </p:sp>
      <p:sp>
        <p:nvSpPr>
          <p:cNvPr id="160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C44235-1EAA-4922-AA45-A2B90AEF4BBF}" type="slidenum">
              <a:rPr lang="en-US"/>
              <a:pPr/>
              <a:t>65</a:t>
            </a:fld>
            <a:endParaRPr lang="en-US"/>
          </a:p>
        </p:txBody>
      </p:sp>
      <p:sp>
        <p:nvSpPr>
          <p:cNvPr id="161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5229DA-304B-4ED3-92D4-ADA24776519B}" type="slidenum">
              <a:rPr lang="en-US"/>
              <a:pPr/>
              <a:t>66</a:t>
            </a:fld>
            <a:endParaRPr lang="en-US"/>
          </a:p>
        </p:txBody>
      </p:sp>
      <p:sp>
        <p:nvSpPr>
          <p:cNvPr id="162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D47620-FC22-4015-9ABF-F96859B721DE}" type="slidenum">
              <a:rPr lang="en-US"/>
              <a:pPr/>
              <a:t>67</a:t>
            </a:fld>
            <a:endParaRPr 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0F5CDF-FB9B-4601-B9E5-FDCD0A23C6BB}" type="slidenum">
              <a:rPr lang="en-US"/>
              <a:pPr/>
              <a:t>68</a:t>
            </a:fld>
            <a:endParaRPr lang="en-US"/>
          </a:p>
        </p:txBody>
      </p:sp>
      <p:sp>
        <p:nvSpPr>
          <p:cNvPr id="163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C81925-62A9-47BA-9BFD-3BD781CD4455}" type="slidenum">
              <a:rPr lang="en-US"/>
              <a:pPr/>
              <a:t>69</a:t>
            </a:fld>
            <a:endParaRPr lang="en-US"/>
          </a:p>
        </p:txBody>
      </p:sp>
      <p:sp>
        <p:nvSpPr>
          <p:cNvPr id="164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7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69E541-9734-4B6C-B394-89CD741C2830}" type="slidenum">
              <a:rPr lang="en-US"/>
              <a:pPr/>
              <a:t>70</a:t>
            </a:fld>
            <a:endParaRPr lang="en-US"/>
          </a:p>
        </p:txBody>
      </p:sp>
      <p:sp>
        <p:nvSpPr>
          <p:cNvPr id="165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3A21B8-72DF-491B-A696-950BB191D2B4}" type="slidenum">
              <a:rPr lang="en-US"/>
              <a:pPr/>
              <a:t>71</a:t>
            </a:fld>
            <a:endParaRPr lang="en-US"/>
          </a:p>
        </p:txBody>
      </p:sp>
      <p:sp>
        <p:nvSpPr>
          <p:cNvPr id="166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D3360B-D8EC-4E35-B446-B2E651C0C741}" type="slidenum">
              <a:rPr lang="en-US"/>
              <a:pPr/>
              <a:t>72</a:t>
            </a:fld>
            <a:endParaRPr lang="en-US"/>
          </a:p>
        </p:txBody>
      </p:sp>
      <p:sp>
        <p:nvSpPr>
          <p:cNvPr id="167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208500-4439-4185-92B7-B332CE1BB641}" type="slidenum">
              <a:rPr lang="en-US"/>
              <a:pPr/>
              <a:t>73</a:t>
            </a:fld>
            <a:endParaRPr lang="en-US"/>
          </a:p>
        </p:txBody>
      </p:sp>
      <p:sp>
        <p:nvSpPr>
          <p:cNvPr id="168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208500-4439-4185-92B7-B332CE1BB641}" type="slidenum">
              <a:rPr lang="en-US"/>
              <a:pPr/>
              <a:t>74</a:t>
            </a:fld>
            <a:endParaRPr lang="en-US"/>
          </a:p>
        </p:txBody>
      </p:sp>
      <p:sp>
        <p:nvSpPr>
          <p:cNvPr id="168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AE1E1C-56D4-45DF-924F-EA6C3BDC0217}" type="slidenum">
              <a:rPr lang="en-US"/>
              <a:pPr/>
              <a:t>75</a:t>
            </a:fld>
            <a:endParaRPr lang="en-US"/>
          </a:p>
        </p:txBody>
      </p:sp>
      <p:sp>
        <p:nvSpPr>
          <p:cNvPr id="169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8AA665-550C-4272-8C4E-21CD8F60B3C2}" type="slidenum">
              <a:rPr lang="en-US"/>
              <a:pPr/>
              <a:t>76</a:t>
            </a:fld>
            <a:endParaRPr lang="en-US"/>
          </a:p>
        </p:txBody>
      </p:sp>
      <p:sp>
        <p:nvSpPr>
          <p:cNvPr id="171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B94FE7-657C-4B96-ACAB-0C96B806378F}" type="slidenum">
              <a:rPr lang="en-US"/>
              <a:pPr/>
              <a:t>77</a:t>
            </a:fld>
            <a:endParaRPr lang="en-US"/>
          </a:p>
        </p:txBody>
      </p:sp>
      <p:sp>
        <p:nvSpPr>
          <p:cNvPr id="172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2A879E-3A45-4CF1-B5D5-831FDB8F32BB}" type="slidenum">
              <a:rPr lang="en-US"/>
              <a:pPr/>
              <a:t>78</a:t>
            </a:fld>
            <a:endParaRPr lang="en-US"/>
          </a:p>
        </p:txBody>
      </p:sp>
      <p:sp>
        <p:nvSpPr>
          <p:cNvPr id="173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EED89D-18E3-47B7-BA54-C83106E9CD96}" type="slidenum">
              <a:rPr lang="en-US"/>
              <a:pPr/>
              <a:t>79</a:t>
            </a:fld>
            <a:endParaRPr lang="en-US"/>
          </a:p>
        </p:txBody>
      </p:sp>
      <p:sp>
        <p:nvSpPr>
          <p:cNvPr id="174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8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5AB76-3AE7-4D35-8070-D8249BFEB58E}" type="slidenum">
              <a:rPr lang="en-US"/>
              <a:pPr/>
              <a:t>80</a:t>
            </a:fld>
            <a:endParaRPr lang="en-US"/>
          </a:p>
        </p:txBody>
      </p:sp>
      <p:sp>
        <p:nvSpPr>
          <p:cNvPr id="175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F335BE-58B4-434D-9AFA-5C9DDE8C06F3}" type="slidenum">
              <a:rPr lang="en-US"/>
              <a:pPr/>
              <a:t>81</a:t>
            </a:fld>
            <a:endParaRPr lang="en-US"/>
          </a:p>
        </p:txBody>
      </p:sp>
      <p:sp>
        <p:nvSpPr>
          <p:cNvPr id="176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A80FB6-148E-490E-BEF2-4146643921FC}" type="slidenum">
              <a:rPr lang="en-US"/>
              <a:pPr/>
              <a:t>82</a:t>
            </a:fld>
            <a:endParaRPr lang="en-US"/>
          </a:p>
        </p:txBody>
      </p:sp>
      <p:sp>
        <p:nvSpPr>
          <p:cNvPr id="177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FB58C2-607A-4087-9E9D-06DF247946B9}" type="slidenum">
              <a:rPr lang="en-US"/>
              <a:pPr/>
              <a:t>83</a:t>
            </a:fld>
            <a:endParaRPr lang="en-US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835EB2-1661-4046-BFF1-012167FEF584}" type="slidenum">
              <a:rPr lang="en-US"/>
              <a:pPr/>
              <a:t>84</a:t>
            </a:fld>
            <a:endParaRPr lang="en-US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A1F335-FDFA-4E42-B0F4-B17F7DF0A2A7}" type="slidenum">
              <a:rPr lang="en-US"/>
              <a:pPr/>
              <a:t>85</a:t>
            </a:fld>
            <a:endParaRPr lang="en-US"/>
          </a:p>
        </p:txBody>
      </p:sp>
      <p:sp>
        <p:nvSpPr>
          <p:cNvPr id="180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D9D79-C5AD-4F2F-9E72-4A37D0B27E83}" type="slidenum">
              <a:rPr lang="en-US"/>
              <a:pPr/>
              <a:t>86</a:t>
            </a:fld>
            <a:endParaRPr lang="en-US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0F9FDD-E638-45DC-BD30-BA9F0918D27F}" type="slidenum">
              <a:rPr lang="en-US"/>
              <a:pPr/>
              <a:t>87</a:t>
            </a:fld>
            <a:endParaRPr lang="en-US"/>
          </a:p>
        </p:txBody>
      </p:sp>
      <p:sp>
        <p:nvSpPr>
          <p:cNvPr id="182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E2EA15-E49A-4F8E-9AE4-566B8636EB59}" type="slidenum">
              <a:rPr lang="en-US"/>
              <a:pPr/>
              <a:t>88</a:t>
            </a:fld>
            <a:endParaRPr lang="en-US"/>
          </a:p>
        </p:txBody>
      </p:sp>
      <p:sp>
        <p:nvSpPr>
          <p:cNvPr id="183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A96990-7C33-4237-AC87-B92580EA17BB}" type="slidenum">
              <a:rPr lang="en-US"/>
              <a:pPr/>
              <a:t>89</a:t>
            </a:fld>
            <a:endParaRPr lang="en-US"/>
          </a:p>
        </p:txBody>
      </p:sp>
      <p:sp>
        <p:nvSpPr>
          <p:cNvPr id="184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EC69B-45EF-479B-8173-0E308B668A1D}" type="slidenum">
              <a:rPr lang="en-US"/>
              <a:pPr/>
              <a:t>9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0EEFC8-34E1-47ED-A7B1-FABEB962C91B}" type="slidenum">
              <a:rPr lang="en-US"/>
              <a:pPr/>
              <a:t>90</a:t>
            </a:fld>
            <a:endParaRPr lang="en-US"/>
          </a:p>
        </p:txBody>
      </p:sp>
      <p:sp>
        <p:nvSpPr>
          <p:cNvPr id="185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FD082D-210D-420F-A0B9-E2B0AD0C2C36}" type="slidenum">
              <a:rPr lang="en-US"/>
              <a:pPr/>
              <a:t>91</a:t>
            </a:fld>
            <a:endParaRPr lang="en-US"/>
          </a:p>
        </p:txBody>
      </p:sp>
      <p:sp>
        <p:nvSpPr>
          <p:cNvPr id="186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38D180-980A-48C7-9E43-7A49145A9380}" type="slidenum">
              <a:rPr lang="en-US"/>
              <a:pPr/>
              <a:t>92</a:t>
            </a:fld>
            <a:endParaRPr lang="en-US"/>
          </a:p>
        </p:txBody>
      </p:sp>
      <p:sp>
        <p:nvSpPr>
          <p:cNvPr id="187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56A2F8-8B7B-4E25-A807-A1DBE68B7A8A}" type="slidenum">
              <a:rPr lang="en-US"/>
              <a:pPr/>
              <a:t>93</a:t>
            </a:fld>
            <a:endParaRPr lang="en-US"/>
          </a:p>
        </p:txBody>
      </p:sp>
      <p:sp>
        <p:nvSpPr>
          <p:cNvPr id="188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56696E-B5F2-4370-B84E-DE287F7D0ADF}" type="slidenum">
              <a:rPr lang="en-US"/>
              <a:pPr/>
              <a:t>94</a:t>
            </a:fld>
            <a:endParaRPr lang="en-US"/>
          </a:p>
        </p:txBody>
      </p:sp>
      <p:sp>
        <p:nvSpPr>
          <p:cNvPr id="189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EFAF01-F42C-4838-8EAA-10B4F1CFECAB}" type="slidenum">
              <a:rPr lang="en-US"/>
              <a:pPr/>
              <a:t>95</a:t>
            </a:fld>
            <a:endParaRPr lang="en-US"/>
          </a:p>
        </p:txBody>
      </p:sp>
      <p:sp>
        <p:nvSpPr>
          <p:cNvPr id="190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45FACC-2FB1-4C66-9434-560A7CFD7A82}" type="slidenum">
              <a:rPr lang="en-US"/>
              <a:pPr/>
              <a:t>96</a:t>
            </a:fld>
            <a:endParaRPr lang="en-US"/>
          </a:p>
        </p:txBody>
      </p:sp>
      <p:sp>
        <p:nvSpPr>
          <p:cNvPr id="191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0685D7-32D7-4D4D-B7AF-75AD34FFC34A}" type="slidenum">
              <a:rPr lang="en-US"/>
              <a:pPr/>
              <a:t>97</a:t>
            </a:fld>
            <a:endParaRPr lang="en-US"/>
          </a:p>
        </p:txBody>
      </p:sp>
      <p:sp>
        <p:nvSpPr>
          <p:cNvPr id="192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2636D8-0FB0-4D1F-B3E8-885FC211B4E5}" type="slidenum">
              <a:rPr lang="en-US"/>
              <a:pPr/>
              <a:t>98</a:t>
            </a:fld>
            <a:endParaRPr lang="en-US"/>
          </a:p>
        </p:txBody>
      </p:sp>
      <p:sp>
        <p:nvSpPr>
          <p:cNvPr id="193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8938C3-6DC0-47C9-8CB3-45FE9A19F187}" type="slidenum">
              <a:rPr lang="en-US"/>
              <a:pPr/>
              <a:t>99</a:t>
            </a:fld>
            <a:endParaRPr lang="en-US"/>
          </a:p>
        </p:txBody>
      </p:sp>
      <p:sp>
        <p:nvSpPr>
          <p:cNvPr id="194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260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6150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4850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177E00-AF3C-481B-8629-014DA0AEA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42B8F0-B4F9-4F4F-8407-2744E3052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7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7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AE1271-A6D3-4797-8088-3AF72023F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9750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6463" y="6889750"/>
            <a:ext cx="3192462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4713" y="6889750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D54B8C6C-B5C8-48D7-8565-E93D0F95D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2F4DC8-D1C1-492B-AB67-D5B0FBF8AE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615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6150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AA7404D-4518-4CB4-B1F1-475957429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70063"/>
            <a:ext cx="4457700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70063"/>
            <a:ext cx="4457700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A09C75-E834-496D-A237-D11F316FF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688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688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DF7780-6BB1-4F1C-B2A1-F13CC9355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6282B8-4E0A-4C78-9638-90780CB15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7314FF4-6039-46C4-851F-666C42DF3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6287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4038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6287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D555F6-6D5F-4A3E-BDDD-988ECC6D0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6788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67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6788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90B974-5984-4145-9854-03B937B77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70063"/>
            <a:ext cx="9067800" cy="498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9750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6463" y="6889750"/>
            <a:ext cx="3192462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4713" y="6889750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2A389D48-C7FE-4570-8944-7F1566F09E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2pPr>
      <a:lvl3pPr marL="11430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3pPr>
      <a:lvl4pPr marL="16002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4pPr>
      <a:lvl5pPr marL="20574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5pPr>
      <a:lvl6pPr marL="25146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6pPr>
      <a:lvl7pPr marL="29718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7pPr>
      <a:lvl8pPr marL="34290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8pPr>
      <a:lvl9pPr marL="38862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DejaVu Sans" pitchFamily="16" charset="0"/>
          <a:ea typeface="DejaVu Sans" pitchFamily="16" charset="0"/>
          <a:cs typeface="DejaVu Sans" pitchFamily="16" charset="0"/>
        </a:defRPr>
      </a:lvl9pPr>
    </p:titleStyle>
    <p:bodyStyle>
      <a:lvl1pPr marL="342900" indent="-342900" algn="l" defTabSz="457200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28600"/>
            <a:ext cx="9601200" cy="25146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9601200" cy="1600200"/>
          </a:xfrm>
          <a:ln/>
        </p:spPr>
        <p:txBody>
          <a:bodyPr tIns="2772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dirty="0"/>
              <a:t>The Ant and The Grasshopper</a:t>
            </a:r>
            <a:r>
              <a:rPr lang="en-US" dirty="0"/>
              <a:t/>
            </a:r>
            <a:br>
              <a:rPr lang="en-US" dirty="0"/>
            </a:br>
            <a:r>
              <a:rPr lang="en-US" sz="3200" i="1" dirty="0"/>
              <a:t>Fast and Accurate Pointer Analysis for Millions of Lines of Code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66725" y="3248025"/>
            <a:ext cx="9069387" cy="3938587"/>
          </a:xfrm>
          <a:prstGeom prst="rect">
            <a:avLst/>
          </a:prstGeom>
          <a:noFill/>
          <a:ln/>
        </p:spPr>
        <p:txBody>
          <a:bodyPr lIns="0" tIns="22680" rIns="0" bIns="0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/>
              <a:t>Ben </a:t>
            </a:r>
            <a:r>
              <a:rPr lang="en-US" sz="3600" dirty="0" smtClean="0"/>
              <a:t>Hardekopf and Calvin </a:t>
            </a:r>
            <a:r>
              <a:rPr lang="en-US" sz="3600" dirty="0"/>
              <a:t>Lin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i="1" dirty="0" smtClean="0"/>
              <a:t>PLDI 2007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i="1" dirty="0" smtClean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i="1" dirty="0" smtClean="0"/>
              <a:t>(Best Paper &amp; Best Presentation Award)</a:t>
            </a:r>
            <a:endParaRPr lang="en-US" sz="3600" i="1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/>
              <a:t>Background: Inclusion-based Analysis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71625"/>
            <a:ext cx="1919288" cy="481647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</a:tabLst>
            </a:pPr>
            <a:r>
              <a:rPr lang="en-GB" sz="2400" dirty="0"/>
              <a:t> </a:t>
            </a:r>
            <a:r>
              <a:rPr lang="en-GB" dirty="0">
                <a:latin typeface="Arial" charset="0"/>
              </a:rPr>
              <a:t>c = &amp;f;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e = &amp;c;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g = &amp;a;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a = d;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b = 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d = *e;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*e = b;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*g = e;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Evaluation</a:t>
            </a:r>
            <a:endParaRPr lang="en-US" sz="4000" dirty="0"/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04825" y="1419224"/>
            <a:ext cx="9069388" cy="59436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Compare </a:t>
            </a: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against 3 well-known algorithms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Heintze and Tardieu [PLDI'01]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Pearce </a:t>
            </a:r>
            <a:r>
              <a:rPr lang="en-GB" sz="2800" i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et al</a:t>
            </a: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[PASTE'04]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Berndl </a:t>
            </a:r>
            <a:r>
              <a:rPr lang="en-GB" sz="2800" i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et al</a:t>
            </a: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[PLDI'03]</a:t>
            </a:r>
          </a:p>
          <a:p>
            <a:pPr marL="431800" indent="-323850">
              <a:spcAft>
                <a:spcPts val="1138"/>
              </a:spcAft>
              <a:buClrTx/>
              <a:buSzTx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8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All algorithms compute the exact same solution</a:t>
            </a:r>
          </a:p>
          <a:p>
            <a:pPr marL="431800" indent="-323850">
              <a:spcAft>
                <a:spcPts val="1425"/>
              </a:spcAft>
              <a:buClrTx/>
              <a:buSzTx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8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Six benchmarks: 100K—2M </a:t>
            </a: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LOC </a:t>
            </a:r>
          </a:p>
          <a:p>
            <a:pPr marL="431800" indent="-323850"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err="1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Emacs</a:t>
            </a: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, Ghostscript, Gimp, Insight, Wine, Linux Kernel</a:t>
            </a:r>
            <a:endParaRPr lang="en-GB" sz="28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649288" y="1636713"/>
          <a:ext cx="8686800" cy="5486400"/>
        </p:xfrm>
        <a:graphic>
          <a:graphicData uri="http://schemas.openxmlformats.org/presentationml/2006/ole">
            <p:oleObj spid="_x0000_s98305" r:id="rId4" imgW="8686800" imgH="5491800" progId="">
              <p:embed/>
            </p:oleObj>
          </a:graphicData>
        </a:graphic>
      </p:graphicFrame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7151688" y="2130425"/>
            <a:ext cx="228600" cy="228600"/>
          </a:xfrm>
          <a:prstGeom prst="rect">
            <a:avLst/>
          </a:prstGeom>
          <a:solidFill>
            <a:srgbClr val="7DA647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Performance Comparison</a:t>
            </a:r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flipV="1">
            <a:off x="7270750" y="1962150"/>
            <a:ext cx="1588" cy="23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7077075" y="1733550"/>
            <a:ext cx="384175" cy="32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5080" rIns="90000" bIns="45000"/>
          <a:lstStyle/>
          <a:p>
            <a:r>
              <a:rPr lang="en-US" sz="16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59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5943600" y="1600200"/>
            <a:ext cx="1600200" cy="5486400"/>
          </a:xfrm>
          <a:prstGeom prst="rect">
            <a:avLst/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29" name="Object 1"/>
          <p:cNvGraphicFramePr>
            <a:graphicFrameLocks noChangeAspect="1"/>
          </p:cNvGraphicFramePr>
          <p:nvPr/>
        </p:nvGraphicFramePr>
        <p:xfrm>
          <a:off x="661329" y="1667753"/>
          <a:ext cx="8686800" cy="5029200"/>
        </p:xfrm>
        <a:graphic>
          <a:graphicData uri="http://schemas.openxmlformats.org/presentationml/2006/ole">
            <p:oleObj spid="_x0000_s99329" r:id="rId4" imgW="8686800" imgH="5491800" progId="">
              <p:embed/>
            </p:oleObj>
          </a:graphicData>
        </a:graphic>
      </p:graphicFrame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7151688" y="2130425"/>
            <a:ext cx="228600" cy="228600"/>
          </a:xfrm>
          <a:prstGeom prst="rect">
            <a:avLst/>
          </a:prstGeom>
          <a:solidFill>
            <a:srgbClr val="7DA647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Performance Comparison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 flipV="1">
            <a:off x="7270750" y="1962150"/>
            <a:ext cx="1588" cy="23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7077075" y="1733550"/>
            <a:ext cx="384175" cy="32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5080" rIns="90000" bIns="45000"/>
          <a:lstStyle/>
          <a:p>
            <a:r>
              <a:rPr lang="en-US" sz="16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59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Concluding Remarks</a:t>
            </a:r>
            <a:endParaRPr lang="en-US" sz="4000" dirty="0"/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04825" y="1495425"/>
            <a:ext cx="9069388" cy="5791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>
                <a:solidFill>
                  <a:srgbClr val="00B050"/>
                </a:solidFill>
              </a:rPr>
              <a:t>20x </a:t>
            </a:r>
            <a:r>
              <a:rPr lang="en-US" sz="3200" dirty="0" smtClean="0"/>
              <a:t>faster than Berndl et al, </a:t>
            </a:r>
            <a:r>
              <a:rPr lang="en-US" sz="3200" dirty="0" smtClean="0">
                <a:solidFill>
                  <a:srgbClr val="00B050"/>
                </a:solidFill>
              </a:rPr>
              <a:t>6x</a:t>
            </a:r>
            <a:r>
              <a:rPr lang="en-US" sz="3200" dirty="0" smtClean="0"/>
              <a:t> faster than Pearce et al and </a:t>
            </a:r>
            <a:r>
              <a:rPr lang="en-US" sz="3200" dirty="0" smtClean="0">
                <a:solidFill>
                  <a:srgbClr val="00B050"/>
                </a:solidFill>
              </a:rPr>
              <a:t>3x</a:t>
            </a:r>
            <a:r>
              <a:rPr lang="en-US" sz="3200" dirty="0" smtClean="0"/>
              <a:t> faster than Heintze et al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paper also looks at different data structures to efficiently represent points-to sets 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Sparse-bitmap (used in GCC)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Binary Decision Trees (BDD)</a:t>
            </a: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BDD implementation is 2x slower on average, but used 5.5X less memory </a:t>
            </a: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>
                <a:solidFill>
                  <a:srgbClr val="00B050"/>
                </a:solidFill>
              </a:rPr>
              <a:t>Question:</a:t>
            </a:r>
            <a:r>
              <a:rPr lang="en-US" sz="3200" dirty="0" smtClean="0"/>
              <a:t> They </a:t>
            </a:r>
            <a:r>
              <a:rPr lang="en-US" sz="3200" dirty="0" smtClean="0">
                <a:solidFill>
                  <a:srgbClr val="FF0000"/>
                </a:solidFill>
              </a:rPr>
              <a:t>DO NOT </a:t>
            </a:r>
            <a:r>
              <a:rPr lang="en-US" sz="3200" dirty="0" smtClean="0"/>
              <a:t>compare with IDEAL. Is there further </a:t>
            </a:r>
            <a:r>
              <a:rPr lang="en-US" sz="3200" smtClean="0"/>
              <a:t>opportunity here ?</a:t>
            </a:r>
            <a:endParaRPr lang="en-US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244938" y="302865"/>
            <a:ext cx="9587574" cy="906842"/>
          </a:xfrm>
        </p:spPr>
        <p:txBody>
          <a:bodyPr lIns="0" tIns="0" rIns="0" bIns="0" anchor="t"/>
          <a:lstStyle/>
          <a:p>
            <a:pPr algn="l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4300" dirty="0" smtClean="0"/>
              <a:t>Backup: Transitive </a:t>
            </a:r>
            <a:r>
              <a:rPr lang="en-US" sz="4300" dirty="0" smtClean="0"/>
              <a:t>Closure Algorithm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6965" y="1209707"/>
            <a:ext cx="5897758" cy="6059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244938" y="302865"/>
            <a:ext cx="9587574" cy="906842"/>
          </a:xfrm>
        </p:spPr>
        <p:txBody>
          <a:bodyPr lIns="0" tIns="0" rIns="0" bIns="0" anchor="t"/>
          <a:lstStyle/>
          <a:p>
            <a:pPr algn="l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4300" dirty="0" smtClean="0"/>
              <a:t>Lazy Cycle Detection Algorithm</a:t>
            </a:r>
            <a:endParaRPr lang="en-US" sz="4300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2079" y="1108169"/>
            <a:ext cx="6711302" cy="60747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243189" y="299364"/>
            <a:ext cx="9592822" cy="662661"/>
          </a:xfrm>
        </p:spPr>
        <p:txBody>
          <a:bodyPr lIns="0" tIns="0" rIns="0" bIns="0" anchor="t"/>
          <a:lstStyle/>
          <a:p>
            <a:pPr marL="0" lvl="1" indent="0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GB" sz="3600" dirty="0" smtClean="0"/>
              <a:t>Heintze and Tardieu [PLDI'01</a:t>
            </a:r>
            <a:r>
              <a:rPr lang="en-GB" sz="3600" dirty="0" smtClean="0"/>
              <a:t>]</a:t>
            </a:r>
            <a:endParaRPr lang="en-US" sz="4800" dirty="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4938" y="1815435"/>
            <a:ext cx="9587574" cy="5442801"/>
          </a:xfrm>
        </p:spPr>
        <p:txBody>
          <a:bodyPr lIns="0" tIns="0" rIns="0" bIns="0"/>
          <a:lstStyle/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Online algorithm 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During construction, as new inclusion edges are added to the graph, the transitive edges are NOT added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During analysis, indirect constraints are resolved through REACHABILITY queries. 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>
                <a:latin typeface="Comic Sans MS" pitchFamily="66" charset="0"/>
              </a:rPr>
              <a:t>=&gt; lots of redundant queries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>
              <a:latin typeface="Comic Sans MS" pitchFamily="66" charset="0"/>
            </a:endParaRP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In their paper, they reported results for field based implementation. When fields are expanded, the algorithm is dramatically slow.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243189" y="299364"/>
            <a:ext cx="9592822" cy="662661"/>
          </a:xfrm>
        </p:spPr>
        <p:txBody>
          <a:bodyPr lIns="0" tIns="0" rIns="0" bIns="0" anchor="t"/>
          <a:lstStyle/>
          <a:p>
            <a:pPr marL="863600" lvl="1" indent="-287338"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600" dirty="0" smtClean="0"/>
              <a:t>Pearce </a:t>
            </a:r>
            <a:r>
              <a:rPr lang="en-GB" sz="3600" i="1" dirty="0" smtClean="0"/>
              <a:t>et al</a:t>
            </a:r>
            <a:r>
              <a:rPr lang="en-GB" sz="3600" dirty="0" smtClean="0"/>
              <a:t> [PASTE'04]</a:t>
            </a:r>
            <a:endParaRPr lang="en-GB" sz="3600" dirty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4938" y="1815435"/>
            <a:ext cx="9587574" cy="5442801"/>
          </a:xfrm>
        </p:spPr>
        <p:txBody>
          <a:bodyPr lIns="0" tIns="0" rIns="0" bIns="0"/>
          <a:lstStyle/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Two variants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First:</a:t>
            </a:r>
          </a:p>
          <a:p>
            <a:pPr marL="853275" lvl="2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200" dirty="0" smtClean="0"/>
              <a:t>Maintain topological order of the graph</a:t>
            </a:r>
          </a:p>
          <a:p>
            <a:pPr marL="853275" lvl="2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200" dirty="0" smtClean="0"/>
              <a:t>A newly inserted edge that violates this ordering COULD create a cycle, so check whenever this happens. </a:t>
            </a:r>
            <a:endParaRPr lang="en-US" sz="2200" dirty="0" smtClean="0"/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Second</a:t>
            </a:r>
          </a:p>
          <a:p>
            <a:pPr marL="853275" lvl="2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200" dirty="0" smtClean="0"/>
              <a:t>Periodic sweep of the constraint graph to detect and collapse cycles. 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243189" y="299364"/>
            <a:ext cx="9592822" cy="662661"/>
          </a:xfrm>
        </p:spPr>
        <p:txBody>
          <a:bodyPr lIns="0" tIns="0" rIns="0" bIns="0" anchor="t"/>
          <a:lstStyle/>
          <a:p>
            <a:pPr marL="863600" lvl="1" indent="-287338"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600" dirty="0" smtClean="0"/>
              <a:t>Berndl </a:t>
            </a:r>
            <a:r>
              <a:rPr lang="en-GB" sz="3600" i="1" dirty="0" smtClean="0"/>
              <a:t>et al</a:t>
            </a:r>
            <a:r>
              <a:rPr lang="en-GB" sz="3600" dirty="0" smtClean="0"/>
              <a:t> [PLDI'03]</a:t>
            </a:r>
            <a:endParaRPr lang="en-GB" sz="3600" dirty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4938" y="1815435"/>
            <a:ext cx="9587574" cy="5442801"/>
          </a:xfrm>
        </p:spPr>
        <p:txBody>
          <a:bodyPr lIns="0" tIns="0" rIns="0" bIns="0"/>
          <a:lstStyle/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Field sensitive inclusion-based pointer analysis for JAVA programs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Uses BDDs to represent graph and points-to sets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This paper extends this algorithm by </a:t>
            </a:r>
          </a:p>
          <a:p>
            <a:pPr marL="853275" lvl="2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200" dirty="0" smtClean="0"/>
              <a:t>Making it field insensitive </a:t>
            </a:r>
          </a:p>
          <a:p>
            <a:pPr marL="853275" lvl="2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200" dirty="0" smtClean="0"/>
              <a:t>Handle indirect function calls</a:t>
            </a:r>
            <a:endParaRPr lang="en-US" sz="22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244938" y="302865"/>
            <a:ext cx="9587574" cy="906842"/>
          </a:xfrm>
        </p:spPr>
        <p:txBody>
          <a:bodyPr lIns="0" tIns="0" rIns="0" bIns="0" anchor="t"/>
          <a:lstStyle/>
          <a:p>
            <a:pPr algn="l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4300" dirty="0" smtClean="0"/>
              <a:t>Benchmarks</a:t>
            </a: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400" y="2419412"/>
            <a:ext cx="9288400" cy="2611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82328" y="5645879"/>
            <a:ext cx="8714545" cy="760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2600" dirty="0">
                <a:solidFill>
                  <a:srgbClr val="000000"/>
                </a:solidFill>
              </a:rPr>
              <a:t>Constraints reduced using offline variable substitution</a:t>
            </a:r>
          </a:p>
          <a:p>
            <a:pPr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2600" dirty="0">
                <a:solidFill>
                  <a:srgbClr val="000000"/>
                </a:solidFill>
              </a:rPr>
              <a:t>(60-77%)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55750"/>
            <a:ext cx="1919288" cy="481647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</a:tabLst>
            </a:pPr>
            <a:r>
              <a:rPr lang="en-GB" sz="2400" dirty="0"/>
              <a:t> </a:t>
            </a:r>
            <a:r>
              <a:rPr lang="en-GB" dirty="0">
                <a:latin typeface="Arial" charset="0"/>
              </a:rPr>
              <a:t>c = &amp;f;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e = &amp;c;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g = &amp;a;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a = d;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b = 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d = *e;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*e = b;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*g = e;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772400" y="1600200"/>
            <a:ext cx="2286000" cy="517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1168" rIns="0" bIns="0"/>
          <a:lstStyle/>
          <a:p>
            <a:pPr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2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c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{f}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{c}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{a}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*e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244938" y="302865"/>
            <a:ext cx="9587574" cy="906842"/>
          </a:xfrm>
        </p:spPr>
        <p:txBody>
          <a:bodyPr lIns="0" tIns="0" rIns="0" bIns="0" anchor="t"/>
          <a:lstStyle/>
          <a:p>
            <a:pPr algn="l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4300" dirty="0" smtClean="0"/>
              <a:t>Memory Consumption</a:t>
            </a: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873" y="2116548"/>
            <a:ext cx="9071455" cy="36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243189" y="299364"/>
            <a:ext cx="9592822" cy="903340"/>
          </a:xfrm>
        </p:spPr>
        <p:txBody>
          <a:bodyPr lIns="0" tIns="0" rIns="0" bIns="0" anchor="t"/>
          <a:lstStyle/>
          <a:p>
            <a:pPr algn="l" hangingPunct="1">
              <a:tabLst>
                <a:tab pos="0" algn="l"/>
                <a:tab pos="906449" algn="l"/>
                <a:tab pos="1812898" algn="l"/>
                <a:tab pos="2721097" algn="l"/>
                <a:tab pos="3627546" algn="l"/>
                <a:tab pos="4533995" algn="l"/>
                <a:tab pos="5442193" algn="l"/>
                <a:tab pos="6348642" algn="l"/>
                <a:tab pos="7256841" algn="l"/>
                <a:tab pos="8163290" algn="l"/>
                <a:tab pos="9069739" algn="l"/>
                <a:tab pos="9977937" algn="l"/>
              </a:tabLst>
            </a:pPr>
            <a:r>
              <a:rPr lang="en-US" sz="4300" dirty="0" smtClean="0"/>
              <a:t>Observations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4938" y="1815435"/>
            <a:ext cx="9587574" cy="5442801"/>
          </a:xfrm>
        </p:spPr>
        <p:txBody>
          <a:bodyPr lIns="0" tIns="0" rIns="0" bIns="0"/>
          <a:lstStyle/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Number of nodes collapsed</a:t>
            </a:r>
          </a:p>
          <a:p>
            <a:pPr marL="848703" lvl="2" indent="-281735" hangingPunct="1">
              <a:buSzPct val="80000"/>
              <a:buFont typeface="Courier New" pitchFamily="49" charset="0"/>
              <a:buChar char="o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dirty="0" smtClean="0"/>
              <a:t>Reduces nodes and edges in graph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Number of nodes searched in DFS</a:t>
            </a:r>
          </a:p>
          <a:p>
            <a:pPr marL="848703" lvl="2" indent="-281735" hangingPunct="1">
              <a:buSzPct val="80000"/>
              <a:buFont typeface="Courier New" pitchFamily="49" charset="0"/>
              <a:buChar char="o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dirty="0" smtClean="0"/>
              <a:t>Overhead due to cycle detection</a:t>
            </a:r>
          </a:p>
          <a:p>
            <a:pPr marL="453225" lvl="1" indent="-339481" hangingPunct="1">
              <a:buFont typeface="Arial" charset="0"/>
              <a:buChar char="•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sz="2600" dirty="0" smtClean="0"/>
              <a:t>Number of points-to info </a:t>
            </a:r>
            <a:r>
              <a:rPr lang="en-US" sz="2600" dirty="0" err="1" smtClean="0"/>
              <a:t>propogation</a:t>
            </a:r>
            <a:endParaRPr lang="en-US" sz="2600" dirty="0" smtClean="0"/>
          </a:p>
          <a:p>
            <a:pPr marL="848703" lvl="2" indent="-281735" hangingPunct="1">
              <a:buSzPct val="80000"/>
              <a:buFont typeface="Courier New" pitchFamily="49" charset="0"/>
              <a:buChar char="o"/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r>
              <a:rPr lang="en-US" dirty="0" smtClean="0"/>
              <a:t>Expensive operation</a:t>
            </a:r>
          </a:p>
          <a:p>
            <a:pPr hangingPunct="1">
              <a:tabLst>
                <a:tab pos="621215" algn="l"/>
                <a:tab pos="1527664" algn="l"/>
                <a:tab pos="2435863" algn="l"/>
                <a:tab pos="3342311" algn="l"/>
                <a:tab pos="4250511" algn="l"/>
                <a:tab pos="5156960" algn="l"/>
                <a:tab pos="6063408" algn="l"/>
                <a:tab pos="6971607" algn="l"/>
                <a:tab pos="7878055" algn="l"/>
                <a:tab pos="8784504" algn="l"/>
                <a:tab pos="9692704" algn="l"/>
              </a:tabLst>
            </a:pPr>
            <a:endParaRPr lang="en-US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71625"/>
            <a:ext cx="1919288" cy="481647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</a:tabLst>
            </a:pPr>
            <a:r>
              <a:rPr lang="en-GB" sz="2400" dirty="0"/>
              <a:t>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c = &amp;f;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e = &amp;c;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g = &amp;a;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a = d;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b = 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d = *e;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*e = b;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*g = e;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772400" y="1600200"/>
            <a:ext cx="2286000" cy="517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1168" rIns="0" bIns="0"/>
          <a:lstStyle/>
          <a:p>
            <a:pPr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2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c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{f}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{c}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{a}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*e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71625"/>
            <a:ext cx="1919288" cy="481647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</a:tabLst>
            </a:pPr>
            <a:r>
              <a:rPr lang="en-GB" sz="2400" dirty="0"/>
              <a:t> </a:t>
            </a:r>
            <a:r>
              <a:rPr lang="en-GB" dirty="0">
                <a:latin typeface="Arial" charset="0"/>
              </a:rPr>
              <a:t>c = &amp;f;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e = &amp;c;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g = &amp;a;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a = d;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b = 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d = *e;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*e = b;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*g = e;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772400" y="1600200"/>
            <a:ext cx="2286000" cy="517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1168" rIns="0" bIns="0"/>
          <a:lstStyle/>
          <a:p>
            <a:pPr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2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c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{f}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{c}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{a}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*e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571625"/>
            <a:ext cx="1919288" cy="481647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</a:tabLst>
            </a:pPr>
            <a:r>
              <a:rPr lang="en-GB" sz="2400" dirty="0"/>
              <a:t> </a:t>
            </a:r>
            <a:r>
              <a:rPr lang="en-GB" dirty="0">
                <a:latin typeface="Arial" charset="0"/>
              </a:rPr>
              <a:t>c = &amp;f;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e = &amp;c;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g = &amp;a;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a = d;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b = a;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d = *e;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*e = b;</a:t>
            </a:r>
          </a:p>
          <a:p>
            <a:pPr>
              <a:lnSpc>
                <a:spcPct val="91000"/>
              </a:lnSpc>
              <a:tabLst>
                <a:tab pos="723900" algn="l"/>
                <a:tab pos="1447800" algn="l"/>
              </a:tabLst>
            </a:pPr>
            <a:r>
              <a:rPr lang="en-GB" dirty="0">
                <a:latin typeface="Arial" charset="0"/>
              </a:rPr>
              <a:t>*g = e;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772400" y="1600200"/>
            <a:ext cx="2286000" cy="517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1168" rIns="0" bIns="0"/>
          <a:lstStyle/>
          <a:p>
            <a:pPr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2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c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{f}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{c}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{a}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a</a:t>
            </a:r>
          </a:p>
          <a:p>
            <a:pPr>
              <a:lnSpc>
                <a:spcPct val="92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d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FF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*e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*e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b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723900" algn="l"/>
                <a:tab pos="1447800" algn="l"/>
                <a:tab pos="2171700" algn="l"/>
              </a:tabLst>
            </a:pP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 *g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</a:t>
            </a:r>
            <a:r>
              <a:rPr lang="en-GB" sz="3200">
                <a:solidFill>
                  <a:srgbClr val="000000"/>
                </a:solidFill>
                <a:latin typeface="Arial" charset="0"/>
                <a:ea typeface="DejaVu Sans" pitchFamily="16" charset="0"/>
                <a:cs typeface="DejaVu Sans" pitchFamily="16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latin typeface="Arial" charset="0"/>
              </a:rPr>
              <a:t>c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latin typeface="Arial" charset="0"/>
              </a:rPr>
              <a:t>c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>
                <a:latin typeface="Arial" charset="0"/>
              </a:rPr>
              <a:t>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343400" y="58261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latin typeface="Arial" charset="0"/>
              </a:rPr>
              <a:t>c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>
                <a:latin typeface="Arial" charset="0"/>
              </a:rPr>
              <a:t>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latin typeface="Arial" charset="0"/>
              </a:rPr>
              <a:t>c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Contributions of the Paper</a:t>
            </a:r>
            <a:endParaRPr 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725" y="1724025"/>
            <a:ext cx="9069388" cy="4900612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Identify current state-of-the-art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Compare 3 well-known algorithms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Fastest takes ½ hour to analyze 1M lines of C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Advance the state-of-the-art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Two techniques(The Ant and The Grasshopper) </a:t>
            </a:r>
            <a:r>
              <a:rPr lang="en-US" dirty="0"/>
              <a:t>for inclusion-based analysis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Over 3</a:t>
            </a:r>
            <a:r>
              <a:rPr lang="en-US" i="1" dirty="0"/>
              <a:t>x</a:t>
            </a:r>
            <a:r>
              <a:rPr lang="en-US" dirty="0"/>
              <a:t> faster, same precision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Will be incorporated into GCC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The Agenda</a:t>
            </a:r>
            <a:endParaRPr 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725" y="2181225"/>
            <a:ext cx="9069388" cy="3352800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Background</a:t>
            </a:r>
            <a:endParaRPr lang="en-US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Lazy Cycle Detection 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Hybrid Cycle Detection 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Evaluation 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4838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5862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6886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Why Pointer Analysis ?</a:t>
            </a:r>
            <a:endParaRPr 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952625"/>
            <a:ext cx="9069388" cy="4900612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Pointer information - vital for most program analyses like program verification and program understanding. 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Precise pointer analysis is NP hard.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The most precise analyses are flow sensitive and context sensitive, but do not scale to large programs.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7910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Inclusion-based 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7745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Online Cycle Detection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725" y="1724025"/>
            <a:ext cx="9069388" cy="4900612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Inclusion-based analysis is </a:t>
            </a:r>
            <a:r>
              <a:rPr lang="en-US" i="1" dirty="0"/>
              <a:t>O(n</a:t>
            </a:r>
            <a:r>
              <a:rPr lang="en-US" i="1" baseline="33000" dirty="0"/>
              <a:t>3</a:t>
            </a:r>
            <a:r>
              <a:rPr lang="en-US" i="1" dirty="0"/>
              <a:t>)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i="1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Optimize with </a:t>
            </a:r>
            <a:r>
              <a:rPr lang="en-US" i="1" dirty="0"/>
              <a:t>online cycle detection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All nodes in the same cycle will have identical points-to sets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Most cycles appear </a:t>
            </a:r>
            <a:r>
              <a:rPr lang="en-US" i="1" dirty="0"/>
              <a:t>during</a:t>
            </a:r>
            <a:r>
              <a:rPr lang="en-US" dirty="0"/>
              <a:t> the analysis as new edges are added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Background: Online Cycle Detection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724025"/>
            <a:ext cx="9069388" cy="4900612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Cycle detection mechanism will largely determine performance of analysis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i="1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Must carefully balance aggression versus overhead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Too aggressive → too much graph traversal</a:t>
            </a:r>
          </a:p>
          <a:p>
            <a:pPr marL="863600" lvl="1" indent="-287338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Too conservative → cycles found too late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Contributions</a:t>
            </a:r>
            <a:endParaRPr lang="en-US" sz="4000" dirty="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Two new techniques for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Lazy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Hybrid Cycle Detection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Techniques are complementary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Hybrid Cycle Detection can be composed with any other cycle detection technique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Contributions</a:t>
            </a:r>
            <a:endParaRPr lang="en-US" sz="4000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Two new techniques for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Lazy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Hybrid Cycle Detection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Techniques are complementary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Hybrid Cycle Detection can be composed with any other cycle detection technique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23888" y="1751013"/>
            <a:ext cx="9069387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Well-known fact:</a:t>
            </a:r>
          </a:p>
          <a:p>
            <a:pPr marL="431800" indent="-323850"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A cycle forces nodes to have identical points-to sets</a:t>
            </a: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b="1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Key Insight</a:t>
            </a:r>
            <a:r>
              <a:rPr lang="en-GB" sz="32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:</a:t>
            </a:r>
          </a:p>
          <a:p>
            <a:pPr marL="431800" indent="-323850"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 </a:t>
            </a: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Nodes with identical points-to sets indicate possible cycles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Balance </a:t>
            </a: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aggression and overhead by waiting for the </a:t>
            </a:r>
            <a:r>
              <a:rPr lang="en-GB" sz="2800" i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effect</a:t>
            </a:r>
            <a:r>
              <a:rPr lang="en-GB" sz="28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of the cycle (identical points-to sets) to become obvious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Pointer Analysis - Simplified </a:t>
            </a:r>
            <a:endParaRPr 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2925" y="1952625"/>
            <a:ext cx="9069388" cy="4900612"/>
          </a:xfrm>
          <a:ln/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Flow-sensitive analysis computes a different graph at each program point. But this can be quite expensive.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Solution</a:t>
            </a:r>
            <a:r>
              <a:rPr lang="en-US" sz="2400" dirty="0" smtClean="0"/>
              <a:t>: Flow-insensitive analysis - </a:t>
            </a:r>
            <a:r>
              <a:rPr lang="en-US" sz="2400" i="1" dirty="0" smtClean="0">
                <a:latin typeface="Comic Sans MS" pitchFamily="66" charset="0"/>
              </a:rPr>
              <a:t>compute a points-to relation which is the least upper bound of all the points-to relations computed by the flow-sensitive analysis</a:t>
            </a:r>
            <a:endParaRPr lang="en-US" sz="2000" i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000" i="1" dirty="0" smtClean="0">
              <a:latin typeface="Comic Sans MS" pitchFamily="66" charset="0"/>
            </a:endParaRPr>
          </a:p>
          <a:p>
            <a:pPr marL="342900" lvl="1" indent="-342900" hangingPunct="1">
              <a:lnSpc>
                <a:spcPct val="90000"/>
              </a:lnSpc>
              <a:spcAft>
                <a:spcPts val="1425"/>
              </a:spcAft>
              <a:buFont typeface="Arial" pitchFamily="34" charset="0"/>
              <a:buChar char="•"/>
            </a:pPr>
            <a:r>
              <a:rPr lang="en-US" sz="2400" dirty="0" smtClean="0"/>
              <a:t>Compute a </a:t>
            </a:r>
            <a:r>
              <a:rPr lang="en-US" sz="2400" dirty="0" smtClean="0">
                <a:solidFill>
                  <a:srgbClr val="00B050"/>
                </a:solidFill>
              </a:rPr>
              <a:t>SINGLE</a:t>
            </a:r>
            <a:r>
              <a:rPr lang="en-US" sz="2400" dirty="0" smtClean="0"/>
              <a:t> points-to relation that holds regardless of the order in which assignment statements are actually executed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i="1" dirty="0" smtClean="0">
                <a:latin typeface="Comic Sans MS" pitchFamily="66" charset="0"/>
              </a:rPr>
              <a:t>“consider all the assignment statements together, replacing strong updates in dataflow equations with weak updates”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  <a:cs typeface="Courier New" pitchFamily="49" charset="0"/>
              </a:rPr>
              <a:t>Lets see some equations!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0196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6329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Dataflow Equations – Flow-Sensitive</a:t>
            </a:r>
            <a:endParaRPr lang="en-US" sz="40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68438" y="2382837"/>
            <a:ext cx="965200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x := &amp;y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16050" y="2405062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873250" y="2190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873250" y="2782887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49450" y="2001837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09775" y="2851150"/>
            <a:ext cx="276225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G’ = G with pt’(x) 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{y}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552575" y="4184650"/>
            <a:ext cx="795338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y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16050" y="4206875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873250" y="399256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873250" y="45847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949450" y="3803650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009775" y="4652962"/>
            <a:ext cx="2973388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G’ = G with pt’(x) 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pt(y)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770563" y="2382837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*y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683250" y="2405062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6140450" y="2190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6140450" y="2782887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6216650" y="2001837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276975" y="2851150"/>
            <a:ext cx="3257550" cy="701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G’ = G with pt’(x) 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U pt(a)</a:t>
            </a:r>
          </a:p>
          <a:p>
            <a:pPr algn="l"/>
            <a:r>
              <a:rPr lang="en-US">
                <a:solidFill>
                  <a:schemeClr val="accent2"/>
                </a:solidFill>
              </a:rPr>
              <a:t>                  for all a in pt(y)  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770563" y="4184650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*x := y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683250" y="4206875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6140450" y="399256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6140450" y="45847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216650" y="3803650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6276975" y="4652962"/>
            <a:ext cx="3171825" cy="701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G’ = G with pt’(a) U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pt(y)</a:t>
            </a:r>
          </a:p>
          <a:p>
            <a:pPr algn="l"/>
            <a:r>
              <a:rPr lang="en-US">
                <a:solidFill>
                  <a:schemeClr val="accent2"/>
                </a:solidFill>
              </a:rPr>
              <a:t>           for all a in pt(x)</a:t>
            </a: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H="1">
            <a:off x="2482850" y="3144837"/>
            <a:ext cx="1676400" cy="3124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635250" y="4973637"/>
            <a:ext cx="1600200" cy="1295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H="1">
            <a:off x="2787650" y="3144837"/>
            <a:ext cx="5791200" cy="3200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1687513" y="6508750"/>
            <a:ext cx="1862137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strong updates</a:t>
            </a: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7054850" y="4973637"/>
            <a:ext cx="1371600" cy="1524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5856288" y="6421437"/>
            <a:ext cx="1569660" cy="35548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weak </a:t>
            </a:r>
            <a:r>
              <a:rPr lang="en-US" b="1" dirty="0" smtClean="0">
                <a:solidFill>
                  <a:srgbClr val="FF0000"/>
                </a:solidFill>
              </a:rPr>
              <a:t>update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837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837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837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6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0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5" name="Oval 11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6349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6349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9" name="Oval 11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6451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Oval 11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Lazy Cycle Detection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23888" y="1751013"/>
            <a:ext cx="9069387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Sans" pitchFamily="16" charset="0"/>
                <a:cs typeface="DejaVu Sans" pitchFamily="16" charset="0"/>
              </a:rPr>
              <a:t>IS LAZY</a:t>
            </a: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because cycles are detected only while propagating constraints to them (well after they are created)</a:t>
            </a: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Nodes with identical points-to sets MAY NOT be part of a cycle</a:t>
            </a: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An Additional heuristic is needed to stop this wasteful search : 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  <a:ea typeface="DejaVu Sans" pitchFamily="16" charset="0"/>
                <a:cs typeface="DejaVu Sans" pitchFamily="16" charset="0"/>
              </a:rPr>
              <a:t>Don’t trigger cycles detection on the same edge twice</a:t>
            </a: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latin typeface="Comic Sans MS" pitchFamily="66" charset="0"/>
                <a:ea typeface="DejaVu Sans" pitchFamily="16" charset="0"/>
                <a:cs typeface="DejaVu Sans" pitchFamily="16" charset="0"/>
              </a:rPr>
              <a:t>=&gt; Cycle detection is not guaranteed to find all cycles</a:t>
            </a: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8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Contributions</a:t>
            </a:r>
            <a:endParaRPr lang="en-US" sz="4000" dirty="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Two new techniques for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Lazy Cycle Detection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Hybrid Cycle Detection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Techniques are complementary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Hybrid Cycle Detection can be composed with any other cycle detection technique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6590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51736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6590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1736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2663825" y="1511300"/>
            <a:ext cx="19954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few cycles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146675" y="1514475"/>
            <a:ext cx="21986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many cycles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1571625" y="2335213"/>
            <a:ext cx="831850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cheap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1076325" y="3989388"/>
            <a:ext cx="1298575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expensive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2855913" y="2335213"/>
            <a:ext cx="1716087" cy="60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Offline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50838" y="6108700"/>
            <a:ext cx="7721600" cy="66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76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Rountev and Chandra, </a:t>
            </a:r>
            <a:r>
              <a:rPr lang="en-US" sz="20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Off-line Variable Substitution for Scaling Points-to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Analysis</a:t>
            </a:r>
            <a:r>
              <a:rPr lang="en-US" sz="20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, in PLDI 2000.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Dataflow Equations – Flow-Insensitive</a:t>
            </a:r>
            <a:endParaRPr lang="en-US" sz="4000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847725" y="187642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Statements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900113" y="3476625"/>
            <a:ext cx="965200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&amp;y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847725" y="3498850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1304925" y="32845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1304925" y="3876675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381125" y="3095625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441450" y="3944938"/>
            <a:ext cx="28321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 = G with pt(x) U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{y}</a:t>
            </a: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984250" y="5278438"/>
            <a:ext cx="795338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y</a:t>
            </a: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>
            <a:off x="847725" y="5300663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1304925" y="5086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>
            <a:off x="1304925" y="5678488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1381125" y="4897438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1441450" y="5746750"/>
            <a:ext cx="3043238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 = G with pt(x) U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pt(y)</a:t>
            </a: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5202238" y="3476625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*y</a:t>
            </a: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5114925" y="3498850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5572125" y="32845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>
            <a:off x="5572125" y="3876675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5648325" y="3095625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5708650" y="3944938"/>
            <a:ext cx="3257550" cy="701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 = G with pt(x) U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pt(a)</a:t>
            </a:r>
          </a:p>
          <a:p>
            <a:pPr algn="l"/>
            <a:r>
              <a:rPr lang="en-US">
                <a:solidFill>
                  <a:schemeClr val="accent2"/>
                </a:solidFill>
              </a:rPr>
              <a:t>                  for all a in pt(y)  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5202238" y="5278438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*x := y</a:t>
            </a:r>
          </a:p>
        </p:txBody>
      </p:sp>
      <p:sp>
        <p:nvSpPr>
          <p:cNvPr id="56" name="Rectangle 23"/>
          <p:cNvSpPr>
            <a:spLocks noChangeArrowheads="1"/>
          </p:cNvSpPr>
          <p:nvPr/>
        </p:nvSpPr>
        <p:spPr bwMode="auto">
          <a:xfrm>
            <a:off x="5114925" y="5300663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>
            <a:off x="5572125" y="5086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8" name="Line 25"/>
          <p:cNvSpPr>
            <a:spLocks noChangeShapeType="1"/>
          </p:cNvSpPr>
          <p:nvPr/>
        </p:nvSpPr>
        <p:spPr bwMode="auto">
          <a:xfrm>
            <a:off x="5572125" y="5678488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5648325" y="4897438"/>
            <a:ext cx="381000" cy="3968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5708650" y="5746750"/>
            <a:ext cx="3057525" cy="701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</a:rPr>
              <a:t>G = G with pt(a) U</a:t>
            </a:r>
            <a:r>
              <a:rPr lang="en-US">
                <a:solidFill>
                  <a:schemeClr val="accent2"/>
                </a:solidFill>
                <a:sym typeface="Wingdings" pitchFamily="80" charset="2"/>
              </a:rPr>
              <a:t></a:t>
            </a:r>
            <a:r>
              <a:rPr lang="en-US">
                <a:solidFill>
                  <a:schemeClr val="accent2"/>
                </a:solidFill>
              </a:rPr>
              <a:t> pt(y)</a:t>
            </a:r>
          </a:p>
          <a:p>
            <a:pPr algn="l"/>
            <a:r>
              <a:rPr lang="en-US">
                <a:solidFill>
                  <a:schemeClr val="accent2"/>
                </a:solidFill>
              </a:rPr>
              <a:t>           for all a in pt(x)</a:t>
            </a:r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 flipV="1">
            <a:off x="3514725" y="2181225"/>
            <a:ext cx="2895600" cy="1752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 flipV="1">
            <a:off x="3590925" y="2333625"/>
            <a:ext cx="2895600" cy="3429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 flipH="1" flipV="1">
            <a:off x="6638925" y="2333625"/>
            <a:ext cx="1219200" cy="1600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 flipH="1" flipV="1">
            <a:off x="6562725" y="2409825"/>
            <a:ext cx="1143000" cy="3352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6470650" y="1909763"/>
            <a:ext cx="2308645" cy="384721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weak updates only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6590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51736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6590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1736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2663825" y="1511300"/>
            <a:ext cx="19954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few cycles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5146675" y="1514475"/>
            <a:ext cx="21986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many cycles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571625" y="2335213"/>
            <a:ext cx="831850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cheap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076325" y="3989388"/>
            <a:ext cx="1298575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expensive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2855913" y="2335213"/>
            <a:ext cx="1716087" cy="60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5381625" y="3929063"/>
            <a:ext cx="1716088" cy="60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Online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350838" y="6110288"/>
            <a:ext cx="7653337" cy="66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76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Fähndrich et al, </a:t>
            </a:r>
            <a:r>
              <a:rPr lang="en-US" sz="20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Partial Online Cycle Elimination in Inclusion Constraint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0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Graphs</a:t>
            </a:r>
            <a:r>
              <a:rPr lang="en-US" sz="20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, in PLDI 1998.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26590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5586413"/>
            <a:ext cx="9829800" cy="177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73224" rIns="90000" bIns="45000"/>
          <a:lstStyle/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 b="1" dirty="0" smtClean="0">
                <a:solidFill>
                  <a:srgbClr val="000000"/>
                </a:solidFill>
                <a:latin typeface="Bitstream Vera Sans" pitchFamily="32" charset="0"/>
                <a:ea typeface="DejaVu Sans" pitchFamily="16" charset="0"/>
                <a:cs typeface="DejaVu Sans" pitchFamily="16" charset="0"/>
              </a:rPr>
              <a:t>Key Insight</a:t>
            </a:r>
            <a:r>
              <a:rPr lang="en-US" sz="3200" b="1" dirty="0">
                <a:solidFill>
                  <a:srgbClr val="000000"/>
                </a:solidFill>
                <a:latin typeface="Bitstream Vera Sans" pitchFamily="32" charset="0"/>
                <a:ea typeface="DejaVu Sans" pitchFamily="16" charset="0"/>
                <a:cs typeface="DejaVu Sans" pitchFamily="16" charset="0"/>
              </a:rPr>
              <a:t>:</a:t>
            </a:r>
            <a:r>
              <a:rPr lang="en-US" sz="3200" dirty="0">
                <a:solidFill>
                  <a:srgbClr val="000000"/>
                </a:solidFill>
                <a:latin typeface="Bitstream Vera Sans" pitchFamily="32" charset="0"/>
                <a:ea typeface="DejaVu Sans" pitchFamily="16" charset="0"/>
                <a:cs typeface="DejaVu Sans" pitchFamily="16" charset="0"/>
              </a:rPr>
              <a:t> combining offline and online techniques can give us the best of both </a:t>
            </a:r>
            <a:r>
              <a:rPr lang="en-US" sz="3200" dirty="0" smtClean="0">
                <a:solidFill>
                  <a:srgbClr val="000000"/>
                </a:solidFill>
                <a:latin typeface="Bitstream Vera Sans" pitchFamily="32" charset="0"/>
                <a:ea typeface="DejaVu Sans" pitchFamily="16" charset="0"/>
                <a:cs typeface="DejaVu Sans" pitchFamily="16" charset="0"/>
              </a:rPr>
              <a:t>worlds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3200" dirty="0" smtClean="0">
                <a:solidFill>
                  <a:srgbClr val="FF0000"/>
                </a:solidFill>
                <a:latin typeface="Bitstream Vera Sans" pitchFamily="32" charset="0"/>
                <a:ea typeface="DejaVu Sans" pitchFamily="16" charset="0"/>
                <a:cs typeface="DejaVu Sans" pitchFamily="16" charset="0"/>
              </a:rPr>
              <a:t>PS: Offline – before actual constraint graph traversal</a:t>
            </a:r>
            <a:endParaRPr lang="en-US" sz="3200" dirty="0">
              <a:solidFill>
                <a:srgbClr val="FF0000"/>
              </a:solidFill>
              <a:latin typeface="Bitstream Vera Sans" pitchFamily="32" charset="0"/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5173663" y="18764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6590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5173663" y="3476625"/>
            <a:ext cx="2514600" cy="1600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663825" y="1511300"/>
            <a:ext cx="19954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few cycles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146675" y="1514475"/>
            <a:ext cx="219868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finds many cycles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571625" y="2335213"/>
            <a:ext cx="831850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cheap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1076325" y="3989388"/>
            <a:ext cx="1298575" cy="401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8860" rIns="90000" bIns="45000"/>
          <a:lstStyle/>
          <a:p>
            <a:pPr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expensive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2855913" y="2335213"/>
            <a:ext cx="1716087" cy="60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5381625" y="3929063"/>
            <a:ext cx="1716088" cy="60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Online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5411788" y="2355850"/>
            <a:ext cx="1716087" cy="60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Hybrid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en-US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Cycle Detection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Eagerly finds cycles </a:t>
            </a:r>
            <a:r>
              <a:rPr lang="en-GB" sz="3200" i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without</a:t>
            </a: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 traversing constraint graph</a:t>
            </a:r>
          </a:p>
          <a:p>
            <a:pPr marL="431800" indent="-323850"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b="1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Not guaranteed to find all cycles</a:t>
            </a:r>
          </a:p>
          <a:p>
            <a:pPr marL="863600" lvl="1" indent="-287338">
              <a:spcAft>
                <a:spcPts val="1138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46‒74% in </a:t>
            </a:r>
            <a:r>
              <a:rPr lang="en-GB" sz="3200" dirty="0" smtClean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these benchmarks</a:t>
            </a:r>
            <a:endParaRPr lang="en-GB" sz="32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Can be combined with other cycle detection techniques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4400" b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Offline component</a:t>
            </a:r>
          </a:p>
          <a:p>
            <a:pPr marL="431800" indent="-323850"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44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4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Online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Hybrid Cycle Detection ‒ Offline</a:t>
            </a:r>
            <a:endParaRPr lang="en-US" sz="4000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Linear time static analysis prior to actual pointer analysis. </a:t>
            </a: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Uses a simpler offline constraint graph 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a node for each variable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a ref node for variable dereference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an edge for each simple, complex constr. </a:t>
            </a:r>
          </a:p>
          <a:p>
            <a:pPr marL="1174750" lvl="1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ignore base constraints</a:t>
            </a: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Detect cycles in this graph using </a:t>
            </a:r>
            <a:r>
              <a:rPr lang="en-GB" sz="2800" dirty="0" err="1" smtClean="0">
                <a:ea typeface="DejaVu Sans" pitchFamily="16" charset="0"/>
                <a:cs typeface="DejaVu Sans" pitchFamily="16" charset="0"/>
              </a:rPr>
              <a:t>Tarjan’s</a:t>
            </a:r>
            <a:r>
              <a:rPr lang="en-GB" sz="2800" dirty="0" smtClean="0">
                <a:ea typeface="DejaVu Sans" pitchFamily="16" charset="0"/>
                <a:cs typeface="DejaVu Sans" pitchFamily="16" charset="0"/>
              </a:rPr>
              <a:t> Algorithm</a:t>
            </a:r>
          </a:p>
          <a:p>
            <a:pPr marL="431800" indent="-323850">
              <a:spcAft>
                <a:spcPts val="1425"/>
              </a:spcAft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800" b="1" i="1" dirty="0" smtClean="0">
                <a:solidFill>
                  <a:srgbClr val="00B050"/>
                </a:solidFill>
                <a:ea typeface="DejaVu Sans" pitchFamily="16" charset="0"/>
                <a:cs typeface="DejaVu Sans" pitchFamily="16" charset="0"/>
              </a:rPr>
              <a:t>Key</a:t>
            </a:r>
            <a:r>
              <a:rPr lang="en-GB" sz="2800" dirty="0" smtClean="0">
                <a:solidFill>
                  <a:srgbClr val="00B050"/>
                </a:solidFill>
                <a:ea typeface="DejaVu Sans" pitchFamily="16" charset="0"/>
                <a:cs typeface="DejaVu Sans" pitchFamily="16" charset="0"/>
              </a:rPr>
              <a:t>: No need to perform transitive closure here!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/>
              <a:t>Hybrid Cycle Detection ‒ Offline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latin typeface="Arial" charset="0"/>
              </a:rPr>
              <a:t>c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 dirty="0"/>
              <a:t>  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 dirty="0">
                <a:solidFill>
                  <a:srgbClr val="FF0000"/>
                </a:solidFill>
              </a:rPr>
              <a:t> 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 dirty="0">
                <a:solidFill>
                  <a:srgbClr val="FF0000"/>
                </a:solidFill>
              </a:rPr>
              <a:t> 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g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dirty="0"/>
              <a:t>  </a:t>
            </a:r>
            <a:r>
              <a:rPr lang="en-GB" dirty="0">
                <a:latin typeface="Arial" charset="0"/>
              </a:rPr>
              <a:t>a</a:t>
            </a:r>
            <a:r>
              <a:rPr lang="en-GB" dirty="0"/>
              <a:t> </a:t>
            </a:r>
            <a:r>
              <a:rPr lang="en-GB" dirty="0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dirty="0"/>
              <a:t> </a:t>
            </a:r>
            <a:r>
              <a:rPr lang="en-GB" dirty="0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dirty="0"/>
              <a:t>  </a:t>
            </a:r>
            <a:r>
              <a:rPr lang="en-GB" dirty="0">
                <a:latin typeface="Arial" charset="0"/>
              </a:rPr>
              <a:t>b</a:t>
            </a:r>
            <a:r>
              <a:rPr lang="en-GB" dirty="0"/>
              <a:t> </a:t>
            </a:r>
            <a:r>
              <a:rPr lang="en-GB" dirty="0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dirty="0"/>
              <a:t> </a:t>
            </a:r>
            <a:r>
              <a:rPr lang="en-GB" dirty="0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dirty="0"/>
              <a:t>  </a:t>
            </a:r>
            <a:r>
              <a:rPr lang="en-GB" dirty="0">
                <a:latin typeface="Arial" charset="0"/>
              </a:rPr>
              <a:t>d</a:t>
            </a:r>
            <a:r>
              <a:rPr lang="en-GB" dirty="0"/>
              <a:t> </a:t>
            </a:r>
            <a:r>
              <a:rPr lang="en-GB" dirty="0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dirty="0"/>
              <a:t> </a:t>
            </a:r>
            <a:r>
              <a:rPr lang="en-GB" dirty="0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dirty="0">
                <a:latin typeface="Arial" charset="0"/>
              </a:rPr>
              <a:t> *e</a:t>
            </a:r>
            <a:r>
              <a:rPr lang="en-GB" dirty="0"/>
              <a:t> </a:t>
            </a:r>
            <a:r>
              <a:rPr lang="en-GB" dirty="0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dirty="0"/>
              <a:t> </a:t>
            </a:r>
            <a:r>
              <a:rPr lang="en-GB" dirty="0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dirty="0">
                <a:latin typeface="Arial" charset="0"/>
              </a:rPr>
              <a:t> *g</a:t>
            </a:r>
            <a:r>
              <a:rPr lang="en-GB" dirty="0"/>
              <a:t> </a:t>
            </a:r>
            <a:r>
              <a:rPr lang="en-GB" dirty="0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dirty="0"/>
              <a:t> </a:t>
            </a:r>
            <a:r>
              <a:rPr lang="en-GB" dirty="0">
                <a:latin typeface="Arial" charset="0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2525" y="2333625"/>
            <a:ext cx="472440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Ignore Base Constraints!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6181725" y="2361761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DejaVu Sans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5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6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2151063" y="6870700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a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b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90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2151063" y="6872288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Set Constraints</a:t>
            </a:r>
            <a:endParaRPr lang="en-US" sz="4000" dirty="0"/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Statements</a:t>
            </a:r>
          </a:p>
        </p:txBody>
      </p:sp>
      <p:graphicFrame>
        <p:nvGraphicFramePr>
          <p:cNvPr id="79" name="Object 4"/>
          <p:cNvGraphicFramePr>
            <a:graphicFrameLocks noChangeAspect="1"/>
          </p:cNvGraphicFramePr>
          <p:nvPr/>
        </p:nvGraphicFramePr>
        <p:xfrm>
          <a:off x="1830388" y="3761023"/>
          <a:ext cx="1065212" cy="355600"/>
        </p:xfrm>
        <a:graphic>
          <a:graphicData uri="http://schemas.openxmlformats.org/presentationml/2006/ole">
            <p:oleObj spid="_x0000_s306183" name="Equation" r:id="rId4" imgW="609480" imgH="203040" progId="Equation.3">
              <p:embed/>
            </p:oleObj>
          </a:graphicData>
        </a:graphic>
      </p:graphicFrame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1643063" y="3178410"/>
            <a:ext cx="965200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x := &amp;y</a:t>
            </a:r>
          </a:p>
        </p:txBody>
      </p:sp>
      <p:sp>
        <p:nvSpPr>
          <p:cNvPr id="81" name="Rectangle 6"/>
          <p:cNvSpPr>
            <a:spLocks noChangeArrowheads="1"/>
          </p:cNvSpPr>
          <p:nvPr/>
        </p:nvSpPr>
        <p:spPr bwMode="auto">
          <a:xfrm>
            <a:off x="1590675" y="3200635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1727200" y="5402263"/>
            <a:ext cx="795338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y</a:t>
            </a:r>
          </a:p>
        </p:txBody>
      </p:sp>
      <p:sp>
        <p:nvSpPr>
          <p:cNvPr id="83" name="Rectangle 8"/>
          <p:cNvSpPr>
            <a:spLocks noChangeArrowheads="1"/>
          </p:cNvSpPr>
          <p:nvPr/>
        </p:nvSpPr>
        <p:spPr bwMode="auto">
          <a:xfrm>
            <a:off x="1590675" y="5424488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5256213" y="3178410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 := *y</a:t>
            </a:r>
          </a:p>
        </p:txBody>
      </p:sp>
      <p:sp>
        <p:nvSpPr>
          <p:cNvPr id="85" name="Rectangle 10"/>
          <p:cNvSpPr>
            <a:spLocks noChangeArrowheads="1"/>
          </p:cNvSpPr>
          <p:nvPr/>
        </p:nvSpPr>
        <p:spPr bwMode="auto">
          <a:xfrm>
            <a:off x="5168900" y="3200635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86" name="Text Box 11"/>
          <p:cNvSpPr txBox="1">
            <a:spLocks noChangeArrowheads="1"/>
          </p:cNvSpPr>
          <p:nvPr/>
        </p:nvSpPr>
        <p:spPr bwMode="auto">
          <a:xfrm>
            <a:off x="5256213" y="5402263"/>
            <a:ext cx="893762" cy="396875"/>
          </a:xfrm>
          <a:prstGeom prst="rect">
            <a:avLst/>
          </a:prstGeom>
          <a:noFill/>
          <a:ln w="9525" algn="ctr">
            <a:noFill/>
            <a:prstDash val="lgDashDot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*x := y</a:t>
            </a:r>
          </a:p>
        </p:txBody>
      </p:sp>
      <p:sp>
        <p:nvSpPr>
          <p:cNvPr id="87" name="Rectangle 12"/>
          <p:cNvSpPr>
            <a:spLocks noChangeArrowheads="1"/>
          </p:cNvSpPr>
          <p:nvPr/>
        </p:nvSpPr>
        <p:spPr bwMode="auto">
          <a:xfrm>
            <a:off x="5168900" y="5424488"/>
            <a:ext cx="1066800" cy="381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400">
              <a:solidFill>
                <a:srgbClr val="FF0000"/>
              </a:solidFill>
            </a:endParaRPr>
          </a:p>
        </p:txBody>
      </p:sp>
      <p:graphicFrame>
        <p:nvGraphicFramePr>
          <p:cNvPr id="88" name="Object 13"/>
          <p:cNvGraphicFramePr>
            <a:graphicFrameLocks noChangeAspect="1"/>
          </p:cNvGraphicFramePr>
          <p:nvPr/>
        </p:nvGraphicFramePr>
        <p:xfrm>
          <a:off x="1862138" y="5980113"/>
          <a:ext cx="1493837" cy="336550"/>
        </p:xfrm>
        <a:graphic>
          <a:graphicData uri="http://schemas.openxmlformats.org/presentationml/2006/ole">
            <p:oleObj spid="_x0000_s306184" name="Equation" r:id="rId5" imgW="901440" imgH="203040" progId="Equation.3">
              <p:embed/>
            </p:oleObj>
          </a:graphicData>
        </a:graphic>
      </p:graphicFrame>
      <p:graphicFrame>
        <p:nvGraphicFramePr>
          <p:cNvPr id="90" name="Object 18"/>
          <p:cNvGraphicFramePr>
            <a:graphicFrameLocks noChangeAspect="1"/>
          </p:cNvGraphicFramePr>
          <p:nvPr/>
        </p:nvGraphicFramePr>
        <p:xfrm>
          <a:off x="5461000" y="5969000"/>
          <a:ext cx="2582863" cy="327025"/>
        </p:xfrm>
        <a:graphic>
          <a:graphicData uri="http://schemas.openxmlformats.org/presentationml/2006/ole">
            <p:oleObj spid="_x0000_s306186" name="Equation" r:id="rId6" imgW="1600200" imgH="203040" progId="Equation.3">
              <p:embed/>
            </p:oleObj>
          </a:graphicData>
        </a:graphic>
      </p:graphicFrame>
      <p:graphicFrame>
        <p:nvGraphicFramePr>
          <p:cNvPr id="91" name="Object 19"/>
          <p:cNvGraphicFramePr>
            <a:graphicFrameLocks noChangeAspect="1"/>
          </p:cNvGraphicFramePr>
          <p:nvPr/>
        </p:nvGraphicFramePr>
        <p:xfrm>
          <a:off x="5426075" y="3784835"/>
          <a:ext cx="2582863" cy="327025"/>
        </p:xfrm>
        <a:graphic>
          <a:graphicData uri="http://schemas.openxmlformats.org/presentationml/2006/ole">
            <p:oleObj spid="_x0000_s306187" name="Equation" r:id="rId7" imgW="1600200" imgH="2030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609725" y="2638425"/>
            <a:ext cx="736099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Base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6474" y="2663943"/>
            <a:ext cx="941283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Simple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85074" y="4695825"/>
            <a:ext cx="1287532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Complex1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0713" y="4721343"/>
            <a:ext cx="1287532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Complex2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  <a:latin typeface="Arial" charset="0"/>
              </a:rPr>
              <a:t> 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  <a:latin typeface="Arial" charset="0"/>
              </a:rPr>
              <a:t> 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4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2151063" y="6872288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</a:rPr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  <a:latin typeface="Arial" charset="0"/>
              </a:rPr>
              <a:t> 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 b="1">
                <a:solidFill>
                  <a:srgbClr val="FF0000"/>
                </a:solidFill>
                <a:latin typeface="Arial" charset="0"/>
              </a:rPr>
              <a:t> 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31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8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5321300" y="2597150"/>
            <a:ext cx="1022350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1031875" y="2743200"/>
            <a:ext cx="1588" cy="685800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2151063" y="6872288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  <a:latin typeface="Arial" charset="0"/>
              </a:rPr>
              <a:t> *e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  <a:latin typeface="Arial" charset="0"/>
              </a:rPr>
              <a:t> *g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2" name="Oval 14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>
            <a:off x="5321300" y="2597150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>
            <a:off x="1031875" y="27432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2151063" y="6872288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Offline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  <a:latin typeface="Arial" charset="0"/>
              </a:rPr>
              <a:t> *e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  <a:latin typeface="Arial" charset="0"/>
              </a:rPr>
              <a:t> *g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*g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80" name="Oval 8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*e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7" name="Oval 15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>
            <a:off x="6184900" y="399097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5321300" y="2597150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H="1" flipV="1">
            <a:off x="3427413" y="4462463"/>
            <a:ext cx="1025525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 flipH="1">
            <a:off x="5375275" y="4462463"/>
            <a:ext cx="1025525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>
            <a:off x="1031875" y="2743200"/>
            <a:ext cx="1588" cy="68580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2151063" y="6872288"/>
            <a:ext cx="3521075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Constraint Graph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04825" y="1770063"/>
            <a:ext cx="9069388" cy="4900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0160" rIns="0" bIns="0"/>
          <a:lstStyle/>
          <a:p>
            <a:pPr marL="431800" indent="-323850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b="1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44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Offline component</a:t>
            </a:r>
          </a:p>
          <a:p>
            <a:pPr marL="431800" indent="-323850"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4400" b="1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marL="431800" indent="-323850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4400" b="1" dirty="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Online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1928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dirty="0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1930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 dirty="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 dirty="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e → {</a:t>
            </a:r>
            <a:r>
              <a:rPr lang="en-US" sz="4400" dirty="0" err="1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a,b,d</a:t>
            </a:r>
            <a:r>
              <a:rPr lang="en-US" sz="4400" dirty="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295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0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1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4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61849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b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25146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d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43434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2514600" y="400050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6184900" y="398938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43434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V="1">
            <a:off x="3489325" y="2586038"/>
            <a:ext cx="1022350" cy="10255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5321300" y="2595563"/>
            <a:ext cx="1022350" cy="102235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499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499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FF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602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602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6172200" y="1543050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6127750" y="1543050"/>
            <a:ext cx="2895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 dirty="0" smtClean="0"/>
              <a:t>Background: Inclusion-based Analysis</a:t>
            </a:r>
            <a:endParaRPr lang="en-US" sz="4000" dirty="0"/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Rectangle 3"/>
          <p:cNvSpPr txBox="1">
            <a:spLocks noChangeArrowheads="1"/>
          </p:cNvSpPr>
          <p:nvPr/>
        </p:nvSpPr>
        <p:spPr>
          <a:xfrm>
            <a:off x="466725" y="1952625"/>
            <a:ext cx="9305926" cy="50768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Generate constraints from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code</a:t>
            </a:r>
          </a:p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Build a constraint graph</a:t>
            </a:r>
          </a:p>
          <a:p>
            <a:pPr marL="1085850" lvl="1" indent="-342900" hangingPunct="1">
              <a:spcAft>
                <a:spcPts val="1425"/>
              </a:spcAft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Nodes: variables</a:t>
            </a:r>
          </a:p>
          <a:p>
            <a:pPr marL="1085850" lvl="1" indent="-342900" hangingPunct="1">
              <a:spcAft>
                <a:spcPts val="1425"/>
              </a:spcAft>
              <a:buFont typeface="Arial" pitchFamily="34" charset="0"/>
              <a:buChar char="•"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Edges: inclusion constraints</a:t>
            </a:r>
          </a:p>
          <a:p>
            <a:pPr marL="342900" indent="-342900" hangingPunct="1">
              <a:spcAft>
                <a:spcPts val="1425"/>
              </a:spcAft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Add indirect constraints </a:t>
            </a:r>
          </a:p>
          <a:p>
            <a:pPr marL="1085850" lvl="1" indent="-342900" hangingPunct="1">
              <a:spcAft>
                <a:spcPts val="1425"/>
              </a:spcAft>
              <a:buFont typeface="Arial" pitchFamily="34" charset="0"/>
              <a:buChar char="•"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Pointer dereference</a:t>
            </a:r>
          </a:p>
          <a:p>
            <a:pPr marL="1085850" lvl="1" indent="-342900" hangingPunct="1">
              <a:spcAft>
                <a:spcPts val="1425"/>
              </a:spcAft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Recursively compute transitive closure of the graph 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704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704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704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0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806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806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807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4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8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9011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011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*e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*g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e</a:t>
            </a:r>
          </a:p>
        </p:txBody>
      </p:sp>
      <p:sp>
        <p:nvSpPr>
          <p:cNvPr id="9114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6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2165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2166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0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93188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3190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4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94212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4213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4214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8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95236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5237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5238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2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0"/>
            <a:ext cx="10077450" cy="1143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98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0058400" cy="1371600"/>
          </a:xfrm>
          <a:ln/>
        </p:spPr>
        <p:txBody>
          <a:bodyPr tIns="252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4000"/>
              <a:t>Hybrid Cycle Detection ‒ Online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1450" y="1600200"/>
            <a:ext cx="2286000" cy="5178425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GB" sz="2400"/>
              <a:t> 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c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{f}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e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{c}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g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{a}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d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solidFill>
                  <a:srgbClr val="CCCCCC"/>
                </a:solidFill>
              </a:rPr>
              <a:t> 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b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>
                <a:solidFill>
                  <a:srgbClr val="CCCCCC"/>
                </a:solidFill>
              </a:rPr>
              <a:t> </a:t>
            </a:r>
            <a:r>
              <a:rPr lang="en-GB">
                <a:solidFill>
                  <a:srgbClr val="CCCCCC"/>
                </a:solidFill>
                <a:latin typeface="Arial" charset="0"/>
              </a:rPr>
              <a:t>a</a:t>
            </a:r>
          </a:p>
          <a:p>
            <a:pPr>
              <a:lnSpc>
                <a:spcPct val="9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/>
              <a:t>  </a:t>
            </a:r>
            <a:r>
              <a:rPr lang="en-GB">
                <a:latin typeface="Arial" charset="0"/>
              </a:rPr>
              <a:t>d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*e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*e</a:t>
            </a:r>
            <a:r>
              <a:rPr lang="en-GB"/>
              <a:t> </a:t>
            </a:r>
            <a:r>
              <a:rPr lang="en-GB"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/>
              <a:t> </a:t>
            </a:r>
            <a:r>
              <a:rPr lang="en-GB">
                <a:latin typeface="Arial" charset="0"/>
              </a:rPr>
              <a:t>b</a:t>
            </a:r>
          </a:p>
          <a:p>
            <a: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GB">
                <a:latin typeface="Arial" charset="0"/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*g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Standard Symbols L" charset="2"/>
                <a:ea typeface="Standard Symbols L" charset="2"/>
                <a:cs typeface="Standard Symbols L" charset="2"/>
              </a:rPr>
              <a:t>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96260" name="Oval 4"/>
          <p:cNvSpPr>
            <a:spLocks noChangeArrowheads="1"/>
          </p:cNvSpPr>
          <p:nvPr/>
        </p:nvSpPr>
        <p:spPr bwMode="auto">
          <a:xfrm>
            <a:off x="4572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</a:t>
            </a:r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457200" y="34290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g</a:t>
            </a: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</a:t>
            </a:r>
          </a:p>
        </p:txBody>
      </p:sp>
      <p:sp>
        <p:nvSpPr>
          <p:cNvPr id="96262" name="Oval 6"/>
          <p:cNvSpPr>
            <a:spLocks noChangeArrowheads="1"/>
          </p:cNvSpPr>
          <p:nvPr/>
        </p:nvSpPr>
        <p:spPr bwMode="auto">
          <a:xfrm>
            <a:off x="457200" y="52578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65160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sz="32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</a:t>
            </a: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457200" y="21558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457200" y="4010025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457200" y="5824538"/>
            <a:ext cx="11430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6" name="Oval 10"/>
          <p:cNvSpPr>
            <a:spLocks noChangeArrowheads="1"/>
          </p:cNvSpPr>
          <p:nvPr/>
        </p:nvSpPr>
        <p:spPr bwMode="auto">
          <a:xfrm>
            <a:off x="4343400" y="1600200"/>
            <a:ext cx="1143000" cy="11430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56340" rIns="90000" bIns="45000" anchor="ctr"/>
          <a:lstStyle/>
          <a:p>
            <a:pPr algn="ctr">
              <a:tabLst>
                <a:tab pos="723900" algn="l"/>
              </a:tabLst>
            </a:pPr>
            <a:endParaRPr lang="en-US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a/b/c/d</a:t>
            </a: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endParaRPr lang="en-US" sz="600" b="1">
              <a:solidFill>
                <a:srgbClr val="000000"/>
              </a:solidFill>
              <a:ea typeface="DejaVu Sans" pitchFamily="16" charset="0"/>
              <a:cs typeface="DejaVu Sans" pitchFamily="16" charset="0"/>
            </a:endParaRPr>
          </a:p>
          <a:p>
            <a:pPr algn="ctr">
              <a:tabLst>
                <a:tab pos="723900" algn="l"/>
              </a:tabLst>
            </a:pPr>
            <a:r>
              <a:rPr lang="en-US" sz="3200" i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f,c</a:t>
            </a:r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>
            <a:off x="4343400" y="2165350"/>
            <a:ext cx="1143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>
            <a:off x="1600200" y="2165350"/>
            <a:ext cx="2743200" cy="158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2151063" y="6870700"/>
            <a:ext cx="2527300" cy="43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120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 sz="2400" b="1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Constraint Graph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6172200" y="1544638"/>
            <a:ext cx="3429000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5528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6127750" y="1544638"/>
            <a:ext cx="2895600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7272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4400">
                <a:solidFill>
                  <a:srgbClr val="000000"/>
                </a:solidFill>
                <a:ea typeface="DejaVu Sans" pitchFamily="16" charset="0"/>
                <a:cs typeface="DejaVu Sans" pitchFamily="16" charset="0"/>
              </a:rPr>
              <a:t>e → {a,b,d}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DejaVu Sans"/>
        <a:ea typeface="DejaVu Sans"/>
        <a:cs typeface="DejaVu Sans"/>
      </a:majorFont>
      <a:minorFont>
        <a:latin typeface="DejaVu Sans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DejaVu Sans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DejaVu Sans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1533</TotalTime>
  <Words>5850</Words>
  <PresentationFormat>Custom</PresentationFormat>
  <Paragraphs>1865</Paragraphs>
  <Slides>111</Slides>
  <Notes>111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3" baseType="lpstr">
      <vt:lpstr>Office Theme</vt:lpstr>
      <vt:lpstr>Equation</vt:lpstr>
      <vt:lpstr>The Ant and The Grasshopper Fast and Accurate Pointer Analysis for Millions of Lines of Code</vt:lpstr>
      <vt:lpstr>Contributions of the Paper</vt:lpstr>
      <vt:lpstr>The Agenda</vt:lpstr>
      <vt:lpstr>Why Pointer Analysis ?</vt:lpstr>
      <vt:lpstr>Pointer Analysis - Simplified </vt:lpstr>
      <vt:lpstr>Dataflow Equations – Flow-Sensitive</vt:lpstr>
      <vt:lpstr>Dataflow Equations – Flow-Insensitive</vt:lpstr>
      <vt:lpstr>Set Constraints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Inclusion-based Analysis</vt:lpstr>
      <vt:lpstr>Background: Online Cycle Detection</vt:lpstr>
      <vt:lpstr>Background: Online Cycle Detection</vt:lpstr>
      <vt:lpstr>Contributions</vt:lpstr>
      <vt:lpstr>Contributions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Lazy Cycle Detection</vt:lpstr>
      <vt:lpstr>Contributions</vt:lpstr>
      <vt:lpstr>Hybrid Cycle Detection</vt:lpstr>
      <vt:lpstr>Hybrid Cycle Detection</vt:lpstr>
      <vt:lpstr>Hybrid Cycle Detection</vt:lpstr>
      <vt:lpstr>Hybrid Cycle Detection</vt:lpstr>
      <vt:lpstr>Hybrid Cycle Detection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 ‒ Offline</vt:lpstr>
      <vt:lpstr>Hybrid Cycle Detection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Hybrid Cycle Detection ‒ Online</vt:lpstr>
      <vt:lpstr>Evaluation</vt:lpstr>
      <vt:lpstr>Performance Comparison</vt:lpstr>
      <vt:lpstr>Performance Comparison</vt:lpstr>
      <vt:lpstr>Concluding Remarks</vt:lpstr>
      <vt:lpstr>Backup: Transitive Closure Algorithm</vt:lpstr>
      <vt:lpstr>Lazy Cycle Detection Algorithm</vt:lpstr>
      <vt:lpstr>Heintze and Tardieu [PLDI'01]</vt:lpstr>
      <vt:lpstr>Pearce et al [PASTE'04]</vt:lpstr>
      <vt:lpstr>Berndl et al [PLDI'03]</vt:lpstr>
      <vt:lpstr>Benchmarks</vt:lpstr>
      <vt:lpstr>Memory Consumption</vt:lpstr>
      <vt:lpstr>Observations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Ant and The Grasshopper Fast and Accurate Pointer Analysis for Millions of Lines of Code</dc:title>
  <dc:creator>Ben Hardekopf</dc:creator>
  <cp:lastModifiedBy>Balajee</cp:lastModifiedBy>
  <cp:revision>131</cp:revision>
  <cp:lastPrinted>1601-01-01T00:00:00Z</cp:lastPrinted>
  <dcterms:created xsi:type="dcterms:W3CDTF">2007-06-08T07:53:20Z</dcterms:created>
  <dcterms:modified xsi:type="dcterms:W3CDTF">2010-03-08T14:13:09Z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DF_LAST_URL">
    <vt:lpwstr>D:\My Documents\Purdue\Courses\ECE 663\pldi-2007.odp</vt:lpwstr>
  </property>
</Properties>
</file>